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 ContentType="image/tiff"/>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82" r:id="rId2"/>
  </p:sldMasterIdLst>
  <p:notesMasterIdLst>
    <p:notesMasterId r:id="rId105"/>
  </p:notesMasterIdLst>
  <p:handoutMasterIdLst>
    <p:handoutMasterId r:id="rId106"/>
  </p:handoutMasterIdLst>
  <p:sldIdLst>
    <p:sldId id="591" r:id="rId3"/>
    <p:sldId id="733" r:id="rId4"/>
    <p:sldId id="625" r:id="rId5"/>
    <p:sldId id="640" r:id="rId6"/>
    <p:sldId id="633" r:id="rId7"/>
    <p:sldId id="536" r:id="rId8"/>
    <p:sldId id="538" r:id="rId9"/>
    <p:sldId id="564" r:id="rId10"/>
    <p:sldId id="563" r:id="rId11"/>
    <p:sldId id="569" r:id="rId12"/>
    <p:sldId id="570" r:id="rId13"/>
    <p:sldId id="257" r:id="rId14"/>
    <p:sldId id="539" r:id="rId15"/>
    <p:sldId id="552" r:id="rId16"/>
    <p:sldId id="541" r:id="rId17"/>
    <p:sldId id="542" r:id="rId18"/>
    <p:sldId id="543" r:id="rId19"/>
    <p:sldId id="545" r:id="rId20"/>
    <p:sldId id="546" r:id="rId21"/>
    <p:sldId id="271" r:id="rId22"/>
    <p:sldId id="547" r:id="rId23"/>
    <p:sldId id="553" r:id="rId24"/>
    <p:sldId id="587" r:id="rId25"/>
    <p:sldId id="554" r:id="rId26"/>
    <p:sldId id="555" r:id="rId27"/>
    <p:sldId id="549" r:id="rId28"/>
    <p:sldId id="550" r:id="rId29"/>
    <p:sldId id="272" r:id="rId30"/>
    <p:sldId id="273" r:id="rId31"/>
    <p:sldId id="565" r:id="rId32"/>
    <p:sldId id="566" r:id="rId33"/>
    <p:sldId id="275" r:id="rId34"/>
    <p:sldId id="567" r:id="rId35"/>
    <p:sldId id="588" r:id="rId36"/>
    <p:sldId id="589" r:id="rId37"/>
    <p:sldId id="276" r:id="rId38"/>
    <p:sldId id="551" r:id="rId39"/>
    <p:sldId id="279" r:id="rId40"/>
    <p:sldId id="280" r:id="rId41"/>
    <p:sldId id="281" r:id="rId42"/>
    <p:sldId id="572" r:id="rId43"/>
    <p:sldId id="259" r:id="rId44"/>
    <p:sldId id="260" r:id="rId45"/>
    <p:sldId id="261" r:id="rId46"/>
    <p:sldId id="262" r:id="rId47"/>
    <p:sldId id="263" r:id="rId48"/>
    <p:sldId id="264" r:id="rId49"/>
    <p:sldId id="265" r:id="rId50"/>
    <p:sldId id="266" r:id="rId51"/>
    <p:sldId id="267" r:id="rId52"/>
    <p:sldId id="268" r:id="rId53"/>
    <p:sldId id="269" r:id="rId54"/>
    <p:sldId id="277" r:id="rId55"/>
    <p:sldId id="282" r:id="rId56"/>
    <p:sldId id="270" r:id="rId57"/>
    <p:sldId id="283" r:id="rId58"/>
    <p:sldId id="285" r:id="rId59"/>
    <p:sldId id="295" r:id="rId60"/>
    <p:sldId id="286" r:id="rId61"/>
    <p:sldId id="573" r:id="rId62"/>
    <p:sldId id="574" r:id="rId63"/>
    <p:sldId id="575" r:id="rId64"/>
    <p:sldId id="576" r:id="rId65"/>
    <p:sldId id="296" r:id="rId66"/>
    <p:sldId id="284" r:id="rId67"/>
    <p:sldId id="577" r:id="rId68"/>
    <p:sldId id="579" r:id="rId69"/>
    <p:sldId id="578" r:id="rId70"/>
    <p:sldId id="582" r:id="rId71"/>
    <p:sldId id="590" r:id="rId72"/>
    <p:sldId id="289" r:id="rId73"/>
    <p:sldId id="580" r:id="rId74"/>
    <p:sldId id="299" r:id="rId75"/>
    <p:sldId id="314" r:id="rId76"/>
    <p:sldId id="292" r:id="rId77"/>
    <p:sldId id="290" r:id="rId78"/>
    <p:sldId id="298" r:id="rId79"/>
    <p:sldId id="297" r:id="rId80"/>
    <p:sldId id="294" r:id="rId81"/>
    <p:sldId id="300" r:id="rId82"/>
    <p:sldId id="301" r:id="rId83"/>
    <p:sldId id="309" r:id="rId84"/>
    <p:sldId id="302" r:id="rId85"/>
    <p:sldId id="308" r:id="rId86"/>
    <p:sldId id="303" r:id="rId87"/>
    <p:sldId id="304" r:id="rId88"/>
    <p:sldId id="305" r:id="rId89"/>
    <p:sldId id="307" r:id="rId90"/>
    <p:sldId id="315" r:id="rId91"/>
    <p:sldId id="310" r:id="rId92"/>
    <p:sldId id="584" r:id="rId93"/>
    <p:sldId id="585" r:id="rId94"/>
    <p:sldId id="313" r:id="rId95"/>
    <p:sldId id="318" r:id="rId96"/>
    <p:sldId id="537" r:id="rId97"/>
    <p:sldId id="725" r:id="rId98"/>
    <p:sldId id="726" r:id="rId99"/>
    <p:sldId id="727" r:id="rId100"/>
    <p:sldId id="728" r:id="rId101"/>
    <p:sldId id="729" r:id="rId102"/>
    <p:sldId id="730" r:id="rId103"/>
    <p:sldId id="731" r:id="rId104"/>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A9091AA8-107A-45CB-9770-71D7FFB4189C}">
          <p14:sldIdLst>
            <p14:sldId id="591"/>
            <p14:sldId id="733"/>
            <p14:sldId id="625"/>
            <p14:sldId id="640"/>
            <p14:sldId id="633"/>
            <p14:sldId id="536"/>
            <p14:sldId id="538"/>
            <p14:sldId id="564"/>
            <p14:sldId id="563"/>
            <p14:sldId id="569"/>
            <p14:sldId id="570"/>
            <p14:sldId id="257"/>
            <p14:sldId id="539"/>
            <p14:sldId id="552"/>
            <p14:sldId id="541"/>
            <p14:sldId id="542"/>
            <p14:sldId id="543"/>
            <p14:sldId id="545"/>
            <p14:sldId id="546"/>
            <p14:sldId id="271"/>
            <p14:sldId id="547"/>
            <p14:sldId id="553"/>
            <p14:sldId id="587"/>
            <p14:sldId id="554"/>
            <p14:sldId id="555"/>
            <p14:sldId id="549"/>
            <p14:sldId id="550"/>
            <p14:sldId id="272"/>
            <p14:sldId id="273"/>
            <p14:sldId id="565"/>
            <p14:sldId id="566"/>
            <p14:sldId id="275"/>
            <p14:sldId id="567"/>
            <p14:sldId id="588"/>
            <p14:sldId id="589"/>
            <p14:sldId id="276"/>
            <p14:sldId id="551"/>
            <p14:sldId id="279"/>
            <p14:sldId id="280"/>
            <p14:sldId id="281"/>
            <p14:sldId id="572"/>
            <p14:sldId id="259"/>
            <p14:sldId id="260"/>
            <p14:sldId id="261"/>
            <p14:sldId id="262"/>
            <p14:sldId id="263"/>
            <p14:sldId id="264"/>
            <p14:sldId id="265"/>
            <p14:sldId id="266"/>
            <p14:sldId id="267"/>
            <p14:sldId id="268"/>
            <p14:sldId id="269"/>
            <p14:sldId id="277"/>
            <p14:sldId id="282"/>
            <p14:sldId id="270"/>
            <p14:sldId id="283"/>
            <p14:sldId id="285"/>
            <p14:sldId id="295"/>
            <p14:sldId id="286"/>
            <p14:sldId id="573"/>
            <p14:sldId id="574"/>
            <p14:sldId id="575"/>
            <p14:sldId id="576"/>
            <p14:sldId id="296"/>
            <p14:sldId id="284"/>
            <p14:sldId id="577"/>
            <p14:sldId id="579"/>
            <p14:sldId id="578"/>
            <p14:sldId id="582"/>
            <p14:sldId id="590"/>
            <p14:sldId id="289"/>
            <p14:sldId id="580"/>
            <p14:sldId id="299"/>
            <p14:sldId id="314"/>
            <p14:sldId id="292"/>
            <p14:sldId id="290"/>
            <p14:sldId id="298"/>
            <p14:sldId id="297"/>
            <p14:sldId id="294"/>
            <p14:sldId id="300"/>
            <p14:sldId id="301"/>
            <p14:sldId id="309"/>
            <p14:sldId id="302"/>
            <p14:sldId id="308"/>
            <p14:sldId id="303"/>
            <p14:sldId id="304"/>
            <p14:sldId id="305"/>
            <p14:sldId id="307"/>
            <p14:sldId id="315"/>
            <p14:sldId id="310"/>
            <p14:sldId id="584"/>
            <p14:sldId id="585"/>
            <p14:sldId id="313"/>
            <p14:sldId id="318"/>
            <p14:sldId id="537"/>
            <p14:sldId id="725"/>
            <p14:sldId id="726"/>
            <p14:sldId id="727"/>
            <p14:sldId id="728"/>
            <p14:sldId id="729"/>
            <p14:sldId id="730"/>
            <p14:sldId id="7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090A0B"/>
    <a:srgbClr val="02058C"/>
    <a:srgbClr val="660066"/>
    <a:srgbClr val="FFCC00"/>
    <a:srgbClr val="990000"/>
    <a:srgbClr val="009999"/>
    <a:srgbClr val="6D6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04" autoAdjust="0"/>
    <p:restoredTop sz="95262" autoAdjust="0"/>
  </p:normalViewPr>
  <p:slideViewPr>
    <p:cSldViewPr>
      <p:cViewPr varScale="1">
        <p:scale>
          <a:sx n="104" d="100"/>
          <a:sy n="104" d="100"/>
        </p:scale>
        <p:origin x="165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3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presProps" Target="pres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74.wmf"/><Relationship Id="rId5" Type="http://schemas.openxmlformats.org/officeDocument/2006/relationships/image" Target="../media/image82.wmf"/><Relationship Id="rId4" Type="http://schemas.openxmlformats.org/officeDocument/2006/relationships/image" Target="../media/image8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5" Type="http://schemas.openxmlformats.org/officeDocument/2006/relationships/image" Target="../media/image94.wmf"/><Relationship Id="rId4" Type="http://schemas.openxmlformats.org/officeDocument/2006/relationships/image" Target="../media/image9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7.wmf"/><Relationship Id="rId7" Type="http://schemas.openxmlformats.org/officeDocument/2006/relationships/image" Target="../media/image101.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4" Type="http://schemas.openxmlformats.org/officeDocument/2006/relationships/image" Target="../media/image10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4" Type="http://schemas.openxmlformats.org/officeDocument/2006/relationships/image" Target="../media/image11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4" Type="http://schemas.openxmlformats.org/officeDocument/2006/relationships/image" Target="../media/image11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4" Type="http://schemas.openxmlformats.org/officeDocument/2006/relationships/image" Target="../media/image12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44.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4.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57.wmf"/><Relationship Id="rId1" Type="http://schemas.openxmlformats.org/officeDocument/2006/relationships/image" Target="../media/image156.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5.wmf"/><Relationship Id="rId1" Type="http://schemas.openxmlformats.org/officeDocument/2006/relationships/image" Target="../media/image16.wmf"/><Relationship Id="rId5" Type="http://schemas.openxmlformats.org/officeDocument/2006/relationships/image" Target="../media/image19.wmf"/><Relationship Id="rId4" Type="http://schemas.openxmlformats.org/officeDocument/2006/relationships/image" Target="../media/image18.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78B8324-74B6-472E-9B2D-DAF2F9541692}" type="datetimeFigureOut">
              <a:rPr lang="zh-CN" altLang="en-US"/>
              <a:pPr>
                <a:defRPr/>
              </a:pPr>
              <a:t>2019/6/14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DB95043-7C99-4038-B5DC-BD4050676D5A}" type="slidenum">
              <a:rPr lang="zh-CN" altLang="en-US"/>
              <a:pPr/>
              <a:t>‹#›</a:t>
            </a:fld>
            <a:endParaRPr lang="zh-CN" altLang="en-US"/>
          </a:p>
        </p:txBody>
      </p:sp>
    </p:spTree>
    <p:extLst>
      <p:ext uri="{BB962C8B-B14F-4D97-AF65-F5344CB8AC3E}">
        <p14:creationId xmlns:p14="http://schemas.microsoft.com/office/powerpoint/2010/main" val="1299176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0AF7394C-7A88-4663-9E2C-D3107622A224}" type="datetimeFigureOut">
              <a:rPr lang="zh-CN" altLang="en-US"/>
              <a:pPr>
                <a:defRPr/>
              </a:pPr>
              <a:t>2019/6/14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96D11E-7338-4CDA-8C9A-60AD196E8FAF}" type="slidenum">
              <a:rPr lang="zh-CN" altLang="en-US"/>
              <a:pPr/>
              <a:t>‹#›</a:t>
            </a:fld>
            <a:endParaRPr lang="zh-CN" altLang="en-US"/>
          </a:p>
        </p:txBody>
      </p:sp>
    </p:spTree>
    <p:extLst>
      <p:ext uri="{BB962C8B-B14F-4D97-AF65-F5344CB8AC3E}">
        <p14:creationId xmlns:p14="http://schemas.microsoft.com/office/powerpoint/2010/main" val="205563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1</a:t>
            </a:fld>
            <a:endParaRPr lang="zh-CN" altLang="en-US"/>
          </a:p>
        </p:txBody>
      </p:sp>
    </p:spTree>
    <p:extLst>
      <p:ext uri="{BB962C8B-B14F-4D97-AF65-F5344CB8AC3E}">
        <p14:creationId xmlns:p14="http://schemas.microsoft.com/office/powerpoint/2010/main" val="981177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12DB826-D0F3-4AEC-BCFD-FC45535A8A1A}"/>
              </a:ext>
            </a:extLst>
          </p:cNvPr>
          <p:cNvSpPr>
            <a:spLocks noGrp="1" noChangeArrowheads="1"/>
          </p:cNvSpPr>
          <p:nvPr>
            <p:ph type="sldNum" sz="quarter" idx="5"/>
          </p:nvPr>
        </p:nvSpPr>
        <p:spPr>
          <a:ln/>
        </p:spPr>
        <p:txBody>
          <a:bodyPr/>
          <a:lstStyle/>
          <a:p>
            <a:fld id="{2E3769CD-008D-4CE5-B882-A2FDC849C055}" type="slidenum">
              <a:rPr lang="en-US" altLang="zh-CN"/>
              <a:pPr/>
              <a:t>46</a:t>
            </a:fld>
            <a:endParaRPr lang="en-US" altLang="zh-CN"/>
          </a:p>
        </p:txBody>
      </p:sp>
      <p:sp>
        <p:nvSpPr>
          <p:cNvPr id="164866" name="Rectangle 2">
            <a:extLst>
              <a:ext uri="{FF2B5EF4-FFF2-40B4-BE49-F238E27FC236}">
                <a16:creationId xmlns:a16="http://schemas.microsoft.com/office/drawing/2014/main" id="{F14EB012-B8A7-4B3C-AA09-B7E912F0BFAB}"/>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EE3C544E-D26F-4265-8B80-C8B63B6374AA}"/>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99487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ECB6517-B786-4805-A0B7-9236FDA19559}"/>
              </a:ext>
            </a:extLst>
          </p:cNvPr>
          <p:cNvSpPr>
            <a:spLocks noGrp="1" noChangeArrowheads="1"/>
          </p:cNvSpPr>
          <p:nvPr>
            <p:ph type="sldNum" sz="quarter" idx="5"/>
          </p:nvPr>
        </p:nvSpPr>
        <p:spPr>
          <a:ln/>
        </p:spPr>
        <p:txBody>
          <a:bodyPr/>
          <a:lstStyle/>
          <a:p>
            <a:fld id="{15E092A6-F1E1-4BD1-855E-F215690A314D}" type="slidenum">
              <a:rPr lang="en-US" altLang="zh-CN"/>
              <a:pPr/>
              <a:t>47</a:t>
            </a:fld>
            <a:endParaRPr lang="en-US" altLang="zh-CN"/>
          </a:p>
        </p:txBody>
      </p:sp>
      <p:sp>
        <p:nvSpPr>
          <p:cNvPr id="166914" name="Rectangle 2">
            <a:extLst>
              <a:ext uri="{FF2B5EF4-FFF2-40B4-BE49-F238E27FC236}">
                <a16:creationId xmlns:a16="http://schemas.microsoft.com/office/drawing/2014/main" id="{BA24A6AF-FC87-4E2C-9ADF-1DACBE3E3092}"/>
              </a:ext>
            </a:extLst>
          </p:cNvPr>
          <p:cNvSpPr>
            <a:spLocks noGrp="1" noRot="1" noChangeAspect="1" noChangeArrowheads="1" noTextEdit="1"/>
          </p:cNvSpPr>
          <p:nvPr>
            <p:ph type="sldImg"/>
          </p:nvPr>
        </p:nvSpPr>
        <p:spPr>
          <a:ln/>
        </p:spPr>
      </p:sp>
      <p:sp>
        <p:nvSpPr>
          <p:cNvPr id="166915" name="Rectangle 3">
            <a:extLst>
              <a:ext uri="{FF2B5EF4-FFF2-40B4-BE49-F238E27FC236}">
                <a16:creationId xmlns:a16="http://schemas.microsoft.com/office/drawing/2014/main" id="{9F99C4C8-6F40-46A1-A1C7-5DD658C0E6E8}"/>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97463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556FA68-CC74-48B6-8C41-7BE6B72BD569}"/>
              </a:ext>
            </a:extLst>
          </p:cNvPr>
          <p:cNvSpPr>
            <a:spLocks noGrp="1" noChangeArrowheads="1"/>
          </p:cNvSpPr>
          <p:nvPr>
            <p:ph type="sldNum" sz="quarter" idx="5"/>
          </p:nvPr>
        </p:nvSpPr>
        <p:spPr>
          <a:ln/>
        </p:spPr>
        <p:txBody>
          <a:bodyPr/>
          <a:lstStyle/>
          <a:p>
            <a:fld id="{5711170D-338F-4F19-8741-763B93A33C7C}" type="slidenum">
              <a:rPr lang="en-US" altLang="zh-CN"/>
              <a:pPr/>
              <a:t>48</a:t>
            </a:fld>
            <a:endParaRPr lang="en-US" altLang="zh-CN"/>
          </a:p>
        </p:txBody>
      </p:sp>
      <p:sp>
        <p:nvSpPr>
          <p:cNvPr id="168962" name="Rectangle 2">
            <a:extLst>
              <a:ext uri="{FF2B5EF4-FFF2-40B4-BE49-F238E27FC236}">
                <a16:creationId xmlns:a16="http://schemas.microsoft.com/office/drawing/2014/main" id="{634864DC-F8E5-4948-B9F4-215DE083F5D1}"/>
              </a:ext>
            </a:extLst>
          </p:cNvPr>
          <p:cNvSpPr>
            <a:spLocks noGrp="1" noRot="1" noChangeAspect="1" noChangeArrowheads="1" noTextEdit="1"/>
          </p:cNvSpPr>
          <p:nvPr>
            <p:ph type="sldImg"/>
          </p:nvPr>
        </p:nvSpPr>
        <p:spPr>
          <a:ln/>
        </p:spPr>
      </p:sp>
      <p:sp>
        <p:nvSpPr>
          <p:cNvPr id="168963" name="Rectangle 3">
            <a:extLst>
              <a:ext uri="{FF2B5EF4-FFF2-40B4-BE49-F238E27FC236}">
                <a16:creationId xmlns:a16="http://schemas.microsoft.com/office/drawing/2014/main" id="{74ABCD1D-974D-41B3-BDBA-25F8193AF7F9}"/>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70553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BBBE054-C883-46CF-A33A-1670949F2F4D}"/>
              </a:ext>
            </a:extLst>
          </p:cNvPr>
          <p:cNvSpPr>
            <a:spLocks noGrp="1" noChangeArrowheads="1"/>
          </p:cNvSpPr>
          <p:nvPr>
            <p:ph type="sldNum" sz="quarter" idx="5"/>
          </p:nvPr>
        </p:nvSpPr>
        <p:spPr>
          <a:ln/>
        </p:spPr>
        <p:txBody>
          <a:bodyPr/>
          <a:lstStyle/>
          <a:p>
            <a:fld id="{92C45B32-2502-491F-9C22-F80BFE778333}" type="slidenum">
              <a:rPr lang="en-US" altLang="zh-CN"/>
              <a:pPr/>
              <a:t>49</a:t>
            </a:fld>
            <a:endParaRPr lang="en-US" altLang="zh-CN"/>
          </a:p>
        </p:txBody>
      </p:sp>
      <p:sp>
        <p:nvSpPr>
          <p:cNvPr id="171010" name="Rectangle 2">
            <a:extLst>
              <a:ext uri="{FF2B5EF4-FFF2-40B4-BE49-F238E27FC236}">
                <a16:creationId xmlns:a16="http://schemas.microsoft.com/office/drawing/2014/main" id="{BB0D5D86-E21B-4CBA-B88E-E03CADC97BA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16C19783-03ED-4AE1-BB3D-89EA9720897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62517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D50BDD-236A-4812-A815-D5132D28C1B6}"/>
              </a:ext>
            </a:extLst>
          </p:cNvPr>
          <p:cNvSpPr>
            <a:spLocks noGrp="1" noChangeArrowheads="1"/>
          </p:cNvSpPr>
          <p:nvPr>
            <p:ph type="sldNum" sz="quarter" idx="5"/>
          </p:nvPr>
        </p:nvSpPr>
        <p:spPr>
          <a:ln/>
        </p:spPr>
        <p:txBody>
          <a:bodyPr/>
          <a:lstStyle/>
          <a:p>
            <a:fld id="{7DE48208-03A0-4439-9D61-FC55C9C221F0}" type="slidenum">
              <a:rPr lang="en-US" altLang="zh-CN"/>
              <a:pPr/>
              <a:t>50</a:t>
            </a:fld>
            <a:endParaRPr lang="en-US" altLang="zh-CN"/>
          </a:p>
        </p:txBody>
      </p:sp>
      <p:sp>
        <p:nvSpPr>
          <p:cNvPr id="173058" name="Rectangle 2">
            <a:extLst>
              <a:ext uri="{FF2B5EF4-FFF2-40B4-BE49-F238E27FC236}">
                <a16:creationId xmlns:a16="http://schemas.microsoft.com/office/drawing/2014/main" id="{6822EF70-127B-47A6-B37A-5F42F8FFA75A}"/>
              </a:ext>
            </a:extLst>
          </p:cNvPr>
          <p:cNvSpPr>
            <a:spLocks noGrp="1" noRot="1" noChangeAspect="1" noChangeArrowheads="1" noTextEdit="1"/>
          </p:cNvSpPr>
          <p:nvPr>
            <p:ph type="sldImg"/>
          </p:nvPr>
        </p:nvSpPr>
        <p:spPr>
          <a:ln/>
        </p:spPr>
      </p:sp>
      <p:sp>
        <p:nvSpPr>
          <p:cNvPr id="173059" name="Rectangle 3">
            <a:extLst>
              <a:ext uri="{FF2B5EF4-FFF2-40B4-BE49-F238E27FC236}">
                <a16:creationId xmlns:a16="http://schemas.microsoft.com/office/drawing/2014/main" id="{2B97593A-1967-485F-9A14-F31E333B7CA5}"/>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43950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04D0B22-6622-4083-8A3E-AE0CD75BEC56}"/>
              </a:ext>
            </a:extLst>
          </p:cNvPr>
          <p:cNvSpPr>
            <a:spLocks noGrp="1" noChangeArrowheads="1"/>
          </p:cNvSpPr>
          <p:nvPr>
            <p:ph type="sldNum" sz="quarter" idx="5"/>
          </p:nvPr>
        </p:nvSpPr>
        <p:spPr>
          <a:ln/>
        </p:spPr>
        <p:txBody>
          <a:bodyPr/>
          <a:lstStyle/>
          <a:p>
            <a:fld id="{B374C5EC-94A0-462B-95CE-3720AA1929EE}" type="slidenum">
              <a:rPr lang="en-US" altLang="zh-CN"/>
              <a:pPr/>
              <a:t>51</a:t>
            </a:fld>
            <a:endParaRPr lang="en-US" altLang="zh-CN"/>
          </a:p>
        </p:txBody>
      </p:sp>
      <p:sp>
        <p:nvSpPr>
          <p:cNvPr id="175106" name="Rectangle 2">
            <a:extLst>
              <a:ext uri="{FF2B5EF4-FFF2-40B4-BE49-F238E27FC236}">
                <a16:creationId xmlns:a16="http://schemas.microsoft.com/office/drawing/2014/main" id="{60ADF16D-242D-4073-8282-2DBCCC7ECB22}"/>
              </a:ext>
            </a:extLst>
          </p:cNvPr>
          <p:cNvSpPr>
            <a:spLocks noGrp="1" noRot="1" noChangeAspect="1" noChangeArrowheads="1" noTextEdit="1"/>
          </p:cNvSpPr>
          <p:nvPr>
            <p:ph type="sldImg"/>
          </p:nvPr>
        </p:nvSpPr>
        <p:spPr>
          <a:ln/>
        </p:spPr>
      </p:sp>
      <p:sp>
        <p:nvSpPr>
          <p:cNvPr id="175107" name="Rectangle 3">
            <a:extLst>
              <a:ext uri="{FF2B5EF4-FFF2-40B4-BE49-F238E27FC236}">
                <a16:creationId xmlns:a16="http://schemas.microsoft.com/office/drawing/2014/main" id="{95F92B80-4652-4EE7-8BEB-B7B11519177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1166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39911F4-7AA1-408A-AFBC-AA0B263061C3}"/>
              </a:ext>
            </a:extLst>
          </p:cNvPr>
          <p:cNvSpPr>
            <a:spLocks noGrp="1" noChangeArrowheads="1"/>
          </p:cNvSpPr>
          <p:nvPr>
            <p:ph type="sldNum" sz="quarter" idx="5"/>
          </p:nvPr>
        </p:nvSpPr>
        <p:spPr>
          <a:ln/>
        </p:spPr>
        <p:txBody>
          <a:bodyPr/>
          <a:lstStyle/>
          <a:p>
            <a:fld id="{9A838548-1BFC-4890-BBA6-1BE082CE22FF}" type="slidenum">
              <a:rPr lang="en-US" altLang="zh-CN"/>
              <a:pPr/>
              <a:t>52</a:t>
            </a:fld>
            <a:endParaRPr lang="en-US" altLang="zh-CN"/>
          </a:p>
        </p:txBody>
      </p:sp>
      <p:sp>
        <p:nvSpPr>
          <p:cNvPr id="177154" name="Rectangle 2">
            <a:extLst>
              <a:ext uri="{FF2B5EF4-FFF2-40B4-BE49-F238E27FC236}">
                <a16:creationId xmlns:a16="http://schemas.microsoft.com/office/drawing/2014/main" id="{9463FBCA-9A3E-481D-AC3B-E84F35ABD149}"/>
              </a:ext>
            </a:extLst>
          </p:cNvPr>
          <p:cNvSpPr>
            <a:spLocks noGrp="1" noRot="1" noChangeAspect="1" noChangeArrowheads="1" noTextEdit="1"/>
          </p:cNvSpPr>
          <p:nvPr>
            <p:ph type="sldImg"/>
          </p:nvPr>
        </p:nvSpPr>
        <p:spPr>
          <a:ln/>
        </p:spPr>
      </p:sp>
      <p:sp>
        <p:nvSpPr>
          <p:cNvPr id="177155" name="Rectangle 3">
            <a:extLst>
              <a:ext uri="{FF2B5EF4-FFF2-40B4-BE49-F238E27FC236}">
                <a16:creationId xmlns:a16="http://schemas.microsoft.com/office/drawing/2014/main" id="{78D68F16-C607-45E5-B35D-BD2929B246DD}"/>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11794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2B32CF-5F99-4AE8-B4F3-839DD3543947}"/>
              </a:ext>
            </a:extLst>
          </p:cNvPr>
          <p:cNvSpPr>
            <a:spLocks noGrp="1" noChangeArrowheads="1"/>
          </p:cNvSpPr>
          <p:nvPr>
            <p:ph type="sldNum" sz="quarter" idx="5"/>
          </p:nvPr>
        </p:nvSpPr>
        <p:spPr>
          <a:ln/>
        </p:spPr>
        <p:txBody>
          <a:bodyPr/>
          <a:lstStyle/>
          <a:p>
            <a:fld id="{67CAF35F-AA31-4F8A-B48B-F45F4917CD8F}" type="slidenum">
              <a:rPr lang="en-US" altLang="zh-CN"/>
              <a:pPr/>
              <a:t>53</a:t>
            </a:fld>
            <a:endParaRPr lang="en-US" altLang="zh-CN"/>
          </a:p>
        </p:txBody>
      </p:sp>
      <p:sp>
        <p:nvSpPr>
          <p:cNvPr id="193538" name="Rectangle 2">
            <a:extLst>
              <a:ext uri="{FF2B5EF4-FFF2-40B4-BE49-F238E27FC236}">
                <a16:creationId xmlns:a16="http://schemas.microsoft.com/office/drawing/2014/main" id="{D3439B04-9FFB-4D7E-B913-8D17E75938B7}"/>
              </a:ext>
            </a:extLst>
          </p:cNvPr>
          <p:cNvSpPr>
            <a:spLocks noGrp="1" noRot="1" noChangeAspect="1" noChangeArrowheads="1" noTextEdit="1"/>
          </p:cNvSpPr>
          <p:nvPr>
            <p:ph type="sldImg"/>
          </p:nvPr>
        </p:nvSpPr>
        <p:spPr>
          <a:ln/>
        </p:spPr>
      </p:sp>
      <p:sp>
        <p:nvSpPr>
          <p:cNvPr id="193539" name="Rectangle 3">
            <a:extLst>
              <a:ext uri="{FF2B5EF4-FFF2-40B4-BE49-F238E27FC236}">
                <a16:creationId xmlns:a16="http://schemas.microsoft.com/office/drawing/2014/main" id="{F6C07221-02F3-4701-AF05-0880E7102C8C}"/>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62115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03D948-BD2D-4891-87D7-04BD90FABC7C}"/>
              </a:ext>
            </a:extLst>
          </p:cNvPr>
          <p:cNvSpPr>
            <a:spLocks noGrp="1" noChangeArrowheads="1"/>
          </p:cNvSpPr>
          <p:nvPr>
            <p:ph type="sldNum" sz="quarter" idx="5"/>
          </p:nvPr>
        </p:nvSpPr>
        <p:spPr>
          <a:ln/>
        </p:spPr>
        <p:txBody>
          <a:bodyPr/>
          <a:lstStyle/>
          <a:p>
            <a:fld id="{F86E948A-FF54-42B2-AA8D-17886B3DF683}" type="slidenum">
              <a:rPr lang="en-US" altLang="zh-CN"/>
              <a:pPr/>
              <a:t>55</a:t>
            </a:fld>
            <a:endParaRPr lang="en-US" altLang="zh-CN"/>
          </a:p>
        </p:txBody>
      </p:sp>
      <p:sp>
        <p:nvSpPr>
          <p:cNvPr id="179202" name="Rectangle 2">
            <a:extLst>
              <a:ext uri="{FF2B5EF4-FFF2-40B4-BE49-F238E27FC236}">
                <a16:creationId xmlns:a16="http://schemas.microsoft.com/office/drawing/2014/main" id="{3E99BB83-4910-4B24-97FD-2CDBB99F6136}"/>
              </a:ext>
            </a:extLst>
          </p:cNvPr>
          <p:cNvSpPr>
            <a:spLocks noGrp="1" noRot="1" noChangeAspect="1" noChangeArrowheads="1" noTextEdit="1"/>
          </p:cNvSpPr>
          <p:nvPr>
            <p:ph type="sldImg"/>
          </p:nvPr>
        </p:nvSpPr>
        <p:spPr>
          <a:ln/>
        </p:spPr>
      </p:sp>
      <p:sp>
        <p:nvSpPr>
          <p:cNvPr id="179203" name="Rectangle 3">
            <a:extLst>
              <a:ext uri="{FF2B5EF4-FFF2-40B4-BE49-F238E27FC236}">
                <a16:creationId xmlns:a16="http://schemas.microsoft.com/office/drawing/2014/main" id="{63979690-9218-47E0-AE14-410F3664049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39315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96</a:t>
            </a:fld>
            <a:endParaRPr lang="zh-CN" altLang="en-US"/>
          </a:p>
        </p:txBody>
      </p:sp>
    </p:spTree>
    <p:extLst>
      <p:ext uri="{BB962C8B-B14F-4D97-AF65-F5344CB8AC3E}">
        <p14:creationId xmlns:p14="http://schemas.microsoft.com/office/powerpoint/2010/main" val="53365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4B0A8A6C-C9B8-4933-81A5-1CA9637F2B5B}"/>
              </a:ext>
            </a:extLst>
          </p:cNvPr>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928D584-6198-45AC-813C-E2ED3F5FF341}" type="slidenum">
              <a:rPr lang="zh-CN" altLang="en-US" sz="1300">
                <a:latin typeface="Tahoma" panose="020B0604030504040204" pitchFamily="34" charset="0"/>
              </a:rPr>
              <a:pPr eaLnBrk="1" hangingPunct="1"/>
              <a:t>3</a:t>
            </a:fld>
            <a:endParaRPr lang="en-US" altLang="zh-CN" sz="1300">
              <a:latin typeface="Tahoma" panose="020B0604030504040204" pitchFamily="34" charset="0"/>
            </a:endParaRPr>
          </a:p>
        </p:txBody>
      </p:sp>
      <p:sp>
        <p:nvSpPr>
          <p:cNvPr id="56323" name="Rectangle 2">
            <a:extLst>
              <a:ext uri="{FF2B5EF4-FFF2-40B4-BE49-F238E27FC236}">
                <a16:creationId xmlns:a16="http://schemas.microsoft.com/office/drawing/2014/main" id="{C31812BA-4340-493C-AC2C-84C4A7CBF9F0}"/>
              </a:ext>
            </a:extLst>
          </p:cNvPr>
          <p:cNvSpPr>
            <a:spLocks noGrp="1" noRot="1" noChangeAspect="1" noChangeArrowheads="1" noTextEdit="1"/>
          </p:cNvSpPr>
          <p:nvPr>
            <p:ph type="sldImg"/>
          </p:nvPr>
        </p:nvSpPr>
        <p:spPr>
          <a:xfrm>
            <a:off x="992188" y="768350"/>
            <a:ext cx="5114925" cy="3836988"/>
          </a:xfrm>
          <a:ln/>
        </p:spPr>
      </p:sp>
      <p:sp>
        <p:nvSpPr>
          <p:cNvPr id="56324" name="Rectangle 3">
            <a:extLst>
              <a:ext uri="{FF2B5EF4-FFF2-40B4-BE49-F238E27FC236}">
                <a16:creationId xmlns:a16="http://schemas.microsoft.com/office/drawing/2014/main" id="{0B05B7C8-6E23-469F-8BB1-F534B7C54266}"/>
              </a:ext>
            </a:extLst>
          </p:cNvPr>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003826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356640D0-D0CF-49C0-879E-C285CA92BBB3}"/>
              </a:ext>
            </a:extLst>
          </p:cNvPr>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D08DFBA-5E9C-4E18-BF4C-90A25E46FB9A}" type="slidenum">
              <a:rPr lang="zh-CN" altLang="en-US" sz="1300">
                <a:latin typeface="Tahoma" panose="020B0604030504040204" pitchFamily="34" charset="0"/>
              </a:rPr>
              <a:pPr eaLnBrk="1" hangingPunct="1"/>
              <a:t>4</a:t>
            </a:fld>
            <a:endParaRPr lang="en-US" altLang="zh-CN" sz="1300">
              <a:latin typeface="Tahoma" panose="020B0604030504040204" pitchFamily="34" charset="0"/>
            </a:endParaRPr>
          </a:p>
        </p:txBody>
      </p:sp>
      <p:sp>
        <p:nvSpPr>
          <p:cNvPr id="59395" name="Rectangle 2">
            <a:extLst>
              <a:ext uri="{FF2B5EF4-FFF2-40B4-BE49-F238E27FC236}">
                <a16:creationId xmlns:a16="http://schemas.microsoft.com/office/drawing/2014/main" id="{8FCB3BB5-35E4-4794-9493-9F4275F9C22E}"/>
              </a:ext>
            </a:extLst>
          </p:cNvPr>
          <p:cNvSpPr>
            <a:spLocks noGrp="1" noRot="1" noChangeAspect="1" noChangeArrowheads="1" noTextEdit="1"/>
          </p:cNvSpPr>
          <p:nvPr>
            <p:ph type="sldImg"/>
          </p:nvPr>
        </p:nvSpPr>
        <p:spPr>
          <a:xfrm>
            <a:off x="992188" y="768350"/>
            <a:ext cx="5114925" cy="3836988"/>
          </a:xfrm>
          <a:ln/>
        </p:spPr>
      </p:sp>
      <p:sp>
        <p:nvSpPr>
          <p:cNvPr id="59396" name="Rectangle 3">
            <a:extLst>
              <a:ext uri="{FF2B5EF4-FFF2-40B4-BE49-F238E27FC236}">
                <a16:creationId xmlns:a16="http://schemas.microsoft.com/office/drawing/2014/main" id="{19D99155-1EF8-42B1-8AFA-CEC64E8E66E9}"/>
              </a:ext>
            </a:extLst>
          </p:cNvPr>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727399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4E9F4EE5-F7B2-488C-B6A6-7A172ED8D02B}"/>
              </a:ext>
            </a:extLst>
          </p:cNvPr>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6B2343F-F031-491C-87DC-8C2B8CE3C27F}" type="slidenum">
              <a:rPr lang="zh-CN" altLang="en-US" sz="1300">
                <a:latin typeface="Tahoma" panose="020B0604030504040204" pitchFamily="34" charset="0"/>
              </a:rPr>
              <a:pPr eaLnBrk="1" hangingPunct="1"/>
              <a:t>5</a:t>
            </a:fld>
            <a:endParaRPr lang="en-US" altLang="zh-CN" sz="1300">
              <a:latin typeface="Tahoma" panose="020B0604030504040204" pitchFamily="34" charset="0"/>
            </a:endParaRPr>
          </a:p>
        </p:txBody>
      </p:sp>
      <p:sp>
        <p:nvSpPr>
          <p:cNvPr id="61443" name="Rectangle 2">
            <a:extLst>
              <a:ext uri="{FF2B5EF4-FFF2-40B4-BE49-F238E27FC236}">
                <a16:creationId xmlns:a16="http://schemas.microsoft.com/office/drawing/2014/main" id="{A5E5F847-81EA-43BC-82BC-126577E51099}"/>
              </a:ext>
            </a:extLst>
          </p:cNvPr>
          <p:cNvSpPr>
            <a:spLocks noGrp="1" noRot="1" noChangeAspect="1" noChangeArrowheads="1" noTextEdit="1"/>
          </p:cNvSpPr>
          <p:nvPr>
            <p:ph type="sldImg"/>
          </p:nvPr>
        </p:nvSpPr>
        <p:spPr>
          <a:xfrm>
            <a:off x="992188" y="768350"/>
            <a:ext cx="5114925" cy="3836988"/>
          </a:xfrm>
          <a:ln/>
        </p:spPr>
      </p:sp>
      <p:sp>
        <p:nvSpPr>
          <p:cNvPr id="61444" name="Rectangle 3">
            <a:extLst>
              <a:ext uri="{FF2B5EF4-FFF2-40B4-BE49-F238E27FC236}">
                <a16:creationId xmlns:a16="http://schemas.microsoft.com/office/drawing/2014/main" id="{37BFFDBD-B621-4836-83D6-24CC5E11D744}"/>
              </a:ext>
            </a:extLst>
          </p:cNvPr>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862862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6</a:t>
            </a:fld>
            <a:endParaRPr lang="zh-CN" altLang="en-US"/>
          </a:p>
        </p:txBody>
      </p:sp>
    </p:spTree>
    <p:extLst>
      <p:ext uri="{BB962C8B-B14F-4D97-AF65-F5344CB8AC3E}">
        <p14:creationId xmlns:p14="http://schemas.microsoft.com/office/powerpoint/2010/main" val="981177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DE5DA3-0A20-469C-AFF1-2E57E7C13D16}"/>
              </a:ext>
            </a:extLst>
          </p:cNvPr>
          <p:cNvSpPr>
            <a:spLocks noGrp="1" noChangeArrowheads="1"/>
          </p:cNvSpPr>
          <p:nvPr>
            <p:ph type="sldNum" sz="quarter" idx="5"/>
          </p:nvPr>
        </p:nvSpPr>
        <p:spPr>
          <a:ln/>
        </p:spPr>
        <p:txBody>
          <a:bodyPr/>
          <a:lstStyle/>
          <a:p>
            <a:fld id="{C0122F52-BCA4-4C42-8014-D40885690C58}" type="slidenum">
              <a:rPr lang="en-US" altLang="zh-CN"/>
              <a:pPr/>
              <a:t>42</a:t>
            </a:fld>
            <a:endParaRPr lang="en-US" altLang="zh-CN"/>
          </a:p>
        </p:txBody>
      </p:sp>
      <p:sp>
        <p:nvSpPr>
          <p:cNvPr id="101378" name="Rectangle 2">
            <a:extLst>
              <a:ext uri="{FF2B5EF4-FFF2-40B4-BE49-F238E27FC236}">
                <a16:creationId xmlns:a16="http://schemas.microsoft.com/office/drawing/2014/main" id="{49E42EA7-421E-4EE1-B34D-87D38C06851C}"/>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B6D2076A-6557-4C50-9425-6EC72C5D6C8F}"/>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59406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1630B8C-E367-4629-8565-E56C0746C905}"/>
              </a:ext>
            </a:extLst>
          </p:cNvPr>
          <p:cNvSpPr>
            <a:spLocks noGrp="1" noChangeArrowheads="1"/>
          </p:cNvSpPr>
          <p:nvPr>
            <p:ph type="sldNum" sz="quarter" idx="5"/>
          </p:nvPr>
        </p:nvSpPr>
        <p:spPr>
          <a:ln/>
        </p:spPr>
        <p:txBody>
          <a:bodyPr/>
          <a:lstStyle/>
          <a:p>
            <a:fld id="{529BC860-4775-40EA-8CC9-F325BCBD463B}" type="slidenum">
              <a:rPr lang="en-US" altLang="zh-CN"/>
              <a:pPr/>
              <a:t>43</a:t>
            </a:fld>
            <a:endParaRPr lang="en-US" altLang="zh-CN"/>
          </a:p>
        </p:txBody>
      </p:sp>
      <p:sp>
        <p:nvSpPr>
          <p:cNvPr id="156674" name="Rectangle 2">
            <a:extLst>
              <a:ext uri="{FF2B5EF4-FFF2-40B4-BE49-F238E27FC236}">
                <a16:creationId xmlns:a16="http://schemas.microsoft.com/office/drawing/2014/main" id="{169A9706-BEBF-480F-9E2C-51E53977074F}"/>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746DBD5C-8BD6-4E2E-A1E5-0DEB80C51055}"/>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63612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DE557E1-EC52-4853-94CE-FA24E6A7A04F}"/>
              </a:ext>
            </a:extLst>
          </p:cNvPr>
          <p:cNvSpPr>
            <a:spLocks noGrp="1" noChangeArrowheads="1"/>
          </p:cNvSpPr>
          <p:nvPr>
            <p:ph type="sldNum" sz="quarter" idx="5"/>
          </p:nvPr>
        </p:nvSpPr>
        <p:spPr>
          <a:ln/>
        </p:spPr>
        <p:txBody>
          <a:bodyPr/>
          <a:lstStyle/>
          <a:p>
            <a:fld id="{AA888794-E244-4184-B67C-C69D3D80A6BB}" type="slidenum">
              <a:rPr lang="en-US" altLang="zh-CN"/>
              <a:pPr/>
              <a:t>44</a:t>
            </a:fld>
            <a:endParaRPr lang="en-US" altLang="zh-CN"/>
          </a:p>
        </p:txBody>
      </p:sp>
      <p:sp>
        <p:nvSpPr>
          <p:cNvPr id="160770" name="Rectangle 2">
            <a:extLst>
              <a:ext uri="{FF2B5EF4-FFF2-40B4-BE49-F238E27FC236}">
                <a16:creationId xmlns:a16="http://schemas.microsoft.com/office/drawing/2014/main" id="{E5FE9232-E7E8-49DB-AA42-9FC59013E6BC}"/>
              </a:ext>
            </a:extLst>
          </p:cNvPr>
          <p:cNvSpPr>
            <a:spLocks noGrp="1" noRot="1" noChangeAspect="1" noChangeArrowheads="1" noTextEdit="1"/>
          </p:cNvSpPr>
          <p:nvPr>
            <p:ph type="sldImg"/>
          </p:nvPr>
        </p:nvSpPr>
        <p:spPr>
          <a:ln/>
        </p:spPr>
      </p:sp>
      <p:sp>
        <p:nvSpPr>
          <p:cNvPr id="160771" name="Rectangle 3">
            <a:extLst>
              <a:ext uri="{FF2B5EF4-FFF2-40B4-BE49-F238E27FC236}">
                <a16:creationId xmlns:a16="http://schemas.microsoft.com/office/drawing/2014/main" id="{22DD9F9B-6EAE-422C-885D-4DB4326D3EA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72485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7A14263-8424-4585-968F-C865DFB83F74}"/>
              </a:ext>
            </a:extLst>
          </p:cNvPr>
          <p:cNvSpPr>
            <a:spLocks noGrp="1" noChangeArrowheads="1"/>
          </p:cNvSpPr>
          <p:nvPr>
            <p:ph type="sldNum" sz="quarter" idx="5"/>
          </p:nvPr>
        </p:nvSpPr>
        <p:spPr>
          <a:ln/>
        </p:spPr>
        <p:txBody>
          <a:bodyPr/>
          <a:lstStyle/>
          <a:p>
            <a:fld id="{520FF5A1-A01E-4DB3-A77B-61445950B2D3}" type="slidenum">
              <a:rPr lang="en-US" altLang="zh-CN"/>
              <a:pPr/>
              <a:t>45</a:t>
            </a:fld>
            <a:endParaRPr lang="en-US" altLang="zh-CN"/>
          </a:p>
        </p:txBody>
      </p:sp>
      <p:sp>
        <p:nvSpPr>
          <p:cNvPr id="162818" name="Rectangle 2">
            <a:extLst>
              <a:ext uri="{FF2B5EF4-FFF2-40B4-BE49-F238E27FC236}">
                <a16:creationId xmlns:a16="http://schemas.microsoft.com/office/drawing/2014/main" id="{CDAF4132-CFF7-41FF-9947-A23B16BF66B6}"/>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0D692A8F-A14C-4189-B5E0-F5D19E326B7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16208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fld id="{B8A9E528-8105-4E29-B640-5FBB839C2FCC}" type="slidenum">
              <a:rPr lang="zh-CN" altLang="en-US"/>
              <a:pPr/>
              <a:t>‹#›</a:t>
            </a:fld>
            <a:endParaRPr lang="en-US" altLang="zh-CN" dirty="0"/>
          </a:p>
        </p:txBody>
      </p:sp>
    </p:spTree>
    <p:extLst>
      <p:ext uri="{BB962C8B-B14F-4D97-AF65-F5344CB8AC3E}">
        <p14:creationId xmlns:p14="http://schemas.microsoft.com/office/powerpoint/2010/main" val="150425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8881375A-7CF1-43C0-B4C7-B782C6D7685E}" type="slidenum">
              <a:rPr lang="zh-CN" altLang="en-US"/>
              <a:pPr/>
              <a:t>‹#›</a:t>
            </a:fld>
            <a:endParaRPr lang="en-US" altLang="zh-CN" dirty="0"/>
          </a:p>
        </p:txBody>
      </p:sp>
    </p:spTree>
    <p:extLst>
      <p:ext uri="{BB962C8B-B14F-4D97-AF65-F5344CB8AC3E}">
        <p14:creationId xmlns:p14="http://schemas.microsoft.com/office/powerpoint/2010/main" val="280414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7B1E3DFD-4A80-4105-AB7F-712AAEE959B9}" type="slidenum">
              <a:rPr lang="zh-CN" altLang="en-US"/>
              <a:pPr/>
              <a:t>‹#›</a:t>
            </a:fld>
            <a:endParaRPr lang="en-US" altLang="zh-CN" dirty="0"/>
          </a:p>
        </p:txBody>
      </p:sp>
    </p:spTree>
    <p:extLst>
      <p:ext uri="{BB962C8B-B14F-4D97-AF65-F5344CB8AC3E}">
        <p14:creationId xmlns:p14="http://schemas.microsoft.com/office/powerpoint/2010/main" val="181921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B13D-F7F8-41C2-86B7-FE77A2850857}"/>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DD4B4AD-23D3-47F5-9457-F43195D5BF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74EA96-C951-497A-B5F9-1551731A3578}"/>
              </a:ext>
            </a:extLst>
          </p:cNvPr>
          <p:cNvSpPr>
            <a:spLocks noGrp="1"/>
          </p:cNvSpPr>
          <p:nvPr>
            <p:ph type="dt" sz="half" idx="10"/>
          </p:nvPr>
        </p:nvSpPr>
        <p:spPr/>
        <p:txBody>
          <a:bodyPr/>
          <a:lstStyle/>
          <a:p>
            <a:fld id="{ACA323F3-7AD8-468E-8B60-6B3993A63701}" type="datetimeFigureOut">
              <a:rPr lang="zh-CN" altLang="en-US" smtClean="0"/>
              <a:t>2019/6/14</a:t>
            </a:fld>
            <a:endParaRPr lang="zh-CN" altLang="en-US"/>
          </a:p>
        </p:txBody>
      </p:sp>
      <p:sp>
        <p:nvSpPr>
          <p:cNvPr id="5" name="页脚占位符 4">
            <a:extLst>
              <a:ext uri="{FF2B5EF4-FFF2-40B4-BE49-F238E27FC236}">
                <a16:creationId xmlns:a16="http://schemas.microsoft.com/office/drawing/2014/main" id="{90D40641-35C4-4AD2-92B2-821DBCEC7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0226F-1891-4F6B-8E24-89254B891535}"/>
              </a:ext>
            </a:extLst>
          </p:cNvPr>
          <p:cNvSpPr>
            <a:spLocks noGrp="1"/>
          </p:cNvSpPr>
          <p:nvPr>
            <p:ph type="sldNum" sz="quarter" idx="12"/>
          </p:nvPr>
        </p:nvSpPr>
        <p:spPr/>
        <p:txBody>
          <a:bodyPr/>
          <a:lstStyle/>
          <a:p>
            <a:fld id="{B8A9E528-8105-4E29-B640-5FBB839C2FCC}" type="slidenum">
              <a:rPr lang="zh-CN" altLang="en-US" smtClean="0"/>
              <a:pPr/>
              <a:t>‹#›</a:t>
            </a:fld>
            <a:endParaRPr lang="en-US" altLang="zh-CN" dirty="0"/>
          </a:p>
        </p:txBody>
      </p:sp>
    </p:spTree>
    <p:extLst>
      <p:ext uri="{BB962C8B-B14F-4D97-AF65-F5344CB8AC3E}">
        <p14:creationId xmlns:p14="http://schemas.microsoft.com/office/powerpoint/2010/main" val="295135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3721-8322-480F-9234-E1813D4FF0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1BC726-C1C3-40FD-8730-7FADD973E64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FED740-6D1A-4BCA-9468-A4C076C37C29}"/>
              </a:ext>
            </a:extLst>
          </p:cNvPr>
          <p:cNvSpPr>
            <a:spLocks noGrp="1"/>
          </p:cNvSpPr>
          <p:nvPr>
            <p:ph type="dt" sz="half" idx="10"/>
          </p:nvPr>
        </p:nvSpPr>
        <p:spPr/>
        <p:txBody>
          <a:bodyPr/>
          <a:lstStyle/>
          <a:p>
            <a:fld id="{ACA323F3-7AD8-468E-8B60-6B3993A63701}" type="datetimeFigureOut">
              <a:rPr lang="zh-CN" altLang="en-US" smtClean="0"/>
              <a:t>2019/6/14</a:t>
            </a:fld>
            <a:endParaRPr lang="zh-CN" altLang="en-US"/>
          </a:p>
        </p:txBody>
      </p:sp>
      <p:sp>
        <p:nvSpPr>
          <p:cNvPr id="5" name="页脚占位符 4">
            <a:extLst>
              <a:ext uri="{FF2B5EF4-FFF2-40B4-BE49-F238E27FC236}">
                <a16:creationId xmlns:a16="http://schemas.microsoft.com/office/drawing/2014/main" id="{AA24F344-E121-49E8-8518-1B87E1497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3ED28-A60B-4581-8BF8-217547DB8FCC}"/>
              </a:ext>
            </a:extLst>
          </p:cNvPr>
          <p:cNvSpPr>
            <a:spLocks noGrp="1"/>
          </p:cNvSpPr>
          <p:nvPr>
            <p:ph type="sldNum" sz="quarter" idx="12"/>
          </p:nvPr>
        </p:nvSpPr>
        <p:spPr/>
        <p:txBody>
          <a:bodyPr/>
          <a:lstStyle/>
          <a:p>
            <a:fld id="{F9253DCF-2C93-4580-871F-2CF3AD984C89}" type="slidenum">
              <a:rPr lang="zh-CN" altLang="en-US" smtClean="0"/>
              <a:pPr/>
              <a:t>‹#›</a:t>
            </a:fld>
            <a:endParaRPr lang="en-US" altLang="zh-CN" dirty="0"/>
          </a:p>
        </p:txBody>
      </p:sp>
    </p:spTree>
    <p:extLst>
      <p:ext uri="{BB962C8B-B14F-4D97-AF65-F5344CB8AC3E}">
        <p14:creationId xmlns:p14="http://schemas.microsoft.com/office/powerpoint/2010/main" val="78013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C741-3890-411B-97C4-DF160921180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0CDC89E-3806-4EED-921A-F1354027C8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A17936A-117B-4989-B666-41A9F14D22B0}"/>
              </a:ext>
            </a:extLst>
          </p:cNvPr>
          <p:cNvSpPr>
            <a:spLocks noGrp="1"/>
          </p:cNvSpPr>
          <p:nvPr>
            <p:ph type="dt" sz="half" idx="10"/>
          </p:nvPr>
        </p:nvSpPr>
        <p:spPr/>
        <p:txBody>
          <a:bodyPr/>
          <a:lstStyle/>
          <a:p>
            <a:fld id="{ACA323F3-7AD8-468E-8B60-6B3993A63701}" type="datetimeFigureOut">
              <a:rPr lang="zh-CN" altLang="en-US" smtClean="0"/>
              <a:t>2019/6/14</a:t>
            </a:fld>
            <a:endParaRPr lang="zh-CN" altLang="en-US"/>
          </a:p>
        </p:txBody>
      </p:sp>
      <p:sp>
        <p:nvSpPr>
          <p:cNvPr id="5" name="页脚占位符 4">
            <a:extLst>
              <a:ext uri="{FF2B5EF4-FFF2-40B4-BE49-F238E27FC236}">
                <a16:creationId xmlns:a16="http://schemas.microsoft.com/office/drawing/2014/main" id="{48FC06AC-1B6F-4E33-AEC9-38F2946339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E1246-4E79-45D5-92A4-87DABB623F40}"/>
              </a:ext>
            </a:extLst>
          </p:cNvPr>
          <p:cNvSpPr>
            <a:spLocks noGrp="1"/>
          </p:cNvSpPr>
          <p:nvPr>
            <p:ph type="sldNum" sz="quarter" idx="12"/>
          </p:nvPr>
        </p:nvSpPr>
        <p:spPr/>
        <p:txBody>
          <a:bodyPr/>
          <a:lstStyle/>
          <a:p>
            <a:fld id="{A4D55916-8665-4B86-B4E4-279D0D2B4A6A}" type="slidenum">
              <a:rPr lang="zh-CN" altLang="en-US" smtClean="0"/>
              <a:pPr/>
              <a:t>‹#›</a:t>
            </a:fld>
            <a:endParaRPr lang="en-US" altLang="zh-CN" dirty="0"/>
          </a:p>
        </p:txBody>
      </p:sp>
    </p:spTree>
    <p:extLst>
      <p:ext uri="{BB962C8B-B14F-4D97-AF65-F5344CB8AC3E}">
        <p14:creationId xmlns:p14="http://schemas.microsoft.com/office/powerpoint/2010/main" val="410313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159A-82EC-4250-A369-6D8DEABE33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FA7EF6-7B48-43D6-8C3F-0240E69C39CC}"/>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16E701-6A66-43AC-89EB-737C2A251735}"/>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7A61AA-D161-414A-BC2B-34B09CDCB045}"/>
              </a:ext>
            </a:extLst>
          </p:cNvPr>
          <p:cNvSpPr>
            <a:spLocks noGrp="1"/>
          </p:cNvSpPr>
          <p:nvPr>
            <p:ph type="dt" sz="half" idx="10"/>
          </p:nvPr>
        </p:nvSpPr>
        <p:spPr/>
        <p:txBody>
          <a:bodyPr/>
          <a:lstStyle/>
          <a:p>
            <a:fld id="{ACA323F3-7AD8-468E-8B60-6B3993A63701}" type="datetimeFigureOut">
              <a:rPr lang="zh-CN" altLang="en-US" smtClean="0"/>
              <a:t>2019/6/14</a:t>
            </a:fld>
            <a:endParaRPr lang="zh-CN" altLang="en-US"/>
          </a:p>
        </p:txBody>
      </p:sp>
      <p:sp>
        <p:nvSpPr>
          <p:cNvPr id="6" name="页脚占位符 5">
            <a:extLst>
              <a:ext uri="{FF2B5EF4-FFF2-40B4-BE49-F238E27FC236}">
                <a16:creationId xmlns:a16="http://schemas.microsoft.com/office/drawing/2014/main" id="{AA1118E4-0AF0-411B-9A02-1A42CAFADE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C38DE-7978-4796-B677-985FD94952C9}"/>
              </a:ext>
            </a:extLst>
          </p:cNvPr>
          <p:cNvSpPr>
            <a:spLocks noGrp="1"/>
          </p:cNvSpPr>
          <p:nvPr>
            <p:ph type="sldNum" sz="quarter" idx="12"/>
          </p:nvPr>
        </p:nvSpPr>
        <p:spPr/>
        <p:txBody>
          <a:bodyPr/>
          <a:lstStyle/>
          <a:p>
            <a:fld id="{4F7A07B3-63AA-4B47-95E3-AE55904DD8ED}" type="slidenum">
              <a:rPr lang="zh-CN" altLang="en-US" smtClean="0"/>
              <a:pPr/>
              <a:t>‹#›</a:t>
            </a:fld>
            <a:endParaRPr lang="en-US" altLang="zh-CN" dirty="0"/>
          </a:p>
        </p:txBody>
      </p:sp>
    </p:spTree>
    <p:extLst>
      <p:ext uri="{BB962C8B-B14F-4D97-AF65-F5344CB8AC3E}">
        <p14:creationId xmlns:p14="http://schemas.microsoft.com/office/powerpoint/2010/main" val="426520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9E3A0-E3F4-490A-BCF0-9808387E6A0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644E73-79F9-4A87-A5E5-8895D75C21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9936DB71-AB12-4F81-9A66-4BBF05AAA098}"/>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A0529E5-4C7F-4453-BCBE-2754B6862C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3DB0D1C-1CE5-4AA8-9E95-9D755CC0484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812E6F-C70D-451D-A00C-C9C385A96004}"/>
              </a:ext>
            </a:extLst>
          </p:cNvPr>
          <p:cNvSpPr>
            <a:spLocks noGrp="1"/>
          </p:cNvSpPr>
          <p:nvPr>
            <p:ph type="dt" sz="half" idx="10"/>
          </p:nvPr>
        </p:nvSpPr>
        <p:spPr/>
        <p:txBody>
          <a:bodyPr/>
          <a:lstStyle/>
          <a:p>
            <a:fld id="{ACA323F3-7AD8-468E-8B60-6B3993A63701}" type="datetimeFigureOut">
              <a:rPr lang="zh-CN" altLang="en-US" smtClean="0"/>
              <a:t>2019/6/14</a:t>
            </a:fld>
            <a:endParaRPr lang="zh-CN" altLang="en-US"/>
          </a:p>
        </p:txBody>
      </p:sp>
      <p:sp>
        <p:nvSpPr>
          <p:cNvPr id="8" name="页脚占位符 7">
            <a:extLst>
              <a:ext uri="{FF2B5EF4-FFF2-40B4-BE49-F238E27FC236}">
                <a16:creationId xmlns:a16="http://schemas.microsoft.com/office/drawing/2014/main" id="{76A162A4-0629-4FBE-989A-A8F0C67500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29F01-BB0C-4720-ABB6-056ECA61570F}"/>
              </a:ext>
            </a:extLst>
          </p:cNvPr>
          <p:cNvSpPr>
            <a:spLocks noGrp="1"/>
          </p:cNvSpPr>
          <p:nvPr>
            <p:ph type="sldNum" sz="quarter" idx="12"/>
          </p:nvPr>
        </p:nvSpPr>
        <p:spPr/>
        <p:txBody>
          <a:bodyPr/>
          <a:lstStyle/>
          <a:p>
            <a:fld id="{F8611837-3C42-4163-B9FF-0F5271014470}" type="slidenum">
              <a:rPr lang="zh-CN" altLang="en-US" smtClean="0"/>
              <a:pPr/>
              <a:t>‹#›</a:t>
            </a:fld>
            <a:endParaRPr lang="en-US" altLang="zh-CN" dirty="0"/>
          </a:p>
        </p:txBody>
      </p:sp>
    </p:spTree>
    <p:extLst>
      <p:ext uri="{BB962C8B-B14F-4D97-AF65-F5344CB8AC3E}">
        <p14:creationId xmlns:p14="http://schemas.microsoft.com/office/powerpoint/2010/main" val="250228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39300-E04A-42BA-AEA2-026D7307F233}"/>
              </a:ext>
            </a:extLst>
          </p:cNvPr>
          <p:cNvSpPr>
            <a:spLocks noGrp="1"/>
          </p:cNvSpPr>
          <p:nvPr>
            <p:ph type="title"/>
          </p:nvPr>
        </p:nvSpPr>
        <p:spPr>
          <a:solidFill>
            <a:schemeClr val="bg1"/>
          </a:solidFill>
        </p:spPr>
        <p:txBody>
          <a:bodyPr lIns="72000" bIns="36000" anchor="t" anchorCtr="0"/>
          <a:lstStyle>
            <a:lvl1pPr>
              <a:defRPr>
                <a:solidFill>
                  <a:schemeClr val="tx1">
                    <a:lumMod val="95000"/>
                    <a:lumOff val="5000"/>
                  </a:schemeClr>
                </a:solidFill>
              </a:defRPr>
            </a:lvl1pPr>
          </a:lstStyle>
          <a:p>
            <a:r>
              <a:rPr lang="zh-CN" altLang="en-US" dirty="0"/>
              <a:t>单击此处编辑母版标题样式</a:t>
            </a:r>
          </a:p>
        </p:txBody>
      </p:sp>
    </p:spTree>
    <p:extLst>
      <p:ext uri="{BB962C8B-B14F-4D97-AF65-F5344CB8AC3E}">
        <p14:creationId xmlns:p14="http://schemas.microsoft.com/office/powerpoint/2010/main" val="184262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2D85AC-FAFC-48DD-82C0-E51D82854259}"/>
              </a:ext>
            </a:extLst>
          </p:cNvPr>
          <p:cNvSpPr>
            <a:spLocks noGrp="1"/>
          </p:cNvSpPr>
          <p:nvPr>
            <p:ph type="dt" sz="half" idx="10"/>
          </p:nvPr>
        </p:nvSpPr>
        <p:spPr/>
        <p:txBody>
          <a:bodyPr/>
          <a:lstStyle/>
          <a:p>
            <a:fld id="{ACA323F3-7AD8-468E-8B60-6B3993A63701}" type="datetimeFigureOut">
              <a:rPr lang="zh-CN" altLang="en-US" smtClean="0"/>
              <a:t>2019/6/14</a:t>
            </a:fld>
            <a:endParaRPr lang="zh-CN" altLang="en-US"/>
          </a:p>
        </p:txBody>
      </p:sp>
      <p:sp>
        <p:nvSpPr>
          <p:cNvPr id="3" name="页脚占位符 2">
            <a:extLst>
              <a:ext uri="{FF2B5EF4-FFF2-40B4-BE49-F238E27FC236}">
                <a16:creationId xmlns:a16="http://schemas.microsoft.com/office/drawing/2014/main" id="{322059C9-1A85-4508-B1A0-2191A75AD9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C2CC4A-FB9C-431B-9200-A4F8A8E15F92}"/>
              </a:ext>
            </a:extLst>
          </p:cNvPr>
          <p:cNvSpPr>
            <a:spLocks noGrp="1"/>
          </p:cNvSpPr>
          <p:nvPr>
            <p:ph type="sldNum" sz="quarter" idx="12"/>
          </p:nvPr>
        </p:nvSpPr>
        <p:spPr/>
        <p:txBody>
          <a:bodyPr/>
          <a:lstStyle/>
          <a:p>
            <a:fld id="{C9C22B4A-A96A-4D35-9195-14CEB66CEFA5}" type="slidenum">
              <a:rPr lang="zh-CN" altLang="en-US" smtClean="0"/>
              <a:pPr/>
              <a:t>‹#›</a:t>
            </a:fld>
            <a:endParaRPr lang="en-US" altLang="zh-CN" dirty="0"/>
          </a:p>
        </p:txBody>
      </p:sp>
    </p:spTree>
    <p:extLst>
      <p:ext uri="{BB962C8B-B14F-4D97-AF65-F5344CB8AC3E}">
        <p14:creationId xmlns:p14="http://schemas.microsoft.com/office/powerpoint/2010/main" val="16702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8F40-240A-4654-A494-8DC0C8E90FF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D4D83A3-87A9-4828-9502-74481649603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41D5CC-A2E7-4C45-9B55-205041BE56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409227F-689C-4053-A376-57BA8E255734}"/>
              </a:ext>
            </a:extLst>
          </p:cNvPr>
          <p:cNvSpPr>
            <a:spLocks noGrp="1"/>
          </p:cNvSpPr>
          <p:nvPr>
            <p:ph type="dt" sz="half" idx="10"/>
          </p:nvPr>
        </p:nvSpPr>
        <p:spPr/>
        <p:txBody>
          <a:bodyPr/>
          <a:lstStyle/>
          <a:p>
            <a:fld id="{ACA323F3-7AD8-468E-8B60-6B3993A63701}" type="datetimeFigureOut">
              <a:rPr lang="zh-CN" altLang="en-US" smtClean="0"/>
              <a:t>2019/6/14</a:t>
            </a:fld>
            <a:endParaRPr lang="zh-CN" altLang="en-US"/>
          </a:p>
        </p:txBody>
      </p:sp>
      <p:sp>
        <p:nvSpPr>
          <p:cNvPr id="6" name="页脚占位符 5">
            <a:extLst>
              <a:ext uri="{FF2B5EF4-FFF2-40B4-BE49-F238E27FC236}">
                <a16:creationId xmlns:a16="http://schemas.microsoft.com/office/drawing/2014/main" id="{3B9A7D46-FC2B-43A9-8E72-3DDB7034E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3C36E-C7C6-40B7-97F9-8492521018BB}"/>
              </a:ext>
            </a:extLst>
          </p:cNvPr>
          <p:cNvSpPr>
            <a:spLocks noGrp="1"/>
          </p:cNvSpPr>
          <p:nvPr>
            <p:ph type="sldNum" sz="quarter" idx="12"/>
          </p:nvPr>
        </p:nvSpPr>
        <p:spPr/>
        <p:txBody>
          <a:bodyPr/>
          <a:lstStyle/>
          <a:p>
            <a:fld id="{16799340-544A-4913-AA86-7D197D90BAA9}" type="slidenum">
              <a:rPr lang="zh-CN" altLang="en-US" smtClean="0"/>
              <a:pPr/>
              <a:t>‹#›</a:t>
            </a:fld>
            <a:endParaRPr lang="en-US" altLang="zh-CN" dirty="0"/>
          </a:p>
        </p:txBody>
      </p:sp>
    </p:spTree>
    <p:extLst>
      <p:ext uri="{BB962C8B-B14F-4D97-AF65-F5344CB8AC3E}">
        <p14:creationId xmlns:p14="http://schemas.microsoft.com/office/powerpoint/2010/main" val="400517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F9253DCF-2C93-4580-871F-2CF3AD984C89}" type="slidenum">
              <a:rPr lang="zh-CN" altLang="en-US"/>
              <a:pPr/>
              <a:t>‹#›</a:t>
            </a:fld>
            <a:endParaRPr lang="en-US" altLang="zh-CN" dirty="0"/>
          </a:p>
        </p:txBody>
      </p:sp>
    </p:spTree>
    <p:extLst>
      <p:ext uri="{BB962C8B-B14F-4D97-AF65-F5344CB8AC3E}">
        <p14:creationId xmlns:p14="http://schemas.microsoft.com/office/powerpoint/2010/main" val="4292920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E79F9-2F07-4C49-B426-D03D595A197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2A304341-5045-4700-B83E-A681C36EBB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51E80D1-9F19-4CF5-8024-B982317FD6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357B198-E7DE-4598-97AF-3AE0AA7E09AF}"/>
              </a:ext>
            </a:extLst>
          </p:cNvPr>
          <p:cNvSpPr>
            <a:spLocks noGrp="1"/>
          </p:cNvSpPr>
          <p:nvPr>
            <p:ph type="dt" sz="half" idx="10"/>
          </p:nvPr>
        </p:nvSpPr>
        <p:spPr/>
        <p:txBody>
          <a:bodyPr/>
          <a:lstStyle/>
          <a:p>
            <a:fld id="{ACA323F3-7AD8-468E-8B60-6B3993A63701}" type="datetimeFigureOut">
              <a:rPr lang="zh-CN" altLang="en-US" smtClean="0"/>
              <a:t>2019/6/14</a:t>
            </a:fld>
            <a:endParaRPr lang="zh-CN" altLang="en-US"/>
          </a:p>
        </p:txBody>
      </p:sp>
      <p:sp>
        <p:nvSpPr>
          <p:cNvPr id="6" name="页脚占位符 5">
            <a:extLst>
              <a:ext uri="{FF2B5EF4-FFF2-40B4-BE49-F238E27FC236}">
                <a16:creationId xmlns:a16="http://schemas.microsoft.com/office/drawing/2014/main" id="{54D274BA-1BFA-4D51-8253-1E034C76E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4CCE0F-B8CB-4DE6-ADAE-7B0D2DD4C3BD}"/>
              </a:ext>
            </a:extLst>
          </p:cNvPr>
          <p:cNvSpPr>
            <a:spLocks noGrp="1"/>
          </p:cNvSpPr>
          <p:nvPr>
            <p:ph type="sldNum" sz="quarter" idx="12"/>
          </p:nvPr>
        </p:nvSpPr>
        <p:spPr/>
        <p:txBody>
          <a:bodyPr/>
          <a:lstStyle/>
          <a:p>
            <a:fld id="{33B3C8B8-9D62-48F7-8E35-1339B3F6646D}" type="slidenum">
              <a:rPr lang="zh-CN" altLang="en-US" smtClean="0"/>
              <a:pPr/>
              <a:t>‹#›</a:t>
            </a:fld>
            <a:endParaRPr lang="en-US" altLang="zh-CN" dirty="0"/>
          </a:p>
        </p:txBody>
      </p:sp>
    </p:spTree>
    <p:extLst>
      <p:ext uri="{BB962C8B-B14F-4D97-AF65-F5344CB8AC3E}">
        <p14:creationId xmlns:p14="http://schemas.microsoft.com/office/powerpoint/2010/main" val="116069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2EBFB-BFEB-4A5A-AB12-15FF0DA8B4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8469F9-EA53-4854-ADFB-0CF7E4ADA2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674A2-50A6-4F12-BABF-275E40AFB407}"/>
              </a:ext>
            </a:extLst>
          </p:cNvPr>
          <p:cNvSpPr>
            <a:spLocks noGrp="1"/>
          </p:cNvSpPr>
          <p:nvPr>
            <p:ph type="dt" sz="half" idx="10"/>
          </p:nvPr>
        </p:nvSpPr>
        <p:spPr/>
        <p:txBody>
          <a:bodyPr/>
          <a:lstStyle/>
          <a:p>
            <a:fld id="{ACA323F3-7AD8-468E-8B60-6B3993A63701}" type="datetimeFigureOut">
              <a:rPr lang="zh-CN" altLang="en-US" smtClean="0"/>
              <a:t>2019/6/14</a:t>
            </a:fld>
            <a:endParaRPr lang="zh-CN" altLang="en-US"/>
          </a:p>
        </p:txBody>
      </p:sp>
      <p:sp>
        <p:nvSpPr>
          <p:cNvPr id="5" name="页脚占位符 4">
            <a:extLst>
              <a:ext uri="{FF2B5EF4-FFF2-40B4-BE49-F238E27FC236}">
                <a16:creationId xmlns:a16="http://schemas.microsoft.com/office/drawing/2014/main" id="{C63A56CF-5955-4CB9-B33E-7AF95C50D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17421-2738-47AC-9839-850A5FD3B98B}"/>
              </a:ext>
            </a:extLst>
          </p:cNvPr>
          <p:cNvSpPr>
            <a:spLocks noGrp="1"/>
          </p:cNvSpPr>
          <p:nvPr>
            <p:ph type="sldNum" sz="quarter" idx="12"/>
          </p:nvPr>
        </p:nvSpPr>
        <p:spPr/>
        <p:txBody>
          <a:bodyPr/>
          <a:lstStyle/>
          <a:p>
            <a:fld id="{8881375A-7CF1-43C0-B4C7-B782C6D7685E}" type="slidenum">
              <a:rPr lang="zh-CN" altLang="en-US" smtClean="0"/>
              <a:pPr/>
              <a:t>‹#›</a:t>
            </a:fld>
            <a:endParaRPr lang="en-US" altLang="zh-CN" dirty="0"/>
          </a:p>
        </p:txBody>
      </p:sp>
    </p:spTree>
    <p:extLst>
      <p:ext uri="{BB962C8B-B14F-4D97-AF65-F5344CB8AC3E}">
        <p14:creationId xmlns:p14="http://schemas.microsoft.com/office/powerpoint/2010/main" val="1412923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6F64CC-2BB8-425E-A3A7-89490285313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777D8-3D52-46AD-8349-D32BAF6919A9}"/>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7952D4-B07D-4A1E-AA6C-AEBDD34B7636}"/>
              </a:ext>
            </a:extLst>
          </p:cNvPr>
          <p:cNvSpPr>
            <a:spLocks noGrp="1"/>
          </p:cNvSpPr>
          <p:nvPr>
            <p:ph type="dt" sz="half" idx="10"/>
          </p:nvPr>
        </p:nvSpPr>
        <p:spPr/>
        <p:txBody>
          <a:bodyPr/>
          <a:lstStyle/>
          <a:p>
            <a:fld id="{ACA323F3-7AD8-468E-8B60-6B3993A63701}" type="datetimeFigureOut">
              <a:rPr lang="zh-CN" altLang="en-US" smtClean="0"/>
              <a:t>2019/6/14</a:t>
            </a:fld>
            <a:endParaRPr lang="zh-CN" altLang="en-US"/>
          </a:p>
        </p:txBody>
      </p:sp>
      <p:sp>
        <p:nvSpPr>
          <p:cNvPr id="5" name="页脚占位符 4">
            <a:extLst>
              <a:ext uri="{FF2B5EF4-FFF2-40B4-BE49-F238E27FC236}">
                <a16:creationId xmlns:a16="http://schemas.microsoft.com/office/drawing/2014/main" id="{59900930-A6C4-4C87-A55B-A5781940F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5F9DA-779D-4B7C-90BA-42B6D904CB35}"/>
              </a:ext>
            </a:extLst>
          </p:cNvPr>
          <p:cNvSpPr>
            <a:spLocks noGrp="1"/>
          </p:cNvSpPr>
          <p:nvPr>
            <p:ph type="sldNum" sz="quarter" idx="12"/>
          </p:nvPr>
        </p:nvSpPr>
        <p:spPr/>
        <p:txBody>
          <a:body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147465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E2FC7-B14F-4DCB-B84B-9C85DAE5301D}"/>
              </a:ext>
            </a:extLst>
          </p:cNvPr>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FC4F12-8018-41F6-B466-22283946BFFB}"/>
              </a:ext>
            </a:extLst>
          </p:cNvPr>
          <p:cNvSpPr>
            <a:spLocks noGrp="1"/>
          </p:cNvSpPr>
          <p:nvPr>
            <p:ph type="body" sz="half" idx="1"/>
          </p:nvPr>
        </p:nvSpPr>
        <p:spPr>
          <a:xfrm>
            <a:off x="457200" y="1981200"/>
            <a:ext cx="4038600" cy="3886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E7CC3FE-0685-405D-8700-82FA347BDD98}"/>
              </a:ext>
            </a:extLst>
          </p:cNvPr>
          <p:cNvSpPr>
            <a:spLocks noGrp="1"/>
          </p:cNvSpPr>
          <p:nvPr>
            <p:ph sz="quarter" idx="2"/>
          </p:nvPr>
        </p:nvSpPr>
        <p:spPr>
          <a:xfrm>
            <a:off x="4648200" y="1981200"/>
            <a:ext cx="4038600" cy="18669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2A3ED76B-09F8-442C-9F34-F29059744CFF}"/>
              </a:ext>
            </a:extLst>
          </p:cNvPr>
          <p:cNvSpPr>
            <a:spLocks noGrp="1"/>
          </p:cNvSpPr>
          <p:nvPr>
            <p:ph sz="quarter" idx="3"/>
          </p:nvPr>
        </p:nvSpPr>
        <p:spPr>
          <a:xfrm>
            <a:off x="4648200" y="4000500"/>
            <a:ext cx="4038600" cy="18669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72DE33FA-AA49-4EEF-8B8C-10CEC1F9DABE}"/>
              </a:ext>
            </a:extLst>
          </p:cNvPr>
          <p:cNvSpPr>
            <a:spLocks noGrp="1"/>
          </p:cNvSpPr>
          <p:nvPr>
            <p:ph type="ftr" sz="quarter" idx="10"/>
          </p:nvPr>
        </p:nvSpPr>
        <p:spPr>
          <a:xfrm>
            <a:off x="3124200" y="6248400"/>
            <a:ext cx="2895600" cy="457200"/>
          </a:xfrm>
        </p:spPr>
        <p:txBody>
          <a:bodyPr/>
          <a:lstStyle>
            <a:lvl1pPr>
              <a:defRPr/>
            </a:lvl1pPr>
          </a:lstStyle>
          <a:p>
            <a:r>
              <a:rPr lang="zh-CN" altLang="en-US"/>
              <a:t>华南师范大学数学科学学院    谢骊玲</a:t>
            </a:r>
          </a:p>
        </p:txBody>
      </p:sp>
      <p:sp>
        <p:nvSpPr>
          <p:cNvPr id="7" name="灯片编号占位符 6">
            <a:extLst>
              <a:ext uri="{FF2B5EF4-FFF2-40B4-BE49-F238E27FC236}">
                <a16:creationId xmlns:a16="http://schemas.microsoft.com/office/drawing/2014/main" id="{F52C1DE4-19B4-4DE0-9721-165421705073}"/>
              </a:ext>
            </a:extLst>
          </p:cNvPr>
          <p:cNvSpPr>
            <a:spLocks noGrp="1"/>
          </p:cNvSpPr>
          <p:nvPr>
            <p:ph type="sldNum" sz="quarter" idx="11"/>
          </p:nvPr>
        </p:nvSpPr>
        <p:spPr>
          <a:xfrm>
            <a:off x="6553200" y="6248400"/>
            <a:ext cx="2133600" cy="457200"/>
          </a:xfrm>
        </p:spPr>
        <p:txBody>
          <a:bodyPr/>
          <a:lstStyle>
            <a:lvl1pPr>
              <a:defRPr/>
            </a:lvl1pPr>
          </a:lstStyle>
          <a:p>
            <a:fld id="{158907CC-125E-465A-9BC7-8FEE0D94862F}" type="slidenum">
              <a:rPr lang="en-US" altLang="zh-CN"/>
              <a:pPr/>
              <a:t>‹#›</a:t>
            </a:fld>
            <a:endParaRPr lang="en-US" altLang="zh-CN"/>
          </a:p>
        </p:txBody>
      </p:sp>
      <p:sp>
        <p:nvSpPr>
          <p:cNvPr id="8" name="日期占位符 7">
            <a:extLst>
              <a:ext uri="{FF2B5EF4-FFF2-40B4-BE49-F238E27FC236}">
                <a16:creationId xmlns:a16="http://schemas.microsoft.com/office/drawing/2014/main" id="{FA5AFD24-9CF3-48EA-A02A-E8A7283557F0}"/>
              </a:ext>
            </a:extLst>
          </p:cNvPr>
          <p:cNvSpPr>
            <a:spLocks noGrp="1"/>
          </p:cNvSpPr>
          <p:nvPr>
            <p:ph type="dt" sz="half" idx="12"/>
          </p:nvPr>
        </p:nvSpPr>
        <p:spPr>
          <a:xfrm>
            <a:off x="457200" y="6245225"/>
            <a:ext cx="2133600" cy="476250"/>
          </a:xfrm>
        </p:spPr>
        <p:txBody>
          <a:bodyPr/>
          <a:lstStyle>
            <a:lvl1pPr>
              <a:defRPr/>
            </a:lvl1pPr>
          </a:lstStyle>
          <a:p>
            <a:fld id="{6E9ABAE1-A96A-4E7D-99FE-FF6818427286}" type="datetime1">
              <a:rPr lang="zh-CN" altLang="en-US"/>
              <a:pPr/>
              <a:t>2019/6/14</a:t>
            </a:fld>
            <a:endParaRPr lang="en-US" altLang="zh-CN"/>
          </a:p>
        </p:txBody>
      </p:sp>
    </p:spTree>
    <p:extLst>
      <p:ext uri="{BB962C8B-B14F-4D97-AF65-F5344CB8AC3E}">
        <p14:creationId xmlns:p14="http://schemas.microsoft.com/office/powerpoint/2010/main" val="347531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BF734-2243-444D-8FE4-7347ED909D0A}"/>
              </a:ext>
            </a:extLst>
          </p:cNvPr>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BD735A-163F-4D70-9A7B-8ABA64853546}"/>
              </a:ext>
            </a:extLst>
          </p:cNvPr>
          <p:cNvSpPr>
            <a:spLocks noGrp="1"/>
          </p:cNvSpPr>
          <p:nvPr>
            <p:ph sz="half" idx="1"/>
          </p:nvPr>
        </p:nvSpPr>
        <p:spPr>
          <a:xfrm>
            <a:off x="457200" y="1981200"/>
            <a:ext cx="4038600" cy="3886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9617E2B-AE53-43BE-84AF-0F5E41D2CE87}"/>
              </a:ext>
            </a:extLst>
          </p:cNvPr>
          <p:cNvSpPr>
            <a:spLocks noGrp="1"/>
          </p:cNvSpPr>
          <p:nvPr>
            <p:ph sz="quarter" idx="2"/>
          </p:nvPr>
        </p:nvSpPr>
        <p:spPr>
          <a:xfrm>
            <a:off x="4648200" y="1981200"/>
            <a:ext cx="4038600" cy="18669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EBC3B010-7D43-4CBF-8E42-CDD5992FA8D2}"/>
              </a:ext>
            </a:extLst>
          </p:cNvPr>
          <p:cNvSpPr>
            <a:spLocks noGrp="1"/>
          </p:cNvSpPr>
          <p:nvPr>
            <p:ph sz="quarter" idx="3"/>
          </p:nvPr>
        </p:nvSpPr>
        <p:spPr>
          <a:xfrm>
            <a:off x="4648200" y="4000500"/>
            <a:ext cx="4038600" cy="18669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27B3A436-83F1-4F0F-A2B8-60B7A9D60B1D}"/>
              </a:ext>
            </a:extLst>
          </p:cNvPr>
          <p:cNvSpPr>
            <a:spLocks noGrp="1"/>
          </p:cNvSpPr>
          <p:nvPr>
            <p:ph type="ftr" sz="quarter" idx="10"/>
          </p:nvPr>
        </p:nvSpPr>
        <p:spPr>
          <a:xfrm>
            <a:off x="3124200" y="6248400"/>
            <a:ext cx="2895600" cy="457200"/>
          </a:xfrm>
        </p:spPr>
        <p:txBody>
          <a:bodyPr/>
          <a:lstStyle>
            <a:lvl1pPr>
              <a:defRPr/>
            </a:lvl1pPr>
          </a:lstStyle>
          <a:p>
            <a:r>
              <a:rPr lang="zh-CN" altLang="en-US"/>
              <a:t>华南师范大学数学科学学院    谢骊玲</a:t>
            </a:r>
          </a:p>
        </p:txBody>
      </p:sp>
      <p:sp>
        <p:nvSpPr>
          <p:cNvPr id="7" name="灯片编号占位符 6">
            <a:extLst>
              <a:ext uri="{FF2B5EF4-FFF2-40B4-BE49-F238E27FC236}">
                <a16:creationId xmlns:a16="http://schemas.microsoft.com/office/drawing/2014/main" id="{7523D9F8-7862-499F-B9F1-801A55F5325C}"/>
              </a:ext>
            </a:extLst>
          </p:cNvPr>
          <p:cNvSpPr>
            <a:spLocks noGrp="1"/>
          </p:cNvSpPr>
          <p:nvPr>
            <p:ph type="sldNum" sz="quarter" idx="11"/>
          </p:nvPr>
        </p:nvSpPr>
        <p:spPr>
          <a:xfrm>
            <a:off x="6553200" y="6248400"/>
            <a:ext cx="2133600" cy="457200"/>
          </a:xfrm>
        </p:spPr>
        <p:txBody>
          <a:bodyPr/>
          <a:lstStyle>
            <a:lvl1pPr>
              <a:defRPr/>
            </a:lvl1pPr>
          </a:lstStyle>
          <a:p>
            <a:fld id="{F69AA923-CD21-4007-9ABC-18709652DE01}" type="slidenum">
              <a:rPr lang="en-US" altLang="zh-CN"/>
              <a:pPr/>
              <a:t>‹#›</a:t>
            </a:fld>
            <a:endParaRPr lang="en-US" altLang="zh-CN"/>
          </a:p>
        </p:txBody>
      </p:sp>
      <p:sp>
        <p:nvSpPr>
          <p:cNvPr id="8" name="日期占位符 7">
            <a:extLst>
              <a:ext uri="{FF2B5EF4-FFF2-40B4-BE49-F238E27FC236}">
                <a16:creationId xmlns:a16="http://schemas.microsoft.com/office/drawing/2014/main" id="{BD95FB5F-9923-4D3F-B9FA-763D423238C0}"/>
              </a:ext>
            </a:extLst>
          </p:cNvPr>
          <p:cNvSpPr>
            <a:spLocks noGrp="1"/>
          </p:cNvSpPr>
          <p:nvPr>
            <p:ph type="dt" sz="half" idx="12"/>
          </p:nvPr>
        </p:nvSpPr>
        <p:spPr>
          <a:xfrm>
            <a:off x="457200" y="6245225"/>
            <a:ext cx="2133600" cy="476250"/>
          </a:xfrm>
        </p:spPr>
        <p:txBody>
          <a:bodyPr/>
          <a:lstStyle>
            <a:lvl1pPr>
              <a:defRPr/>
            </a:lvl1pPr>
          </a:lstStyle>
          <a:p>
            <a:fld id="{6E9ABAE1-A96A-4E7D-99FE-FF6818427286}" type="datetime1">
              <a:rPr lang="zh-CN" altLang="en-US"/>
              <a:pPr/>
              <a:t>2019/6/14</a:t>
            </a:fld>
            <a:endParaRPr lang="en-US" altLang="zh-CN"/>
          </a:p>
        </p:txBody>
      </p:sp>
    </p:spTree>
    <p:extLst>
      <p:ext uri="{BB962C8B-B14F-4D97-AF65-F5344CB8AC3E}">
        <p14:creationId xmlns:p14="http://schemas.microsoft.com/office/powerpoint/2010/main" val="35995915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4D7FB3-96E5-482A-9147-C762C2191AE3}"/>
              </a:ext>
            </a:extLst>
          </p:cNvPr>
          <p:cNvSpPr>
            <a:spLocks noGrp="1"/>
          </p:cNvSpPr>
          <p:nvPr>
            <p:ph/>
          </p:nvPr>
        </p:nvSpPr>
        <p:spPr>
          <a:xfrm>
            <a:off x="457200" y="457200"/>
            <a:ext cx="82296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页脚占位符 2">
            <a:extLst>
              <a:ext uri="{FF2B5EF4-FFF2-40B4-BE49-F238E27FC236}">
                <a16:creationId xmlns:a16="http://schemas.microsoft.com/office/drawing/2014/main" id="{DF77A032-C607-4C4F-AFD2-B0527FB921FC}"/>
              </a:ext>
            </a:extLst>
          </p:cNvPr>
          <p:cNvSpPr>
            <a:spLocks noGrp="1"/>
          </p:cNvSpPr>
          <p:nvPr>
            <p:ph type="ftr" sz="quarter" idx="10"/>
          </p:nvPr>
        </p:nvSpPr>
        <p:spPr>
          <a:xfrm>
            <a:off x="3124200" y="6248400"/>
            <a:ext cx="2895600" cy="457200"/>
          </a:xfrm>
        </p:spPr>
        <p:txBody>
          <a:bodyPr/>
          <a:lstStyle>
            <a:lvl1pPr>
              <a:defRPr/>
            </a:lvl1pPr>
          </a:lstStyle>
          <a:p>
            <a:r>
              <a:rPr lang="zh-CN" altLang="en-US"/>
              <a:t>华南师范大学数学科学学院    谢骊玲</a:t>
            </a:r>
          </a:p>
        </p:txBody>
      </p:sp>
      <p:sp>
        <p:nvSpPr>
          <p:cNvPr id="4" name="灯片编号占位符 3">
            <a:extLst>
              <a:ext uri="{FF2B5EF4-FFF2-40B4-BE49-F238E27FC236}">
                <a16:creationId xmlns:a16="http://schemas.microsoft.com/office/drawing/2014/main" id="{568DA9B2-C7DB-4DCB-A4F2-86AC239E68A0}"/>
              </a:ext>
            </a:extLst>
          </p:cNvPr>
          <p:cNvSpPr>
            <a:spLocks noGrp="1"/>
          </p:cNvSpPr>
          <p:nvPr>
            <p:ph type="sldNum" sz="quarter" idx="11"/>
          </p:nvPr>
        </p:nvSpPr>
        <p:spPr>
          <a:xfrm>
            <a:off x="6553200" y="6248400"/>
            <a:ext cx="2133600" cy="457200"/>
          </a:xfrm>
        </p:spPr>
        <p:txBody>
          <a:bodyPr/>
          <a:lstStyle>
            <a:lvl1pPr>
              <a:defRPr/>
            </a:lvl1pPr>
          </a:lstStyle>
          <a:p>
            <a:fld id="{4F2C781A-62C9-48B8-B4B6-1B4893E36295}" type="slidenum">
              <a:rPr lang="en-US" altLang="zh-CN"/>
              <a:pPr/>
              <a:t>‹#›</a:t>
            </a:fld>
            <a:endParaRPr lang="en-US" altLang="zh-CN"/>
          </a:p>
        </p:txBody>
      </p:sp>
      <p:sp>
        <p:nvSpPr>
          <p:cNvPr id="5" name="日期占位符 4">
            <a:extLst>
              <a:ext uri="{FF2B5EF4-FFF2-40B4-BE49-F238E27FC236}">
                <a16:creationId xmlns:a16="http://schemas.microsoft.com/office/drawing/2014/main" id="{81095CA8-28CC-4240-A051-40749D96CF7F}"/>
              </a:ext>
            </a:extLst>
          </p:cNvPr>
          <p:cNvSpPr>
            <a:spLocks noGrp="1"/>
          </p:cNvSpPr>
          <p:nvPr>
            <p:ph type="dt" sz="half" idx="12"/>
          </p:nvPr>
        </p:nvSpPr>
        <p:spPr>
          <a:xfrm>
            <a:off x="457200" y="6245225"/>
            <a:ext cx="2133600" cy="476250"/>
          </a:xfrm>
        </p:spPr>
        <p:txBody>
          <a:bodyPr/>
          <a:lstStyle>
            <a:lvl1pPr>
              <a:defRPr/>
            </a:lvl1pPr>
          </a:lstStyle>
          <a:p>
            <a:fld id="{6E9ABAE1-A96A-4E7D-99FE-FF6818427286}" type="datetime1">
              <a:rPr lang="zh-CN" altLang="en-US"/>
              <a:pPr/>
              <a:t>2019/6/14</a:t>
            </a:fld>
            <a:endParaRPr lang="en-US" altLang="zh-CN"/>
          </a:p>
        </p:txBody>
      </p:sp>
    </p:spTree>
    <p:extLst>
      <p:ext uri="{BB962C8B-B14F-4D97-AF65-F5344CB8AC3E}">
        <p14:creationId xmlns:p14="http://schemas.microsoft.com/office/powerpoint/2010/main" val="30777182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B9065-E926-4687-B86E-FD7FC9343EA4}"/>
              </a:ext>
            </a:extLst>
          </p:cNvPr>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97F789-BC92-4DF2-ABFE-0B08B18EB841}"/>
              </a:ext>
            </a:extLst>
          </p:cNvPr>
          <p:cNvSpPr>
            <a:spLocks noGrp="1"/>
          </p:cNvSpPr>
          <p:nvPr>
            <p:ph type="body" sz="half" idx="1"/>
          </p:nvPr>
        </p:nvSpPr>
        <p:spPr>
          <a:xfrm>
            <a:off x="457200" y="1981200"/>
            <a:ext cx="4038600" cy="3886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EA6160F-FDD5-43B1-A675-59FE97A6FCC6}"/>
              </a:ext>
            </a:extLst>
          </p:cNvPr>
          <p:cNvSpPr>
            <a:spLocks noGrp="1"/>
          </p:cNvSpPr>
          <p:nvPr>
            <p:ph sz="half" idx="2"/>
          </p:nvPr>
        </p:nvSpPr>
        <p:spPr>
          <a:xfrm>
            <a:off x="4648200" y="1981200"/>
            <a:ext cx="4038600" cy="3886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AD6CE9D9-A013-4F88-8AE3-9A80252C11D6}"/>
              </a:ext>
            </a:extLst>
          </p:cNvPr>
          <p:cNvSpPr>
            <a:spLocks noGrp="1"/>
          </p:cNvSpPr>
          <p:nvPr>
            <p:ph type="ftr" sz="quarter" idx="10"/>
          </p:nvPr>
        </p:nvSpPr>
        <p:spPr>
          <a:xfrm>
            <a:off x="3124200" y="6248400"/>
            <a:ext cx="2895600" cy="457200"/>
          </a:xfrm>
        </p:spPr>
        <p:txBody>
          <a:bodyPr/>
          <a:lstStyle>
            <a:lvl1pPr>
              <a:defRPr/>
            </a:lvl1pPr>
          </a:lstStyle>
          <a:p>
            <a:r>
              <a:rPr lang="zh-CN" altLang="en-US"/>
              <a:t>华南师范大学数学科学学院    谢骊玲</a:t>
            </a:r>
          </a:p>
        </p:txBody>
      </p:sp>
      <p:sp>
        <p:nvSpPr>
          <p:cNvPr id="6" name="灯片编号占位符 5">
            <a:extLst>
              <a:ext uri="{FF2B5EF4-FFF2-40B4-BE49-F238E27FC236}">
                <a16:creationId xmlns:a16="http://schemas.microsoft.com/office/drawing/2014/main" id="{69364568-BF87-4F4B-B02A-40A55E02ABA5}"/>
              </a:ext>
            </a:extLst>
          </p:cNvPr>
          <p:cNvSpPr>
            <a:spLocks noGrp="1"/>
          </p:cNvSpPr>
          <p:nvPr>
            <p:ph type="sldNum" sz="quarter" idx="11"/>
          </p:nvPr>
        </p:nvSpPr>
        <p:spPr>
          <a:xfrm>
            <a:off x="6553200" y="6248400"/>
            <a:ext cx="2133600" cy="457200"/>
          </a:xfrm>
        </p:spPr>
        <p:txBody>
          <a:bodyPr/>
          <a:lstStyle>
            <a:lvl1pPr>
              <a:defRPr/>
            </a:lvl1pPr>
          </a:lstStyle>
          <a:p>
            <a:fld id="{585D9672-2F6F-4D8C-8F59-1399323FB176}" type="slidenum">
              <a:rPr lang="en-US" altLang="zh-CN"/>
              <a:pPr/>
              <a:t>‹#›</a:t>
            </a:fld>
            <a:endParaRPr lang="en-US" altLang="zh-CN"/>
          </a:p>
        </p:txBody>
      </p:sp>
      <p:sp>
        <p:nvSpPr>
          <p:cNvPr id="7" name="日期占位符 6">
            <a:extLst>
              <a:ext uri="{FF2B5EF4-FFF2-40B4-BE49-F238E27FC236}">
                <a16:creationId xmlns:a16="http://schemas.microsoft.com/office/drawing/2014/main" id="{EC93E873-5A3A-45F6-8F5E-6194153B2F9D}"/>
              </a:ext>
            </a:extLst>
          </p:cNvPr>
          <p:cNvSpPr>
            <a:spLocks noGrp="1"/>
          </p:cNvSpPr>
          <p:nvPr>
            <p:ph type="dt" sz="half" idx="12"/>
          </p:nvPr>
        </p:nvSpPr>
        <p:spPr>
          <a:xfrm>
            <a:off x="457200" y="6245225"/>
            <a:ext cx="2133600" cy="476250"/>
          </a:xfrm>
        </p:spPr>
        <p:txBody>
          <a:bodyPr/>
          <a:lstStyle>
            <a:lvl1pPr>
              <a:defRPr/>
            </a:lvl1pPr>
          </a:lstStyle>
          <a:p>
            <a:fld id="{6E9ABAE1-A96A-4E7D-99FE-FF6818427286}" type="datetime1">
              <a:rPr lang="zh-CN" altLang="en-US"/>
              <a:pPr/>
              <a:t>2019/6/14</a:t>
            </a:fld>
            <a:endParaRPr lang="en-US" altLang="zh-CN"/>
          </a:p>
        </p:txBody>
      </p:sp>
    </p:spTree>
    <p:extLst>
      <p:ext uri="{BB962C8B-B14F-4D97-AF65-F5344CB8AC3E}">
        <p14:creationId xmlns:p14="http://schemas.microsoft.com/office/powerpoint/2010/main" val="273287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A4D55916-8665-4B86-B4E4-279D0D2B4A6A}" type="slidenum">
              <a:rPr lang="zh-CN" altLang="en-US"/>
              <a:pPr/>
              <a:t>‹#›</a:t>
            </a:fld>
            <a:endParaRPr lang="en-US" altLang="zh-CN" dirty="0"/>
          </a:p>
        </p:txBody>
      </p:sp>
    </p:spTree>
    <p:extLst>
      <p:ext uri="{BB962C8B-B14F-4D97-AF65-F5344CB8AC3E}">
        <p14:creationId xmlns:p14="http://schemas.microsoft.com/office/powerpoint/2010/main" val="112564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fld id="{4F7A07B3-63AA-4B47-95E3-AE55904DD8ED}" type="slidenum">
              <a:rPr lang="zh-CN" altLang="en-US"/>
              <a:pPr/>
              <a:t>‹#›</a:t>
            </a:fld>
            <a:endParaRPr lang="en-US" altLang="zh-CN" dirty="0"/>
          </a:p>
        </p:txBody>
      </p:sp>
    </p:spTree>
    <p:extLst>
      <p:ext uri="{BB962C8B-B14F-4D97-AF65-F5344CB8AC3E}">
        <p14:creationId xmlns:p14="http://schemas.microsoft.com/office/powerpoint/2010/main" val="130422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fld id="{F8611837-3C42-4163-B9FF-0F5271014470}" type="slidenum">
              <a:rPr lang="zh-CN" altLang="en-US"/>
              <a:pPr/>
              <a:t>‹#›</a:t>
            </a:fld>
            <a:endParaRPr lang="en-US" altLang="zh-CN" dirty="0"/>
          </a:p>
        </p:txBody>
      </p:sp>
    </p:spTree>
    <p:extLst>
      <p:ext uri="{BB962C8B-B14F-4D97-AF65-F5344CB8AC3E}">
        <p14:creationId xmlns:p14="http://schemas.microsoft.com/office/powerpoint/2010/main" val="36911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rgbClr val="090A0B"/>
                </a:solidFill>
              </a:defRPr>
            </a:lvl1pPr>
          </a:lstStyle>
          <a:p>
            <a:r>
              <a:rPr lang="zh-CN" altLang="en-US" dirty="0"/>
              <a:t>单击此处编辑母版标题样式</a:t>
            </a:r>
          </a:p>
        </p:txBody>
      </p:sp>
      <p:sp>
        <p:nvSpPr>
          <p:cNvPr id="3" name="Rectangle 4"/>
          <p:cNvSpPr>
            <a:spLocks noGrp="1" noChangeArrowheads="1"/>
          </p:cNvSpPr>
          <p:nvPr>
            <p:ph type="sldNum" sz="quarter" idx="10"/>
          </p:nvPr>
        </p:nvSpPr>
        <p:spPr>
          <a:ln/>
        </p:spPr>
        <p:txBody>
          <a:bodyPr/>
          <a:lstStyle>
            <a:lvl1pPr>
              <a:defRPr>
                <a:solidFill>
                  <a:schemeClr val="bg2">
                    <a:lumMod val="10000"/>
                  </a:schemeClr>
                </a:solidFill>
              </a:defRPr>
            </a:lvl1pPr>
          </a:lstStyle>
          <a:p>
            <a:fld id="{9D2EF960-DAB6-4688-A9F2-A643B11AB05F}" type="slidenum">
              <a:rPr lang="zh-CN" altLang="en-US" smtClean="0"/>
              <a:pPr/>
              <a:t>‹#›</a:t>
            </a:fld>
            <a:endParaRPr lang="en-US" altLang="zh-CN" dirty="0"/>
          </a:p>
        </p:txBody>
      </p:sp>
      <p:sp>
        <p:nvSpPr>
          <p:cNvPr id="5" name="文本占位符 4">
            <a:extLst>
              <a:ext uri="{FF2B5EF4-FFF2-40B4-BE49-F238E27FC236}">
                <a16:creationId xmlns:a16="http://schemas.microsoft.com/office/drawing/2014/main" id="{4A30DBDF-8B30-4034-80E7-4FB75501CDEF}"/>
              </a:ext>
            </a:extLst>
          </p:cNvPr>
          <p:cNvSpPr>
            <a:spLocks noGrp="1"/>
          </p:cNvSpPr>
          <p:nvPr>
            <p:ph type="body" sz="quarter" idx="11"/>
          </p:nvPr>
        </p:nvSpPr>
        <p:spPr>
          <a:xfrm>
            <a:off x="3492500" y="1484313"/>
            <a:ext cx="914400" cy="91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170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C9C22B4A-A96A-4D35-9195-14CEB66CEFA5}" type="slidenum">
              <a:rPr lang="zh-CN" altLang="en-US"/>
              <a:pPr/>
              <a:t>‹#›</a:t>
            </a:fld>
            <a:endParaRPr lang="en-US" altLang="zh-CN" dirty="0"/>
          </a:p>
        </p:txBody>
      </p:sp>
    </p:spTree>
    <p:extLst>
      <p:ext uri="{BB962C8B-B14F-4D97-AF65-F5344CB8AC3E}">
        <p14:creationId xmlns:p14="http://schemas.microsoft.com/office/powerpoint/2010/main" val="254101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16799340-544A-4913-AA86-7D197D90BAA9}" type="slidenum">
              <a:rPr lang="zh-CN" altLang="en-US"/>
              <a:pPr/>
              <a:t>‹#›</a:t>
            </a:fld>
            <a:endParaRPr lang="en-US" altLang="zh-CN" dirty="0"/>
          </a:p>
        </p:txBody>
      </p:sp>
    </p:spTree>
    <p:extLst>
      <p:ext uri="{BB962C8B-B14F-4D97-AF65-F5344CB8AC3E}">
        <p14:creationId xmlns:p14="http://schemas.microsoft.com/office/powerpoint/2010/main" val="143878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33B3C8B8-9D62-48F7-8E35-1339B3F6646D}" type="slidenum">
              <a:rPr lang="zh-CN" altLang="en-US"/>
              <a:pPr/>
              <a:t>‹#›</a:t>
            </a:fld>
            <a:endParaRPr lang="en-US" altLang="zh-CN" dirty="0"/>
          </a:p>
        </p:txBody>
      </p:sp>
    </p:spTree>
    <p:extLst>
      <p:ext uri="{BB962C8B-B14F-4D97-AF65-F5344CB8AC3E}">
        <p14:creationId xmlns:p14="http://schemas.microsoft.com/office/powerpoint/2010/main" val="423779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36683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1076" name="Rectangle 4"/>
          <p:cNvSpPr>
            <a:spLocks noGrp="1" noChangeArrowheads="1"/>
          </p:cNvSpPr>
          <p:nvPr>
            <p:ph type="sldNum" sz="quarter" idx="4"/>
          </p:nvPr>
        </p:nvSpPr>
        <p:spPr bwMode="auto">
          <a:xfrm>
            <a:off x="3352800" y="64992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tx1"/>
                </a:solidFill>
                <a:latin typeface="Verdana" panose="020B0604030504040204" pitchFamily="34" charset="0"/>
              </a:defRPr>
            </a:lvl1pPr>
          </a:lstStyle>
          <a:p>
            <a:fld id="{E7AFCD57-BADE-4B45-B9D6-2562B9FBD952}" type="slidenum">
              <a:rPr lang="zh-CN" altLang="en-US"/>
              <a:pPr/>
              <a:t>‹#›</a:t>
            </a:fld>
            <a:endParaRPr lang="en-US" altLang="zh-CN" dirty="0"/>
          </a:p>
        </p:txBody>
      </p:sp>
      <p:sp>
        <p:nvSpPr>
          <p:cNvPr id="131078" name="Rectangle 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79" name="Rectangle 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0" name="Rectangle 8"/>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1" name="Rectangle 9"/>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2" name="Rectangle 10"/>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B6F2EE-C635-428D-BB17-27ECB2ABE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38C6F9-925F-4029-8260-3E9047586E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8F3229-F86A-435B-957F-9A96486E457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A323F3-7AD8-468E-8B60-6B3993A63701}" type="datetimeFigureOut">
              <a:rPr lang="zh-CN" altLang="en-US" smtClean="0"/>
              <a:t>2019/6/14</a:t>
            </a:fld>
            <a:endParaRPr lang="zh-CN" altLang="en-US"/>
          </a:p>
        </p:txBody>
      </p:sp>
      <p:sp>
        <p:nvSpPr>
          <p:cNvPr id="5" name="页脚占位符 4">
            <a:extLst>
              <a:ext uri="{FF2B5EF4-FFF2-40B4-BE49-F238E27FC236}">
                <a16:creationId xmlns:a16="http://schemas.microsoft.com/office/drawing/2014/main" id="{D77BF9F5-8EF9-4DEE-A6DF-82F915C036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73643E-4A24-4B25-89A2-ADB9DDEB025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312185960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baike.so.com/doc/9646287-9992181.html" TargetMode="External"/><Relationship Id="rId1" Type="http://schemas.openxmlformats.org/officeDocument/2006/relationships/slideLayout" Target="../slideLayouts/slideLayout18.xml"/><Relationship Id="rId4" Type="http://schemas.openxmlformats.org/officeDocument/2006/relationships/image" Target="../media/image25.jpeg"/></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38.vml"/><Relationship Id="rId4" Type="http://schemas.openxmlformats.org/officeDocument/2006/relationships/image" Target="../media/image41.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5.xml"/><Relationship Id="rId1" Type="http://schemas.openxmlformats.org/officeDocument/2006/relationships/vmlDrawing" Target="../drawings/vmlDrawing39.vml"/><Relationship Id="rId6" Type="http://schemas.openxmlformats.org/officeDocument/2006/relationships/image" Target="../media/image43.wmf"/><Relationship Id="rId5" Type="http://schemas.openxmlformats.org/officeDocument/2006/relationships/oleObject" Target="../embeddings/oleObject20.bin"/><Relationship Id="rId4" Type="http://schemas.openxmlformats.org/officeDocument/2006/relationships/image" Target="../media/image42.w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5.xml"/><Relationship Id="rId1" Type="http://schemas.openxmlformats.org/officeDocument/2006/relationships/vmlDrawing" Target="../drawings/vmlDrawing40.vml"/><Relationship Id="rId6" Type="http://schemas.openxmlformats.org/officeDocument/2006/relationships/image" Target="../media/image45.wmf"/><Relationship Id="rId5" Type="http://schemas.openxmlformats.org/officeDocument/2006/relationships/oleObject" Target="../embeddings/oleObject22.bin"/><Relationship Id="rId4" Type="http://schemas.openxmlformats.org/officeDocument/2006/relationships/image" Target="../media/image44.wmf"/></Relationships>
</file>

<file path=ppt/slides/_rels/slide11.xml.rels><?xml version="1.0" encoding="UTF-8" standalone="yes"?>
<Relationships xmlns="http://schemas.openxmlformats.org/package/2006/relationships"><Relationship Id="rId3" Type="http://schemas.openxmlformats.org/officeDocument/2006/relationships/hyperlink" Target="https://baike.so.com/doc/5255407-5488771.html" TargetMode="External"/><Relationship Id="rId2" Type="http://schemas.openxmlformats.org/officeDocument/2006/relationships/image" Target="../media/image26.png"/><Relationship Id="rId1" Type="http://schemas.openxmlformats.org/officeDocument/2006/relationships/slideLayout" Target="../slideLayouts/slideLayout18.xml"/><Relationship Id="rId6" Type="http://schemas.openxmlformats.org/officeDocument/2006/relationships/hyperlink" Target="https://baike.so.com/doc/784391-829953.html" TargetMode="External"/><Relationship Id="rId5" Type="http://schemas.openxmlformats.org/officeDocument/2006/relationships/hyperlink" Target="https://baike.so.com/doc/693204-733725.html" TargetMode="External"/><Relationship Id="rId4" Type="http://schemas.openxmlformats.org/officeDocument/2006/relationships/hyperlink" Target="https://baike.so.com/doc/5703158-5915875.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8.xml"/><Relationship Id="rId1" Type="http://schemas.openxmlformats.org/officeDocument/2006/relationships/tags" Target="../tags/tag4.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316.png"/><Relationship Id="rId3" Type="http://schemas.openxmlformats.org/officeDocument/2006/relationships/tags" Target="../tags/tag2.xml"/><Relationship Id="rId7" Type="http://schemas.openxmlformats.org/officeDocument/2006/relationships/image" Target="../media/image1.wmf"/><Relationship Id="rId12" Type="http://schemas.openxmlformats.org/officeDocument/2006/relationships/image" Target="../media/image3.wmf"/><Relationship Id="rId2" Type="http://schemas.openxmlformats.org/officeDocument/2006/relationships/tags" Target="../tags/tag1.xml"/><Relationship Id="rId16" Type="http://schemas.openxmlformats.org/officeDocument/2006/relationships/image" Target="../media/image7.png"/><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3.bin"/><Relationship Id="rId5" Type="http://schemas.openxmlformats.org/officeDocument/2006/relationships/slideLayout" Target="../slideLayouts/slideLayout18.xml"/><Relationship Id="rId1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tags" Target="../tags/tag3.xml"/><Relationship Id="rId9" Type="http://schemas.openxmlformats.org/officeDocument/2006/relationships/image" Target="../media/image2.wmf"/><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slideLayout" Target="../slideLayouts/slideLayout15.xml"/><Relationship Id="rId7" Type="http://schemas.openxmlformats.org/officeDocument/2006/relationships/image" Target="../media/image33.png"/><Relationship Id="rId2" Type="http://schemas.openxmlformats.org/officeDocument/2006/relationships/tags" Target="../tags/tag5.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image" Target="../media/image31.wmf"/><Relationship Id="rId4" Type="http://schemas.openxmlformats.org/officeDocument/2006/relationships/oleObject" Target="../embeddings/oleObject16.bin"/><Relationship Id="rId9" Type="http://schemas.openxmlformats.org/officeDocument/2006/relationships/image" Target="../media/image3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18.xml"/><Relationship Id="rId1" Type="http://schemas.openxmlformats.org/officeDocument/2006/relationships/tags" Target="../tags/tag6.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8.xml"/><Relationship Id="rId1" Type="http://schemas.openxmlformats.org/officeDocument/2006/relationships/tags" Target="../tags/tag7.xml"/><Relationship Id="rId5" Type="http://schemas.openxmlformats.org/officeDocument/2006/relationships/image" Target="../media/image35.png"/><Relationship Id="rId4" Type="http://schemas.openxmlformats.org/officeDocument/2006/relationships/image" Target="../media/image34.jpe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4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image" Target="../media/image43.wmf"/><Relationship Id="rId5" Type="http://schemas.openxmlformats.org/officeDocument/2006/relationships/oleObject" Target="../embeddings/oleObject20.bin"/><Relationship Id="rId4" Type="http://schemas.openxmlformats.org/officeDocument/2006/relationships/image" Target="../media/image4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image" Target="../media/image45.wmf"/><Relationship Id="rId5" Type="http://schemas.openxmlformats.org/officeDocument/2006/relationships/oleObject" Target="../embeddings/oleObject22.bin"/><Relationship Id="rId4" Type="http://schemas.openxmlformats.org/officeDocument/2006/relationships/image" Target="../media/image44.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xml"/><Relationship Id="rId7" Type="http://schemas.openxmlformats.org/officeDocument/2006/relationships/image" Target="../media/image11.jpe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10.jpeg"/><Relationship Id="rId9" Type="http://schemas.openxmlformats.org/officeDocument/2006/relationships/image" Target="../media/image9.wmf"/></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8.xml"/><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3.xml"/><Relationship Id="rId1" Type="http://schemas.openxmlformats.org/officeDocument/2006/relationships/vmlDrawing" Target="../drawings/vmlDrawing10.vml"/><Relationship Id="rId6" Type="http://schemas.openxmlformats.org/officeDocument/2006/relationships/image" Target="../media/image55.wmf"/><Relationship Id="rId5" Type="http://schemas.openxmlformats.org/officeDocument/2006/relationships/oleObject" Target="../embeddings/oleObject24.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26.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4.xml"/><Relationship Id="rId1" Type="http://schemas.openxmlformats.org/officeDocument/2006/relationships/vmlDrawing" Target="../drawings/vmlDrawing11.vml"/><Relationship Id="rId6" Type="http://schemas.openxmlformats.org/officeDocument/2006/relationships/image" Target="../media/image57.wmf"/><Relationship Id="rId5" Type="http://schemas.openxmlformats.org/officeDocument/2006/relationships/oleObject" Target="../embeddings/oleObject28.bin"/><Relationship Id="rId4" Type="http://schemas.openxmlformats.org/officeDocument/2006/relationships/image" Target="../media/image58.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3.xml"/><Relationship Id="rId7"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4.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59.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oleObject" Target="../embeddings/oleObject30.bin"/><Relationship Id="rId7" Type="http://schemas.openxmlformats.org/officeDocument/2006/relationships/image" Target="../media/image61.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image" Target="../media/image60.wmf"/><Relationship Id="rId9" Type="http://schemas.openxmlformats.org/officeDocument/2006/relationships/image" Target="../media/image62.wmf"/></Relationships>
</file>

<file path=ppt/slides/_rels/slide42.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38.bin"/><Relationship Id="rId18" Type="http://schemas.openxmlformats.org/officeDocument/2006/relationships/image" Target="../media/image69.wmf"/><Relationship Id="rId3" Type="http://schemas.openxmlformats.org/officeDocument/2006/relationships/notesSlide" Target="../notesSlides/notesSlide6.xml"/><Relationship Id="rId7" Type="http://schemas.openxmlformats.org/officeDocument/2006/relationships/oleObject" Target="../embeddings/oleObject35.bin"/><Relationship Id="rId12" Type="http://schemas.openxmlformats.org/officeDocument/2006/relationships/image" Target="../media/image66.wmf"/><Relationship Id="rId17" Type="http://schemas.openxmlformats.org/officeDocument/2006/relationships/oleObject" Target="../embeddings/oleObject40.bin"/><Relationship Id="rId2" Type="http://schemas.openxmlformats.org/officeDocument/2006/relationships/slideLayout" Target="../slideLayouts/slideLayout18.xml"/><Relationship Id="rId16" Type="http://schemas.openxmlformats.org/officeDocument/2006/relationships/image" Target="../media/image68.wmf"/><Relationship Id="rId20" Type="http://schemas.openxmlformats.org/officeDocument/2006/relationships/image" Target="../media/image70.wmf"/><Relationship Id="rId1" Type="http://schemas.openxmlformats.org/officeDocument/2006/relationships/vmlDrawing" Target="../drawings/vmlDrawing14.vml"/><Relationship Id="rId6" Type="http://schemas.openxmlformats.org/officeDocument/2006/relationships/image" Target="../media/image63.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65.wmf"/><Relationship Id="rId19" Type="http://schemas.openxmlformats.org/officeDocument/2006/relationships/oleObject" Target="../embeddings/oleObject41.bin"/><Relationship Id="rId4" Type="http://schemas.openxmlformats.org/officeDocument/2006/relationships/image" Target="../media/image71.png"/><Relationship Id="rId9" Type="http://schemas.openxmlformats.org/officeDocument/2006/relationships/oleObject" Target="../embeddings/oleObject36.bin"/><Relationship Id="rId14" Type="http://schemas.openxmlformats.org/officeDocument/2006/relationships/image" Target="../media/image67.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73.wmf"/><Relationship Id="rId2" Type="http://schemas.openxmlformats.org/officeDocument/2006/relationships/slideLayout" Target="../slideLayouts/slideLayout18.xml"/><Relationship Id="rId1" Type="http://schemas.openxmlformats.org/officeDocument/2006/relationships/vmlDrawing" Target="../drawings/vmlDrawing15.vml"/><Relationship Id="rId6" Type="http://schemas.openxmlformats.org/officeDocument/2006/relationships/oleObject" Target="../embeddings/oleObject43.bin"/><Relationship Id="rId5" Type="http://schemas.openxmlformats.org/officeDocument/2006/relationships/image" Target="../media/image72.wmf"/><Relationship Id="rId4" Type="http://schemas.openxmlformats.org/officeDocument/2006/relationships/oleObject" Target="../embeddings/oleObject42.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73.wmf"/><Relationship Id="rId3" Type="http://schemas.openxmlformats.org/officeDocument/2006/relationships/notesSlide" Target="../notesSlides/notesSlide8.xml"/><Relationship Id="rId7" Type="http://schemas.openxmlformats.org/officeDocument/2006/relationships/image" Target="../media/image75.wmf"/><Relationship Id="rId12" Type="http://schemas.openxmlformats.org/officeDocument/2006/relationships/oleObject" Target="../embeddings/oleObject48.bin"/><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oleObject" Target="../embeddings/oleObject45.bin"/><Relationship Id="rId11" Type="http://schemas.openxmlformats.org/officeDocument/2006/relationships/image" Target="../media/image77.wmf"/><Relationship Id="rId5" Type="http://schemas.openxmlformats.org/officeDocument/2006/relationships/image" Target="../media/image74.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76.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oleObject" Target="../embeddings/oleObject54.bin"/><Relationship Id="rId3" Type="http://schemas.openxmlformats.org/officeDocument/2006/relationships/notesSlide" Target="../notesSlides/notesSlide9.xml"/><Relationship Id="rId7" Type="http://schemas.openxmlformats.org/officeDocument/2006/relationships/image" Target="../media/image79.wmf"/><Relationship Id="rId12" Type="http://schemas.openxmlformats.org/officeDocument/2006/relationships/oleObject" Target="../embeddings/oleObject53.bin"/><Relationship Id="rId17" Type="http://schemas.openxmlformats.org/officeDocument/2006/relationships/image" Target="../media/image83.png"/><Relationship Id="rId2" Type="http://schemas.openxmlformats.org/officeDocument/2006/relationships/slideLayout" Target="../slideLayouts/slideLayout18.xml"/><Relationship Id="rId16" Type="http://schemas.openxmlformats.org/officeDocument/2006/relationships/image" Target="../media/image74.wmf"/><Relationship Id="rId1" Type="http://schemas.openxmlformats.org/officeDocument/2006/relationships/vmlDrawing" Target="../drawings/vmlDrawing17.vml"/><Relationship Id="rId6" Type="http://schemas.openxmlformats.org/officeDocument/2006/relationships/oleObject" Target="../embeddings/oleObject50.bin"/><Relationship Id="rId11" Type="http://schemas.openxmlformats.org/officeDocument/2006/relationships/image" Target="../media/image81.wmf"/><Relationship Id="rId5" Type="http://schemas.openxmlformats.org/officeDocument/2006/relationships/image" Target="../media/image78.wmf"/><Relationship Id="rId15" Type="http://schemas.openxmlformats.org/officeDocument/2006/relationships/oleObject" Target="../embeddings/oleObject55.bin"/><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80.wmf"/><Relationship Id="rId14" Type="http://schemas.openxmlformats.org/officeDocument/2006/relationships/image" Target="../media/image82.wmf"/></Relationships>
</file>

<file path=ppt/slides/_rels/slide46.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notesSlide" Target="../notesSlides/notesSlide10.xml"/><Relationship Id="rId7" Type="http://schemas.openxmlformats.org/officeDocument/2006/relationships/oleObject" Target="../embeddings/oleObject57.bin"/><Relationship Id="rId2" Type="http://schemas.openxmlformats.org/officeDocument/2006/relationships/slideLayout" Target="../slideLayouts/slideLayout18.xml"/><Relationship Id="rId1" Type="http://schemas.openxmlformats.org/officeDocument/2006/relationships/vmlDrawing" Target="../drawings/vmlDrawing18.vml"/><Relationship Id="rId6" Type="http://schemas.openxmlformats.org/officeDocument/2006/relationships/image" Target="../media/image84.wmf"/><Relationship Id="rId5" Type="http://schemas.openxmlformats.org/officeDocument/2006/relationships/oleObject" Target="../embeddings/oleObject56.bin"/><Relationship Id="rId10" Type="http://schemas.openxmlformats.org/officeDocument/2006/relationships/image" Target="../media/image86.wmf"/><Relationship Id="rId4" Type="http://schemas.openxmlformats.org/officeDocument/2006/relationships/image" Target="../media/image83.png"/><Relationship Id="rId9" Type="http://schemas.openxmlformats.org/officeDocument/2006/relationships/oleObject" Target="../embeddings/oleObject58.bin"/></Relationships>
</file>

<file path=ppt/slides/_rels/slide47.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notesSlide" Target="../notesSlides/notesSlide11.xml"/><Relationship Id="rId7" Type="http://schemas.openxmlformats.org/officeDocument/2006/relationships/oleObject" Target="../embeddings/oleObject60.bin"/><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image" Target="../media/image87.wmf"/><Relationship Id="rId11" Type="http://schemas.openxmlformats.org/officeDocument/2006/relationships/image" Target="../media/image89.wmf"/><Relationship Id="rId5" Type="http://schemas.openxmlformats.org/officeDocument/2006/relationships/oleObject" Target="../embeddings/oleObject59.bin"/><Relationship Id="rId10" Type="http://schemas.openxmlformats.org/officeDocument/2006/relationships/oleObject" Target="../embeddings/oleObject62.bin"/><Relationship Id="rId4" Type="http://schemas.openxmlformats.org/officeDocument/2006/relationships/image" Target="../media/image83.png"/><Relationship Id="rId9" Type="http://schemas.openxmlformats.org/officeDocument/2006/relationships/oleObject" Target="../embeddings/oleObject61.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94.wmf"/><Relationship Id="rId3" Type="http://schemas.openxmlformats.org/officeDocument/2006/relationships/notesSlide" Target="../notesSlides/notesSlide12.xml"/><Relationship Id="rId7" Type="http://schemas.openxmlformats.org/officeDocument/2006/relationships/image" Target="../media/image91.wmf"/><Relationship Id="rId12" Type="http://schemas.openxmlformats.org/officeDocument/2006/relationships/oleObject" Target="../embeddings/oleObject67.bin"/><Relationship Id="rId2" Type="http://schemas.openxmlformats.org/officeDocument/2006/relationships/slideLayout" Target="../slideLayouts/slideLayout18.xml"/><Relationship Id="rId1" Type="http://schemas.openxmlformats.org/officeDocument/2006/relationships/vmlDrawing" Target="../drawings/vmlDrawing20.vml"/><Relationship Id="rId6" Type="http://schemas.openxmlformats.org/officeDocument/2006/relationships/oleObject" Target="../embeddings/oleObject64.bin"/><Relationship Id="rId11" Type="http://schemas.openxmlformats.org/officeDocument/2006/relationships/image" Target="../media/image93.wmf"/><Relationship Id="rId5" Type="http://schemas.openxmlformats.org/officeDocument/2006/relationships/image" Target="../media/image90.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92.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99.wmf"/><Relationship Id="rId3" Type="http://schemas.openxmlformats.org/officeDocument/2006/relationships/notesSlide" Target="../notesSlides/notesSlide13.xml"/><Relationship Id="rId7" Type="http://schemas.openxmlformats.org/officeDocument/2006/relationships/image" Target="../media/image96.wmf"/><Relationship Id="rId12" Type="http://schemas.openxmlformats.org/officeDocument/2006/relationships/oleObject" Target="../embeddings/oleObject72.bin"/><Relationship Id="rId17" Type="http://schemas.openxmlformats.org/officeDocument/2006/relationships/image" Target="../media/image101.wmf"/><Relationship Id="rId2" Type="http://schemas.openxmlformats.org/officeDocument/2006/relationships/slideLayout" Target="../slideLayouts/slideLayout18.xml"/><Relationship Id="rId16" Type="http://schemas.openxmlformats.org/officeDocument/2006/relationships/oleObject" Target="../embeddings/oleObject74.bin"/><Relationship Id="rId1" Type="http://schemas.openxmlformats.org/officeDocument/2006/relationships/vmlDrawing" Target="../drawings/vmlDrawing21.vml"/><Relationship Id="rId6" Type="http://schemas.openxmlformats.org/officeDocument/2006/relationships/oleObject" Target="../embeddings/oleObject69.bin"/><Relationship Id="rId11" Type="http://schemas.openxmlformats.org/officeDocument/2006/relationships/image" Target="../media/image98.wmf"/><Relationship Id="rId5" Type="http://schemas.openxmlformats.org/officeDocument/2006/relationships/image" Target="../media/image95.wmf"/><Relationship Id="rId15" Type="http://schemas.openxmlformats.org/officeDocument/2006/relationships/image" Target="../media/image100.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97.wmf"/><Relationship Id="rId14" Type="http://schemas.openxmlformats.org/officeDocument/2006/relationships/oleObject" Target="../embeddings/oleObject73.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9.wmf"/><Relationship Id="rId3" Type="http://schemas.openxmlformats.org/officeDocument/2006/relationships/notesSlide" Target="../notesSlides/notesSlide4.xml"/><Relationship Id="rId7" Type="http://schemas.openxmlformats.org/officeDocument/2006/relationships/image" Target="../media/image15.wmf"/><Relationship Id="rId12"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18.wmf"/><Relationship Id="rId5" Type="http://schemas.openxmlformats.org/officeDocument/2006/relationships/image" Target="../media/image16.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7.w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notesSlide" Target="../notesSlides/notesSlide14.xml"/><Relationship Id="rId7" Type="http://schemas.openxmlformats.org/officeDocument/2006/relationships/image" Target="../media/image103.wmf"/><Relationship Id="rId2" Type="http://schemas.openxmlformats.org/officeDocument/2006/relationships/slideLayout" Target="../slideLayouts/slideLayout18.xml"/><Relationship Id="rId1" Type="http://schemas.openxmlformats.org/officeDocument/2006/relationships/vmlDrawing" Target="../drawings/vmlDrawing22.vml"/><Relationship Id="rId6" Type="http://schemas.openxmlformats.org/officeDocument/2006/relationships/oleObject" Target="../embeddings/oleObject76.bin"/><Relationship Id="rId11" Type="http://schemas.openxmlformats.org/officeDocument/2006/relationships/image" Target="../media/image105.wmf"/><Relationship Id="rId5" Type="http://schemas.openxmlformats.org/officeDocument/2006/relationships/image" Target="../media/image102.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104.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15.xml"/><Relationship Id="rId7" Type="http://schemas.openxmlformats.org/officeDocument/2006/relationships/image" Target="../media/image107.wmf"/><Relationship Id="rId2" Type="http://schemas.openxmlformats.org/officeDocument/2006/relationships/slideLayout" Target="../slideLayouts/slideLayout18.xml"/><Relationship Id="rId1" Type="http://schemas.openxmlformats.org/officeDocument/2006/relationships/vmlDrawing" Target="../drawings/vmlDrawing23.vml"/><Relationship Id="rId6" Type="http://schemas.openxmlformats.org/officeDocument/2006/relationships/oleObject" Target="../embeddings/oleObject80.bin"/><Relationship Id="rId11" Type="http://schemas.openxmlformats.org/officeDocument/2006/relationships/image" Target="../media/image109.wmf"/><Relationship Id="rId5" Type="http://schemas.openxmlformats.org/officeDocument/2006/relationships/image" Target="../media/image106.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108.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notesSlide" Target="../notesSlides/notesSlide16.xml"/><Relationship Id="rId7" Type="http://schemas.openxmlformats.org/officeDocument/2006/relationships/image" Target="../media/image111.wmf"/><Relationship Id="rId2" Type="http://schemas.openxmlformats.org/officeDocument/2006/relationships/slideLayout" Target="../slideLayouts/slideLayout18.xml"/><Relationship Id="rId1" Type="http://schemas.openxmlformats.org/officeDocument/2006/relationships/vmlDrawing" Target="../drawings/vmlDrawing24.vml"/><Relationship Id="rId6" Type="http://schemas.openxmlformats.org/officeDocument/2006/relationships/oleObject" Target="../embeddings/oleObject84.bin"/><Relationship Id="rId11" Type="http://schemas.openxmlformats.org/officeDocument/2006/relationships/image" Target="../media/image113.wmf"/><Relationship Id="rId5" Type="http://schemas.openxmlformats.org/officeDocument/2006/relationships/image" Target="../media/image110.wmf"/><Relationship Id="rId10" Type="http://schemas.openxmlformats.org/officeDocument/2006/relationships/oleObject" Target="../embeddings/oleObject86.bin"/><Relationship Id="rId4" Type="http://schemas.openxmlformats.org/officeDocument/2006/relationships/oleObject" Target="../embeddings/oleObject83.bin"/><Relationship Id="rId9" Type="http://schemas.openxmlformats.org/officeDocument/2006/relationships/image" Target="../media/image112.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notesSlide" Target="../notesSlides/notesSlide17.xml"/><Relationship Id="rId7" Type="http://schemas.openxmlformats.org/officeDocument/2006/relationships/image" Target="../media/image115.wmf"/><Relationship Id="rId2" Type="http://schemas.openxmlformats.org/officeDocument/2006/relationships/slideLayout" Target="../slideLayouts/slideLayout18.xml"/><Relationship Id="rId1" Type="http://schemas.openxmlformats.org/officeDocument/2006/relationships/vmlDrawing" Target="../drawings/vmlDrawing25.vml"/><Relationship Id="rId6" Type="http://schemas.openxmlformats.org/officeDocument/2006/relationships/oleObject" Target="../embeddings/oleObject88.bin"/><Relationship Id="rId11" Type="http://schemas.openxmlformats.org/officeDocument/2006/relationships/image" Target="../media/image117.wmf"/><Relationship Id="rId5" Type="http://schemas.openxmlformats.org/officeDocument/2006/relationships/image" Target="../media/image114.wmf"/><Relationship Id="rId10" Type="http://schemas.openxmlformats.org/officeDocument/2006/relationships/oleObject" Target="../embeddings/oleObject90.bin"/><Relationship Id="rId4" Type="http://schemas.openxmlformats.org/officeDocument/2006/relationships/oleObject" Target="../embeddings/oleObject87.bin"/><Relationship Id="rId9" Type="http://schemas.openxmlformats.org/officeDocument/2006/relationships/image" Target="../media/image116.w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oleObject" Target="../embeddings/oleObject30.bin"/><Relationship Id="rId7" Type="http://schemas.openxmlformats.org/officeDocument/2006/relationships/image" Target="../media/image61.wmf"/><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image" Target="../media/image60.wmf"/><Relationship Id="rId9" Type="http://schemas.openxmlformats.org/officeDocument/2006/relationships/image" Target="../media/image62.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notesSlide" Target="../notesSlides/notesSlide18.xml"/><Relationship Id="rId7" Type="http://schemas.openxmlformats.org/officeDocument/2006/relationships/image" Target="../media/image119.wmf"/><Relationship Id="rId2" Type="http://schemas.openxmlformats.org/officeDocument/2006/relationships/slideLayout" Target="../slideLayouts/slideLayout18.xml"/><Relationship Id="rId1" Type="http://schemas.openxmlformats.org/officeDocument/2006/relationships/vmlDrawing" Target="../drawings/vmlDrawing27.vml"/><Relationship Id="rId6" Type="http://schemas.openxmlformats.org/officeDocument/2006/relationships/oleObject" Target="../embeddings/oleObject92.bin"/><Relationship Id="rId11" Type="http://schemas.openxmlformats.org/officeDocument/2006/relationships/image" Target="../media/image121.wmf"/><Relationship Id="rId5" Type="http://schemas.openxmlformats.org/officeDocument/2006/relationships/image" Target="../media/image118.wmf"/><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120.wmf"/></Relationships>
</file>

<file path=ppt/slides/_rels/slide56.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5.xml"/><Relationship Id="rId4" Type="http://schemas.openxmlformats.org/officeDocument/2006/relationships/image" Target="../media/image1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18.xml"/><Relationship Id="rId4" Type="http://schemas.openxmlformats.org/officeDocument/2006/relationships/image" Target="../media/image128.png"/></Relationships>
</file>

<file path=ppt/slides/_rels/slide61.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slideLayout" Target="../slideLayouts/slideLayout18.xml"/><Relationship Id="rId1" Type="http://schemas.openxmlformats.org/officeDocument/2006/relationships/tags" Target="../tags/tag8.xml"/><Relationship Id="rId5" Type="http://schemas.openxmlformats.org/officeDocument/2006/relationships/image" Target="../media/image131.png"/><Relationship Id="rId4" Type="http://schemas.openxmlformats.org/officeDocument/2006/relationships/image" Target="../media/image130.png"/></Relationships>
</file>

<file path=ppt/slides/_rels/slide62.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18.xml"/><Relationship Id="rId4" Type="http://schemas.openxmlformats.org/officeDocument/2006/relationships/image" Target="../media/image135.png"/></Relationships>
</file>

<file path=ppt/slides/_rels/slide64.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18.xml"/><Relationship Id="rId4" Type="http://schemas.openxmlformats.org/officeDocument/2006/relationships/image" Target="../media/image138.png"/></Relationships>
</file>

<file path=ppt/slides/_rels/slide67.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13.xml"/><Relationship Id="rId1" Type="http://schemas.openxmlformats.org/officeDocument/2006/relationships/vmlDrawing" Target="../drawings/vmlDrawing28.vml"/><Relationship Id="rId4" Type="http://schemas.openxmlformats.org/officeDocument/2006/relationships/image" Target="../media/image141.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6.xml"/><Relationship Id="rId1" Type="http://schemas.openxmlformats.org/officeDocument/2006/relationships/vmlDrawing" Target="../drawings/vmlDrawing29.vml"/><Relationship Id="rId4" Type="http://schemas.openxmlformats.org/officeDocument/2006/relationships/image" Target="../media/image142.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6.xml"/><Relationship Id="rId1" Type="http://schemas.openxmlformats.org/officeDocument/2006/relationships/vmlDrawing" Target="../drawings/vmlDrawing30.vml"/><Relationship Id="rId4" Type="http://schemas.openxmlformats.org/officeDocument/2006/relationships/image" Target="../media/image143.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audio" Target="../media/audio1.wav"/><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98.bin"/><Relationship Id="rId7" Type="http://schemas.openxmlformats.org/officeDocument/2006/relationships/image" Target="../media/image83.png"/><Relationship Id="rId2" Type="http://schemas.openxmlformats.org/officeDocument/2006/relationships/slideLayout" Target="../slideLayouts/slideLayout23.xml"/><Relationship Id="rId1" Type="http://schemas.openxmlformats.org/officeDocument/2006/relationships/vmlDrawing" Target="../drawings/vmlDrawing31.vml"/><Relationship Id="rId6" Type="http://schemas.openxmlformats.org/officeDocument/2006/relationships/image" Target="../media/image145.wmf"/><Relationship Id="rId5" Type="http://schemas.openxmlformats.org/officeDocument/2006/relationships/oleObject" Target="../embeddings/oleObject99.bin"/><Relationship Id="rId4" Type="http://schemas.openxmlformats.org/officeDocument/2006/relationships/image" Target="../media/image144.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6.xml"/><Relationship Id="rId1" Type="http://schemas.openxmlformats.org/officeDocument/2006/relationships/vmlDrawing" Target="../drawings/vmlDrawing32.vml"/><Relationship Id="rId4" Type="http://schemas.openxmlformats.org/officeDocument/2006/relationships/image" Target="../media/image146.wmf"/></Relationships>
</file>

<file path=ppt/slides/_rels/slide84.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slideLayout" Target="../slideLayouts/slideLayout25.xml"/><Relationship Id="rId1" Type="http://schemas.openxmlformats.org/officeDocument/2006/relationships/vmlDrawing" Target="../drawings/vmlDrawing33.vml"/><Relationship Id="rId6" Type="http://schemas.openxmlformats.org/officeDocument/2006/relationships/image" Target="../media/image150.png"/><Relationship Id="rId5" Type="http://schemas.openxmlformats.org/officeDocument/2006/relationships/image" Target="../media/image148.wmf"/><Relationship Id="rId4" Type="http://schemas.openxmlformats.org/officeDocument/2006/relationships/oleObject" Target="../embeddings/oleObject101.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13.xml"/><Relationship Id="rId1" Type="http://schemas.openxmlformats.org/officeDocument/2006/relationships/vmlDrawing" Target="../drawings/vmlDrawing34.v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wmf"/></Relationships>
</file>

<file path=ppt/slides/_rels/slide9.xml.rels><?xml version="1.0" encoding="UTF-8" standalone="yes"?>
<Relationships xmlns="http://schemas.openxmlformats.org/package/2006/relationships"><Relationship Id="rId2" Type="http://schemas.openxmlformats.org/officeDocument/2006/relationships/image" Target="../media/image23.tif"/><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13.xml"/><Relationship Id="rId1" Type="http://schemas.openxmlformats.org/officeDocument/2006/relationships/vmlDrawing" Target="../drawings/vmlDrawing35.vml"/><Relationship Id="rId6" Type="http://schemas.openxmlformats.org/officeDocument/2006/relationships/image" Target="../media/image155.wmf"/><Relationship Id="rId5" Type="http://schemas.openxmlformats.org/officeDocument/2006/relationships/oleObject" Target="../embeddings/oleObject104.bin"/><Relationship Id="rId4" Type="http://schemas.openxmlformats.org/officeDocument/2006/relationships/image" Target="../media/image154.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6.xml"/><Relationship Id="rId1" Type="http://schemas.openxmlformats.org/officeDocument/2006/relationships/vmlDrawing" Target="../drawings/vmlDrawing36.vml"/><Relationship Id="rId6" Type="http://schemas.openxmlformats.org/officeDocument/2006/relationships/image" Target="../media/image157.wmf"/><Relationship Id="rId5" Type="http://schemas.openxmlformats.org/officeDocument/2006/relationships/oleObject" Target="../embeddings/oleObject106.bin"/><Relationship Id="rId4" Type="http://schemas.openxmlformats.org/officeDocument/2006/relationships/image" Target="../media/image156.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audio" Target="../media/audio1.wav"/><Relationship Id="rId2" Type="http://schemas.openxmlformats.org/officeDocument/2006/relationships/slideLayout" Target="../slideLayouts/slideLayout13.xml"/><Relationship Id="rId1" Type="http://schemas.openxmlformats.org/officeDocument/2006/relationships/vmlDrawing" Target="../drawings/vmlDrawing37.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wmf"/></Relationships>
</file>

<file path=ppt/slides/_rels/slide9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7" name="Rectangle 2">
            <a:extLst>
              <a:ext uri="{FF2B5EF4-FFF2-40B4-BE49-F238E27FC236}">
                <a16:creationId xmlns:a16="http://schemas.microsoft.com/office/drawing/2014/main" id="{C331B82F-4269-4171-A2E9-0725E745131A}"/>
              </a:ext>
            </a:extLst>
          </p:cNvPr>
          <p:cNvSpPr>
            <a:spLocks noGrp="1" noChangeArrowheads="1"/>
          </p:cNvSpPr>
          <p:nvPr>
            <p:ph type="ctrTitle" idx="4294967295"/>
          </p:nvPr>
        </p:nvSpPr>
        <p:spPr>
          <a:xfrm>
            <a:off x="2123728" y="1124744"/>
            <a:ext cx="4248472" cy="1080120"/>
          </a:xfrm>
        </p:spPr>
        <p:txBody>
          <a:bodyPr>
            <a:noAutofit/>
          </a:bodyPr>
          <a:lstStyle/>
          <a:p>
            <a:r>
              <a:rPr lang="zh-CN" altLang="en-US" sz="4000" b="1" dirty="0">
                <a:solidFill>
                  <a:srgbClr val="FF3300"/>
                </a:solidFill>
                <a:latin typeface="黑体" panose="02010609060101010101" pitchFamily="49" charset="-122"/>
                <a:ea typeface="黑体" panose="02010609060101010101" pitchFamily="49" charset="-122"/>
              </a:rPr>
              <a:t>第</a:t>
            </a:r>
            <a:r>
              <a:rPr lang="en-US" altLang="zh-CN" sz="4000" b="1" dirty="0">
                <a:solidFill>
                  <a:srgbClr val="FF3300"/>
                </a:solidFill>
                <a:latin typeface="黑体" panose="02010609060101010101" pitchFamily="49" charset="-122"/>
                <a:ea typeface="黑体" panose="02010609060101010101" pitchFamily="49" charset="-122"/>
              </a:rPr>
              <a:t>7</a:t>
            </a:r>
            <a:r>
              <a:rPr lang="zh-CN" altLang="en-US" sz="4000" b="1" dirty="0">
                <a:solidFill>
                  <a:srgbClr val="FF3300"/>
                </a:solidFill>
                <a:latin typeface="黑体" panose="02010609060101010101" pitchFamily="49" charset="-122"/>
                <a:ea typeface="黑体" panose="02010609060101010101" pitchFamily="49" charset="-122"/>
              </a:rPr>
              <a:t>章 数值积分</a:t>
            </a:r>
          </a:p>
        </p:txBody>
      </p:sp>
      <p:sp>
        <p:nvSpPr>
          <p:cNvPr id="542723" name="Rectangle 3">
            <a:extLst>
              <a:ext uri="{FF2B5EF4-FFF2-40B4-BE49-F238E27FC236}">
                <a16:creationId xmlns:a16="http://schemas.microsoft.com/office/drawing/2014/main" id="{F9ECCA2C-FA57-4A08-BAE0-E78239DF8583}"/>
              </a:ext>
            </a:extLst>
          </p:cNvPr>
          <p:cNvSpPr>
            <a:spLocks noGrp="1" noChangeArrowheads="1"/>
          </p:cNvSpPr>
          <p:nvPr>
            <p:ph type="subTitle" idx="4294967295"/>
          </p:nvPr>
        </p:nvSpPr>
        <p:spPr>
          <a:xfrm>
            <a:off x="2627784" y="2492896"/>
            <a:ext cx="5112568" cy="2736304"/>
          </a:xfrm>
        </p:spPr>
        <p:txBody>
          <a:bodyPr>
            <a:noAutofit/>
          </a:bodyPr>
          <a:lstStyle/>
          <a:p>
            <a:pPr marL="0" indent="0" algn="just">
              <a:buFontTx/>
              <a:buNone/>
            </a:pPr>
            <a:r>
              <a:rPr lang="en-US" altLang="zh-CN" sz="3200" b="1" dirty="0">
                <a:solidFill>
                  <a:srgbClr val="0000FF"/>
                </a:solidFill>
                <a:latin typeface="华文仿宋" panose="02010600040101010101" pitchFamily="2" charset="-122"/>
                <a:ea typeface="华文仿宋" panose="02010600040101010101" pitchFamily="2" charset="-122"/>
              </a:rPr>
              <a:t>7.1 </a:t>
            </a:r>
            <a:r>
              <a:rPr lang="zh-CN" altLang="en-US" sz="3200" b="1" dirty="0">
                <a:solidFill>
                  <a:srgbClr val="0000FF"/>
                </a:solidFill>
                <a:latin typeface="华文仿宋" panose="02010600040101010101" pitchFamily="2" charset="-122"/>
                <a:ea typeface="华文仿宋" panose="02010600040101010101" pitchFamily="2" charset="-122"/>
              </a:rPr>
              <a:t>数值积分概述</a:t>
            </a:r>
          </a:p>
          <a:p>
            <a:pPr marL="0" indent="0" algn="just">
              <a:buFontTx/>
              <a:buNone/>
            </a:pPr>
            <a:r>
              <a:rPr lang="en-US" altLang="zh-CN" sz="3200" b="1" dirty="0">
                <a:solidFill>
                  <a:srgbClr val="0000FF"/>
                </a:solidFill>
                <a:latin typeface="华文仿宋" panose="02010600040101010101" pitchFamily="2" charset="-122"/>
                <a:ea typeface="华文仿宋" panose="02010600040101010101" pitchFamily="2" charset="-122"/>
              </a:rPr>
              <a:t>7.2 </a:t>
            </a:r>
            <a:r>
              <a:rPr lang="zh-CN" altLang="en-US" sz="3200" b="1" dirty="0">
                <a:solidFill>
                  <a:srgbClr val="0000FF"/>
                </a:solidFill>
                <a:latin typeface="华文仿宋" panose="02010600040101010101" pitchFamily="2" charset="-122"/>
                <a:ea typeface="华文仿宋" panose="02010600040101010101" pitchFamily="2" charset="-122"/>
              </a:rPr>
              <a:t>牛顿</a:t>
            </a:r>
            <a:r>
              <a:rPr lang="en-US" altLang="zh-CN" sz="3200" b="1" dirty="0">
                <a:solidFill>
                  <a:srgbClr val="0000FF"/>
                </a:solidFill>
                <a:latin typeface="华文仿宋" panose="02010600040101010101" pitchFamily="2" charset="-122"/>
                <a:ea typeface="华文仿宋" panose="02010600040101010101" pitchFamily="2" charset="-122"/>
              </a:rPr>
              <a:t>-</a:t>
            </a:r>
            <a:r>
              <a:rPr lang="zh-CN" altLang="en-US" sz="3200" b="1" dirty="0">
                <a:solidFill>
                  <a:srgbClr val="0000FF"/>
                </a:solidFill>
                <a:latin typeface="华文仿宋" panose="02010600040101010101" pitchFamily="2" charset="-122"/>
                <a:ea typeface="华文仿宋" panose="02010600040101010101" pitchFamily="2" charset="-122"/>
              </a:rPr>
              <a:t>柯特斯求积公式</a:t>
            </a:r>
          </a:p>
          <a:p>
            <a:pPr marL="0" indent="0" algn="just">
              <a:buFontTx/>
              <a:buNone/>
            </a:pPr>
            <a:r>
              <a:rPr lang="en-US" altLang="zh-CN" sz="3200" b="1" dirty="0">
                <a:solidFill>
                  <a:srgbClr val="0000FF"/>
                </a:solidFill>
                <a:latin typeface="华文仿宋" panose="02010600040101010101" pitchFamily="2" charset="-122"/>
                <a:ea typeface="华文仿宋" panose="02010600040101010101" pitchFamily="2" charset="-122"/>
              </a:rPr>
              <a:t>7.3 </a:t>
            </a:r>
            <a:r>
              <a:rPr lang="zh-CN" altLang="en-US" sz="3200" b="1" dirty="0">
                <a:solidFill>
                  <a:srgbClr val="0000FF"/>
                </a:solidFill>
                <a:latin typeface="华文仿宋" panose="02010600040101010101" pitchFamily="2" charset="-122"/>
                <a:ea typeface="华文仿宋" panose="02010600040101010101" pitchFamily="2" charset="-122"/>
              </a:rPr>
              <a:t>复化求积公式</a:t>
            </a:r>
          </a:p>
          <a:p>
            <a:pPr marL="0" indent="0" algn="just">
              <a:buFontTx/>
              <a:buNone/>
            </a:pPr>
            <a:r>
              <a:rPr lang="en-US" altLang="zh-CN" sz="3200" b="1" dirty="0">
                <a:solidFill>
                  <a:srgbClr val="0000FF"/>
                </a:solidFill>
                <a:latin typeface="华文仿宋" panose="02010600040101010101" pitchFamily="2" charset="-122"/>
                <a:ea typeface="华文仿宋" panose="02010600040101010101" pitchFamily="2" charset="-122"/>
              </a:rPr>
              <a:t>7.4 </a:t>
            </a:r>
            <a:r>
              <a:rPr lang="zh-CN" altLang="en-US" sz="3200" b="1" dirty="0">
                <a:solidFill>
                  <a:srgbClr val="0000FF"/>
                </a:solidFill>
                <a:latin typeface="华文仿宋" panose="02010600040101010101" pitchFamily="2" charset="-122"/>
                <a:ea typeface="华文仿宋" panose="02010600040101010101" pitchFamily="2" charset="-122"/>
              </a:rPr>
              <a:t>龙贝格求积公式</a:t>
            </a:r>
            <a:endParaRPr lang="en-US" altLang="zh-CN" sz="32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3200" b="1" dirty="0">
                <a:solidFill>
                  <a:srgbClr val="0000FF"/>
                </a:solidFill>
                <a:latin typeface="华文仿宋" panose="02010600040101010101" pitchFamily="2" charset="-122"/>
                <a:ea typeface="华文仿宋" panose="02010600040101010101" pitchFamily="2" charset="-122"/>
              </a:rPr>
              <a:t>7.5 </a:t>
            </a:r>
            <a:r>
              <a:rPr lang="zh-CN" altLang="en-US" sz="3200" b="1" dirty="0">
                <a:solidFill>
                  <a:srgbClr val="0000FF"/>
                </a:solidFill>
                <a:latin typeface="华文仿宋" panose="02010600040101010101" pitchFamily="2" charset="-122"/>
                <a:ea typeface="华文仿宋" panose="02010600040101010101" pitchFamily="2" charset="-122"/>
              </a:rPr>
              <a:t>高斯型求积公式</a:t>
            </a:r>
            <a:endParaRPr lang="en-US" altLang="zh-CN" sz="3200" b="1" dirty="0">
              <a:solidFill>
                <a:srgbClr val="0000FF"/>
              </a:solidFill>
              <a:latin typeface="华文仿宋" panose="02010600040101010101" pitchFamily="2" charset="-122"/>
              <a:ea typeface="华文仿宋" panose="02010600040101010101" pitchFamily="2" charset="-122"/>
            </a:endParaRPr>
          </a:p>
        </p:txBody>
      </p:sp>
      <p:sp>
        <p:nvSpPr>
          <p:cNvPr id="2" name="文本框 1">
            <a:extLst>
              <a:ext uri="{FF2B5EF4-FFF2-40B4-BE49-F238E27FC236}">
                <a16:creationId xmlns:a16="http://schemas.microsoft.com/office/drawing/2014/main" id="{DB06A3E2-DFA3-483F-BDC5-910112CD26B8}"/>
              </a:ext>
            </a:extLst>
          </p:cNvPr>
          <p:cNvSpPr txBox="1"/>
          <p:nvPr/>
        </p:nvSpPr>
        <p:spPr>
          <a:xfrm>
            <a:off x="3851920" y="404664"/>
            <a:ext cx="3384376" cy="646331"/>
          </a:xfrm>
          <a:prstGeom prst="rect">
            <a:avLst/>
          </a:prstGeom>
          <a:noFill/>
        </p:spPr>
        <p:txBody>
          <a:bodyPr wrap="square" rtlCol="0">
            <a:spAutoFit/>
          </a:bodyPr>
          <a:lstStyle/>
          <a:p>
            <a:pPr algn="l"/>
            <a:r>
              <a:rPr lang="zh-CN" altLang="en-US" sz="3600" b="0" dirty="0">
                <a:solidFill>
                  <a:schemeClr val="tx1">
                    <a:lumMod val="95000"/>
                    <a:lumOff val="5000"/>
                  </a:schemeClr>
                </a:solidFill>
                <a:latin typeface="+mn-ea"/>
                <a:ea typeface="+mn-ea"/>
              </a:rPr>
              <a:t>回顾</a:t>
            </a:r>
          </a:p>
        </p:txBody>
      </p:sp>
    </p:spTree>
    <p:extLst>
      <p:ext uri="{BB962C8B-B14F-4D97-AF65-F5344CB8AC3E}">
        <p14:creationId xmlns:p14="http://schemas.microsoft.com/office/powerpoint/2010/main" val="221798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345C62-CD98-480C-A603-386F05FE1D34}"/>
              </a:ext>
            </a:extLst>
          </p:cNvPr>
          <p:cNvSpPr txBox="1"/>
          <p:nvPr/>
        </p:nvSpPr>
        <p:spPr>
          <a:xfrm>
            <a:off x="143508" y="188640"/>
            <a:ext cx="8856984" cy="1015663"/>
          </a:xfrm>
          <a:prstGeom prst="rect">
            <a:avLst/>
          </a:prstGeom>
          <a:noFill/>
        </p:spPr>
        <p:txBody>
          <a:bodyPr wrap="square" rtlCol="0">
            <a:spAutoFit/>
          </a:bodyPr>
          <a:lstStyle/>
          <a:p>
            <a:pPr algn="l"/>
            <a:r>
              <a:rPr lang="en-US" altLang="zh-CN" sz="2000" b="0" dirty="0">
                <a:solidFill>
                  <a:schemeClr val="tx1"/>
                </a:solidFill>
                <a:latin typeface="+mn-ea"/>
                <a:ea typeface="+mn-ea"/>
              </a:rPr>
              <a:t>1736</a:t>
            </a:r>
            <a:r>
              <a:rPr lang="zh-CN" altLang="en-US" sz="2000" b="0" dirty="0">
                <a:solidFill>
                  <a:schemeClr val="tx1"/>
                </a:solidFill>
                <a:latin typeface="+mn-ea"/>
                <a:ea typeface="+mn-ea"/>
              </a:rPr>
              <a:t>年</a:t>
            </a:r>
            <a:r>
              <a:rPr lang="en-US" altLang="zh-CN" sz="2000" b="0" dirty="0">
                <a:solidFill>
                  <a:schemeClr val="tx1"/>
                </a:solidFill>
                <a:latin typeface="+mn-ea"/>
                <a:ea typeface="+mn-ea"/>
              </a:rPr>
              <a:t>29</a:t>
            </a:r>
            <a:r>
              <a:rPr lang="zh-CN" altLang="en-US" sz="2000" b="0" dirty="0">
                <a:solidFill>
                  <a:schemeClr val="tx1"/>
                </a:solidFill>
                <a:latin typeface="+mn-ea"/>
                <a:ea typeface="+mn-ea"/>
              </a:rPr>
              <a:t>岁的欧拉向圣彼得堡科学院递交了</a:t>
            </a:r>
            <a:r>
              <a:rPr lang="en-US" altLang="zh-CN" sz="2000" b="0" dirty="0">
                <a:solidFill>
                  <a:schemeClr val="tx1"/>
                </a:solidFill>
                <a:latin typeface="+mn-ea"/>
                <a:ea typeface="+mn-ea"/>
              </a:rPr>
              <a:t>《</a:t>
            </a:r>
            <a:r>
              <a:rPr lang="zh-CN" altLang="en-US" sz="2000" b="0" dirty="0">
                <a:solidFill>
                  <a:schemeClr val="tx1"/>
                </a:solidFill>
                <a:latin typeface="+mn-ea"/>
                <a:ea typeface="+mn-ea"/>
              </a:rPr>
              <a:t>哥尼斯堡的七座桥</a:t>
            </a:r>
            <a:r>
              <a:rPr lang="en-US" altLang="zh-CN" sz="2000" b="0" dirty="0">
                <a:solidFill>
                  <a:schemeClr val="tx1"/>
                </a:solidFill>
                <a:latin typeface="+mn-ea"/>
                <a:ea typeface="+mn-ea"/>
              </a:rPr>
              <a:t>》</a:t>
            </a:r>
            <a:r>
              <a:rPr lang="zh-CN" altLang="en-US" sz="2000" b="0" dirty="0">
                <a:solidFill>
                  <a:schemeClr val="tx1"/>
                </a:solidFill>
                <a:latin typeface="+mn-ea"/>
                <a:ea typeface="+mn-ea"/>
              </a:rPr>
              <a:t>的论文，在解答问题的同时，开创了数学的一个新的分支</a:t>
            </a:r>
            <a:r>
              <a:rPr lang="en-US" altLang="zh-CN" sz="2000" b="0" dirty="0">
                <a:solidFill>
                  <a:schemeClr val="tx1"/>
                </a:solidFill>
                <a:latin typeface="+mn-ea"/>
                <a:ea typeface="+mn-ea"/>
              </a:rPr>
              <a:t>-----</a:t>
            </a:r>
            <a:r>
              <a:rPr lang="zh-CN" altLang="en-US" sz="2000" b="0" dirty="0">
                <a:solidFill>
                  <a:schemeClr val="tx1"/>
                </a:solidFill>
                <a:latin typeface="+mn-ea"/>
                <a:ea typeface="+mn-ea"/>
              </a:rPr>
              <a:t>图论与几何拓扑，也由此展开了数学史上的新进程。</a:t>
            </a:r>
          </a:p>
        </p:txBody>
      </p:sp>
      <p:sp>
        <p:nvSpPr>
          <p:cNvPr id="3" name="文本框 2">
            <a:extLst>
              <a:ext uri="{FF2B5EF4-FFF2-40B4-BE49-F238E27FC236}">
                <a16:creationId xmlns:a16="http://schemas.microsoft.com/office/drawing/2014/main" id="{D874EDB1-061D-4660-827D-61FCF03C1E9D}"/>
              </a:ext>
            </a:extLst>
          </p:cNvPr>
          <p:cNvSpPr txBox="1"/>
          <p:nvPr/>
        </p:nvSpPr>
        <p:spPr>
          <a:xfrm>
            <a:off x="123591" y="1340768"/>
            <a:ext cx="9000492" cy="1323439"/>
          </a:xfrm>
          <a:prstGeom prst="rect">
            <a:avLst/>
          </a:prstGeom>
          <a:noFill/>
        </p:spPr>
        <p:txBody>
          <a:bodyPr wrap="square" rtlCol="0">
            <a:spAutoFit/>
          </a:bodyPr>
          <a:lstStyle/>
          <a:p>
            <a:pPr algn="l"/>
            <a:r>
              <a:rPr lang="zh-CN" altLang="en-US" sz="2000" b="0" dirty="0">
                <a:solidFill>
                  <a:schemeClr val="tx1"/>
                </a:solidFill>
                <a:latin typeface="+mn-ea"/>
                <a:ea typeface="+mn-ea"/>
              </a:rPr>
              <a:t>当</a:t>
            </a:r>
            <a:r>
              <a:rPr lang="en-US" altLang="zh-CN" sz="2000" b="0" dirty="0">
                <a:solidFill>
                  <a:schemeClr val="tx1"/>
                </a:solidFill>
                <a:latin typeface="+mn-ea"/>
                <a:ea typeface="+mn-ea"/>
                <a:hlinkClick r:id="rId2"/>
              </a:rPr>
              <a:t>Euler</a:t>
            </a:r>
            <a:r>
              <a:rPr lang="zh-CN" altLang="en-US" sz="2000" b="0" dirty="0">
                <a:solidFill>
                  <a:schemeClr val="tx1"/>
                </a:solidFill>
                <a:latin typeface="+mn-ea"/>
                <a:ea typeface="+mn-ea"/>
              </a:rPr>
              <a:t>在</a:t>
            </a:r>
            <a:r>
              <a:rPr lang="en-US" altLang="zh-CN" sz="2000" b="0" dirty="0">
                <a:solidFill>
                  <a:schemeClr val="tx1"/>
                </a:solidFill>
                <a:latin typeface="+mn-ea"/>
                <a:ea typeface="+mn-ea"/>
              </a:rPr>
              <a:t>1736</a:t>
            </a:r>
            <a:r>
              <a:rPr lang="zh-CN" altLang="en-US" sz="2000" b="0" dirty="0">
                <a:solidFill>
                  <a:schemeClr val="tx1"/>
                </a:solidFill>
                <a:latin typeface="+mn-ea"/>
                <a:ea typeface="+mn-ea"/>
              </a:rPr>
              <a:t>年访问</a:t>
            </a:r>
            <a:r>
              <a:rPr lang="en-US" altLang="zh-CN" sz="2000" b="0" dirty="0">
                <a:solidFill>
                  <a:schemeClr val="tx1"/>
                </a:solidFill>
                <a:latin typeface="+mn-ea"/>
                <a:ea typeface="+mn-ea"/>
              </a:rPr>
              <a:t>Konigsberg, Prussia(now Kaliningrad Russia)</a:t>
            </a:r>
            <a:r>
              <a:rPr lang="zh-CN" altLang="en-US" sz="2000" b="0" dirty="0">
                <a:solidFill>
                  <a:schemeClr val="tx1"/>
                </a:solidFill>
                <a:latin typeface="+mn-ea"/>
                <a:ea typeface="+mn-ea"/>
              </a:rPr>
              <a:t>时，他发现当地的市民正从事一项非常有趣的消遣活动。</a:t>
            </a:r>
            <a:r>
              <a:rPr lang="en-US" altLang="zh-CN" sz="2000" b="0" dirty="0">
                <a:solidFill>
                  <a:schemeClr val="tx1"/>
                </a:solidFill>
                <a:latin typeface="+mn-ea"/>
                <a:ea typeface="+mn-ea"/>
              </a:rPr>
              <a:t>Konigsberg</a:t>
            </a:r>
            <a:r>
              <a:rPr lang="zh-CN" altLang="en-US" sz="2000" b="0" dirty="0">
                <a:solidFill>
                  <a:schemeClr val="tx1"/>
                </a:solidFill>
                <a:latin typeface="+mn-ea"/>
                <a:ea typeface="+mn-ea"/>
              </a:rPr>
              <a:t>城中有一条名叫</a:t>
            </a:r>
            <a:r>
              <a:rPr lang="en-US" altLang="zh-CN" sz="2000" b="0" dirty="0">
                <a:solidFill>
                  <a:schemeClr val="tx1"/>
                </a:solidFill>
                <a:latin typeface="+mn-ea"/>
                <a:ea typeface="+mn-ea"/>
              </a:rPr>
              <a:t>Pregel</a:t>
            </a:r>
            <a:r>
              <a:rPr lang="zh-CN" altLang="en-US" sz="2000" b="0" dirty="0">
                <a:solidFill>
                  <a:schemeClr val="tx1"/>
                </a:solidFill>
                <a:latin typeface="+mn-ea"/>
                <a:ea typeface="+mn-ea"/>
              </a:rPr>
              <a:t>的河流横经其中，这项有趣的消遣活动是在星期六</a:t>
            </a:r>
            <a:r>
              <a:rPr lang="zh-CN" altLang="en-US" sz="2000" b="0" dirty="0">
                <a:solidFill>
                  <a:srgbClr val="FF0000"/>
                </a:solidFill>
                <a:latin typeface="+mn-ea"/>
                <a:ea typeface="+mn-ea"/>
              </a:rPr>
              <a:t>作一次走过所有七座桥的散步，每座桥只能经过一次而且起点与终点必须是同一地点。</a:t>
            </a:r>
          </a:p>
        </p:txBody>
      </p:sp>
      <p:pic>
        <p:nvPicPr>
          <p:cNvPr id="571394" name="Picture 2" descr="那城·那桥--说说“哥尼斯堡七桥问题”那些事">
            <a:extLst>
              <a:ext uri="{FF2B5EF4-FFF2-40B4-BE49-F238E27FC236}">
                <a16:creationId xmlns:a16="http://schemas.microsoft.com/office/drawing/2014/main" id="{5296CED2-3741-415B-A337-8111961EF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376" y="3645024"/>
            <a:ext cx="1872208" cy="2340260"/>
          </a:xfrm>
          <a:prstGeom prst="rect">
            <a:avLst/>
          </a:prstGeom>
          <a:noFill/>
          <a:extLst>
            <a:ext uri="{909E8E84-426E-40DD-AFC4-6F175D3DCCD1}">
              <a14:hiddenFill xmlns:a14="http://schemas.microsoft.com/office/drawing/2010/main">
                <a:solidFill>
                  <a:srgbClr val="FFFFFF"/>
                </a:solidFill>
              </a14:hiddenFill>
            </a:ext>
          </a:extLst>
        </p:spPr>
      </p:pic>
      <p:pic>
        <p:nvPicPr>
          <p:cNvPr id="571396" name="Picture 4" descr="那城·那桥--说说“哥尼斯堡七桥问题”那些事">
            <a:extLst>
              <a:ext uri="{FF2B5EF4-FFF2-40B4-BE49-F238E27FC236}">
                <a16:creationId xmlns:a16="http://schemas.microsoft.com/office/drawing/2014/main" id="{D759CE91-E798-4E00-9C2F-FB4D612FB1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782199"/>
            <a:ext cx="6480720" cy="368591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8D03FC6F-40D8-4F1E-BD5B-91172DEEF44A}"/>
              </a:ext>
            </a:extLst>
          </p:cNvPr>
          <p:cNvSpPr txBox="1"/>
          <p:nvPr/>
        </p:nvSpPr>
        <p:spPr>
          <a:xfrm>
            <a:off x="2195736" y="6488668"/>
            <a:ext cx="2736304" cy="369332"/>
          </a:xfrm>
          <a:prstGeom prst="rect">
            <a:avLst/>
          </a:prstGeom>
          <a:noFill/>
        </p:spPr>
        <p:txBody>
          <a:bodyPr wrap="square" rtlCol="0">
            <a:spAutoFit/>
          </a:bodyPr>
          <a:lstStyle/>
          <a:p>
            <a:pPr algn="l"/>
            <a:r>
              <a:rPr lang="zh-CN" altLang="en-US" b="0">
                <a:solidFill>
                  <a:schemeClr val="tx1"/>
                </a:solidFill>
              </a:rPr>
              <a:t>哥尼斯堡当时地图</a:t>
            </a:r>
            <a:endParaRPr lang="zh-CN" altLang="en-US" b="0" dirty="0">
              <a:solidFill>
                <a:schemeClr val="tx1"/>
              </a:solidFill>
              <a:latin typeface="+mn-ea"/>
              <a:ea typeface="+mn-ea"/>
            </a:endParaRPr>
          </a:p>
        </p:txBody>
      </p:sp>
    </p:spTree>
    <p:extLst>
      <p:ext uri="{BB962C8B-B14F-4D97-AF65-F5344CB8AC3E}">
        <p14:creationId xmlns:p14="http://schemas.microsoft.com/office/powerpoint/2010/main" val="31878872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89C8D9A-8BE7-4917-94BA-0CCF4696D2AF}"/>
              </a:ext>
            </a:extLst>
          </p:cNvPr>
          <p:cNvSpPr>
            <a:spLocks noGrp="1" noChangeArrowheads="1"/>
          </p:cNvSpPr>
          <p:nvPr>
            <p:ph type="title"/>
          </p:nvPr>
        </p:nvSpPr>
        <p:spPr>
          <a:xfrm>
            <a:off x="2862446" y="183172"/>
            <a:ext cx="3403558" cy="399562"/>
          </a:xfrm>
        </p:spPr>
        <p:txBody>
          <a:bodyPr>
            <a:noAutofit/>
          </a:bodyPr>
          <a:lstStyle/>
          <a:p>
            <a:r>
              <a:rPr lang="zh-CN" altLang="en-US" sz="2800" dirty="0"/>
              <a:t>比例因子的确定</a:t>
            </a:r>
          </a:p>
        </p:txBody>
      </p:sp>
      <p:sp>
        <p:nvSpPr>
          <p:cNvPr id="20485" name="Text Box 5">
            <a:extLst>
              <a:ext uri="{FF2B5EF4-FFF2-40B4-BE49-F238E27FC236}">
                <a16:creationId xmlns:a16="http://schemas.microsoft.com/office/drawing/2014/main" id="{24D7E0AE-8E79-48B7-AB77-817BC0D8F4B2}"/>
              </a:ext>
            </a:extLst>
          </p:cNvPr>
          <p:cNvSpPr txBox="1">
            <a:spLocks noChangeArrowheads="1"/>
          </p:cNvSpPr>
          <p:nvPr/>
        </p:nvSpPr>
        <p:spPr bwMode="auto">
          <a:xfrm>
            <a:off x="35841" y="1782972"/>
            <a:ext cx="923267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400" dirty="0">
                <a:solidFill>
                  <a:schemeClr val="tx1"/>
                </a:solidFill>
                <a:latin typeface="+mn-ea"/>
                <a:ea typeface="+mn-ea"/>
              </a:rPr>
              <a:t>设</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c</a:t>
            </a:r>
            <a:r>
              <a:rPr lang="en-US" altLang="zh-CN" sz="2400" baseline="-25000" dirty="0">
                <a:solidFill>
                  <a:schemeClr val="tx1"/>
                </a:solidFill>
                <a:latin typeface="+mn-ea"/>
                <a:ea typeface="+mn-ea"/>
              </a:rPr>
              <a:t>0</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d</a:t>
            </a:r>
            <a:r>
              <a:rPr lang="en-US" altLang="zh-CN" sz="2400" baseline="-25000" dirty="0">
                <a:solidFill>
                  <a:schemeClr val="tx1"/>
                </a:solidFill>
                <a:latin typeface="+mn-ea"/>
                <a:ea typeface="+mn-ea"/>
              </a:rPr>
              <a:t>0</a:t>
            </a:r>
            <a:r>
              <a:rPr lang="en-US" altLang="zh-CN" sz="2400" dirty="0">
                <a:solidFill>
                  <a:schemeClr val="tx1"/>
                </a:solidFill>
                <a:latin typeface="+mn-ea"/>
                <a:ea typeface="+mn-ea"/>
              </a:rPr>
              <a:t>)</a:t>
            </a:r>
            <a:r>
              <a:rPr lang="zh-CN" altLang="en-US" sz="2400" dirty="0">
                <a:solidFill>
                  <a:schemeClr val="tx1"/>
                </a:solidFill>
                <a:latin typeface="+mn-ea"/>
                <a:ea typeface="+mn-ea"/>
              </a:rPr>
              <a:t>，则从右侧压缩，使用</a:t>
            </a:r>
            <a:r>
              <a:rPr lang="en-US" altLang="zh-CN" sz="2400" dirty="0">
                <a:solidFill>
                  <a:schemeClr val="tx1"/>
                </a:solidFill>
                <a:latin typeface="+mn-ea"/>
                <a:ea typeface="+mn-ea"/>
              </a:rPr>
              <a:t>[</a:t>
            </a:r>
            <a:r>
              <a:rPr lang="en-US" altLang="zh-CN" sz="2400" i="1" dirty="0">
                <a:solidFill>
                  <a:schemeClr val="tx1"/>
                </a:solidFill>
                <a:latin typeface="+mn-ea"/>
                <a:ea typeface="+mn-ea"/>
              </a:rPr>
              <a:t>a</a:t>
            </a:r>
            <a:r>
              <a:rPr lang="en-US" altLang="zh-CN" sz="2400" dirty="0">
                <a:solidFill>
                  <a:schemeClr val="tx1"/>
                </a:solidFill>
                <a:latin typeface="+mn-ea"/>
                <a:ea typeface="+mn-ea"/>
              </a:rPr>
              <a:t>, </a:t>
            </a:r>
            <a:r>
              <a:rPr lang="en-US" altLang="zh-CN" sz="2400" i="1" dirty="0">
                <a:solidFill>
                  <a:schemeClr val="tx1"/>
                </a:solidFill>
                <a:latin typeface="+mn-ea"/>
                <a:ea typeface="+mn-ea"/>
              </a:rPr>
              <a:t>d</a:t>
            </a:r>
            <a:r>
              <a:rPr lang="en-US" altLang="zh-CN" sz="2400" dirty="0">
                <a:solidFill>
                  <a:schemeClr val="tx1"/>
                </a:solidFill>
                <a:latin typeface="+mn-ea"/>
                <a:ea typeface="+mn-ea"/>
              </a:rPr>
              <a:t>]</a:t>
            </a:r>
            <a:r>
              <a:rPr lang="zh-CN" altLang="en-US" sz="2400" dirty="0">
                <a:solidFill>
                  <a:schemeClr val="tx1"/>
                </a:solidFill>
                <a:latin typeface="+mn-ea"/>
                <a:ea typeface="+mn-ea"/>
              </a:rPr>
              <a:t>，即取</a:t>
            </a:r>
            <a:r>
              <a:rPr lang="en-US" altLang="zh-CN" sz="2400" i="1" dirty="0">
                <a:solidFill>
                  <a:schemeClr val="tx1"/>
                </a:solidFill>
                <a:latin typeface="+mn-ea"/>
                <a:ea typeface="+mn-ea"/>
              </a:rPr>
              <a:t>a</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a:solidFill>
                  <a:schemeClr val="tx1"/>
                </a:solidFill>
                <a:latin typeface="+mn-ea"/>
                <a:ea typeface="+mn-ea"/>
              </a:rPr>
              <a:t>a</a:t>
            </a:r>
            <a:r>
              <a:rPr lang="en-US" altLang="zh-CN" sz="2400" baseline="-25000" dirty="0">
                <a:solidFill>
                  <a:schemeClr val="tx1"/>
                </a:solidFill>
                <a:latin typeface="+mn-ea"/>
                <a:ea typeface="+mn-ea"/>
              </a:rPr>
              <a:t>0</a:t>
            </a:r>
            <a:r>
              <a:rPr lang="zh-CN" altLang="en-US" sz="2400" dirty="0">
                <a:solidFill>
                  <a:schemeClr val="tx1"/>
                </a:solidFill>
                <a:latin typeface="+mn-ea"/>
                <a:ea typeface="+mn-ea"/>
              </a:rPr>
              <a:t>，</a:t>
            </a:r>
            <a:r>
              <a:rPr lang="en-US" altLang="zh-CN" sz="2400" i="1" dirty="0">
                <a:solidFill>
                  <a:schemeClr val="tx1"/>
                </a:solidFill>
                <a:latin typeface="+mn-ea"/>
                <a:ea typeface="+mn-ea"/>
              </a:rPr>
              <a:t>b</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a:solidFill>
                  <a:schemeClr val="tx1"/>
                </a:solidFill>
                <a:latin typeface="+mn-ea"/>
                <a:ea typeface="+mn-ea"/>
              </a:rPr>
              <a:t>d</a:t>
            </a:r>
            <a:r>
              <a:rPr lang="en-US" altLang="zh-CN" sz="2400" baseline="-25000" dirty="0">
                <a:solidFill>
                  <a:schemeClr val="tx1"/>
                </a:solidFill>
                <a:latin typeface="+mn-ea"/>
                <a:ea typeface="+mn-ea"/>
              </a:rPr>
              <a:t>0</a:t>
            </a:r>
            <a:r>
              <a:rPr lang="zh-CN" altLang="en-US" sz="2400" dirty="0">
                <a:solidFill>
                  <a:schemeClr val="tx1"/>
                </a:solidFill>
                <a:latin typeface="+mn-ea"/>
                <a:ea typeface="+mn-ea"/>
              </a:rPr>
              <a:t>和</a:t>
            </a:r>
            <a:endParaRPr lang="en-US" altLang="zh-CN" sz="2400" dirty="0">
              <a:solidFill>
                <a:schemeClr val="tx1"/>
              </a:solidFill>
              <a:latin typeface="+mn-ea"/>
              <a:ea typeface="+mn-ea"/>
            </a:endParaRPr>
          </a:p>
          <a:p>
            <a:pPr algn="l">
              <a:spcBef>
                <a:spcPct val="50000"/>
              </a:spcBef>
              <a:buClrTx/>
              <a:buSzTx/>
              <a:buFontTx/>
              <a:buNone/>
            </a:pPr>
            <a:r>
              <a:rPr lang="en-US" altLang="zh-CN" sz="2400" i="1" dirty="0">
                <a:solidFill>
                  <a:schemeClr val="tx1"/>
                </a:solidFill>
                <a:latin typeface="+mn-ea"/>
                <a:ea typeface="+mn-ea"/>
              </a:rPr>
              <a:t>d</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a:solidFill>
                  <a:schemeClr val="tx1"/>
                </a:solidFill>
                <a:latin typeface="+mn-ea"/>
                <a:ea typeface="+mn-ea"/>
              </a:rPr>
              <a:t>c</a:t>
            </a:r>
            <a:r>
              <a:rPr lang="en-US" altLang="zh-CN" sz="2400" baseline="-25000" dirty="0">
                <a:solidFill>
                  <a:schemeClr val="tx1"/>
                </a:solidFill>
                <a:latin typeface="+mn-ea"/>
                <a:ea typeface="+mn-ea"/>
              </a:rPr>
              <a:t>0</a:t>
            </a:r>
            <a:r>
              <a:rPr lang="zh-CN" altLang="en-US" sz="2400" dirty="0">
                <a:solidFill>
                  <a:schemeClr val="tx1"/>
                </a:solidFill>
                <a:latin typeface="+mn-ea"/>
                <a:ea typeface="+mn-ea"/>
              </a:rPr>
              <a:t>，则需要再求一个新的点</a:t>
            </a:r>
            <a:r>
              <a:rPr lang="en-US" altLang="zh-CN" sz="2400" i="1" dirty="0">
                <a:solidFill>
                  <a:schemeClr val="tx1"/>
                </a:solidFill>
                <a:latin typeface="+mn-ea"/>
                <a:ea typeface="+mn-ea"/>
              </a:rPr>
              <a:t>c</a:t>
            </a:r>
            <a:r>
              <a:rPr lang="en-US" altLang="zh-CN" sz="2400" baseline="-25000" dirty="0">
                <a:solidFill>
                  <a:schemeClr val="tx1"/>
                </a:solidFill>
                <a:latin typeface="+mn-ea"/>
                <a:ea typeface="+mn-ea"/>
              </a:rPr>
              <a:t>1</a:t>
            </a:r>
          </a:p>
        </p:txBody>
      </p:sp>
      <p:sp>
        <p:nvSpPr>
          <p:cNvPr id="20486" name="Text Box 6">
            <a:extLst>
              <a:ext uri="{FF2B5EF4-FFF2-40B4-BE49-F238E27FC236}">
                <a16:creationId xmlns:a16="http://schemas.microsoft.com/office/drawing/2014/main" id="{FAE5CDC2-59AF-46BD-8856-5776AF763925}"/>
              </a:ext>
            </a:extLst>
          </p:cNvPr>
          <p:cNvSpPr txBox="1">
            <a:spLocks noChangeArrowheads="1"/>
          </p:cNvSpPr>
          <p:nvPr/>
        </p:nvSpPr>
        <p:spPr bwMode="auto">
          <a:xfrm>
            <a:off x="107504" y="2960182"/>
            <a:ext cx="7308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400" dirty="0">
                <a:solidFill>
                  <a:schemeClr val="tx1"/>
                </a:solidFill>
                <a:latin typeface="+mn-ea"/>
                <a:ea typeface="+mn-ea"/>
              </a:rPr>
              <a:t>为子区间</a:t>
            </a:r>
            <a:r>
              <a:rPr lang="en-US" altLang="zh-CN" sz="2400" dirty="0">
                <a:solidFill>
                  <a:schemeClr val="tx1"/>
                </a:solidFill>
                <a:latin typeface="+mn-ea"/>
                <a:ea typeface="+mn-ea"/>
              </a:rPr>
              <a:t>[</a:t>
            </a:r>
            <a:r>
              <a:rPr lang="en-US" altLang="zh-CN" sz="2400" i="1" dirty="0">
                <a:solidFill>
                  <a:schemeClr val="tx1"/>
                </a:solidFill>
                <a:latin typeface="+mn-ea"/>
                <a:ea typeface="+mn-ea"/>
              </a:rPr>
              <a:t>a</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a:solidFill>
                  <a:schemeClr val="tx1"/>
                </a:solidFill>
                <a:latin typeface="+mn-ea"/>
                <a:ea typeface="+mn-ea"/>
              </a:rPr>
              <a:t>b</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zh-CN" altLang="en-US" sz="2400" dirty="0">
                <a:solidFill>
                  <a:schemeClr val="tx1"/>
                </a:solidFill>
                <a:latin typeface="+mn-ea"/>
                <a:ea typeface="+mn-ea"/>
              </a:rPr>
              <a:t>选择</a:t>
            </a:r>
            <a:r>
              <a:rPr lang="en-US" altLang="zh-CN" sz="2400" i="1" dirty="0">
                <a:solidFill>
                  <a:srgbClr val="FF0000"/>
                </a:solidFill>
                <a:latin typeface="+mn-ea"/>
                <a:ea typeface="+mn-ea"/>
              </a:rPr>
              <a:t>r</a:t>
            </a:r>
            <a:r>
              <a:rPr lang="en-US" altLang="zh-CN" sz="2400" baseline="-25000" dirty="0">
                <a:solidFill>
                  <a:srgbClr val="FF0000"/>
                </a:solidFill>
                <a:latin typeface="+mn-ea"/>
                <a:ea typeface="+mn-ea"/>
              </a:rPr>
              <a:t>1</a:t>
            </a:r>
            <a:r>
              <a:rPr lang="en-US" altLang="zh-CN" sz="2400" dirty="0">
                <a:solidFill>
                  <a:schemeClr val="tx1"/>
                </a:solidFill>
                <a:latin typeface="+mn-ea"/>
                <a:ea typeface="+mn-ea"/>
              </a:rPr>
              <a:t>(1/2&lt;</a:t>
            </a: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&lt;1)</a:t>
            </a:r>
            <a:r>
              <a:rPr lang="zh-CN" altLang="en-US" sz="2400" dirty="0">
                <a:solidFill>
                  <a:schemeClr val="tx1"/>
                </a:solidFill>
                <a:latin typeface="+mn-ea"/>
                <a:ea typeface="+mn-ea"/>
              </a:rPr>
              <a:t>，使得</a:t>
            </a:r>
          </a:p>
        </p:txBody>
      </p:sp>
      <p:graphicFrame>
        <p:nvGraphicFramePr>
          <p:cNvPr id="20488" name="Object 8">
            <a:extLst>
              <a:ext uri="{FF2B5EF4-FFF2-40B4-BE49-F238E27FC236}">
                <a16:creationId xmlns:a16="http://schemas.microsoft.com/office/drawing/2014/main" id="{7D9B5D85-EF80-4BCD-9DDC-F4FE3B5A89CA}"/>
              </a:ext>
            </a:extLst>
          </p:cNvPr>
          <p:cNvGraphicFramePr>
            <a:graphicFrameLocks noGrp="1" noChangeAspect="1"/>
          </p:cNvGraphicFramePr>
          <p:nvPr>
            <p:ph idx="1"/>
          </p:nvPr>
        </p:nvGraphicFramePr>
        <p:xfrm>
          <a:off x="4402052" y="3589070"/>
          <a:ext cx="4400550" cy="2933700"/>
        </p:xfrm>
        <a:graphic>
          <a:graphicData uri="http://schemas.openxmlformats.org/presentationml/2006/ole">
            <mc:AlternateContent xmlns:mc="http://schemas.openxmlformats.org/markup-compatibility/2006">
              <mc:Choice xmlns:v="urn:schemas-microsoft-com:vml" Requires="v">
                <p:oleObj spid="_x0000_s606212" name="Equation" r:id="rId3" imgW="2400120" imgH="1600200" progId="Equation.DSMT4">
                  <p:embed/>
                </p:oleObj>
              </mc:Choice>
              <mc:Fallback>
                <p:oleObj name="Equation" r:id="rId3" imgW="2400120" imgH="1600200" progId="Equation.DSMT4">
                  <p:embed/>
                  <p:pic>
                    <p:nvPicPr>
                      <p:cNvPr id="20488" name="Object 8">
                        <a:extLst>
                          <a:ext uri="{FF2B5EF4-FFF2-40B4-BE49-F238E27FC236}">
                            <a16:creationId xmlns:a16="http://schemas.microsoft.com/office/drawing/2014/main" id="{7D9B5D85-EF80-4BCD-9DDC-F4FE3B5A89CA}"/>
                          </a:ext>
                        </a:extLst>
                      </p:cNvPr>
                      <p:cNvPicPr>
                        <a:picLocks noChangeAspect="1" noChangeArrowheads="1"/>
                      </p:cNvPicPr>
                      <p:nvPr/>
                    </p:nvPicPr>
                    <p:blipFill>
                      <a:blip r:embed="rId4"/>
                      <a:srcRect/>
                      <a:stretch>
                        <a:fillRect/>
                      </a:stretch>
                    </p:blipFill>
                    <p:spPr bwMode="auto">
                      <a:xfrm>
                        <a:off x="4402052" y="3589070"/>
                        <a:ext cx="4400550" cy="2933700"/>
                      </a:xfrm>
                      <a:prstGeom prst="rect">
                        <a:avLst/>
                      </a:prstGeom>
                      <a:noFill/>
                      <a:ln>
                        <a:noFill/>
                      </a:ln>
                      <a:effectLst/>
                    </p:spPr>
                  </p:pic>
                </p:oleObj>
              </mc:Fallback>
            </mc:AlternateContent>
          </a:graphicData>
        </a:graphic>
      </p:graphicFrame>
      <p:sp>
        <p:nvSpPr>
          <p:cNvPr id="20490" name="Line 10">
            <a:extLst>
              <a:ext uri="{FF2B5EF4-FFF2-40B4-BE49-F238E27FC236}">
                <a16:creationId xmlns:a16="http://schemas.microsoft.com/office/drawing/2014/main" id="{3C8F3DC0-0D44-4E30-8B16-BE1F4244D59C}"/>
              </a:ext>
            </a:extLst>
          </p:cNvPr>
          <p:cNvSpPr>
            <a:spLocks noChangeShapeType="1"/>
          </p:cNvSpPr>
          <p:nvPr/>
        </p:nvSpPr>
        <p:spPr bwMode="auto">
          <a:xfrm>
            <a:off x="657141" y="4637995"/>
            <a:ext cx="2916237" cy="0"/>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1" name="Line 11">
            <a:extLst>
              <a:ext uri="{FF2B5EF4-FFF2-40B4-BE49-F238E27FC236}">
                <a16:creationId xmlns:a16="http://schemas.microsoft.com/office/drawing/2014/main" id="{E078C4C7-E13F-4B51-89CE-D4180278DC25}"/>
              </a:ext>
            </a:extLst>
          </p:cNvPr>
          <p:cNvSpPr>
            <a:spLocks noChangeShapeType="1"/>
          </p:cNvSpPr>
          <p:nvPr/>
        </p:nvSpPr>
        <p:spPr bwMode="auto">
          <a:xfrm flipV="1">
            <a:off x="2420853" y="4564970"/>
            <a:ext cx="0" cy="107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2" name="Line 12">
            <a:extLst>
              <a:ext uri="{FF2B5EF4-FFF2-40B4-BE49-F238E27FC236}">
                <a16:creationId xmlns:a16="http://schemas.microsoft.com/office/drawing/2014/main" id="{7C438F6B-B120-4ED3-BBE1-0A0017575227}"/>
              </a:ext>
            </a:extLst>
          </p:cNvPr>
          <p:cNvSpPr>
            <a:spLocks noChangeShapeType="1"/>
          </p:cNvSpPr>
          <p:nvPr/>
        </p:nvSpPr>
        <p:spPr bwMode="auto">
          <a:xfrm flipV="1">
            <a:off x="1846178" y="4564970"/>
            <a:ext cx="0" cy="107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3" name="Line 13">
            <a:extLst>
              <a:ext uri="{FF2B5EF4-FFF2-40B4-BE49-F238E27FC236}">
                <a16:creationId xmlns:a16="http://schemas.microsoft.com/office/drawing/2014/main" id="{39433CEA-5229-4D28-8834-EFD4D650960A}"/>
              </a:ext>
            </a:extLst>
          </p:cNvPr>
          <p:cNvSpPr>
            <a:spLocks noChangeShapeType="1"/>
          </p:cNvSpPr>
          <p:nvPr/>
        </p:nvSpPr>
        <p:spPr bwMode="auto">
          <a:xfrm>
            <a:off x="657141" y="5357132"/>
            <a:ext cx="1765300" cy="0"/>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4" name="Line 14">
            <a:extLst>
              <a:ext uri="{FF2B5EF4-FFF2-40B4-BE49-F238E27FC236}">
                <a16:creationId xmlns:a16="http://schemas.microsoft.com/office/drawing/2014/main" id="{964C7715-585B-469A-A5CA-11DE36C4A76F}"/>
              </a:ext>
            </a:extLst>
          </p:cNvPr>
          <p:cNvSpPr>
            <a:spLocks noChangeShapeType="1"/>
          </p:cNvSpPr>
          <p:nvPr/>
        </p:nvSpPr>
        <p:spPr bwMode="auto">
          <a:xfrm flipV="1">
            <a:off x="1846178" y="5285695"/>
            <a:ext cx="0" cy="107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5" name="Line 15">
            <a:extLst>
              <a:ext uri="{FF2B5EF4-FFF2-40B4-BE49-F238E27FC236}">
                <a16:creationId xmlns:a16="http://schemas.microsoft.com/office/drawing/2014/main" id="{3ECE2918-583C-45AB-B1ED-6F1579CD7B47}"/>
              </a:ext>
            </a:extLst>
          </p:cNvPr>
          <p:cNvSpPr>
            <a:spLocks noChangeShapeType="1"/>
          </p:cNvSpPr>
          <p:nvPr/>
        </p:nvSpPr>
        <p:spPr bwMode="auto">
          <a:xfrm flipV="1">
            <a:off x="1269916" y="5285695"/>
            <a:ext cx="0" cy="107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6" name="Text Box 16">
            <a:extLst>
              <a:ext uri="{FF2B5EF4-FFF2-40B4-BE49-F238E27FC236}">
                <a16:creationId xmlns:a16="http://schemas.microsoft.com/office/drawing/2014/main" id="{8AB87141-D8D5-464D-9BA8-508C8B84FEC0}"/>
              </a:ext>
            </a:extLst>
          </p:cNvPr>
          <p:cNvSpPr txBox="1">
            <a:spLocks noChangeArrowheads="1"/>
          </p:cNvSpPr>
          <p:nvPr/>
        </p:nvSpPr>
        <p:spPr bwMode="auto">
          <a:xfrm>
            <a:off x="622215" y="5465083"/>
            <a:ext cx="358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a:solidFill>
                  <a:schemeClr val="tx1"/>
                </a:solidFill>
                <a:latin typeface="+mn-ea"/>
                <a:ea typeface="+mn-ea"/>
              </a:rPr>
              <a:t>a</a:t>
            </a:r>
            <a:r>
              <a:rPr lang="en-US" altLang="zh-CN" sz="2400" baseline="-25000">
                <a:solidFill>
                  <a:schemeClr val="tx1"/>
                </a:solidFill>
                <a:latin typeface="+mn-ea"/>
                <a:ea typeface="+mn-ea"/>
              </a:rPr>
              <a:t>1</a:t>
            </a:r>
          </a:p>
        </p:txBody>
      </p:sp>
      <p:sp>
        <p:nvSpPr>
          <p:cNvPr id="20497" name="Text Box 17">
            <a:extLst>
              <a:ext uri="{FF2B5EF4-FFF2-40B4-BE49-F238E27FC236}">
                <a16:creationId xmlns:a16="http://schemas.microsoft.com/office/drawing/2014/main" id="{FED2506E-CCDF-4AD0-A522-FC9A29D8D8CF}"/>
              </a:ext>
            </a:extLst>
          </p:cNvPr>
          <p:cNvSpPr txBox="1">
            <a:spLocks noChangeArrowheads="1"/>
          </p:cNvSpPr>
          <p:nvPr/>
        </p:nvSpPr>
        <p:spPr bwMode="auto">
          <a:xfrm>
            <a:off x="1161965" y="5465083"/>
            <a:ext cx="2857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a:solidFill>
                  <a:schemeClr val="tx1"/>
                </a:solidFill>
                <a:latin typeface="+mn-ea"/>
                <a:ea typeface="+mn-ea"/>
              </a:rPr>
              <a:t>c</a:t>
            </a:r>
            <a:r>
              <a:rPr lang="en-US" altLang="zh-CN" sz="2400" baseline="-25000">
                <a:solidFill>
                  <a:schemeClr val="tx1"/>
                </a:solidFill>
                <a:latin typeface="+mn-ea"/>
                <a:ea typeface="+mn-ea"/>
              </a:rPr>
              <a:t>1</a:t>
            </a:r>
          </a:p>
        </p:txBody>
      </p:sp>
      <p:sp>
        <p:nvSpPr>
          <p:cNvPr id="20498" name="Text Box 18">
            <a:extLst>
              <a:ext uri="{FF2B5EF4-FFF2-40B4-BE49-F238E27FC236}">
                <a16:creationId xmlns:a16="http://schemas.microsoft.com/office/drawing/2014/main" id="{1B2E1D2A-6472-4FC3-A9D8-5F25FA1E1F49}"/>
              </a:ext>
            </a:extLst>
          </p:cNvPr>
          <p:cNvSpPr txBox="1">
            <a:spLocks noChangeArrowheads="1"/>
          </p:cNvSpPr>
          <p:nvPr/>
        </p:nvSpPr>
        <p:spPr bwMode="auto">
          <a:xfrm>
            <a:off x="1744284" y="5548031"/>
            <a:ext cx="310623" cy="38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chemeClr val="tx1"/>
                </a:solidFill>
                <a:latin typeface="+mn-ea"/>
                <a:ea typeface="+mn-ea"/>
              </a:rPr>
              <a:t>d</a:t>
            </a:r>
            <a:r>
              <a:rPr lang="en-US" altLang="zh-CN" sz="2400" baseline="-25000" dirty="0">
                <a:solidFill>
                  <a:schemeClr val="tx1"/>
                </a:solidFill>
                <a:latin typeface="+mn-ea"/>
                <a:ea typeface="+mn-ea"/>
              </a:rPr>
              <a:t>1</a:t>
            </a:r>
          </a:p>
        </p:txBody>
      </p:sp>
      <p:sp>
        <p:nvSpPr>
          <p:cNvPr id="20499" name="Text Box 19">
            <a:extLst>
              <a:ext uri="{FF2B5EF4-FFF2-40B4-BE49-F238E27FC236}">
                <a16:creationId xmlns:a16="http://schemas.microsoft.com/office/drawing/2014/main" id="{20EE6DAD-04BD-4C30-9F66-5F8131E24A16}"/>
              </a:ext>
            </a:extLst>
          </p:cNvPr>
          <p:cNvSpPr txBox="1">
            <a:spLocks noChangeArrowheads="1"/>
          </p:cNvSpPr>
          <p:nvPr/>
        </p:nvSpPr>
        <p:spPr bwMode="auto">
          <a:xfrm>
            <a:off x="2349416" y="5465082"/>
            <a:ext cx="2524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buClrTx/>
              <a:buSzTx/>
              <a:buFontTx/>
              <a:buNone/>
            </a:pPr>
            <a:r>
              <a:rPr lang="en-US" altLang="zh-CN" sz="2400" i="1">
                <a:solidFill>
                  <a:schemeClr val="tx1"/>
                </a:solidFill>
                <a:latin typeface="+mn-ea"/>
                <a:ea typeface="+mn-ea"/>
              </a:rPr>
              <a:t>b</a:t>
            </a:r>
            <a:r>
              <a:rPr lang="en-US" altLang="zh-CN" sz="2400" baseline="-25000">
                <a:solidFill>
                  <a:schemeClr val="tx1"/>
                </a:solidFill>
                <a:latin typeface="+mn-ea"/>
                <a:ea typeface="+mn-ea"/>
              </a:rPr>
              <a:t>1</a:t>
            </a:r>
          </a:p>
        </p:txBody>
      </p:sp>
      <p:sp>
        <p:nvSpPr>
          <p:cNvPr id="20500" name="Text Box 20">
            <a:extLst>
              <a:ext uri="{FF2B5EF4-FFF2-40B4-BE49-F238E27FC236}">
                <a16:creationId xmlns:a16="http://schemas.microsoft.com/office/drawing/2014/main" id="{E8AEA6D2-4A8A-448F-86B0-F4276F0FFDF9}"/>
              </a:ext>
            </a:extLst>
          </p:cNvPr>
          <p:cNvSpPr txBox="1">
            <a:spLocks noChangeArrowheads="1"/>
          </p:cNvSpPr>
          <p:nvPr/>
        </p:nvSpPr>
        <p:spPr bwMode="auto">
          <a:xfrm>
            <a:off x="541823" y="4704968"/>
            <a:ext cx="284958" cy="38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chemeClr val="tx1"/>
                </a:solidFill>
                <a:latin typeface="+mn-ea"/>
                <a:ea typeface="+mn-ea"/>
              </a:rPr>
              <a:t>a</a:t>
            </a:r>
            <a:r>
              <a:rPr lang="en-US" altLang="zh-CN" sz="2400" baseline="-25000" dirty="0">
                <a:solidFill>
                  <a:schemeClr val="tx1"/>
                </a:solidFill>
                <a:latin typeface="+mn-ea"/>
                <a:ea typeface="+mn-ea"/>
              </a:rPr>
              <a:t>0</a:t>
            </a:r>
          </a:p>
        </p:txBody>
      </p:sp>
      <p:sp>
        <p:nvSpPr>
          <p:cNvPr id="20501" name="Text Box 21">
            <a:extLst>
              <a:ext uri="{FF2B5EF4-FFF2-40B4-BE49-F238E27FC236}">
                <a16:creationId xmlns:a16="http://schemas.microsoft.com/office/drawing/2014/main" id="{E0E1C3C2-73CD-4A78-BD0F-A6191F1CB112}"/>
              </a:ext>
            </a:extLst>
          </p:cNvPr>
          <p:cNvSpPr txBox="1">
            <a:spLocks noChangeArrowheads="1"/>
          </p:cNvSpPr>
          <p:nvPr/>
        </p:nvSpPr>
        <p:spPr bwMode="auto">
          <a:xfrm>
            <a:off x="1730912" y="4667641"/>
            <a:ext cx="3952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chemeClr val="tx1"/>
                </a:solidFill>
                <a:latin typeface="+mn-ea"/>
                <a:ea typeface="+mn-ea"/>
              </a:rPr>
              <a:t>c</a:t>
            </a:r>
            <a:r>
              <a:rPr lang="en-US" altLang="zh-CN" sz="2400" baseline="-25000" dirty="0">
                <a:solidFill>
                  <a:schemeClr val="tx1"/>
                </a:solidFill>
                <a:latin typeface="+mn-ea"/>
                <a:ea typeface="+mn-ea"/>
              </a:rPr>
              <a:t>0</a:t>
            </a:r>
          </a:p>
        </p:txBody>
      </p:sp>
      <p:sp>
        <p:nvSpPr>
          <p:cNvPr id="20502" name="Text Box 22">
            <a:extLst>
              <a:ext uri="{FF2B5EF4-FFF2-40B4-BE49-F238E27FC236}">
                <a16:creationId xmlns:a16="http://schemas.microsoft.com/office/drawing/2014/main" id="{8AF19B29-AC9A-4C33-8D05-A7BEAEA9E7C6}"/>
              </a:ext>
            </a:extLst>
          </p:cNvPr>
          <p:cNvSpPr txBox="1">
            <a:spLocks noChangeArrowheads="1"/>
          </p:cNvSpPr>
          <p:nvPr/>
        </p:nvSpPr>
        <p:spPr bwMode="auto">
          <a:xfrm>
            <a:off x="2312908" y="4710796"/>
            <a:ext cx="5032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a:solidFill>
                  <a:schemeClr val="tx1"/>
                </a:solidFill>
                <a:latin typeface="+mn-ea"/>
                <a:ea typeface="+mn-ea"/>
              </a:rPr>
              <a:t>d</a:t>
            </a:r>
            <a:r>
              <a:rPr lang="en-US" altLang="zh-CN" sz="2400" baseline="-25000">
                <a:solidFill>
                  <a:schemeClr val="tx1"/>
                </a:solidFill>
                <a:latin typeface="+mn-ea"/>
                <a:ea typeface="+mn-ea"/>
              </a:rPr>
              <a:t>0</a:t>
            </a:r>
          </a:p>
        </p:txBody>
      </p:sp>
      <p:sp>
        <p:nvSpPr>
          <p:cNvPr id="20503" name="Text Box 23">
            <a:extLst>
              <a:ext uri="{FF2B5EF4-FFF2-40B4-BE49-F238E27FC236}">
                <a16:creationId xmlns:a16="http://schemas.microsoft.com/office/drawing/2014/main" id="{4EAC0FB7-198C-455F-B81A-D2745940F659}"/>
              </a:ext>
            </a:extLst>
          </p:cNvPr>
          <p:cNvSpPr txBox="1">
            <a:spLocks noChangeArrowheads="1"/>
          </p:cNvSpPr>
          <p:nvPr/>
        </p:nvSpPr>
        <p:spPr bwMode="auto">
          <a:xfrm>
            <a:off x="3430503" y="4718278"/>
            <a:ext cx="2524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buClrTx/>
              <a:buSzTx/>
              <a:buFontTx/>
              <a:buNone/>
            </a:pPr>
            <a:r>
              <a:rPr lang="en-US" altLang="zh-CN" sz="2400" i="1" dirty="0">
                <a:solidFill>
                  <a:schemeClr val="tx1"/>
                </a:solidFill>
                <a:latin typeface="+mn-ea"/>
                <a:ea typeface="+mn-ea"/>
              </a:rPr>
              <a:t>b</a:t>
            </a:r>
            <a:r>
              <a:rPr lang="en-US" altLang="zh-CN" sz="2400" baseline="-25000" dirty="0">
                <a:solidFill>
                  <a:schemeClr val="tx1"/>
                </a:solidFill>
                <a:latin typeface="+mn-ea"/>
                <a:ea typeface="+mn-ea"/>
              </a:rPr>
              <a:t>0</a:t>
            </a:r>
          </a:p>
        </p:txBody>
      </p:sp>
      <p:sp>
        <p:nvSpPr>
          <p:cNvPr id="20505" name="Text Box 25">
            <a:extLst>
              <a:ext uri="{FF2B5EF4-FFF2-40B4-BE49-F238E27FC236}">
                <a16:creationId xmlns:a16="http://schemas.microsoft.com/office/drawing/2014/main" id="{41A5B556-60A8-4CDD-9E7D-9534CE32AAE9}"/>
              </a:ext>
            </a:extLst>
          </p:cNvPr>
          <p:cNvSpPr txBox="1">
            <a:spLocks noChangeArrowheads="1"/>
          </p:cNvSpPr>
          <p:nvPr/>
        </p:nvSpPr>
        <p:spPr bwMode="auto">
          <a:xfrm>
            <a:off x="1052427" y="3736295"/>
            <a:ext cx="611181" cy="369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a:solidFill>
                  <a:schemeClr val="tx1"/>
                </a:solidFill>
                <a:latin typeface="+mn-ea"/>
                <a:ea typeface="+mn-ea"/>
              </a:rPr>
              <a:t>1-</a:t>
            </a:r>
            <a:r>
              <a:rPr lang="en-US" altLang="zh-CN" sz="2400" i="1">
                <a:solidFill>
                  <a:schemeClr val="tx1"/>
                </a:solidFill>
                <a:latin typeface="+mn-ea"/>
                <a:ea typeface="+mn-ea"/>
              </a:rPr>
              <a:t>r</a:t>
            </a:r>
            <a:r>
              <a:rPr lang="en-US" altLang="zh-CN" sz="2400" baseline="-25000">
                <a:solidFill>
                  <a:schemeClr val="tx1"/>
                </a:solidFill>
                <a:latin typeface="+mn-ea"/>
                <a:ea typeface="+mn-ea"/>
              </a:rPr>
              <a:t>0</a:t>
            </a:r>
          </a:p>
        </p:txBody>
      </p:sp>
      <p:sp>
        <p:nvSpPr>
          <p:cNvPr id="20506" name="Text Box 26">
            <a:extLst>
              <a:ext uri="{FF2B5EF4-FFF2-40B4-BE49-F238E27FC236}">
                <a16:creationId xmlns:a16="http://schemas.microsoft.com/office/drawing/2014/main" id="{914BDF30-E22E-4BD9-AFCC-DCEB4AFAE713}"/>
              </a:ext>
            </a:extLst>
          </p:cNvPr>
          <p:cNvSpPr txBox="1">
            <a:spLocks noChangeArrowheads="1"/>
          </p:cNvSpPr>
          <p:nvPr/>
        </p:nvSpPr>
        <p:spPr bwMode="auto">
          <a:xfrm>
            <a:off x="2816141" y="3699782"/>
            <a:ext cx="2159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buClrTx/>
              <a:buSzTx/>
              <a:buFontTx/>
              <a:buNone/>
            </a:pPr>
            <a:r>
              <a:rPr lang="en-US" altLang="zh-CN" sz="2400" i="1">
                <a:solidFill>
                  <a:schemeClr val="tx1"/>
                </a:solidFill>
                <a:latin typeface="+mn-ea"/>
                <a:ea typeface="+mn-ea"/>
              </a:rPr>
              <a:t>r</a:t>
            </a:r>
            <a:r>
              <a:rPr lang="en-US" altLang="zh-CN" sz="2400" baseline="-25000">
                <a:solidFill>
                  <a:schemeClr val="tx1"/>
                </a:solidFill>
                <a:latin typeface="+mn-ea"/>
                <a:ea typeface="+mn-ea"/>
              </a:rPr>
              <a:t>0</a:t>
            </a:r>
          </a:p>
        </p:txBody>
      </p:sp>
      <p:sp>
        <p:nvSpPr>
          <p:cNvPr id="20508" name="Line 28">
            <a:extLst>
              <a:ext uri="{FF2B5EF4-FFF2-40B4-BE49-F238E27FC236}">
                <a16:creationId xmlns:a16="http://schemas.microsoft.com/office/drawing/2014/main" id="{FD81CE0E-BEEE-48A3-8613-2A9D84D6568B}"/>
              </a:ext>
            </a:extLst>
          </p:cNvPr>
          <p:cNvSpPr>
            <a:spLocks noChangeShapeType="1"/>
          </p:cNvSpPr>
          <p:nvPr/>
        </p:nvSpPr>
        <p:spPr bwMode="auto">
          <a:xfrm>
            <a:off x="657141" y="3952195"/>
            <a:ext cx="0" cy="180022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dirty="0">
              <a:solidFill>
                <a:schemeClr val="tx1"/>
              </a:solidFill>
              <a:latin typeface="+mn-ea"/>
              <a:ea typeface="+mn-ea"/>
            </a:endParaRPr>
          </a:p>
        </p:txBody>
      </p:sp>
      <p:sp>
        <p:nvSpPr>
          <p:cNvPr id="20509" name="Line 29">
            <a:extLst>
              <a:ext uri="{FF2B5EF4-FFF2-40B4-BE49-F238E27FC236}">
                <a16:creationId xmlns:a16="http://schemas.microsoft.com/office/drawing/2014/main" id="{411A7462-03B1-44CC-AD03-E1B05498B267}"/>
              </a:ext>
            </a:extLst>
          </p:cNvPr>
          <p:cNvSpPr>
            <a:spLocks noChangeShapeType="1"/>
          </p:cNvSpPr>
          <p:nvPr/>
        </p:nvSpPr>
        <p:spPr bwMode="auto">
          <a:xfrm>
            <a:off x="1844591" y="3952195"/>
            <a:ext cx="0" cy="180022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dirty="0">
              <a:solidFill>
                <a:schemeClr val="tx1"/>
              </a:solidFill>
              <a:latin typeface="+mn-ea"/>
              <a:ea typeface="+mn-ea"/>
            </a:endParaRPr>
          </a:p>
        </p:txBody>
      </p:sp>
      <p:sp>
        <p:nvSpPr>
          <p:cNvPr id="20510" name="Line 30">
            <a:extLst>
              <a:ext uri="{FF2B5EF4-FFF2-40B4-BE49-F238E27FC236}">
                <a16:creationId xmlns:a16="http://schemas.microsoft.com/office/drawing/2014/main" id="{C1BEC96F-15B4-4C8A-A9F4-3A0EEBEB4689}"/>
              </a:ext>
            </a:extLst>
          </p:cNvPr>
          <p:cNvSpPr>
            <a:spLocks noChangeShapeType="1"/>
          </p:cNvSpPr>
          <p:nvPr/>
        </p:nvSpPr>
        <p:spPr bwMode="auto">
          <a:xfrm>
            <a:off x="2420853" y="3952195"/>
            <a:ext cx="0" cy="180022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1" name="Line 31">
            <a:extLst>
              <a:ext uri="{FF2B5EF4-FFF2-40B4-BE49-F238E27FC236}">
                <a16:creationId xmlns:a16="http://schemas.microsoft.com/office/drawing/2014/main" id="{BF2CAE44-9C98-41D0-BFAE-6A056304725C}"/>
              </a:ext>
            </a:extLst>
          </p:cNvPr>
          <p:cNvSpPr>
            <a:spLocks noChangeShapeType="1"/>
          </p:cNvSpPr>
          <p:nvPr/>
        </p:nvSpPr>
        <p:spPr bwMode="auto">
          <a:xfrm>
            <a:off x="657141" y="4025220"/>
            <a:ext cx="118745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2" name="Line 32">
            <a:extLst>
              <a:ext uri="{FF2B5EF4-FFF2-40B4-BE49-F238E27FC236}">
                <a16:creationId xmlns:a16="http://schemas.microsoft.com/office/drawing/2014/main" id="{5CEAFCED-0D39-4925-B367-7489FA7B4EFE}"/>
              </a:ext>
            </a:extLst>
          </p:cNvPr>
          <p:cNvSpPr>
            <a:spLocks noChangeShapeType="1"/>
          </p:cNvSpPr>
          <p:nvPr/>
        </p:nvSpPr>
        <p:spPr bwMode="auto">
          <a:xfrm>
            <a:off x="3573378" y="3952195"/>
            <a:ext cx="0" cy="684212"/>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3" name="Line 33">
            <a:extLst>
              <a:ext uri="{FF2B5EF4-FFF2-40B4-BE49-F238E27FC236}">
                <a16:creationId xmlns:a16="http://schemas.microsoft.com/office/drawing/2014/main" id="{62313D25-3B05-4E71-B127-D4ACC1F08884}"/>
              </a:ext>
            </a:extLst>
          </p:cNvPr>
          <p:cNvSpPr>
            <a:spLocks noChangeShapeType="1"/>
          </p:cNvSpPr>
          <p:nvPr/>
        </p:nvSpPr>
        <p:spPr bwMode="auto">
          <a:xfrm>
            <a:off x="1844591" y="4025220"/>
            <a:ext cx="1728787"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6" name="Text Box 36">
            <a:extLst>
              <a:ext uri="{FF2B5EF4-FFF2-40B4-BE49-F238E27FC236}">
                <a16:creationId xmlns:a16="http://schemas.microsoft.com/office/drawing/2014/main" id="{3FA859F1-E76D-40A4-9E5A-F49478F6C17A}"/>
              </a:ext>
            </a:extLst>
          </p:cNvPr>
          <p:cNvSpPr txBox="1">
            <a:spLocks noChangeArrowheads="1"/>
          </p:cNvSpPr>
          <p:nvPr/>
        </p:nvSpPr>
        <p:spPr bwMode="auto">
          <a:xfrm>
            <a:off x="1752381" y="4277346"/>
            <a:ext cx="863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dirty="0">
                <a:solidFill>
                  <a:srgbClr val="FF0000"/>
                </a:solidFill>
                <a:latin typeface="+mn-ea"/>
                <a:ea typeface="+mn-ea"/>
              </a:rPr>
              <a:t>2</a:t>
            </a:r>
            <a:r>
              <a:rPr lang="en-US" altLang="zh-CN" sz="2400" i="1" dirty="0">
                <a:solidFill>
                  <a:srgbClr val="FF0000"/>
                </a:solidFill>
                <a:latin typeface="+mn-ea"/>
                <a:ea typeface="+mn-ea"/>
              </a:rPr>
              <a:t>r</a:t>
            </a:r>
            <a:r>
              <a:rPr lang="en-US" altLang="zh-CN" sz="2400" baseline="-25000" dirty="0">
                <a:solidFill>
                  <a:srgbClr val="FF0000"/>
                </a:solidFill>
                <a:latin typeface="+mn-ea"/>
                <a:ea typeface="+mn-ea"/>
              </a:rPr>
              <a:t>0</a:t>
            </a:r>
            <a:r>
              <a:rPr lang="zh-CN" altLang="en-US" sz="2400" dirty="0">
                <a:solidFill>
                  <a:srgbClr val="FF0000"/>
                </a:solidFill>
                <a:latin typeface="+mn-ea"/>
                <a:ea typeface="+mn-ea"/>
              </a:rPr>
              <a:t>－</a:t>
            </a:r>
            <a:r>
              <a:rPr lang="en-US" altLang="zh-CN" sz="2400" dirty="0">
                <a:solidFill>
                  <a:srgbClr val="FF0000"/>
                </a:solidFill>
                <a:latin typeface="+mn-ea"/>
                <a:ea typeface="+mn-ea"/>
              </a:rPr>
              <a:t>1</a:t>
            </a:r>
          </a:p>
        </p:txBody>
      </p:sp>
      <p:sp>
        <p:nvSpPr>
          <p:cNvPr id="20514" name="Line 34">
            <a:extLst>
              <a:ext uri="{FF2B5EF4-FFF2-40B4-BE49-F238E27FC236}">
                <a16:creationId xmlns:a16="http://schemas.microsoft.com/office/drawing/2014/main" id="{2D221B09-6844-4368-A4E3-5AB8808EBBCE}"/>
              </a:ext>
            </a:extLst>
          </p:cNvPr>
          <p:cNvSpPr>
            <a:spLocks noChangeShapeType="1"/>
          </p:cNvSpPr>
          <p:nvPr/>
        </p:nvSpPr>
        <p:spPr bwMode="auto">
          <a:xfrm>
            <a:off x="1844591" y="4277632"/>
            <a:ext cx="576262"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5" name="Line 35">
            <a:extLst>
              <a:ext uri="{FF2B5EF4-FFF2-40B4-BE49-F238E27FC236}">
                <a16:creationId xmlns:a16="http://schemas.microsoft.com/office/drawing/2014/main" id="{BE128779-3777-4560-BFB9-151F64170A2F}"/>
              </a:ext>
            </a:extLst>
          </p:cNvPr>
          <p:cNvSpPr>
            <a:spLocks noChangeShapeType="1"/>
          </p:cNvSpPr>
          <p:nvPr/>
        </p:nvSpPr>
        <p:spPr bwMode="auto">
          <a:xfrm>
            <a:off x="2420853" y="4277632"/>
            <a:ext cx="1152525"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8" name="Text Box 38">
            <a:extLst>
              <a:ext uri="{FF2B5EF4-FFF2-40B4-BE49-F238E27FC236}">
                <a16:creationId xmlns:a16="http://schemas.microsoft.com/office/drawing/2014/main" id="{7F616FF2-20E6-4F8F-8035-910B8055A041}"/>
              </a:ext>
            </a:extLst>
          </p:cNvPr>
          <p:cNvSpPr txBox="1">
            <a:spLocks noChangeArrowheads="1"/>
          </p:cNvSpPr>
          <p:nvPr/>
        </p:nvSpPr>
        <p:spPr bwMode="auto">
          <a:xfrm>
            <a:off x="2781216" y="4277632"/>
            <a:ext cx="6492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a:solidFill>
                  <a:schemeClr val="tx1"/>
                </a:solidFill>
                <a:latin typeface="+mn-ea"/>
                <a:ea typeface="+mn-ea"/>
              </a:rPr>
              <a:t>1-</a:t>
            </a:r>
            <a:r>
              <a:rPr lang="en-US" altLang="zh-CN" sz="2400" i="1">
                <a:solidFill>
                  <a:schemeClr val="tx1"/>
                </a:solidFill>
                <a:latin typeface="+mn-ea"/>
                <a:ea typeface="+mn-ea"/>
              </a:rPr>
              <a:t>r</a:t>
            </a:r>
            <a:r>
              <a:rPr lang="en-US" altLang="zh-CN" sz="2400" baseline="-25000">
                <a:solidFill>
                  <a:schemeClr val="tx1"/>
                </a:solidFill>
                <a:latin typeface="+mn-ea"/>
                <a:ea typeface="+mn-ea"/>
              </a:rPr>
              <a:t>0</a:t>
            </a:r>
          </a:p>
        </p:txBody>
      </p:sp>
      <p:sp>
        <p:nvSpPr>
          <p:cNvPr id="20519" name="Line 39">
            <a:extLst>
              <a:ext uri="{FF2B5EF4-FFF2-40B4-BE49-F238E27FC236}">
                <a16:creationId xmlns:a16="http://schemas.microsoft.com/office/drawing/2014/main" id="{275D22A3-2E62-4A23-80F7-7F2D6EC601AB}"/>
              </a:ext>
            </a:extLst>
          </p:cNvPr>
          <p:cNvSpPr>
            <a:spLocks noChangeShapeType="1"/>
          </p:cNvSpPr>
          <p:nvPr/>
        </p:nvSpPr>
        <p:spPr bwMode="auto">
          <a:xfrm>
            <a:off x="657141" y="5212670"/>
            <a:ext cx="118745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20" name="Text Box 40">
            <a:extLst>
              <a:ext uri="{FF2B5EF4-FFF2-40B4-BE49-F238E27FC236}">
                <a16:creationId xmlns:a16="http://schemas.microsoft.com/office/drawing/2014/main" id="{5092BF88-53EB-4608-9AAF-204606609A1C}"/>
              </a:ext>
            </a:extLst>
          </p:cNvPr>
          <p:cNvSpPr txBox="1">
            <a:spLocks noChangeArrowheads="1"/>
          </p:cNvSpPr>
          <p:nvPr/>
        </p:nvSpPr>
        <p:spPr bwMode="auto">
          <a:xfrm>
            <a:off x="1107197" y="4871254"/>
            <a:ext cx="2159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buClrTx/>
              <a:buSzTx/>
              <a:buFontTx/>
              <a:buNone/>
            </a:pP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1</a:t>
            </a:r>
          </a:p>
        </p:txBody>
      </p:sp>
      <p:sp>
        <p:nvSpPr>
          <p:cNvPr id="20521" name="Line 41">
            <a:extLst>
              <a:ext uri="{FF2B5EF4-FFF2-40B4-BE49-F238E27FC236}">
                <a16:creationId xmlns:a16="http://schemas.microsoft.com/office/drawing/2014/main" id="{0FB635B9-435E-43B4-A234-DEE2E4D20ED5}"/>
              </a:ext>
            </a:extLst>
          </p:cNvPr>
          <p:cNvSpPr>
            <a:spLocks noChangeShapeType="1"/>
          </p:cNvSpPr>
          <p:nvPr/>
        </p:nvSpPr>
        <p:spPr bwMode="auto">
          <a:xfrm>
            <a:off x="1844591" y="5212670"/>
            <a:ext cx="576262"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22" name="Text Box 42">
            <a:extLst>
              <a:ext uri="{FF2B5EF4-FFF2-40B4-BE49-F238E27FC236}">
                <a16:creationId xmlns:a16="http://schemas.microsoft.com/office/drawing/2014/main" id="{7017CBD5-4E9B-4E14-B1B1-0887FB38BD68}"/>
              </a:ext>
            </a:extLst>
          </p:cNvPr>
          <p:cNvSpPr txBox="1">
            <a:spLocks noChangeArrowheads="1"/>
          </p:cNvSpPr>
          <p:nvPr/>
        </p:nvSpPr>
        <p:spPr bwMode="auto">
          <a:xfrm>
            <a:off x="1916824" y="4905806"/>
            <a:ext cx="5397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dirty="0">
                <a:solidFill>
                  <a:schemeClr val="tx1"/>
                </a:solidFill>
                <a:latin typeface="+mn-ea"/>
                <a:ea typeface="+mn-ea"/>
              </a:rPr>
              <a:t>1-</a:t>
            </a: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1</a:t>
            </a:r>
          </a:p>
        </p:txBody>
      </p:sp>
      <p:sp>
        <p:nvSpPr>
          <p:cNvPr id="2" name="文本框 1">
            <a:extLst>
              <a:ext uri="{FF2B5EF4-FFF2-40B4-BE49-F238E27FC236}">
                <a16:creationId xmlns:a16="http://schemas.microsoft.com/office/drawing/2014/main" id="{95FF8106-A7C8-46EA-942D-BAD3F40CCEBB}"/>
              </a:ext>
            </a:extLst>
          </p:cNvPr>
          <p:cNvSpPr txBox="1"/>
          <p:nvPr/>
        </p:nvSpPr>
        <p:spPr>
          <a:xfrm>
            <a:off x="35841" y="762121"/>
            <a:ext cx="9108159" cy="830997"/>
          </a:xfrm>
          <a:prstGeom prst="rect">
            <a:avLst/>
          </a:prstGeom>
          <a:noFill/>
        </p:spPr>
        <p:txBody>
          <a:bodyPr wrap="square" rtlCol="0">
            <a:spAutoFit/>
          </a:bodyPr>
          <a:lstStyle/>
          <a:p>
            <a:pPr algn="l"/>
            <a:r>
              <a:rPr kumimoji="1" lang="zh-CN" altLang="en-US" sz="2400" dirty="0">
                <a:solidFill>
                  <a:schemeClr val="tx1"/>
                </a:solidFill>
                <a:latin typeface="+mn-ea"/>
                <a:ea typeface="+mn-ea"/>
              </a:rPr>
              <a:t>设函数 </a:t>
            </a:r>
            <a:r>
              <a:rPr kumimoji="1" lang="en-US" altLang="zh-CN" sz="2400" i="1" dirty="0">
                <a:solidFill>
                  <a:schemeClr val="tx1"/>
                </a:solidFill>
                <a:latin typeface="+mn-ea"/>
                <a:ea typeface="+mn-ea"/>
              </a:rPr>
              <a:t>f </a:t>
            </a:r>
            <a:r>
              <a:rPr kumimoji="1" lang="en-US" altLang="zh-CN" sz="2400" dirty="0">
                <a:solidFill>
                  <a:schemeClr val="tx1"/>
                </a:solidFill>
                <a:latin typeface="+mn-ea"/>
                <a:ea typeface="+mn-ea"/>
              </a:rPr>
              <a:t>(</a:t>
            </a:r>
            <a:r>
              <a:rPr kumimoji="1" lang="en-US" altLang="zh-CN" sz="2400" i="1" dirty="0">
                <a:solidFill>
                  <a:schemeClr val="tx1"/>
                </a:solidFill>
                <a:latin typeface="+mn-ea"/>
                <a:ea typeface="+mn-ea"/>
              </a:rPr>
              <a:t>x</a:t>
            </a:r>
            <a:r>
              <a:rPr kumimoji="1" lang="en-US" altLang="zh-CN" sz="2400" dirty="0">
                <a:solidFill>
                  <a:schemeClr val="tx1"/>
                </a:solidFill>
                <a:latin typeface="+mn-ea"/>
                <a:ea typeface="+mn-ea"/>
              </a:rPr>
              <a:t>) </a:t>
            </a:r>
            <a:r>
              <a:rPr kumimoji="1" lang="zh-CN" altLang="en-US" sz="2400" dirty="0">
                <a:solidFill>
                  <a:schemeClr val="tx1"/>
                </a:solidFill>
                <a:latin typeface="+mn-ea"/>
                <a:ea typeface="+mn-ea"/>
              </a:rPr>
              <a:t>在闭区间 </a:t>
            </a:r>
            <a:r>
              <a:rPr kumimoji="1" lang="en-US" altLang="zh-CN" sz="2400" dirty="0">
                <a:solidFill>
                  <a:schemeClr val="tx1"/>
                </a:solidFill>
                <a:latin typeface="+mn-ea"/>
                <a:ea typeface="+mn-ea"/>
              </a:rPr>
              <a:t>[</a:t>
            </a:r>
            <a:r>
              <a:rPr kumimoji="1" lang="en-US" altLang="zh-CN" sz="2400" i="1" dirty="0">
                <a:solidFill>
                  <a:schemeClr val="tx1"/>
                </a:solidFill>
                <a:latin typeface="+mn-ea"/>
                <a:ea typeface="+mn-ea"/>
              </a:rPr>
              <a:t>a</a:t>
            </a:r>
            <a:r>
              <a:rPr lang="en-US" altLang="zh-CN" sz="2400" baseline="-25000" dirty="0">
                <a:solidFill>
                  <a:schemeClr val="tx1"/>
                </a:solidFill>
                <a:latin typeface="+mn-ea"/>
                <a:ea typeface="+mn-ea"/>
              </a:rPr>
              <a:t>0</a:t>
            </a:r>
            <a:r>
              <a:rPr kumimoji="1" lang="en-US" altLang="zh-CN" sz="2400" dirty="0">
                <a:solidFill>
                  <a:schemeClr val="tx1"/>
                </a:solidFill>
                <a:latin typeface="+mn-ea"/>
                <a:ea typeface="+mn-ea"/>
              </a:rPr>
              <a:t>, </a:t>
            </a:r>
            <a:r>
              <a:rPr kumimoji="1" lang="en-US" altLang="zh-CN" sz="2400" i="1" dirty="0">
                <a:solidFill>
                  <a:schemeClr val="tx1"/>
                </a:solidFill>
                <a:latin typeface="+mn-ea"/>
                <a:ea typeface="+mn-ea"/>
              </a:rPr>
              <a:t>b</a:t>
            </a:r>
            <a:r>
              <a:rPr lang="en-US" altLang="zh-CN" sz="2400" baseline="-25000" dirty="0">
                <a:solidFill>
                  <a:schemeClr val="tx1"/>
                </a:solidFill>
                <a:latin typeface="+mn-ea"/>
                <a:ea typeface="+mn-ea"/>
              </a:rPr>
              <a:t>0</a:t>
            </a:r>
            <a:r>
              <a:rPr kumimoji="1" lang="en-US" altLang="zh-CN" sz="2400" dirty="0">
                <a:solidFill>
                  <a:schemeClr val="tx1"/>
                </a:solidFill>
                <a:latin typeface="+mn-ea"/>
                <a:ea typeface="+mn-ea"/>
              </a:rPr>
              <a:t>] </a:t>
            </a:r>
            <a:r>
              <a:rPr kumimoji="1" lang="zh-CN" altLang="en-US" sz="2400" dirty="0">
                <a:solidFill>
                  <a:schemeClr val="tx1"/>
                </a:solidFill>
                <a:latin typeface="+mn-ea"/>
                <a:ea typeface="+mn-ea"/>
              </a:rPr>
              <a:t>上是</a:t>
            </a:r>
            <a:r>
              <a:rPr kumimoji="1" lang="zh-CN" altLang="en-US" sz="2400" dirty="0">
                <a:solidFill>
                  <a:srgbClr val="0000FF"/>
                </a:solidFill>
                <a:latin typeface="+mn-ea"/>
                <a:ea typeface="+mn-ea"/>
              </a:rPr>
              <a:t>单峰函数</a:t>
            </a:r>
            <a:r>
              <a:rPr kumimoji="1" lang="zh-CN" altLang="en-US" sz="2400" dirty="0">
                <a:solidFill>
                  <a:schemeClr val="tx1"/>
                </a:solidFill>
                <a:latin typeface="+mn-ea"/>
                <a:ea typeface="+mn-ea"/>
              </a:rPr>
              <a:t>，选择</a:t>
            </a:r>
            <a:r>
              <a:rPr lang="en-US" altLang="zh-CN" sz="2400" dirty="0">
                <a:solidFill>
                  <a:schemeClr val="tx1"/>
                </a:solidFill>
                <a:latin typeface="+mn-ea"/>
                <a:ea typeface="+mn-ea"/>
              </a:rPr>
              <a:t>1/2&lt;</a:t>
            </a: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0</a:t>
            </a:r>
            <a:r>
              <a:rPr lang="en-US" altLang="zh-CN" sz="2400" dirty="0">
                <a:solidFill>
                  <a:schemeClr val="tx1"/>
                </a:solidFill>
                <a:latin typeface="+mn-ea"/>
                <a:ea typeface="+mn-ea"/>
              </a:rPr>
              <a:t>&lt;1</a:t>
            </a:r>
            <a:r>
              <a:rPr lang="zh-CN" altLang="en-US" sz="2400" dirty="0">
                <a:solidFill>
                  <a:schemeClr val="tx1"/>
                </a:solidFill>
                <a:latin typeface="+mn-ea"/>
                <a:ea typeface="+mn-ea"/>
              </a:rPr>
              <a:t>，使内点</a:t>
            </a:r>
            <a:r>
              <a:rPr lang="en-US" altLang="zh-CN" sz="2400" i="1" dirty="0">
                <a:solidFill>
                  <a:schemeClr val="tx1"/>
                </a:solidFill>
                <a:latin typeface="+mn-ea"/>
                <a:ea typeface="+mn-ea"/>
              </a:rPr>
              <a:t>c</a:t>
            </a:r>
            <a:r>
              <a:rPr lang="en-US" altLang="zh-CN" sz="2400" baseline="-25000" dirty="0">
                <a:solidFill>
                  <a:schemeClr val="tx1"/>
                </a:solidFill>
                <a:latin typeface="+mn-ea"/>
                <a:ea typeface="+mn-ea"/>
              </a:rPr>
              <a:t>0</a:t>
            </a:r>
            <a:r>
              <a:rPr lang="zh-CN" altLang="en-US" sz="2400" dirty="0">
                <a:solidFill>
                  <a:schemeClr val="tx1"/>
                </a:solidFill>
                <a:latin typeface="+mn-ea"/>
                <a:ea typeface="+mn-ea"/>
              </a:rPr>
              <a:t>和</a:t>
            </a:r>
            <a:r>
              <a:rPr lang="en-US" altLang="zh-CN" sz="2400" i="1" dirty="0">
                <a:solidFill>
                  <a:schemeClr val="tx1"/>
                </a:solidFill>
                <a:latin typeface="+mn-ea"/>
                <a:ea typeface="+mn-ea"/>
              </a:rPr>
              <a:t>d</a:t>
            </a:r>
            <a:r>
              <a:rPr lang="en-US" altLang="zh-CN" sz="2400" baseline="-25000" dirty="0">
                <a:solidFill>
                  <a:schemeClr val="tx1"/>
                </a:solidFill>
                <a:latin typeface="+mn-ea"/>
                <a:ea typeface="+mn-ea"/>
              </a:rPr>
              <a:t>0</a:t>
            </a:r>
            <a:r>
              <a:rPr lang="zh-CN" altLang="en-US" sz="2400" dirty="0">
                <a:solidFill>
                  <a:schemeClr val="tx1"/>
                </a:solidFill>
                <a:latin typeface="+mn-ea"/>
                <a:ea typeface="+mn-ea"/>
              </a:rPr>
              <a:t>可在下一个子区间上使用，从而只需一次新的函数求值计算</a:t>
            </a:r>
          </a:p>
        </p:txBody>
      </p:sp>
    </p:spTree>
    <p:extLst>
      <p:ext uri="{BB962C8B-B14F-4D97-AF65-F5344CB8AC3E}">
        <p14:creationId xmlns:p14="http://schemas.microsoft.com/office/powerpoint/2010/main" val="1316694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90"/>
                                        </p:tgtEl>
                                        <p:attrNameLst>
                                          <p:attrName>style.visibility</p:attrName>
                                        </p:attrNameLst>
                                      </p:cBhvr>
                                      <p:to>
                                        <p:strVal val="visible"/>
                                      </p:to>
                                    </p:set>
                                    <p:animEffect transition="in" filter="wipe(left)">
                                      <p:cBhvr>
                                        <p:cTn id="7" dur="500"/>
                                        <p:tgtEl>
                                          <p:spTgt spid="20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0492"/>
                                        </p:tgtEl>
                                        <p:attrNameLst>
                                          <p:attrName>style.visibility</p:attrName>
                                        </p:attrNameLst>
                                      </p:cBhvr>
                                      <p:to>
                                        <p:strVal val="visible"/>
                                      </p:to>
                                    </p:set>
                                    <p:animEffect transition="in" filter="wipe(down)">
                                      <p:cBhvr>
                                        <p:cTn id="12" dur="500"/>
                                        <p:tgtEl>
                                          <p:spTgt spid="20492"/>
                                        </p:tgtEl>
                                      </p:cBhvr>
                                    </p:animEffect>
                                  </p:childTnLst>
                                </p:cTn>
                              </p:par>
                              <p:par>
                                <p:cTn id="13" presetID="22" presetClass="entr" presetSubtype="4" fill="hold" nodeType="withEffect">
                                  <p:stCondLst>
                                    <p:cond delay="0"/>
                                  </p:stCondLst>
                                  <p:childTnLst>
                                    <p:set>
                                      <p:cBhvr>
                                        <p:cTn id="14" dur="1" fill="hold">
                                          <p:stCondLst>
                                            <p:cond delay="0"/>
                                          </p:stCondLst>
                                        </p:cTn>
                                        <p:tgtEl>
                                          <p:spTgt spid="20491"/>
                                        </p:tgtEl>
                                        <p:attrNameLst>
                                          <p:attrName>style.visibility</p:attrName>
                                        </p:attrNameLst>
                                      </p:cBhvr>
                                      <p:to>
                                        <p:strVal val="visible"/>
                                      </p:to>
                                    </p:set>
                                    <p:animEffect transition="in" filter="wipe(down)">
                                      <p:cBhvr>
                                        <p:cTn id="15" dur="500"/>
                                        <p:tgtEl>
                                          <p:spTgt spid="2049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0500"/>
                                        </p:tgtEl>
                                        <p:attrNameLst>
                                          <p:attrName>style.visibility</p:attrName>
                                        </p:attrNameLst>
                                      </p:cBhvr>
                                      <p:to>
                                        <p:strVal val="visible"/>
                                      </p:to>
                                    </p:set>
                                    <p:animEffect transition="in" filter="dissolve">
                                      <p:cBhvr>
                                        <p:cTn id="20" dur="500"/>
                                        <p:tgtEl>
                                          <p:spTgt spid="2050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0501"/>
                                        </p:tgtEl>
                                        <p:attrNameLst>
                                          <p:attrName>style.visibility</p:attrName>
                                        </p:attrNameLst>
                                      </p:cBhvr>
                                      <p:to>
                                        <p:strVal val="visible"/>
                                      </p:to>
                                    </p:set>
                                    <p:animEffect transition="in" filter="dissolve">
                                      <p:cBhvr>
                                        <p:cTn id="23" dur="500"/>
                                        <p:tgtEl>
                                          <p:spTgt spid="2050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0502"/>
                                        </p:tgtEl>
                                        <p:attrNameLst>
                                          <p:attrName>style.visibility</p:attrName>
                                        </p:attrNameLst>
                                      </p:cBhvr>
                                      <p:to>
                                        <p:strVal val="visible"/>
                                      </p:to>
                                    </p:set>
                                    <p:animEffect transition="in" filter="dissolve">
                                      <p:cBhvr>
                                        <p:cTn id="26" dur="500"/>
                                        <p:tgtEl>
                                          <p:spTgt spid="20502"/>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0503"/>
                                        </p:tgtEl>
                                        <p:attrNameLst>
                                          <p:attrName>style.visibility</p:attrName>
                                        </p:attrNameLst>
                                      </p:cBhvr>
                                      <p:to>
                                        <p:strVal val="visible"/>
                                      </p:to>
                                    </p:set>
                                    <p:animEffect transition="in" filter="dissolve">
                                      <p:cBhvr>
                                        <p:cTn id="29" dur="500"/>
                                        <p:tgtEl>
                                          <p:spTgt spid="2050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0508"/>
                                        </p:tgtEl>
                                        <p:attrNameLst>
                                          <p:attrName>style.visibility</p:attrName>
                                        </p:attrNameLst>
                                      </p:cBhvr>
                                      <p:to>
                                        <p:strVal val="visible"/>
                                      </p:to>
                                    </p:set>
                                    <p:animEffect transition="in" filter="wipe(up)">
                                      <p:cBhvr>
                                        <p:cTn id="34" dur="500"/>
                                        <p:tgtEl>
                                          <p:spTgt spid="20508"/>
                                        </p:tgtEl>
                                      </p:cBhvr>
                                    </p:animEffect>
                                  </p:childTnLst>
                                </p:cTn>
                              </p:par>
                              <p:par>
                                <p:cTn id="35" presetID="22" presetClass="entr" presetSubtype="1" fill="hold" nodeType="withEffect">
                                  <p:stCondLst>
                                    <p:cond delay="0"/>
                                  </p:stCondLst>
                                  <p:childTnLst>
                                    <p:set>
                                      <p:cBhvr>
                                        <p:cTn id="36" dur="1" fill="hold">
                                          <p:stCondLst>
                                            <p:cond delay="0"/>
                                          </p:stCondLst>
                                        </p:cTn>
                                        <p:tgtEl>
                                          <p:spTgt spid="20509"/>
                                        </p:tgtEl>
                                        <p:attrNameLst>
                                          <p:attrName>style.visibility</p:attrName>
                                        </p:attrNameLst>
                                      </p:cBhvr>
                                      <p:to>
                                        <p:strVal val="visible"/>
                                      </p:to>
                                    </p:set>
                                    <p:animEffect transition="in" filter="wipe(up)">
                                      <p:cBhvr>
                                        <p:cTn id="37" dur="500"/>
                                        <p:tgtEl>
                                          <p:spTgt spid="20509"/>
                                        </p:tgtEl>
                                      </p:cBhvr>
                                    </p:animEffect>
                                  </p:childTnLst>
                                </p:cTn>
                              </p:par>
                              <p:par>
                                <p:cTn id="38" presetID="22" presetClass="entr" presetSubtype="1" fill="hold" nodeType="withEffect">
                                  <p:stCondLst>
                                    <p:cond delay="0"/>
                                  </p:stCondLst>
                                  <p:childTnLst>
                                    <p:set>
                                      <p:cBhvr>
                                        <p:cTn id="39" dur="1" fill="hold">
                                          <p:stCondLst>
                                            <p:cond delay="0"/>
                                          </p:stCondLst>
                                        </p:cTn>
                                        <p:tgtEl>
                                          <p:spTgt spid="20510"/>
                                        </p:tgtEl>
                                        <p:attrNameLst>
                                          <p:attrName>style.visibility</p:attrName>
                                        </p:attrNameLst>
                                      </p:cBhvr>
                                      <p:to>
                                        <p:strVal val="visible"/>
                                      </p:to>
                                    </p:set>
                                    <p:animEffect transition="in" filter="wipe(up)">
                                      <p:cBhvr>
                                        <p:cTn id="40" dur="500"/>
                                        <p:tgtEl>
                                          <p:spTgt spid="20510"/>
                                        </p:tgtEl>
                                      </p:cBhvr>
                                    </p:animEffect>
                                  </p:childTnLst>
                                </p:cTn>
                              </p:par>
                              <p:par>
                                <p:cTn id="41" presetID="22" presetClass="entr" presetSubtype="1" fill="hold" nodeType="withEffect">
                                  <p:stCondLst>
                                    <p:cond delay="0"/>
                                  </p:stCondLst>
                                  <p:childTnLst>
                                    <p:set>
                                      <p:cBhvr>
                                        <p:cTn id="42" dur="1" fill="hold">
                                          <p:stCondLst>
                                            <p:cond delay="0"/>
                                          </p:stCondLst>
                                        </p:cTn>
                                        <p:tgtEl>
                                          <p:spTgt spid="20512"/>
                                        </p:tgtEl>
                                        <p:attrNameLst>
                                          <p:attrName>style.visibility</p:attrName>
                                        </p:attrNameLst>
                                      </p:cBhvr>
                                      <p:to>
                                        <p:strVal val="visible"/>
                                      </p:to>
                                    </p:set>
                                    <p:animEffect transition="in" filter="wipe(up)">
                                      <p:cBhvr>
                                        <p:cTn id="43" dur="500"/>
                                        <p:tgtEl>
                                          <p:spTgt spid="2051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6" presetClass="entr" presetSubtype="32" fill="hold" nodeType="clickEffect">
                                  <p:stCondLst>
                                    <p:cond delay="0"/>
                                  </p:stCondLst>
                                  <p:childTnLst>
                                    <p:set>
                                      <p:cBhvr>
                                        <p:cTn id="47" dur="1" fill="hold">
                                          <p:stCondLst>
                                            <p:cond delay="0"/>
                                          </p:stCondLst>
                                        </p:cTn>
                                        <p:tgtEl>
                                          <p:spTgt spid="20514"/>
                                        </p:tgtEl>
                                        <p:attrNameLst>
                                          <p:attrName>style.visibility</p:attrName>
                                        </p:attrNameLst>
                                      </p:cBhvr>
                                      <p:to>
                                        <p:strVal val="visible"/>
                                      </p:to>
                                    </p:set>
                                    <p:animEffect transition="in" filter="circle(out)">
                                      <p:cBhvr>
                                        <p:cTn id="48" dur="2000"/>
                                        <p:tgtEl>
                                          <p:spTgt spid="20514"/>
                                        </p:tgtEl>
                                      </p:cBhvr>
                                    </p:animEffect>
                                  </p:childTnLst>
                                </p:cTn>
                              </p:par>
                              <p:par>
                                <p:cTn id="49" presetID="6" presetClass="entr" presetSubtype="32" fill="hold" nodeType="withEffect">
                                  <p:stCondLst>
                                    <p:cond delay="0"/>
                                  </p:stCondLst>
                                  <p:childTnLst>
                                    <p:set>
                                      <p:cBhvr>
                                        <p:cTn id="50" dur="1" fill="hold">
                                          <p:stCondLst>
                                            <p:cond delay="0"/>
                                          </p:stCondLst>
                                        </p:cTn>
                                        <p:tgtEl>
                                          <p:spTgt spid="20515"/>
                                        </p:tgtEl>
                                        <p:attrNameLst>
                                          <p:attrName>style.visibility</p:attrName>
                                        </p:attrNameLst>
                                      </p:cBhvr>
                                      <p:to>
                                        <p:strVal val="visible"/>
                                      </p:to>
                                    </p:set>
                                    <p:animEffect transition="in" filter="circle(out)">
                                      <p:cBhvr>
                                        <p:cTn id="51" dur="2000"/>
                                        <p:tgtEl>
                                          <p:spTgt spid="20515"/>
                                        </p:tgtEl>
                                      </p:cBhvr>
                                    </p:animEffect>
                                  </p:childTnLst>
                                </p:cTn>
                              </p:par>
                              <p:par>
                                <p:cTn id="52" presetID="6" presetClass="entr" presetSubtype="32" fill="hold" nodeType="withEffect">
                                  <p:stCondLst>
                                    <p:cond delay="0"/>
                                  </p:stCondLst>
                                  <p:childTnLst>
                                    <p:set>
                                      <p:cBhvr>
                                        <p:cTn id="53" dur="1" fill="hold">
                                          <p:stCondLst>
                                            <p:cond delay="0"/>
                                          </p:stCondLst>
                                        </p:cTn>
                                        <p:tgtEl>
                                          <p:spTgt spid="20511"/>
                                        </p:tgtEl>
                                        <p:attrNameLst>
                                          <p:attrName>style.visibility</p:attrName>
                                        </p:attrNameLst>
                                      </p:cBhvr>
                                      <p:to>
                                        <p:strVal val="visible"/>
                                      </p:to>
                                    </p:set>
                                    <p:animEffect transition="in" filter="circle(out)">
                                      <p:cBhvr>
                                        <p:cTn id="54" dur="2000"/>
                                        <p:tgtEl>
                                          <p:spTgt spid="20511"/>
                                        </p:tgtEl>
                                      </p:cBhvr>
                                    </p:animEffect>
                                  </p:childTnLst>
                                </p:cTn>
                              </p:par>
                              <p:par>
                                <p:cTn id="55" presetID="6" presetClass="entr" presetSubtype="32" fill="hold" nodeType="withEffect">
                                  <p:stCondLst>
                                    <p:cond delay="0"/>
                                  </p:stCondLst>
                                  <p:childTnLst>
                                    <p:set>
                                      <p:cBhvr>
                                        <p:cTn id="56" dur="1" fill="hold">
                                          <p:stCondLst>
                                            <p:cond delay="0"/>
                                          </p:stCondLst>
                                        </p:cTn>
                                        <p:tgtEl>
                                          <p:spTgt spid="20513"/>
                                        </p:tgtEl>
                                        <p:attrNameLst>
                                          <p:attrName>style.visibility</p:attrName>
                                        </p:attrNameLst>
                                      </p:cBhvr>
                                      <p:to>
                                        <p:strVal val="visible"/>
                                      </p:to>
                                    </p:set>
                                    <p:animEffect transition="in" filter="circle(out)">
                                      <p:cBhvr>
                                        <p:cTn id="57" dur="2000"/>
                                        <p:tgtEl>
                                          <p:spTgt spid="205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20505"/>
                                        </p:tgtEl>
                                        <p:attrNameLst>
                                          <p:attrName>style.visibility</p:attrName>
                                        </p:attrNameLst>
                                      </p:cBhvr>
                                      <p:to>
                                        <p:strVal val="visible"/>
                                      </p:to>
                                    </p:set>
                                    <p:animEffect transition="in" filter="dissolve">
                                      <p:cBhvr>
                                        <p:cTn id="62" dur="500"/>
                                        <p:tgtEl>
                                          <p:spTgt spid="2050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0506"/>
                                        </p:tgtEl>
                                        <p:attrNameLst>
                                          <p:attrName>style.visibility</p:attrName>
                                        </p:attrNameLst>
                                      </p:cBhvr>
                                      <p:to>
                                        <p:strVal val="visible"/>
                                      </p:to>
                                    </p:set>
                                    <p:animEffect transition="in" filter="dissolve">
                                      <p:cBhvr>
                                        <p:cTn id="65" dur="500"/>
                                        <p:tgtEl>
                                          <p:spTgt spid="2050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0516"/>
                                        </p:tgtEl>
                                        <p:attrNameLst>
                                          <p:attrName>style.visibility</p:attrName>
                                        </p:attrNameLst>
                                      </p:cBhvr>
                                      <p:to>
                                        <p:strVal val="visible"/>
                                      </p:to>
                                    </p:set>
                                    <p:animEffect transition="in" filter="dissolve">
                                      <p:cBhvr>
                                        <p:cTn id="68" dur="500"/>
                                        <p:tgtEl>
                                          <p:spTgt spid="20516"/>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0518"/>
                                        </p:tgtEl>
                                        <p:attrNameLst>
                                          <p:attrName>style.visibility</p:attrName>
                                        </p:attrNameLst>
                                      </p:cBhvr>
                                      <p:to>
                                        <p:strVal val="visible"/>
                                      </p:to>
                                    </p:set>
                                    <p:animEffect transition="in" filter="dissolve">
                                      <p:cBhvr>
                                        <p:cTn id="71" dur="500"/>
                                        <p:tgtEl>
                                          <p:spTgt spid="2051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0493"/>
                                        </p:tgtEl>
                                        <p:attrNameLst>
                                          <p:attrName>style.visibility</p:attrName>
                                        </p:attrNameLst>
                                      </p:cBhvr>
                                      <p:to>
                                        <p:strVal val="visible"/>
                                      </p:to>
                                    </p:set>
                                    <p:animEffect transition="in" filter="wipe(left)">
                                      <p:cBhvr>
                                        <p:cTn id="76" dur="500"/>
                                        <p:tgtEl>
                                          <p:spTgt spid="2049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20494"/>
                                        </p:tgtEl>
                                        <p:attrNameLst>
                                          <p:attrName>style.visibility</p:attrName>
                                        </p:attrNameLst>
                                      </p:cBhvr>
                                      <p:to>
                                        <p:strVal val="visible"/>
                                      </p:to>
                                    </p:set>
                                    <p:animEffect transition="in" filter="wipe(down)">
                                      <p:cBhvr>
                                        <p:cTn id="81" dur="500"/>
                                        <p:tgtEl>
                                          <p:spTgt spid="20494"/>
                                        </p:tgtEl>
                                      </p:cBhvr>
                                    </p:animEffect>
                                  </p:childTnLst>
                                </p:cTn>
                              </p:par>
                              <p:par>
                                <p:cTn id="82" presetID="22" presetClass="entr" presetSubtype="4" fill="hold" nodeType="withEffect">
                                  <p:stCondLst>
                                    <p:cond delay="0"/>
                                  </p:stCondLst>
                                  <p:childTnLst>
                                    <p:set>
                                      <p:cBhvr>
                                        <p:cTn id="83" dur="1" fill="hold">
                                          <p:stCondLst>
                                            <p:cond delay="0"/>
                                          </p:stCondLst>
                                        </p:cTn>
                                        <p:tgtEl>
                                          <p:spTgt spid="20495"/>
                                        </p:tgtEl>
                                        <p:attrNameLst>
                                          <p:attrName>style.visibility</p:attrName>
                                        </p:attrNameLst>
                                      </p:cBhvr>
                                      <p:to>
                                        <p:strVal val="visible"/>
                                      </p:to>
                                    </p:set>
                                    <p:animEffect transition="in" filter="wipe(down)">
                                      <p:cBhvr>
                                        <p:cTn id="84" dur="500"/>
                                        <p:tgtEl>
                                          <p:spTgt spid="2049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20496"/>
                                        </p:tgtEl>
                                        <p:attrNameLst>
                                          <p:attrName>style.visibility</p:attrName>
                                        </p:attrNameLst>
                                      </p:cBhvr>
                                      <p:to>
                                        <p:strVal val="visible"/>
                                      </p:to>
                                    </p:set>
                                    <p:animEffect transition="in" filter="dissolve">
                                      <p:cBhvr>
                                        <p:cTn id="89" dur="500"/>
                                        <p:tgtEl>
                                          <p:spTgt spid="20496"/>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0497"/>
                                        </p:tgtEl>
                                        <p:attrNameLst>
                                          <p:attrName>style.visibility</p:attrName>
                                        </p:attrNameLst>
                                      </p:cBhvr>
                                      <p:to>
                                        <p:strVal val="visible"/>
                                      </p:to>
                                    </p:set>
                                    <p:animEffect transition="in" filter="dissolve">
                                      <p:cBhvr>
                                        <p:cTn id="92" dur="500"/>
                                        <p:tgtEl>
                                          <p:spTgt spid="20497"/>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0498"/>
                                        </p:tgtEl>
                                        <p:attrNameLst>
                                          <p:attrName>style.visibility</p:attrName>
                                        </p:attrNameLst>
                                      </p:cBhvr>
                                      <p:to>
                                        <p:strVal val="visible"/>
                                      </p:to>
                                    </p:set>
                                    <p:animEffect transition="in" filter="dissolve">
                                      <p:cBhvr>
                                        <p:cTn id="95" dur="500"/>
                                        <p:tgtEl>
                                          <p:spTgt spid="20498"/>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0499"/>
                                        </p:tgtEl>
                                        <p:attrNameLst>
                                          <p:attrName>style.visibility</p:attrName>
                                        </p:attrNameLst>
                                      </p:cBhvr>
                                      <p:to>
                                        <p:strVal val="visible"/>
                                      </p:to>
                                    </p:set>
                                    <p:animEffect transition="in" filter="dissolve">
                                      <p:cBhvr>
                                        <p:cTn id="98" dur="500"/>
                                        <p:tgtEl>
                                          <p:spTgt spid="2049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6" presetClass="entr" presetSubtype="32" fill="hold" nodeType="clickEffect">
                                  <p:stCondLst>
                                    <p:cond delay="0"/>
                                  </p:stCondLst>
                                  <p:childTnLst>
                                    <p:set>
                                      <p:cBhvr>
                                        <p:cTn id="102" dur="1" fill="hold">
                                          <p:stCondLst>
                                            <p:cond delay="0"/>
                                          </p:stCondLst>
                                        </p:cTn>
                                        <p:tgtEl>
                                          <p:spTgt spid="20521"/>
                                        </p:tgtEl>
                                        <p:attrNameLst>
                                          <p:attrName>style.visibility</p:attrName>
                                        </p:attrNameLst>
                                      </p:cBhvr>
                                      <p:to>
                                        <p:strVal val="visible"/>
                                      </p:to>
                                    </p:set>
                                    <p:animEffect transition="in" filter="circle(out)">
                                      <p:cBhvr>
                                        <p:cTn id="103" dur="2000"/>
                                        <p:tgtEl>
                                          <p:spTgt spid="20521"/>
                                        </p:tgtEl>
                                      </p:cBhvr>
                                    </p:animEffect>
                                  </p:childTnLst>
                                </p:cTn>
                              </p:par>
                              <p:par>
                                <p:cTn id="104" presetID="6" presetClass="entr" presetSubtype="32" fill="hold" nodeType="withEffect">
                                  <p:stCondLst>
                                    <p:cond delay="0"/>
                                  </p:stCondLst>
                                  <p:childTnLst>
                                    <p:set>
                                      <p:cBhvr>
                                        <p:cTn id="105" dur="1" fill="hold">
                                          <p:stCondLst>
                                            <p:cond delay="0"/>
                                          </p:stCondLst>
                                        </p:cTn>
                                        <p:tgtEl>
                                          <p:spTgt spid="20519"/>
                                        </p:tgtEl>
                                        <p:attrNameLst>
                                          <p:attrName>style.visibility</p:attrName>
                                        </p:attrNameLst>
                                      </p:cBhvr>
                                      <p:to>
                                        <p:strVal val="visible"/>
                                      </p:to>
                                    </p:set>
                                    <p:animEffect transition="in" filter="circle(out)">
                                      <p:cBhvr>
                                        <p:cTn id="106" dur="2000"/>
                                        <p:tgtEl>
                                          <p:spTgt spid="2051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0520"/>
                                        </p:tgtEl>
                                        <p:attrNameLst>
                                          <p:attrName>style.visibility</p:attrName>
                                        </p:attrNameLst>
                                      </p:cBhvr>
                                      <p:to>
                                        <p:strVal val="visible"/>
                                      </p:to>
                                    </p:set>
                                    <p:animEffect transition="in" filter="dissolve">
                                      <p:cBhvr>
                                        <p:cTn id="111" dur="500"/>
                                        <p:tgtEl>
                                          <p:spTgt spid="20520"/>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20522"/>
                                        </p:tgtEl>
                                        <p:attrNameLst>
                                          <p:attrName>style.visibility</p:attrName>
                                        </p:attrNameLst>
                                      </p:cBhvr>
                                      <p:to>
                                        <p:strVal val="visible"/>
                                      </p:to>
                                    </p:set>
                                    <p:animEffect transition="in" filter="dissolve">
                                      <p:cBhvr>
                                        <p:cTn id="114" dur="500"/>
                                        <p:tgtEl>
                                          <p:spTgt spid="20522"/>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9" presetClass="entr" presetSubtype="0" fill="hold" nodeType="clickEffect">
                                  <p:stCondLst>
                                    <p:cond delay="0"/>
                                  </p:stCondLst>
                                  <p:childTnLst>
                                    <p:set>
                                      <p:cBhvr>
                                        <p:cTn id="118" dur="1" fill="hold">
                                          <p:stCondLst>
                                            <p:cond delay="0"/>
                                          </p:stCondLst>
                                        </p:cTn>
                                        <p:tgtEl>
                                          <p:spTgt spid="20488"/>
                                        </p:tgtEl>
                                        <p:attrNameLst>
                                          <p:attrName>style.visibility</p:attrName>
                                        </p:attrNameLst>
                                      </p:cBhvr>
                                      <p:to>
                                        <p:strVal val="visible"/>
                                      </p:to>
                                    </p:set>
                                    <p:animEffect transition="in" filter="dissolve">
                                      <p:cBhvr>
                                        <p:cTn id="119"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6" grpId="0"/>
      <p:bldP spid="20497" grpId="0"/>
      <p:bldP spid="20498" grpId="0"/>
      <p:bldP spid="20499" grpId="0"/>
      <p:bldP spid="20500" grpId="0"/>
      <p:bldP spid="20501" grpId="0"/>
      <p:bldP spid="20502" grpId="0"/>
      <p:bldP spid="20503" grpId="0"/>
      <p:bldP spid="20506" grpId="0"/>
      <p:bldP spid="20516" grpId="0"/>
      <p:bldP spid="20518" grpId="0"/>
      <p:bldP spid="20520" grpId="0"/>
      <p:bldP spid="2052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Text Box 7">
            <a:extLst>
              <a:ext uri="{FF2B5EF4-FFF2-40B4-BE49-F238E27FC236}">
                <a16:creationId xmlns:a16="http://schemas.microsoft.com/office/drawing/2014/main" id="{F1FD3A3E-0CF5-4C58-A75D-C752EBDE97B9}"/>
              </a:ext>
            </a:extLst>
          </p:cNvPr>
          <p:cNvSpPr txBox="1">
            <a:spLocks noChangeArrowheads="1"/>
          </p:cNvSpPr>
          <p:nvPr/>
        </p:nvSpPr>
        <p:spPr bwMode="auto">
          <a:xfrm>
            <a:off x="107504" y="2204864"/>
            <a:ext cx="8889812" cy="2809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50000"/>
              </a:spcBef>
              <a:buClrTx/>
              <a:buSzTx/>
              <a:buFontTx/>
              <a:buNone/>
            </a:pPr>
            <a:r>
              <a:rPr lang="zh-CN" altLang="en-US" sz="2400" dirty="0">
                <a:solidFill>
                  <a:srgbClr val="FF0000"/>
                </a:solidFill>
                <a:latin typeface="+mn-ea"/>
                <a:ea typeface="+mn-ea"/>
              </a:rPr>
              <a:t>因为有</a:t>
            </a:r>
            <a:r>
              <a:rPr lang="en-US" altLang="zh-CN" sz="2400" i="1" dirty="0" err="1">
                <a:solidFill>
                  <a:srgbClr val="FF0000"/>
                </a:solidFill>
                <a:latin typeface="+mn-ea"/>
                <a:ea typeface="+mn-ea"/>
              </a:rPr>
              <a:t>F</a:t>
            </a:r>
            <a:r>
              <a:rPr lang="en-US" altLang="zh-CN" sz="2400" i="1" baseline="-25000" dirty="0" err="1">
                <a:solidFill>
                  <a:srgbClr val="FF0000"/>
                </a:solidFill>
                <a:latin typeface="+mn-ea"/>
                <a:ea typeface="+mn-ea"/>
              </a:rPr>
              <a:t>n</a:t>
            </a:r>
            <a:r>
              <a:rPr lang="en-US" altLang="zh-CN" sz="2400" dirty="0">
                <a:solidFill>
                  <a:srgbClr val="FF0000"/>
                </a:solidFill>
                <a:latin typeface="+mn-ea"/>
                <a:ea typeface="+mn-ea"/>
              </a:rPr>
              <a:t>=</a:t>
            </a:r>
            <a:r>
              <a:rPr lang="en-US" altLang="zh-CN" sz="2400" i="1" dirty="0">
                <a:solidFill>
                  <a:srgbClr val="FF0000"/>
                </a:solidFill>
                <a:latin typeface="+mn-ea"/>
                <a:ea typeface="+mn-ea"/>
              </a:rPr>
              <a:t>F</a:t>
            </a:r>
            <a:r>
              <a:rPr lang="en-US" altLang="zh-CN" sz="2400" i="1" baseline="-25000" dirty="0">
                <a:solidFill>
                  <a:srgbClr val="FF0000"/>
                </a:solidFill>
                <a:latin typeface="+mn-ea"/>
                <a:ea typeface="+mn-ea"/>
              </a:rPr>
              <a:t>n</a:t>
            </a:r>
            <a:r>
              <a:rPr lang="en-US" altLang="zh-CN" sz="2400" baseline="-25000" dirty="0">
                <a:solidFill>
                  <a:srgbClr val="FF0000"/>
                </a:solidFill>
                <a:latin typeface="+mn-ea"/>
                <a:ea typeface="+mn-ea"/>
              </a:rPr>
              <a:t>-1</a:t>
            </a:r>
            <a:r>
              <a:rPr lang="en-US" altLang="zh-CN" sz="2400" dirty="0">
                <a:solidFill>
                  <a:srgbClr val="FF0000"/>
                </a:solidFill>
                <a:latin typeface="+mn-ea"/>
                <a:ea typeface="+mn-ea"/>
              </a:rPr>
              <a:t>+</a:t>
            </a:r>
            <a:r>
              <a:rPr lang="en-US" altLang="zh-CN" sz="2400" i="1" dirty="0">
                <a:solidFill>
                  <a:srgbClr val="FF0000"/>
                </a:solidFill>
                <a:latin typeface="+mn-ea"/>
                <a:ea typeface="+mn-ea"/>
              </a:rPr>
              <a:t>F</a:t>
            </a:r>
            <a:r>
              <a:rPr lang="en-US" altLang="zh-CN" sz="2400" i="1" baseline="-25000" dirty="0">
                <a:solidFill>
                  <a:srgbClr val="FF0000"/>
                </a:solidFill>
                <a:latin typeface="+mn-ea"/>
                <a:ea typeface="+mn-ea"/>
              </a:rPr>
              <a:t>n</a:t>
            </a:r>
            <a:r>
              <a:rPr lang="en-US" altLang="zh-CN" sz="2400" baseline="-25000" dirty="0">
                <a:solidFill>
                  <a:srgbClr val="FF0000"/>
                </a:solidFill>
                <a:latin typeface="+mn-ea"/>
                <a:ea typeface="+mn-ea"/>
              </a:rPr>
              <a:t>-2 </a:t>
            </a:r>
            <a:r>
              <a:rPr lang="zh-CN" altLang="en-US" sz="2400" dirty="0">
                <a:solidFill>
                  <a:srgbClr val="FF0000"/>
                </a:solidFill>
                <a:latin typeface="+mn-ea"/>
                <a:ea typeface="+mn-ea"/>
              </a:rPr>
              <a:t>，</a:t>
            </a:r>
            <a:r>
              <a:rPr lang="en-US" altLang="zh-CN" sz="2400" dirty="0">
                <a:solidFill>
                  <a:srgbClr val="FF0000"/>
                </a:solidFill>
                <a:latin typeface="+mn-ea"/>
                <a:ea typeface="+mn-ea"/>
              </a:rPr>
              <a:t>Fibonacci</a:t>
            </a:r>
            <a:r>
              <a:rPr lang="zh-CN" altLang="en-US" sz="2400" dirty="0">
                <a:solidFill>
                  <a:srgbClr val="FF0000"/>
                </a:solidFill>
                <a:latin typeface="+mn-ea"/>
                <a:ea typeface="+mn-ea"/>
              </a:rPr>
              <a:t>搜索</a:t>
            </a:r>
            <a:r>
              <a:rPr lang="zh-CN" altLang="en-US" sz="2400" dirty="0">
                <a:solidFill>
                  <a:schemeClr val="tx1"/>
                </a:solidFill>
                <a:latin typeface="+mn-ea"/>
                <a:ea typeface="+mn-ea"/>
              </a:rPr>
              <a:t>从</a:t>
            </a: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0</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err="1">
                <a:solidFill>
                  <a:schemeClr val="tx1"/>
                </a:solidFill>
                <a:latin typeface="+mn-ea"/>
                <a:ea typeface="+mn-ea"/>
              </a:rPr>
              <a:t>F</a:t>
            </a:r>
            <a:r>
              <a:rPr lang="en-US" altLang="zh-CN" sz="2400" i="1" baseline="-25000" dirty="0" err="1">
                <a:solidFill>
                  <a:schemeClr val="tx1"/>
                </a:solidFill>
                <a:latin typeface="+mn-ea"/>
                <a:ea typeface="+mn-ea"/>
              </a:rPr>
              <a:t>n</a:t>
            </a:r>
            <a:r>
              <a:rPr lang="zh-CN" altLang="en-US" sz="2400" dirty="0">
                <a:solidFill>
                  <a:schemeClr val="tx1"/>
                </a:solidFill>
                <a:latin typeface="+mn-ea"/>
                <a:ea typeface="+mn-ea"/>
              </a:rPr>
              <a:t>开始，对</a:t>
            </a:r>
            <a:r>
              <a:rPr lang="en-US" altLang="zh-CN" sz="2400" i="1" dirty="0">
                <a:solidFill>
                  <a:schemeClr val="tx1"/>
                </a:solidFill>
                <a:latin typeface="+mn-ea"/>
                <a:ea typeface="+mn-ea"/>
              </a:rPr>
              <a:t>k</a:t>
            </a:r>
            <a:r>
              <a:rPr lang="en-US" altLang="zh-CN" sz="2400" dirty="0">
                <a:solidFill>
                  <a:schemeClr val="tx1"/>
                </a:solidFill>
                <a:latin typeface="+mn-ea"/>
                <a:ea typeface="+mn-ea"/>
              </a:rPr>
              <a:t>=1,2, …, </a:t>
            </a:r>
            <a:r>
              <a:rPr lang="en-US" altLang="zh-CN" sz="2400" i="1" dirty="0">
                <a:solidFill>
                  <a:schemeClr val="tx1"/>
                </a:solidFill>
                <a:latin typeface="+mn-ea"/>
                <a:ea typeface="+mn-ea"/>
              </a:rPr>
              <a:t>n</a:t>
            </a:r>
            <a:r>
              <a:rPr lang="en-US" altLang="zh-CN" sz="2400" dirty="0">
                <a:solidFill>
                  <a:schemeClr val="tx1"/>
                </a:solidFill>
                <a:latin typeface="+mn-ea"/>
                <a:ea typeface="+mn-ea"/>
              </a:rPr>
              <a:t>-3</a:t>
            </a:r>
            <a:r>
              <a:rPr lang="zh-CN" altLang="en-US" sz="2400" dirty="0">
                <a:solidFill>
                  <a:schemeClr val="tx1"/>
                </a:solidFill>
                <a:latin typeface="+mn-ea"/>
                <a:ea typeface="+mn-ea"/>
              </a:rPr>
              <a:t>，用</a:t>
            </a:r>
            <a:r>
              <a:rPr lang="en-US" altLang="zh-CN" sz="2400" i="1" dirty="0" err="1">
                <a:solidFill>
                  <a:schemeClr val="tx1"/>
                </a:solidFill>
                <a:latin typeface="+mn-ea"/>
                <a:ea typeface="+mn-ea"/>
              </a:rPr>
              <a:t>r</a:t>
            </a:r>
            <a:r>
              <a:rPr lang="en-US" altLang="zh-CN" sz="2400" i="1" baseline="-25000" dirty="0" err="1">
                <a:solidFill>
                  <a:schemeClr val="tx1"/>
                </a:solidFill>
                <a:latin typeface="+mn-ea"/>
                <a:ea typeface="+mn-ea"/>
              </a:rPr>
              <a:t>k</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-1-</a:t>
            </a:r>
            <a:r>
              <a:rPr lang="en-US" altLang="zh-CN" sz="2400" i="1" baseline="-25000" dirty="0">
                <a:solidFill>
                  <a:schemeClr val="tx1"/>
                </a:solidFill>
                <a:latin typeface="+mn-ea"/>
                <a:ea typeface="+mn-ea"/>
              </a:rPr>
              <a:t>k</a:t>
            </a:r>
            <a:r>
              <a:rPr lang="en-US" altLang="zh-CN" sz="2400" dirty="0">
                <a:solidFill>
                  <a:schemeClr val="tx1"/>
                </a:solidFill>
                <a:latin typeface="+mn-ea"/>
                <a:ea typeface="+mn-ea"/>
              </a:rPr>
              <a:t>/</a:t>
            </a:r>
            <a:r>
              <a:rPr lang="en-US" altLang="zh-CN" sz="2400" i="1" dirty="0" err="1">
                <a:solidFill>
                  <a:schemeClr val="tx1"/>
                </a:solidFill>
                <a:latin typeface="+mn-ea"/>
                <a:ea typeface="+mn-ea"/>
              </a:rPr>
              <a:t>F</a:t>
            </a:r>
            <a:r>
              <a:rPr lang="en-US" altLang="zh-CN" sz="2400" i="1" baseline="-25000" dirty="0" err="1">
                <a:solidFill>
                  <a:schemeClr val="tx1"/>
                </a:solidFill>
                <a:latin typeface="+mn-ea"/>
                <a:ea typeface="+mn-ea"/>
              </a:rPr>
              <a:t>n</a:t>
            </a:r>
            <a:r>
              <a:rPr lang="en-US" altLang="zh-CN" sz="2400" baseline="-25000" dirty="0">
                <a:solidFill>
                  <a:schemeClr val="tx1"/>
                </a:solidFill>
                <a:latin typeface="+mn-ea"/>
                <a:ea typeface="+mn-ea"/>
              </a:rPr>
              <a:t>-</a:t>
            </a:r>
            <a:r>
              <a:rPr lang="en-US" altLang="zh-CN" sz="2400" i="1" baseline="-25000" dirty="0">
                <a:solidFill>
                  <a:schemeClr val="tx1"/>
                </a:solidFill>
                <a:latin typeface="+mn-ea"/>
                <a:ea typeface="+mn-ea"/>
              </a:rPr>
              <a:t>k</a:t>
            </a:r>
            <a:r>
              <a:rPr lang="zh-CN" altLang="en-US" sz="2400" dirty="0">
                <a:solidFill>
                  <a:schemeClr val="tx1"/>
                </a:solidFill>
                <a:latin typeface="+mn-ea"/>
                <a:ea typeface="+mn-ea"/>
              </a:rPr>
              <a:t>。注意</a:t>
            </a:r>
            <a:r>
              <a:rPr lang="en-US" altLang="zh-CN" sz="2400" i="1" dirty="0">
                <a:solidFill>
                  <a:schemeClr val="tx1"/>
                </a:solidFill>
                <a:latin typeface="+mn-ea"/>
                <a:ea typeface="+mn-ea"/>
              </a:rPr>
              <a:t>r</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-3</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baseline="-25000" dirty="0">
                <a:solidFill>
                  <a:schemeClr val="tx1"/>
                </a:solidFill>
                <a:latin typeface="+mn-ea"/>
                <a:ea typeface="+mn-ea"/>
              </a:rPr>
              <a:t>2</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baseline="-25000" dirty="0">
                <a:solidFill>
                  <a:schemeClr val="tx1"/>
                </a:solidFill>
                <a:latin typeface="+mn-ea"/>
                <a:ea typeface="+mn-ea"/>
              </a:rPr>
              <a:t>3</a:t>
            </a:r>
            <a:r>
              <a:rPr lang="en-US" altLang="zh-CN" sz="2400" dirty="0">
                <a:solidFill>
                  <a:schemeClr val="tx1"/>
                </a:solidFill>
                <a:latin typeface="+mn-ea"/>
                <a:ea typeface="+mn-ea"/>
              </a:rPr>
              <a:t>=1/2</a:t>
            </a:r>
            <a:r>
              <a:rPr lang="zh-CN" altLang="en-US" sz="2400" dirty="0">
                <a:solidFill>
                  <a:schemeClr val="tx1"/>
                </a:solidFill>
                <a:latin typeface="+mn-ea"/>
                <a:ea typeface="+mn-ea"/>
              </a:rPr>
              <a:t>，因此这一步无需增加新的点。整个过程总共需要 </a:t>
            </a:r>
            <a:r>
              <a:rPr lang="en-US" altLang="zh-CN" sz="2400" dirty="0">
                <a:solidFill>
                  <a:schemeClr val="tx1"/>
                </a:solidFill>
                <a:latin typeface="+mn-ea"/>
                <a:ea typeface="+mn-ea"/>
              </a:rPr>
              <a:t>(</a:t>
            </a:r>
            <a:r>
              <a:rPr lang="en-US" altLang="zh-CN" sz="2400" i="1" dirty="0">
                <a:solidFill>
                  <a:schemeClr val="tx1"/>
                </a:solidFill>
                <a:latin typeface="+mn-ea"/>
                <a:ea typeface="+mn-ea"/>
              </a:rPr>
              <a:t>n</a:t>
            </a:r>
            <a:r>
              <a:rPr lang="en-US" altLang="zh-CN" sz="2400" dirty="0">
                <a:solidFill>
                  <a:schemeClr val="tx1"/>
                </a:solidFill>
                <a:latin typeface="+mn-ea"/>
                <a:ea typeface="+mn-ea"/>
              </a:rPr>
              <a:t>-3)+1=</a:t>
            </a:r>
            <a:r>
              <a:rPr lang="en-US" altLang="zh-CN" sz="2400" i="1" dirty="0">
                <a:solidFill>
                  <a:schemeClr val="tx1"/>
                </a:solidFill>
                <a:latin typeface="+mn-ea"/>
                <a:ea typeface="+mn-ea"/>
              </a:rPr>
              <a:t>n</a:t>
            </a:r>
            <a:r>
              <a:rPr lang="en-US" altLang="zh-CN" sz="2400" dirty="0">
                <a:solidFill>
                  <a:schemeClr val="tx1"/>
                </a:solidFill>
                <a:latin typeface="+mn-ea"/>
                <a:ea typeface="+mn-ea"/>
              </a:rPr>
              <a:t>-2</a:t>
            </a:r>
            <a:r>
              <a:rPr lang="zh-CN" altLang="en-US" sz="2400" dirty="0">
                <a:solidFill>
                  <a:schemeClr val="tx1"/>
                </a:solidFill>
                <a:latin typeface="+mn-ea"/>
                <a:ea typeface="+mn-ea"/>
              </a:rPr>
              <a:t>步。将第</a:t>
            </a:r>
            <a:r>
              <a:rPr lang="en-US" altLang="zh-CN" sz="2400" i="1" dirty="0">
                <a:solidFill>
                  <a:schemeClr val="tx1"/>
                </a:solidFill>
                <a:latin typeface="+mn-ea"/>
                <a:ea typeface="+mn-ea"/>
              </a:rPr>
              <a:t>k</a:t>
            </a:r>
            <a:r>
              <a:rPr lang="zh-CN" altLang="en-US" sz="2400" dirty="0">
                <a:solidFill>
                  <a:schemeClr val="tx1"/>
                </a:solidFill>
                <a:latin typeface="+mn-ea"/>
                <a:ea typeface="+mn-ea"/>
              </a:rPr>
              <a:t>个子区间的长度按因子 </a:t>
            </a:r>
            <a:r>
              <a:rPr lang="en-US" altLang="zh-CN" sz="2400" i="1" dirty="0" err="1">
                <a:solidFill>
                  <a:schemeClr val="tx1"/>
                </a:solidFill>
                <a:latin typeface="+mn-ea"/>
                <a:ea typeface="+mn-ea"/>
              </a:rPr>
              <a:t>r</a:t>
            </a:r>
            <a:r>
              <a:rPr lang="en-US" altLang="zh-CN" sz="2400" i="1" baseline="-25000" dirty="0" err="1">
                <a:solidFill>
                  <a:schemeClr val="tx1"/>
                </a:solidFill>
                <a:latin typeface="+mn-ea"/>
                <a:ea typeface="+mn-ea"/>
              </a:rPr>
              <a:t>k</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-1-</a:t>
            </a:r>
            <a:r>
              <a:rPr lang="en-US" altLang="zh-CN" sz="2400" i="1" baseline="-25000" dirty="0">
                <a:solidFill>
                  <a:schemeClr val="tx1"/>
                </a:solidFill>
                <a:latin typeface="+mn-ea"/>
                <a:ea typeface="+mn-ea"/>
              </a:rPr>
              <a:t>k</a:t>
            </a:r>
            <a:r>
              <a:rPr lang="en-US" altLang="zh-CN" sz="2400" dirty="0">
                <a:solidFill>
                  <a:schemeClr val="tx1"/>
                </a:solidFill>
                <a:latin typeface="+mn-ea"/>
                <a:ea typeface="+mn-ea"/>
              </a:rPr>
              <a:t>/</a:t>
            </a:r>
            <a:r>
              <a:rPr lang="en-US" altLang="zh-CN" sz="2400" i="1" dirty="0" err="1">
                <a:solidFill>
                  <a:schemeClr val="tx1"/>
                </a:solidFill>
                <a:latin typeface="+mn-ea"/>
                <a:ea typeface="+mn-ea"/>
              </a:rPr>
              <a:t>F</a:t>
            </a:r>
            <a:r>
              <a:rPr lang="en-US" altLang="zh-CN" sz="2400" i="1" baseline="-25000" dirty="0" err="1">
                <a:solidFill>
                  <a:schemeClr val="tx1"/>
                </a:solidFill>
                <a:latin typeface="+mn-ea"/>
                <a:ea typeface="+mn-ea"/>
              </a:rPr>
              <a:t>n</a:t>
            </a:r>
            <a:r>
              <a:rPr lang="en-US" altLang="zh-CN" sz="2400" baseline="-25000" dirty="0">
                <a:solidFill>
                  <a:schemeClr val="tx1"/>
                </a:solidFill>
                <a:latin typeface="+mn-ea"/>
                <a:ea typeface="+mn-ea"/>
              </a:rPr>
              <a:t>-</a:t>
            </a:r>
            <a:r>
              <a:rPr lang="en-US" altLang="zh-CN" sz="2400" i="1" baseline="-25000" dirty="0">
                <a:solidFill>
                  <a:schemeClr val="tx1"/>
                </a:solidFill>
                <a:latin typeface="+mn-ea"/>
                <a:ea typeface="+mn-ea"/>
              </a:rPr>
              <a:t>k </a:t>
            </a:r>
            <a:r>
              <a:rPr lang="zh-CN" altLang="en-US" sz="2400" dirty="0">
                <a:solidFill>
                  <a:schemeClr val="tx1"/>
                </a:solidFill>
                <a:latin typeface="+mn-ea"/>
                <a:ea typeface="+mn-ea"/>
              </a:rPr>
              <a:t>缩减，得到第</a:t>
            </a:r>
            <a:r>
              <a:rPr lang="en-US" altLang="zh-CN" sz="2400" dirty="0">
                <a:solidFill>
                  <a:schemeClr val="tx1"/>
                </a:solidFill>
                <a:latin typeface="+mn-ea"/>
                <a:ea typeface="+mn-ea"/>
              </a:rPr>
              <a:t>(</a:t>
            </a:r>
            <a:r>
              <a:rPr lang="en-US" altLang="zh-CN" sz="2400" i="1" dirty="0">
                <a:solidFill>
                  <a:schemeClr val="tx1"/>
                </a:solidFill>
                <a:latin typeface="+mn-ea"/>
                <a:ea typeface="+mn-ea"/>
              </a:rPr>
              <a:t>k</a:t>
            </a:r>
            <a:r>
              <a:rPr lang="en-US" altLang="zh-CN" sz="2400" dirty="0">
                <a:solidFill>
                  <a:schemeClr val="tx1"/>
                </a:solidFill>
                <a:latin typeface="+mn-ea"/>
                <a:ea typeface="+mn-ea"/>
              </a:rPr>
              <a:t>+1)</a:t>
            </a:r>
            <a:r>
              <a:rPr lang="zh-CN" altLang="en-US" sz="2400" dirty="0">
                <a:solidFill>
                  <a:schemeClr val="tx1"/>
                </a:solidFill>
                <a:latin typeface="+mn-ea"/>
                <a:ea typeface="+mn-ea"/>
              </a:rPr>
              <a:t>个子区间。最后一个子区间的长度为</a:t>
            </a:r>
          </a:p>
        </p:txBody>
      </p:sp>
      <p:sp>
        <p:nvSpPr>
          <p:cNvPr id="25604" name="Text Box 4">
            <a:extLst>
              <a:ext uri="{FF2B5EF4-FFF2-40B4-BE49-F238E27FC236}">
                <a16:creationId xmlns:a16="http://schemas.microsoft.com/office/drawing/2014/main" id="{6AF167CC-1A1F-4897-BA46-43B99CECFB07}"/>
              </a:ext>
            </a:extLst>
          </p:cNvPr>
          <p:cNvSpPr txBox="1">
            <a:spLocks noChangeArrowheads="1"/>
          </p:cNvSpPr>
          <p:nvPr/>
        </p:nvSpPr>
        <p:spPr bwMode="auto">
          <a:xfrm>
            <a:off x="107504" y="261695"/>
            <a:ext cx="7956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400" dirty="0">
                <a:solidFill>
                  <a:schemeClr val="tx1"/>
                </a:solidFill>
                <a:latin typeface="+mn-ea"/>
                <a:ea typeface="+mn-ea"/>
              </a:rPr>
              <a:t>由</a:t>
            </a:r>
            <a:r>
              <a:rPr lang="en-US" altLang="zh-CN" sz="2400" dirty="0">
                <a:solidFill>
                  <a:schemeClr val="tx1"/>
                </a:solidFill>
                <a:latin typeface="+mn-ea"/>
                <a:ea typeface="+mn-ea"/>
              </a:rPr>
              <a:t>Fibonacci</a:t>
            </a:r>
            <a:r>
              <a:rPr lang="zh-CN" altLang="en-US" sz="2400" dirty="0">
                <a:solidFill>
                  <a:schemeClr val="tx1"/>
                </a:solidFill>
                <a:latin typeface="+mn-ea"/>
                <a:ea typeface="+mn-ea"/>
              </a:rPr>
              <a:t>数列，将</a:t>
            </a: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0</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err="1">
                <a:solidFill>
                  <a:schemeClr val="tx1"/>
                </a:solidFill>
                <a:latin typeface="+mn-ea"/>
                <a:ea typeface="+mn-ea"/>
              </a:rPr>
              <a:t>F</a:t>
            </a:r>
            <a:r>
              <a:rPr lang="en-US" altLang="zh-CN" sz="2400" i="1" baseline="-25000" dirty="0" err="1">
                <a:solidFill>
                  <a:schemeClr val="tx1"/>
                </a:solidFill>
                <a:latin typeface="+mn-ea"/>
                <a:ea typeface="+mn-ea"/>
              </a:rPr>
              <a:t>n</a:t>
            </a:r>
            <a:r>
              <a:rPr lang="zh-CN" altLang="en-US" sz="2400" dirty="0">
                <a:solidFill>
                  <a:schemeClr val="tx1"/>
                </a:solidFill>
                <a:latin typeface="+mn-ea"/>
                <a:ea typeface="+mn-ea"/>
              </a:rPr>
              <a:t>，</a:t>
            </a:r>
            <a:r>
              <a:rPr lang="en-US" altLang="zh-CN" sz="2400" i="1" dirty="0">
                <a:solidFill>
                  <a:schemeClr val="tx1"/>
                </a:solidFill>
                <a:latin typeface="+mn-ea"/>
                <a:ea typeface="+mn-ea"/>
              </a:rPr>
              <a:t>n</a:t>
            </a:r>
            <a:r>
              <a:rPr lang="en-US" altLang="zh-CN" sz="2400" dirty="0">
                <a:solidFill>
                  <a:schemeClr val="tx1"/>
                </a:solidFill>
                <a:latin typeface="+mn-ea"/>
                <a:ea typeface="+mn-ea"/>
              </a:rPr>
              <a:t>≥4</a:t>
            </a:r>
            <a:r>
              <a:rPr lang="zh-CN" altLang="en-US" sz="2400" dirty="0">
                <a:solidFill>
                  <a:schemeClr val="tx1"/>
                </a:solidFill>
                <a:latin typeface="+mn-ea"/>
                <a:ea typeface="+mn-ea"/>
              </a:rPr>
              <a:t>代入</a:t>
            </a: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1</a:t>
            </a:r>
            <a:r>
              <a:rPr lang="zh-CN" altLang="en-US" sz="2400" dirty="0">
                <a:solidFill>
                  <a:schemeClr val="tx1"/>
                </a:solidFill>
                <a:latin typeface="+mn-ea"/>
                <a:ea typeface="+mn-ea"/>
              </a:rPr>
              <a:t>，得</a:t>
            </a:r>
          </a:p>
        </p:txBody>
      </p:sp>
      <p:graphicFrame>
        <p:nvGraphicFramePr>
          <p:cNvPr id="25605" name="Object 5">
            <a:extLst>
              <a:ext uri="{FF2B5EF4-FFF2-40B4-BE49-F238E27FC236}">
                <a16:creationId xmlns:a16="http://schemas.microsoft.com/office/drawing/2014/main" id="{15D7052D-D045-406B-A04F-E4377A099534}"/>
              </a:ext>
            </a:extLst>
          </p:cNvPr>
          <p:cNvGraphicFramePr>
            <a:graphicFrameLocks noGrp="1" noChangeAspect="1"/>
          </p:cNvGraphicFramePr>
          <p:nvPr>
            <p:ph sz="half" idx="1"/>
          </p:nvPr>
        </p:nvGraphicFramePr>
        <p:xfrm>
          <a:off x="2321967" y="826687"/>
          <a:ext cx="4067175" cy="1458912"/>
        </p:xfrm>
        <a:graphic>
          <a:graphicData uri="http://schemas.openxmlformats.org/presentationml/2006/ole">
            <mc:AlternateContent xmlns:mc="http://schemas.openxmlformats.org/markup-compatibility/2006">
              <mc:Choice xmlns:v="urn:schemas-microsoft-com:vml" Requires="v">
                <p:oleObj spid="_x0000_s607238" name="Equation" r:id="rId3" imgW="2336760" imgH="838080" progId="Equation.DSMT4">
                  <p:embed/>
                </p:oleObj>
              </mc:Choice>
              <mc:Fallback>
                <p:oleObj name="Equation" r:id="rId3" imgW="2336760" imgH="838080" progId="Equation.DSMT4">
                  <p:embed/>
                  <p:pic>
                    <p:nvPicPr>
                      <p:cNvPr id="25605" name="Object 5">
                        <a:extLst>
                          <a:ext uri="{FF2B5EF4-FFF2-40B4-BE49-F238E27FC236}">
                            <a16:creationId xmlns:a16="http://schemas.microsoft.com/office/drawing/2014/main" id="{15D7052D-D045-406B-A04F-E4377A0995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1967" y="826687"/>
                        <a:ext cx="4067175" cy="1458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8">
            <a:extLst>
              <a:ext uri="{FF2B5EF4-FFF2-40B4-BE49-F238E27FC236}">
                <a16:creationId xmlns:a16="http://schemas.microsoft.com/office/drawing/2014/main" id="{37967699-C46E-4895-B0B1-E663A5DCAB68}"/>
              </a:ext>
            </a:extLst>
          </p:cNvPr>
          <p:cNvGraphicFramePr>
            <a:graphicFrameLocks noGrp="1" noChangeAspect="1"/>
          </p:cNvGraphicFramePr>
          <p:nvPr>
            <p:ph sz="half" idx="2"/>
          </p:nvPr>
        </p:nvGraphicFramePr>
        <p:xfrm>
          <a:off x="1187624" y="5157192"/>
          <a:ext cx="7056438" cy="838200"/>
        </p:xfrm>
        <a:graphic>
          <a:graphicData uri="http://schemas.openxmlformats.org/presentationml/2006/ole">
            <mc:AlternateContent xmlns:mc="http://schemas.openxmlformats.org/markup-compatibility/2006">
              <mc:Choice xmlns:v="urn:schemas-microsoft-com:vml" Requires="v">
                <p:oleObj spid="_x0000_s607239" name="Equation" r:id="rId5" imgW="3632040" imgH="431640" progId="Equation.DSMT4">
                  <p:embed/>
                </p:oleObj>
              </mc:Choice>
              <mc:Fallback>
                <p:oleObj name="Equation" r:id="rId5" imgW="3632040" imgH="431640" progId="Equation.DSMT4">
                  <p:embed/>
                  <p:pic>
                    <p:nvPicPr>
                      <p:cNvPr id="25608" name="Object 8">
                        <a:extLst>
                          <a:ext uri="{FF2B5EF4-FFF2-40B4-BE49-F238E27FC236}">
                            <a16:creationId xmlns:a16="http://schemas.microsoft.com/office/drawing/2014/main" id="{37967699-C46E-4895-B0B1-E663A5DCAB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5157192"/>
                        <a:ext cx="70564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768086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a:extLst>
              <a:ext uri="{FF2B5EF4-FFF2-40B4-BE49-F238E27FC236}">
                <a16:creationId xmlns:a16="http://schemas.microsoft.com/office/drawing/2014/main" id="{72825965-689A-493D-8FD8-BB987E53A1BF}"/>
              </a:ext>
            </a:extLst>
          </p:cNvPr>
          <p:cNvSpPr txBox="1">
            <a:spLocks noChangeArrowheads="1"/>
          </p:cNvSpPr>
          <p:nvPr/>
        </p:nvSpPr>
        <p:spPr bwMode="auto">
          <a:xfrm>
            <a:off x="197731" y="188355"/>
            <a:ext cx="87129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400" dirty="0">
                <a:solidFill>
                  <a:schemeClr val="tx1"/>
                </a:solidFill>
                <a:latin typeface="+mn-ea"/>
                <a:ea typeface="+mn-ea"/>
              </a:rPr>
              <a:t>如果极小值横坐标的容差为</a:t>
            </a:r>
            <a:r>
              <a:rPr lang="el-GR" altLang="zh-CN" sz="2400" i="1" dirty="0">
                <a:solidFill>
                  <a:schemeClr val="tx1"/>
                </a:solidFill>
                <a:latin typeface="+mn-ea"/>
                <a:ea typeface="+mn-ea"/>
                <a:cs typeface="Arial" panose="020B0604020202020204" pitchFamily="34" charset="0"/>
              </a:rPr>
              <a:t>ε</a:t>
            </a:r>
            <a:r>
              <a:rPr lang="zh-CN" altLang="en-US" sz="2400" dirty="0">
                <a:solidFill>
                  <a:schemeClr val="tx1"/>
                </a:solidFill>
                <a:latin typeface="+mn-ea"/>
                <a:ea typeface="+mn-ea"/>
                <a:cs typeface="Arial" panose="020B0604020202020204" pitchFamily="34" charset="0"/>
              </a:rPr>
              <a:t>，则需要找到最小的</a:t>
            </a:r>
            <a:r>
              <a:rPr lang="en-US" altLang="zh-CN" sz="2400" i="1" dirty="0">
                <a:solidFill>
                  <a:schemeClr val="tx1"/>
                </a:solidFill>
                <a:latin typeface="+mn-ea"/>
                <a:ea typeface="+mn-ea"/>
                <a:cs typeface="Arial" panose="020B0604020202020204" pitchFamily="34" charset="0"/>
              </a:rPr>
              <a:t>n</a:t>
            </a:r>
            <a:r>
              <a:rPr lang="zh-CN" altLang="en-US" sz="2400" dirty="0">
                <a:solidFill>
                  <a:schemeClr val="tx1"/>
                </a:solidFill>
                <a:latin typeface="+mn-ea"/>
                <a:ea typeface="+mn-ea"/>
                <a:cs typeface="Arial" panose="020B0604020202020204" pitchFamily="34" charset="0"/>
              </a:rPr>
              <a:t>，使得</a:t>
            </a:r>
            <a:endParaRPr lang="zh-CN" altLang="el-GR" sz="2400" dirty="0">
              <a:solidFill>
                <a:schemeClr val="tx1"/>
              </a:solidFill>
              <a:latin typeface="+mn-ea"/>
              <a:ea typeface="+mn-ea"/>
              <a:cs typeface="Arial" panose="020B0604020202020204" pitchFamily="34" charset="0"/>
            </a:endParaRPr>
          </a:p>
        </p:txBody>
      </p:sp>
      <p:graphicFrame>
        <p:nvGraphicFramePr>
          <p:cNvPr id="28677" name="Object 5">
            <a:extLst>
              <a:ext uri="{FF2B5EF4-FFF2-40B4-BE49-F238E27FC236}">
                <a16:creationId xmlns:a16="http://schemas.microsoft.com/office/drawing/2014/main" id="{BFCDBD4D-283C-4449-B367-2FF43FA6DC1B}"/>
              </a:ext>
            </a:extLst>
          </p:cNvPr>
          <p:cNvGraphicFramePr>
            <a:graphicFrameLocks noGrp="1" noChangeAspect="1"/>
          </p:cNvGraphicFramePr>
          <p:nvPr>
            <p:ph sz="half" idx="1"/>
          </p:nvPr>
        </p:nvGraphicFramePr>
        <p:xfrm>
          <a:off x="3095301" y="721638"/>
          <a:ext cx="2917825" cy="774700"/>
        </p:xfrm>
        <a:graphic>
          <a:graphicData uri="http://schemas.openxmlformats.org/presentationml/2006/ole">
            <mc:AlternateContent xmlns:mc="http://schemas.openxmlformats.org/markup-compatibility/2006">
              <mc:Choice xmlns:v="urn:schemas-microsoft-com:vml" Requires="v">
                <p:oleObj spid="_x0000_s608262" name="Equation" r:id="rId3" imgW="1625400" imgH="431640" progId="Equation.DSMT4">
                  <p:embed/>
                </p:oleObj>
              </mc:Choice>
              <mc:Fallback>
                <p:oleObj name="Equation" r:id="rId3" imgW="1625400" imgH="431640" progId="Equation.DSMT4">
                  <p:embed/>
                  <p:pic>
                    <p:nvPicPr>
                      <p:cNvPr id="28677" name="Object 5">
                        <a:extLst>
                          <a:ext uri="{FF2B5EF4-FFF2-40B4-BE49-F238E27FC236}">
                            <a16:creationId xmlns:a16="http://schemas.microsoft.com/office/drawing/2014/main" id="{BFCDBD4D-283C-4449-B367-2FF43FA6DC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301" y="721638"/>
                        <a:ext cx="2917825"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Text Box 7">
            <a:extLst>
              <a:ext uri="{FF2B5EF4-FFF2-40B4-BE49-F238E27FC236}">
                <a16:creationId xmlns:a16="http://schemas.microsoft.com/office/drawing/2014/main" id="{A1A7ECFA-93A5-4876-ABA8-79954ABC3B45}"/>
              </a:ext>
            </a:extLst>
          </p:cNvPr>
          <p:cNvSpPr txBox="1">
            <a:spLocks noChangeArrowheads="1"/>
          </p:cNvSpPr>
          <p:nvPr/>
        </p:nvSpPr>
        <p:spPr bwMode="auto">
          <a:xfrm>
            <a:off x="104609" y="1495074"/>
            <a:ext cx="8388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400" dirty="0">
                <a:solidFill>
                  <a:schemeClr val="tx1"/>
                </a:solidFill>
                <a:latin typeface="+mn-ea"/>
                <a:ea typeface="+mn-ea"/>
              </a:rPr>
              <a:t>按要求，由如下公式可找到第</a:t>
            </a:r>
            <a:r>
              <a:rPr lang="en-US" altLang="zh-CN" sz="2400" i="1" dirty="0">
                <a:solidFill>
                  <a:schemeClr val="tx1"/>
                </a:solidFill>
                <a:latin typeface="+mn-ea"/>
                <a:ea typeface="+mn-ea"/>
              </a:rPr>
              <a:t>k</a:t>
            </a:r>
            <a:r>
              <a:rPr lang="zh-CN" altLang="en-US" sz="2400" dirty="0">
                <a:solidFill>
                  <a:schemeClr val="tx1"/>
                </a:solidFill>
                <a:latin typeface="+mn-ea"/>
                <a:ea typeface="+mn-ea"/>
              </a:rPr>
              <a:t>个子区间</a:t>
            </a:r>
            <a:r>
              <a:rPr lang="en-US" altLang="zh-CN" sz="2400" dirty="0">
                <a:solidFill>
                  <a:schemeClr val="tx1"/>
                </a:solidFill>
                <a:latin typeface="+mn-ea"/>
                <a:ea typeface="+mn-ea"/>
              </a:rPr>
              <a:t>[</a:t>
            </a:r>
            <a:r>
              <a:rPr lang="en-US" altLang="zh-CN" sz="2400" i="1" dirty="0" err="1">
                <a:solidFill>
                  <a:schemeClr val="tx1"/>
                </a:solidFill>
                <a:latin typeface="+mn-ea"/>
                <a:ea typeface="+mn-ea"/>
              </a:rPr>
              <a:t>a</a:t>
            </a:r>
            <a:r>
              <a:rPr lang="en-US" altLang="zh-CN" sz="2400" i="1" baseline="-25000" dirty="0" err="1">
                <a:solidFill>
                  <a:schemeClr val="tx1"/>
                </a:solidFill>
                <a:latin typeface="+mn-ea"/>
                <a:ea typeface="+mn-ea"/>
              </a:rPr>
              <a:t>k</a:t>
            </a:r>
            <a:r>
              <a:rPr lang="en-US" altLang="zh-CN" sz="2400" dirty="0">
                <a:solidFill>
                  <a:schemeClr val="tx1"/>
                </a:solidFill>
                <a:latin typeface="+mn-ea"/>
                <a:ea typeface="+mn-ea"/>
              </a:rPr>
              <a:t>, </a:t>
            </a:r>
            <a:r>
              <a:rPr lang="en-US" altLang="zh-CN" sz="2400" i="1" dirty="0">
                <a:solidFill>
                  <a:schemeClr val="tx1"/>
                </a:solidFill>
                <a:latin typeface="+mn-ea"/>
                <a:ea typeface="+mn-ea"/>
              </a:rPr>
              <a:t>b</a:t>
            </a:r>
            <a:r>
              <a:rPr lang="en-US" altLang="zh-CN" sz="2400" i="1" baseline="-25000" dirty="0">
                <a:solidFill>
                  <a:schemeClr val="tx1"/>
                </a:solidFill>
                <a:latin typeface="+mn-ea"/>
                <a:ea typeface="+mn-ea"/>
              </a:rPr>
              <a:t>k</a:t>
            </a:r>
            <a:r>
              <a:rPr lang="en-US" altLang="zh-CN" sz="2400" dirty="0">
                <a:solidFill>
                  <a:schemeClr val="tx1"/>
                </a:solidFill>
                <a:latin typeface="+mn-ea"/>
                <a:ea typeface="+mn-ea"/>
              </a:rPr>
              <a:t>]</a:t>
            </a:r>
            <a:r>
              <a:rPr lang="zh-CN" altLang="en-US" sz="2400" dirty="0">
                <a:solidFill>
                  <a:schemeClr val="tx1"/>
                </a:solidFill>
                <a:latin typeface="+mn-ea"/>
                <a:ea typeface="+mn-ea"/>
              </a:rPr>
              <a:t>的内点</a:t>
            </a:r>
            <a:r>
              <a:rPr lang="en-US" altLang="zh-CN" sz="2400" i="1" dirty="0">
                <a:solidFill>
                  <a:schemeClr val="tx1"/>
                </a:solidFill>
                <a:latin typeface="+mn-ea"/>
                <a:ea typeface="+mn-ea"/>
              </a:rPr>
              <a:t>c</a:t>
            </a:r>
            <a:r>
              <a:rPr lang="en-US" altLang="zh-CN" sz="2400" i="1" baseline="-25000" dirty="0">
                <a:solidFill>
                  <a:schemeClr val="tx1"/>
                </a:solidFill>
                <a:latin typeface="+mn-ea"/>
                <a:ea typeface="+mn-ea"/>
              </a:rPr>
              <a:t>k</a:t>
            </a:r>
            <a:r>
              <a:rPr lang="zh-CN" altLang="en-US" sz="2400" dirty="0">
                <a:solidFill>
                  <a:schemeClr val="tx1"/>
                </a:solidFill>
                <a:latin typeface="+mn-ea"/>
                <a:ea typeface="+mn-ea"/>
              </a:rPr>
              <a:t>和</a:t>
            </a:r>
            <a:r>
              <a:rPr lang="en-US" altLang="zh-CN" sz="2400" i="1" dirty="0">
                <a:solidFill>
                  <a:schemeClr val="tx1"/>
                </a:solidFill>
                <a:latin typeface="+mn-ea"/>
                <a:ea typeface="+mn-ea"/>
              </a:rPr>
              <a:t>d</a:t>
            </a:r>
            <a:r>
              <a:rPr lang="en-US" altLang="zh-CN" sz="2400" i="1" baseline="-25000" dirty="0">
                <a:solidFill>
                  <a:schemeClr val="tx1"/>
                </a:solidFill>
                <a:latin typeface="+mn-ea"/>
                <a:ea typeface="+mn-ea"/>
              </a:rPr>
              <a:t>k</a:t>
            </a:r>
          </a:p>
        </p:txBody>
      </p:sp>
      <p:graphicFrame>
        <p:nvGraphicFramePr>
          <p:cNvPr id="28680" name="Object 8">
            <a:extLst>
              <a:ext uri="{FF2B5EF4-FFF2-40B4-BE49-F238E27FC236}">
                <a16:creationId xmlns:a16="http://schemas.microsoft.com/office/drawing/2014/main" id="{ABC08E4A-2819-4A70-93F4-8962E23AF42E}"/>
              </a:ext>
            </a:extLst>
          </p:cNvPr>
          <p:cNvGraphicFramePr>
            <a:graphicFrameLocks noGrp="1" noChangeAspect="1"/>
          </p:cNvGraphicFramePr>
          <p:nvPr>
            <p:ph sz="half" idx="2"/>
          </p:nvPr>
        </p:nvGraphicFramePr>
        <p:xfrm>
          <a:off x="2763860" y="1980915"/>
          <a:ext cx="3580708" cy="1852966"/>
        </p:xfrm>
        <a:graphic>
          <a:graphicData uri="http://schemas.openxmlformats.org/presentationml/2006/ole">
            <mc:AlternateContent xmlns:mc="http://schemas.openxmlformats.org/markup-compatibility/2006">
              <mc:Choice xmlns:v="urn:schemas-microsoft-com:vml" Requires="v">
                <p:oleObj spid="_x0000_s608263" name="Equation" r:id="rId5" imgW="1815840" imgH="939600" progId="Equation.DSMT4">
                  <p:embed/>
                </p:oleObj>
              </mc:Choice>
              <mc:Fallback>
                <p:oleObj name="Equation" r:id="rId5" imgW="1815840" imgH="939600" progId="Equation.DSMT4">
                  <p:embed/>
                  <p:pic>
                    <p:nvPicPr>
                      <p:cNvPr id="28680" name="Object 8">
                        <a:extLst>
                          <a:ext uri="{FF2B5EF4-FFF2-40B4-BE49-F238E27FC236}">
                            <a16:creationId xmlns:a16="http://schemas.microsoft.com/office/drawing/2014/main" id="{ABC08E4A-2819-4A70-93F4-8962E23AF4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3860" y="1980915"/>
                        <a:ext cx="3580708" cy="1852966"/>
                      </a:xfrm>
                      <a:prstGeom prst="rect">
                        <a:avLst/>
                      </a:prstGeom>
                      <a:noFill/>
                      <a:ln>
                        <a:noFill/>
                      </a:ln>
                      <a:effectLst/>
                    </p:spPr>
                  </p:pic>
                </p:oleObj>
              </mc:Fallback>
            </mc:AlternateContent>
          </a:graphicData>
        </a:graphic>
      </p:graphicFrame>
      <p:sp>
        <p:nvSpPr>
          <p:cNvPr id="28683" name="Text Box 11">
            <a:extLst>
              <a:ext uri="{FF2B5EF4-FFF2-40B4-BE49-F238E27FC236}">
                <a16:creationId xmlns:a16="http://schemas.microsoft.com/office/drawing/2014/main" id="{7D57E941-BDAD-4506-983A-4CCF1E23D410}"/>
              </a:ext>
            </a:extLst>
          </p:cNvPr>
          <p:cNvSpPr txBox="1">
            <a:spLocks noChangeArrowheads="1"/>
          </p:cNvSpPr>
          <p:nvPr/>
        </p:nvSpPr>
        <p:spPr bwMode="auto">
          <a:xfrm>
            <a:off x="138109" y="3758302"/>
            <a:ext cx="7056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400" dirty="0">
                <a:solidFill>
                  <a:schemeClr val="tx1"/>
                </a:solidFill>
                <a:latin typeface="+mn-ea"/>
                <a:ea typeface="+mn-ea"/>
              </a:rPr>
              <a:t>其中的</a:t>
            </a:r>
            <a:r>
              <a:rPr lang="en-US" altLang="zh-CN" sz="2400" i="1" dirty="0">
                <a:solidFill>
                  <a:schemeClr val="tx1"/>
                </a:solidFill>
                <a:latin typeface="+mn-ea"/>
                <a:ea typeface="+mn-ea"/>
              </a:rPr>
              <a:t>n</a:t>
            </a:r>
            <a:r>
              <a:rPr lang="zh-CN" altLang="en-US" sz="2400" dirty="0">
                <a:solidFill>
                  <a:schemeClr val="tx1"/>
                </a:solidFill>
                <a:latin typeface="+mn-ea"/>
                <a:ea typeface="+mn-ea"/>
              </a:rPr>
              <a:t>由上面不等式（</a:t>
            </a:r>
            <a:r>
              <a:rPr lang="en-US" altLang="zh-CN" sz="2400" dirty="0">
                <a:solidFill>
                  <a:schemeClr val="tx1"/>
                </a:solidFill>
                <a:latin typeface="+mn-ea"/>
                <a:ea typeface="+mn-ea"/>
              </a:rPr>
              <a:t>8.1</a:t>
            </a:r>
            <a:r>
              <a:rPr lang="zh-CN" altLang="en-US" sz="2400" dirty="0">
                <a:solidFill>
                  <a:schemeClr val="tx1"/>
                </a:solidFill>
                <a:latin typeface="+mn-ea"/>
                <a:ea typeface="+mn-ea"/>
              </a:rPr>
              <a:t>）求得。</a:t>
            </a:r>
          </a:p>
        </p:txBody>
      </p:sp>
      <p:sp>
        <p:nvSpPr>
          <p:cNvPr id="2" name="文本框 1">
            <a:extLst>
              <a:ext uri="{FF2B5EF4-FFF2-40B4-BE49-F238E27FC236}">
                <a16:creationId xmlns:a16="http://schemas.microsoft.com/office/drawing/2014/main" id="{1F902B5F-9368-4986-8A1B-30E7B37C4888}"/>
              </a:ext>
            </a:extLst>
          </p:cNvPr>
          <p:cNvSpPr txBox="1"/>
          <p:nvPr/>
        </p:nvSpPr>
        <p:spPr>
          <a:xfrm>
            <a:off x="7020272" y="812053"/>
            <a:ext cx="169524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8.1</a:t>
            </a:r>
            <a:r>
              <a:rPr lang="zh-CN" altLang="en-US" sz="2400" b="0" dirty="0">
                <a:solidFill>
                  <a:schemeClr val="tx1">
                    <a:lumMod val="95000"/>
                    <a:lumOff val="5000"/>
                  </a:schemeClr>
                </a:solidFill>
                <a:latin typeface="+mn-ea"/>
                <a:ea typeface="+mn-ea"/>
              </a:rPr>
              <a:t>）</a:t>
            </a:r>
          </a:p>
        </p:txBody>
      </p:sp>
      <p:sp>
        <p:nvSpPr>
          <p:cNvPr id="10" name="文本框 9">
            <a:extLst>
              <a:ext uri="{FF2B5EF4-FFF2-40B4-BE49-F238E27FC236}">
                <a16:creationId xmlns:a16="http://schemas.microsoft.com/office/drawing/2014/main" id="{C4CC8980-919C-483F-B2A5-32312AC9E006}"/>
              </a:ext>
            </a:extLst>
          </p:cNvPr>
          <p:cNvSpPr txBox="1"/>
          <p:nvPr/>
        </p:nvSpPr>
        <p:spPr>
          <a:xfrm>
            <a:off x="7020272" y="2249535"/>
            <a:ext cx="169524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8.2</a:t>
            </a:r>
            <a:r>
              <a:rPr lang="zh-CN" altLang="en-US" sz="2400" b="0" dirty="0">
                <a:solidFill>
                  <a:schemeClr val="tx1">
                    <a:lumMod val="95000"/>
                    <a:lumOff val="5000"/>
                  </a:schemeClr>
                </a:solidFill>
                <a:latin typeface="+mn-ea"/>
                <a:ea typeface="+mn-ea"/>
              </a:rPr>
              <a:t>）</a:t>
            </a:r>
          </a:p>
        </p:txBody>
      </p:sp>
      <p:sp>
        <p:nvSpPr>
          <p:cNvPr id="11" name="文本框 10">
            <a:extLst>
              <a:ext uri="{FF2B5EF4-FFF2-40B4-BE49-F238E27FC236}">
                <a16:creationId xmlns:a16="http://schemas.microsoft.com/office/drawing/2014/main" id="{065B3B2E-B877-4CFC-864D-61FC02181EAA}"/>
              </a:ext>
            </a:extLst>
          </p:cNvPr>
          <p:cNvSpPr txBox="1"/>
          <p:nvPr/>
        </p:nvSpPr>
        <p:spPr>
          <a:xfrm>
            <a:off x="6990338" y="3104066"/>
            <a:ext cx="169524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8.3</a:t>
            </a:r>
            <a:r>
              <a:rPr lang="zh-CN" altLang="en-US" sz="2400" b="0" dirty="0">
                <a:solidFill>
                  <a:schemeClr val="tx1">
                    <a:lumMod val="95000"/>
                    <a:lumOff val="5000"/>
                  </a:schemeClr>
                </a:solidFill>
                <a:latin typeface="+mn-ea"/>
                <a:ea typeface="+mn-ea"/>
              </a:rPr>
              <a:t>）</a:t>
            </a:r>
          </a:p>
        </p:txBody>
      </p:sp>
      <p:sp>
        <p:nvSpPr>
          <p:cNvPr id="3" name="文本框 2">
            <a:extLst>
              <a:ext uri="{FF2B5EF4-FFF2-40B4-BE49-F238E27FC236}">
                <a16:creationId xmlns:a16="http://schemas.microsoft.com/office/drawing/2014/main" id="{BF9043B7-B17E-4156-8A46-E2B7C606362C}"/>
              </a:ext>
            </a:extLst>
          </p:cNvPr>
          <p:cNvSpPr txBox="1"/>
          <p:nvPr/>
        </p:nvSpPr>
        <p:spPr>
          <a:xfrm>
            <a:off x="138109" y="4412538"/>
            <a:ext cx="8517785" cy="1934187"/>
          </a:xfrm>
          <a:prstGeom prst="rect">
            <a:avLst/>
          </a:prstGeom>
          <a:noFill/>
        </p:spPr>
        <p:txBody>
          <a:bodyPr wrap="square" rtlCol="0">
            <a:spAutoFit/>
          </a:bodyPr>
          <a:lstStyle/>
          <a:p>
            <a:pPr algn="l"/>
            <a:r>
              <a:rPr lang="zh-CN" altLang="en-US" sz="2400" dirty="0">
                <a:solidFill>
                  <a:srgbClr val="0000FF"/>
                </a:solidFill>
                <a:latin typeface="+mj-ea"/>
                <a:ea typeface="+mj-ea"/>
              </a:rPr>
              <a:t>每次迭代需要确定两个新的内点，一个来自前一次的迭代，另一个根据公式（</a:t>
            </a:r>
            <a:r>
              <a:rPr lang="en-US" altLang="zh-CN" sz="2400" dirty="0">
                <a:solidFill>
                  <a:srgbClr val="0000FF"/>
                </a:solidFill>
                <a:latin typeface="+mj-ea"/>
                <a:ea typeface="+mj-ea"/>
              </a:rPr>
              <a:t>8.2</a:t>
            </a:r>
            <a:r>
              <a:rPr lang="zh-CN" altLang="en-US" sz="2400" dirty="0">
                <a:solidFill>
                  <a:srgbClr val="0000FF"/>
                </a:solidFill>
                <a:latin typeface="+mj-ea"/>
                <a:ea typeface="+mj-ea"/>
              </a:rPr>
              <a:t>）或（</a:t>
            </a:r>
            <a:r>
              <a:rPr lang="en-US" altLang="zh-CN" sz="2400" dirty="0">
                <a:solidFill>
                  <a:srgbClr val="0000FF"/>
                </a:solidFill>
                <a:latin typeface="+mj-ea"/>
                <a:ea typeface="+mj-ea"/>
              </a:rPr>
              <a:t>8.3</a:t>
            </a:r>
            <a:r>
              <a:rPr lang="zh-CN" altLang="en-US" sz="2400" dirty="0">
                <a:solidFill>
                  <a:srgbClr val="0000FF"/>
                </a:solidFill>
                <a:latin typeface="+mj-ea"/>
                <a:ea typeface="+mj-ea"/>
              </a:rPr>
              <a:t>）重新计算。</a:t>
            </a:r>
            <a:endParaRPr lang="en-US" altLang="zh-CN" sz="2400" dirty="0">
              <a:solidFill>
                <a:srgbClr val="0000FF"/>
              </a:solidFill>
              <a:latin typeface="+mj-ea"/>
              <a:ea typeface="+mj-ea"/>
            </a:endParaRPr>
          </a:p>
          <a:p>
            <a:pPr algn="l"/>
            <a:r>
              <a:rPr lang="zh-CN" altLang="en-US" sz="2400" dirty="0">
                <a:solidFill>
                  <a:schemeClr val="tx1"/>
                </a:solidFill>
                <a:latin typeface="+mj-ea"/>
                <a:ea typeface="+mj-ea"/>
              </a:rPr>
              <a:t>特别的，当</a:t>
            </a:r>
            <a:r>
              <a:rPr lang="en-US" altLang="zh-CN" sz="2400" i="1" dirty="0">
                <a:solidFill>
                  <a:schemeClr val="tx1"/>
                </a:solidFill>
                <a:latin typeface="+mj-ea"/>
                <a:ea typeface="+mj-ea"/>
              </a:rPr>
              <a:t>r</a:t>
            </a:r>
            <a:r>
              <a:rPr lang="en-US" altLang="zh-CN" sz="2400" baseline="-25000" dirty="0">
                <a:solidFill>
                  <a:schemeClr val="tx1"/>
                </a:solidFill>
                <a:latin typeface="+mj-ea"/>
                <a:ea typeface="+mj-ea"/>
              </a:rPr>
              <a:t>0</a:t>
            </a:r>
            <a:r>
              <a:rPr lang="en-US" altLang="zh-CN" sz="2400" dirty="0">
                <a:solidFill>
                  <a:schemeClr val="tx1"/>
                </a:solidFill>
                <a:latin typeface="+mj-ea"/>
                <a:ea typeface="+mj-ea"/>
              </a:rPr>
              <a:t>=</a:t>
            </a:r>
            <a:r>
              <a:rPr lang="en-US" altLang="zh-CN" sz="2400" i="1" dirty="0">
                <a:solidFill>
                  <a:schemeClr val="tx1"/>
                </a:solidFill>
                <a:latin typeface="+mj-ea"/>
                <a:ea typeface="+mj-ea"/>
              </a:rPr>
              <a:t>F</a:t>
            </a:r>
            <a:r>
              <a:rPr lang="en-US" altLang="zh-CN" sz="2400" baseline="-25000" dirty="0">
                <a:solidFill>
                  <a:schemeClr val="tx1"/>
                </a:solidFill>
                <a:latin typeface="+mj-ea"/>
                <a:ea typeface="+mj-ea"/>
              </a:rPr>
              <a:t>2</a:t>
            </a:r>
            <a:r>
              <a:rPr lang="en-US" altLang="zh-CN" sz="2400" dirty="0">
                <a:solidFill>
                  <a:schemeClr val="tx1"/>
                </a:solidFill>
                <a:latin typeface="+mj-ea"/>
                <a:ea typeface="+mj-ea"/>
              </a:rPr>
              <a:t>/</a:t>
            </a:r>
            <a:r>
              <a:rPr lang="en-US" altLang="zh-CN" sz="2400" i="1" dirty="0">
                <a:solidFill>
                  <a:schemeClr val="tx1"/>
                </a:solidFill>
                <a:latin typeface="+mj-ea"/>
                <a:ea typeface="+mj-ea"/>
              </a:rPr>
              <a:t>F</a:t>
            </a:r>
            <a:r>
              <a:rPr lang="en-US" altLang="zh-CN" sz="2400" baseline="-25000" dirty="0">
                <a:solidFill>
                  <a:schemeClr val="tx1"/>
                </a:solidFill>
                <a:latin typeface="+mj-ea"/>
                <a:ea typeface="+mj-ea"/>
              </a:rPr>
              <a:t>3</a:t>
            </a:r>
            <a:r>
              <a:rPr lang="en-US" altLang="zh-CN" sz="2400" dirty="0">
                <a:solidFill>
                  <a:schemeClr val="tx1"/>
                </a:solidFill>
                <a:latin typeface="+mj-ea"/>
                <a:ea typeface="+mj-ea"/>
              </a:rPr>
              <a:t>=1/2</a:t>
            </a:r>
            <a:r>
              <a:rPr lang="zh-CN" altLang="en-US" sz="2400" dirty="0">
                <a:solidFill>
                  <a:schemeClr val="tx1"/>
                </a:solidFill>
                <a:latin typeface="+mj-ea"/>
                <a:ea typeface="+mj-ea"/>
              </a:rPr>
              <a:t>时，两个内点将在区间中点重合。为区分它们，引入一个小的区别常数</a:t>
            </a:r>
            <a:r>
              <a:rPr lang="en-US" altLang="zh-CN" sz="2400" i="1" dirty="0">
                <a:solidFill>
                  <a:schemeClr val="tx1"/>
                </a:solidFill>
                <a:latin typeface="+mj-ea"/>
                <a:ea typeface="+mj-ea"/>
              </a:rPr>
              <a:t>e</a:t>
            </a:r>
            <a:r>
              <a:rPr lang="zh-CN" altLang="en-US" sz="2400" dirty="0">
                <a:solidFill>
                  <a:schemeClr val="tx1"/>
                </a:solidFill>
                <a:latin typeface="+mj-ea"/>
                <a:ea typeface="+mj-ea"/>
              </a:rPr>
              <a:t>。当求</a:t>
            </a:r>
            <a:r>
              <a:rPr lang="en-US" altLang="zh-CN" sz="2400" i="1" dirty="0">
                <a:solidFill>
                  <a:schemeClr val="tx1"/>
                </a:solidFill>
                <a:latin typeface="+mj-ea"/>
                <a:ea typeface="+mj-ea"/>
              </a:rPr>
              <a:t>c</a:t>
            </a:r>
            <a:r>
              <a:rPr lang="en-US" altLang="zh-CN" sz="2400" i="1" baseline="-25000" dirty="0">
                <a:solidFill>
                  <a:schemeClr val="tx1"/>
                </a:solidFill>
                <a:latin typeface="+mj-ea"/>
                <a:ea typeface="+mj-ea"/>
              </a:rPr>
              <a:t>k</a:t>
            </a:r>
            <a:r>
              <a:rPr lang="zh-CN" altLang="en-US" sz="2400" dirty="0">
                <a:solidFill>
                  <a:schemeClr val="tx1"/>
                </a:solidFill>
                <a:latin typeface="+mj-ea"/>
                <a:ea typeface="+mj-ea"/>
              </a:rPr>
              <a:t>和</a:t>
            </a:r>
            <a:r>
              <a:rPr lang="en-US" altLang="zh-CN" sz="2400" i="1" dirty="0">
                <a:solidFill>
                  <a:schemeClr val="tx1"/>
                </a:solidFill>
                <a:latin typeface="+mj-ea"/>
                <a:ea typeface="+mj-ea"/>
              </a:rPr>
              <a:t>d</a:t>
            </a:r>
            <a:r>
              <a:rPr lang="en-US" altLang="zh-CN" sz="2400" i="1" baseline="-25000" dirty="0">
                <a:solidFill>
                  <a:schemeClr val="tx1"/>
                </a:solidFill>
                <a:latin typeface="+mj-ea"/>
                <a:ea typeface="+mj-ea"/>
              </a:rPr>
              <a:t>k</a:t>
            </a:r>
            <a:r>
              <a:rPr lang="zh-CN" altLang="en-US" sz="2400" dirty="0">
                <a:solidFill>
                  <a:schemeClr val="tx1"/>
                </a:solidFill>
                <a:latin typeface="+mj-ea"/>
                <a:ea typeface="+mj-ea"/>
              </a:rPr>
              <a:t>的时候系数分别是</a:t>
            </a:r>
            <a:r>
              <a:rPr lang="en-US" altLang="zh-CN" sz="2400" i="1" dirty="0" err="1">
                <a:solidFill>
                  <a:schemeClr val="tx1"/>
                </a:solidFill>
                <a:latin typeface="+mj-ea"/>
                <a:ea typeface="+mj-ea"/>
              </a:rPr>
              <a:t>r</a:t>
            </a:r>
            <a:r>
              <a:rPr lang="en-US" altLang="zh-CN" sz="2400" i="1" baseline="-25000" dirty="0" err="1">
                <a:solidFill>
                  <a:schemeClr val="tx1"/>
                </a:solidFill>
                <a:latin typeface="+mj-ea"/>
                <a:ea typeface="+mj-ea"/>
              </a:rPr>
              <a:t>k</a:t>
            </a:r>
            <a:r>
              <a:rPr lang="en-US" altLang="zh-CN" sz="2400" dirty="0">
                <a:solidFill>
                  <a:schemeClr val="tx1"/>
                </a:solidFill>
                <a:latin typeface="+mj-ea"/>
                <a:ea typeface="+mj-ea"/>
              </a:rPr>
              <a:t>=1/2+</a:t>
            </a:r>
            <a:r>
              <a:rPr lang="en-US" altLang="zh-CN" sz="2400" i="1" dirty="0">
                <a:solidFill>
                  <a:schemeClr val="tx1"/>
                </a:solidFill>
                <a:latin typeface="+mj-ea"/>
                <a:ea typeface="+mj-ea"/>
              </a:rPr>
              <a:t>e</a:t>
            </a:r>
            <a:r>
              <a:rPr lang="zh-CN" altLang="en-US" sz="2400" dirty="0">
                <a:solidFill>
                  <a:schemeClr val="tx1"/>
                </a:solidFill>
                <a:latin typeface="+mj-ea"/>
                <a:ea typeface="+mj-ea"/>
              </a:rPr>
              <a:t>，</a:t>
            </a:r>
            <a:r>
              <a:rPr lang="en-US" altLang="zh-CN" sz="2400" dirty="0">
                <a:solidFill>
                  <a:schemeClr val="tx1"/>
                </a:solidFill>
                <a:latin typeface="+mj-ea"/>
                <a:ea typeface="+mj-ea"/>
              </a:rPr>
              <a:t>(1-</a:t>
            </a:r>
            <a:r>
              <a:rPr lang="en-US" altLang="zh-CN" sz="2400" i="1" dirty="0">
                <a:solidFill>
                  <a:schemeClr val="tx1"/>
                </a:solidFill>
                <a:latin typeface="+mj-ea"/>
                <a:ea typeface="+mj-ea"/>
              </a:rPr>
              <a:t>r</a:t>
            </a:r>
            <a:r>
              <a:rPr lang="en-US" altLang="zh-CN" sz="2400" i="1" baseline="-25000" dirty="0">
                <a:solidFill>
                  <a:schemeClr val="tx1"/>
                </a:solidFill>
                <a:latin typeface="+mj-ea"/>
                <a:ea typeface="+mj-ea"/>
              </a:rPr>
              <a:t>k</a:t>
            </a:r>
            <a:r>
              <a:rPr lang="en-US" altLang="zh-CN" sz="2400" dirty="0">
                <a:solidFill>
                  <a:schemeClr val="tx1"/>
                </a:solidFill>
                <a:latin typeface="+mj-ea"/>
                <a:ea typeface="+mj-ea"/>
              </a:rPr>
              <a:t>)=1/2-</a:t>
            </a:r>
            <a:r>
              <a:rPr lang="en-US" altLang="zh-CN" sz="2400" i="1" dirty="0">
                <a:solidFill>
                  <a:schemeClr val="tx1"/>
                </a:solidFill>
                <a:latin typeface="+mj-ea"/>
                <a:ea typeface="+mj-ea"/>
              </a:rPr>
              <a:t>e</a:t>
            </a:r>
          </a:p>
        </p:txBody>
      </p:sp>
    </p:spTree>
    <p:extLst>
      <p:ext uri="{BB962C8B-B14F-4D97-AF65-F5344CB8AC3E}">
        <p14:creationId xmlns:p14="http://schemas.microsoft.com/office/powerpoint/2010/main" val="33884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19A1BBB-52D2-46D4-A192-CD51458F8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99" y="1233125"/>
            <a:ext cx="7112495" cy="3636035"/>
          </a:xfrm>
          <a:prstGeom prst="rect">
            <a:avLst/>
          </a:prstGeom>
        </p:spPr>
      </p:pic>
      <p:sp>
        <p:nvSpPr>
          <p:cNvPr id="3" name="文本框 2">
            <a:extLst>
              <a:ext uri="{FF2B5EF4-FFF2-40B4-BE49-F238E27FC236}">
                <a16:creationId xmlns:a16="http://schemas.microsoft.com/office/drawing/2014/main" id="{ED8EB6AE-A4DE-433A-9F70-323F49F40EA9}"/>
              </a:ext>
            </a:extLst>
          </p:cNvPr>
          <p:cNvSpPr txBox="1"/>
          <p:nvPr/>
        </p:nvSpPr>
        <p:spPr>
          <a:xfrm>
            <a:off x="251520" y="188640"/>
            <a:ext cx="8280920" cy="830997"/>
          </a:xfrm>
          <a:prstGeom prst="rect">
            <a:avLst/>
          </a:prstGeom>
          <a:noFill/>
        </p:spPr>
        <p:txBody>
          <a:bodyPr wrap="square" rtlCol="0">
            <a:spAutoFit/>
          </a:bodyPr>
          <a:lstStyle/>
          <a:p>
            <a:pPr algn="l"/>
            <a:r>
              <a:rPr lang="zh-CN" altLang="en-US" sz="2400" b="0" dirty="0">
                <a:solidFill>
                  <a:srgbClr val="0000FF"/>
                </a:solidFill>
                <a:latin typeface="+mn-ea"/>
              </a:rPr>
              <a:t>作一次走过所有七座桥的散步，每座桥只能经过一次而且起点与终点必须是同一地点。</a:t>
            </a:r>
            <a:endParaRPr lang="zh-CN" altLang="en-US" sz="2400" b="0" dirty="0">
              <a:solidFill>
                <a:srgbClr val="0000FF"/>
              </a:solidFill>
              <a:latin typeface="+mn-ea"/>
              <a:ea typeface="+mn-ea"/>
            </a:endParaRPr>
          </a:p>
        </p:txBody>
      </p:sp>
      <p:sp>
        <p:nvSpPr>
          <p:cNvPr id="4" name="文本框 3">
            <a:extLst>
              <a:ext uri="{FF2B5EF4-FFF2-40B4-BE49-F238E27FC236}">
                <a16:creationId xmlns:a16="http://schemas.microsoft.com/office/drawing/2014/main" id="{801E77EB-A400-41BC-8756-2E8DBD5C20CF}"/>
              </a:ext>
            </a:extLst>
          </p:cNvPr>
          <p:cNvSpPr txBox="1"/>
          <p:nvPr/>
        </p:nvSpPr>
        <p:spPr>
          <a:xfrm>
            <a:off x="197768" y="5019135"/>
            <a:ext cx="8748464" cy="1619309"/>
          </a:xfrm>
          <a:prstGeom prst="rect">
            <a:avLst/>
          </a:prstGeom>
          <a:noFill/>
        </p:spPr>
        <p:txBody>
          <a:bodyPr wrap="square" rtlCol="0">
            <a:spAutoFit/>
          </a:bodyPr>
          <a:lstStyle/>
          <a:p>
            <a:pPr algn="l"/>
            <a:r>
              <a:rPr lang="zh-CN" altLang="en-US" sz="2000" b="0" dirty="0">
                <a:solidFill>
                  <a:schemeClr val="tx1"/>
                </a:solidFill>
                <a:latin typeface="华文仿宋" panose="02010600040101010101" pitchFamily="2" charset="-122"/>
                <a:ea typeface="华文仿宋" panose="02010600040101010101" pitchFamily="2" charset="-122"/>
              </a:rPr>
              <a:t>欧拉通过对七桥问题的研究，不仅圆满地回答了哥尼斯堡居民提出的问题，而且得到并证明了更为广泛的有关一笔画的三条结论，人们通常称之为 </a:t>
            </a:r>
            <a:r>
              <a:rPr lang="zh-CN" altLang="en-US" sz="2000" b="0" dirty="0">
                <a:solidFill>
                  <a:schemeClr val="tx1"/>
                </a:solidFill>
                <a:latin typeface="华文仿宋" panose="02010600040101010101" pitchFamily="2" charset="-122"/>
                <a:ea typeface="华文仿宋" panose="02010600040101010101" pitchFamily="2" charset="-122"/>
                <a:hlinkClick r:id="rId3"/>
              </a:rPr>
              <a:t>欧拉定理</a:t>
            </a:r>
            <a:r>
              <a:rPr lang="zh-CN" altLang="en-US" sz="2000" b="0" dirty="0">
                <a:solidFill>
                  <a:schemeClr val="tx1"/>
                </a:solidFill>
                <a:latin typeface="华文仿宋" panose="02010600040101010101" pitchFamily="2" charset="-122"/>
                <a:ea typeface="华文仿宋" panose="02010600040101010101" pitchFamily="2" charset="-122"/>
              </a:rPr>
              <a:t>。对于一个</a:t>
            </a:r>
            <a:r>
              <a:rPr lang="zh-CN" altLang="en-US" sz="2000" b="0" dirty="0">
                <a:solidFill>
                  <a:schemeClr val="tx1"/>
                </a:solidFill>
                <a:latin typeface="华文仿宋" panose="02010600040101010101" pitchFamily="2" charset="-122"/>
                <a:ea typeface="华文仿宋" panose="02010600040101010101" pitchFamily="2" charset="-122"/>
                <a:hlinkClick r:id="rId4"/>
              </a:rPr>
              <a:t>连通图</a:t>
            </a:r>
            <a:r>
              <a:rPr lang="zh-CN" altLang="en-US" sz="2000" b="0" dirty="0">
                <a:solidFill>
                  <a:schemeClr val="tx1"/>
                </a:solidFill>
                <a:latin typeface="华文仿宋" panose="02010600040101010101" pitchFamily="2" charset="-122"/>
                <a:ea typeface="华文仿宋" panose="02010600040101010101" pitchFamily="2" charset="-122"/>
              </a:rPr>
              <a:t>，通常把从某结点出发一笔画成所经过的路线叫做欧拉路。人们又通常把一笔画成回到出发点的欧拉路叫做</a:t>
            </a:r>
            <a:r>
              <a:rPr lang="zh-CN" altLang="en-US" sz="2000" b="0" dirty="0">
                <a:solidFill>
                  <a:schemeClr val="tx1"/>
                </a:solidFill>
                <a:latin typeface="华文仿宋" panose="02010600040101010101" pitchFamily="2" charset="-122"/>
                <a:ea typeface="华文仿宋" panose="02010600040101010101" pitchFamily="2" charset="-122"/>
                <a:hlinkClick r:id="rId5"/>
              </a:rPr>
              <a:t>欧拉回路</a:t>
            </a:r>
            <a:r>
              <a:rPr lang="zh-CN" altLang="en-US" sz="2000" b="0" dirty="0">
                <a:solidFill>
                  <a:schemeClr val="tx1"/>
                </a:solidFill>
                <a:latin typeface="华文仿宋" panose="02010600040101010101" pitchFamily="2" charset="-122"/>
                <a:ea typeface="华文仿宋" panose="02010600040101010101" pitchFamily="2" charset="-122"/>
              </a:rPr>
              <a:t>。具有欧拉回路的图叫做</a:t>
            </a:r>
            <a:r>
              <a:rPr lang="zh-CN" altLang="en-US" sz="2000" b="0" dirty="0">
                <a:solidFill>
                  <a:schemeClr val="tx1"/>
                </a:solidFill>
                <a:latin typeface="华文仿宋" panose="02010600040101010101" pitchFamily="2" charset="-122"/>
                <a:ea typeface="华文仿宋" panose="02010600040101010101" pitchFamily="2" charset="-122"/>
                <a:hlinkClick r:id="rId6"/>
              </a:rPr>
              <a:t>欧拉图</a:t>
            </a:r>
            <a:endParaRPr lang="zh-CN" altLang="en-US" sz="2000" b="0" dirty="0">
              <a:solidFill>
                <a:schemeClr val="tx1"/>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542796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C3818D5-DF89-4EAF-922D-F1C3EC1ED294}"/>
              </a:ext>
            </a:extLst>
          </p:cNvPr>
          <p:cNvSpPr>
            <a:spLocks noGrp="1" noChangeArrowheads="1"/>
          </p:cNvSpPr>
          <p:nvPr>
            <p:ph type="title"/>
          </p:nvPr>
        </p:nvSpPr>
        <p:spPr>
          <a:xfrm>
            <a:off x="2051720" y="260648"/>
            <a:ext cx="5527526" cy="469342"/>
          </a:xfrm>
        </p:spPr>
        <p:txBody>
          <a:bodyPr>
            <a:noAutofit/>
          </a:bodyPr>
          <a:lstStyle/>
          <a:p>
            <a:r>
              <a:rPr lang="en-US" altLang="zh-CN" sz="3200" dirty="0">
                <a:latin typeface="华文仿宋" panose="02010600040101010101" pitchFamily="2" charset="-122"/>
                <a:ea typeface="华文仿宋" panose="02010600040101010101" pitchFamily="2" charset="-122"/>
              </a:rPr>
              <a:t>8.2 </a:t>
            </a:r>
            <a:r>
              <a:rPr lang="zh-CN" altLang="en-US" sz="3200" dirty="0">
                <a:solidFill>
                  <a:srgbClr val="FF0000"/>
                </a:solidFill>
                <a:latin typeface="华文仿宋" panose="02010600040101010101" pitchFamily="2" charset="-122"/>
                <a:ea typeface="华文仿宋" panose="02010600040101010101" pitchFamily="2" charset="-122"/>
              </a:rPr>
              <a:t>单变量函数</a:t>
            </a:r>
            <a:r>
              <a:rPr lang="zh-CN" altLang="en-US" sz="3200" dirty="0">
                <a:latin typeface="华文仿宋" panose="02010600040101010101" pitchFamily="2" charset="-122"/>
                <a:ea typeface="华文仿宋" panose="02010600040101010101" pitchFamily="2" charset="-122"/>
              </a:rPr>
              <a:t>的极小值 </a:t>
            </a:r>
          </a:p>
        </p:txBody>
      </p:sp>
      <p:sp>
        <p:nvSpPr>
          <p:cNvPr id="6147" name="Rectangle 3">
            <a:extLst>
              <a:ext uri="{FF2B5EF4-FFF2-40B4-BE49-F238E27FC236}">
                <a16:creationId xmlns:a16="http://schemas.microsoft.com/office/drawing/2014/main" id="{94A104A1-F32B-455F-9152-83966E850485}"/>
              </a:ext>
            </a:extLst>
          </p:cNvPr>
          <p:cNvSpPr>
            <a:spLocks noGrp="1" noChangeArrowheads="1"/>
          </p:cNvSpPr>
          <p:nvPr>
            <p:ph type="body" idx="1"/>
          </p:nvPr>
        </p:nvSpPr>
        <p:spPr>
          <a:xfrm>
            <a:off x="306254" y="908720"/>
            <a:ext cx="8047806" cy="1944216"/>
          </a:xfrm>
        </p:spPr>
        <p:txBody>
          <a:bodyPr>
            <a:noAutofit/>
          </a:bodyPr>
          <a:lstStyle/>
          <a:p>
            <a:pPr>
              <a:lnSpc>
                <a:spcPct val="100000"/>
              </a:lnSpc>
            </a:pPr>
            <a:r>
              <a:rPr lang="zh-CN" altLang="en-US" sz="2400" dirty="0"/>
              <a:t>定义</a:t>
            </a:r>
            <a:r>
              <a:rPr lang="en-US" altLang="zh-CN" sz="2400" dirty="0"/>
              <a:t>8.1  </a:t>
            </a:r>
            <a:r>
              <a:rPr lang="zh-CN" altLang="en-US" sz="2400" dirty="0"/>
              <a:t>如果存在包含</a:t>
            </a:r>
            <a:r>
              <a:rPr lang="en-US" altLang="zh-CN" sz="2400" i="1" dirty="0"/>
              <a:t>p</a:t>
            </a:r>
            <a:r>
              <a:rPr lang="zh-CN" altLang="en-US" sz="2400" dirty="0"/>
              <a:t>的开区间</a:t>
            </a:r>
            <a:r>
              <a:rPr lang="en-US" altLang="zh-CN" sz="2400" i="1" dirty="0"/>
              <a:t>I</a:t>
            </a:r>
            <a:r>
              <a:rPr lang="zh-CN" altLang="en-US" sz="2400" dirty="0"/>
              <a:t>，使得对所有</a:t>
            </a:r>
            <a:r>
              <a:rPr lang="en-US" altLang="zh-CN" sz="2400" i="1" dirty="0" err="1"/>
              <a:t>x</a:t>
            </a:r>
            <a:r>
              <a:rPr lang="en-US" altLang="zh-CN" sz="2400" dirty="0" err="1"/>
              <a:t>∈</a:t>
            </a:r>
            <a:r>
              <a:rPr lang="en-US" altLang="zh-CN" sz="2400" i="1" dirty="0" err="1"/>
              <a:t>I</a:t>
            </a:r>
            <a:r>
              <a:rPr lang="zh-CN" altLang="en-US" sz="2400" dirty="0"/>
              <a:t>，有</a:t>
            </a:r>
            <a:r>
              <a:rPr lang="en-US" altLang="zh-CN" sz="2400" i="1" dirty="0"/>
              <a:t>f</a:t>
            </a:r>
            <a:r>
              <a:rPr lang="en-US" altLang="zh-CN" sz="2400" dirty="0"/>
              <a:t>(</a:t>
            </a:r>
            <a:r>
              <a:rPr lang="en-US" altLang="zh-CN" sz="2400" i="1" dirty="0"/>
              <a:t>p</a:t>
            </a:r>
            <a:r>
              <a:rPr lang="en-US" altLang="zh-CN" sz="2400" dirty="0"/>
              <a:t>)≤</a:t>
            </a:r>
            <a:r>
              <a:rPr lang="en-US" altLang="zh-CN" sz="2400" i="1" dirty="0"/>
              <a:t>f</a:t>
            </a:r>
            <a:r>
              <a:rPr lang="en-US" altLang="zh-CN" sz="2400" dirty="0"/>
              <a:t>(</a:t>
            </a:r>
            <a:r>
              <a:rPr lang="en-US" altLang="zh-CN" sz="2400" i="1" dirty="0"/>
              <a:t>x</a:t>
            </a:r>
            <a:r>
              <a:rPr lang="en-US" altLang="zh-CN" sz="2400" dirty="0"/>
              <a:t>)</a:t>
            </a:r>
            <a:r>
              <a:rPr lang="zh-CN" altLang="en-US" sz="2400" dirty="0"/>
              <a:t>，则称函数</a:t>
            </a:r>
            <a:r>
              <a:rPr lang="en-US" altLang="zh-CN" sz="2400" i="1" dirty="0"/>
              <a:t>f </a:t>
            </a:r>
            <a:r>
              <a:rPr lang="zh-CN" altLang="en-US" sz="2400" dirty="0"/>
              <a:t>在</a:t>
            </a:r>
            <a:r>
              <a:rPr lang="en-US" altLang="zh-CN" sz="2400" i="1" dirty="0"/>
              <a:t>x</a:t>
            </a:r>
            <a:r>
              <a:rPr lang="en-US" altLang="zh-CN" sz="2400" dirty="0"/>
              <a:t>=</a:t>
            </a:r>
            <a:r>
              <a:rPr lang="en-US" altLang="zh-CN" sz="2400" i="1" dirty="0"/>
              <a:t>p</a:t>
            </a:r>
            <a:r>
              <a:rPr lang="zh-CN" altLang="en-US" sz="2400" dirty="0"/>
              <a:t>处有</a:t>
            </a:r>
            <a:r>
              <a:rPr lang="zh-CN" altLang="en-US" sz="2400" b="1" dirty="0">
                <a:solidFill>
                  <a:srgbClr val="0000FF"/>
                </a:solidFill>
              </a:rPr>
              <a:t>局部极小值</a:t>
            </a:r>
            <a:r>
              <a:rPr lang="zh-CN" altLang="en-US" sz="2400" dirty="0"/>
              <a:t>。类似地，如果对所有</a:t>
            </a:r>
            <a:r>
              <a:rPr lang="en-US" altLang="zh-CN" sz="2400" i="1" dirty="0" err="1"/>
              <a:t>x</a:t>
            </a:r>
            <a:r>
              <a:rPr lang="en-US" altLang="zh-CN" sz="2400" dirty="0" err="1"/>
              <a:t>∈</a:t>
            </a:r>
            <a:r>
              <a:rPr lang="en-US" altLang="zh-CN" sz="2400" i="1" dirty="0" err="1"/>
              <a:t>I</a:t>
            </a:r>
            <a:r>
              <a:rPr lang="zh-CN" altLang="en-US" sz="2400" dirty="0"/>
              <a:t>，有</a:t>
            </a:r>
            <a:r>
              <a:rPr lang="en-US" altLang="zh-CN" sz="2400" i="1" dirty="0"/>
              <a:t>f</a:t>
            </a:r>
            <a:r>
              <a:rPr lang="en-US" altLang="zh-CN" sz="2400" dirty="0"/>
              <a:t>(</a:t>
            </a:r>
            <a:r>
              <a:rPr lang="en-US" altLang="zh-CN" sz="2400" i="1" dirty="0"/>
              <a:t>p</a:t>
            </a:r>
            <a:r>
              <a:rPr lang="en-US" altLang="zh-CN" sz="2400" dirty="0"/>
              <a:t>)</a:t>
            </a:r>
            <a:r>
              <a:rPr lang="en-US" altLang="en-US" sz="2400" dirty="0"/>
              <a:t>≥</a:t>
            </a:r>
            <a:r>
              <a:rPr lang="en-US" altLang="zh-CN" sz="2400" i="1" dirty="0"/>
              <a:t>f</a:t>
            </a:r>
            <a:r>
              <a:rPr lang="en-US" altLang="zh-CN" sz="2400" dirty="0"/>
              <a:t>(</a:t>
            </a:r>
            <a:r>
              <a:rPr lang="en-US" altLang="zh-CN" sz="2400" i="1" dirty="0"/>
              <a:t>x</a:t>
            </a:r>
            <a:r>
              <a:rPr lang="en-US" altLang="zh-CN" sz="2400" dirty="0"/>
              <a:t>)</a:t>
            </a:r>
            <a:r>
              <a:rPr lang="zh-CN" altLang="en-US" sz="2400" dirty="0"/>
              <a:t>，则称函数</a:t>
            </a:r>
            <a:r>
              <a:rPr lang="en-US" altLang="zh-CN" sz="2400" i="1" dirty="0"/>
              <a:t>f </a:t>
            </a:r>
            <a:r>
              <a:rPr lang="zh-CN" altLang="en-US" sz="2400" dirty="0"/>
              <a:t>在</a:t>
            </a:r>
            <a:r>
              <a:rPr lang="en-US" altLang="zh-CN" sz="2400" i="1" dirty="0"/>
              <a:t>x</a:t>
            </a:r>
            <a:r>
              <a:rPr lang="en-US" altLang="zh-CN" sz="2400" dirty="0"/>
              <a:t>=</a:t>
            </a:r>
            <a:r>
              <a:rPr lang="en-US" altLang="zh-CN" sz="2400" i="1" dirty="0"/>
              <a:t>p</a:t>
            </a:r>
            <a:r>
              <a:rPr lang="zh-CN" altLang="en-US" sz="2400" dirty="0"/>
              <a:t>处有</a:t>
            </a:r>
            <a:r>
              <a:rPr lang="zh-CN" altLang="en-US" sz="2400" b="1" dirty="0">
                <a:solidFill>
                  <a:srgbClr val="0000FF"/>
                </a:solidFill>
              </a:rPr>
              <a:t>局部极大值</a:t>
            </a:r>
            <a:r>
              <a:rPr lang="zh-CN" altLang="en-US" sz="2400" dirty="0"/>
              <a:t>。如果</a:t>
            </a:r>
            <a:r>
              <a:rPr lang="en-US" altLang="zh-CN" sz="2400" i="1" dirty="0"/>
              <a:t>f </a:t>
            </a:r>
            <a:r>
              <a:rPr lang="zh-CN" altLang="en-US" sz="2400" dirty="0"/>
              <a:t>在点</a:t>
            </a:r>
            <a:r>
              <a:rPr lang="en-US" altLang="zh-CN" sz="2400" i="1" dirty="0"/>
              <a:t>x</a:t>
            </a:r>
            <a:r>
              <a:rPr lang="en-US" altLang="zh-CN" sz="2400" dirty="0"/>
              <a:t>=</a:t>
            </a:r>
            <a:r>
              <a:rPr lang="en-US" altLang="zh-CN" sz="2400" i="1" dirty="0"/>
              <a:t>p</a:t>
            </a:r>
            <a:r>
              <a:rPr lang="zh-CN" altLang="en-US" sz="2400" dirty="0"/>
              <a:t>处有局部极大值或极小值，则称</a:t>
            </a:r>
            <a:r>
              <a:rPr lang="en-US" altLang="zh-CN" sz="2400" i="1" dirty="0"/>
              <a:t>f </a:t>
            </a:r>
            <a:r>
              <a:rPr lang="zh-CN" altLang="en-US" sz="2400" dirty="0"/>
              <a:t>在点</a:t>
            </a:r>
            <a:r>
              <a:rPr lang="en-US" altLang="zh-CN" sz="2400" i="1" dirty="0"/>
              <a:t>x</a:t>
            </a:r>
            <a:r>
              <a:rPr lang="en-US" altLang="zh-CN" sz="2400" dirty="0"/>
              <a:t>=</a:t>
            </a:r>
            <a:r>
              <a:rPr lang="en-US" altLang="zh-CN" sz="2400" i="1" dirty="0"/>
              <a:t>p</a:t>
            </a:r>
            <a:r>
              <a:rPr lang="zh-CN" altLang="en-US" sz="2400" dirty="0"/>
              <a:t>处有</a:t>
            </a:r>
            <a:r>
              <a:rPr lang="zh-CN" altLang="en-US" sz="2400" b="1" dirty="0">
                <a:solidFill>
                  <a:srgbClr val="0000FF"/>
                </a:solidFill>
              </a:rPr>
              <a:t>局部极值</a:t>
            </a:r>
            <a:r>
              <a:rPr lang="zh-CN" altLang="en-US" sz="2400" dirty="0"/>
              <a:t>。</a:t>
            </a:r>
          </a:p>
        </p:txBody>
      </p:sp>
      <p:sp>
        <p:nvSpPr>
          <p:cNvPr id="4" name="Rectangle 3">
            <a:extLst>
              <a:ext uri="{FF2B5EF4-FFF2-40B4-BE49-F238E27FC236}">
                <a16:creationId xmlns:a16="http://schemas.microsoft.com/office/drawing/2014/main" id="{302938C1-4C68-4387-8AF9-3E73956DAF4A}"/>
              </a:ext>
            </a:extLst>
          </p:cNvPr>
          <p:cNvSpPr txBox="1">
            <a:spLocks noChangeArrowheads="1"/>
          </p:cNvSpPr>
          <p:nvPr/>
        </p:nvSpPr>
        <p:spPr>
          <a:xfrm>
            <a:off x="335299" y="3068960"/>
            <a:ext cx="8281038" cy="3256596"/>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sz="2400" b="0" dirty="0">
                <a:latin typeface="华文仿宋" panose="02010600040101010101" pitchFamily="2" charset="-122"/>
                <a:ea typeface="华文仿宋" panose="02010600040101010101" pitchFamily="2" charset="-122"/>
              </a:rPr>
              <a:t>定义</a:t>
            </a:r>
            <a:r>
              <a:rPr lang="en-US" altLang="zh-CN" sz="2400" b="0" dirty="0">
                <a:latin typeface="华文仿宋" panose="02010600040101010101" pitchFamily="2" charset="-122"/>
                <a:ea typeface="华文仿宋" panose="02010600040101010101" pitchFamily="2" charset="-122"/>
              </a:rPr>
              <a:t>8.2  </a:t>
            </a:r>
            <a:r>
              <a:rPr lang="zh-CN" altLang="en-US" sz="2400" b="0" dirty="0">
                <a:latin typeface="华文仿宋" panose="02010600040101010101" pitchFamily="2" charset="-122"/>
                <a:ea typeface="华文仿宋" panose="02010600040101010101" pitchFamily="2" charset="-122"/>
              </a:rPr>
              <a:t>设</a:t>
            </a:r>
            <a:r>
              <a:rPr lang="en-US" altLang="zh-CN" sz="2400" b="0" dirty="0">
                <a:latin typeface="华文仿宋" panose="02010600040101010101" pitchFamily="2" charset="-122"/>
                <a:ea typeface="华文仿宋" panose="02010600040101010101" pitchFamily="2" charset="-122"/>
              </a:rPr>
              <a:t>f (x)</a:t>
            </a:r>
            <a:r>
              <a:rPr lang="zh-CN" altLang="en-US" sz="2400" b="0" dirty="0">
                <a:latin typeface="华文仿宋" panose="02010600040101010101" pitchFamily="2" charset="-122"/>
                <a:ea typeface="华文仿宋" panose="02010600040101010101" pitchFamily="2" charset="-122"/>
              </a:rPr>
              <a:t>定义在区间</a:t>
            </a:r>
            <a:r>
              <a:rPr lang="en-US" altLang="zh-CN" sz="2400" b="0" dirty="0">
                <a:latin typeface="华文仿宋" panose="02010600040101010101" pitchFamily="2" charset="-122"/>
                <a:ea typeface="华文仿宋" panose="02010600040101010101" pitchFamily="2" charset="-122"/>
              </a:rPr>
              <a:t>I</a:t>
            </a:r>
            <a:r>
              <a:rPr lang="zh-CN" altLang="en-US" sz="2400" b="0" dirty="0">
                <a:latin typeface="华文仿宋" panose="02010600040101010101" pitchFamily="2" charset="-122"/>
                <a:ea typeface="华文仿宋" panose="02010600040101010101" pitchFamily="2" charset="-122"/>
              </a:rPr>
              <a:t>上。</a:t>
            </a:r>
          </a:p>
          <a:p>
            <a:pPr lvl="1" fontAlgn="auto">
              <a:spcAft>
                <a:spcPts val="0"/>
              </a:spcAft>
            </a:pPr>
            <a:r>
              <a:rPr lang="zh-CN" altLang="en-US" sz="2400" b="0" dirty="0">
                <a:latin typeface="华文仿宋" panose="02010600040101010101" pitchFamily="2" charset="-122"/>
                <a:ea typeface="华文仿宋" panose="02010600040101010101" pitchFamily="2" charset="-122"/>
              </a:rPr>
              <a:t>若对所有</a:t>
            </a:r>
            <a:r>
              <a:rPr lang="en-US" altLang="zh-CN" sz="2400" b="0" dirty="0">
                <a:latin typeface="华文仿宋" panose="02010600040101010101" pitchFamily="2" charset="-122"/>
                <a:ea typeface="华文仿宋" panose="02010600040101010101" pitchFamily="2" charset="-122"/>
              </a:rPr>
              <a:t>x1&lt;x2</a:t>
            </a:r>
            <a:r>
              <a:rPr lang="zh-CN" altLang="en-US" sz="2400" b="0" dirty="0">
                <a:latin typeface="华文仿宋" panose="02010600040101010101" pitchFamily="2" charset="-122"/>
                <a:ea typeface="华文仿宋" panose="02010600040101010101" pitchFamily="2" charset="-122"/>
              </a:rPr>
              <a:t>，当</a:t>
            </a:r>
            <a:r>
              <a:rPr lang="en-US" altLang="zh-CN" sz="2400" b="0" dirty="0">
                <a:latin typeface="华文仿宋" panose="02010600040101010101" pitchFamily="2" charset="-122"/>
                <a:ea typeface="华文仿宋" panose="02010600040101010101" pitchFamily="2" charset="-122"/>
              </a:rPr>
              <a:t>x1, x2∈I</a:t>
            </a:r>
            <a:r>
              <a:rPr lang="zh-CN" altLang="en-US" sz="2400" b="0" dirty="0">
                <a:latin typeface="华文仿宋" panose="02010600040101010101" pitchFamily="2" charset="-122"/>
                <a:ea typeface="华文仿宋" panose="02010600040101010101" pitchFamily="2" charset="-122"/>
              </a:rPr>
              <a:t>时有</a:t>
            </a:r>
            <a:r>
              <a:rPr lang="en-US" altLang="zh-CN" sz="2400" b="0" dirty="0">
                <a:latin typeface="华文仿宋" panose="02010600040101010101" pitchFamily="2" charset="-122"/>
                <a:ea typeface="华文仿宋" panose="02010600040101010101" pitchFamily="2" charset="-122"/>
              </a:rPr>
              <a:t>f(x1)&lt;f(x2)</a:t>
            </a:r>
            <a:r>
              <a:rPr lang="zh-CN" altLang="en-US" sz="2400" b="0" dirty="0">
                <a:latin typeface="华文仿宋" panose="02010600040101010101" pitchFamily="2" charset="-122"/>
                <a:ea typeface="华文仿宋" panose="02010600040101010101" pitchFamily="2" charset="-122"/>
              </a:rPr>
              <a:t>，则称</a:t>
            </a:r>
            <a:r>
              <a:rPr lang="en-US" altLang="zh-CN" sz="2400" b="0" dirty="0">
                <a:latin typeface="华文仿宋" panose="02010600040101010101" pitchFamily="2" charset="-122"/>
                <a:ea typeface="华文仿宋" panose="02010600040101010101" pitchFamily="2" charset="-122"/>
              </a:rPr>
              <a:t>f </a:t>
            </a:r>
            <a:r>
              <a:rPr lang="zh-CN" altLang="en-US" sz="2400" b="0" dirty="0">
                <a:latin typeface="华文仿宋" panose="02010600040101010101" pitchFamily="2" charset="-122"/>
                <a:ea typeface="华文仿宋" panose="02010600040101010101" pitchFamily="2" charset="-122"/>
              </a:rPr>
              <a:t>在区间</a:t>
            </a:r>
            <a:r>
              <a:rPr lang="en-US" altLang="zh-CN" sz="2400" b="0" dirty="0">
                <a:latin typeface="华文仿宋" panose="02010600040101010101" pitchFamily="2" charset="-122"/>
                <a:ea typeface="华文仿宋" panose="02010600040101010101" pitchFamily="2" charset="-122"/>
              </a:rPr>
              <a:t>I</a:t>
            </a:r>
            <a:r>
              <a:rPr lang="zh-CN" altLang="en-US" sz="2400" b="0" dirty="0">
                <a:latin typeface="华文仿宋" panose="02010600040101010101" pitchFamily="2" charset="-122"/>
                <a:ea typeface="华文仿宋" panose="02010600040101010101" pitchFamily="2" charset="-122"/>
              </a:rPr>
              <a:t>上</a:t>
            </a:r>
            <a:r>
              <a:rPr lang="zh-CN" altLang="en-US" sz="2400" b="0" dirty="0">
                <a:solidFill>
                  <a:srgbClr val="0000FF"/>
                </a:solidFill>
                <a:latin typeface="华文仿宋" panose="02010600040101010101" pitchFamily="2" charset="-122"/>
                <a:ea typeface="华文仿宋" panose="02010600040101010101" pitchFamily="2" charset="-122"/>
              </a:rPr>
              <a:t>递增</a:t>
            </a:r>
            <a:r>
              <a:rPr lang="zh-CN" altLang="en-US" sz="2400" b="0" dirty="0">
                <a:latin typeface="华文仿宋" panose="02010600040101010101" pitchFamily="2" charset="-122"/>
                <a:ea typeface="华文仿宋" panose="02010600040101010101" pitchFamily="2" charset="-122"/>
              </a:rPr>
              <a:t>。</a:t>
            </a:r>
          </a:p>
          <a:p>
            <a:pPr lvl="1" fontAlgn="auto">
              <a:spcAft>
                <a:spcPts val="0"/>
              </a:spcAft>
            </a:pPr>
            <a:r>
              <a:rPr lang="zh-CN" altLang="en-US" sz="2400" b="0" dirty="0">
                <a:latin typeface="华文仿宋" panose="02010600040101010101" pitchFamily="2" charset="-122"/>
                <a:ea typeface="华文仿宋" panose="02010600040101010101" pitchFamily="2" charset="-122"/>
              </a:rPr>
              <a:t>若对所有</a:t>
            </a:r>
            <a:r>
              <a:rPr lang="en-US" altLang="zh-CN" sz="2400" b="0" dirty="0">
                <a:latin typeface="华文仿宋" panose="02010600040101010101" pitchFamily="2" charset="-122"/>
                <a:ea typeface="华文仿宋" panose="02010600040101010101" pitchFamily="2" charset="-122"/>
              </a:rPr>
              <a:t>x1&lt;x2</a:t>
            </a:r>
            <a:r>
              <a:rPr lang="zh-CN" altLang="en-US" sz="2400" b="0" dirty="0">
                <a:latin typeface="华文仿宋" panose="02010600040101010101" pitchFamily="2" charset="-122"/>
                <a:ea typeface="华文仿宋" panose="02010600040101010101" pitchFamily="2" charset="-122"/>
              </a:rPr>
              <a:t>，当</a:t>
            </a:r>
            <a:r>
              <a:rPr lang="en-US" altLang="zh-CN" sz="2400" b="0" dirty="0">
                <a:latin typeface="华文仿宋" panose="02010600040101010101" pitchFamily="2" charset="-122"/>
                <a:ea typeface="华文仿宋" panose="02010600040101010101" pitchFamily="2" charset="-122"/>
              </a:rPr>
              <a:t>x1, x2∈I</a:t>
            </a:r>
            <a:r>
              <a:rPr lang="zh-CN" altLang="en-US" sz="2400" b="0" dirty="0">
                <a:latin typeface="华文仿宋" panose="02010600040101010101" pitchFamily="2" charset="-122"/>
                <a:ea typeface="华文仿宋" panose="02010600040101010101" pitchFamily="2" charset="-122"/>
              </a:rPr>
              <a:t>时有</a:t>
            </a:r>
            <a:r>
              <a:rPr lang="en-US" altLang="zh-CN" sz="2400" b="0" dirty="0">
                <a:latin typeface="华文仿宋" panose="02010600040101010101" pitchFamily="2" charset="-122"/>
                <a:ea typeface="华文仿宋" panose="02010600040101010101" pitchFamily="2" charset="-122"/>
              </a:rPr>
              <a:t>f(x1)&gt;f(x2)</a:t>
            </a:r>
            <a:r>
              <a:rPr lang="zh-CN" altLang="en-US" sz="2400" b="0" dirty="0">
                <a:latin typeface="华文仿宋" panose="02010600040101010101" pitchFamily="2" charset="-122"/>
                <a:ea typeface="华文仿宋" panose="02010600040101010101" pitchFamily="2" charset="-122"/>
              </a:rPr>
              <a:t>，则称</a:t>
            </a:r>
            <a:r>
              <a:rPr lang="en-US" altLang="zh-CN" sz="2400" b="0" dirty="0">
                <a:latin typeface="华文仿宋" panose="02010600040101010101" pitchFamily="2" charset="-122"/>
                <a:ea typeface="华文仿宋" panose="02010600040101010101" pitchFamily="2" charset="-122"/>
              </a:rPr>
              <a:t>f </a:t>
            </a:r>
            <a:r>
              <a:rPr lang="zh-CN" altLang="en-US" sz="2400" b="0" dirty="0">
                <a:latin typeface="华文仿宋" panose="02010600040101010101" pitchFamily="2" charset="-122"/>
                <a:ea typeface="华文仿宋" panose="02010600040101010101" pitchFamily="2" charset="-122"/>
              </a:rPr>
              <a:t>在区间</a:t>
            </a:r>
            <a:r>
              <a:rPr lang="en-US" altLang="zh-CN" sz="2400" b="0" dirty="0">
                <a:latin typeface="华文仿宋" panose="02010600040101010101" pitchFamily="2" charset="-122"/>
                <a:ea typeface="华文仿宋" panose="02010600040101010101" pitchFamily="2" charset="-122"/>
              </a:rPr>
              <a:t>I</a:t>
            </a:r>
            <a:r>
              <a:rPr lang="zh-CN" altLang="en-US" sz="2400" b="0" dirty="0">
                <a:latin typeface="华文仿宋" panose="02010600040101010101" pitchFamily="2" charset="-122"/>
                <a:ea typeface="华文仿宋" panose="02010600040101010101" pitchFamily="2" charset="-122"/>
              </a:rPr>
              <a:t>上</a:t>
            </a:r>
            <a:r>
              <a:rPr lang="zh-CN" altLang="en-US" sz="2400" b="0" dirty="0">
                <a:solidFill>
                  <a:srgbClr val="0000FF"/>
                </a:solidFill>
                <a:latin typeface="华文仿宋" panose="02010600040101010101" pitchFamily="2" charset="-122"/>
                <a:ea typeface="华文仿宋" panose="02010600040101010101" pitchFamily="2" charset="-122"/>
              </a:rPr>
              <a:t>递减</a:t>
            </a:r>
            <a:r>
              <a:rPr lang="zh-CN" altLang="en-US" sz="2400" b="0" dirty="0">
                <a:latin typeface="华文仿宋" panose="02010600040101010101" pitchFamily="2" charset="-122"/>
                <a:ea typeface="华文仿宋" panose="02010600040101010101" pitchFamily="2" charset="-122"/>
              </a:rPr>
              <a:t>。</a:t>
            </a:r>
          </a:p>
          <a:p>
            <a:pPr lvl="1" fontAlgn="auto">
              <a:spcAft>
                <a:spcPts val="0"/>
              </a:spcAft>
              <a:buFont typeface="Wingdings" panose="05000000000000000000" pitchFamily="2" charset="2"/>
              <a:buNone/>
            </a:pPr>
            <a:endParaRPr lang="zh-CN" altLang="en-US" sz="2400" b="0" dirty="0">
              <a:latin typeface="华文仿宋" panose="02010600040101010101" pitchFamily="2" charset="-122"/>
              <a:ea typeface="华文仿宋" panose="02010600040101010101" pitchFamily="2" charset="-122"/>
            </a:endParaRPr>
          </a:p>
          <a:p>
            <a:pPr fontAlgn="auto">
              <a:spcAft>
                <a:spcPts val="0"/>
              </a:spcAft>
            </a:pPr>
            <a:r>
              <a:rPr lang="zh-CN" altLang="en-US" sz="2400" b="0" dirty="0">
                <a:latin typeface="华文仿宋" panose="02010600040101010101" pitchFamily="2" charset="-122"/>
                <a:ea typeface="华文仿宋" panose="02010600040101010101" pitchFamily="2" charset="-122"/>
              </a:rPr>
              <a:t>定理</a:t>
            </a:r>
            <a:r>
              <a:rPr lang="en-US" altLang="zh-CN" sz="2400" b="0" dirty="0">
                <a:latin typeface="华文仿宋" panose="02010600040101010101" pitchFamily="2" charset="-122"/>
                <a:ea typeface="华文仿宋" panose="02010600040101010101" pitchFamily="2" charset="-122"/>
              </a:rPr>
              <a:t>8.1  </a:t>
            </a:r>
            <a:r>
              <a:rPr lang="zh-CN" altLang="en-US" sz="2400" b="0" dirty="0">
                <a:latin typeface="华文仿宋" panose="02010600040101010101" pitchFamily="2" charset="-122"/>
                <a:ea typeface="华文仿宋" panose="02010600040101010101" pitchFamily="2" charset="-122"/>
              </a:rPr>
              <a:t>设</a:t>
            </a:r>
            <a:r>
              <a:rPr lang="en-US" altLang="zh-CN" sz="2400" b="0" dirty="0">
                <a:latin typeface="华文仿宋" panose="02010600040101010101" pitchFamily="2" charset="-122"/>
                <a:ea typeface="华文仿宋" panose="02010600040101010101" pitchFamily="2" charset="-122"/>
              </a:rPr>
              <a:t>f (x) </a:t>
            </a:r>
            <a:r>
              <a:rPr lang="zh-CN" altLang="en-US" sz="2400" b="0" dirty="0">
                <a:latin typeface="华文仿宋" panose="02010600040101010101" pitchFamily="2" charset="-122"/>
                <a:ea typeface="华文仿宋" panose="02010600040101010101" pitchFamily="2" charset="-122"/>
              </a:rPr>
              <a:t>在区间</a:t>
            </a:r>
            <a:r>
              <a:rPr lang="en-US" altLang="zh-CN" sz="2400" b="0" dirty="0">
                <a:latin typeface="华文仿宋" panose="02010600040101010101" pitchFamily="2" charset="-122"/>
                <a:ea typeface="华文仿宋" panose="02010600040101010101" pitchFamily="2" charset="-122"/>
              </a:rPr>
              <a:t>I=[</a:t>
            </a:r>
            <a:r>
              <a:rPr lang="en-US" altLang="zh-CN" sz="2400" b="0" dirty="0" err="1">
                <a:latin typeface="华文仿宋" panose="02010600040101010101" pitchFamily="2" charset="-122"/>
                <a:ea typeface="华文仿宋" panose="02010600040101010101" pitchFamily="2" charset="-122"/>
              </a:rPr>
              <a:t>a,b</a:t>
            </a:r>
            <a:r>
              <a:rPr lang="en-US" altLang="zh-CN" sz="2400" b="0" dirty="0">
                <a:latin typeface="华文仿宋" panose="02010600040101010101" pitchFamily="2" charset="-122"/>
                <a:ea typeface="华文仿宋" panose="02010600040101010101" pitchFamily="2" charset="-122"/>
              </a:rPr>
              <a:t>]</a:t>
            </a:r>
            <a:r>
              <a:rPr lang="zh-CN" altLang="en-US" sz="2400" b="0" dirty="0">
                <a:latin typeface="华文仿宋" panose="02010600040101010101" pitchFamily="2" charset="-122"/>
                <a:ea typeface="华文仿宋" panose="02010600040101010101" pitchFamily="2" charset="-122"/>
              </a:rPr>
              <a:t>上连续，并在</a:t>
            </a:r>
            <a:r>
              <a:rPr lang="en-US" altLang="zh-CN" sz="2400" b="0" dirty="0">
                <a:latin typeface="华文仿宋" panose="02010600040101010101" pitchFamily="2" charset="-122"/>
                <a:ea typeface="华文仿宋" panose="02010600040101010101" pitchFamily="2" charset="-122"/>
              </a:rPr>
              <a:t>(</a:t>
            </a:r>
            <a:r>
              <a:rPr lang="en-US" altLang="zh-CN" sz="2400" b="0" dirty="0" err="1">
                <a:latin typeface="华文仿宋" panose="02010600040101010101" pitchFamily="2" charset="-122"/>
                <a:ea typeface="华文仿宋" panose="02010600040101010101" pitchFamily="2" charset="-122"/>
              </a:rPr>
              <a:t>a,b</a:t>
            </a:r>
            <a:r>
              <a:rPr lang="en-US" altLang="zh-CN" sz="2400" b="0" dirty="0">
                <a:latin typeface="华文仿宋" panose="02010600040101010101" pitchFamily="2" charset="-122"/>
                <a:ea typeface="华文仿宋" panose="02010600040101010101" pitchFamily="2" charset="-122"/>
              </a:rPr>
              <a:t>)</a:t>
            </a:r>
            <a:r>
              <a:rPr lang="zh-CN" altLang="en-US" sz="2400" b="0" dirty="0">
                <a:latin typeface="华文仿宋" panose="02010600040101010101" pitchFamily="2" charset="-122"/>
                <a:ea typeface="华文仿宋" panose="02010600040101010101" pitchFamily="2" charset="-122"/>
              </a:rPr>
              <a:t>上可微。</a:t>
            </a:r>
          </a:p>
          <a:p>
            <a:pPr lvl="1" fontAlgn="auto">
              <a:spcAft>
                <a:spcPts val="0"/>
              </a:spcAft>
            </a:pPr>
            <a:r>
              <a:rPr lang="zh-CN" altLang="en-US" sz="2400" b="0" dirty="0">
                <a:latin typeface="华文仿宋" panose="02010600040101010101" pitchFamily="2" charset="-122"/>
                <a:ea typeface="华文仿宋" panose="02010600040101010101" pitchFamily="2" charset="-122"/>
              </a:rPr>
              <a:t>若对所有</a:t>
            </a:r>
            <a:r>
              <a:rPr lang="en-US" altLang="zh-CN" sz="2400" b="0" dirty="0">
                <a:latin typeface="华文仿宋" panose="02010600040101010101" pitchFamily="2" charset="-122"/>
                <a:ea typeface="华文仿宋" panose="02010600040101010101" pitchFamily="2" charset="-122"/>
              </a:rPr>
              <a:t>x∈(</a:t>
            </a:r>
            <a:r>
              <a:rPr lang="en-US" altLang="zh-CN" sz="2400" b="0" dirty="0" err="1">
                <a:latin typeface="华文仿宋" panose="02010600040101010101" pitchFamily="2" charset="-122"/>
                <a:ea typeface="华文仿宋" panose="02010600040101010101" pitchFamily="2" charset="-122"/>
              </a:rPr>
              <a:t>a,b</a:t>
            </a:r>
            <a:r>
              <a:rPr lang="en-US" altLang="zh-CN" sz="2400" b="0" dirty="0">
                <a:latin typeface="华文仿宋" panose="02010600040101010101" pitchFamily="2" charset="-122"/>
                <a:ea typeface="华文仿宋" panose="02010600040101010101" pitchFamily="2" charset="-122"/>
              </a:rPr>
              <a:t>)</a:t>
            </a:r>
            <a:r>
              <a:rPr lang="zh-CN" altLang="en-US" sz="2400" b="0" dirty="0">
                <a:latin typeface="华文仿宋" panose="02010600040101010101" pitchFamily="2" charset="-122"/>
                <a:ea typeface="华文仿宋" panose="02010600040101010101" pitchFamily="2" charset="-122"/>
              </a:rPr>
              <a:t>有</a:t>
            </a:r>
            <a:r>
              <a:rPr lang="en-US" altLang="zh-CN" sz="2400" b="0" dirty="0">
                <a:latin typeface="华文仿宋" panose="02010600040101010101" pitchFamily="2" charset="-122"/>
                <a:ea typeface="华文仿宋" panose="02010600040101010101" pitchFamily="2" charset="-122"/>
              </a:rPr>
              <a:t>f </a:t>
            </a:r>
            <a:r>
              <a:rPr lang="en-US" altLang="zh-CN" sz="2400" b="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b="0" dirty="0">
                <a:latin typeface="华文仿宋" panose="02010600040101010101" pitchFamily="2" charset="-122"/>
                <a:ea typeface="华文仿宋" panose="02010600040101010101" pitchFamily="2" charset="-122"/>
              </a:rPr>
              <a:t>(x) &gt;0</a:t>
            </a:r>
            <a:r>
              <a:rPr lang="zh-CN" altLang="en-US" sz="2400" b="0" dirty="0">
                <a:latin typeface="华文仿宋" panose="02010600040101010101" pitchFamily="2" charset="-122"/>
                <a:ea typeface="华文仿宋" panose="02010600040101010101" pitchFamily="2" charset="-122"/>
              </a:rPr>
              <a:t>，则</a:t>
            </a:r>
            <a:r>
              <a:rPr lang="en-US" altLang="zh-CN" sz="2400" b="0" dirty="0">
                <a:latin typeface="华文仿宋" panose="02010600040101010101" pitchFamily="2" charset="-122"/>
                <a:ea typeface="华文仿宋" panose="02010600040101010101" pitchFamily="2" charset="-122"/>
              </a:rPr>
              <a:t>f (x)</a:t>
            </a:r>
            <a:r>
              <a:rPr lang="zh-CN" altLang="en-US" sz="2400" b="0" dirty="0">
                <a:latin typeface="华文仿宋" panose="02010600040101010101" pitchFamily="2" charset="-122"/>
                <a:ea typeface="华文仿宋" panose="02010600040101010101" pitchFamily="2" charset="-122"/>
              </a:rPr>
              <a:t>在 </a:t>
            </a:r>
            <a:r>
              <a:rPr lang="en-US" altLang="zh-CN" sz="2400" b="0" dirty="0">
                <a:latin typeface="华文仿宋" panose="02010600040101010101" pitchFamily="2" charset="-122"/>
                <a:ea typeface="华文仿宋" panose="02010600040101010101" pitchFamily="2" charset="-122"/>
              </a:rPr>
              <a:t>I</a:t>
            </a:r>
            <a:r>
              <a:rPr lang="zh-CN" altLang="en-US" sz="2400" b="0" dirty="0">
                <a:latin typeface="华文仿宋" panose="02010600040101010101" pitchFamily="2" charset="-122"/>
                <a:ea typeface="华文仿宋" panose="02010600040101010101" pitchFamily="2" charset="-122"/>
              </a:rPr>
              <a:t>上</a:t>
            </a:r>
            <a:r>
              <a:rPr lang="zh-CN" altLang="en-US" sz="2400" b="0" dirty="0">
                <a:solidFill>
                  <a:srgbClr val="0000FF"/>
                </a:solidFill>
                <a:latin typeface="华文仿宋" panose="02010600040101010101" pitchFamily="2" charset="-122"/>
                <a:ea typeface="华文仿宋" panose="02010600040101010101" pitchFamily="2" charset="-122"/>
              </a:rPr>
              <a:t>递增</a:t>
            </a:r>
            <a:r>
              <a:rPr lang="zh-CN" altLang="en-US" sz="2400" b="0" dirty="0">
                <a:latin typeface="华文仿宋" panose="02010600040101010101" pitchFamily="2" charset="-122"/>
                <a:ea typeface="华文仿宋" panose="02010600040101010101" pitchFamily="2" charset="-122"/>
              </a:rPr>
              <a:t>。</a:t>
            </a:r>
          </a:p>
          <a:p>
            <a:pPr lvl="1" fontAlgn="auto">
              <a:spcAft>
                <a:spcPts val="0"/>
              </a:spcAft>
            </a:pPr>
            <a:r>
              <a:rPr lang="zh-CN" altLang="en-US" sz="2400" b="0" dirty="0">
                <a:latin typeface="华文仿宋" panose="02010600040101010101" pitchFamily="2" charset="-122"/>
                <a:ea typeface="华文仿宋" panose="02010600040101010101" pitchFamily="2" charset="-122"/>
              </a:rPr>
              <a:t>若对所有</a:t>
            </a:r>
            <a:r>
              <a:rPr lang="en-US" altLang="zh-CN" sz="2400" b="0" dirty="0">
                <a:latin typeface="华文仿宋" panose="02010600040101010101" pitchFamily="2" charset="-122"/>
                <a:ea typeface="华文仿宋" panose="02010600040101010101" pitchFamily="2" charset="-122"/>
              </a:rPr>
              <a:t>x∈(</a:t>
            </a:r>
            <a:r>
              <a:rPr lang="en-US" altLang="zh-CN" sz="2400" b="0" dirty="0" err="1">
                <a:latin typeface="华文仿宋" panose="02010600040101010101" pitchFamily="2" charset="-122"/>
                <a:ea typeface="华文仿宋" panose="02010600040101010101" pitchFamily="2" charset="-122"/>
              </a:rPr>
              <a:t>a,b</a:t>
            </a:r>
            <a:r>
              <a:rPr lang="en-US" altLang="zh-CN" sz="2400" b="0" dirty="0">
                <a:latin typeface="华文仿宋" panose="02010600040101010101" pitchFamily="2" charset="-122"/>
                <a:ea typeface="华文仿宋" panose="02010600040101010101" pitchFamily="2" charset="-122"/>
              </a:rPr>
              <a:t>)</a:t>
            </a:r>
            <a:r>
              <a:rPr lang="zh-CN" altLang="en-US" sz="2400" b="0" dirty="0">
                <a:latin typeface="华文仿宋" panose="02010600040101010101" pitchFamily="2" charset="-122"/>
                <a:ea typeface="华文仿宋" panose="02010600040101010101" pitchFamily="2" charset="-122"/>
              </a:rPr>
              <a:t>有</a:t>
            </a:r>
            <a:r>
              <a:rPr lang="en-US" altLang="zh-CN" sz="2400" b="0" dirty="0">
                <a:latin typeface="华文仿宋" panose="02010600040101010101" pitchFamily="2" charset="-122"/>
                <a:ea typeface="华文仿宋" panose="02010600040101010101" pitchFamily="2" charset="-122"/>
              </a:rPr>
              <a:t>f </a:t>
            </a:r>
            <a:r>
              <a:rPr lang="en-US" altLang="zh-CN" sz="2400" b="0" dirty="0">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b="0" dirty="0">
                <a:latin typeface="华文仿宋" panose="02010600040101010101" pitchFamily="2" charset="-122"/>
                <a:ea typeface="华文仿宋" panose="02010600040101010101" pitchFamily="2" charset="-122"/>
              </a:rPr>
              <a:t>(x) &lt;0</a:t>
            </a:r>
            <a:r>
              <a:rPr lang="zh-CN" altLang="en-US" sz="2400" b="0" dirty="0">
                <a:latin typeface="华文仿宋" panose="02010600040101010101" pitchFamily="2" charset="-122"/>
                <a:ea typeface="华文仿宋" panose="02010600040101010101" pitchFamily="2" charset="-122"/>
              </a:rPr>
              <a:t>，则</a:t>
            </a:r>
            <a:r>
              <a:rPr lang="en-US" altLang="zh-CN" sz="2400" b="0" dirty="0">
                <a:latin typeface="华文仿宋" panose="02010600040101010101" pitchFamily="2" charset="-122"/>
                <a:ea typeface="华文仿宋" panose="02010600040101010101" pitchFamily="2" charset="-122"/>
              </a:rPr>
              <a:t>f (x)</a:t>
            </a:r>
            <a:r>
              <a:rPr lang="zh-CN" altLang="en-US" sz="2400" b="0" dirty="0">
                <a:latin typeface="华文仿宋" panose="02010600040101010101" pitchFamily="2" charset="-122"/>
                <a:ea typeface="华文仿宋" panose="02010600040101010101" pitchFamily="2" charset="-122"/>
              </a:rPr>
              <a:t>在 </a:t>
            </a:r>
            <a:r>
              <a:rPr lang="en-US" altLang="zh-CN" sz="2400" b="0" dirty="0">
                <a:latin typeface="华文仿宋" panose="02010600040101010101" pitchFamily="2" charset="-122"/>
                <a:ea typeface="华文仿宋" panose="02010600040101010101" pitchFamily="2" charset="-122"/>
              </a:rPr>
              <a:t>I</a:t>
            </a:r>
            <a:r>
              <a:rPr lang="zh-CN" altLang="en-US" sz="2400" b="0" dirty="0">
                <a:latin typeface="华文仿宋" panose="02010600040101010101" pitchFamily="2" charset="-122"/>
                <a:ea typeface="华文仿宋" panose="02010600040101010101" pitchFamily="2" charset="-122"/>
              </a:rPr>
              <a:t>上</a:t>
            </a:r>
            <a:r>
              <a:rPr lang="zh-CN" altLang="en-US" sz="2400" b="0" dirty="0">
                <a:solidFill>
                  <a:srgbClr val="0000FF"/>
                </a:solidFill>
                <a:latin typeface="华文仿宋" panose="02010600040101010101" pitchFamily="2" charset="-122"/>
                <a:ea typeface="华文仿宋" panose="02010600040101010101" pitchFamily="2" charset="-122"/>
              </a:rPr>
              <a:t>递减。</a:t>
            </a:r>
          </a:p>
          <a:p>
            <a:pPr fontAlgn="auto">
              <a:spcAft>
                <a:spcPts val="0"/>
              </a:spcAft>
              <a:buFont typeface="Wingdings" panose="05000000000000000000" pitchFamily="2" charset="2"/>
              <a:buNone/>
            </a:pPr>
            <a:endParaRPr lang="en-US" altLang="zh-CN" sz="2400" b="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8210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E0460C8A-D7AA-4F7B-A42F-31E383BC84D5}"/>
              </a:ext>
            </a:extLst>
          </p:cNvPr>
          <p:cNvSpPr>
            <a:spLocks noGrp="1" noChangeArrowheads="1"/>
          </p:cNvSpPr>
          <p:nvPr>
            <p:ph type="body" idx="1"/>
          </p:nvPr>
        </p:nvSpPr>
        <p:spPr>
          <a:xfrm>
            <a:off x="170638" y="1362789"/>
            <a:ext cx="8802724" cy="4824536"/>
          </a:xfrm>
        </p:spPr>
        <p:txBody>
          <a:bodyPr>
            <a:normAutofit fontScale="92500"/>
          </a:bodyPr>
          <a:lstStyle/>
          <a:p>
            <a:pPr marL="0" indent="0">
              <a:buNone/>
            </a:pPr>
            <a:r>
              <a:rPr lang="zh-CN" altLang="en-US" sz="2400" dirty="0">
                <a:solidFill>
                  <a:srgbClr val="0000FF"/>
                </a:solidFill>
              </a:rPr>
              <a:t>定理</a:t>
            </a:r>
            <a:r>
              <a:rPr lang="en-US" altLang="zh-CN" sz="2400" dirty="0">
                <a:solidFill>
                  <a:srgbClr val="0000FF"/>
                </a:solidFill>
              </a:rPr>
              <a:t>8.2  </a:t>
            </a:r>
            <a:r>
              <a:rPr lang="zh-CN" altLang="en-US" sz="2400" dirty="0"/>
              <a:t>设</a:t>
            </a:r>
            <a:r>
              <a:rPr lang="en-US" altLang="zh-CN" sz="2400" i="1" dirty="0"/>
              <a:t>f</a:t>
            </a:r>
            <a:r>
              <a:rPr lang="en-US" altLang="zh-CN" sz="2400" dirty="0"/>
              <a:t>(</a:t>
            </a:r>
            <a:r>
              <a:rPr lang="en-US" altLang="zh-CN" sz="2400" i="1" dirty="0"/>
              <a:t>x</a:t>
            </a:r>
            <a:r>
              <a:rPr lang="en-US" altLang="zh-CN" sz="2400" dirty="0"/>
              <a:t>)</a:t>
            </a:r>
            <a:r>
              <a:rPr lang="zh-CN" altLang="en-US" sz="2400" dirty="0"/>
              <a:t>定义在区间</a:t>
            </a:r>
            <a:r>
              <a:rPr lang="en-US" altLang="zh-CN" sz="2400" i="1" dirty="0"/>
              <a:t>I</a:t>
            </a:r>
            <a:r>
              <a:rPr lang="en-US" altLang="zh-CN" sz="2400" dirty="0"/>
              <a:t>=[</a:t>
            </a:r>
            <a:r>
              <a:rPr lang="en-US" altLang="zh-CN" sz="2400" i="1" dirty="0"/>
              <a:t>a</a:t>
            </a:r>
            <a:r>
              <a:rPr lang="en-US" altLang="zh-CN" sz="2400" dirty="0"/>
              <a:t>, </a:t>
            </a:r>
            <a:r>
              <a:rPr lang="en-US" altLang="zh-CN" sz="2400" i="1" dirty="0"/>
              <a:t>b</a:t>
            </a:r>
            <a:r>
              <a:rPr lang="en-US" altLang="zh-CN" sz="2400" dirty="0"/>
              <a:t>]</a:t>
            </a:r>
            <a:r>
              <a:rPr lang="zh-CN" altLang="en-US" sz="2400" dirty="0"/>
              <a:t>上，并在内点</a:t>
            </a:r>
            <a:r>
              <a:rPr lang="en-US" altLang="zh-CN" sz="2400" i="1" dirty="0"/>
              <a:t>p</a:t>
            </a:r>
            <a:r>
              <a:rPr lang="en-US" altLang="zh-CN" sz="2400" dirty="0"/>
              <a:t>∈(</a:t>
            </a:r>
            <a:r>
              <a:rPr lang="en-US" altLang="zh-CN" sz="2400" i="1" dirty="0"/>
              <a:t>a</a:t>
            </a:r>
            <a:r>
              <a:rPr lang="en-US" altLang="zh-CN" sz="2400" dirty="0"/>
              <a:t>, </a:t>
            </a:r>
            <a:r>
              <a:rPr lang="en-US" altLang="zh-CN" sz="2400" i="1" dirty="0"/>
              <a:t>b</a:t>
            </a:r>
            <a:r>
              <a:rPr lang="en-US" altLang="zh-CN" sz="2400" dirty="0"/>
              <a:t>)</a:t>
            </a:r>
            <a:r>
              <a:rPr lang="zh-CN" altLang="en-US" sz="2400" dirty="0"/>
              <a:t>处有局部极值。若</a:t>
            </a:r>
            <a:r>
              <a:rPr lang="en-US" altLang="zh-CN" sz="2400" i="1" dirty="0"/>
              <a:t>f</a:t>
            </a:r>
            <a:r>
              <a:rPr lang="en-US" altLang="zh-CN" sz="2400" dirty="0"/>
              <a:t>(</a:t>
            </a:r>
            <a:r>
              <a:rPr lang="en-US" altLang="zh-CN" sz="2400" i="1" dirty="0"/>
              <a:t>x</a:t>
            </a:r>
            <a:r>
              <a:rPr lang="en-US" altLang="zh-CN" sz="2400" dirty="0"/>
              <a:t>)</a:t>
            </a:r>
            <a:r>
              <a:rPr lang="zh-CN" altLang="en-US" sz="2400" dirty="0"/>
              <a:t>在</a:t>
            </a:r>
            <a:r>
              <a:rPr lang="en-US" altLang="zh-CN" sz="2400" i="1" dirty="0"/>
              <a:t>x</a:t>
            </a:r>
            <a:r>
              <a:rPr lang="en-US" altLang="zh-CN" sz="2400" dirty="0"/>
              <a:t>=</a:t>
            </a:r>
            <a:r>
              <a:rPr lang="en-US" altLang="zh-CN" sz="2400" i="1" dirty="0"/>
              <a:t>p</a:t>
            </a:r>
            <a:r>
              <a:rPr lang="zh-CN" altLang="en-US" sz="2400" dirty="0"/>
              <a:t>处可微，则</a:t>
            </a:r>
            <a:r>
              <a:rPr lang="en-US" altLang="zh-CN" sz="2400" i="1" dirty="0"/>
              <a:t>f </a:t>
            </a:r>
            <a:r>
              <a:rPr lang="en-US" altLang="zh-CN" sz="2400" dirty="0"/>
              <a:t>’(</a:t>
            </a:r>
            <a:r>
              <a:rPr lang="en-US" altLang="zh-CN" sz="2400" i="1" dirty="0"/>
              <a:t>p</a:t>
            </a:r>
            <a:r>
              <a:rPr lang="en-US" altLang="zh-CN" sz="2400" dirty="0"/>
              <a:t>)=0</a:t>
            </a:r>
            <a:r>
              <a:rPr lang="zh-CN" altLang="en-US" sz="2400" dirty="0"/>
              <a:t>。</a:t>
            </a:r>
            <a:endParaRPr lang="en-US" altLang="zh-CN" sz="2400" dirty="0"/>
          </a:p>
          <a:p>
            <a:endParaRPr lang="zh-CN" altLang="en-US" sz="2400" dirty="0"/>
          </a:p>
          <a:p>
            <a:pPr marL="0" indent="0">
              <a:buNone/>
            </a:pPr>
            <a:r>
              <a:rPr lang="zh-CN" altLang="en-US" sz="2400" dirty="0">
                <a:solidFill>
                  <a:srgbClr val="0000FF"/>
                </a:solidFill>
              </a:rPr>
              <a:t>定理</a:t>
            </a:r>
            <a:r>
              <a:rPr lang="en-US" altLang="zh-CN" sz="2400" dirty="0">
                <a:solidFill>
                  <a:srgbClr val="0000FF"/>
                </a:solidFill>
              </a:rPr>
              <a:t>8.3  </a:t>
            </a:r>
            <a:r>
              <a:rPr lang="zh-CN" altLang="en-US" sz="2400" dirty="0"/>
              <a:t>设</a:t>
            </a:r>
            <a:r>
              <a:rPr lang="en-US" altLang="zh-CN" sz="2400" i="1" dirty="0"/>
              <a:t>f</a:t>
            </a:r>
            <a:r>
              <a:rPr lang="en-US" altLang="zh-CN" sz="2400" dirty="0"/>
              <a:t>(</a:t>
            </a:r>
            <a:r>
              <a:rPr lang="en-US" altLang="zh-CN" sz="2400" i="1" dirty="0"/>
              <a:t>x</a:t>
            </a:r>
            <a:r>
              <a:rPr lang="en-US" altLang="zh-CN" sz="2400" dirty="0"/>
              <a:t>) </a:t>
            </a:r>
            <a:r>
              <a:rPr lang="zh-CN" altLang="en-US" sz="2400" dirty="0"/>
              <a:t>在</a:t>
            </a:r>
            <a:r>
              <a:rPr lang="en-US" altLang="zh-CN" sz="2400" i="1" dirty="0"/>
              <a:t>I</a:t>
            </a:r>
            <a:r>
              <a:rPr lang="en-US" altLang="zh-CN" sz="2400" dirty="0"/>
              <a:t>=[</a:t>
            </a:r>
            <a:r>
              <a:rPr lang="en-US" altLang="zh-CN" sz="2400" i="1" dirty="0"/>
              <a:t>a</a:t>
            </a:r>
            <a:r>
              <a:rPr lang="en-US" altLang="zh-CN" sz="2400" dirty="0"/>
              <a:t>, </a:t>
            </a:r>
            <a:r>
              <a:rPr lang="en-US" altLang="zh-CN" sz="2400" i="1" dirty="0"/>
              <a:t>b</a:t>
            </a:r>
            <a:r>
              <a:rPr lang="en-US" altLang="zh-CN" sz="2400" dirty="0"/>
              <a:t>]</a:t>
            </a:r>
            <a:r>
              <a:rPr lang="zh-CN" altLang="en-US" sz="2400" dirty="0"/>
              <a:t>上连续，并设除</a:t>
            </a:r>
            <a:r>
              <a:rPr lang="en-US" altLang="zh-CN" sz="2400" i="1" dirty="0"/>
              <a:t>x</a:t>
            </a:r>
            <a:r>
              <a:rPr lang="en-US" altLang="zh-CN" sz="2400" dirty="0"/>
              <a:t>=</a:t>
            </a:r>
            <a:r>
              <a:rPr lang="en-US" altLang="zh-CN" sz="2400" i="1" dirty="0"/>
              <a:t>p</a:t>
            </a:r>
            <a:r>
              <a:rPr lang="zh-CN" altLang="en-US" sz="2400" dirty="0"/>
              <a:t>处外， </a:t>
            </a:r>
            <a:r>
              <a:rPr lang="en-US" altLang="zh-CN" sz="2400" i="1" dirty="0"/>
              <a:t>f </a:t>
            </a:r>
            <a:r>
              <a:rPr lang="en-US" altLang="zh-CN" sz="2400" dirty="0"/>
              <a:t>’(</a:t>
            </a:r>
            <a:r>
              <a:rPr lang="en-US" altLang="zh-CN" sz="2400" i="1" dirty="0"/>
              <a:t>x</a:t>
            </a:r>
            <a:r>
              <a:rPr lang="en-US" altLang="zh-CN" sz="2400" dirty="0"/>
              <a:t>)</a:t>
            </a:r>
            <a:r>
              <a:rPr lang="zh-CN" altLang="en-US" sz="2400" dirty="0"/>
              <a:t>对所有</a:t>
            </a:r>
            <a:r>
              <a:rPr lang="en-US" altLang="zh-CN" sz="2400" i="1" dirty="0"/>
              <a:t>x</a:t>
            </a:r>
            <a:r>
              <a:rPr lang="en-US" altLang="zh-CN" sz="2400" dirty="0"/>
              <a:t>∈(</a:t>
            </a:r>
            <a:r>
              <a:rPr lang="en-US" altLang="zh-CN" sz="2400" i="1" dirty="0"/>
              <a:t>a</a:t>
            </a:r>
            <a:r>
              <a:rPr lang="en-US" altLang="zh-CN" sz="2400" dirty="0"/>
              <a:t>, </a:t>
            </a:r>
            <a:r>
              <a:rPr lang="en-US" altLang="zh-CN" sz="2400" i="1" dirty="0"/>
              <a:t>b</a:t>
            </a:r>
            <a:r>
              <a:rPr lang="en-US" altLang="zh-CN" sz="2400" dirty="0"/>
              <a:t>)</a:t>
            </a:r>
            <a:r>
              <a:rPr lang="zh-CN" altLang="en-US" sz="2400" dirty="0"/>
              <a:t>都有定义。</a:t>
            </a:r>
          </a:p>
          <a:p>
            <a:pPr lvl="1"/>
            <a:r>
              <a:rPr lang="zh-CN" altLang="en-US" sz="2400" dirty="0"/>
              <a:t>若在</a:t>
            </a:r>
            <a:r>
              <a:rPr lang="en-US" altLang="zh-CN" sz="2400" dirty="0"/>
              <a:t>(</a:t>
            </a:r>
            <a:r>
              <a:rPr lang="en-US" altLang="zh-CN" sz="2400" i="1" dirty="0"/>
              <a:t>a</a:t>
            </a:r>
            <a:r>
              <a:rPr lang="en-US" altLang="zh-CN" sz="2400" dirty="0"/>
              <a:t>, </a:t>
            </a:r>
            <a:r>
              <a:rPr lang="en-US" altLang="zh-CN" sz="2400" i="1" dirty="0"/>
              <a:t>p</a:t>
            </a:r>
            <a:r>
              <a:rPr lang="en-US" altLang="zh-CN" sz="2400" dirty="0"/>
              <a:t>)</a:t>
            </a:r>
            <a:r>
              <a:rPr lang="zh-CN" altLang="en-US" sz="2400" dirty="0"/>
              <a:t>上</a:t>
            </a:r>
            <a:r>
              <a:rPr lang="en-US" altLang="zh-CN" sz="2400" i="1" dirty="0"/>
              <a:t>f </a:t>
            </a:r>
            <a:r>
              <a:rPr lang="en-US" altLang="zh-CN" sz="2400" dirty="0"/>
              <a:t>’(</a:t>
            </a:r>
            <a:r>
              <a:rPr lang="en-US" altLang="zh-CN" sz="2400" i="1" dirty="0"/>
              <a:t>x</a:t>
            </a:r>
            <a:r>
              <a:rPr lang="en-US" altLang="zh-CN" sz="2400" dirty="0"/>
              <a:t>)&lt;0</a:t>
            </a:r>
            <a:r>
              <a:rPr lang="zh-CN" altLang="en-US" sz="2400" dirty="0"/>
              <a:t>，而在</a:t>
            </a:r>
            <a:r>
              <a:rPr lang="en-US" altLang="zh-CN" sz="2400" dirty="0"/>
              <a:t>(</a:t>
            </a:r>
            <a:r>
              <a:rPr lang="en-US" altLang="zh-CN" sz="2400" i="1" dirty="0"/>
              <a:t>p</a:t>
            </a:r>
            <a:r>
              <a:rPr lang="en-US" altLang="zh-CN" sz="2400" dirty="0"/>
              <a:t>, </a:t>
            </a:r>
            <a:r>
              <a:rPr lang="en-US" altLang="zh-CN" sz="2400" i="1" dirty="0"/>
              <a:t>b</a:t>
            </a:r>
            <a:r>
              <a:rPr lang="en-US" altLang="zh-CN" sz="2400" dirty="0"/>
              <a:t>)</a:t>
            </a:r>
            <a:r>
              <a:rPr lang="zh-CN" altLang="en-US" sz="2400" dirty="0"/>
              <a:t>上</a:t>
            </a:r>
            <a:r>
              <a:rPr lang="en-US" altLang="zh-CN" sz="2400" i="1" dirty="0"/>
              <a:t>f </a:t>
            </a:r>
            <a:r>
              <a:rPr lang="en-US" altLang="zh-CN" sz="2400" dirty="0"/>
              <a:t>’(</a:t>
            </a:r>
            <a:r>
              <a:rPr lang="en-US" altLang="zh-CN" sz="2400" i="1" dirty="0"/>
              <a:t>x</a:t>
            </a:r>
            <a:r>
              <a:rPr lang="en-US" altLang="zh-CN" sz="2400" dirty="0"/>
              <a:t>)&gt;0</a:t>
            </a:r>
            <a:r>
              <a:rPr lang="zh-CN" altLang="en-US" sz="2400" dirty="0"/>
              <a:t>，则</a:t>
            </a:r>
            <a:r>
              <a:rPr lang="en-US" altLang="zh-CN" sz="2400" i="1" dirty="0"/>
              <a:t>f</a:t>
            </a:r>
            <a:r>
              <a:rPr lang="en-US" altLang="zh-CN" sz="2400" dirty="0"/>
              <a:t>(</a:t>
            </a:r>
            <a:r>
              <a:rPr lang="en-US" altLang="zh-CN" sz="2400" i="1" dirty="0"/>
              <a:t>p</a:t>
            </a:r>
            <a:r>
              <a:rPr lang="en-US" altLang="zh-CN" sz="2400" dirty="0"/>
              <a:t>)</a:t>
            </a:r>
            <a:r>
              <a:rPr lang="zh-CN" altLang="en-US" sz="2400" dirty="0"/>
              <a:t>是局部极小值。</a:t>
            </a:r>
          </a:p>
          <a:p>
            <a:pPr lvl="1"/>
            <a:r>
              <a:rPr lang="zh-CN" altLang="en-US" sz="2400" dirty="0"/>
              <a:t>若在</a:t>
            </a:r>
            <a:r>
              <a:rPr lang="en-US" altLang="zh-CN" sz="2400" dirty="0"/>
              <a:t>(</a:t>
            </a:r>
            <a:r>
              <a:rPr lang="en-US" altLang="zh-CN" sz="2400" i="1" dirty="0"/>
              <a:t>a</a:t>
            </a:r>
            <a:r>
              <a:rPr lang="en-US" altLang="zh-CN" sz="2400" dirty="0"/>
              <a:t>, </a:t>
            </a:r>
            <a:r>
              <a:rPr lang="en-US" altLang="zh-CN" sz="2400" i="1" dirty="0"/>
              <a:t>p</a:t>
            </a:r>
            <a:r>
              <a:rPr lang="en-US" altLang="zh-CN" sz="2400" dirty="0"/>
              <a:t>)</a:t>
            </a:r>
            <a:r>
              <a:rPr lang="zh-CN" altLang="en-US" sz="2400" dirty="0"/>
              <a:t>上</a:t>
            </a:r>
            <a:r>
              <a:rPr lang="en-US" altLang="zh-CN" sz="2400" i="1" dirty="0"/>
              <a:t>f </a:t>
            </a:r>
            <a:r>
              <a:rPr lang="en-US" altLang="zh-CN" sz="2400" dirty="0"/>
              <a:t>’(</a:t>
            </a:r>
            <a:r>
              <a:rPr lang="en-US" altLang="zh-CN" sz="2400" i="1" dirty="0"/>
              <a:t>x</a:t>
            </a:r>
            <a:r>
              <a:rPr lang="en-US" altLang="zh-CN" sz="2400" dirty="0"/>
              <a:t>)&gt;0</a:t>
            </a:r>
            <a:r>
              <a:rPr lang="zh-CN" altLang="en-US" sz="2400" dirty="0"/>
              <a:t>，而在</a:t>
            </a:r>
            <a:r>
              <a:rPr lang="en-US" altLang="zh-CN" sz="2400" dirty="0"/>
              <a:t>(</a:t>
            </a:r>
            <a:r>
              <a:rPr lang="en-US" altLang="zh-CN" sz="2400" i="1" dirty="0"/>
              <a:t>p</a:t>
            </a:r>
            <a:r>
              <a:rPr lang="en-US" altLang="zh-CN" sz="2400" dirty="0"/>
              <a:t>, </a:t>
            </a:r>
            <a:r>
              <a:rPr lang="en-US" altLang="zh-CN" sz="2400" i="1" dirty="0"/>
              <a:t>b</a:t>
            </a:r>
            <a:r>
              <a:rPr lang="en-US" altLang="zh-CN" sz="2400" dirty="0"/>
              <a:t>)</a:t>
            </a:r>
            <a:r>
              <a:rPr lang="zh-CN" altLang="en-US" sz="2400" dirty="0"/>
              <a:t>上</a:t>
            </a:r>
            <a:r>
              <a:rPr lang="en-US" altLang="zh-CN" sz="2400" i="1" dirty="0"/>
              <a:t>f </a:t>
            </a:r>
            <a:r>
              <a:rPr lang="en-US" altLang="zh-CN" sz="2400" dirty="0"/>
              <a:t>’(</a:t>
            </a:r>
            <a:r>
              <a:rPr lang="en-US" altLang="zh-CN" sz="2400" i="1" dirty="0"/>
              <a:t>x</a:t>
            </a:r>
            <a:r>
              <a:rPr lang="en-US" altLang="zh-CN" sz="2400" dirty="0"/>
              <a:t>)&lt;0</a:t>
            </a:r>
            <a:r>
              <a:rPr lang="zh-CN" altLang="en-US" sz="2400" dirty="0"/>
              <a:t>，则</a:t>
            </a:r>
            <a:r>
              <a:rPr lang="en-US" altLang="zh-CN" sz="2400" i="1" dirty="0"/>
              <a:t>f</a:t>
            </a:r>
            <a:r>
              <a:rPr lang="en-US" altLang="zh-CN" sz="2400" dirty="0"/>
              <a:t>(</a:t>
            </a:r>
            <a:r>
              <a:rPr lang="en-US" altLang="zh-CN" sz="2400" i="1" dirty="0"/>
              <a:t>p</a:t>
            </a:r>
            <a:r>
              <a:rPr lang="en-US" altLang="zh-CN" sz="2400" dirty="0"/>
              <a:t>)</a:t>
            </a:r>
            <a:r>
              <a:rPr lang="zh-CN" altLang="en-US" sz="2400" dirty="0"/>
              <a:t>是局部极大值。</a:t>
            </a:r>
            <a:endParaRPr lang="en-US" altLang="zh-CN" sz="2400" dirty="0"/>
          </a:p>
          <a:p>
            <a:pPr lvl="1"/>
            <a:endParaRPr lang="en-US" altLang="zh-CN" sz="2400" dirty="0"/>
          </a:p>
          <a:p>
            <a:pPr marL="0" indent="0" fontAlgn="auto">
              <a:spcAft>
                <a:spcPts val="0"/>
              </a:spcAft>
              <a:buNone/>
            </a:pPr>
            <a:r>
              <a:rPr lang="zh-CN" altLang="en-US" sz="2600" dirty="0">
                <a:solidFill>
                  <a:srgbClr val="0000FF"/>
                </a:solidFill>
              </a:rPr>
              <a:t>定理</a:t>
            </a:r>
            <a:r>
              <a:rPr lang="en-US" altLang="zh-CN" sz="2600" dirty="0">
                <a:solidFill>
                  <a:srgbClr val="0000FF"/>
                </a:solidFill>
              </a:rPr>
              <a:t>8.4  </a:t>
            </a:r>
            <a:r>
              <a:rPr lang="zh-CN" altLang="en-US" sz="2600" dirty="0"/>
              <a:t>设</a:t>
            </a:r>
            <a:r>
              <a:rPr lang="en-US" altLang="zh-CN" sz="2600" i="1" dirty="0"/>
              <a:t>f</a:t>
            </a:r>
            <a:r>
              <a:rPr lang="zh-CN" altLang="en-US" sz="2600" dirty="0"/>
              <a:t>在区间</a:t>
            </a:r>
            <a:r>
              <a:rPr lang="en-US" altLang="zh-CN" sz="2600" dirty="0"/>
              <a:t>[</a:t>
            </a:r>
            <a:r>
              <a:rPr lang="en-US" altLang="zh-CN" sz="2600" i="1" dirty="0"/>
              <a:t>a</a:t>
            </a:r>
            <a:r>
              <a:rPr lang="en-US" altLang="zh-CN" sz="2600" dirty="0"/>
              <a:t>, </a:t>
            </a:r>
            <a:r>
              <a:rPr lang="en-US" altLang="zh-CN" sz="2600" i="1" dirty="0"/>
              <a:t>b</a:t>
            </a:r>
            <a:r>
              <a:rPr lang="en-US" altLang="zh-CN" sz="2600" dirty="0"/>
              <a:t>]</a:t>
            </a:r>
            <a:r>
              <a:rPr lang="zh-CN" altLang="en-US" sz="2600" dirty="0"/>
              <a:t>上连续，并且</a:t>
            </a:r>
            <a:r>
              <a:rPr lang="en-US" altLang="zh-CN" sz="2600" i="1" dirty="0"/>
              <a:t>f </a:t>
            </a:r>
            <a:r>
              <a:rPr lang="en-US" altLang="zh-CN" sz="2600" dirty="0"/>
              <a:t>’</a:t>
            </a:r>
            <a:r>
              <a:rPr lang="zh-CN" altLang="en-US" sz="2600" dirty="0"/>
              <a:t>和</a:t>
            </a:r>
            <a:r>
              <a:rPr lang="en-US" altLang="zh-CN" sz="2600" i="1" dirty="0"/>
              <a:t>f </a:t>
            </a:r>
            <a:r>
              <a:rPr lang="en-US" altLang="zh-CN" sz="2600" dirty="0"/>
              <a:t>’’</a:t>
            </a:r>
            <a:r>
              <a:rPr lang="zh-CN" altLang="en-US" sz="2600" dirty="0"/>
              <a:t>在区间</a:t>
            </a:r>
            <a:r>
              <a:rPr lang="en-US" altLang="zh-CN" sz="2600" dirty="0"/>
              <a:t>(</a:t>
            </a:r>
            <a:r>
              <a:rPr lang="en-US" altLang="zh-CN" sz="2600" i="1" dirty="0"/>
              <a:t>a</a:t>
            </a:r>
            <a:r>
              <a:rPr lang="en-US" altLang="zh-CN" sz="2600" dirty="0"/>
              <a:t>, </a:t>
            </a:r>
            <a:r>
              <a:rPr lang="en-US" altLang="zh-CN" sz="2600" i="1" dirty="0"/>
              <a:t>b</a:t>
            </a:r>
            <a:r>
              <a:rPr lang="en-US" altLang="zh-CN" sz="2600" dirty="0"/>
              <a:t>)</a:t>
            </a:r>
            <a:r>
              <a:rPr lang="zh-CN" altLang="en-US" sz="2600" dirty="0"/>
              <a:t>上有定义。又设</a:t>
            </a:r>
            <a:r>
              <a:rPr lang="en-US" altLang="zh-CN" sz="2600" i="1" dirty="0"/>
              <a:t>p</a:t>
            </a:r>
            <a:r>
              <a:rPr lang="en-US" altLang="zh-CN" sz="2600" dirty="0"/>
              <a:t>∈(</a:t>
            </a:r>
            <a:r>
              <a:rPr lang="en-US" altLang="zh-CN" sz="2600" i="1" dirty="0"/>
              <a:t>a</a:t>
            </a:r>
            <a:r>
              <a:rPr lang="en-US" altLang="zh-CN" sz="2600" dirty="0"/>
              <a:t>, </a:t>
            </a:r>
            <a:r>
              <a:rPr lang="en-US" altLang="zh-CN" sz="2600" i="1" dirty="0"/>
              <a:t>b</a:t>
            </a:r>
            <a:r>
              <a:rPr lang="en-US" altLang="zh-CN" sz="2600" dirty="0"/>
              <a:t>)</a:t>
            </a:r>
            <a:r>
              <a:rPr lang="zh-CN" altLang="en-US" sz="2600" dirty="0"/>
              <a:t>是关键点，即</a:t>
            </a:r>
            <a:r>
              <a:rPr lang="en-US" altLang="zh-CN" sz="2600" i="1" dirty="0"/>
              <a:t>f </a:t>
            </a:r>
            <a:r>
              <a:rPr lang="en-US" altLang="zh-CN" sz="2600" dirty="0"/>
              <a:t>’(</a:t>
            </a:r>
            <a:r>
              <a:rPr lang="en-US" altLang="zh-CN" sz="2600" i="1" dirty="0"/>
              <a:t>p</a:t>
            </a:r>
            <a:r>
              <a:rPr lang="en-US" altLang="zh-CN" sz="2600" dirty="0"/>
              <a:t>)=0</a:t>
            </a:r>
            <a:r>
              <a:rPr lang="zh-CN" altLang="en-US" sz="2600" dirty="0"/>
              <a:t>。</a:t>
            </a:r>
          </a:p>
          <a:p>
            <a:pPr lvl="1" fontAlgn="auto">
              <a:spcAft>
                <a:spcPts val="0"/>
              </a:spcAft>
            </a:pPr>
            <a:r>
              <a:rPr lang="zh-CN" altLang="en-US" sz="2600" dirty="0"/>
              <a:t>若</a:t>
            </a:r>
            <a:r>
              <a:rPr lang="en-US" altLang="zh-CN" sz="2600" i="1" dirty="0"/>
              <a:t>f </a:t>
            </a:r>
            <a:r>
              <a:rPr lang="en-US" altLang="zh-CN" sz="2600" dirty="0"/>
              <a:t>’’(</a:t>
            </a:r>
            <a:r>
              <a:rPr lang="en-US" altLang="zh-CN" sz="2600" i="1" dirty="0"/>
              <a:t>p</a:t>
            </a:r>
            <a:r>
              <a:rPr lang="en-US" altLang="zh-CN" sz="2600" dirty="0"/>
              <a:t>)&gt;0</a:t>
            </a:r>
            <a:r>
              <a:rPr lang="zh-CN" altLang="en-US" sz="2600" dirty="0"/>
              <a:t>，则</a:t>
            </a:r>
            <a:r>
              <a:rPr lang="en-US" altLang="zh-CN" sz="2600" i="1" dirty="0"/>
              <a:t>f</a:t>
            </a:r>
            <a:r>
              <a:rPr lang="en-US" altLang="zh-CN" sz="2600" dirty="0"/>
              <a:t>(</a:t>
            </a:r>
            <a:r>
              <a:rPr lang="en-US" altLang="zh-CN" sz="2600" i="1" dirty="0"/>
              <a:t>p</a:t>
            </a:r>
            <a:r>
              <a:rPr lang="en-US" altLang="zh-CN" sz="2600" dirty="0"/>
              <a:t>)</a:t>
            </a:r>
            <a:r>
              <a:rPr lang="zh-CN" altLang="en-US" sz="2600" dirty="0"/>
              <a:t>是</a:t>
            </a:r>
            <a:r>
              <a:rPr lang="en-US" altLang="zh-CN" sz="2600" i="1" dirty="0"/>
              <a:t>f </a:t>
            </a:r>
            <a:r>
              <a:rPr lang="zh-CN" altLang="en-US" sz="2600" dirty="0"/>
              <a:t>的一个局部极小值。</a:t>
            </a:r>
          </a:p>
          <a:p>
            <a:pPr lvl="1" fontAlgn="auto">
              <a:spcAft>
                <a:spcPts val="0"/>
              </a:spcAft>
            </a:pPr>
            <a:r>
              <a:rPr lang="zh-CN" altLang="en-US" sz="2600" dirty="0"/>
              <a:t>若</a:t>
            </a:r>
            <a:r>
              <a:rPr lang="en-US" altLang="zh-CN" sz="2600" i="1" dirty="0"/>
              <a:t>f </a:t>
            </a:r>
            <a:r>
              <a:rPr lang="en-US" altLang="zh-CN" sz="2600" dirty="0"/>
              <a:t>’’(</a:t>
            </a:r>
            <a:r>
              <a:rPr lang="en-US" altLang="zh-CN" sz="2600" i="1" dirty="0"/>
              <a:t>p</a:t>
            </a:r>
            <a:r>
              <a:rPr lang="en-US" altLang="zh-CN" sz="2600" dirty="0"/>
              <a:t>)&lt;0</a:t>
            </a:r>
            <a:r>
              <a:rPr lang="zh-CN" altLang="en-US" sz="2600" dirty="0"/>
              <a:t>，则</a:t>
            </a:r>
            <a:r>
              <a:rPr lang="en-US" altLang="zh-CN" sz="2600" i="1" dirty="0"/>
              <a:t>f</a:t>
            </a:r>
            <a:r>
              <a:rPr lang="en-US" altLang="zh-CN" sz="2600" dirty="0"/>
              <a:t>(</a:t>
            </a:r>
            <a:r>
              <a:rPr lang="en-US" altLang="zh-CN" sz="2600" i="1" dirty="0"/>
              <a:t>p</a:t>
            </a:r>
            <a:r>
              <a:rPr lang="en-US" altLang="zh-CN" sz="2600" dirty="0"/>
              <a:t>)</a:t>
            </a:r>
            <a:r>
              <a:rPr lang="zh-CN" altLang="en-US" sz="2600" dirty="0"/>
              <a:t>是</a:t>
            </a:r>
            <a:r>
              <a:rPr lang="en-US" altLang="zh-CN" sz="2600" i="1" dirty="0"/>
              <a:t>f </a:t>
            </a:r>
            <a:r>
              <a:rPr lang="zh-CN" altLang="en-US" sz="2600" dirty="0"/>
              <a:t>的一个局部极大值。</a:t>
            </a:r>
          </a:p>
          <a:p>
            <a:pPr lvl="1" fontAlgn="auto">
              <a:spcAft>
                <a:spcPts val="0"/>
              </a:spcAft>
            </a:pPr>
            <a:r>
              <a:rPr lang="zh-CN" altLang="en-US" sz="2600" dirty="0"/>
              <a:t>若</a:t>
            </a:r>
            <a:r>
              <a:rPr lang="en-US" altLang="zh-CN" sz="2600" i="1" dirty="0"/>
              <a:t>f </a:t>
            </a:r>
            <a:r>
              <a:rPr lang="en-US" altLang="zh-CN" sz="2600" dirty="0"/>
              <a:t>’’(</a:t>
            </a:r>
            <a:r>
              <a:rPr lang="en-US" altLang="zh-CN" sz="2600" i="1" dirty="0"/>
              <a:t>p</a:t>
            </a:r>
            <a:r>
              <a:rPr lang="en-US" altLang="zh-CN" sz="2600" dirty="0"/>
              <a:t>)=0</a:t>
            </a:r>
            <a:r>
              <a:rPr lang="zh-CN" altLang="en-US" sz="2600" dirty="0"/>
              <a:t>，则结果不确定。</a:t>
            </a:r>
          </a:p>
          <a:p>
            <a:pPr lvl="1"/>
            <a:endParaRPr lang="zh-CN" altLang="en-US" sz="2400" dirty="0"/>
          </a:p>
        </p:txBody>
      </p:sp>
      <p:sp>
        <p:nvSpPr>
          <p:cNvPr id="6" name="Rectangle 2">
            <a:extLst>
              <a:ext uri="{FF2B5EF4-FFF2-40B4-BE49-F238E27FC236}">
                <a16:creationId xmlns:a16="http://schemas.microsoft.com/office/drawing/2014/main" id="{B123EE07-72C4-4B51-B882-C266CD4906A7}"/>
              </a:ext>
            </a:extLst>
          </p:cNvPr>
          <p:cNvSpPr txBox="1">
            <a:spLocks noChangeArrowheads="1"/>
          </p:cNvSpPr>
          <p:nvPr/>
        </p:nvSpPr>
        <p:spPr>
          <a:xfrm>
            <a:off x="2555776" y="198036"/>
            <a:ext cx="5527526" cy="471585"/>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2800" b="0" dirty="0">
                <a:latin typeface="华文仿宋" panose="02010600040101010101" pitchFamily="2" charset="-122"/>
                <a:ea typeface="华文仿宋" panose="02010600040101010101" pitchFamily="2" charset="-122"/>
              </a:rPr>
              <a:t>8.2 </a:t>
            </a:r>
            <a:r>
              <a:rPr lang="zh-CN" altLang="en-US" sz="2800" b="0" dirty="0">
                <a:latin typeface="华文仿宋" panose="02010600040101010101" pitchFamily="2" charset="-122"/>
                <a:ea typeface="华文仿宋" panose="02010600040101010101" pitchFamily="2" charset="-122"/>
              </a:rPr>
              <a:t>单变量函数的极小值 </a:t>
            </a:r>
          </a:p>
        </p:txBody>
      </p:sp>
      <p:sp>
        <p:nvSpPr>
          <p:cNvPr id="7" name="Rectangle 3">
            <a:extLst>
              <a:ext uri="{FF2B5EF4-FFF2-40B4-BE49-F238E27FC236}">
                <a16:creationId xmlns:a16="http://schemas.microsoft.com/office/drawing/2014/main" id="{8420945F-0D06-4424-8038-CFEFF5B83538}"/>
              </a:ext>
            </a:extLst>
          </p:cNvPr>
          <p:cNvSpPr txBox="1">
            <a:spLocks noChangeArrowheads="1"/>
          </p:cNvSpPr>
          <p:nvPr/>
        </p:nvSpPr>
        <p:spPr>
          <a:xfrm>
            <a:off x="354360" y="4092025"/>
            <a:ext cx="8435280" cy="166382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zh-CN" altLang="en-US" b="0" dirty="0"/>
          </a:p>
        </p:txBody>
      </p:sp>
      <p:sp>
        <p:nvSpPr>
          <p:cNvPr id="8" name="文本框 7">
            <a:extLst>
              <a:ext uri="{FF2B5EF4-FFF2-40B4-BE49-F238E27FC236}">
                <a16:creationId xmlns:a16="http://schemas.microsoft.com/office/drawing/2014/main" id="{D32A0864-81D2-49D4-B3BC-34D40174441D}"/>
              </a:ext>
            </a:extLst>
          </p:cNvPr>
          <p:cNvSpPr txBox="1"/>
          <p:nvPr/>
        </p:nvSpPr>
        <p:spPr>
          <a:xfrm>
            <a:off x="166074" y="746789"/>
            <a:ext cx="3230234" cy="461665"/>
          </a:xfrm>
          <a:prstGeom prst="rect">
            <a:avLst/>
          </a:prstGeom>
          <a:noFill/>
        </p:spPr>
        <p:txBody>
          <a:bodyPr wrap="square" rtlCol="0">
            <a:spAutoFit/>
          </a:bodyPr>
          <a:lstStyle/>
          <a:p>
            <a:pPr algn="l"/>
            <a:r>
              <a:rPr lang="en-US" altLang="zh-CN" sz="2400" dirty="0">
                <a:solidFill>
                  <a:srgbClr val="0000FF"/>
                </a:solidFill>
                <a:latin typeface="华文仿宋" panose="02010600040101010101" pitchFamily="2" charset="-122"/>
                <a:ea typeface="华文仿宋" panose="02010600040101010101" pitchFamily="2" charset="-122"/>
              </a:rPr>
              <a:t>8.2.1 </a:t>
            </a:r>
            <a:r>
              <a:rPr lang="zh-CN" altLang="en-US" sz="2400" dirty="0">
                <a:solidFill>
                  <a:srgbClr val="0000FF"/>
                </a:solidFill>
                <a:latin typeface="华文仿宋" panose="02010600040101010101" pitchFamily="2" charset="-122"/>
                <a:ea typeface="华文仿宋" panose="02010600040101010101" pitchFamily="2" charset="-122"/>
              </a:rPr>
              <a:t>最优性条件</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838974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967FBB-7FB7-4623-90F4-F9428BAEB5C3}"/>
              </a:ext>
            </a:extLst>
          </p:cNvPr>
          <p:cNvSpPr txBox="1"/>
          <p:nvPr/>
        </p:nvSpPr>
        <p:spPr>
          <a:xfrm>
            <a:off x="275669" y="764704"/>
            <a:ext cx="8868331" cy="830997"/>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8.3 </a:t>
            </a:r>
            <a:r>
              <a:rPr lang="zh-CN" altLang="en-US" sz="2400" b="0" dirty="0">
                <a:solidFill>
                  <a:schemeClr val="tx1">
                    <a:lumMod val="95000"/>
                    <a:lumOff val="5000"/>
                  </a:schemeClr>
                </a:solidFill>
                <a:latin typeface="+mn-ea"/>
                <a:ea typeface="+mn-ea"/>
              </a:rPr>
              <a:t>利用二阶导数测试，对函数                                          在区间</a:t>
            </a:r>
            <a:endParaRPr lang="en-US" altLang="zh-CN" sz="2400" b="0" dirty="0">
              <a:solidFill>
                <a:schemeClr val="tx1">
                  <a:lumMod val="95000"/>
                  <a:lumOff val="5000"/>
                </a:schemeClr>
              </a:solidFill>
              <a:latin typeface="+mn-ea"/>
              <a:ea typeface="+mn-ea"/>
            </a:endParaRPr>
          </a:p>
          <a:p>
            <a:pPr algn="l"/>
            <a:r>
              <a:rPr lang="en-US" altLang="zh-CN" sz="2400" b="0" dirty="0">
                <a:solidFill>
                  <a:schemeClr val="tx1">
                    <a:lumMod val="95000"/>
                    <a:lumOff val="5000"/>
                  </a:schemeClr>
                </a:solidFill>
                <a:latin typeface="+mn-ea"/>
                <a:ea typeface="+mn-ea"/>
              </a:rPr>
              <a:t>[-2,2]</a:t>
            </a:r>
            <a:r>
              <a:rPr lang="zh-CN" altLang="en-US" sz="2400" b="0" dirty="0">
                <a:solidFill>
                  <a:schemeClr val="tx1">
                    <a:lumMod val="95000"/>
                    <a:lumOff val="5000"/>
                  </a:schemeClr>
                </a:solidFill>
                <a:latin typeface="+mn-ea"/>
                <a:ea typeface="+mn-ea"/>
              </a:rPr>
              <a:t>上的局部极值进行分类。</a:t>
            </a:r>
          </a:p>
        </p:txBody>
      </p:sp>
      <p:pic>
        <p:nvPicPr>
          <p:cNvPr id="8" name="图片 7">
            <a:extLst>
              <a:ext uri="{FF2B5EF4-FFF2-40B4-BE49-F238E27FC236}">
                <a16:creationId xmlns:a16="http://schemas.microsoft.com/office/drawing/2014/main" id="{289D08F8-BB29-4569-A84D-2D547ADD844E}"/>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863487" y="852847"/>
            <a:ext cx="3015691" cy="327355"/>
          </a:xfrm>
          <a:prstGeom prst="rect">
            <a:avLst/>
          </a:prstGeom>
        </p:spPr>
      </p:pic>
      <p:pic>
        <p:nvPicPr>
          <p:cNvPr id="10" name="图片 9">
            <a:extLst>
              <a:ext uri="{FF2B5EF4-FFF2-40B4-BE49-F238E27FC236}">
                <a16:creationId xmlns:a16="http://schemas.microsoft.com/office/drawing/2014/main" id="{F5E76EDA-7A71-4E9B-A671-99EC539C4B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1772188"/>
            <a:ext cx="8533439" cy="2004134"/>
          </a:xfrm>
          <a:prstGeom prst="rect">
            <a:avLst/>
          </a:prstGeom>
        </p:spPr>
      </p:pic>
      <p:sp>
        <p:nvSpPr>
          <p:cNvPr id="11" name="Rectangle 2">
            <a:extLst>
              <a:ext uri="{FF2B5EF4-FFF2-40B4-BE49-F238E27FC236}">
                <a16:creationId xmlns:a16="http://schemas.microsoft.com/office/drawing/2014/main" id="{6AEDBF7B-BA76-42FB-A313-7FE5BA944E0E}"/>
              </a:ext>
            </a:extLst>
          </p:cNvPr>
          <p:cNvSpPr txBox="1">
            <a:spLocks noChangeArrowheads="1"/>
          </p:cNvSpPr>
          <p:nvPr/>
        </p:nvSpPr>
        <p:spPr>
          <a:xfrm>
            <a:off x="2627784" y="116632"/>
            <a:ext cx="5527526" cy="471585"/>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2800" b="0" dirty="0">
                <a:latin typeface="华文仿宋" panose="02010600040101010101" pitchFamily="2" charset="-122"/>
                <a:ea typeface="华文仿宋" panose="02010600040101010101" pitchFamily="2" charset="-122"/>
              </a:rPr>
              <a:t>8.2 </a:t>
            </a:r>
            <a:r>
              <a:rPr lang="zh-CN" altLang="en-US" sz="2800" b="0" dirty="0">
                <a:latin typeface="华文仿宋" panose="02010600040101010101" pitchFamily="2" charset="-122"/>
                <a:ea typeface="华文仿宋" panose="02010600040101010101" pitchFamily="2" charset="-122"/>
              </a:rPr>
              <a:t>单变量函数的极小值 </a:t>
            </a:r>
          </a:p>
        </p:txBody>
      </p:sp>
      <p:sp>
        <p:nvSpPr>
          <p:cNvPr id="12" name="文本框 11">
            <a:extLst>
              <a:ext uri="{FF2B5EF4-FFF2-40B4-BE49-F238E27FC236}">
                <a16:creationId xmlns:a16="http://schemas.microsoft.com/office/drawing/2014/main" id="{573B5DA7-5B0B-4D42-B8FD-DF8DA37EF13C}"/>
              </a:ext>
            </a:extLst>
          </p:cNvPr>
          <p:cNvSpPr txBox="1"/>
          <p:nvPr/>
        </p:nvSpPr>
        <p:spPr>
          <a:xfrm>
            <a:off x="227090" y="4221088"/>
            <a:ext cx="8965487" cy="2308324"/>
          </a:xfrm>
          <a:prstGeom prst="rect">
            <a:avLst/>
          </a:prstGeom>
          <a:noFill/>
        </p:spPr>
        <p:txBody>
          <a:bodyPr wrap="square" rtlCol="0">
            <a:spAutoFit/>
          </a:bodyPr>
          <a:lstStyle/>
          <a:p>
            <a:pPr algn="l">
              <a:defRPr/>
            </a:pPr>
            <a:r>
              <a:rPr lang="zh-CN" altLang="en-US" sz="2400" dirty="0">
                <a:solidFill>
                  <a:srgbClr val="0000FF"/>
                </a:solidFill>
                <a:effectLst>
                  <a:outerShdw blurRad="38100" dist="38100" dir="2700000" algn="tl">
                    <a:srgbClr val="FFFFFF"/>
                  </a:outerShdw>
                </a:effectLst>
                <a:latin typeface="华文仿宋" panose="02010600040101010101" pitchFamily="2" charset="-122"/>
                <a:ea typeface="华文仿宋" panose="02010600040101010101" pitchFamily="2" charset="-122"/>
              </a:rPr>
              <a:t>上述求解极值的方法，称为解析法。 </a:t>
            </a:r>
            <a:endParaRPr lang="en-US" altLang="zh-CN" sz="2400" dirty="0">
              <a:solidFill>
                <a:srgbClr val="0000FF"/>
              </a:solidFill>
              <a:effectLst>
                <a:outerShdw blurRad="38100" dist="38100" dir="2700000" algn="tl">
                  <a:srgbClr val="FFFFFF"/>
                </a:outerShdw>
              </a:effectLst>
              <a:latin typeface="华文仿宋" panose="02010600040101010101" pitchFamily="2" charset="-122"/>
              <a:ea typeface="华文仿宋" panose="02010600040101010101" pitchFamily="2" charset="-122"/>
            </a:endParaRPr>
          </a:p>
          <a:p>
            <a:pPr algn="l">
              <a:defRPr/>
            </a:pPr>
            <a:r>
              <a:rPr lang="zh-CN" altLang="en-US"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在经典极值问题中，解析法虽然具有概念简明</a:t>
            </a:r>
            <a:r>
              <a:rPr lang="en-US" altLang="zh-CN"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 </a:t>
            </a:r>
            <a:r>
              <a:rPr lang="zh-CN" altLang="en-US"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计算精确等优点，但因只能适用于简单或特殊问题的寻优</a:t>
            </a:r>
            <a:r>
              <a:rPr lang="en-US" altLang="zh-CN"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 </a:t>
            </a:r>
            <a:r>
              <a:rPr lang="zh-CN" altLang="en-US"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对于复杂的工程实际问题</a:t>
            </a:r>
            <a:r>
              <a:rPr lang="zh-CN" altLang="en-US" sz="2400" dirty="0">
                <a:solidFill>
                  <a:srgbClr val="0000FF"/>
                </a:solidFill>
                <a:effectLst>
                  <a:outerShdw blurRad="38100" dist="38100" dir="2700000" algn="tl">
                    <a:srgbClr val="FFFFFF"/>
                  </a:outerShdw>
                </a:effectLst>
                <a:latin typeface="华文仿宋" panose="02010600040101010101" pitchFamily="2" charset="-122"/>
                <a:ea typeface="华文仿宋" panose="02010600040101010101" pitchFamily="2" charset="-122"/>
              </a:rPr>
              <a:t>由于目标函数不可导，或其导数的求解过程非常复杂，</a:t>
            </a:r>
            <a:r>
              <a:rPr lang="zh-CN" altLang="en-US" sz="2400" dirty="0">
                <a:solidFill>
                  <a:schemeClr val="tx1"/>
                </a:solidFill>
                <a:effectLst>
                  <a:outerShdw blurRad="38100" dist="38100" dir="2700000" algn="tl">
                    <a:srgbClr val="FFFFFF"/>
                  </a:outerShdw>
                </a:effectLst>
                <a:latin typeface="华文仿宋" panose="02010600040101010101" pitchFamily="2" charset="-122"/>
                <a:ea typeface="华文仿宋" panose="02010600040101010101" pitchFamily="2" charset="-122"/>
              </a:rPr>
              <a:t>此时，解析法就会无能为力，所以极少使用。       </a:t>
            </a:r>
          </a:p>
          <a:p>
            <a:pPr algn="l"/>
            <a:endParaRPr lang="zh-CN" altLang="en-US" sz="2400" b="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96886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B6021BB-C5C6-4BB5-AD5E-D4EC9AEF5521}"/>
              </a:ext>
            </a:extLst>
          </p:cNvPr>
          <p:cNvSpPr>
            <a:spLocks noGrp="1" noChangeArrowheads="1"/>
          </p:cNvSpPr>
          <p:nvPr>
            <p:ph type="title"/>
          </p:nvPr>
        </p:nvSpPr>
        <p:spPr>
          <a:xfrm>
            <a:off x="2727473" y="283381"/>
            <a:ext cx="3727326" cy="471585"/>
          </a:xfrm>
        </p:spPr>
        <p:txBody>
          <a:bodyPr>
            <a:noAutofit/>
          </a:bodyPr>
          <a:lstStyle/>
          <a:p>
            <a:r>
              <a:rPr lang="en-US" altLang="zh-CN" sz="2800" dirty="0"/>
              <a:t>8.2.2 </a:t>
            </a:r>
            <a:r>
              <a:rPr lang="zh-CN" altLang="en-US" sz="2800" dirty="0"/>
              <a:t>分类搜索方法</a:t>
            </a:r>
          </a:p>
        </p:txBody>
      </p:sp>
      <p:sp>
        <p:nvSpPr>
          <p:cNvPr id="10243" name="Rectangle 3">
            <a:extLst>
              <a:ext uri="{FF2B5EF4-FFF2-40B4-BE49-F238E27FC236}">
                <a16:creationId xmlns:a16="http://schemas.microsoft.com/office/drawing/2014/main" id="{FB68D81B-FB4A-44F7-89A7-5D86DE14E124}"/>
              </a:ext>
            </a:extLst>
          </p:cNvPr>
          <p:cNvSpPr>
            <a:spLocks noGrp="1" noChangeArrowheads="1"/>
          </p:cNvSpPr>
          <p:nvPr>
            <p:ph type="body" idx="1"/>
          </p:nvPr>
        </p:nvSpPr>
        <p:spPr>
          <a:xfrm>
            <a:off x="0" y="980728"/>
            <a:ext cx="8784976" cy="2020556"/>
          </a:xfrm>
        </p:spPr>
        <p:txBody>
          <a:bodyPr>
            <a:noAutofit/>
          </a:bodyPr>
          <a:lstStyle/>
          <a:p>
            <a:r>
              <a:rPr lang="zh-CN" altLang="en-US" sz="2400" b="1" dirty="0">
                <a:latin typeface="+mn-ea"/>
              </a:rPr>
              <a:t>另外一种求解极小值的方法，</a:t>
            </a:r>
            <a:r>
              <a:rPr lang="zh-CN" altLang="en-US" sz="2400" b="1" dirty="0">
                <a:solidFill>
                  <a:srgbClr val="FF5050"/>
                </a:solidFill>
                <a:latin typeface="+mn-ea"/>
              </a:rPr>
              <a:t>称为迭代法，</a:t>
            </a:r>
            <a:r>
              <a:rPr lang="zh-CN" altLang="en-US" sz="2400" b="1" dirty="0">
                <a:latin typeface="+mn-ea"/>
              </a:rPr>
              <a:t>它是一种数值方法。</a:t>
            </a:r>
            <a:endParaRPr lang="en-US" altLang="zh-CN" sz="2400" b="1" dirty="0">
              <a:latin typeface="+mn-ea"/>
            </a:endParaRPr>
          </a:p>
          <a:p>
            <a:r>
              <a:rPr lang="zh-CN" altLang="en-US" sz="2400" b="1" dirty="0">
                <a:latin typeface="+mn-ea"/>
              </a:rPr>
              <a:t>其基本思想是：</a:t>
            </a:r>
            <a:r>
              <a:rPr lang="zh-CN" altLang="en-US" sz="2400" dirty="0">
                <a:solidFill>
                  <a:srgbClr val="0000FF"/>
                </a:solidFill>
                <a:effectLst>
                  <a:outerShdw blurRad="38100" dist="38100" dir="2700000" algn="tl">
                    <a:srgbClr val="FFFFFF"/>
                  </a:outerShdw>
                </a:effectLst>
                <a:latin typeface="+mn-ea"/>
              </a:rPr>
              <a:t>从某一选定的初始点出发，根据目标函数、约束函数在该点的某些信息，确定本次迭代的一个搜索方向和适当的步长，</a:t>
            </a:r>
            <a:r>
              <a:rPr lang="zh-CN" altLang="en-US" sz="2400" b="1" dirty="0">
                <a:latin typeface="+mn-ea"/>
              </a:rPr>
              <a:t>并通过迭代产生一个点序列</a:t>
            </a:r>
            <a:r>
              <a:rPr lang="en-US" altLang="zh-CN" sz="2400" b="1" dirty="0">
                <a:latin typeface="+mn-ea"/>
              </a:rPr>
              <a:t>{ </a:t>
            </a:r>
            <a:r>
              <a:rPr lang="en-US" altLang="zh-CN" sz="2400" b="1" i="1" dirty="0">
                <a:latin typeface="+mn-ea"/>
              </a:rPr>
              <a:t>X</a:t>
            </a:r>
            <a:r>
              <a:rPr lang="en-US" altLang="zh-CN" sz="2400" b="1" baseline="30000" dirty="0">
                <a:latin typeface="+mn-ea"/>
              </a:rPr>
              <a:t>(</a:t>
            </a:r>
            <a:r>
              <a:rPr lang="en-US" altLang="zh-CN" sz="2400" b="1" i="1" baseline="30000" dirty="0">
                <a:latin typeface="+mn-ea"/>
              </a:rPr>
              <a:t>k</a:t>
            </a:r>
            <a:r>
              <a:rPr lang="en-US" altLang="zh-CN" sz="2400" b="1" baseline="30000" dirty="0">
                <a:latin typeface="+mn-ea"/>
              </a:rPr>
              <a:t>) </a:t>
            </a:r>
            <a:r>
              <a:rPr lang="en-US" altLang="zh-CN" sz="2400" b="1" dirty="0">
                <a:latin typeface="+mn-ea"/>
              </a:rPr>
              <a:t>}</a:t>
            </a:r>
            <a:r>
              <a:rPr lang="zh-CN" altLang="en-US" sz="2400" b="1" dirty="0">
                <a:latin typeface="+mn-ea"/>
              </a:rPr>
              <a:t>，使之逐步接近最优点。 </a:t>
            </a:r>
            <a:endParaRPr lang="en-US" altLang="zh-CN" sz="2400" b="1" dirty="0">
              <a:latin typeface="+mn-ea"/>
            </a:endParaRPr>
          </a:p>
        </p:txBody>
      </p:sp>
      <p:sp>
        <p:nvSpPr>
          <p:cNvPr id="2" name="矩形 1">
            <a:extLst>
              <a:ext uri="{FF2B5EF4-FFF2-40B4-BE49-F238E27FC236}">
                <a16:creationId xmlns:a16="http://schemas.microsoft.com/office/drawing/2014/main" id="{1710E034-314F-4791-84EA-E0656EF2D0C0}"/>
              </a:ext>
            </a:extLst>
          </p:cNvPr>
          <p:cNvSpPr/>
          <p:nvPr/>
        </p:nvSpPr>
        <p:spPr>
          <a:xfrm>
            <a:off x="179512" y="5222232"/>
            <a:ext cx="8784976" cy="830997"/>
          </a:xfrm>
          <a:prstGeom prst="rect">
            <a:avLst/>
          </a:prstGeom>
        </p:spPr>
        <p:txBody>
          <a:bodyPr wrap="square">
            <a:spAutoFit/>
          </a:bodyPr>
          <a:lstStyle/>
          <a:p>
            <a:pPr algn="l"/>
            <a:r>
              <a:rPr lang="zh-CN" altLang="en-US" sz="2400" dirty="0">
                <a:solidFill>
                  <a:schemeClr val="tx1"/>
                </a:solidFill>
                <a:latin typeface="+mn-ea"/>
                <a:ea typeface="+mn-ea"/>
              </a:rPr>
              <a:t>使用这些方法来求</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a:t>
            </a:r>
            <a:r>
              <a:rPr lang="zh-CN" altLang="en-US" sz="2400" dirty="0">
                <a:solidFill>
                  <a:schemeClr val="tx1"/>
                </a:solidFill>
                <a:latin typeface="+mn-ea"/>
                <a:ea typeface="+mn-ea"/>
              </a:rPr>
              <a:t>的极小值</a:t>
            </a:r>
            <a:r>
              <a:rPr lang="zh-CN" altLang="en-US" sz="2400" dirty="0">
                <a:solidFill>
                  <a:srgbClr val="FF0000"/>
                </a:solidFill>
                <a:latin typeface="+mn-ea"/>
                <a:ea typeface="+mn-ea"/>
              </a:rPr>
              <a:t>必须满足特定的条件</a:t>
            </a:r>
            <a:r>
              <a:rPr lang="zh-CN" altLang="en-US" sz="2400" dirty="0">
                <a:solidFill>
                  <a:schemeClr val="tx1"/>
                </a:solidFill>
                <a:latin typeface="+mn-ea"/>
                <a:ea typeface="+mn-ea"/>
              </a:rPr>
              <a:t>，以保证在给定的区间内有合适的极小值</a:t>
            </a:r>
            <a:endParaRPr lang="en-US" altLang="zh-CN" sz="2400" dirty="0">
              <a:solidFill>
                <a:schemeClr val="tx1"/>
              </a:solidFill>
              <a:latin typeface="+mn-ea"/>
              <a:ea typeface="+mn-ea"/>
            </a:endParaRPr>
          </a:p>
        </p:txBody>
      </p:sp>
      <p:sp>
        <p:nvSpPr>
          <p:cNvPr id="3" name="文本框 2">
            <a:extLst>
              <a:ext uri="{FF2B5EF4-FFF2-40B4-BE49-F238E27FC236}">
                <a16:creationId xmlns:a16="http://schemas.microsoft.com/office/drawing/2014/main" id="{E4B12335-4E7D-4936-A8D3-0A26E223F652}"/>
              </a:ext>
            </a:extLst>
          </p:cNvPr>
          <p:cNvSpPr txBox="1"/>
          <p:nvPr/>
        </p:nvSpPr>
        <p:spPr>
          <a:xfrm>
            <a:off x="144016" y="3030414"/>
            <a:ext cx="8568952" cy="830997"/>
          </a:xfrm>
          <a:prstGeom prst="rect">
            <a:avLst/>
          </a:prstGeom>
          <a:noFill/>
        </p:spPr>
        <p:txBody>
          <a:bodyPr wrap="square" rtlCol="0">
            <a:spAutoFit/>
          </a:bodyPr>
          <a:lstStyle/>
          <a:p>
            <a:pPr algn="l"/>
            <a:r>
              <a:rPr lang="zh-CN" altLang="en-US" sz="2400" dirty="0">
                <a:solidFill>
                  <a:srgbClr val="0000FF"/>
                </a:solidFill>
                <a:latin typeface="+mn-ea"/>
                <a:ea typeface="+mn-ea"/>
              </a:rPr>
              <a:t>优点：</a:t>
            </a:r>
            <a:r>
              <a:rPr lang="zh-CN" altLang="en-US" sz="2400" dirty="0">
                <a:solidFill>
                  <a:schemeClr val="tx1"/>
                </a:solidFill>
                <a:latin typeface="+mn-ea"/>
                <a:ea typeface="+mn-ea"/>
              </a:rPr>
              <a:t>它只用到目标函数，通过对函数多次求值来求函数</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a:t>
            </a:r>
            <a:r>
              <a:rPr lang="zh-CN" altLang="en-US" sz="2400" dirty="0">
                <a:solidFill>
                  <a:schemeClr val="tx1"/>
                </a:solidFill>
                <a:latin typeface="+mn-ea"/>
                <a:ea typeface="+mn-ea"/>
              </a:rPr>
              <a:t>在给定区间上的一个局部极小值</a:t>
            </a:r>
            <a:r>
              <a:rPr lang="en-US" altLang="zh-CN" sz="2400" dirty="0">
                <a:solidFill>
                  <a:schemeClr val="tx1"/>
                </a:solidFill>
                <a:latin typeface="+mn-ea"/>
                <a:ea typeface="+mn-ea"/>
              </a:rPr>
              <a:t>,</a:t>
            </a:r>
            <a:r>
              <a:rPr lang="zh-CN" altLang="en-US" sz="2400" dirty="0">
                <a:solidFill>
                  <a:srgbClr val="FF0000"/>
                </a:solidFill>
                <a:latin typeface="+mn-ea"/>
                <a:ea typeface="+mn-ea"/>
              </a:rPr>
              <a:t>可用于</a:t>
            </a:r>
            <a:r>
              <a:rPr lang="en-US" altLang="zh-CN" sz="2400" i="1" dirty="0">
                <a:solidFill>
                  <a:srgbClr val="FF0000"/>
                </a:solidFill>
                <a:latin typeface="+mn-ea"/>
                <a:ea typeface="+mn-ea"/>
                <a:cs typeface="Times New Roman" panose="02020603050405020304" pitchFamily="18" charset="0"/>
              </a:rPr>
              <a:t>f(x)</a:t>
            </a:r>
            <a:r>
              <a:rPr lang="zh-CN" altLang="en-US" sz="2400" dirty="0">
                <a:solidFill>
                  <a:srgbClr val="FF0000"/>
                </a:solidFill>
                <a:latin typeface="+mn-ea"/>
                <a:ea typeface="+mn-ea"/>
              </a:rPr>
              <a:t>不可微的情况。</a:t>
            </a:r>
            <a:endParaRPr lang="zh-CN" altLang="en-US" sz="2400" dirty="0">
              <a:solidFill>
                <a:schemeClr val="tx1">
                  <a:lumMod val="95000"/>
                  <a:lumOff val="5000"/>
                </a:schemeClr>
              </a:solidFill>
              <a:latin typeface="+mn-ea"/>
              <a:ea typeface="+mn-ea"/>
            </a:endParaRPr>
          </a:p>
        </p:txBody>
      </p:sp>
      <p:sp>
        <p:nvSpPr>
          <p:cNvPr id="4" name="文本框 3">
            <a:extLst>
              <a:ext uri="{FF2B5EF4-FFF2-40B4-BE49-F238E27FC236}">
                <a16:creationId xmlns:a16="http://schemas.microsoft.com/office/drawing/2014/main" id="{A85D6953-5EF1-468A-8374-F65B3CCAE68D}"/>
              </a:ext>
            </a:extLst>
          </p:cNvPr>
          <p:cNvSpPr txBox="1"/>
          <p:nvPr/>
        </p:nvSpPr>
        <p:spPr>
          <a:xfrm>
            <a:off x="123873" y="4149080"/>
            <a:ext cx="8784976" cy="830997"/>
          </a:xfrm>
          <a:prstGeom prst="rect">
            <a:avLst/>
          </a:prstGeom>
          <a:noFill/>
        </p:spPr>
        <p:txBody>
          <a:bodyPr wrap="square" rtlCol="0">
            <a:spAutoFit/>
          </a:bodyPr>
          <a:lstStyle/>
          <a:p>
            <a:pPr algn="l"/>
            <a:r>
              <a:rPr lang="zh-CN" altLang="en-US" sz="2400" dirty="0">
                <a:solidFill>
                  <a:srgbClr val="0000FF"/>
                </a:solidFill>
                <a:latin typeface="+mn-ea"/>
                <a:ea typeface="+mn-ea"/>
              </a:rPr>
              <a:t>要求</a:t>
            </a:r>
            <a:r>
              <a:rPr lang="en-US" altLang="zh-CN" sz="2400" dirty="0">
                <a:solidFill>
                  <a:srgbClr val="0000FF"/>
                </a:solidFill>
                <a:latin typeface="+mn-ea"/>
                <a:ea typeface="+mn-ea"/>
              </a:rPr>
              <a:t>: </a:t>
            </a:r>
            <a:r>
              <a:rPr lang="zh-CN" altLang="en-US" sz="2400" dirty="0">
                <a:solidFill>
                  <a:schemeClr val="tx1"/>
                </a:solidFill>
                <a:latin typeface="+mn-ea"/>
                <a:ea typeface="+mn-ea"/>
              </a:rPr>
              <a:t>要尽量减少函数求值的次数，确定在哪里求</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a:t>
            </a:r>
            <a:r>
              <a:rPr lang="zh-CN" altLang="en-US" sz="2400" dirty="0">
                <a:solidFill>
                  <a:schemeClr val="tx1"/>
                </a:solidFill>
                <a:latin typeface="+mn-ea"/>
                <a:ea typeface="+mn-ea"/>
              </a:rPr>
              <a:t>值的好策略非常重要。</a:t>
            </a:r>
            <a:r>
              <a:rPr lang="zh-CN" altLang="en-US" sz="2400" dirty="0">
                <a:solidFill>
                  <a:srgbClr val="0000FF"/>
                </a:solidFill>
                <a:latin typeface="+mn-ea"/>
                <a:ea typeface="+mn-ea"/>
              </a:rPr>
              <a:t>如黄金分割搜索法、</a:t>
            </a:r>
            <a:r>
              <a:rPr lang="en-US" altLang="zh-CN" sz="2400" dirty="0">
                <a:solidFill>
                  <a:srgbClr val="0000FF"/>
                </a:solidFill>
                <a:latin typeface="+mn-ea"/>
                <a:ea typeface="+mn-ea"/>
              </a:rPr>
              <a:t>Fibonacci</a:t>
            </a:r>
            <a:r>
              <a:rPr lang="zh-CN" altLang="en-US" sz="2400" dirty="0">
                <a:solidFill>
                  <a:srgbClr val="0000FF"/>
                </a:solidFill>
                <a:latin typeface="+mn-ea"/>
                <a:ea typeface="+mn-ea"/>
              </a:rPr>
              <a:t>搜索法、随机搜索法</a:t>
            </a:r>
          </a:p>
        </p:txBody>
      </p:sp>
    </p:spTree>
    <p:extLst>
      <p:ext uri="{BB962C8B-B14F-4D97-AF65-F5344CB8AC3E}">
        <p14:creationId xmlns:p14="http://schemas.microsoft.com/office/powerpoint/2010/main" val="64517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30D723E-7600-42D1-BC0A-3012D1351A07}"/>
              </a:ext>
            </a:extLst>
          </p:cNvPr>
          <p:cNvSpPr>
            <a:spLocks noGrp="1" noChangeArrowheads="1"/>
          </p:cNvSpPr>
          <p:nvPr>
            <p:ph type="title"/>
          </p:nvPr>
        </p:nvSpPr>
        <p:spPr>
          <a:xfrm>
            <a:off x="323528" y="112614"/>
            <a:ext cx="4591422" cy="471586"/>
          </a:xfrm>
        </p:spPr>
        <p:txBody>
          <a:bodyPr>
            <a:normAutofit fontScale="90000"/>
          </a:bodyPr>
          <a:lstStyle/>
          <a:p>
            <a:r>
              <a:rPr lang="zh-CN" altLang="en-US" dirty="0"/>
              <a:t>搜索法必须满足的条件</a:t>
            </a:r>
          </a:p>
        </p:txBody>
      </p:sp>
      <p:sp>
        <p:nvSpPr>
          <p:cNvPr id="11267" name="Rectangle 3">
            <a:extLst>
              <a:ext uri="{FF2B5EF4-FFF2-40B4-BE49-F238E27FC236}">
                <a16:creationId xmlns:a16="http://schemas.microsoft.com/office/drawing/2014/main" id="{53DE0F4D-2C69-4CFC-BFA2-C944397709E0}"/>
              </a:ext>
            </a:extLst>
          </p:cNvPr>
          <p:cNvSpPr>
            <a:spLocks noGrp="1" noChangeArrowheads="1"/>
          </p:cNvSpPr>
          <p:nvPr>
            <p:ph type="body" idx="1"/>
          </p:nvPr>
        </p:nvSpPr>
        <p:spPr>
          <a:xfrm>
            <a:off x="182509" y="869950"/>
            <a:ext cx="8709957" cy="3582972"/>
          </a:xfrm>
        </p:spPr>
        <p:txBody>
          <a:bodyPr/>
          <a:lstStyle/>
          <a:p>
            <a:r>
              <a:rPr lang="zh-CN" altLang="en-US" sz="2800" dirty="0"/>
              <a:t>这个特定条件就是函数</a:t>
            </a:r>
            <a:r>
              <a:rPr lang="en-US" altLang="zh-CN" sz="2800" i="1" dirty="0"/>
              <a:t>f</a:t>
            </a:r>
            <a:r>
              <a:rPr lang="en-US" altLang="zh-CN" sz="2800" dirty="0"/>
              <a:t>(</a:t>
            </a:r>
            <a:r>
              <a:rPr lang="en-US" altLang="zh-CN" sz="2800" i="1" dirty="0"/>
              <a:t>x</a:t>
            </a:r>
            <a:r>
              <a:rPr lang="en-US" altLang="zh-CN" sz="2800" dirty="0"/>
              <a:t>)</a:t>
            </a:r>
            <a:r>
              <a:rPr lang="zh-CN" altLang="en-US" sz="2800" dirty="0"/>
              <a:t>在给定区间中是</a:t>
            </a:r>
            <a:r>
              <a:rPr lang="zh-CN" altLang="en-US" sz="2800" b="1" dirty="0">
                <a:solidFill>
                  <a:srgbClr val="0000FF"/>
                </a:solidFill>
              </a:rPr>
              <a:t>单峰</a:t>
            </a:r>
            <a:r>
              <a:rPr lang="zh-CN" altLang="en-US" sz="2800" dirty="0"/>
              <a:t>的</a:t>
            </a:r>
          </a:p>
          <a:p>
            <a:r>
              <a:rPr lang="zh-CN" altLang="en-US" sz="2400" dirty="0">
                <a:solidFill>
                  <a:srgbClr val="0000FF"/>
                </a:solidFill>
              </a:rPr>
              <a:t>定义</a:t>
            </a:r>
            <a:r>
              <a:rPr lang="en-US" altLang="zh-CN" sz="2400" dirty="0">
                <a:solidFill>
                  <a:srgbClr val="0000FF"/>
                </a:solidFill>
              </a:rPr>
              <a:t>8.3  </a:t>
            </a:r>
            <a:r>
              <a:rPr lang="zh-CN" altLang="en-US" sz="2400" dirty="0"/>
              <a:t>如果存在唯一的</a:t>
            </a:r>
            <a:r>
              <a:rPr lang="en-US" altLang="zh-CN" sz="2400" i="1" dirty="0" err="1"/>
              <a:t>p</a:t>
            </a:r>
            <a:r>
              <a:rPr lang="en-US" altLang="en-US" sz="2400" dirty="0" err="1"/>
              <a:t>∈</a:t>
            </a:r>
            <a:r>
              <a:rPr lang="en-US" altLang="zh-CN" sz="2400" i="1" dirty="0" err="1"/>
              <a:t>I</a:t>
            </a:r>
            <a:r>
              <a:rPr lang="zh-CN" altLang="en-US" sz="2400" dirty="0"/>
              <a:t>，使得</a:t>
            </a:r>
          </a:p>
          <a:p>
            <a:pPr lvl="1">
              <a:buFont typeface="Wingdings" panose="05000000000000000000" pitchFamily="2" charset="2"/>
              <a:buNone/>
            </a:pPr>
            <a:r>
              <a:rPr lang="zh-CN" altLang="en-US" sz="2400" dirty="0"/>
              <a:t>（</a:t>
            </a:r>
            <a:r>
              <a:rPr lang="en-US" altLang="zh-CN" sz="2400" dirty="0"/>
              <a:t>1</a:t>
            </a:r>
            <a:r>
              <a:rPr lang="zh-CN" altLang="en-US" sz="2400" dirty="0"/>
              <a:t>） </a:t>
            </a:r>
            <a:r>
              <a:rPr lang="en-US" altLang="zh-CN" sz="2400" i="1" dirty="0"/>
              <a:t>f</a:t>
            </a:r>
            <a:r>
              <a:rPr lang="en-US" altLang="zh-CN" sz="2400" dirty="0"/>
              <a:t>(</a:t>
            </a:r>
            <a:r>
              <a:rPr lang="en-US" altLang="zh-CN" sz="2400" i="1" dirty="0"/>
              <a:t>x</a:t>
            </a:r>
            <a:r>
              <a:rPr lang="en-US" altLang="zh-CN" sz="2400" dirty="0"/>
              <a:t>)</a:t>
            </a:r>
            <a:r>
              <a:rPr lang="zh-CN" altLang="en-US" sz="2400" dirty="0"/>
              <a:t>在</a:t>
            </a:r>
            <a:r>
              <a:rPr lang="en-US" altLang="zh-CN" sz="2400" dirty="0"/>
              <a:t>[</a:t>
            </a:r>
            <a:r>
              <a:rPr lang="en-US" altLang="zh-CN" sz="2400" i="1" dirty="0"/>
              <a:t>a</a:t>
            </a:r>
            <a:r>
              <a:rPr lang="en-US" altLang="zh-CN" sz="2400" dirty="0"/>
              <a:t>, </a:t>
            </a:r>
            <a:r>
              <a:rPr lang="en-US" altLang="zh-CN" sz="2400" i="1" dirty="0"/>
              <a:t>p</a:t>
            </a:r>
            <a:r>
              <a:rPr lang="en-US" altLang="zh-CN" sz="2400" dirty="0"/>
              <a:t>]</a:t>
            </a:r>
            <a:r>
              <a:rPr lang="zh-CN" altLang="en-US" sz="2400" dirty="0"/>
              <a:t>上递减，</a:t>
            </a:r>
          </a:p>
          <a:p>
            <a:pPr lvl="1">
              <a:buFont typeface="Wingdings" panose="05000000000000000000" pitchFamily="2" charset="2"/>
              <a:buNone/>
            </a:pPr>
            <a:r>
              <a:rPr lang="zh-CN" altLang="en-US" sz="2400" dirty="0"/>
              <a:t>（</a:t>
            </a:r>
            <a:r>
              <a:rPr lang="en-US" altLang="zh-CN" sz="2400" dirty="0"/>
              <a:t>2</a:t>
            </a:r>
            <a:r>
              <a:rPr lang="zh-CN" altLang="en-US" sz="2400" dirty="0"/>
              <a:t>） </a:t>
            </a:r>
            <a:r>
              <a:rPr lang="en-US" altLang="zh-CN" sz="2400" i="1" dirty="0"/>
              <a:t>f</a:t>
            </a:r>
            <a:r>
              <a:rPr lang="en-US" altLang="zh-CN" sz="2400" dirty="0"/>
              <a:t>(</a:t>
            </a:r>
            <a:r>
              <a:rPr lang="en-US" altLang="zh-CN" sz="2400" i="1" dirty="0"/>
              <a:t>x</a:t>
            </a:r>
            <a:r>
              <a:rPr lang="en-US" altLang="zh-CN" sz="2400" dirty="0"/>
              <a:t>)</a:t>
            </a:r>
            <a:r>
              <a:rPr lang="zh-CN" altLang="en-US" sz="2400" dirty="0"/>
              <a:t>在</a:t>
            </a:r>
            <a:r>
              <a:rPr lang="en-US" altLang="zh-CN" sz="2400" dirty="0"/>
              <a:t>[</a:t>
            </a:r>
            <a:r>
              <a:rPr lang="en-US" altLang="zh-CN" sz="2400" i="1" dirty="0"/>
              <a:t>p</a:t>
            </a:r>
            <a:r>
              <a:rPr lang="en-US" altLang="zh-CN" sz="2400" dirty="0"/>
              <a:t>, </a:t>
            </a:r>
            <a:r>
              <a:rPr lang="en-US" altLang="zh-CN" sz="2400" i="1" dirty="0"/>
              <a:t>b</a:t>
            </a:r>
            <a:r>
              <a:rPr lang="en-US" altLang="zh-CN" sz="2400" dirty="0"/>
              <a:t>]</a:t>
            </a:r>
            <a:r>
              <a:rPr lang="zh-CN" altLang="en-US" sz="2400" dirty="0"/>
              <a:t>上递增，</a:t>
            </a:r>
          </a:p>
          <a:p>
            <a:pPr lvl="1">
              <a:buFont typeface="Wingdings" panose="05000000000000000000" pitchFamily="2" charset="2"/>
              <a:buNone/>
            </a:pPr>
            <a:r>
              <a:rPr lang="zh-CN" altLang="en-US" sz="2400" dirty="0"/>
              <a:t>则函数</a:t>
            </a:r>
            <a:r>
              <a:rPr lang="en-US" altLang="zh-CN" sz="2400" i="1" dirty="0"/>
              <a:t>f</a:t>
            </a:r>
            <a:r>
              <a:rPr lang="en-US" altLang="zh-CN" sz="2400" dirty="0"/>
              <a:t>(</a:t>
            </a:r>
            <a:r>
              <a:rPr lang="en-US" altLang="zh-CN" sz="2400" i="1" dirty="0"/>
              <a:t>x</a:t>
            </a:r>
            <a:r>
              <a:rPr lang="en-US" altLang="zh-CN" sz="2400" dirty="0"/>
              <a:t>)</a:t>
            </a:r>
            <a:r>
              <a:rPr lang="zh-CN" altLang="en-US" sz="2400" dirty="0"/>
              <a:t>在</a:t>
            </a:r>
            <a:r>
              <a:rPr lang="en-US" altLang="zh-CN" sz="2400" i="1" dirty="0"/>
              <a:t>I</a:t>
            </a:r>
            <a:r>
              <a:rPr lang="en-US" altLang="zh-CN" sz="2400" dirty="0"/>
              <a:t>=[</a:t>
            </a:r>
            <a:r>
              <a:rPr lang="en-US" altLang="zh-CN" sz="2400" i="1" dirty="0"/>
              <a:t>a</a:t>
            </a:r>
            <a:r>
              <a:rPr lang="en-US" altLang="zh-CN" sz="2400" dirty="0"/>
              <a:t>, </a:t>
            </a:r>
            <a:r>
              <a:rPr lang="en-US" altLang="zh-CN" sz="2400" i="1" dirty="0"/>
              <a:t>b</a:t>
            </a:r>
            <a:r>
              <a:rPr lang="en-US" altLang="zh-CN" sz="2400" dirty="0"/>
              <a:t>]</a:t>
            </a:r>
            <a:r>
              <a:rPr lang="zh-CN" altLang="en-US" sz="2400" dirty="0"/>
              <a:t>上是</a:t>
            </a:r>
            <a:r>
              <a:rPr lang="zh-CN" altLang="en-US" sz="2400" dirty="0">
                <a:solidFill>
                  <a:srgbClr val="0000FF"/>
                </a:solidFill>
              </a:rPr>
              <a:t>（</a:t>
            </a:r>
            <a:r>
              <a:rPr lang="zh-CN" altLang="en-US" sz="2400" b="1" dirty="0">
                <a:solidFill>
                  <a:srgbClr val="0000FF"/>
                </a:solidFill>
              </a:rPr>
              <a:t>下</a:t>
            </a:r>
            <a:r>
              <a:rPr lang="zh-CN" altLang="en-US" sz="2400" dirty="0">
                <a:solidFill>
                  <a:srgbClr val="0000FF"/>
                </a:solidFill>
              </a:rPr>
              <a:t>）</a:t>
            </a:r>
            <a:r>
              <a:rPr lang="zh-CN" altLang="en-US" sz="2400" b="1" dirty="0">
                <a:solidFill>
                  <a:srgbClr val="0000FF"/>
                </a:solidFill>
              </a:rPr>
              <a:t>单峰</a:t>
            </a:r>
            <a:r>
              <a:rPr lang="zh-CN" altLang="en-US" sz="2400" dirty="0"/>
              <a:t>的。</a:t>
            </a:r>
          </a:p>
        </p:txBody>
      </p:sp>
      <p:sp>
        <p:nvSpPr>
          <p:cNvPr id="25" name="Line 4">
            <a:extLst>
              <a:ext uri="{FF2B5EF4-FFF2-40B4-BE49-F238E27FC236}">
                <a16:creationId xmlns:a16="http://schemas.microsoft.com/office/drawing/2014/main" id="{F2836588-615D-4A18-A2D4-63089F8D3E5B}"/>
              </a:ext>
            </a:extLst>
          </p:cNvPr>
          <p:cNvSpPr>
            <a:spLocks noChangeShapeType="1"/>
          </p:cNvSpPr>
          <p:nvPr/>
        </p:nvSpPr>
        <p:spPr bwMode="auto">
          <a:xfrm>
            <a:off x="5004048" y="5667374"/>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26" name="Picture 7">
            <a:extLst>
              <a:ext uri="{FF2B5EF4-FFF2-40B4-BE49-F238E27FC236}">
                <a16:creationId xmlns:a16="http://schemas.microsoft.com/office/drawing/2014/main" id="{431C67AD-FB70-425F-97A8-0432B0C90E7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535" y="3408048"/>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Line 9">
            <a:extLst>
              <a:ext uri="{FF2B5EF4-FFF2-40B4-BE49-F238E27FC236}">
                <a16:creationId xmlns:a16="http://schemas.microsoft.com/office/drawing/2014/main" id="{29C3FAF6-C1FC-458D-8B7F-CEA4B92B344B}"/>
              </a:ext>
            </a:extLst>
          </p:cNvPr>
          <p:cNvSpPr>
            <a:spLocks noChangeShapeType="1"/>
          </p:cNvSpPr>
          <p:nvPr/>
        </p:nvSpPr>
        <p:spPr bwMode="auto">
          <a:xfrm>
            <a:off x="6912223" y="5632449"/>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9" name="Line 10">
            <a:extLst>
              <a:ext uri="{FF2B5EF4-FFF2-40B4-BE49-F238E27FC236}">
                <a16:creationId xmlns:a16="http://schemas.microsoft.com/office/drawing/2014/main" id="{A915BA99-DAA5-4FDF-920E-8B97E314ABC0}"/>
              </a:ext>
            </a:extLst>
          </p:cNvPr>
          <p:cNvSpPr>
            <a:spLocks noChangeShapeType="1"/>
          </p:cNvSpPr>
          <p:nvPr/>
        </p:nvSpPr>
        <p:spPr bwMode="auto">
          <a:xfrm>
            <a:off x="6445498" y="5632449"/>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0" name="Line 11">
            <a:extLst>
              <a:ext uri="{FF2B5EF4-FFF2-40B4-BE49-F238E27FC236}">
                <a16:creationId xmlns:a16="http://schemas.microsoft.com/office/drawing/2014/main" id="{D9013C0B-4B49-4ACA-B586-2622BA7C2BFC}"/>
              </a:ext>
            </a:extLst>
          </p:cNvPr>
          <p:cNvSpPr>
            <a:spLocks noChangeShapeType="1"/>
          </p:cNvSpPr>
          <p:nvPr/>
        </p:nvSpPr>
        <p:spPr bwMode="auto">
          <a:xfrm>
            <a:off x="7885360" y="5632449"/>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1" name="Line 12">
            <a:extLst>
              <a:ext uri="{FF2B5EF4-FFF2-40B4-BE49-F238E27FC236}">
                <a16:creationId xmlns:a16="http://schemas.microsoft.com/office/drawing/2014/main" id="{B8087964-BFB6-459A-8921-534EE7F999E0}"/>
              </a:ext>
            </a:extLst>
          </p:cNvPr>
          <p:cNvSpPr>
            <a:spLocks noChangeShapeType="1"/>
          </p:cNvSpPr>
          <p:nvPr/>
        </p:nvSpPr>
        <p:spPr bwMode="auto">
          <a:xfrm>
            <a:off x="5004048" y="5632449"/>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2" name="Line 13">
            <a:extLst>
              <a:ext uri="{FF2B5EF4-FFF2-40B4-BE49-F238E27FC236}">
                <a16:creationId xmlns:a16="http://schemas.microsoft.com/office/drawing/2014/main" id="{56A613F6-963C-4A02-96AE-39C1D316F529}"/>
              </a:ext>
            </a:extLst>
          </p:cNvPr>
          <p:cNvSpPr>
            <a:spLocks noChangeShapeType="1"/>
          </p:cNvSpPr>
          <p:nvPr/>
        </p:nvSpPr>
        <p:spPr bwMode="auto">
          <a:xfrm>
            <a:off x="8604498" y="5632449"/>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5" name="Line 18">
            <a:extLst>
              <a:ext uri="{FF2B5EF4-FFF2-40B4-BE49-F238E27FC236}">
                <a16:creationId xmlns:a16="http://schemas.microsoft.com/office/drawing/2014/main" id="{05381A0A-377B-4C41-A8E2-BBABE987D5F8}"/>
              </a:ext>
            </a:extLst>
          </p:cNvPr>
          <p:cNvSpPr>
            <a:spLocks noChangeShapeType="1"/>
          </p:cNvSpPr>
          <p:nvPr/>
        </p:nvSpPr>
        <p:spPr bwMode="auto">
          <a:xfrm flipH="1" flipV="1">
            <a:off x="6912220" y="5445223"/>
            <a:ext cx="7627" cy="2586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8" name="Text Box 21">
            <a:extLst>
              <a:ext uri="{FF2B5EF4-FFF2-40B4-BE49-F238E27FC236}">
                <a16:creationId xmlns:a16="http://schemas.microsoft.com/office/drawing/2014/main" id="{4DA51ACE-B5FB-442A-947D-09B7A0439A58}"/>
              </a:ext>
            </a:extLst>
          </p:cNvPr>
          <p:cNvSpPr txBox="1">
            <a:spLocks noChangeArrowheads="1"/>
          </p:cNvSpPr>
          <p:nvPr/>
        </p:nvSpPr>
        <p:spPr bwMode="auto">
          <a:xfrm>
            <a:off x="6732835" y="5740399"/>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p</a:t>
            </a:r>
          </a:p>
        </p:txBody>
      </p:sp>
      <p:sp>
        <p:nvSpPr>
          <p:cNvPr id="41" name="Text Box 24">
            <a:extLst>
              <a:ext uri="{FF2B5EF4-FFF2-40B4-BE49-F238E27FC236}">
                <a16:creationId xmlns:a16="http://schemas.microsoft.com/office/drawing/2014/main" id="{51833C61-8566-466D-A4EA-3750CACE2D06}"/>
              </a:ext>
            </a:extLst>
          </p:cNvPr>
          <p:cNvSpPr txBox="1">
            <a:spLocks noChangeArrowheads="1"/>
          </p:cNvSpPr>
          <p:nvPr/>
        </p:nvSpPr>
        <p:spPr bwMode="auto">
          <a:xfrm>
            <a:off x="6445498" y="4506150"/>
            <a:ext cx="10794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44" name="Text Box 21">
            <a:extLst>
              <a:ext uri="{FF2B5EF4-FFF2-40B4-BE49-F238E27FC236}">
                <a16:creationId xmlns:a16="http://schemas.microsoft.com/office/drawing/2014/main" id="{F07FC7ED-F8A9-40FD-B927-8F1D8FEEE82F}"/>
              </a:ext>
            </a:extLst>
          </p:cNvPr>
          <p:cNvSpPr txBox="1">
            <a:spLocks noChangeArrowheads="1"/>
          </p:cNvSpPr>
          <p:nvPr/>
        </p:nvSpPr>
        <p:spPr bwMode="auto">
          <a:xfrm>
            <a:off x="5023097" y="5732463"/>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dirty="0">
                <a:solidFill>
                  <a:schemeClr val="tx1"/>
                </a:solidFill>
              </a:rPr>
              <a:t>a</a:t>
            </a:r>
          </a:p>
        </p:txBody>
      </p:sp>
      <p:sp>
        <p:nvSpPr>
          <p:cNvPr id="45" name="Text Box 21">
            <a:extLst>
              <a:ext uri="{FF2B5EF4-FFF2-40B4-BE49-F238E27FC236}">
                <a16:creationId xmlns:a16="http://schemas.microsoft.com/office/drawing/2014/main" id="{B3B77947-1B74-4CE2-A326-5C95BF5C4133}"/>
              </a:ext>
            </a:extLst>
          </p:cNvPr>
          <p:cNvSpPr txBox="1">
            <a:spLocks noChangeArrowheads="1"/>
          </p:cNvSpPr>
          <p:nvPr/>
        </p:nvSpPr>
        <p:spPr bwMode="auto">
          <a:xfrm>
            <a:off x="8442573" y="5772943"/>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dirty="0">
                <a:solidFill>
                  <a:schemeClr val="tx1"/>
                </a:solidFill>
              </a:rPr>
              <a:t>b</a:t>
            </a:r>
          </a:p>
        </p:txBody>
      </p:sp>
    </p:spTree>
    <p:extLst>
      <p:ext uri="{BB962C8B-B14F-4D97-AF65-F5344CB8AC3E}">
        <p14:creationId xmlns:p14="http://schemas.microsoft.com/office/powerpoint/2010/main" val="629914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7D2DEFC-C391-4C4E-A86B-EDBB5B539246}"/>
              </a:ext>
            </a:extLst>
          </p:cNvPr>
          <p:cNvSpPr>
            <a:spLocks noGrp="1" noChangeArrowheads="1"/>
          </p:cNvSpPr>
          <p:nvPr>
            <p:ph type="title"/>
          </p:nvPr>
        </p:nvSpPr>
        <p:spPr>
          <a:xfrm>
            <a:off x="100856" y="48184"/>
            <a:ext cx="7651599" cy="530425"/>
          </a:xfrm>
        </p:spPr>
        <p:txBody>
          <a:bodyPr>
            <a:normAutofit fontScale="90000"/>
          </a:bodyPr>
          <a:lstStyle/>
          <a:p>
            <a:r>
              <a:rPr lang="zh-CN" altLang="en-US" dirty="0"/>
              <a:t>（</a:t>
            </a:r>
            <a:r>
              <a:rPr lang="en-US" altLang="zh-CN" dirty="0"/>
              <a:t>1</a:t>
            </a:r>
            <a:r>
              <a:rPr lang="zh-CN" altLang="en-US" dirty="0"/>
              <a:t>）黄金分割搜索法（</a:t>
            </a:r>
            <a:r>
              <a:rPr lang="en-US" altLang="zh-CN" dirty="0"/>
              <a:t>0.618</a:t>
            </a:r>
            <a:r>
              <a:rPr lang="zh-CN" altLang="en-US" dirty="0"/>
              <a:t>法）</a:t>
            </a:r>
          </a:p>
        </p:txBody>
      </p:sp>
      <p:sp>
        <p:nvSpPr>
          <p:cNvPr id="14339" name="Rectangle 3">
            <a:extLst>
              <a:ext uri="{FF2B5EF4-FFF2-40B4-BE49-F238E27FC236}">
                <a16:creationId xmlns:a16="http://schemas.microsoft.com/office/drawing/2014/main" id="{108AF2A2-CF9B-4663-8EAD-811FE521F6D6}"/>
              </a:ext>
            </a:extLst>
          </p:cNvPr>
          <p:cNvSpPr>
            <a:spLocks noGrp="1" noChangeArrowheads="1"/>
          </p:cNvSpPr>
          <p:nvPr>
            <p:ph type="body" idx="1"/>
          </p:nvPr>
        </p:nvSpPr>
        <p:spPr>
          <a:xfrm>
            <a:off x="252836" y="638994"/>
            <a:ext cx="8656404" cy="2504514"/>
          </a:xfrm>
        </p:spPr>
        <p:txBody>
          <a:bodyPr>
            <a:normAutofit fontScale="92500" lnSpcReduction="10000"/>
          </a:bodyPr>
          <a:lstStyle/>
          <a:p>
            <a:pPr>
              <a:lnSpc>
                <a:spcPct val="130000"/>
              </a:lnSpc>
            </a:pPr>
            <a:r>
              <a:rPr lang="zh-CN" altLang="en-US" sz="2400" dirty="0"/>
              <a:t>如果已知</a:t>
            </a:r>
            <a:r>
              <a:rPr lang="en-US" altLang="zh-CN" sz="2400" i="1" dirty="0"/>
              <a:t>f</a:t>
            </a:r>
            <a:r>
              <a:rPr lang="en-US" altLang="zh-CN" sz="2400" dirty="0"/>
              <a:t>(</a:t>
            </a:r>
            <a:r>
              <a:rPr lang="en-US" altLang="zh-CN" sz="2400" i="1" dirty="0"/>
              <a:t>x</a:t>
            </a:r>
            <a:r>
              <a:rPr lang="en-US" altLang="zh-CN" sz="2400" dirty="0"/>
              <a:t>)</a:t>
            </a:r>
            <a:r>
              <a:rPr lang="zh-CN" altLang="en-US" sz="2400" dirty="0"/>
              <a:t>在</a:t>
            </a:r>
            <a:r>
              <a:rPr lang="en-US" altLang="zh-CN" sz="2400" dirty="0"/>
              <a:t>[</a:t>
            </a:r>
            <a:r>
              <a:rPr lang="en-US" altLang="zh-CN" sz="2400" i="1" dirty="0"/>
              <a:t>a</a:t>
            </a:r>
            <a:r>
              <a:rPr lang="en-US" altLang="zh-CN" sz="2400" dirty="0"/>
              <a:t>, </a:t>
            </a:r>
            <a:r>
              <a:rPr lang="en-US" altLang="zh-CN" sz="2400" i="1" dirty="0"/>
              <a:t>b</a:t>
            </a:r>
            <a:r>
              <a:rPr lang="en-US" altLang="zh-CN" sz="2400" dirty="0"/>
              <a:t>]</a:t>
            </a:r>
            <a:r>
              <a:rPr lang="zh-CN" altLang="en-US" sz="2400" dirty="0"/>
              <a:t>上是（下）单峰的，</a:t>
            </a:r>
            <a:r>
              <a:rPr lang="zh-CN" altLang="en-US" sz="2400" dirty="0">
                <a:solidFill>
                  <a:srgbClr val="FF0000"/>
                </a:solidFill>
              </a:rPr>
              <a:t>则该方法的目的是找到该区间的一个子区间，使得</a:t>
            </a:r>
            <a:r>
              <a:rPr lang="en-US" altLang="zh-CN" sz="2400" i="1" dirty="0">
                <a:solidFill>
                  <a:srgbClr val="FF0000"/>
                </a:solidFill>
              </a:rPr>
              <a:t>f</a:t>
            </a:r>
            <a:r>
              <a:rPr lang="en-US" altLang="zh-CN" sz="2400" dirty="0">
                <a:solidFill>
                  <a:srgbClr val="FF0000"/>
                </a:solidFill>
              </a:rPr>
              <a:t>(</a:t>
            </a:r>
            <a:r>
              <a:rPr lang="en-US" altLang="zh-CN" sz="2400" i="1" dirty="0">
                <a:solidFill>
                  <a:srgbClr val="FF0000"/>
                </a:solidFill>
              </a:rPr>
              <a:t>x</a:t>
            </a:r>
            <a:r>
              <a:rPr lang="en-US" altLang="zh-CN" sz="2400" dirty="0">
                <a:solidFill>
                  <a:srgbClr val="FF0000"/>
                </a:solidFill>
              </a:rPr>
              <a:t>)</a:t>
            </a:r>
            <a:r>
              <a:rPr lang="zh-CN" altLang="en-US" sz="2400" dirty="0">
                <a:solidFill>
                  <a:srgbClr val="FF0000"/>
                </a:solidFill>
              </a:rPr>
              <a:t>在该子区间上取得极小值。</a:t>
            </a:r>
          </a:p>
          <a:p>
            <a:pPr>
              <a:lnSpc>
                <a:spcPct val="130000"/>
              </a:lnSpc>
            </a:pPr>
            <a:r>
              <a:rPr lang="zh-CN" altLang="en-US" sz="2400" dirty="0"/>
              <a:t>选择两个内点</a:t>
            </a:r>
            <a:r>
              <a:rPr lang="en-US" altLang="zh-CN" sz="2400" i="1" dirty="0"/>
              <a:t>c</a:t>
            </a:r>
            <a:r>
              <a:rPr lang="en-US" altLang="zh-CN" sz="2400" dirty="0"/>
              <a:t>&lt;</a:t>
            </a:r>
            <a:r>
              <a:rPr lang="en-US" altLang="zh-CN" sz="2400" i="1" dirty="0"/>
              <a:t>d</a:t>
            </a:r>
            <a:r>
              <a:rPr lang="zh-CN" altLang="en-US" sz="2400" dirty="0"/>
              <a:t>，这样就有</a:t>
            </a:r>
            <a:r>
              <a:rPr lang="en-US" altLang="zh-CN" sz="2400" i="1" dirty="0"/>
              <a:t>a</a:t>
            </a:r>
            <a:r>
              <a:rPr lang="en-US" altLang="zh-CN" sz="2400" dirty="0"/>
              <a:t>&lt;</a:t>
            </a:r>
            <a:r>
              <a:rPr lang="en-US" altLang="zh-CN" sz="2400" i="1" dirty="0"/>
              <a:t>c</a:t>
            </a:r>
            <a:r>
              <a:rPr lang="en-US" altLang="zh-CN" sz="2400" dirty="0"/>
              <a:t>&lt;</a:t>
            </a:r>
            <a:r>
              <a:rPr lang="en-US" altLang="zh-CN" sz="2400" i="1" dirty="0"/>
              <a:t>d</a:t>
            </a:r>
            <a:r>
              <a:rPr lang="en-US" altLang="zh-CN" sz="2400" dirty="0"/>
              <a:t>&lt;</a:t>
            </a:r>
            <a:r>
              <a:rPr lang="en-US" altLang="zh-CN" sz="2400" i="1" dirty="0"/>
              <a:t>b</a:t>
            </a:r>
            <a:r>
              <a:rPr lang="zh-CN" altLang="en-US" sz="2400" dirty="0"/>
              <a:t>。</a:t>
            </a:r>
            <a:endParaRPr lang="en-US" altLang="zh-CN" sz="2400" dirty="0"/>
          </a:p>
          <a:p>
            <a:pPr marL="0" indent="0">
              <a:lnSpc>
                <a:spcPct val="130000"/>
              </a:lnSpc>
              <a:buNone/>
            </a:pPr>
            <a:r>
              <a:rPr lang="en-US" altLang="zh-CN" sz="2400" i="1" dirty="0"/>
              <a:t>f</a:t>
            </a:r>
            <a:r>
              <a:rPr lang="en-US" altLang="zh-CN" sz="2400" dirty="0"/>
              <a:t>(</a:t>
            </a:r>
            <a:r>
              <a:rPr lang="en-US" altLang="zh-CN" sz="2400" i="1" dirty="0"/>
              <a:t>x</a:t>
            </a:r>
            <a:r>
              <a:rPr lang="en-US" altLang="zh-CN" sz="2400" dirty="0"/>
              <a:t>)</a:t>
            </a:r>
            <a:r>
              <a:rPr lang="zh-CN" altLang="en-US" sz="2400" dirty="0"/>
              <a:t>的单峰特性保证了函数值</a:t>
            </a:r>
            <a:r>
              <a:rPr lang="en-US" altLang="zh-CN" sz="2400" i="1" dirty="0"/>
              <a:t>f</a:t>
            </a:r>
            <a:r>
              <a:rPr lang="en-US" altLang="zh-CN" sz="2400" dirty="0"/>
              <a:t>(</a:t>
            </a:r>
            <a:r>
              <a:rPr lang="en-US" altLang="zh-CN" sz="2400" i="1" dirty="0"/>
              <a:t>c</a:t>
            </a:r>
            <a:r>
              <a:rPr lang="en-US" altLang="zh-CN" sz="2400" dirty="0"/>
              <a:t>)</a:t>
            </a:r>
            <a:r>
              <a:rPr lang="zh-CN" altLang="en-US" sz="2400" dirty="0"/>
              <a:t>和</a:t>
            </a:r>
            <a:r>
              <a:rPr lang="en-US" altLang="zh-CN" sz="2400" i="1" dirty="0"/>
              <a:t>f</a:t>
            </a:r>
            <a:r>
              <a:rPr lang="en-US" altLang="zh-CN" sz="2400" dirty="0"/>
              <a:t>(</a:t>
            </a:r>
            <a:r>
              <a:rPr lang="en-US" altLang="zh-CN" sz="2400" i="1" dirty="0"/>
              <a:t>d</a:t>
            </a:r>
            <a:r>
              <a:rPr lang="en-US" altLang="zh-CN" sz="2400" dirty="0"/>
              <a:t>)</a:t>
            </a:r>
            <a:r>
              <a:rPr lang="zh-CN" altLang="en-US" sz="2400" dirty="0"/>
              <a:t>小于</a:t>
            </a:r>
            <a:r>
              <a:rPr lang="en-US" altLang="zh-CN" sz="2400" dirty="0"/>
              <a:t>max{</a:t>
            </a:r>
            <a:r>
              <a:rPr lang="en-US" altLang="zh-CN" sz="2400" i="1" dirty="0"/>
              <a:t>f</a:t>
            </a:r>
            <a:r>
              <a:rPr lang="en-US" altLang="zh-CN" sz="2400" dirty="0"/>
              <a:t>(</a:t>
            </a:r>
            <a:r>
              <a:rPr lang="en-US" altLang="zh-CN" sz="2400" i="1" dirty="0"/>
              <a:t>a</a:t>
            </a:r>
            <a:r>
              <a:rPr lang="en-US" altLang="zh-CN" sz="2400" dirty="0"/>
              <a:t>), </a:t>
            </a:r>
            <a:r>
              <a:rPr lang="en-US" altLang="zh-CN" sz="2400" i="1" dirty="0"/>
              <a:t>f</a:t>
            </a:r>
            <a:r>
              <a:rPr lang="en-US" altLang="zh-CN" sz="2400" dirty="0"/>
              <a:t>(</a:t>
            </a:r>
            <a:r>
              <a:rPr lang="en-US" altLang="zh-CN" sz="2400" i="1" dirty="0"/>
              <a:t>b</a:t>
            </a:r>
            <a:r>
              <a:rPr lang="en-US" altLang="zh-CN" sz="2400" dirty="0"/>
              <a:t>)}</a:t>
            </a:r>
          </a:p>
          <a:p>
            <a:pPr>
              <a:lnSpc>
                <a:spcPct val="130000"/>
              </a:lnSpc>
            </a:pPr>
            <a:r>
              <a:rPr lang="zh-CN" altLang="en-US" sz="2400" dirty="0"/>
              <a:t>出现两种情况：</a:t>
            </a:r>
          </a:p>
        </p:txBody>
      </p:sp>
      <p:sp>
        <p:nvSpPr>
          <p:cNvPr id="6" name="Line 4">
            <a:extLst>
              <a:ext uri="{FF2B5EF4-FFF2-40B4-BE49-F238E27FC236}">
                <a16:creationId xmlns:a16="http://schemas.microsoft.com/office/drawing/2014/main" id="{D210BA87-40D3-4F4A-9143-52BCAF685F3B}"/>
              </a:ext>
            </a:extLst>
          </p:cNvPr>
          <p:cNvSpPr>
            <a:spLocks noChangeShapeType="1"/>
          </p:cNvSpPr>
          <p:nvPr/>
        </p:nvSpPr>
        <p:spPr bwMode="auto">
          <a:xfrm>
            <a:off x="503486" y="5696719"/>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7" name="Picture 7">
            <a:extLst>
              <a:ext uri="{FF2B5EF4-FFF2-40B4-BE49-F238E27FC236}">
                <a16:creationId xmlns:a16="http://schemas.microsoft.com/office/drawing/2014/main" id="{A39F2284-4268-47B7-8D98-B2304724A6D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86" y="2924944"/>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8">
            <a:extLst>
              <a:ext uri="{FF2B5EF4-FFF2-40B4-BE49-F238E27FC236}">
                <a16:creationId xmlns:a16="http://schemas.microsoft.com/office/drawing/2014/main" id="{A1781DEC-1FD9-4AC1-8E6D-440BC1F447C7}"/>
              </a:ext>
            </a:extLst>
          </p:cNvPr>
          <p:cNvSpPr>
            <a:spLocks noChangeShapeType="1"/>
          </p:cNvSpPr>
          <p:nvPr/>
        </p:nvSpPr>
        <p:spPr bwMode="auto">
          <a:xfrm flipV="1">
            <a:off x="503486" y="2961456"/>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9" name="Line 9">
            <a:extLst>
              <a:ext uri="{FF2B5EF4-FFF2-40B4-BE49-F238E27FC236}">
                <a16:creationId xmlns:a16="http://schemas.microsoft.com/office/drawing/2014/main" id="{4F423EB8-6071-4C09-8D45-1F8F576513BA}"/>
              </a:ext>
            </a:extLst>
          </p:cNvPr>
          <p:cNvSpPr>
            <a:spLocks noChangeShapeType="1"/>
          </p:cNvSpPr>
          <p:nvPr/>
        </p:nvSpPr>
        <p:spPr bwMode="auto">
          <a:xfrm>
            <a:off x="2411661"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0" name="Line 10">
            <a:extLst>
              <a:ext uri="{FF2B5EF4-FFF2-40B4-BE49-F238E27FC236}">
                <a16:creationId xmlns:a16="http://schemas.microsoft.com/office/drawing/2014/main" id="{AE1080AF-9EE2-4B8D-83FA-A1F008AC5A67}"/>
              </a:ext>
            </a:extLst>
          </p:cNvPr>
          <p:cNvSpPr>
            <a:spLocks noChangeShapeType="1"/>
          </p:cNvSpPr>
          <p:nvPr/>
        </p:nvSpPr>
        <p:spPr bwMode="auto">
          <a:xfrm>
            <a:off x="1944936"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 name="Line 11">
            <a:extLst>
              <a:ext uri="{FF2B5EF4-FFF2-40B4-BE49-F238E27FC236}">
                <a16:creationId xmlns:a16="http://schemas.microsoft.com/office/drawing/2014/main" id="{AB0367D7-BFFE-41B8-B73E-02E93F34C5F0}"/>
              </a:ext>
            </a:extLst>
          </p:cNvPr>
          <p:cNvSpPr>
            <a:spLocks noChangeShapeType="1"/>
          </p:cNvSpPr>
          <p:nvPr/>
        </p:nvSpPr>
        <p:spPr bwMode="auto">
          <a:xfrm>
            <a:off x="3384798"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2" name="Line 12">
            <a:extLst>
              <a:ext uri="{FF2B5EF4-FFF2-40B4-BE49-F238E27FC236}">
                <a16:creationId xmlns:a16="http://schemas.microsoft.com/office/drawing/2014/main" id="{4ECA29C9-AF3D-4F70-9F92-47DE27B9D74B}"/>
              </a:ext>
            </a:extLst>
          </p:cNvPr>
          <p:cNvSpPr>
            <a:spLocks noChangeShapeType="1"/>
          </p:cNvSpPr>
          <p:nvPr/>
        </p:nvSpPr>
        <p:spPr bwMode="auto">
          <a:xfrm>
            <a:off x="503486"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3" name="Line 13">
            <a:extLst>
              <a:ext uri="{FF2B5EF4-FFF2-40B4-BE49-F238E27FC236}">
                <a16:creationId xmlns:a16="http://schemas.microsoft.com/office/drawing/2014/main" id="{800681AF-1FE1-4B36-B85C-FF2C91051DD4}"/>
              </a:ext>
            </a:extLst>
          </p:cNvPr>
          <p:cNvSpPr>
            <a:spLocks noChangeShapeType="1"/>
          </p:cNvSpPr>
          <p:nvPr/>
        </p:nvSpPr>
        <p:spPr bwMode="auto">
          <a:xfrm>
            <a:off x="4103936"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4" name="Line 15">
            <a:extLst>
              <a:ext uri="{FF2B5EF4-FFF2-40B4-BE49-F238E27FC236}">
                <a16:creationId xmlns:a16="http://schemas.microsoft.com/office/drawing/2014/main" id="{0D991482-05E4-421A-97F9-8C7621585D57}"/>
              </a:ext>
            </a:extLst>
          </p:cNvPr>
          <p:cNvSpPr>
            <a:spLocks noChangeShapeType="1"/>
          </p:cNvSpPr>
          <p:nvPr/>
        </p:nvSpPr>
        <p:spPr bwMode="auto">
          <a:xfrm flipV="1">
            <a:off x="3384798" y="4436244"/>
            <a:ext cx="0" cy="1260475"/>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5" name="Line 17">
            <a:extLst>
              <a:ext uri="{FF2B5EF4-FFF2-40B4-BE49-F238E27FC236}">
                <a16:creationId xmlns:a16="http://schemas.microsoft.com/office/drawing/2014/main" id="{C1223AB5-102A-4F7D-A477-46C9C7361D8E}"/>
              </a:ext>
            </a:extLst>
          </p:cNvPr>
          <p:cNvSpPr>
            <a:spLocks noChangeShapeType="1"/>
          </p:cNvSpPr>
          <p:nvPr/>
        </p:nvSpPr>
        <p:spPr bwMode="auto">
          <a:xfrm flipV="1">
            <a:off x="4103936" y="3393256"/>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6" name="Line 18">
            <a:extLst>
              <a:ext uri="{FF2B5EF4-FFF2-40B4-BE49-F238E27FC236}">
                <a16:creationId xmlns:a16="http://schemas.microsoft.com/office/drawing/2014/main" id="{DF822938-AF74-4808-A26C-DAB921A8DA52}"/>
              </a:ext>
            </a:extLst>
          </p:cNvPr>
          <p:cNvSpPr>
            <a:spLocks noChangeShapeType="1"/>
          </p:cNvSpPr>
          <p:nvPr/>
        </p:nvSpPr>
        <p:spPr bwMode="auto">
          <a:xfrm flipV="1">
            <a:off x="1944936" y="4833119"/>
            <a:ext cx="0" cy="86360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7" name="Text Box 19">
            <a:extLst>
              <a:ext uri="{FF2B5EF4-FFF2-40B4-BE49-F238E27FC236}">
                <a16:creationId xmlns:a16="http://schemas.microsoft.com/office/drawing/2014/main" id="{BFBFE50A-2114-445F-8864-0B10D80AC947}"/>
              </a:ext>
            </a:extLst>
          </p:cNvPr>
          <p:cNvSpPr txBox="1">
            <a:spLocks noChangeArrowheads="1"/>
          </p:cNvSpPr>
          <p:nvPr/>
        </p:nvSpPr>
        <p:spPr bwMode="auto">
          <a:xfrm>
            <a:off x="324098"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a</a:t>
            </a:r>
          </a:p>
        </p:txBody>
      </p:sp>
      <p:sp>
        <p:nvSpPr>
          <p:cNvPr id="18" name="Text Box 20">
            <a:extLst>
              <a:ext uri="{FF2B5EF4-FFF2-40B4-BE49-F238E27FC236}">
                <a16:creationId xmlns:a16="http://schemas.microsoft.com/office/drawing/2014/main" id="{1CF900FF-90BA-4E14-B0C3-4A841D161530}"/>
              </a:ext>
            </a:extLst>
          </p:cNvPr>
          <p:cNvSpPr txBox="1">
            <a:spLocks noChangeArrowheads="1"/>
          </p:cNvSpPr>
          <p:nvPr/>
        </p:nvSpPr>
        <p:spPr bwMode="auto">
          <a:xfrm>
            <a:off x="1763961"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c</a:t>
            </a:r>
          </a:p>
        </p:txBody>
      </p:sp>
      <p:sp>
        <p:nvSpPr>
          <p:cNvPr id="19" name="Text Box 21">
            <a:extLst>
              <a:ext uri="{FF2B5EF4-FFF2-40B4-BE49-F238E27FC236}">
                <a16:creationId xmlns:a16="http://schemas.microsoft.com/office/drawing/2014/main" id="{D7023FC5-ACB8-4CDC-BE1D-68DAD6A90D09}"/>
              </a:ext>
            </a:extLst>
          </p:cNvPr>
          <p:cNvSpPr txBox="1">
            <a:spLocks noChangeArrowheads="1"/>
          </p:cNvSpPr>
          <p:nvPr/>
        </p:nvSpPr>
        <p:spPr bwMode="auto">
          <a:xfrm>
            <a:off x="2232273"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p</a:t>
            </a:r>
          </a:p>
        </p:txBody>
      </p:sp>
      <p:sp>
        <p:nvSpPr>
          <p:cNvPr id="20" name="Text Box 22">
            <a:extLst>
              <a:ext uri="{FF2B5EF4-FFF2-40B4-BE49-F238E27FC236}">
                <a16:creationId xmlns:a16="http://schemas.microsoft.com/office/drawing/2014/main" id="{0AB5468D-67C4-41D0-910E-070F0B8777A0}"/>
              </a:ext>
            </a:extLst>
          </p:cNvPr>
          <p:cNvSpPr txBox="1">
            <a:spLocks noChangeArrowheads="1"/>
          </p:cNvSpPr>
          <p:nvPr/>
        </p:nvSpPr>
        <p:spPr bwMode="auto">
          <a:xfrm>
            <a:off x="3203823"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d</a:t>
            </a:r>
          </a:p>
        </p:txBody>
      </p:sp>
      <p:sp>
        <p:nvSpPr>
          <p:cNvPr id="21" name="Text Box 23">
            <a:extLst>
              <a:ext uri="{FF2B5EF4-FFF2-40B4-BE49-F238E27FC236}">
                <a16:creationId xmlns:a16="http://schemas.microsoft.com/office/drawing/2014/main" id="{4345B928-9396-49E2-BD23-0CBEBC498DF1}"/>
              </a:ext>
            </a:extLst>
          </p:cNvPr>
          <p:cNvSpPr txBox="1">
            <a:spLocks noChangeArrowheads="1"/>
          </p:cNvSpPr>
          <p:nvPr/>
        </p:nvSpPr>
        <p:spPr bwMode="auto">
          <a:xfrm>
            <a:off x="3961061"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b</a:t>
            </a:r>
          </a:p>
        </p:txBody>
      </p:sp>
      <p:sp>
        <p:nvSpPr>
          <p:cNvPr id="22" name="Text Box 24">
            <a:extLst>
              <a:ext uri="{FF2B5EF4-FFF2-40B4-BE49-F238E27FC236}">
                <a16:creationId xmlns:a16="http://schemas.microsoft.com/office/drawing/2014/main" id="{24D8C83E-8986-4513-80F5-3EEC91F6886A}"/>
              </a:ext>
            </a:extLst>
          </p:cNvPr>
          <p:cNvSpPr txBox="1">
            <a:spLocks noChangeArrowheads="1"/>
          </p:cNvSpPr>
          <p:nvPr/>
        </p:nvSpPr>
        <p:spPr bwMode="auto">
          <a:xfrm>
            <a:off x="1640557" y="3949820"/>
            <a:ext cx="10794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23" name="Text Box 25">
            <a:extLst>
              <a:ext uri="{FF2B5EF4-FFF2-40B4-BE49-F238E27FC236}">
                <a16:creationId xmlns:a16="http://schemas.microsoft.com/office/drawing/2014/main" id="{42E1F329-8EBD-4F90-8E97-685328E977BA}"/>
              </a:ext>
            </a:extLst>
          </p:cNvPr>
          <p:cNvSpPr txBox="1">
            <a:spLocks noChangeArrowheads="1"/>
          </p:cNvSpPr>
          <p:nvPr/>
        </p:nvSpPr>
        <p:spPr bwMode="auto">
          <a:xfrm>
            <a:off x="172118" y="6289646"/>
            <a:ext cx="44790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2400" i="1" dirty="0">
                <a:solidFill>
                  <a:srgbClr val="0000FF"/>
                </a:solidFill>
              </a:rPr>
              <a:t>f</a:t>
            </a:r>
            <a:r>
              <a:rPr lang="en-US" altLang="zh-CN" sz="2400" dirty="0">
                <a:solidFill>
                  <a:srgbClr val="0000FF"/>
                </a:solidFill>
              </a:rPr>
              <a:t>(</a:t>
            </a:r>
            <a:r>
              <a:rPr lang="en-US" altLang="zh-CN" sz="2400" i="1" dirty="0">
                <a:solidFill>
                  <a:srgbClr val="0000FF"/>
                </a:solidFill>
              </a:rPr>
              <a:t>c</a:t>
            </a:r>
            <a:r>
              <a:rPr lang="en-US" altLang="zh-CN" sz="2400" dirty="0">
                <a:solidFill>
                  <a:srgbClr val="0000FF"/>
                </a:solidFill>
              </a:rPr>
              <a:t>)≤</a:t>
            </a:r>
            <a:r>
              <a:rPr lang="en-US" altLang="zh-CN" sz="2400" i="1" dirty="0">
                <a:solidFill>
                  <a:srgbClr val="0000FF"/>
                </a:solidFill>
              </a:rPr>
              <a:t>f</a:t>
            </a:r>
            <a:r>
              <a:rPr lang="en-US" altLang="zh-CN" sz="2400" dirty="0">
                <a:solidFill>
                  <a:srgbClr val="0000FF"/>
                </a:solidFill>
              </a:rPr>
              <a:t>(</a:t>
            </a:r>
            <a:r>
              <a:rPr lang="en-US" altLang="zh-CN" sz="2400" i="1" dirty="0">
                <a:solidFill>
                  <a:srgbClr val="0000FF"/>
                </a:solidFill>
              </a:rPr>
              <a:t>d</a:t>
            </a:r>
            <a:r>
              <a:rPr lang="en-US" altLang="zh-CN" sz="2400" dirty="0">
                <a:solidFill>
                  <a:srgbClr val="0000FF"/>
                </a:solidFill>
              </a:rPr>
              <a:t>)</a:t>
            </a:r>
            <a:endParaRPr lang="en-US" altLang="zh-CN" sz="2400" dirty="0">
              <a:solidFill>
                <a:schemeClr val="tx1"/>
              </a:solidFill>
            </a:endParaRPr>
          </a:p>
        </p:txBody>
      </p:sp>
      <p:sp>
        <p:nvSpPr>
          <p:cNvPr id="25" name="Line 45">
            <a:extLst>
              <a:ext uri="{FF2B5EF4-FFF2-40B4-BE49-F238E27FC236}">
                <a16:creationId xmlns:a16="http://schemas.microsoft.com/office/drawing/2014/main" id="{362557B0-D6B4-4481-8159-16FAB45171D0}"/>
              </a:ext>
            </a:extLst>
          </p:cNvPr>
          <p:cNvSpPr>
            <a:spLocks noChangeShapeType="1"/>
          </p:cNvSpPr>
          <p:nvPr/>
        </p:nvSpPr>
        <p:spPr bwMode="auto">
          <a:xfrm>
            <a:off x="4932611" y="5753801"/>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26" name="Picture 46">
            <a:extLst>
              <a:ext uri="{FF2B5EF4-FFF2-40B4-BE49-F238E27FC236}">
                <a16:creationId xmlns:a16="http://schemas.microsoft.com/office/drawing/2014/main" id="{5634DA41-CEAD-4028-B12B-FA66F3BF7F5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924944"/>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Line 47">
            <a:extLst>
              <a:ext uri="{FF2B5EF4-FFF2-40B4-BE49-F238E27FC236}">
                <a16:creationId xmlns:a16="http://schemas.microsoft.com/office/drawing/2014/main" id="{E2BA40FE-05DB-4B9D-9DA6-7468E3FDD340}"/>
              </a:ext>
            </a:extLst>
          </p:cNvPr>
          <p:cNvSpPr>
            <a:spLocks noChangeShapeType="1"/>
          </p:cNvSpPr>
          <p:nvPr/>
        </p:nvSpPr>
        <p:spPr bwMode="auto">
          <a:xfrm flipV="1">
            <a:off x="5004048" y="2961456"/>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8" name="Line 48">
            <a:extLst>
              <a:ext uri="{FF2B5EF4-FFF2-40B4-BE49-F238E27FC236}">
                <a16:creationId xmlns:a16="http://schemas.microsoft.com/office/drawing/2014/main" id="{07B1F132-6C48-443C-B79E-4E00586C3F2D}"/>
              </a:ext>
            </a:extLst>
          </p:cNvPr>
          <p:cNvSpPr>
            <a:spLocks noChangeShapeType="1"/>
          </p:cNvSpPr>
          <p:nvPr/>
        </p:nvSpPr>
        <p:spPr bwMode="auto">
          <a:xfrm>
            <a:off x="6912223"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9" name="Line 49">
            <a:extLst>
              <a:ext uri="{FF2B5EF4-FFF2-40B4-BE49-F238E27FC236}">
                <a16:creationId xmlns:a16="http://schemas.microsoft.com/office/drawing/2014/main" id="{8F8D1340-5F40-4C24-A29F-306BB4F55B61}"/>
              </a:ext>
            </a:extLst>
          </p:cNvPr>
          <p:cNvSpPr>
            <a:spLocks noChangeShapeType="1"/>
          </p:cNvSpPr>
          <p:nvPr/>
        </p:nvSpPr>
        <p:spPr bwMode="auto">
          <a:xfrm>
            <a:off x="5630767" y="5697512"/>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1" name="Line 51">
            <a:extLst>
              <a:ext uri="{FF2B5EF4-FFF2-40B4-BE49-F238E27FC236}">
                <a16:creationId xmlns:a16="http://schemas.microsoft.com/office/drawing/2014/main" id="{9FC78954-BA51-4F41-9205-F397D3E7CA3B}"/>
              </a:ext>
            </a:extLst>
          </p:cNvPr>
          <p:cNvSpPr>
            <a:spLocks noChangeShapeType="1"/>
          </p:cNvSpPr>
          <p:nvPr/>
        </p:nvSpPr>
        <p:spPr bwMode="auto">
          <a:xfrm>
            <a:off x="5004048" y="5661794"/>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3" name="Line 53">
            <a:extLst>
              <a:ext uri="{FF2B5EF4-FFF2-40B4-BE49-F238E27FC236}">
                <a16:creationId xmlns:a16="http://schemas.microsoft.com/office/drawing/2014/main" id="{D2413BD5-FA72-4EFD-B794-BA0D299ED475}"/>
              </a:ext>
            </a:extLst>
          </p:cNvPr>
          <p:cNvSpPr>
            <a:spLocks noChangeShapeType="1"/>
          </p:cNvSpPr>
          <p:nvPr/>
        </p:nvSpPr>
        <p:spPr bwMode="auto">
          <a:xfrm flipH="1" flipV="1">
            <a:off x="6249697" y="4706912"/>
            <a:ext cx="35793" cy="1046888"/>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4" name="Line 54">
            <a:extLst>
              <a:ext uri="{FF2B5EF4-FFF2-40B4-BE49-F238E27FC236}">
                <a16:creationId xmlns:a16="http://schemas.microsoft.com/office/drawing/2014/main" id="{EA374653-BA94-448A-BB0C-A007940A8BCB}"/>
              </a:ext>
            </a:extLst>
          </p:cNvPr>
          <p:cNvSpPr>
            <a:spLocks noChangeShapeType="1"/>
          </p:cNvSpPr>
          <p:nvPr/>
        </p:nvSpPr>
        <p:spPr bwMode="auto">
          <a:xfrm flipV="1">
            <a:off x="8533061" y="3478959"/>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5" name="Line 55">
            <a:extLst>
              <a:ext uri="{FF2B5EF4-FFF2-40B4-BE49-F238E27FC236}">
                <a16:creationId xmlns:a16="http://schemas.microsoft.com/office/drawing/2014/main" id="{D1CC61CF-B03A-46F7-AA27-CFD7AC08E7AD}"/>
              </a:ext>
            </a:extLst>
          </p:cNvPr>
          <p:cNvSpPr>
            <a:spLocks noChangeShapeType="1"/>
          </p:cNvSpPr>
          <p:nvPr/>
        </p:nvSpPr>
        <p:spPr bwMode="auto">
          <a:xfrm flipV="1">
            <a:off x="5630767" y="4086124"/>
            <a:ext cx="0" cy="1610594"/>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6" name="Text Box 56">
            <a:extLst>
              <a:ext uri="{FF2B5EF4-FFF2-40B4-BE49-F238E27FC236}">
                <a16:creationId xmlns:a16="http://schemas.microsoft.com/office/drawing/2014/main" id="{2B37FF64-6D90-4F4C-A1B7-15C69E78FCA2}"/>
              </a:ext>
            </a:extLst>
          </p:cNvPr>
          <p:cNvSpPr txBox="1">
            <a:spLocks noChangeArrowheads="1"/>
          </p:cNvSpPr>
          <p:nvPr/>
        </p:nvSpPr>
        <p:spPr bwMode="auto">
          <a:xfrm>
            <a:off x="5473154"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dirty="0">
                <a:solidFill>
                  <a:schemeClr val="tx1"/>
                </a:solidFill>
              </a:rPr>
              <a:t>c</a:t>
            </a:r>
          </a:p>
        </p:txBody>
      </p:sp>
      <p:sp>
        <p:nvSpPr>
          <p:cNvPr id="37" name="Text Box 57">
            <a:extLst>
              <a:ext uri="{FF2B5EF4-FFF2-40B4-BE49-F238E27FC236}">
                <a16:creationId xmlns:a16="http://schemas.microsoft.com/office/drawing/2014/main" id="{6613D4FF-A2AA-4FDD-B12E-3EF818288DF1}"/>
              </a:ext>
            </a:extLst>
          </p:cNvPr>
          <p:cNvSpPr txBox="1">
            <a:spLocks noChangeArrowheads="1"/>
          </p:cNvSpPr>
          <p:nvPr/>
        </p:nvSpPr>
        <p:spPr bwMode="auto">
          <a:xfrm>
            <a:off x="6732836"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p</a:t>
            </a:r>
          </a:p>
        </p:txBody>
      </p:sp>
      <p:sp>
        <p:nvSpPr>
          <p:cNvPr id="38" name="Text Box 58">
            <a:extLst>
              <a:ext uri="{FF2B5EF4-FFF2-40B4-BE49-F238E27FC236}">
                <a16:creationId xmlns:a16="http://schemas.microsoft.com/office/drawing/2014/main" id="{D5F951F9-B54A-473F-AC79-150DE5AFB9A3}"/>
              </a:ext>
            </a:extLst>
          </p:cNvPr>
          <p:cNvSpPr txBox="1">
            <a:spLocks noChangeArrowheads="1"/>
          </p:cNvSpPr>
          <p:nvPr/>
        </p:nvSpPr>
        <p:spPr bwMode="auto">
          <a:xfrm>
            <a:off x="6153229" y="5782422"/>
            <a:ext cx="222602" cy="36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d</a:t>
            </a:r>
          </a:p>
        </p:txBody>
      </p:sp>
      <p:sp>
        <p:nvSpPr>
          <p:cNvPr id="39" name="Text Box 59">
            <a:extLst>
              <a:ext uri="{FF2B5EF4-FFF2-40B4-BE49-F238E27FC236}">
                <a16:creationId xmlns:a16="http://schemas.microsoft.com/office/drawing/2014/main" id="{2F979A5E-075D-40C0-9009-A93E25E58E1B}"/>
              </a:ext>
            </a:extLst>
          </p:cNvPr>
          <p:cNvSpPr txBox="1">
            <a:spLocks noChangeArrowheads="1"/>
          </p:cNvSpPr>
          <p:nvPr/>
        </p:nvSpPr>
        <p:spPr bwMode="auto">
          <a:xfrm>
            <a:off x="8461623"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b</a:t>
            </a:r>
          </a:p>
        </p:txBody>
      </p:sp>
      <p:sp>
        <p:nvSpPr>
          <p:cNvPr id="40" name="Text Box 60">
            <a:extLst>
              <a:ext uri="{FF2B5EF4-FFF2-40B4-BE49-F238E27FC236}">
                <a16:creationId xmlns:a16="http://schemas.microsoft.com/office/drawing/2014/main" id="{B31FBEA4-840D-4539-B776-8C97E10C8E14}"/>
              </a:ext>
            </a:extLst>
          </p:cNvPr>
          <p:cNvSpPr txBox="1">
            <a:spLocks noChangeArrowheads="1"/>
          </p:cNvSpPr>
          <p:nvPr/>
        </p:nvSpPr>
        <p:spPr bwMode="auto">
          <a:xfrm>
            <a:off x="6264530" y="4086125"/>
            <a:ext cx="12953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41" name="Text Box 61">
            <a:extLst>
              <a:ext uri="{FF2B5EF4-FFF2-40B4-BE49-F238E27FC236}">
                <a16:creationId xmlns:a16="http://schemas.microsoft.com/office/drawing/2014/main" id="{7EC852A7-CEE0-4B2D-A6E1-68E9F8DFF070}"/>
              </a:ext>
            </a:extLst>
          </p:cNvPr>
          <p:cNvSpPr txBox="1">
            <a:spLocks noChangeArrowheads="1"/>
          </p:cNvSpPr>
          <p:nvPr/>
        </p:nvSpPr>
        <p:spPr bwMode="auto">
          <a:xfrm>
            <a:off x="4859286" y="6289678"/>
            <a:ext cx="4479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2400" dirty="0">
                <a:solidFill>
                  <a:srgbClr val="0000FF"/>
                </a:solidFill>
              </a:rPr>
              <a:t>f(</a:t>
            </a:r>
            <a:r>
              <a:rPr lang="en-US" altLang="zh-CN" sz="2400" i="1" dirty="0">
                <a:solidFill>
                  <a:srgbClr val="0000FF"/>
                </a:solidFill>
              </a:rPr>
              <a:t>c</a:t>
            </a:r>
            <a:r>
              <a:rPr lang="en-US" altLang="zh-CN" sz="2400" dirty="0">
                <a:solidFill>
                  <a:srgbClr val="0000FF"/>
                </a:solidFill>
              </a:rPr>
              <a:t>)&gt;</a:t>
            </a:r>
            <a:r>
              <a:rPr lang="en-US" altLang="zh-CN" sz="2400" i="1" dirty="0">
                <a:solidFill>
                  <a:srgbClr val="0000FF"/>
                </a:solidFill>
              </a:rPr>
              <a:t>f</a:t>
            </a:r>
            <a:r>
              <a:rPr lang="en-US" altLang="zh-CN" sz="2400" dirty="0">
                <a:solidFill>
                  <a:srgbClr val="0000FF"/>
                </a:solidFill>
              </a:rPr>
              <a:t>(</a:t>
            </a:r>
            <a:r>
              <a:rPr lang="en-US" altLang="zh-CN" sz="2400" i="1" dirty="0">
                <a:solidFill>
                  <a:srgbClr val="0000FF"/>
                </a:solidFill>
              </a:rPr>
              <a:t>d</a:t>
            </a:r>
            <a:r>
              <a:rPr lang="en-US" altLang="zh-CN" sz="2400" dirty="0">
                <a:solidFill>
                  <a:srgbClr val="0000FF"/>
                </a:solidFill>
              </a:rPr>
              <a:t>)</a:t>
            </a:r>
            <a:endParaRPr lang="en-US" altLang="zh-CN" sz="2400" dirty="0">
              <a:solidFill>
                <a:schemeClr val="tx1"/>
              </a:solidFill>
            </a:endParaRPr>
          </a:p>
        </p:txBody>
      </p:sp>
      <p:sp>
        <p:nvSpPr>
          <p:cNvPr id="42" name="Text Box 64">
            <a:extLst>
              <a:ext uri="{FF2B5EF4-FFF2-40B4-BE49-F238E27FC236}">
                <a16:creationId xmlns:a16="http://schemas.microsoft.com/office/drawing/2014/main" id="{851D408E-931E-49A6-9B6D-DB3C1CA7227E}"/>
              </a:ext>
            </a:extLst>
          </p:cNvPr>
          <p:cNvSpPr txBox="1">
            <a:spLocks noChangeArrowheads="1"/>
          </p:cNvSpPr>
          <p:nvPr/>
        </p:nvSpPr>
        <p:spPr bwMode="auto">
          <a:xfrm>
            <a:off x="4861173" y="576974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a</a:t>
            </a:r>
          </a:p>
        </p:txBody>
      </p:sp>
    </p:spTree>
    <p:extLst>
      <p:ext uri="{BB962C8B-B14F-4D97-AF65-F5344CB8AC3E}">
        <p14:creationId xmlns:p14="http://schemas.microsoft.com/office/powerpoint/2010/main" val="137110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5" grpId="0" animBg="1"/>
      <p:bldP spid="27" grpId="0" animBg="1"/>
      <p:bldP spid="28" grpId="0" animBg="1"/>
      <p:bldP spid="29" grpId="0" animBg="1"/>
      <p:bldP spid="31" grpId="0" animBg="1"/>
      <p:bldP spid="33" grpId="0" animBg="1"/>
      <p:bldP spid="34" grpId="0" animBg="1"/>
      <p:bldP spid="35" grpId="0" animBg="1"/>
      <p:bldP spid="36" grpId="0"/>
      <p:bldP spid="37" grpId="0"/>
      <p:bldP spid="38" grpId="0"/>
      <p:bldP spid="39" grpId="0"/>
      <p:bldP spid="40" grpId="0"/>
      <p:bldP spid="41"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63D0AB3-663F-4DC6-8274-DE5AFBA81B46}"/>
              </a:ext>
            </a:extLst>
          </p:cNvPr>
          <p:cNvSpPr>
            <a:spLocks noGrp="1" noChangeArrowheads="1"/>
          </p:cNvSpPr>
          <p:nvPr>
            <p:ph type="title"/>
          </p:nvPr>
        </p:nvSpPr>
        <p:spPr>
          <a:xfrm>
            <a:off x="-9573" y="226919"/>
            <a:ext cx="4132771" cy="517678"/>
          </a:xfrm>
        </p:spPr>
        <p:txBody>
          <a:bodyPr>
            <a:normAutofit fontScale="90000"/>
          </a:bodyPr>
          <a:lstStyle/>
          <a:p>
            <a:r>
              <a:rPr lang="zh-CN" altLang="en-US" dirty="0"/>
              <a:t>（</a:t>
            </a:r>
            <a:r>
              <a:rPr lang="en-US" altLang="zh-CN" dirty="0"/>
              <a:t>1</a:t>
            </a:r>
            <a:r>
              <a:rPr lang="zh-CN" altLang="en-US" dirty="0"/>
              <a:t>）黄金分割法原理</a:t>
            </a:r>
          </a:p>
        </p:txBody>
      </p:sp>
      <p:sp>
        <p:nvSpPr>
          <p:cNvPr id="16387" name="Rectangle 3">
            <a:extLst>
              <a:ext uri="{FF2B5EF4-FFF2-40B4-BE49-F238E27FC236}">
                <a16:creationId xmlns:a16="http://schemas.microsoft.com/office/drawing/2014/main" id="{D02CF7CE-5A23-45B4-B41C-00EFAA9CD34B}"/>
              </a:ext>
            </a:extLst>
          </p:cNvPr>
          <p:cNvSpPr>
            <a:spLocks noGrp="1" noChangeArrowheads="1"/>
          </p:cNvSpPr>
          <p:nvPr>
            <p:ph type="body" idx="1"/>
          </p:nvPr>
        </p:nvSpPr>
        <p:spPr>
          <a:xfrm>
            <a:off x="8763" y="744597"/>
            <a:ext cx="8731869" cy="1697934"/>
          </a:xfrm>
        </p:spPr>
        <p:txBody>
          <a:bodyPr>
            <a:noAutofit/>
          </a:bodyPr>
          <a:lstStyle/>
          <a:p>
            <a:pPr>
              <a:lnSpc>
                <a:spcPts val="3200"/>
              </a:lnSpc>
              <a:spcBef>
                <a:spcPct val="0"/>
              </a:spcBef>
              <a:buClrTx/>
              <a:buSzTx/>
              <a:buFontTx/>
              <a:buNone/>
            </a:pPr>
            <a:r>
              <a:rPr kumimoji="1" lang="en-US" altLang="zh-CN" sz="2400" b="1" dirty="0">
                <a:latin typeface="+mn-ea"/>
              </a:rPr>
              <a:t>          </a:t>
            </a:r>
            <a:r>
              <a:rPr kumimoji="1" lang="zh-CN" altLang="en-US" sz="2400" dirty="0">
                <a:latin typeface="+mn-ea"/>
              </a:rPr>
              <a:t>设函数 </a:t>
            </a:r>
            <a:r>
              <a:rPr kumimoji="1" lang="en-US" altLang="zh-CN" sz="2400" i="1" dirty="0">
                <a:latin typeface="+mn-ea"/>
              </a:rPr>
              <a:t>f </a:t>
            </a:r>
            <a:r>
              <a:rPr kumimoji="1" lang="en-US" altLang="zh-CN" sz="2400" dirty="0">
                <a:latin typeface="+mn-ea"/>
              </a:rPr>
              <a:t>(</a:t>
            </a:r>
            <a:r>
              <a:rPr kumimoji="1" lang="en-US" altLang="zh-CN" sz="2400" i="1" dirty="0">
                <a:latin typeface="+mn-ea"/>
              </a:rPr>
              <a:t>x</a:t>
            </a:r>
            <a:r>
              <a:rPr kumimoji="1" lang="en-US" altLang="zh-CN" sz="2400" dirty="0">
                <a:latin typeface="+mn-ea"/>
              </a:rPr>
              <a:t>) </a:t>
            </a:r>
            <a:r>
              <a:rPr kumimoji="1" lang="zh-CN" altLang="en-US" sz="2400" dirty="0">
                <a:latin typeface="+mn-ea"/>
              </a:rPr>
              <a:t>在闭区间 </a:t>
            </a:r>
            <a:r>
              <a:rPr kumimoji="1" lang="en-US" altLang="zh-CN" sz="2400" dirty="0">
                <a:latin typeface="+mn-ea"/>
              </a:rPr>
              <a:t>[</a:t>
            </a:r>
            <a:r>
              <a:rPr kumimoji="1" lang="en-US" altLang="zh-CN" sz="2400" i="1" dirty="0">
                <a:latin typeface="+mn-ea"/>
              </a:rPr>
              <a:t>a</a:t>
            </a:r>
            <a:r>
              <a:rPr kumimoji="1" lang="en-US" altLang="zh-CN" sz="2400" dirty="0">
                <a:latin typeface="+mn-ea"/>
              </a:rPr>
              <a:t>, </a:t>
            </a:r>
            <a:r>
              <a:rPr kumimoji="1" lang="en-US" altLang="zh-CN" sz="2400" i="1" dirty="0">
                <a:latin typeface="+mn-ea"/>
              </a:rPr>
              <a:t>b</a:t>
            </a:r>
            <a:r>
              <a:rPr kumimoji="1" lang="en-US" altLang="zh-CN" sz="2400" dirty="0">
                <a:latin typeface="+mn-ea"/>
              </a:rPr>
              <a:t>] </a:t>
            </a:r>
            <a:r>
              <a:rPr kumimoji="1" lang="zh-CN" altLang="en-US" sz="2400" dirty="0">
                <a:latin typeface="+mn-ea"/>
              </a:rPr>
              <a:t>上是</a:t>
            </a:r>
            <a:r>
              <a:rPr kumimoji="1" lang="zh-CN" altLang="en-US" sz="2400" dirty="0">
                <a:solidFill>
                  <a:srgbClr val="0000FF"/>
                </a:solidFill>
                <a:latin typeface="+mn-ea"/>
              </a:rPr>
              <a:t>（下）单峰函数</a:t>
            </a:r>
            <a:r>
              <a:rPr kumimoji="1" lang="zh-CN" altLang="en-US" sz="2400" dirty="0">
                <a:latin typeface="+mn-ea"/>
              </a:rPr>
              <a:t>，即在 </a:t>
            </a:r>
            <a:r>
              <a:rPr kumimoji="1" lang="en-US" altLang="zh-CN" sz="2400" dirty="0">
                <a:latin typeface="+mn-ea"/>
              </a:rPr>
              <a:t>(</a:t>
            </a:r>
            <a:r>
              <a:rPr kumimoji="1" lang="en-US" altLang="zh-CN" sz="2400" i="1" dirty="0">
                <a:latin typeface="+mn-ea"/>
              </a:rPr>
              <a:t>a</a:t>
            </a:r>
            <a:r>
              <a:rPr kumimoji="1" lang="en-US" altLang="zh-CN" sz="2400" dirty="0">
                <a:latin typeface="+mn-ea"/>
              </a:rPr>
              <a:t>, </a:t>
            </a:r>
            <a:r>
              <a:rPr kumimoji="1" lang="en-US" altLang="zh-CN" sz="2400" i="1" dirty="0">
                <a:latin typeface="+mn-ea"/>
              </a:rPr>
              <a:t>b</a:t>
            </a:r>
            <a:r>
              <a:rPr kumimoji="1" lang="en-US" altLang="zh-CN" sz="2400" dirty="0">
                <a:latin typeface="+mn-ea"/>
              </a:rPr>
              <a:t>) </a:t>
            </a:r>
            <a:r>
              <a:rPr kumimoji="1" lang="zh-CN" altLang="en-US" sz="2400" dirty="0">
                <a:latin typeface="+mn-ea"/>
              </a:rPr>
              <a:t>内 </a:t>
            </a:r>
            <a:r>
              <a:rPr kumimoji="1" lang="en-US" altLang="zh-CN" sz="2400" i="1" dirty="0">
                <a:latin typeface="+mn-ea"/>
              </a:rPr>
              <a:t>f </a:t>
            </a:r>
            <a:r>
              <a:rPr kumimoji="1" lang="en-US" altLang="zh-CN" sz="2400" dirty="0">
                <a:latin typeface="+mn-ea"/>
              </a:rPr>
              <a:t>(</a:t>
            </a:r>
            <a:r>
              <a:rPr kumimoji="1" lang="en-US" altLang="zh-CN" sz="2400" i="1" dirty="0">
                <a:latin typeface="+mn-ea"/>
              </a:rPr>
              <a:t>x</a:t>
            </a:r>
            <a:r>
              <a:rPr kumimoji="1" lang="en-US" altLang="zh-CN" sz="2400" dirty="0">
                <a:latin typeface="+mn-ea"/>
              </a:rPr>
              <a:t>) </a:t>
            </a:r>
            <a:r>
              <a:rPr kumimoji="1" lang="zh-CN" altLang="en-US" sz="2400" dirty="0">
                <a:latin typeface="+mn-ea"/>
              </a:rPr>
              <a:t>有唯一的极小点</a:t>
            </a:r>
            <a:r>
              <a:rPr kumimoji="1" lang="en-US" altLang="zh-CN" sz="2400" i="1" dirty="0">
                <a:latin typeface="+mn-ea"/>
              </a:rPr>
              <a:t>p</a:t>
            </a:r>
            <a:r>
              <a:rPr kumimoji="1" lang="zh-CN" altLang="en-US" sz="2400" dirty="0">
                <a:latin typeface="+mn-ea"/>
              </a:rPr>
              <a:t>，在</a:t>
            </a:r>
            <a:r>
              <a:rPr kumimoji="1" lang="en-US" altLang="zh-CN" sz="2400" i="1" dirty="0">
                <a:latin typeface="+mn-ea"/>
              </a:rPr>
              <a:t>p</a:t>
            </a:r>
            <a:r>
              <a:rPr kumimoji="1" lang="zh-CN" altLang="en-US" sz="2400" dirty="0">
                <a:latin typeface="+mn-ea"/>
              </a:rPr>
              <a:t>的左边 </a:t>
            </a:r>
            <a:r>
              <a:rPr kumimoji="1" lang="en-US" altLang="zh-CN" sz="2400" i="1" dirty="0">
                <a:latin typeface="+mn-ea"/>
              </a:rPr>
              <a:t>f </a:t>
            </a:r>
            <a:r>
              <a:rPr kumimoji="1" lang="en-US" altLang="zh-CN" sz="2400" dirty="0">
                <a:latin typeface="+mn-ea"/>
              </a:rPr>
              <a:t>(</a:t>
            </a:r>
            <a:r>
              <a:rPr kumimoji="1" lang="en-US" altLang="zh-CN" sz="2400" i="1" dirty="0">
                <a:latin typeface="+mn-ea"/>
              </a:rPr>
              <a:t>x</a:t>
            </a:r>
            <a:r>
              <a:rPr kumimoji="1" lang="en-US" altLang="zh-CN" sz="2400" dirty="0">
                <a:latin typeface="+mn-ea"/>
              </a:rPr>
              <a:t>) </a:t>
            </a:r>
            <a:r>
              <a:rPr kumimoji="1" lang="zh-CN" altLang="en-US" sz="2400" dirty="0">
                <a:latin typeface="+mn-ea"/>
              </a:rPr>
              <a:t>严格单调下降，在</a:t>
            </a:r>
            <a:r>
              <a:rPr kumimoji="1" lang="en-US" altLang="zh-CN" sz="2400" i="1" dirty="0">
                <a:latin typeface="+mn-ea"/>
              </a:rPr>
              <a:t>p</a:t>
            </a:r>
            <a:r>
              <a:rPr kumimoji="1" lang="zh-CN" altLang="en-US" sz="2400" dirty="0">
                <a:latin typeface="+mn-ea"/>
              </a:rPr>
              <a:t>的右边</a:t>
            </a:r>
            <a:r>
              <a:rPr kumimoji="1" lang="en-US" altLang="zh-CN" sz="2400" i="1" dirty="0">
                <a:latin typeface="+mn-ea"/>
              </a:rPr>
              <a:t>f </a:t>
            </a:r>
            <a:r>
              <a:rPr kumimoji="1" lang="en-US" altLang="zh-CN" sz="2400" dirty="0">
                <a:latin typeface="+mn-ea"/>
              </a:rPr>
              <a:t>(</a:t>
            </a:r>
            <a:r>
              <a:rPr kumimoji="1" lang="en-US" altLang="zh-CN" sz="2400" i="1" dirty="0">
                <a:latin typeface="+mn-ea"/>
              </a:rPr>
              <a:t>x</a:t>
            </a:r>
            <a:r>
              <a:rPr kumimoji="1" lang="en-US" altLang="zh-CN" sz="2400" dirty="0">
                <a:latin typeface="+mn-ea"/>
              </a:rPr>
              <a:t>)</a:t>
            </a:r>
            <a:r>
              <a:rPr kumimoji="1" lang="zh-CN" altLang="en-US" sz="2400" dirty="0">
                <a:latin typeface="+mn-ea"/>
              </a:rPr>
              <a:t>严格单调上升。那么对于</a:t>
            </a:r>
            <a:r>
              <a:rPr kumimoji="1" lang="en-US" altLang="zh-CN" sz="2400" dirty="0">
                <a:latin typeface="+mn-ea"/>
              </a:rPr>
              <a:t>(</a:t>
            </a:r>
            <a:r>
              <a:rPr kumimoji="1" lang="en-US" altLang="zh-CN" sz="2400" i="1" dirty="0">
                <a:latin typeface="+mn-ea"/>
              </a:rPr>
              <a:t>a</a:t>
            </a:r>
            <a:r>
              <a:rPr kumimoji="1" lang="en-US" altLang="zh-CN" sz="2400" dirty="0">
                <a:latin typeface="+mn-ea"/>
              </a:rPr>
              <a:t>, </a:t>
            </a:r>
            <a:r>
              <a:rPr kumimoji="1" lang="en-US" altLang="zh-CN" sz="2400" i="1" dirty="0">
                <a:latin typeface="+mn-ea"/>
              </a:rPr>
              <a:t>b</a:t>
            </a:r>
            <a:r>
              <a:rPr kumimoji="1" lang="en-US" altLang="zh-CN" sz="2400" dirty="0">
                <a:latin typeface="+mn-ea"/>
              </a:rPr>
              <a:t>)</a:t>
            </a:r>
            <a:r>
              <a:rPr kumimoji="1" lang="zh-CN" altLang="en-US" sz="2400" dirty="0">
                <a:latin typeface="+mn-ea"/>
              </a:rPr>
              <a:t>内任意两点</a:t>
            </a:r>
            <a:r>
              <a:rPr kumimoji="1" lang="en-US" altLang="zh-CN" sz="2400" i="1" dirty="0">
                <a:latin typeface="+mn-ea"/>
              </a:rPr>
              <a:t>c</a:t>
            </a:r>
            <a:r>
              <a:rPr kumimoji="1" lang="zh-CN" altLang="en-US" sz="2400" dirty="0">
                <a:latin typeface="+mn-ea"/>
              </a:rPr>
              <a:t>＜</a:t>
            </a:r>
            <a:r>
              <a:rPr kumimoji="1" lang="en-US" altLang="zh-CN" sz="2400" i="1" dirty="0">
                <a:latin typeface="+mn-ea"/>
              </a:rPr>
              <a:t>d</a:t>
            </a:r>
            <a:r>
              <a:rPr kumimoji="1" lang="zh-CN" altLang="en-US" sz="2400" dirty="0">
                <a:latin typeface="+mn-ea"/>
              </a:rPr>
              <a:t>，如果 </a:t>
            </a:r>
            <a:r>
              <a:rPr kumimoji="1" lang="en-US" altLang="zh-CN" sz="2400" i="1" dirty="0">
                <a:latin typeface="+mn-ea"/>
              </a:rPr>
              <a:t>f </a:t>
            </a:r>
            <a:r>
              <a:rPr kumimoji="1" lang="en-US" altLang="zh-CN" sz="2400" dirty="0">
                <a:latin typeface="+mn-ea"/>
              </a:rPr>
              <a:t>(</a:t>
            </a:r>
            <a:r>
              <a:rPr kumimoji="1" lang="en-US" altLang="zh-CN" sz="2400" i="1" dirty="0">
                <a:latin typeface="+mn-ea"/>
              </a:rPr>
              <a:t>c</a:t>
            </a:r>
            <a:r>
              <a:rPr kumimoji="1" lang="en-US" altLang="zh-CN" sz="2400" dirty="0">
                <a:latin typeface="+mn-ea"/>
              </a:rPr>
              <a:t>)</a:t>
            </a:r>
            <a:r>
              <a:rPr kumimoji="1" lang="zh-CN" altLang="en-US" sz="2400" dirty="0">
                <a:latin typeface="+mn-ea"/>
              </a:rPr>
              <a:t>＜ </a:t>
            </a:r>
            <a:r>
              <a:rPr kumimoji="1" lang="en-US" altLang="zh-CN" sz="2400" i="1" dirty="0">
                <a:latin typeface="+mn-ea"/>
              </a:rPr>
              <a:t>f </a:t>
            </a:r>
            <a:r>
              <a:rPr kumimoji="1" lang="en-US" altLang="zh-CN" sz="2400" dirty="0">
                <a:latin typeface="+mn-ea"/>
              </a:rPr>
              <a:t>(</a:t>
            </a:r>
            <a:r>
              <a:rPr kumimoji="1" lang="en-US" altLang="zh-CN" sz="2400" i="1" dirty="0">
                <a:latin typeface="+mn-ea"/>
              </a:rPr>
              <a:t>d</a:t>
            </a:r>
            <a:r>
              <a:rPr kumimoji="1" lang="en-US" altLang="zh-CN" sz="2400" dirty="0">
                <a:latin typeface="+mn-ea"/>
              </a:rPr>
              <a:t>)</a:t>
            </a:r>
            <a:r>
              <a:rPr kumimoji="1" lang="zh-CN" altLang="en-US" sz="2400" dirty="0">
                <a:latin typeface="+mn-ea"/>
              </a:rPr>
              <a:t>，则</a:t>
            </a:r>
            <a:r>
              <a:rPr kumimoji="1" lang="en-US" altLang="zh-CN" sz="2400" i="1" dirty="0">
                <a:latin typeface="+mn-ea"/>
              </a:rPr>
              <a:t>p</a:t>
            </a:r>
            <a:r>
              <a:rPr kumimoji="1" lang="en-US" altLang="zh-CN" sz="2400" dirty="0">
                <a:latin typeface="+mn-ea"/>
              </a:rPr>
              <a:t> ∈[</a:t>
            </a:r>
            <a:r>
              <a:rPr kumimoji="1" lang="en-US" altLang="zh-CN" sz="2400" i="1" dirty="0">
                <a:latin typeface="+mn-ea"/>
              </a:rPr>
              <a:t>a</a:t>
            </a:r>
            <a:r>
              <a:rPr kumimoji="1" lang="en-US" altLang="zh-CN" sz="2400" dirty="0">
                <a:latin typeface="+mn-ea"/>
              </a:rPr>
              <a:t>, </a:t>
            </a:r>
            <a:r>
              <a:rPr kumimoji="1" lang="en-US" altLang="zh-CN" sz="2400" i="1" dirty="0">
                <a:latin typeface="+mn-ea"/>
              </a:rPr>
              <a:t>d</a:t>
            </a:r>
            <a:r>
              <a:rPr kumimoji="1" lang="en-US" altLang="zh-CN" sz="2400" dirty="0">
                <a:latin typeface="+mn-ea"/>
              </a:rPr>
              <a:t>]</a:t>
            </a:r>
            <a:r>
              <a:rPr kumimoji="1" lang="zh-CN" altLang="en-US" sz="2400" dirty="0">
                <a:latin typeface="+mn-ea"/>
              </a:rPr>
              <a:t>；否则</a:t>
            </a:r>
            <a:r>
              <a:rPr kumimoji="1" lang="en-US" altLang="zh-CN" sz="2400" i="1" dirty="0">
                <a:latin typeface="+mn-ea"/>
              </a:rPr>
              <a:t>p</a:t>
            </a:r>
            <a:r>
              <a:rPr kumimoji="1" lang="en-US" altLang="zh-CN" sz="2400" dirty="0">
                <a:latin typeface="+mn-ea"/>
              </a:rPr>
              <a:t> ∈[</a:t>
            </a:r>
            <a:r>
              <a:rPr kumimoji="1" lang="en-US" altLang="zh-CN" sz="2400" i="1" dirty="0">
                <a:latin typeface="+mn-ea"/>
              </a:rPr>
              <a:t>c</a:t>
            </a:r>
            <a:r>
              <a:rPr kumimoji="1" lang="en-US" altLang="zh-CN" sz="2400" dirty="0">
                <a:latin typeface="+mn-ea"/>
              </a:rPr>
              <a:t>, </a:t>
            </a:r>
            <a:r>
              <a:rPr kumimoji="1" lang="en-US" altLang="zh-CN" sz="2400" i="1" dirty="0">
                <a:latin typeface="+mn-ea"/>
              </a:rPr>
              <a:t>b</a:t>
            </a:r>
            <a:r>
              <a:rPr kumimoji="1" lang="en-US" altLang="zh-CN" sz="2400" dirty="0">
                <a:latin typeface="+mn-ea"/>
              </a:rPr>
              <a:t>]</a:t>
            </a:r>
            <a:endParaRPr lang="en-US" altLang="zh-CN" sz="2400" dirty="0">
              <a:latin typeface="+mn-ea"/>
            </a:endParaRPr>
          </a:p>
        </p:txBody>
      </p:sp>
      <p:sp>
        <p:nvSpPr>
          <p:cNvPr id="6" name="Line 4">
            <a:extLst>
              <a:ext uri="{FF2B5EF4-FFF2-40B4-BE49-F238E27FC236}">
                <a16:creationId xmlns:a16="http://schemas.microsoft.com/office/drawing/2014/main" id="{5EC1CE3A-FC4F-41E4-9390-08EF0CE178B6}"/>
              </a:ext>
            </a:extLst>
          </p:cNvPr>
          <p:cNvSpPr>
            <a:spLocks noChangeShapeType="1"/>
          </p:cNvSpPr>
          <p:nvPr/>
        </p:nvSpPr>
        <p:spPr bwMode="auto">
          <a:xfrm>
            <a:off x="379994" y="5524965"/>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7" name="Picture 7">
            <a:extLst>
              <a:ext uri="{FF2B5EF4-FFF2-40B4-BE49-F238E27FC236}">
                <a16:creationId xmlns:a16="http://schemas.microsoft.com/office/drawing/2014/main" id="{3099E38D-57C3-437E-BD03-AF1534B3FC5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994" y="2753190"/>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8">
            <a:extLst>
              <a:ext uri="{FF2B5EF4-FFF2-40B4-BE49-F238E27FC236}">
                <a16:creationId xmlns:a16="http://schemas.microsoft.com/office/drawing/2014/main" id="{458CD0F8-E6AF-47AF-8214-AB6CB12F5F22}"/>
              </a:ext>
            </a:extLst>
          </p:cNvPr>
          <p:cNvSpPr>
            <a:spLocks noChangeShapeType="1"/>
          </p:cNvSpPr>
          <p:nvPr/>
        </p:nvSpPr>
        <p:spPr bwMode="auto">
          <a:xfrm flipV="1">
            <a:off x="379994" y="2789702"/>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solidFill>
                <a:schemeClr val="tx1"/>
              </a:solidFill>
            </a:endParaRPr>
          </a:p>
        </p:txBody>
      </p:sp>
      <p:sp>
        <p:nvSpPr>
          <p:cNvPr id="9" name="Line 9">
            <a:extLst>
              <a:ext uri="{FF2B5EF4-FFF2-40B4-BE49-F238E27FC236}">
                <a16:creationId xmlns:a16="http://schemas.microsoft.com/office/drawing/2014/main" id="{3B446116-67E0-4818-A911-7973C5A9FDB0}"/>
              </a:ext>
            </a:extLst>
          </p:cNvPr>
          <p:cNvSpPr>
            <a:spLocks noChangeShapeType="1"/>
          </p:cNvSpPr>
          <p:nvPr/>
        </p:nvSpPr>
        <p:spPr bwMode="auto">
          <a:xfrm>
            <a:off x="2288169"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0" name="Line 10">
            <a:extLst>
              <a:ext uri="{FF2B5EF4-FFF2-40B4-BE49-F238E27FC236}">
                <a16:creationId xmlns:a16="http://schemas.microsoft.com/office/drawing/2014/main" id="{F1F55110-48BD-4FE6-86E0-3FC6399F4457}"/>
              </a:ext>
            </a:extLst>
          </p:cNvPr>
          <p:cNvSpPr>
            <a:spLocks noChangeShapeType="1"/>
          </p:cNvSpPr>
          <p:nvPr/>
        </p:nvSpPr>
        <p:spPr bwMode="auto">
          <a:xfrm>
            <a:off x="1821444"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 name="Line 11">
            <a:extLst>
              <a:ext uri="{FF2B5EF4-FFF2-40B4-BE49-F238E27FC236}">
                <a16:creationId xmlns:a16="http://schemas.microsoft.com/office/drawing/2014/main" id="{DAFDC4B8-EF9B-4853-AC0C-60379F3B6815}"/>
              </a:ext>
            </a:extLst>
          </p:cNvPr>
          <p:cNvSpPr>
            <a:spLocks noChangeShapeType="1"/>
          </p:cNvSpPr>
          <p:nvPr/>
        </p:nvSpPr>
        <p:spPr bwMode="auto">
          <a:xfrm>
            <a:off x="3261306"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2" name="Line 12">
            <a:extLst>
              <a:ext uri="{FF2B5EF4-FFF2-40B4-BE49-F238E27FC236}">
                <a16:creationId xmlns:a16="http://schemas.microsoft.com/office/drawing/2014/main" id="{9E5FB728-1A50-4F4D-9A10-641585B08B97}"/>
              </a:ext>
            </a:extLst>
          </p:cNvPr>
          <p:cNvSpPr>
            <a:spLocks noChangeShapeType="1"/>
          </p:cNvSpPr>
          <p:nvPr/>
        </p:nvSpPr>
        <p:spPr bwMode="auto">
          <a:xfrm>
            <a:off x="379994"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3" name="Line 13">
            <a:extLst>
              <a:ext uri="{FF2B5EF4-FFF2-40B4-BE49-F238E27FC236}">
                <a16:creationId xmlns:a16="http://schemas.microsoft.com/office/drawing/2014/main" id="{3FB207E8-2DF8-4C3B-AD33-7EB5D54CE524}"/>
              </a:ext>
            </a:extLst>
          </p:cNvPr>
          <p:cNvSpPr>
            <a:spLocks noChangeShapeType="1"/>
          </p:cNvSpPr>
          <p:nvPr/>
        </p:nvSpPr>
        <p:spPr bwMode="auto">
          <a:xfrm>
            <a:off x="3980444"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4" name="Line 15">
            <a:extLst>
              <a:ext uri="{FF2B5EF4-FFF2-40B4-BE49-F238E27FC236}">
                <a16:creationId xmlns:a16="http://schemas.microsoft.com/office/drawing/2014/main" id="{BDE6AEDE-2F56-453E-BBBB-8602037C7778}"/>
              </a:ext>
            </a:extLst>
          </p:cNvPr>
          <p:cNvSpPr>
            <a:spLocks noChangeShapeType="1"/>
          </p:cNvSpPr>
          <p:nvPr/>
        </p:nvSpPr>
        <p:spPr bwMode="auto">
          <a:xfrm flipV="1">
            <a:off x="3261306" y="4264490"/>
            <a:ext cx="0" cy="1260475"/>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5" name="Line 17">
            <a:extLst>
              <a:ext uri="{FF2B5EF4-FFF2-40B4-BE49-F238E27FC236}">
                <a16:creationId xmlns:a16="http://schemas.microsoft.com/office/drawing/2014/main" id="{148C0C43-5ED1-4DFC-8160-E08ECD3F3EFB}"/>
              </a:ext>
            </a:extLst>
          </p:cNvPr>
          <p:cNvSpPr>
            <a:spLocks noChangeShapeType="1"/>
          </p:cNvSpPr>
          <p:nvPr/>
        </p:nvSpPr>
        <p:spPr bwMode="auto">
          <a:xfrm flipV="1">
            <a:off x="3980444" y="3221502"/>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6" name="Line 18">
            <a:extLst>
              <a:ext uri="{FF2B5EF4-FFF2-40B4-BE49-F238E27FC236}">
                <a16:creationId xmlns:a16="http://schemas.microsoft.com/office/drawing/2014/main" id="{88C2E531-0AA7-4BAA-B9DA-FA88F130EE39}"/>
              </a:ext>
            </a:extLst>
          </p:cNvPr>
          <p:cNvSpPr>
            <a:spLocks noChangeShapeType="1"/>
          </p:cNvSpPr>
          <p:nvPr/>
        </p:nvSpPr>
        <p:spPr bwMode="auto">
          <a:xfrm flipV="1">
            <a:off x="1821444" y="4661364"/>
            <a:ext cx="0" cy="86360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7" name="Text Box 19">
            <a:extLst>
              <a:ext uri="{FF2B5EF4-FFF2-40B4-BE49-F238E27FC236}">
                <a16:creationId xmlns:a16="http://schemas.microsoft.com/office/drawing/2014/main" id="{33755BAC-022F-40EA-A2A4-C0954440DAE7}"/>
              </a:ext>
            </a:extLst>
          </p:cNvPr>
          <p:cNvSpPr txBox="1">
            <a:spLocks noChangeArrowheads="1"/>
          </p:cNvSpPr>
          <p:nvPr/>
        </p:nvSpPr>
        <p:spPr bwMode="auto">
          <a:xfrm>
            <a:off x="200606"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a</a:t>
            </a:r>
          </a:p>
        </p:txBody>
      </p:sp>
      <p:sp>
        <p:nvSpPr>
          <p:cNvPr id="18" name="Text Box 20">
            <a:extLst>
              <a:ext uri="{FF2B5EF4-FFF2-40B4-BE49-F238E27FC236}">
                <a16:creationId xmlns:a16="http://schemas.microsoft.com/office/drawing/2014/main" id="{49813063-2C9D-4C37-B075-E69638D5218F}"/>
              </a:ext>
            </a:extLst>
          </p:cNvPr>
          <p:cNvSpPr txBox="1">
            <a:spLocks noChangeArrowheads="1"/>
          </p:cNvSpPr>
          <p:nvPr/>
        </p:nvSpPr>
        <p:spPr bwMode="auto">
          <a:xfrm>
            <a:off x="1640469"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c</a:t>
            </a:r>
          </a:p>
        </p:txBody>
      </p:sp>
      <p:sp>
        <p:nvSpPr>
          <p:cNvPr id="19" name="Text Box 21">
            <a:extLst>
              <a:ext uri="{FF2B5EF4-FFF2-40B4-BE49-F238E27FC236}">
                <a16:creationId xmlns:a16="http://schemas.microsoft.com/office/drawing/2014/main" id="{3A47E76E-7E00-4CCB-9B57-7658924C7692}"/>
              </a:ext>
            </a:extLst>
          </p:cNvPr>
          <p:cNvSpPr txBox="1">
            <a:spLocks noChangeArrowheads="1"/>
          </p:cNvSpPr>
          <p:nvPr/>
        </p:nvSpPr>
        <p:spPr bwMode="auto">
          <a:xfrm>
            <a:off x="2108781"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p</a:t>
            </a:r>
          </a:p>
        </p:txBody>
      </p:sp>
      <p:sp>
        <p:nvSpPr>
          <p:cNvPr id="20" name="Text Box 22">
            <a:extLst>
              <a:ext uri="{FF2B5EF4-FFF2-40B4-BE49-F238E27FC236}">
                <a16:creationId xmlns:a16="http://schemas.microsoft.com/office/drawing/2014/main" id="{B7BC8376-00FB-4C82-BB52-09C7C8F6207D}"/>
              </a:ext>
            </a:extLst>
          </p:cNvPr>
          <p:cNvSpPr txBox="1">
            <a:spLocks noChangeArrowheads="1"/>
          </p:cNvSpPr>
          <p:nvPr/>
        </p:nvSpPr>
        <p:spPr bwMode="auto">
          <a:xfrm>
            <a:off x="3080331"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d</a:t>
            </a:r>
          </a:p>
        </p:txBody>
      </p:sp>
      <p:sp>
        <p:nvSpPr>
          <p:cNvPr id="21" name="Text Box 23">
            <a:extLst>
              <a:ext uri="{FF2B5EF4-FFF2-40B4-BE49-F238E27FC236}">
                <a16:creationId xmlns:a16="http://schemas.microsoft.com/office/drawing/2014/main" id="{2701BCF6-721E-4B30-8BA3-8A539769CE26}"/>
              </a:ext>
            </a:extLst>
          </p:cNvPr>
          <p:cNvSpPr txBox="1">
            <a:spLocks noChangeArrowheads="1"/>
          </p:cNvSpPr>
          <p:nvPr/>
        </p:nvSpPr>
        <p:spPr bwMode="auto">
          <a:xfrm>
            <a:off x="3837569"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b</a:t>
            </a:r>
          </a:p>
        </p:txBody>
      </p:sp>
      <p:sp>
        <p:nvSpPr>
          <p:cNvPr id="22" name="Text Box 24">
            <a:extLst>
              <a:ext uri="{FF2B5EF4-FFF2-40B4-BE49-F238E27FC236}">
                <a16:creationId xmlns:a16="http://schemas.microsoft.com/office/drawing/2014/main" id="{FA8F0133-0B68-4109-8A52-0BD1F9357FC6}"/>
              </a:ext>
            </a:extLst>
          </p:cNvPr>
          <p:cNvSpPr txBox="1">
            <a:spLocks noChangeArrowheads="1"/>
          </p:cNvSpPr>
          <p:nvPr/>
        </p:nvSpPr>
        <p:spPr bwMode="auto">
          <a:xfrm>
            <a:off x="1517065" y="3778066"/>
            <a:ext cx="10794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23" name="Text Box 25">
            <a:extLst>
              <a:ext uri="{FF2B5EF4-FFF2-40B4-BE49-F238E27FC236}">
                <a16:creationId xmlns:a16="http://schemas.microsoft.com/office/drawing/2014/main" id="{B0E01F80-CAA0-4CB6-8392-4DD9C976D9AF}"/>
              </a:ext>
            </a:extLst>
          </p:cNvPr>
          <p:cNvSpPr txBox="1">
            <a:spLocks noChangeArrowheads="1"/>
          </p:cNvSpPr>
          <p:nvPr/>
        </p:nvSpPr>
        <p:spPr bwMode="auto">
          <a:xfrm>
            <a:off x="-32864" y="6232688"/>
            <a:ext cx="4479085" cy="36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zh-CN" altLang="en-US" sz="1800" dirty="0">
                <a:solidFill>
                  <a:srgbClr val="0000FF"/>
                </a:solidFill>
              </a:rPr>
              <a:t>如果</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c</a:t>
            </a:r>
            <a:r>
              <a:rPr lang="en-US" altLang="zh-CN" sz="1800" dirty="0">
                <a:solidFill>
                  <a:srgbClr val="0000FF"/>
                </a:solidFill>
              </a:rPr>
              <a:t>)≤</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d</a:t>
            </a:r>
            <a:r>
              <a:rPr lang="en-US" altLang="zh-CN" sz="1800" dirty="0">
                <a:solidFill>
                  <a:srgbClr val="0000FF"/>
                </a:solidFill>
              </a:rPr>
              <a:t>)</a:t>
            </a:r>
            <a:r>
              <a:rPr lang="zh-CN" altLang="en-US" sz="1800" dirty="0">
                <a:solidFill>
                  <a:schemeClr val="tx1"/>
                </a:solidFill>
              </a:rPr>
              <a:t>，则从右侧压缩，使用</a:t>
            </a:r>
            <a:r>
              <a:rPr lang="en-US" altLang="zh-CN" sz="1800" dirty="0">
                <a:solidFill>
                  <a:schemeClr val="tx1"/>
                </a:solidFill>
              </a:rPr>
              <a:t>[</a:t>
            </a:r>
            <a:r>
              <a:rPr lang="en-US" altLang="zh-CN" sz="1800" i="1" dirty="0">
                <a:solidFill>
                  <a:schemeClr val="tx1"/>
                </a:solidFill>
              </a:rPr>
              <a:t>a</a:t>
            </a:r>
            <a:r>
              <a:rPr lang="en-US" altLang="zh-CN" sz="1800" dirty="0">
                <a:solidFill>
                  <a:schemeClr val="tx1"/>
                </a:solidFill>
              </a:rPr>
              <a:t>, </a:t>
            </a:r>
            <a:r>
              <a:rPr lang="en-US" altLang="zh-CN" sz="1800" i="1" dirty="0">
                <a:solidFill>
                  <a:schemeClr val="tx1"/>
                </a:solidFill>
              </a:rPr>
              <a:t>d</a:t>
            </a:r>
            <a:r>
              <a:rPr lang="en-US" altLang="zh-CN" sz="1800" dirty="0">
                <a:solidFill>
                  <a:schemeClr val="tx1"/>
                </a:solidFill>
              </a:rPr>
              <a:t>]</a:t>
            </a:r>
          </a:p>
        </p:txBody>
      </p:sp>
      <p:sp>
        <p:nvSpPr>
          <p:cNvPr id="24" name="Line 45">
            <a:extLst>
              <a:ext uri="{FF2B5EF4-FFF2-40B4-BE49-F238E27FC236}">
                <a16:creationId xmlns:a16="http://schemas.microsoft.com/office/drawing/2014/main" id="{75DD2C8F-0B56-4B9C-A56F-64E542EA78B3}"/>
              </a:ext>
            </a:extLst>
          </p:cNvPr>
          <p:cNvSpPr>
            <a:spLocks noChangeShapeType="1"/>
          </p:cNvSpPr>
          <p:nvPr/>
        </p:nvSpPr>
        <p:spPr bwMode="auto">
          <a:xfrm>
            <a:off x="4809119" y="5582047"/>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25" name="Picture 46">
            <a:extLst>
              <a:ext uri="{FF2B5EF4-FFF2-40B4-BE49-F238E27FC236}">
                <a16:creationId xmlns:a16="http://schemas.microsoft.com/office/drawing/2014/main" id="{314AC86B-8FED-4F43-8B2D-B55C1B68CB5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556" y="2753190"/>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Line 47">
            <a:extLst>
              <a:ext uri="{FF2B5EF4-FFF2-40B4-BE49-F238E27FC236}">
                <a16:creationId xmlns:a16="http://schemas.microsoft.com/office/drawing/2014/main" id="{1B508B4E-A980-450C-B810-654F257F85D9}"/>
              </a:ext>
            </a:extLst>
          </p:cNvPr>
          <p:cNvSpPr>
            <a:spLocks noChangeShapeType="1"/>
          </p:cNvSpPr>
          <p:nvPr/>
        </p:nvSpPr>
        <p:spPr bwMode="auto">
          <a:xfrm flipV="1">
            <a:off x="4880556" y="2789702"/>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7" name="Line 48">
            <a:extLst>
              <a:ext uri="{FF2B5EF4-FFF2-40B4-BE49-F238E27FC236}">
                <a16:creationId xmlns:a16="http://schemas.microsoft.com/office/drawing/2014/main" id="{89AB8112-F4E4-4A05-9B0F-CAD2B60FC56C}"/>
              </a:ext>
            </a:extLst>
          </p:cNvPr>
          <p:cNvSpPr>
            <a:spLocks noChangeShapeType="1"/>
          </p:cNvSpPr>
          <p:nvPr/>
        </p:nvSpPr>
        <p:spPr bwMode="auto">
          <a:xfrm>
            <a:off x="6788731"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8" name="Line 49">
            <a:extLst>
              <a:ext uri="{FF2B5EF4-FFF2-40B4-BE49-F238E27FC236}">
                <a16:creationId xmlns:a16="http://schemas.microsoft.com/office/drawing/2014/main" id="{E2533A31-1CE7-424F-88CD-252D58FC0D7C}"/>
              </a:ext>
            </a:extLst>
          </p:cNvPr>
          <p:cNvSpPr>
            <a:spLocks noChangeShapeType="1"/>
          </p:cNvSpPr>
          <p:nvPr/>
        </p:nvSpPr>
        <p:spPr bwMode="auto">
          <a:xfrm>
            <a:off x="5507275" y="55257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9" name="Line 51">
            <a:extLst>
              <a:ext uri="{FF2B5EF4-FFF2-40B4-BE49-F238E27FC236}">
                <a16:creationId xmlns:a16="http://schemas.microsoft.com/office/drawing/2014/main" id="{F6079B6F-C0C5-44B9-8BD6-44FB10FB85BE}"/>
              </a:ext>
            </a:extLst>
          </p:cNvPr>
          <p:cNvSpPr>
            <a:spLocks noChangeShapeType="1"/>
          </p:cNvSpPr>
          <p:nvPr/>
        </p:nvSpPr>
        <p:spPr bwMode="auto">
          <a:xfrm>
            <a:off x="4880556"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0" name="Line 53">
            <a:extLst>
              <a:ext uri="{FF2B5EF4-FFF2-40B4-BE49-F238E27FC236}">
                <a16:creationId xmlns:a16="http://schemas.microsoft.com/office/drawing/2014/main" id="{F4CE16C4-7437-4940-B5FC-2F87571E7FA1}"/>
              </a:ext>
            </a:extLst>
          </p:cNvPr>
          <p:cNvSpPr>
            <a:spLocks noChangeShapeType="1"/>
          </p:cNvSpPr>
          <p:nvPr/>
        </p:nvSpPr>
        <p:spPr bwMode="auto">
          <a:xfrm flipH="1" flipV="1">
            <a:off x="6126205" y="4535158"/>
            <a:ext cx="35793" cy="1046888"/>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1" name="Line 54">
            <a:extLst>
              <a:ext uri="{FF2B5EF4-FFF2-40B4-BE49-F238E27FC236}">
                <a16:creationId xmlns:a16="http://schemas.microsoft.com/office/drawing/2014/main" id="{65B6CFE6-C41A-4A36-9CDF-0204099650BB}"/>
              </a:ext>
            </a:extLst>
          </p:cNvPr>
          <p:cNvSpPr>
            <a:spLocks noChangeShapeType="1"/>
          </p:cNvSpPr>
          <p:nvPr/>
        </p:nvSpPr>
        <p:spPr bwMode="auto">
          <a:xfrm flipV="1">
            <a:off x="8409569" y="3307205"/>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2" name="Line 55">
            <a:extLst>
              <a:ext uri="{FF2B5EF4-FFF2-40B4-BE49-F238E27FC236}">
                <a16:creationId xmlns:a16="http://schemas.microsoft.com/office/drawing/2014/main" id="{4C2ED0E8-5F43-4050-B0A1-AC71D086B573}"/>
              </a:ext>
            </a:extLst>
          </p:cNvPr>
          <p:cNvSpPr>
            <a:spLocks noChangeShapeType="1"/>
          </p:cNvSpPr>
          <p:nvPr/>
        </p:nvSpPr>
        <p:spPr bwMode="auto">
          <a:xfrm flipV="1">
            <a:off x="5507275" y="3914370"/>
            <a:ext cx="0" cy="1610594"/>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3" name="Text Box 56">
            <a:extLst>
              <a:ext uri="{FF2B5EF4-FFF2-40B4-BE49-F238E27FC236}">
                <a16:creationId xmlns:a16="http://schemas.microsoft.com/office/drawing/2014/main" id="{4BD254F1-C31F-4AF6-9F80-87692D3B4CF7}"/>
              </a:ext>
            </a:extLst>
          </p:cNvPr>
          <p:cNvSpPr txBox="1">
            <a:spLocks noChangeArrowheads="1"/>
          </p:cNvSpPr>
          <p:nvPr/>
        </p:nvSpPr>
        <p:spPr bwMode="auto">
          <a:xfrm>
            <a:off x="5349662"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dirty="0">
                <a:solidFill>
                  <a:schemeClr val="tx1"/>
                </a:solidFill>
              </a:rPr>
              <a:t>c</a:t>
            </a:r>
          </a:p>
        </p:txBody>
      </p:sp>
      <p:sp>
        <p:nvSpPr>
          <p:cNvPr id="34" name="Text Box 57">
            <a:extLst>
              <a:ext uri="{FF2B5EF4-FFF2-40B4-BE49-F238E27FC236}">
                <a16:creationId xmlns:a16="http://schemas.microsoft.com/office/drawing/2014/main" id="{56B0D3F1-33D4-4256-AC73-1998C765D3D8}"/>
              </a:ext>
            </a:extLst>
          </p:cNvPr>
          <p:cNvSpPr txBox="1">
            <a:spLocks noChangeArrowheads="1"/>
          </p:cNvSpPr>
          <p:nvPr/>
        </p:nvSpPr>
        <p:spPr bwMode="auto">
          <a:xfrm>
            <a:off x="6609344"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p</a:t>
            </a:r>
          </a:p>
        </p:txBody>
      </p:sp>
      <p:sp>
        <p:nvSpPr>
          <p:cNvPr id="35" name="Text Box 58">
            <a:extLst>
              <a:ext uri="{FF2B5EF4-FFF2-40B4-BE49-F238E27FC236}">
                <a16:creationId xmlns:a16="http://schemas.microsoft.com/office/drawing/2014/main" id="{2D0020BA-DF78-4D77-975F-B2DADC560330}"/>
              </a:ext>
            </a:extLst>
          </p:cNvPr>
          <p:cNvSpPr txBox="1">
            <a:spLocks noChangeArrowheads="1"/>
          </p:cNvSpPr>
          <p:nvPr/>
        </p:nvSpPr>
        <p:spPr bwMode="auto">
          <a:xfrm>
            <a:off x="6029737" y="5610668"/>
            <a:ext cx="222602" cy="36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d</a:t>
            </a:r>
          </a:p>
        </p:txBody>
      </p:sp>
      <p:sp>
        <p:nvSpPr>
          <p:cNvPr id="36" name="Text Box 59">
            <a:extLst>
              <a:ext uri="{FF2B5EF4-FFF2-40B4-BE49-F238E27FC236}">
                <a16:creationId xmlns:a16="http://schemas.microsoft.com/office/drawing/2014/main" id="{8E1BB4B0-5073-4098-83CC-B5A77681FD9C}"/>
              </a:ext>
            </a:extLst>
          </p:cNvPr>
          <p:cNvSpPr txBox="1">
            <a:spLocks noChangeArrowheads="1"/>
          </p:cNvSpPr>
          <p:nvPr/>
        </p:nvSpPr>
        <p:spPr bwMode="auto">
          <a:xfrm>
            <a:off x="8338131"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b</a:t>
            </a:r>
          </a:p>
        </p:txBody>
      </p:sp>
      <p:sp>
        <p:nvSpPr>
          <p:cNvPr id="37" name="Text Box 60">
            <a:extLst>
              <a:ext uri="{FF2B5EF4-FFF2-40B4-BE49-F238E27FC236}">
                <a16:creationId xmlns:a16="http://schemas.microsoft.com/office/drawing/2014/main" id="{98369A9D-B989-49E8-871B-51171DFC064D}"/>
              </a:ext>
            </a:extLst>
          </p:cNvPr>
          <p:cNvSpPr txBox="1">
            <a:spLocks noChangeArrowheads="1"/>
          </p:cNvSpPr>
          <p:nvPr/>
        </p:nvSpPr>
        <p:spPr bwMode="auto">
          <a:xfrm>
            <a:off x="6141038" y="3914371"/>
            <a:ext cx="12953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38" name="Text Box 61">
            <a:extLst>
              <a:ext uri="{FF2B5EF4-FFF2-40B4-BE49-F238E27FC236}">
                <a16:creationId xmlns:a16="http://schemas.microsoft.com/office/drawing/2014/main" id="{010CC3ED-07DB-4E69-B9D8-C350050BA87C}"/>
              </a:ext>
            </a:extLst>
          </p:cNvPr>
          <p:cNvSpPr txBox="1">
            <a:spLocks noChangeArrowheads="1"/>
          </p:cNvSpPr>
          <p:nvPr/>
        </p:nvSpPr>
        <p:spPr bwMode="auto">
          <a:xfrm>
            <a:off x="4650355" y="6285309"/>
            <a:ext cx="4479084" cy="366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zh-CN" altLang="en-US" sz="1800" dirty="0">
                <a:solidFill>
                  <a:srgbClr val="0000FF"/>
                </a:solidFill>
              </a:rPr>
              <a:t>如果</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c</a:t>
            </a:r>
            <a:r>
              <a:rPr lang="en-US" altLang="zh-CN" sz="1800" dirty="0">
                <a:solidFill>
                  <a:srgbClr val="0000FF"/>
                </a:solidFill>
              </a:rPr>
              <a:t>)</a:t>
            </a:r>
            <a:r>
              <a:rPr lang="en-US" altLang="zh-CN" sz="1800" dirty="0">
                <a:solidFill>
                  <a:srgbClr val="0000FF"/>
                </a:solidFill>
                <a:latin typeface="Arial" panose="020B0604020202020204" pitchFamily="34" charset="0"/>
              </a:rPr>
              <a:t>&gt;</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d</a:t>
            </a:r>
            <a:r>
              <a:rPr lang="en-US" altLang="zh-CN" sz="1800" dirty="0">
                <a:solidFill>
                  <a:srgbClr val="0000FF"/>
                </a:solidFill>
              </a:rPr>
              <a:t>)</a:t>
            </a:r>
            <a:r>
              <a:rPr lang="zh-CN" altLang="en-US" sz="1800" dirty="0">
                <a:solidFill>
                  <a:srgbClr val="0000FF"/>
                </a:solidFill>
              </a:rPr>
              <a:t>，</a:t>
            </a:r>
            <a:r>
              <a:rPr lang="zh-CN" altLang="en-US" sz="1800" dirty="0">
                <a:solidFill>
                  <a:schemeClr val="tx1"/>
                </a:solidFill>
              </a:rPr>
              <a:t>则从左侧压缩，使用</a:t>
            </a:r>
            <a:r>
              <a:rPr lang="en-US" altLang="zh-CN" sz="1800" dirty="0">
                <a:solidFill>
                  <a:schemeClr val="tx1"/>
                </a:solidFill>
              </a:rPr>
              <a:t>[</a:t>
            </a:r>
            <a:r>
              <a:rPr lang="en-US" altLang="zh-CN" sz="1800" i="1" dirty="0">
                <a:solidFill>
                  <a:schemeClr val="tx1"/>
                </a:solidFill>
              </a:rPr>
              <a:t>c</a:t>
            </a:r>
            <a:r>
              <a:rPr lang="en-US" altLang="zh-CN" sz="1800" dirty="0">
                <a:solidFill>
                  <a:schemeClr val="tx1"/>
                </a:solidFill>
              </a:rPr>
              <a:t>, </a:t>
            </a:r>
            <a:r>
              <a:rPr lang="en-US" altLang="zh-CN" sz="1800" i="1" dirty="0">
                <a:solidFill>
                  <a:schemeClr val="tx1"/>
                </a:solidFill>
              </a:rPr>
              <a:t>b</a:t>
            </a:r>
            <a:r>
              <a:rPr lang="en-US" altLang="zh-CN" sz="1800" dirty="0">
                <a:solidFill>
                  <a:schemeClr val="tx1"/>
                </a:solidFill>
              </a:rPr>
              <a:t>]</a:t>
            </a:r>
          </a:p>
        </p:txBody>
      </p:sp>
      <p:sp>
        <p:nvSpPr>
          <p:cNvPr id="39" name="Text Box 64">
            <a:extLst>
              <a:ext uri="{FF2B5EF4-FFF2-40B4-BE49-F238E27FC236}">
                <a16:creationId xmlns:a16="http://schemas.microsoft.com/office/drawing/2014/main" id="{E5247DF2-609F-401F-89DB-B2D2F71186C7}"/>
              </a:ext>
            </a:extLst>
          </p:cNvPr>
          <p:cNvSpPr txBox="1">
            <a:spLocks noChangeArrowheads="1"/>
          </p:cNvSpPr>
          <p:nvPr/>
        </p:nvSpPr>
        <p:spPr bwMode="auto">
          <a:xfrm>
            <a:off x="4737681"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a</a:t>
            </a:r>
          </a:p>
        </p:txBody>
      </p:sp>
    </p:spTree>
    <p:extLst>
      <p:ext uri="{BB962C8B-B14F-4D97-AF65-F5344CB8AC3E}">
        <p14:creationId xmlns:p14="http://schemas.microsoft.com/office/powerpoint/2010/main" val="1497124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E672A49E-E39D-4BF1-B131-B7DD9399ACBC}"/>
              </a:ext>
            </a:extLst>
          </p:cNvPr>
          <p:cNvSpPr>
            <a:spLocks noGrp="1" noChangeArrowheads="1"/>
          </p:cNvSpPr>
          <p:nvPr>
            <p:ph type="body" idx="1"/>
          </p:nvPr>
        </p:nvSpPr>
        <p:spPr>
          <a:xfrm>
            <a:off x="160623" y="332656"/>
            <a:ext cx="8822754" cy="3600400"/>
          </a:xfrm>
        </p:spPr>
        <p:txBody>
          <a:bodyPr>
            <a:normAutofit/>
          </a:bodyPr>
          <a:lstStyle/>
          <a:p>
            <a:pPr>
              <a:lnSpc>
                <a:spcPct val="90000"/>
              </a:lnSpc>
            </a:pPr>
            <a:r>
              <a:rPr lang="zh-CN" altLang="en-US" sz="2800" dirty="0"/>
              <a:t>选择内点</a:t>
            </a:r>
            <a:r>
              <a:rPr lang="en-US" altLang="zh-CN" sz="2800" i="1" dirty="0"/>
              <a:t>c</a:t>
            </a:r>
            <a:r>
              <a:rPr lang="zh-CN" altLang="en-US" sz="2800" dirty="0"/>
              <a:t>和</a:t>
            </a:r>
            <a:r>
              <a:rPr lang="en-US" altLang="zh-CN" sz="2800" i="1" dirty="0"/>
              <a:t>d</a:t>
            </a:r>
            <a:r>
              <a:rPr lang="zh-CN" altLang="en-US" sz="2800" dirty="0"/>
              <a:t>，</a:t>
            </a:r>
            <a:r>
              <a:rPr lang="zh-CN" altLang="en-US" sz="2800" b="1" dirty="0">
                <a:solidFill>
                  <a:srgbClr val="FF0000"/>
                </a:solidFill>
              </a:rPr>
              <a:t>使得区间</a:t>
            </a:r>
            <a:r>
              <a:rPr lang="en-US" altLang="zh-CN" sz="2800" b="1" dirty="0">
                <a:solidFill>
                  <a:srgbClr val="FF0000"/>
                </a:solidFill>
              </a:rPr>
              <a:t>[</a:t>
            </a:r>
            <a:r>
              <a:rPr lang="en-US" altLang="zh-CN" sz="2800" b="1" i="1" dirty="0">
                <a:solidFill>
                  <a:srgbClr val="FF0000"/>
                </a:solidFill>
              </a:rPr>
              <a:t>a</a:t>
            </a:r>
            <a:r>
              <a:rPr lang="en-US" altLang="zh-CN" sz="2800" b="1" dirty="0">
                <a:solidFill>
                  <a:srgbClr val="FF0000"/>
                </a:solidFill>
              </a:rPr>
              <a:t>, </a:t>
            </a:r>
            <a:r>
              <a:rPr lang="en-US" altLang="zh-CN" sz="2800" b="1" i="1" dirty="0">
                <a:solidFill>
                  <a:srgbClr val="FF0000"/>
                </a:solidFill>
              </a:rPr>
              <a:t>c</a:t>
            </a:r>
            <a:r>
              <a:rPr lang="en-US" altLang="zh-CN" sz="2800" b="1" dirty="0">
                <a:solidFill>
                  <a:srgbClr val="FF0000"/>
                </a:solidFill>
              </a:rPr>
              <a:t>]</a:t>
            </a:r>
            <a:r>
              <a:rPr lang="zh-CN" altLang="en-US" sz="2800" b="1" dirty="0">
                <a:solidFill>
                  <a:srgbClr val="FF0000"/>
                </a:solidFill>
              </a:rPr>
              <a:t>与</a:t>
            </a:r>
            <a:r>
              <a:rPr lang="en-US" altLang="zh-CN" sz="2800" b="1" dirty="0">
                <a:solidFill>
                  <a:srgbClr val="FF0000"/>
                </a:solidFill>
              </a:rPr>
              <a:t>[</a:t>
            </a:r>
            <a:r>
              <a:rPr lang="en-US" altLang="zh-CN" sz="2800" b="1" i="1" dirty="0">
                <a:solidFill>
                  <a:srgbClr val="FF0000"/>
                </a:solidFill>
              </a:rPr>
              <a:t>d</a:t>
            </a:r>
            <a:r>
              <a:rPr lang="en-US" altLang="zh-CN" sz="2800" b="1" dirty="0">
                <a:solidFill>
                  <a:srgbClr val="FF0000"/>
                </a:solidFill>
              </a:rPr>
              <a:t>, </a:t>
            </a:r>
            <a:r>
              <a:rPr lang="en-US" altLang="zh-CN" sz="2800" b="1" i="1" dirty="0">
                <a:solidFill>
                  <a:srgbClr val="FF0000"/>
                </a:solidFill>
              </a:rPr>
              <a:t>b</a:t>
            </a:r>
            <a:r>
              <a:rPr lang="en-US" altLang="zh-CN" sz="2800" b="1" dirty="0">
                <a:solidFill>
                  <a:srgbClr val="FF0000"/>
                </a:solidFill>
              </a:rPr>
              <a:t>]</a:t>
            </a:r>
            <a:r>
              <a:rPr lang="zh-CN" altLang="en-US" sz="2800" b="1" dirty="0">
                <a:solidFill>
                  <a:srgbClr val="FF0000"/>
                </a:solidFill>
              </a:rPr>
              <a:t>对称，即</a:t>
            </a:r>
            <a:r>
              <a:rPr lang="en-US" altLang="zh-CN" sz="2800" b="1" i="1" dirty="0">
                <a:solidFill>
                  <a:srgbClr val="FF0000"/>
                </a:solidFill>
              </a:rPr>
              <a:t>b</a:t>
            </a:r>
            <a:r>
              <a:rPr lang="en-US" altLang="zh-CN" sz="2800" b="1" dirty="0">
                <a:solidFill>
                  <a:srgbClr val="FF0000"/>
                </a:solidFill>
              </a:rPr>
              <a:t>-</a:t>
            </a:r>
            <a:r>
              <a:rPr lang="en-US" altLang="zh-CN" sz="2800" b="1" i="1" dirty="0">
                <a:solidFill>
                  <a:srgbClr val="FF0000"/>
                </a:solidFill>
              </a:rPr>
              <a:t>d</a:t>
            </a:r>
            <a:r>
              <a:rPr lang="en-US" altLang="zh-CN" sz="2800" b="1" dirty="0">
                <a:solidFill>
                  <a:srgbClr val="FF0000"/>
                </a:solidFill>
              </a:rPr>
              <a:t>=</a:t>
            </a:r>
            <a:r>
              <a:rPr lang="en-US" altLang="zh-CN" sz="2800" b="1" i="1" dirty="0">
                <a:solidFill>
                  <a:srgbClr val="FF0000"/>
                </a:solidFill>
              </a:rPr>
              <a:t>c</a:t>
            </a:r>
            <a:r>
              <a:rPr lang="en-US" altLang="zh-CN" sz="2800" b="1" dirty="0">
                <a:solidFill>
                  <a:srgbClr val="FF0000"/>
                </a:solidFill>
              </a:rPr>
              <a:t>-</a:t>
            </a:r>
            <a:r>
              <a:rPr lang="en-US" altLang="zh-CN" sz="2800" b="1" i="1" dirty="0">
                <a:solidFill>
                  <a:srgbClr val="FF0000"/>
                </a:solidFill>
              </a:rPr>
              <a:t>a</a:t>
            </a:r>
            <a:r>
              <a:rPr lang="zh-CN" altLang="en-US" sz="2800" b="1" dirty="0">
                <a:solidFill>
                  <a:srgbClr val="FF0000"/>
                </a:solidFill>
              </a:rPr>
              <a:t>，</a:t>
            </a:r>
            <a:r>
              <a:rPr lang="zh-CN" altLang="en-US" sz="2800" dirty="0"/>
              <a:t>其中</a:t>
            </a:r>
          </a:p>
          <a:p>
            <a:pPr algn="ctr">
              <a:lnSpc>
                <a:spcPct val="90000"/>
              </a:lnSpc>
              <a:buFont typeface="Wingdings" panose="05000000000000000000" pitchFamily="2" charset="2"/>
              <a:buNone/>
            </a:pPr>
            <a:r>
              <a:rPr lang="en-US" altLang="zh-CN" sz="2800" i="1" dirty="0">
                <a:solidFill>
                  <a:schemeClr val="tx1">
                    <a:lumMod val="95000"/>
                    <a:lumOff val="5000"/>
                  </a:schemeClr>
                </a:solidFill>
              </a:rPr>
              <a:t>c</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a</a:t>
            </a:r>
            <a:r>
              <a:rPr lang="en-US" altLang="zh-CN" sz="2800" dirty="0">
                <a:solidFill>
                  <a:schemeClr val="tx1">
                    <a:lumMod val="95000"/>
                    <a:lumOff val="5000"/>
                  </a:schemeClr>
                </a:solidFill>
              </a:rPr>
              <a:t>+(1-</a:t>
            </a:r>
            <a:r>
              <a:rPr lang="en-US" altLang="zh-CN" sz="2800" i="1" dirty="0">
                <a:solidFill>
                  <a:schemeClr val="tx1">
                    <a:lumMod val="95000"/>
                    <a:lumOff val="5000"/>
                  </a:schemeClr>
                </a:solidFill>
              </a:rPr>
              <a:t>r</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b</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a</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ra</a:t>
            </a:r>
            <a:r>
              <a:rPr lang="en-US" altLang="zh-CN" sz="2800" dirty="0">
                <a:solidFill>
                  <a:schemeClr val="tx1">
                    <a:lumMod val="95000"/>
                    <a:lumOff val="5000"/>
                  </a:schemeClr>
                </a:solidFill>
              </a:rPr>
              <a:t>+(1-</a:t>
            </a:r>
            <a:r>
              <a:rPr lang="en-US" altLang="zh-CN" sz="2800" i="1" dirty="0">
                <a:solidFill>
                  <a:schemeClr val="tx1">
                    <a:lumMod val="95000"/>
                    <a:lumOff val="5000"/>
                  </a:schemeClr>
                </a:solidFill>
              </a:rPr>
              <a:t>r</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b</a:t>
            </a:r>
          </a:p>
          <a:p>
            <a:pPr algn="ctr">
              <a:lnSpc>
                <a:spcPct val="90000"/>
              </a:lnSpc>
              <a:buFont typeface="Wingdings" panose="05000000000000000000" pitchFamily="2" charset="2"/>
              <a:buNone/>
            </a:pPr>
            <a:r>
              <a:rPr lang="en-US" altLang="zh-CN" sz="2800" i="1" dirty="0">
                <a:solidFill>
                  <a:schemeClr val="tx1">
                    <a:lumMod val="95000"/>
                    <a:lumOff val="5000"/>
                  </a:schemeClr>
                </a:solidFill>
              </a:rPr>
              <a:t>d</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b</a:t>
            </a:r>
            <a:r>
              <a:rPr lang="en-US" altLang="zh-CN" sz="2800" dirty="0">
                <a:solidFill>
                  <a:schemeClr val="tx1">
                    <a:lumMod val="95000"/>
                    <a:lumOff val="5000"/>
                  </a:schemeClr>
                </a:solidFill>
              </a:rPr>
              <a:t>-(1-</a:t>
            </a:r>
            <a:r>
              <a:rPr lang="en-US" altLang="zh-CN" sz="2800" i="1" dirty="0">
                <a:solidFill>
                  <a:schemeClr val="tx1">
                    <a:lumMod val="95000"/>
                    <a:lumOff val="5000"/>
                  </a:schemeClr>
                </a:solidFill>
              </a:rPr>
              <a:t>r</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b</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a</a:t>
            </a:r>
            <a:r>
              <a:rPr lang="en-US" altLang="zh-CN" sz="2800" dirty="0">
                <a:solidFill>
                  <a:schemeClr val="tx1">
                    <a:lumMod val="95000"/>
                    <a:lumOff val="5000"/>
                  </a:schemeClr>
                </a:solidFill>
              </a:rPr>
              <a:t>)=(1-</a:t>
            </a:r>
            <a:r>
              <a:rPr lang="en-US" altLang="zh-CN" sz="2800" i="1" dirty="0">
                <a:solidFill>
                  <a:schemeClr val="tx1">
                    <a:lumMod val="95000"/>
                    <a:lumOff val="5000"/>
                  </a:schemeClr>
                </a:solidFill>
              </a:rPr>
              <a:t>r</a:t>
            </a:r>
            <a:r>
              <a:rPr lang="en-US" altLang="zh-CN" sz="2800" dirty="0">
                <a:solidFill>
                  <a:schemeClr val="tx1">
                    <a:lumMod val="95000"/>
                    <a:lumOff val="5000"/>
                  </a:schemeClr>
                </a:solidFill>
              </a:rPr>
              <a:t>)</a:t>
            </a:r>
            <a:r>
              <a:rPr lang="en-US" altLang="zh-CN" sz="2800" i="1" dirty="0" err="1">
                <a:solidFill>
                  <a:schemeClr val="tx1">
                    <a:lumMod val="95000"/>
                    <a:lumOff val="5000"/>
                  </a:schemeClr>
                </a:solidFill>
              </a:rPr>
              <a:t>a</a:t>
            </a:r>
            <a:r>
              <a:rPr lang="en-US" altLang="zh-CN" sz="2800" dirty="0" err="1">
                <a:solidFill>
                  <a:schemeClr val="tx1">
                    <a:lumMod val="95000"/>
                    <a:lumOff val="5000"/>
                  </a:schemeClr>
                </a:solidFill>
              </a:rPr>
              <a:t>+</a:t>
            </a:r>
            <a:r>
              <a:rPr lang="en-US" altLang="zh-CN" sz="2800" i="1" dirty="0" err="1">
                <a:solidFill>
                  <a:schemeClr val="tx1">
                    <a:lumMod val="95000"/>
                    <a:lumOff val="5000"/>
                  </a:schemeClr>
                </a:solidFill>
              </a:rPr>
              <a:t>rb</a:t>
            </a:r>
            <a:endParaRPr lang="en-US" altLang="zh-CN" sz="2800" i="1" dirty="0">
              <a:solidFill>
                <a:schemeClr val="tx1">
                  <a:lumMod val="95000"/>
                  <a:lumOff val="5000"/>
                </a:schemeClr>
              </a:solidFill>
            </a:endParaRPr>
          </a:p>
          <a:p>
            <a:pPr>
              <a:lnSpc>
                <a:spcPct val="90000"/>
              </a:lnSpc>
              <a:buFont typeface="Wingdings" panose="05000000000000000000" pitchFamily="2" charset="2"/>
              <a:buNone/>
            </a:pPr>
            <a:r>
              <a:rPr lang="en-US" altLang="zh-CN" sz="2200" dirty="0"/>
              <a:t> </a:t>
            </a:r>
            <a:r>
              <a:rPr lang="zh-CN" altLang="en-US" sz="2200" dirty="0"/>
              <a:t>并且</a:t>
            </a:r>
            <a:r>
              <a:rPr lang="en-US" altLang="zh-CN" sz="2200" dirty="0"/>
              <a:t>1/2&lt;r&lt;1</a:t>
            </a:r>
            <a:r>
              <a:rPr lang="zh-CN" altLang="en-US" sz="2200" dirty="0"/>
              <a:t>（保证</a:t>
            </a:r>
            <a:r>
              <a:rPr lang="en-US" altLang="zh-CN" sz="2200" dirty="0"/>
              <a:t>c&lt;d</a:t>
            </a:r>
            <a:r>
              <a:rPr lang="zh-CN" altLang="en-US" sz="2200" dirty="0"/>
              <a:t>）</a:t>
            </a:r>
          </a:p>
          <a:p>
            <a:pPr>
              <a:lnSpc>
                <a:spcPct val="90000"/>
              </a:lnSpc>
            </a:pPr>
            <a:r>
              <a:rPr lang="zh-CN" altLang="en-US" sz="2200" dirty="0"/>
              <a:t>希望</a:t>
            </a:r>
            <a:r>
              <a:rPr lang="en-US" altLang="zh-CN" sz="2200" i="1" dirty="0"/>
              <a:t>r</a:t>
            </a:r>
            <a:r>
              <a:rPr lang="zh-CN" altLang="en-US" sz="2200" dirty="0"/>
              <a:t>在每个子区间上保持为常数，</a:t>
            </a:r>
            <a:r>
              <a:rPr lang="zh-CN" altLang="en-US" sz="2200" dirty="0">
                <a:solidFill>
                  <a:srgbClr val="0000FF"/>
                </a:solidFill>
              </a:rPr>
              <a:t>且旧的内点中有一个成为新子区间的一个内点，而另一个则成为新子区间的一个端点</a:t>
            </a:r>
            <a:r>
              <a:rPr lang="en-US" altLang="zh-CN" sz="2200" dirty="0"/>
              <a:t>(</a:t>
            </a:r>
            <a:r>
              <a:rPr lang="zh-CN" altLang="en-US" sz="2200" dirty="0"/>
              <a:t>如下图</a:t>
            </a:r>
            <a:r>
              <a:rPr lang="en-US" altLang="zh-CN" sz="2200" dirty="0"/>
              <a:t>8.3</a:t>
            </a:r>
            <a:r>
              <a:rPr lang="zh-CN" altLang="en-US" sz="2200" dirty="0"/>
              <a:t>所示</a:t>
            </a:r>
            <a:r>
              <a:rPr lang="en-US" altLang="zh-CN" sz="2200" dirty="0"/>
              <a:t>)</a:t>
            </a:r>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p:txBody>
      </p:sp>
      <p:pic>
        <p:nvPicPr>
          <p:cNvPr id="6" name="图片 5">
            <a:extLst>
              <a:ext uri="{FF2B5EF4-FFF2-40B4-BE49-F238E27FC236}">
                <a16:creationId xmlns:a16="http://schemas.microsoft.com/office/drawing/2014/main" id="{8F94A71D-4C92-443E-932F-4A037E6A3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88" y="3438464"/>
            <a:ext cx="7416824" cy="2680666"/>
          </a:xfrm>
          <a:prstGeom prst="rect">
            <a:avLst/>
          </a:prstGeom>
        </p:spPr>
      </p:pic>
      <p:sp>
        <p:nvSpPr>
          <p:cNvPr id="28" name="页脚占位符 4">
            <a:extLst>
              <a:ext uri="{FF2B5EF4-FFF2-40B4-BE49-F238E27FC236}">
                <a16:creationId xmlns:a16="http://schemas.microsoft.com/office/drawing/2014/main" id="{CA6F995E-4F80-4DD1-A666-AD930571B438}"/>
              </a:ext>
            </a:extLst>
          </p:cNvPr>
          <p:cNvSpPr txBox="1">
            <a:spLocks/>
          </p:cNvSpPr>
          <p:nvPr/>
        </p:nvSpPr>
        <p:spPr>
          <a:xfrm>
            <a:off x="251520" y="6165304"/>
            <a:ext cx="8462714" cy="36905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900" b="1" kern="1200">
                <a:solidFill>
                  <a:schemeClr val="tx1">
                    <a:tint val="75000"/>
                  </a:schemeClr>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a:lstStyle>
          <a:p>
            <a:pPr>
              <a:lnSpc>
                <a:spcPct val="90000"/>
              </a:lnSpc>
            </a:pPr>
            <a:r>
              <a:rPr lang="zh-CN" altLang="en-US" sz="2000">
                <a:solidFill>
                  <a:srgbClr val="0000FF"/>
                </a:solidFill>
              </a:rPr>
              <a:t>在每次迭代中只需要找一个新的点，则只需要一次新的函数求值计算</a:t>
            </a:r>
            <a:endParaRPr lang="zh-CN" altLang="en-US" sz="2000" dirty="0">
              <a:solidFill>
                <a:srgbClr val="0000FF"/>
              </a:solidFill>
            </a:endParaRPr>
          </a:p>
        </p:txBody>
      </p:sp>
    </p:spTree>
    <p:extLst>
      <p:ext uri="{BB962C8B-B14F-4D97-AF65-F5344CB8AC3E}">
        <p14:creationId xmlns:p14="http://schemas.microsoft.com/office/powerpoint/2010/main" val="235951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5">
            <a:extLst>
              <a:ext uri="{FF2B5EF4-FFF2-40B4-BE49-F238E27FC236}">
                <a16:creationId xmlns:a16="http://schemas.microsoft.com/office/drawing/2014/main" id="{2D97876B-B8DB-42DB-A4A6-BE3F496A02BB}"/>
              </a:ext>
            </a:extLst>
          </p:cNvPr>
          <p:cNvSpPr>
            <a:spLocks noChangeArrowheads="1"/>
          </p:cNvSpPr>
          <p:nvPr/>
        </p:nvSpPr>
        <p:spPr bwMode="auto">
          <a:xfrm>
            <a:off x="-252536" y="40770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 name="文本框 12">
            <a:extLst>
              <a:ext uri="{FF2B5EF4-FFF2-40B4-BE49-F238E27FC236}">
                <a16:creationId xmlns:a16="http://schemas.microsoft.com/office/drawing/2014/main" id="{C4247849-F1E6-4655-94B1-DB16ED03EAD9}"/>
              </a:ext>
            </a:extLst>
          </p:cNvPr>
          <p:cNvSpPr txBox="1"/>
          <p:nvPr/>
        </p:nvSpPr>
        <p:spPr>
          <a:xfrm>
            <a:off x="3530971" y="101946"/>
            <a:ext cx="1648891" cy="646331"/>
          </a:xfrm>
          <a:prstGeom prst="rect">
            <a:avLst/>
          </a:prstGeom>
          <a:noFill/>
        </p:spPr>
        <p:txBody>
          <a:bodyPr wrap="square" rtlCol="0">
            <a:spAutoFit/>
          </a:bodyPr>
          <a:lstStyle/>
          <a:p>
            <a:pPr marL="0" indent="0" algn="just">
              <a:buFontTx/>
              <a:buNone/>
            </a:pPr>
            <a:r>
              <a:rPr lang="zh-CN" altLang="en-US" sz="3600" dirty="0">
                <a:solidFill>
                  <a:srgbClr val="0000FF"/>
                </a:solidFill>
                <a:latin typeface="华文仿宋" panose="02010600040101010101" pitchFamily="2" charset="-122"/>
                <a:ea typeface="华文仿宋" panose="02010600040101010101" pitchFamily="2" charset="-122"/>
              </a:rPr>
              <a:t>回 顾</a:t>
            </a:r>
            <a:endParaRPr lang="en-US" altLang="zh-CN" sz="3600" dirty="0">
              <a:solidFill>
                <a:srgbClr val="0000FF"/>
              </a:solidFill>
              <a:latin typeface="华文仿宋" panose="02010600040101010101" pitchFamily="2" charset="-122"/>
              <a:ea typeface="华文仿宋" panose="02010600040101010101" pitchFamily="2" charset="-122"/>
            </a:endParaRPr>
          </a:p>
        </p:txBody>
      </p:sp>
      <p:graphicFrame>
        <p:nvGraphicFramePr>
          <p:cNvPr id="8" name="Object 7">
            <a:extLst>
              <a:ext uri="{FF2B5EF4-FFF2-40B4-BE49-F238E27FC236}">
                <a16:creationId xmlns:a16="http://schemas.microsoft.com/office/drawing/2014/main" id="{E4A316C6-B0C6-45D1-A3E2-FD4C4A0F961E}"/>
              </a:ext>
            </a:extLst>
          </p:cNvPr>
          <p:cNvGraphicFramePr>
            <a:graphicFrameLocks noChangeAspect="1"/>
          </p:cNvGraphicFramePr>
          <p:nvPr/>
        </p:nvGraphicFramePr>
        <p:xfrm>
          <a:off x="359024" y="3140968"/>
          <a:ext cx="1946275" cy="400050"/>
        </p:xfrm>
        <a:graphic>
          <a:graphicData uri="http://schemas.openxmlformats.org/presentationml/2006/ole">
            <mc:AlternateContent xmlns:mc="http://schemas.openxmlformats.org/markup-compatibility/2006">
              <mc:Choice xmlns:v="urn:schemas-microsoft-com:vml" Requires="v">
                <p:oleObj spid="_x0000_s600081" name="Equation" r:id="rId6" imgW="1066680" imgH="215640" progId="Equation.DSMT4">
                  <p:embed/>
                </p:oleObj>
              </mc:Choice>
              <mc:Fallback>
                <p:oleObj name="Equation" r:id="rId6" imgW="1066680" imgH="215640" progId="Equation.DSMT4">
                  <p:embed/>
                  <p:pic>
                    <p:nvPicPr>
                      <p:cNvPr id="8" name="Object 7">
                        <a:extLst>
                          <a:ext uri="{FF2B5EF4-FFF2-40B4-BE49-F238E27FC236}">
                            <a16:creationId xmlns:a16="http://schemas.microsoft.com/office/drawing/2014/main" id="{E4A316C6-B0C6-45D1-A3E2-FD4C4A0F9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024" y="3140968"/>
                        <a:ext cx="194627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表格 65">
            <a:extLst>
              <a:ext uri="{FF2B5EF4-FFF2-40B4-BE49-F238E27FC236}">
                <a16:creationId xmlns:a16="http://schemas.microsoft.com/office/drawing/2014/main" id="{039D4886-1EF1-4027-B5F0-40F94D090238}"/>
              </a:ext>
            </a:extLst>
          </p:cNvPr>
          <p:cNvGraphicFramePr/>
          <p:nvPr/>
        </p:nvGraphicFramePr>
        <p:xfrm>
          <a:off x="2843808" y="3501008"/>
          <a:ext cx="6146063" cy="2789741"/>
        </p:xfrm>
        <a:graphic>
          <a:graphicData uri="http://schemas.openxmlformats.org/drawingml/2006/table">
            <a:tbl>
              <a:tblPr/>
              <a:tblGrid>
                <a:gridCol w="314556">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22995">
                  <a:extLst>
                    <a:ext uri="{9D8B030D-6E8A-4147-A177-3AD203B41FA5}">
                      <a16:colId xmlns:a16="http://schemas.microsoft.com/office/drawing/2014/main" val="20005"/>
                    </a:ext>
                  </a:extLst>
                </a:gridCol>
              </a:tblGrid>
              <a:tr h="52847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dirty="0">
                          <a:latin typeface="+mn-ea"/>
                          <a:ea typeface="+mn-ea"/>
                        </a:rPr>
                        <a:t>k</a:t>
                      </a:r>
                      <a:endParaRPr lang="zh-CN" altLang="en-US" sz="2000" dirty="0">
                        <a:latin typeface="+mn-ea"/>
                        <a:ea typeface="+mn-ea"/>
                      </a:endParaRPr>
                    </a:p>
                  </a:txBody>
                  <a:tcPr marT="48237" marB="4823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zh-CN" altLang="en-US" sz="2000" dirty="0">
                          <a:latin typeface="+mn-ea"/>
                          <a:ea typeface="+mn-ea"/>
                        </a:rPr>
                        <a:t>区间等分数</a:t>
                      </a:r>
                      <a:r>
                        <a:rPr lang="en-US" altLang="zh-CN" sz="2000" dirty="0">
                          <a:latin typeface="+mn-ea"/>
                          <a:ea typeface="+mn-ea"/>
                        </a:rPr>
                        <a:t>n=2</a:t>
                      </a:r>
                      <a:r>
                        <a:rPr lang="en-US" altLang="zh-CN" sz="2000" baseline="30000" dirty="0">
                          <a:latin typeface="+mn-ea"/>
                          <a:ea typeface="+mn-ea"/>
                        </a:rPr>
                        <a:t>k</a:t>
                      </a:r>
                      <a:endParaRPr lang="zh-CN" altLang="en-US" sz="2000" baseline="30000" dirty="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zh-CN" altLang="en-US" sz="2000" dirty="0">
                          <a:latin typeface="+mn-ea"/>
                          <a:ea typeface="+mn-ea"/>
                        </a:rPr>
                        <a:t>梯形序列</a:t>
                      </a:r>
                      <a:r>
                        <a:rPr lang="en-US" altLang="zh-CN" sz="2000" dirty="0">
                          <a:latin typeface="+mn-ea"/>
                          <a:ea typeface="+mn-ea"/>
                        </a:rPr>
                        <a:t>T</a:t>
                      </a:r>
                      <a:r>
                        <a:rPr lang="en-US" altLang="zh-CN" sz="2000" baseline="30000" dirty="0">
                          <a:latin typeface="+mn-ea"/>
                          <a:ea typeface="+mn-ea"/>
                        </a:rPr>
                        <a:t>*</a:t>
                      </a:r>
                      <a:r>
                        <a:rPr lang="en-US" altLang="zh-CN" sz="2000" baseline="-25000" dirty="0">
                          <a:latin typeface="+mn-ea"/>
                          <a:ea typeface="+mn-ea"/>
                        </a:rPr>
                        <a:t>2</a:t>
                      </a:r>
                      <a:endParaRPr lang="zh-CN" altLang="en-US" sz="2000" baseline="-25000" dirty="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zh-CN" altLang="en-US" sz="2000" b="1" dirty="0">
                          <a:latin typeface="+mn-ea"/>
                          <a:ea typeface="+mn-ea"/>
                        </a:rPr>
                        <a:t>辛普森</a:t>
                      </a:r>
                      <a:r>
                        <a:rPr lang="zh-CN" altLang="en-US" sz="2000" dirty="0">
                          <a:latin typeface="+mn-ea"/>
                          <a:ea typeface="+mn-ea"/>
                        </a:rPr>
                        <a:t>序列</a:t>
                      </a:r>
                      <a:r>
                        <a:rPr lang="en-US" altLang="zh-CN" sz="2000" dirty="0">
                          <a:latin typeface="+mn-ea"/>
                          <a:ea typeface="+mn-ea"/>
                        </a:rPr>
                        <a:t>S</a:t>
                      </a:r>
                      <a:r>
                        <a:rPr lang="en-US" altLang="zh-CN" sz="2000" baseline="30000" dirty="0">
                          <a:latin typeface="+mn-ea"/>
                          <a:ea typeface="+mn-ea"/>
                        </a:rPr>
                        <a:t>k-1</a:t>
                      </a:r>
                      <a:r>
                        <a:rPr lang="en-US" altLang="zh-CN" sz="2000" baseline="-25000" dirty="0">
                          <a:latin typeface="+mn-ea"/>
                          <a:ea typeface="+mn-ea"/>
                        </a:rPr>
                        <a:t>2</a:t>
                      </a:r>
                      <a:endParaRPr lang="zh-CN" altLang="en-US" sz="2000" b="1" dirty="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zh-CN" altLang="en-US" sz="2000" b="1" dirty="0">
                          <a:latin typeface="+mn-ea"/>
                          <a:ea typeface="+mn-ea"/>
                        </a:rPr>
                        <a:t>柯特斯</a:t>
                      </a:r>
                      <a:r>
                        <a:rPr lang="zh-CN" altLang="en-US" sz="2000" dirty="0">
                          <a:latin typeface="+mn-ea"/>
                          <a:ea typeface="+mn-ea"/>
                        </a:rPr>
                        <a:t>序列</a:t>
                      </a:r>
                      <a:r>
                        <a:rPr lang="en-US" altLang="zh-CN" sz="2000" dirty="0">
                          <a:latin typeface="+mn-ea"/>
                          <a:ea typeface="+mn-ea"/>
                        </a:rPr>
                        <a:t>C</a:t>
                      </a:r>
                      <a:r>
                        <a:rPr lang="en-US" altLang="zh-CN" sz="2000" baseline="30000" dirty="0">
                          <a:latin typeface="+mn-ea"/>
                          <a:ea typeface="+mn-ea"/>
                        </a:rPr>
                        <a:t>k-2</a:t>
                      </a:r>
                      <a:r>
                        <a:rPr lang="en-US" altLang="zh-CN" sz="2000" baseline="-25000" dirty="0">
                          <a:latin typeface="+mn-ea"/>
                          <a:ea typeface="+mn-ea"/>
                        </a:rPr>
                        <a:t>2</a:t>
                      </a:r>
                      <a:endParaRPr lang="zh-CN" altLang="en-US" sz="2000" baseline="-25000" dirty="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zh-CN" altLang="en-US" sz="2000" b="1" dirty="0">
                          <a:latin typeface="+mn-ea"/>
                          <a:ea typeface="+mn-ea"/>
                        </a:rPr>
                        <a:t>龙贝格</a:t>
                      </a:r>
                      <a:r>
                        <a:rPr lang="zh-CN" altLang="en-US" sz="2000" dirty="0">
                          <a:latin typeface="+mn-ea"/>
                          <a:ea typeface="+mn-ea"/>
                        </a:rPr>
                        <a:t>序列</a:t>
                      </a:r>
                      <a:r>
                        <a:rPr lang="en-US" altLang="zh-CN" sz="2000" dirty="0">
                          <a:latin typeface="+mn-ea"/>
                          <a:ea typeface="+mn-ea"/>
                        </a:rPr>
                        <a:t>R</a:t>
                      </a:r>
                      <a:r>
                        <a:rPr lang="en-US" altLang="zh-CN" sz="2000" baseline="30000" dirty="0">
                          <a:latin typeface="+mn-ea"/>
                          <a:ea typeface="+mn-ea"/>
                        </a:rPr>
                        <a:t>k-3</a:t>
                      </a:r>
                      <a:r>
                        <a:rPr lang="en-US" altLang="zh-CN" sz="2000" baseline="-25000" dirty="0">
                          <a:latin typeface="+mn-ea"/>
                          <a:ea typeface="+mn-ea"/>
                        </a:rPr>
                        <a:t>2</a:t>
                      </a:r>
                      <a:endParaRPr lang="zh-CN" altLang="en-US" sz="2000" baseline="-25000" dirty="0">
                        <a:latin typeface="+mn-ea"/>
                        <a:ea typeface="+mn-ea"/>
                      </a:endParaRPr>
                    </a:p>
                  </a:txBody>
                  <a:tcPr marT="48237" marB="4823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30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0</a:t>
                      </a:r>
                      <a:endParaRPr lang="zh-CN" altLang="en-US" sz="2000">
                        <a:latin typeface="+mn-ea"/>
                        <a:ea typeface="+mn-ea"/>
                      </a:endParaRPr>
                    </a:p>
                  </a:txBody>
                  <a:tcPr marT="48237" marB="4823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1</a:t>
                      </a:r>
                      <a:endParaRPr lang="zh-CN" altLang="en-US" sz="200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T1</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endParaRPr lang="zh-CN" altLang="zh-CN" sz="2000" dirty="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endParaRPr lang="zh-CN" altLang="zh-CN" sz="2000" dirty="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endParaRPr lang="zh-CN" altLang="zh-CN" sz="2000" dirty="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9826">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1</a:t>
                      </a:r>
                      <a:endParaRPr lang="zh-CN" altLang="en-US" sz="2000">
                        <a:latin typeface="+mn-ea"/>
                        <a:ea typeface="+mn-ea"/>
                      </a:endParaRPr>
                    </a:p>
                  </a:txBody>
                  <a:tcPr marT="48237" marB="4823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2</a:t>
                      </a:r>
                      <a:endParaRPr lang="zh-CN" altLang="en-US" sz="200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T2</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S1</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endParaRPr lang="zh-CN" altLang="zh-CN" sz="2000" dirty="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endParaRPr lang="zh-CN" altLang="zh-CN" sz="2000" dirty="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834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2</a:t>
                      </a:r>
                      <a:endParaRPr lang="zh-CN" altLang="en-US" sz="2000">
                        <a:latin typeface="+mn-ea"/>
                        <a:ea typeface="+mn-ea"/>
                      </a:endParaRPr>
                    </a:p>
                  </a:txBody>
                  <a:tcPr marT="48237" marB="4823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4</a:t>
                      </a:r>
                      <a:endParaRPr lang="zh-CN" altLang="en-US" sz="200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T4</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S2</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C1</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endParaRPr lang="zh-CN" altLang="zh-CN" sz="2000" dirty="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686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3</a:t>
                      </a:r>
                      <a:endParaRPr lang="zh-CN" altLang="en-US" sz="2000">
                        <a:latin typeface="+mn-ea"/>
                        <a:ea typeface="+mn-ea"/>
                      </a:endParaRPr>
                    </a:p>
                  </a:txBody>
                  <a:tcPr marT="48237" marB="4823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8</a:t>
                      </a:r>
                      <a:endParaRPr lang="zh-CN" altLang="en-US" sz="200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T8</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S4</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C2</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R1</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537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dirty="0">
                          <a:latin typeface="+mn-ea"/>
                          <a:ea typeface="+mn-ea"/>
                        </a:rPr>
                        <a:t>4</a:t>
                      </a:r>
                      <a:endParaRPr lang="zh-CN" altLang="en-US" sz="2000" dirty="0">
                        <a:latin typeface="+mn-ea"/>
                        <a:ea typeface="+mn-ea"/>
                      </a:endParaRPr>
                    </a:p>
                  </a:txBody>
                  <a:tcPr marT="48237" marB="4823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latin typeface="+mn-ea"/>
                          <a:ea typeface="+mn-ea"/>
                        </a:rPr>
                        <a:t>16</a:t>
                      </a:r>
                      <a:endParaRPr lang="zh-CN" altLang="en-US" sz="200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T16</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S8</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C4</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R2</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9241">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dirty="0">
                          <a:latin typeface="+mn-ea"/>
                          <a:ea typeface="+mn-ea"/>
                        </a:rPr>
                        <a:t>5</a:t>
                      </a:r>
                      <a:endParaRPr lang="zh-CN" altLang="en-US" sz="2000" dirty="0">
                        <a:latin typeface="+mn-ea"/>
                        <a:ea typeface="+mn-ea"/>
                      </a:endParaRPr>
                    </a:p>
                  </a:txBody>
                  <a:tcPr marT="48237" marB="4823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dirty="0">
                          <a:latin typeface="+mn-ea"/>
                          <a:ea typeface="+mn-ea"/>
                        </a:rPr>
                        <a:t>32</a:t>
                      </a:r>
                      <a:endParaRPr lang="zh-CN" altLang="en-US" sz="2000" dirty="0">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dirty="0">
                          <a:solidFill>
                            <a:srgbClr val="0000FF"/>
                          </a:solidFill>
                          <a:latin typeface="+mn-ea"/>
                          <a:ea typeface="+mn-ea"/>
                        </a:rPr>
                        <a:t>T32</a:t>
                      </a:r>
                      <a:endParaRPr lang="zh-CN" altLang="en-US" sz="2000" dirty="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S16</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a:solidFill>
                            <a:srgbClr val="0000FF"/>
                          </a:solidFill>
                          <a:latin typeface="+mn-ea"/>
                          <a:ea typeface="+mn-ea"/>
                        </a:rPr>
                        <a:t>C8</a:t>
                      </a:r>
                      <a:endParaRPr lang="zh-CN" altLang="en-US" sz="200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85000"/>
                        </a:lnSpc>
                        <a:spcBef>
                          <a:spcPct val="0"/>
                        </a:spcBef>
                        <a:buNone/>
                      </a:pPr>
                      <a:r>
                        <a:rPr lang="en-US" altLang="zh-CN" sz="2000" dirty="0">
                          <a:solidFill>
                            <a:srgbClr val="0000FF"/>
                          </a:solidFill>
                          <a:latin typeface="+mn-ea"/>
                          <a:ea typeface="+mn-ea"/>
                        </a:rPr>
                        <a:t>R4</a:t>
                      </a:r>
                      <a:endParaRPr lang="zh-CN" altLang="en-US" sz="2000" dirty="0">
                        <a:solidFill>
                          <a:srgbClr val="0000FF"/>
                        </a:solidFill>
                        <a:latin typeface="+mn-ea"/>
                        <a:ea typeface="+mn-ea"/>
                      </a:endParaRPr>
                    </a:p>
                  </a:txBody>
                  <a:tcPr marT="48237" marB="4823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58" name="Object 11">
            <a:extLst>
              <a:ext uri="{FF2B5EF4-FFF2-40B4-BE49-F238E27FC236}">
                <a16:creationId xmlns:a16="http://schemas.microsoft.com/office/drawing/2014/main" id="{0328A02D-FCEC-4894-9932-23A13ADDF00B}"/>
              </a:ext>
            </a:extLst>
          </p:cNvPr>
          <p:cNvGraphicFramePr>
            <a:graphicFrameLocks noChangeAspect="1"/>
          </p:cNvGraphicFramePr>
          <p:nvPr/>
        </p:nvGraphicFramePr>
        <p:xfrm>
          <a:off x="3131840" y="2132856"/>
          <a:ext cx="3111500" cy="862013"/>
        </p:xfrm>
        <a:graphic>
          <a:graphicData uri="http://schemas.openxmlformats.org/presentationml/2006/ole">
            <mc:AlternateContent xmlns:mc="http://schemas.openxmlformats.org/markup-compatibility/2006">
              <mc:Choice xmlns:v="urn:schemas-microsoft-com:vml" Requires="v">
                <p:oleObj spid="_x0000_s600082" name="Equation" r:id="rId8" imgW="1650960" imgH="431640" progId="Equation.DSMT4">
                  <p:embed/>
                </p:oleObj>
              </mc:Choice>
              <mc:Fallback>
                <p:oleObj name="Equation" r:id="rId8" imgW="1650960" imgH="431640" progId="Equation.DSMT4">
                  <p:embed/>
                  <p:pic>
                    <p:nvPicPr>
                      <p:cNvPr id="58" name="Object 11">
                        <a:extLst>
                          <a:ext uri="{FF2B5EF4-FFF2-40B4-BE49-F238E27FC236}">
                            <a16:creationId xmlns:a16="http://schemas.microsoft.com/office/drawing/2014/main" id="{0328A02D-FCEC-4894-9932-23A13ADDF0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1840" y="2132856"/>
                        <a:ext cx="3111500" cy="862013"/>
                      </a:xfrm>
                      <a:prstGeom prst="rect">
                        <a:avLst/>
                      </a:prstGeom>
                      <a:noFill/>
                      <a:ln w="57150" cmpd="thinThick">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60" name="Object 10">
                <a:extLst>
                  <a:ext uri="{FF2B5EF4-FFF2-40B4-BE49-F238E27FC236}">
                    <a16:creationId xmlns:a16="http://schemas.microsoft.com/office/drawing/2014/main" id="{369D8E18-A725-4E00-B300-FAF3E07D1A21}"/>
                  </a:ext>
                </a:extLst>
              </p:cNvPr>
              <p:cNvSpPr txBox="1"/>
              <p:nvPr/>
            </p:nvSpPr>
            <p:spPr bwMode="auto">
              <a:xfrm>
                <a:off x="251520" y="908720"/>
                <a:ext cx="4752528" cy="1008112"/>
              </a:xfrm>
              <a:prstGeom prst="rect">
                <a:avLst/>
              </a:prstGeom>
              <a:noFill/>
              <a:ln>
                <a:noFill/>
              </a:ln>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en-US" altLang="zh-CN" sz="2400" b="1" i="1" smtClean="0">
                              <a:solidFill>
                                <a:srgbClr val="000000"/>
                              </a:solidFill>
                              <a:latin typeface="Cambria Math" panose="02040503050406030204" pitchFamily="18" charset="0"/>
                            </a:rPr>
                          </m:ctrlPr>
                        </m:sSubPr>
                        <m:e>
                          <m:r>
                            <a:rPr lang="en-US" altLang="zh-CN" sz="2400" b="1" i="1" smtClean="0">
                              <a:solidFill>
                                <a:srgbClr val="000000"/>
                              </a:solidFill>
                              <a:latin typeface="Cambria Math" panose="02040503050406030204" pitchFamily="18" charset="0"/>
                            </a:rPr>
                            <m:t>𝑻</m:t>
                          </m:r>
                        </m:e>
                        <m:sub>
                          <m:r>
                            <a:rPr lang="en-US" altLang="zh-CN" sz="2400" b="1" i="1" smtClean="0">
                              <a:solidFill>
                                <a:srgbClr val="000000"/>
                              </a:solidFill>
                              <a:latin typeface="Cambria Math" panose="02040503050406030204" pitchFamily="18" charset="0"/>
                            </a:rPr>
                            <m:t>𝒏</m:t>
                          </m:r>
                        </m:sub>
                      </m:sSub>
                      <m:r>
                        <a:rPr lang="en-US" altLang="zh-CN" sz="2400" b="1" i="1" smtClean="0">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h</m:t>
                          </m:r>
                        </m:num>
                        <m:den>
                          <m:r>
                            <a:rPr lang="zh-CN" altLang="en-US" sz="2400" i="1">
                              <a:solidFill>
                                <a:srgbClr val="000000"/>
                              </a:solidFill>
                              <a:latin typeface="Cambria Math" panose="02040503050406030204" pitchFamily="18" charset="0"/>
                            </a:rPr>
                            <m:t>2</m:t>
                          </m:r>
                        </m:den>
                      </m:f>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𝑓</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𝑎</m:t>
                          </m:r>
                          <m:r>
                            <a:rPr lang="zh-CN" altLang="en-US" sz="2400" i="1">
                              <a:solidFill>
                                <a:srgbClr val="000000"/>
                              </a:solidFill>
                              <a:latin typeface="Cambria Math" panose="02040503050406030204" pitchFamily="18" charset="0"/>
                            </a:rPr>
                            <m:t>)+2</m:t>
                          </m:r>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𝑘</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−1</m:t>
                              </m:r>
                            </m:sup>
                            <m:e>
                              <m:r>
                                <a:rPr lang="zh-CN" altLang="en-US" sz="2400" i="1">
                                  <a:solidFill>
                                    <a:srgbClr val="000000"/>
                                  </a:solidFill>
                                  <a:latin typeface="Cambria Math" panose="02040503050406030204" pitchFamily="18" charset="0"/>
                                </a:rPr>
                                <m:t>𝑓</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𝑘</m:t>
                                  </m:r>
                                </m:sub>
                              </m:sSub>
                              <m:r>
                                <a:rPr lang="zh-CN" altLang="en-US" sz="2400" i="1">
                                  <a:solidFill>
                                    <a:srgbClr val="000000"/>
                                  </a:solidFill>
                                  <a:latin typeface="Cambria Math" panose="02040503050406030204" pitchFamily="18" charset="0"/>
                                </a:rPr>
                                <m:t>)+</m:t>
                              </m:r>
                            </m:e>
                          </m:nary>
                          <m:r>
                            <a:rPr lang="zh-CN" altLang="en-US" sz="2400" i="1">
                              <a:solidFill>
                                <a:srgbClr val="000000"/>
                              </a:solidFill>
                              <a:latin typeface="Cambria Math" panose="02040503050406030204" pitchFamily="18" charset="0"/>
                            </a:rPr>
                            <m:t>𝑓</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𝑏</m:t>
                          </m:r>
                          <m:r>
                            <a:rPr lang="zh-CN" altLang="en-US" sz="2400" i="1">
                              <a:solidFill>
                                <a:srgbClr val="000000"/>
                              </a:solidFill>
                              <a:latin typeface="Cambria Math" panose="02040503050406030204" pitchFamily="18" charset="0"/>
                            </a:rPr>
                            <m:t>)</m:t>
                          </m:r>
                        </m:e>
                      </m:d>
                    </m:oMath>
                  </m:oMathPara>
                </a14:m>
                <a:endParaRPr lang="zh-CN" altLang="en-US" sz="2400" dirty="0"/>
              </a:p>
            </p:txBody>
          </p:sp>
        </mc:Choice>
        <mc:Fallback xmlns="">
          <p:sp>
            <p:nvSpPr>
              <p:cNvPr id="60" name="Object 10">
                <a:extLst>
                  <a:ext uri="{FF2B5EF4-FFF2-40B4-BE49-F238E27FC236}">
                    <a16:creationId xmlns:a16="http://schemas.microsoft.com/office/drawing/2014/main" id="{369D8E18-A725-4E00-B300-FAF3E07D1A21}"/>
                  </a:ext>
                </a:extLst>
              </p:cNvPr>
              <p:cNvSpPr txBox="1">
                <a:spLocks noRot="1" noChangeAspect="1" noMove="1" noResize="1" noEditPoints="1" noAdjustHandles="1" noChangeArrowheads="1" noChangeShapeType="1" noTextEdit="1"/>
              </p:cNvSpPr>
              <p:nvPr/>
            </p:nvSpPr>
            <p:spPr bwMode="auto">
              <a:xfrm>
                <a:off x="251520" y="908720"/>
                <a:ext cx="4752528" cy="1008112"/>
              </a:xfrm>
              <a:prstGeom prst="rect">
                <a:avLst/>
              </a:prstGeom>
              <a:blipFill>
                <a:blip r:embed="rId10"/>
                <a:stretch>
                  <a:fillRect/>
                </a:stretch>
              </a:blipFill>
              <a:ln>
                <a:noFill/>
              </a:ln>
            </p:spPr>
            <p:txBody>
              <a:bodyPr/>
              <a:lstStyle/>
              <a:p>
                <a:r>
                  <a:rPr lang="zh-CN" altLang="en-US">
                    <a:noFill/>
                  </a:rPr>
                  <a:t> </a:t>
                </a:r>
              </a:p>
            </p:txBody>
          </p:sp>
        </mc:Fallback>
      </mc:AlternateContent>
      <p:graphicFrame>
        <p:nvGraphicFramePr>
          <p:cNvPr id="62" name="Object 5">
            <a:extLst>
              <a:ext uri="{FF2B5EF4-FFF2-40B4-BE49-F238E27FC236}">
                <a16:creationId xmlns:a16="http://schemas.microsoft.com/office/drawing/2014/main" id="{B54E49D0-C03E-42C8-BED8-E3DA1A41A3EB}"/>
              </a:ext>
            </a:extLst>
          </p:cNvPr>
          <p:cNvGraphicFramePr>
            <a:graphicFrameLocks/>
          </p:cNvGraphicFramePr>
          <p:nvPr/>
        </p:nvGraphicFramePr>
        <p:xfrm>
          <a:off x="3851920" y="980728"/>
          <a:ext cx="5148064" cy="792088"/>
        </p:xfrm>
        <a:graphic>
          <a:graphicData uri="http://schemas.openxmlformats.org/presentationml/2006/ole">
            <mc:AlternateContent xmlns:mc="http://schemas.openxmlformats.org/markup-compatibility/2006">
              <mc:Choice xmlns:v="urn:schemas-microsoft-com:vml" Requires="v">
                <p:oleObj spid="_x0000_s600083" name="Equation" r:id="rId11" imgW="2895480" imgH="457200" progId="Equation.DSMT4">
                  <p:embed/>
                </p:oleObj>
              </mc:Choice>
              <mc:Fallback>
                <p:oleObj name="Equation" r:id="rId11" imgW="2895480" imgH="457200" progId="Equation.DSMT4">
                  <p:embed/>
                  <p:pic>
                    <p:nvPicPr>
                      <p:cNvPr id="62" name="Object 5">
                        <a:extLst>
                          <a:ext uri="{FF2B5EF4-FFF2-40B4-BE49-F238E27FC236}">
                            <a16:creationId xmlns:a16="http://schemas.microsoft.com/office/drawing/2014/main" id="{B54E49D0-C03E-42C8-BED8-E3DA1A41A3EB}"/>
                          </a:ext>
                        </a:extLst>
                      </p:cNvPr>
                      <p:cNvPicPr>
                        <a:picLocks noChangeArrowheads="1"/>
                      </p:cNvPicPr>
                      <p:nvPr/>
                    </p:nvPicPr>
                    <p:blipFill>
                      <a:blip r:embed="rId12"/>
                      <a:srcRect/>
                      <a:stretch>
                        <a:fillRect/>
                      </a:stretch>
                    </p:blipFill>
                    <p:spPr bwMode="auto">
                      <a:xfrm>
                        <a:off x="3851920" y="980728"/>
                        <a:ext cx="5148064" cy="792088"/>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313AC33-F78A-4AF6-80A1-6A73869D6352}"/>
                  </a:ext>
                </a:extLst>
              </p:cNvPr>
              <p:cNvSpPr/>
              <p:nvPr/>
            </p:nvSpPr>
            <p:spPr>
              <a:xfrm>
                <a:off x="4333729" y="3316342"/>
                <a:ext cx="4765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𝑛</m:t>
                          </m:r>
                        </m:sub>
                      </m:sSub>
                    </m:oMath>
                  </m:oMathPara>
                </a14:m>
                <a:endParaRPr lang="zh-CN" altLang="en-US" dirty="0"/>
              </a:p>
            </p:txBody>
          </p:sp>
        </mc:Choice>
        <mc:Fallback xmlns="">
          <p:sp>
            <p:nvSpPr>
              <p:cNvPr id="6" name="矩形 5">
                <a:extLst>
                  <a:ext uri="{FF2B5EF4-FFF2-40B4-BE49-F238E27FC236}">
                    <a16:creationId xmlns:a16="http://schemas.microsoft.com/office/drawing/2014/main" id="{A313AC33-F78A-4AF6-80A1-6A73869D6352}"/>
                  </a:ext>
                </a:extLst>
              </p:cNvPr>
              <p:cNvSpPr>
                <a:spLocks noRot="1" noChangeAspect="1" noMove="1" noResize="1" noEditPoints="1" noAdjustHandles="1" noChangeArrowheads="1" noChangeShapeType="1" noTextEdit="1"/>
              </p:cNvSpPr>
              <p:nvPr/>
            </p:nvSpPr>
            <p:spPr>
              <a:xfrm>
                <a:off x="4333729" y="3316342"/>
                <a:ext cx="476541"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7BDE368E-0B31-4A1E-91DB-D7CF7840C9F7}"/>
                  </a:ext>
                </a:extLst>
              </p:cNvPr>
              <p:cNvSpPr/>
              <p:nvPr/>
            </p:nvSpPr>
            <p:spPr>
              <a:xfrm>
                <a:off x="4333729" y="3316342"/>
                <a:ext cx="4765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𝑛</m:t>
                          </m:r>
                        </m:sub>
                      </m:sSub>
                    </m:oMath>
                  </m:oMathPara>
                </a14:m>
                <a:endParaRPr lang="zh-CN" altLang="en-US" dirty="0"/>
              </a:p>
            </p:txBody>
          </p:sp>
        </mc:Choice>
        <mc:Fallback xmlns="">
          <p:sp>
            <p:nvSpPr>
              <p:cNvPr id="56" name="矩形 55">
                <a:extLst>
                  <a:ext uri="{FF2B5EF4-FFF2-40B4-BE49-F238E27FC236}">
                    <a16:creationId xmlns:a16="http://schemas.microsoft.com/office/drawing/2014/main" id="{7BDE368E-0B31-4A1E-91DB-D7CF7840C9F7}"/>
                  </a:ext>
                </a:extLst>
              </p:cNvPr>
              <p:cNvSpPr>
                <a:spLocks noRot="1" noChangeAspect="1" noMove="1" noResize="1" noEditPoints="1" noAdjustHandles="1" noChangeArrowheads="1" noChangeShapeType="1" noTextEdit="1"/>
              </p:cNvSpPr>
              <p:nvPr/>
            </p:nvSpPr>
            <p:spPr>
              <a:xfrm>
                <a:off x="4333729" y="3316342"/>
                <a:ext cx="476541"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FF69FEB2-183F-4F37-A0B0-728E8C0B8D6C}"/>
                  </a:ext>
                </a:extLst>
              </p:cNvPr>
              <p:cNvSpPr/>
              <p:nvPr/>
            </p:nvSpPr>
            <p:spPr>
              <a:xfrm>
                <a:off x="4333729" y="3316342"/>
                <a:ext cx="4765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𝑛</m:t>
                          </m:r>
                        </m:sub>
                      </m:sSub>
                    </m:oMath>
                  </m:oMathPara>
                </a14:m>
                <a:endParaRPr lang="zh-CN" altLang="en-US" dirty="0"/>
              </a:p>
            </p:txBody>
          </p:sp>
        </mc:Choice>
        <mc:Fallback xmlns="">
          <p:sp>
            <p:nvSpPr>
              <p:cNvPr id="57" name="矩形 56">
                <a:extLst>
                  <a:ext uri="{FF2B5EF4-FFF2-40B4-BE49-F238E27FC236}">
                    <a16:creationId xmlns:a16="http://schemas.microsoft.com/office/drawing/2014/main" id="{FF69FEB2-183F-4F37-A0B0-728E8C0B8D6C}"/>
                  </a:ext>
                </a:extLst>
              </p:cNvPr>
              <p:cNvSpPr>
                <a:spLocks noRot="1" noChangeAspect="1" noMove="1" noResize="1" noEditPoints="1" noAdjustHandles="1" noChangeArrowheads="1" noChangeShapeType="1" noTextEdit="1"/>
              </p:cNvSpPr>
              <p:nvPr/>
            </p:nvSpPr>
            <p:spPr>
              <a:xfrm>
                <a:off x="4333729" y="3316342"/>
                <a:ext cx="476541" cy="369332"/>
              </a:xfrm>
              <a:prstGeom prst="rect">
                <a:avLst/>
              </a:prstGeom>
              <a:blipFill>
                <a:blip r:embed="rId13"/>
                <a:stretch>
                  <a:fillRect/>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35C40808-519C-476C-9EB4-50344940C012}"/>
              </a:ext>
            </a:extLst>
          </p:cNvPr>
          <p:cNvSpPr txBox="1"/>
          <p:nvPr/>
        </p:nvSpPr>
        <p:spPr>
          <a:xfrm>
            <a:off x="179512" y="3645024"/>
            <a:ext cx="2423515" cy="830997"/>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设   为给定的误差限，当  </a:t>
            </a:r>
          </a:p>
        </p:txBody>
      </p:sp>
      <p:pic>
        <p:nvPicPr>
          <p:cNvPr id="15" name="图片 14">
            <a:extLst>
              <a:ext uri="{FF2B5EF4-FFF2-40B4-BE49-F238E27FC236}">
                <a16:creationId xmlns:a16="http://schemas.microsoft.com/office/drawing/2014/main" id="{071FA677-C55A-4BD1-BB50-D28560D71FE9}"/>
              </a:ext>
            </a:extLst>
          </p:cNvPr>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47056" y="3789040"/>
            <a:ext cx="124358" cy="144475"/>
          </a:xfrm>
          <a:prstGeom prst="rect">
            <a:avLst/>
          </a:prstGeom>
        </p:spPr>
      </p:pic>
      <p:pic>
        <p:nvPicPr>
          <p:cNvPr id="16" name="图片 15">
            <a:extLst>
              <a:ext uri="{FF2B5EF4-FFF2-40B4-BE49-F238E27FC236}">
                <a16:creationId xmlns:a16="http://schemas.microsoft.com/office/drawing/2014/main" id="{96ED051B-DEBD-4984-AF73-03F754BECB61}"/>
              </a:ext>
            </a:extLst>
          </p:cNvPr>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287016" y="4509120"/>
            <a:ext cx="2300630" cy="303581"/>
          </a:xfrm>
          <a:prstGeom prst="rect">
            <a:avLst/>
          </a:prstGeom>
        </p:spPr>
      </p:pic>
      <p:sp>
        <p:nvSpPr>
          <p:cNvPr id="17" name="文本框 16">
            <a:extLst>
              <a:ext uri="{FF2B5EF4-FFF2-40B4-BE49-F238E27FC236}">
                <a16:creationId xmlns:a16="http://schemas.microsoft.com/office/drawing/2014/main" id="{617B2E44-D508-45B2-8ED9-BAD9B31D9EB5}"/>
              </a:ext>
            </a:extLst>
          </p:cNvPr>
          <p:cNvSpPr txBox="1"/>
          <p:nvPr/>
        </p:nvSpPr>
        <p:spPr>
          <a:xfrm>
            <a:off x="179512" y="4869160"/>
            <a:ext cx="2627784" cy="1569660"/>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时，取</a:t>
            </a:r>
            <a:r>
              <a:rPr lang="en-US" altLang="zh-CN" sz="2400" b="0" dirty="0">
                <a:solidFill>
                  <a:schemeClr val="tx1">
                    <a:lumMod val="95000"/>
                    <a:lumOff val="5000"/>
                  </a:schemeClr>
                </a:solidFill>
                <a:latin typeface="+mn-ea"/>
                <a:ea typeface="+mn-ea"/>
              </a:rPr>
              <a:t>          </a:t>
            </a:r>
            <a:r>
              <a:rPr lang="zh-CN" altLang="en-US" sz="2400" b="0" dirty="0">
                <a:solidFill>
                  <a:schemeClr val="tx1">
                    <a:lumMod val="95000"/>
                    <a:lumOff val="5000"/>
                  </a:schemeClr>
                </a:solidFill>
                <a:latin typeface="+mn-ea"/>
                <a:ea typeface="+mn-ea"/>
              </a:rPr>
              <a:t>为积分的近似值。这样的计算过程称为</a:t>
            </a:r>
            <a:r>
              <a:rPr lang="en-US" altLang="zh-CN" sz="2400" b="0" dirty="0">
                <a:solidFill>
                  <a:schemeClr val="tx1">
                    <a:lumMod val="95000"/>
                    <a:lumOff val="5000"/>
                  </a:schemeClr>
                </a:solidFill>
                <a:latin typeface="+mn-ea"/>
                <a:ea typeface="+mn-ea"/>
              </a:rPr>
              <a:t>Romberg </a:t>
            </a:r>
            <a:r>
              <a:rPr lang="zh-CN" altLang="en-US" sz="2400" b="0" dirty="0">
                <a:solidFill>
                  <a:schemeClr val="tx1">
                    <a:lumMod val="95000"/>
                    <a:lumOff val="5000"/>
                  </a:schemeClr>
                </a:solidFill>
                <a:latin typeface="+mn-ea"/>
                <a:ea typeface="+mn-ea"/>
              </a:rPr>
              <a:t>积分法。 </a:t>
            </a:r>
          </a:p>
        </p:txBody>
      </p:sp>
      <p:pic>
        <p:nvPicPr>
          <p:cNvPr id="18" name="图片 17">
            <a:extLst>
              <a:ext uri="{FF2B5EF4-FFF2-40B4-BE49-F238E27FC236}">
                <a16:creationId xmlns:a16="http://schemas.microsoft.com/office/drawing/2014/main" id="{1AE3B99B-3DA0-4435-9B5A-DF15155CF489}"/>
              </a:ext>
            </a:extLst>
          </p:cNvPr>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1187624" y="4941168"/>
            <a:ext cx="759472" cy="290270"/>
          </a:xfrm>
          <a:prstGeom prst="rect">
            <a:avLst/>
          </a:prstGeom>
        </p:spPr>
      </p:pic>
    </p:spTree>
    <p:extLst>
      <p:ext uri="{BB962C8B-B14F-4D97-AF65-F5344CB8AC3E}">
        <p14:creationId xmlns:p14="http://schemas.microsoft.com/office/powerpoint/2010/main" val="369614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6" grpId="0"/>
      <p:bldP spid="57" grpId="0"/>
      <p:bldP spid="14"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634BE37-0B36-4FE6-87B5-CBF919F47646}"/>
              </a:ext>
            </a:extLst>
          </p:cNvPr>
          <p:cNvSpPr>
            <a:spLocks noGrp="1" noChangeArrowheads="1"/>
          </p:cNvSpPr>
          <p:nvPr>
            <p:ph type="title"/>
          </p:nvPr>
        </p:nvSpPr>
        <p:spPr>
          <a:xfrm>
            <a:off x="14799" y="87100"/>
            <a:ext cx="3398645" cy="443571"/>
          </a:xfrm>
        </p:spPr>
        <p:txBody>
          <a:bodyPr>
            <a:normAutofit fontScale="90000"/>
          </a:bodyPr>
          <a:lstStyle/>
          <a:p>
            <a:r>
              <a:rPr lang="zh-CN" altLang="en-US" dirty="0"/>
              <a:t>比例因子的选择</a:t>
            </a:r>
          </a:p>
        </p:txBody>
      </p:sp>
      <p:graphicFrame>
        <p:nvGraphicFramePr>
          <p:cNvPr id="21510" name="Object 6">
            <a:extLst>
              <a:ext uri="{FF2B5EF4-FFF2-40B4-BE49-F238E27FC236}">
                <a16:creationId xmlns:a16="http://schemas.microsoft.com/office/drawing/2014/main" id="{A44B117B-967A-40F8-8C17-20695DF5B247}"/>
              </a:ext>
            </a:extLst>
          </p:cNvPr>
          <p:cNvGraphicFramePr>
            <a:graphicFrameLocks noGrp="1" noChangeAspect="1"/>
          </p:cNvGraphicFramePr>
          <p:nvPr>
            <p:ph sz="half" idx="1"/>
            <p:extLst>
              <p:ext uri="{D42A27DB-BD31-4B8C-83A1-F6EECF244321}">
                <p14:modId xmlns:p14="http://schemas.microsoft.com/office/powerpoint/2010/main" val="4276281744"/>
              </p:ext>
            </p:extLst>
          </p:nvPr>
        </p:nvGraphicFramePr>
        <p:xfrm>
          <a:off x="755576" y="1844824"/>
          <a:ext cx="2592288" cy="819970"/>
        </p:xfrm>
        <a:graphic>
          <a:graphicData uri="http://schemas.openxmlformats.org/presentationml/2006/ole">
            <mc:AlternateContent xmlns:mc="http://schemas.openxmlformats.org/markup-compatibility/2006">
              <mc:Choice xmlns:v="urn:schemas-microsoft-com:vml" Requires="v">
                <p:oleObj spid="_x0000_s536819" name="Equation" r:id="rId4" imgW="1244520" imgH="393480" progId="Equation.DSMT4">
                  <p:embed/>
                </p:oleObj>
              </mc:Choice>
              <mc:Fallback>
                <p:oleObj name="Equation" r:id="rId4" imgW="1244520" imgH="393480" progId="Equation.DSMT4">
                  <p:embed/>
                  <p:pic>
                    <p:nvPicPr>
                      <p:cNvPr id="21510" name="Object 6">
                        <a:extLst>
                          <a:ext uri="{FF2B5EF4-FFF2-40B4-BE49-F238E27FC236}">
                            <a16:creationId xmlns:a16="http://schemas.microsoft.com/office/drawing/2014/main" id="{A44B117B-967A-40F8-8C17-20695DF5B247}"/>
                          </a:ext>
                        </a:extLst>
                      </p:cNvPr>
                      <p:cNvPicPr>
                        <a:picLocks noChangeAspect="1" noChangeArrowheads="1"/>
                      </p:cNvPicPr>
                      <p:nvPr/>
                    </p:nvPicPr>
                    <p:blipFill>
                      <a:blip r:embed="rId5"/>
                      <a:srcRect/>
                      <a:stretch>
                        <a:fillRect/>
                      </a:stretch>
                    </p:blipFill>
                    <p:spPr bwMode="auto">
                      <a:xfrm>
                        <a:off x="755576" y="1844824"/>
                        <a:ext cx="2592288" cy="819970"/>
                      </a:xfrm>
                      <a:prstGeom prst="rect">
                        <a:avLst/>
                      </a:prstGeom>
                      <a:noFill/>
                      <a:ln>
                        <a:noFill/>
                      </a:ln>
                      <a:effectLst/>
                    </p:spPr>
                  </p:pic>
                </p:oleObj>
              </mc:Fallback>
            </mc:AlternateContent>
          </a:graphicData>
        </a:graphic>
      </p:graphicFrame>
      <p:sp>
        <p:nvSpPr>
          <p:cNvPr id="45" name="Text Box 26">
            <a:extLst>
              <a:ext uri="{FF2B5EF4-FFF2-40B4-BE49-F238E27FC236}">
                <a16:creationId xmlns:a16="http://schemas.microsoft.com/office/drawing/2014/main" id="{D15F8ADF-4043-4B52-A155-A69A54940344}"/>
              </a:ext>
            </a:extLst>
          </p:cNvPr>
          <p:cNvSpPr txBox="1">
            <a:spLocks noChangeArrowheads="1"/>
          </p:cNvSpPr>
          <p:nvPr/>
        </p:nvSpPr>
        <p:spPr bwMode="auto">
          <a:xfrm>
            <a:off x="476372" y="6113798"/>
            <a:ext cx="51125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400" dirty="0">
                <a:solidFill>
                  <a:srgbClr val="0000FF"/>
                </a:solidFill>
              </a:rPr>
              <a:t>因为</a:t>
            </a:r>
            <a:r>
              <a:rPr lang="en-US" altLang="zh-CN" sz="2400" dirty="0">
                <a:solidFill>
                  <a:srgbClr val="0000FF"/>
                </a:solidFill>
              </a:rPr>
              <a:t>1/2&lt;</a:t>
            </a:r>
            <a:r>
              <a:rPr lang="en-US" altLang="zh-CN" sz="2400" i="1" dirty="0">
                <a:solidFill>
                  <a:srgbClr val="0000FF"/>
                </a:solidFill>
              </a:rPr>
              <a:t>r</a:t>
            </a:r>
            <a:r>
              <a:rPr lang="en-US" altLang="zh-CN" sz="2400" dirty="0">
                <a:solidFill>
                  <a:srgbClr val="0000FF"/>
                </a:solidFill>
              </a:rPr>
              <a:t>&lt;1</a:t>
            </a:r>
            <a:r>
              <a:rPr lang="zh-CN" altLang="en-US" sz="2400" dirty="0">
                <a:solidFill>
                  <a:srgbClr val="0000FF"/>
                </a:solidFill>
              </a:rPr>
              <a:t>（保证</a:t>
            </a:r>
            <a:r>
              <a:rPr lang="en-US" altLang="zh-CN" sz="2400" i="1" dirty="0">
                <a:solidFill>
                  <a:srgbClr val="0000FF"/>
                </a:solidFill>
              </a:rPr>
              <a:t>c</a:t>
            </a:r>
            <a:r>
              <a:rPr lang="en-US" altLang="zh-CN" sz="2400" dirty="0">
                <a:solidFill>
                  <a:srgbClr val="0000FF"/>
                </a:solidFill>
              </a:rPr>
              <a:t>&lt;</a:t>
            </a:r>
            <a:r>
              <a:rPr lang="en-US" altLang="zh-CN" sz="2400" i="1" dirty="0">
                <a:solidFill>
                  <a:srgbClr val="0000FF"/>
                </a:solidFill>
              </a:rPr>
              <a:t>d</a:t>
            </a:r>
            <a:r>
              <a:rPr lang="zh-CN" altLang="en-US" sz="2400" dirty="0">
                <a:solidFill>
                  <a:srgbClr val="0000FF"/>
                </a:solidFill>
              </a:rPr>
              <a:t>），故取</a:t>
            </a:r>
          </a:p>
        </p:txBody>
      </p:sp>
      <p:sp>
        <p:nvSpPr>
          <p:cNvPr id="46" name="Line 4">
            <a:extLst>
              <a:ext uri="{FF2B5EF4-FFF2-40B4-BE49-F238E27FC236}">
                <a16:creationId xmlns:a16="http://schemas.microsoft.com/office/drawing/2014/main" id="{8D5F5450-36B2-4EF1-93D1-44C98B7C637A}"/>
              </a:ext>
            </a:extLst>
          </p:cNvPr>
          <p:cNvSpPr>
            <a:spLocks noChangeShapeType="1"/>
          </p:cNvSpPr>
          <p:nvPr/>
        </p:nvSpPr>
        <p:spPr bwMode="auto">
          <a:xfrm>
            <a:off x="4860032" y="4472583"/>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47" name="Picture 7">
            <a:extLst>
              <a:ext uri="{FF2B5EF4-FFF2-40B4-BE49-F238E27FC236}">
                <a16:creationId xmlns:a16="http://schemas.microsoft.com/office/drawing/2014/main" id="{F8A09AC9-5019-43BD-9D80-0B7F55F8DC2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1700808"/>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Line 8">
            <a:extLst>
              <a:ext uri="{FF2B5EF4-FFF2-40B4-BE49-F238E27FC236}">
                <a16:creationId xmlns:a16="http://schemas.microsoft.com/office/drawing/2014/main" id="{8584A0AA-8104-40DF-AA2B-1A8B4CEF897E}"/>
              </a:ext>
            </a:extLst>
          </p:cNvPr>
          <p:cNvSpPr>
            <a:spLocks noChangeShapeType="1"/>
          </p:cNvSpPr>
          <p:nvPr/>
        </p:nvSpPr>
        <p:spPr bwMode="auto">
          <a:xfrm flipV="1">
            <a:off x="4860032" y="1737320"/>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49" name="Line 9">
            <a:extLst>
              <a:ext uri="{FF2B5EF4-FFF2-40B4-BE49-F238E27FC236}">
                <a16:creationId xmlns:a16="http://schemas.microsoft.com/office/drawing/2014/main" id="{E85CB066-AAFA-4630-8825-E0800BCF6840}"/>
              </a:ext>
            </a:extLst>
          </p:cNvPr>
          <p:cNvSpPr>
            <a:spLocks noChangeShapeType="1"/>
          </p:cNvSpPr>
          <p:nvPr/>
        </p:nvSpPr>
        <p:spPr bwMode="auto">
          <a:xfrm>
            <a:off x="6768207" y="44376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0" name="Line 10">
            <a:extLst>
              <a:ext uri="{FF2B5EF4-FFF2-40B4-BE49-F238E27FC236}">
                <a16:creationId xmlns:a16="http://schemas.microsoft.com/office/drawing/2014/main" id="{D5F761D3-0D77-45F0-B5A4-A631D12ACD98}"/>
              </a:ext>
            </a:extLst>
          </p:cNvPr>
          <p:cNvSpPr>
            <a:spLocks noChangeShapeType="1"/>
          </p:cNvSpPr>
          <p:nvPr/>
        </p:nvSpPr>
        <p:spPr bwMode="auto">
          <a:xfrm>
            <a:off x="6301482" y="44376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1" name="Line 11">
            <a:extLst>
              <a:ext uri="{FF2B5EF4-FFF2-40B4-BE49-F238E27FC236}">
                <a16:creationId xmlns:a16="http://schemas.microsoft.com/office/drawing/2014/main" id="{DC520AF5-4F6B-4135-80BD-0A99AC7C974A}"/>
              </a:ext>
            </a:extLst>
          </p:cNvPr>
          <p:cNvSpPr>
            <a:spLocks noChangeShapeType="1"/>
          </p:cNvSpPr>
          <p:nvPr/>
        </p:nvSpPr>
        <p:spPr bwMode="auto">
          <a:xfrm>
            <a:off x="7741344" y="44376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2" name="Line 12">
            <a:extLst>
              <a:ext uri="{FF2B5EF4-FFF2-40B4-BE49-F238E27FC236}">
                <a16:creationId xmlns:a16="http://schemas.microsoft.com/office/drawing/2014/main" id="{0E626C14-FB01-438F-B645-2B6117E097E2}"/>
              </a:ext>
            </a:extLst>
          </p:cNvPr>
          <p:cNvSpPr>
            <a:spLocks noChangeShapeType="1"/>
          </p:cNvSpPr>
          <p:nvPr/>
        </p:nvSpPr>
        <p:spPr bwMode="auto">
          <a:xfrm>
            <a:off x="4860032" y="44376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3" name="Line 13">
            <a:extLst>
              <a:ext uri="{FF2B5EF4-FFF2-40B4-BE49-F238E27FC236}">
                <a16:creationId xmlns:a16="http://schemas.microsoft.com/office/drawing/2014/main" id="{E091D103-895F-4358-A2DF-7076D0D66D86}"/>
              </a:ext>
            </a:extLst>
          </p:cNvPr>
          <p:cNvSpPr>
            <a:spLocks noChangeShapeType="1"/>
          </p:cNvSpPr>
          <p:nvPr/>
        </p:nvSpPr>
        <p:spPr bwMode="auto">
          <a:xfrm>
            <a:off x="8460482" y="44376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4" name="Line 15">
            <a:extLst>
              <a:ext uri="{FF2B5EF4-FFF2-40B4-BE49-F238E27FC236}">
                <a16:creationId xmlns:a16="http://schemas.microsoft.com/office/drawing/2014/main" id="{C13CC80E-5E0F-4BC9-AE6A-682A1B885A2C}"/>
              </a:ext>
            </a:extLst>
          </p:cNvPr>
          <p:cNvSpPr>
            <a:spLocks noChangeShapeType="1"/>
          </p:cNvSpPr>
          <p:nvPr/>
        </p:nvSpPr>
        <p:spPr bwMode="auto">
          <a:xfrm flipV="1">
            <a:off x="7741344" y="3212108"/>
            <a:ext cx="0" cy="1260475"/>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5" name="Line 17">
            <a:extLst>
              <a:ext uri="{FF2B5EF4-FFF2-40B4-BE49-F238E27FC236}">
                <a16:creationId xmlns:a16="http://schemas.microsoft.com/office/drawing/2014/main" id="{63DDB3F2-D570-4BA0-BC0F-B844A6B4B5C7}"/>
              </a:ext>
            </a:extLst>
          </p:cNvPr>
          <p:cNvSpPr>
            <a:spLocks noChangeShapeType="1"/>
          </p:cNvSpPr>
          <p:nvPr/>
        </p:nvSpPr>
        <p:spPr bwMode="auto">
          <a:xfrm flipV="1">
            <a:off x="8460482" y="2169120"/>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6" name="Line 18">
            <a:extLst>
              <a:ext uri="{FF2B5EF4-FFF2-40B4-BE49-F238E27FC236}">
                <a16:creationId xmlns:a16="http://schemas.microsoft.com/office/drawing/2014/main" id="{B5935D28-B236-41FE-A841-B47C0F72DB24}"/>
              </a:ext>
            </a:extLst>
          </p:cNvPr>
          <p:cNvSpPr>
            <a:spLocks noChangeShapeType="1"/>
          </p:cNvSpPr>
          <p:nvPr/>
        </p:nvSpPr>
        <p:spPr bwMode="auto">
          <a:xfrm flipV="1">
            <a:off x="6301482" y="3608983"/>
            <a:ext cx="0" cy="86360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57" name="Text Box 19">
            <a:extLst>
              <a:ext uri="{FF2B5EF4-FFF2-40B4-BE49-F238E27FC236}">
                <a16:creationId xmlns:a16="http://schemas.microsoft.com/office/drawing/2014/main" id="{7A63679F-77D2-4014-B336-789931FD01D2}"/>
              </a:ext>
            </a:extLst>
          </p:cNvPr>
          <p:cNvSpPr txBox="1">
            <a:spLocks noChangeArrowheads="1"/>
          </p:cNvSpPr>
          <p:nvPr/>
        </p:nvSpPr>
        <p:spPr bwMode="auto">
          <a:xfrm>
            <a:off x="4680644" y="454560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a:solidFill>
                  <a:schemeClr val="tx1"/>
                </a:solidFill>
              </a:rPr>
              <a:t>a</a:t>
            </a:r>
          </a:p>
        </p:txBody>
      </p:sp>
      <p:sp>
        <p:nvSpPr>
          <p:cNvPr id="58" name="Text Box 20">
            <a:extLst>
              <a:ext uri="{FF2B5EF4-FFF2-40B4-BE49-F238E27FC236}">
                <a16:creationId xmlns:a16="http://schemas.microsoft.com/office/drawing/2014/main" id="{E1244B8C-6F2F-40E0-A508-20441A6DCD5A}"/>
              </a:ext>
            </a:extLst>
          </p:cNvPr>
          <p:cNvSpPr txBox="1">
            <a:spLocks noChangeArrowheads="1"/>
          </p:cNvSpPr>
          <p:nvPr/>
        </p:nvSpPr>
        <p:spPr bwMode="auto">
          <a:xfrm>
            <a:off x="6120507" y="454560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a:solidFill>
                  <a:schemeClr val="tx1"/>
                </a:solidFill>
              </a:rPr>
              <a:t>c</a:t>
            </a:r>
          </a:p>
        </p:txBody>
      </p:sp>
      <p:sp>
        <p:nvSpPr>
          <p:cNvPr id="59" name="Text Box 21">
            <a:extLst>
              <a:ext uri="{FF2B5EF4-FFF2-40B4-BE49-F238E27FC236}">
                <a16:creationId xmlns:a16="http://schemas.microsoft.com/office/drawing/2014/main" id="{3EA09510-49EF-45FF-80B5-181400ED2B46}"/>
              </a:ext>
            </a:extLst>
          </p:cNvPr>
          <p:cNvSpPr txBox="1">
            <a:spLocks noChangeArrowheads="1"/>
          </p:cNvSpPr>
          <p:nvPr/>
        </p:nvSpPr>
        <p:spPr bwMode="auto">
          <a:xfrm>
            <a:off x="6588819" y="454560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a:solidFill>
                  <a:schemeClr val="tx1"/>
                </a:solidFill>
              </a:rPr>
              <a:t>p</a:t>
            </a:r>
          </a:p>
        </p:txBody>
      </p:sp>
      <p:sp>
        <p:nvSpPr>
          <p:cNvPr id="60" name="Text Box 22">
            <a:extLst>
              <a:ext uri="{FF2B5EF4-FFF2-40B4-BE49-F238E27FC236}">
                <a16:creationId xmlns:a16="http://schemas.microsoft.com/office/drawing/2014/main" id="{90CC8F99-59BE-445F-8550-E7470FE50FE2}"/>
              </a:ext>
            </a:extLst>
          </p:cNvPr>
          <p:cNvSpPr txBox="1">
            <a:spLocks noChangeArrowheads="1"/>
          </p:cNvSpPr>
          <p:nvPr/>
        </p:nvSpPr>
        <p:spPr bwMode="auto">
          <a:xfrm>
            <a:off x="7560369" y="454560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a:solidFill>
                  <a:schemeClr val="tx1"/>
                </a:solidFill>
              </a:rPr>
              <a:t>d</a:t>
            </a:r>
          </a:p>
        </p:txBody>
      </p:sp>
      <p:sp>
        <p:nvSpPr>
          <p:cNvPr id="61" name="Text Box 23">
            <a:extLst>
              <a:ext uri="{FF2B5EF4-FFF2-40B4-BE49-F238E27FC236}">
                <a16:creationId xmlns:a16="http://schemas.microsoft.com/office/drawing/2014/main" id="{DE58A05C-EA69-405E-B66B-D9E3171E7F99}"/>
              </a:ext>
            </a:extLst>
          </p:cNvPr>
          <p:cNvSpPr txBox="1">
            <a:spLocks noChangeArrowheads="1"/>
          </p:cNvSpPr>
          <p:nvPr/>
        </p:nvSpPr>
        <p:spPr bwMode="auto">
          <a:xfrm>
            <a:off x="8317607" y="4545608"/>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a:solidFill>
                  <a:schemeClr val="tx1"/>
                </a:solidFill>
              </a:rPr>
              <a:t>b</a:t>
            </a:r>
          </a:p>
        </p:txBody>
      </p:sp>
      <p:sp>
        <p:nvSpPr>
          <p:cNvPr id="62" name="Text Box 24">
            <a:extLst>
              <a:ext uri="{FF2B5EF4-FFF2-40B4-BE49-F238E27FC236}">
                <a16:creationId xmlns:a16="http://schemas.microsoft.com/office/drawing/2014/main" id="{D04AFD45-54A8-4595-815E-86E0F5920D33}"/>
              </a:ext>
            </a:extLst>
          </p:cNvPr>
          <p:cNvSpPr txBox="1">
            <a:spLocks noChangeArrowheads="1"/>
          </p:cNvSpPr>
          <p:nvPr/>
        </p:nvSpPr>
        <p:spPr bwMode="auto">
          <a:xfrm>
            <a:off x="5997103" y="2725684"/>
            <a:ext cx="10794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63" name="Text Box 25">
            <a:extLst>
              <a:ext uri="{FF2B5EF4-FFF2-40B4-BE49-F238E27FC236}">
                <a16:creationId xmlns:a16="http://schemas.microsoft.com/office/drawing/2014/main" id="{99D382D0-4C7E-411D-93E9-C32E59A85BC4}"/>
              </a:ext>
            </a:extLst>
          </p:cNvPr>
          <p:cNvSpPr txBox="1">
            <a:spLocks noChangeArrowheads="1"/>
          </p:cNvSpPr>
          <p:nvPr/>
        </p:nvSpPr>
        <p:spPr bwMode="auto">
          <a:xfrm>
            <a:off x="4384540" y="5098218"/>
            <a:ext cx="4479085" cy="36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zh-CN" altLang="en-US" sz="1800" dirty="0">
                <a:solidFill>
                  <a:srgbClr val="0000FF"/>
                </a:solidFill>
              </a:rPr>
              <a:t>如果</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c</a:t>
            </a:r>
            <a:r>
              <a:rPr lang="en-US" altLang="zh-CN" sz="1800" dirty="0">
                <a:solidFill>
                  <a:srgbClr val="0000FF"/>
                </a:solidFill>
              </a:rPr>
              <a:t>)≤</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d</a:t>
            </a:r>
            <a:r>
              <a:rPr lang="en-US" altLang="zh-CN" sz="1800" dirty="0">
                <a:solidFill>
                  <a:srgbClr val="0000FF"/>
                </a:solidFill>
              </a:rPr>
              <a:t>)</a:t>
            </a:r>
            <a:r>
              <a:rPr lang="zh-CN" altLang="en-US" sz="1800" dirty="0">
                <a:solidFill>
                  <a:schemeClr val="tx1"/>
                </a:solidFill>
              </a:rPr>
              <a:t>，则从右侧压缩，使用</a:t>
            </a:r>
            <a:r>
              <a:rPr lang="en-US" altLang="zh-CN" sz="1800" dirty="0">
                <a:solidFill>
                  <a:schemeClr val="tx1"/>
                </a:solidFill>
              </a:rPr>
              <a:t>[</a:t>
            </a:r>
            <a:r>
              <a:rPr lang="en-US" altLang="zh-CN" sz="1800" i="1" dirty="0" err="1">
                <a:solidFill>
                  <a:schemeClr val="tx1"/>
                </a:solidFill>
              </a:rPr>
              <a:t>a</a:t>
            </a:r>
            <a:r>
              <a:rPr lang="en-US" altLang="zh-CN" sz="1800" dirty="0" err="1">
                <a:solidFill>
                  <a:schemeClr val="tx1"/>
                </a:solidFill>
              </a:rPr>
              <a:t>,</a:t>
            </a:r>
            <a:r>
              <a:rPr lang="en-US" altLang="zh-CN" sz="1800" i="1" dirty="0" err="1">
                <a:solidFill>
                  <a:schemeClr val="tx1"/>
                </a:solidFill>
              </a:rPr>
              <a:t>d</a:t>
            </a:r>
            <a:r>
              <a:rPr lang="en-US" altLang="zh-CN" sz="1800" dirty="0">
                <a:solidFill>
                  <a:schemeClr val="tx1"/>
                </a:solidFill>
              </a:rPr>
              <a:t>]</a:t>
            </a:r>
          </a:p>
        </p:txBody>
      </p:sp>
      <p:sp>
        <p:nvSpPr>
          <p:cNvPr id="3" name="文本框 2">
            <a:extLst>
              <a:ext uri="{FF2B5EF4-FFF2-40B4-BE49-F238E27FC236}">
                <a16:creationId xmlns:a16="http://schemas.microsoft.com/office/drawing/2014/main" id="{83A6789E-7A68-48FA-8DF6-955A913D9FED}"/>
              </a:ext>
            </a:extLst>
          </p:cNvPr>
          <p:cNvSpPr txBox="1"/>
          <p:nvPr/>
        </p:nvSpPr>
        <p:spPr>
          <a:xfrm>
            <a:off x="114651" y="603695"/>
            <a:ext cx="4953023" cy="1200329"/>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进一步地，如果</a:t>
            </a:r>
            <a:r>
              <a:rPr lang="en-US" altLang="zh-CN" sz="2400" i="1" dirty="0">
                <a:solidFill>
                  <a:srgbClr val="0000FF"/>
                </a:solidFill>
              </a:rPr>
              <a:t>f</a:t>
            </a:r>
            <a:r>
              <a:rPr lang="en-US" altLang="zh-CN" sz="2400" dirty="0">
                <a:solidFill>
                  <a:srgbClr val="0000FF"/>
                </a:solidFill>
              </a:rPr>
              <a:t>(</a:t>
            </a:r>
            <a:r>
              <a:rPr lang="en-US" altLang="zh-CN" sz="2400" i="1" dirty="0">
                <a:solidFill>
                  <a:srgbClr val="0000FF"/>
                </a:solidFill>
              </a:rPr>
              <a:t>c</a:t>
            </a:r>
            <a:r>
              <a:rPr lang="en-US" altLang="zh-CN" sz="2400" dirty="0">
                <a:solidFill>
                  <a:srgbClr val="0000FF"/>
                </a:solidFill>
              </a:rPr>
              <a:t>)≤</a:t>
            </a:r>
            <a:r>
              <a:rPr lang="en-US" altLang="zh-CN" sz="2400" i="1" dirty="0">
                <a:solidFill>
                  <a:srgbClr val="0000FF"/>
                </a:solidFill>
              </a:rPr>
              <a:t>f</a:t>
            </a:r>
            <a:r>
              <a:rPr lang="en-US" altLang="zh-CN" sz="2400" dirty="0">
                <a:solidFill>
                  <a:srgbClr val="0000FF"/>
                </a:solidFill>
              </a:rPr>
              <a:t>(</a:t>
            </a:r>
            <a:r>
              <a:rPr lang="en-US" altLang="zh-CN" sz="2400" i="1" dirty="0">
                <a:solidFill>
                  <a:srgbClr val="0000FF"/>
                </a:solidFill>
              </a:rPr>
              <a:t>d</a:t>
            </a:r>
            <a:r>
              <a:rPr lang="en-US" altLang="zh-CN" sz="2400" dirty="0">
                <a:solidFill>
                  <a:srgbClr val="0000FF"/>
                </a:solidFill>
              </a:rPr>
              <a:t>)</a:t>
            </a:r>
            <a:r>
              <a:rPr lang="zh-CN" altLang="en-US" sz="2400" dirty="0">
                <a:solidFill>
                  <a:srgbClr val="0000FF"/>
                </a:solidFill>
              </a:rPr>
              <a:t>，</a:t>
            </a:r>
            <a:r>
              <a:rPr lang="zh-CN" altLang="en-US" sz="2400" b="0" dirty="0">
                <a:solidFill>
                  <a:schemeClr val="tx1">
                    <a:lumMod val="95000"/>
                    <a:lumOff val="5000"/>
                  </a:schemeClr>
                </a:solidFill>
                <a:latin typeface="+mn-ea"/>
                <a:ea typeface="+mn-ea"/>
              </a:rPr>
              <a:t>则从右侧压缩，这里只能进行一次新的函数求值，</a:t>
            </a:r>
            <a:r>
              <a:rPr lang="zh-CN" altLang="en-US" sz="2400" b="0" dirty="0">
                <a:solidFill>
                  <a:srgbClr val="FF0000"/>
                </a:solidFill>
                <a:latin typeface="+mn-ea"/>
                <a:ea typeface="+mn-ea"/>
              </a:rPr>
              <a:t>则必须要求</a:t>
            </a:r>
          </a:p>
        </p:txBody>
      </p:sp>
      <p:pic>
        <p:nvPicPr>
          <p:cNvPr id="4" name="图片 3">
            <a:extLst>
              <a:ext uri="{FF2B5EF4-FFF2-40B4-BE49-F238E27FC236}">
                <a16:creationId xmlns:a16="http://schemas.microsoft.com/office/drawing/2014/main" id="{9980A5A1-1E25-4A6B-8DFD-3C75362EE8FE}"/>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04494" y="6090539"/>
            <a:ext cx="1523390" cy="480060"/>
          </a:xfrm>
          <a:prstGeom prst="rect">
            <a:avLst/>
          </a:prstGeom>
        </p:spPr>
      </p:pic>
      <p:sp>
        <p:nvSpPr>
          <p:cNvPr id="5" name="文本框 4">
            <a:extLst>
              <a:ext uri="{FF2B5EF4-FFF2-40B4-BE49-F238E27FC236}">
                <a16:creationId xmlns:a16="http://schemas.microsoft.com/office/drawing/2014/main" id="{247D883C-DC80-414A-A359-0AA48E969A57}"/>
              </a:ext>
            </a:extLst>
          </p:cNvPr>
          <p:cNvSpPr txBox="1"/>
          <p:nvPr/>
        </p:nvSpPr>
        <p:spPr>
          <a:xfrm>
            <a:off x="5220072" y="467564"/>
            <a:ext cx="4045597" cy="760197"/>
          </a:xfrm>
          <a:prstGeom prst="rect">
            <a:avLst/>
          </a:prstGeom>
          <a:noFill/>
        </p:spPr>
        <p:txBody>
          <a:bodyPr wrap="square" rtlCol="0">
            <a:spAutoFit/>
          </a:bodyPr>
          <a:lstStyle/>
          <a:p>
            <a:pPr algn="l">
              <a:lnSpc>
                <a:spcPct val="90000"/>
              </a:lnSpc>
            </a:pPr>
            <a:r>
              <a:rPr lang="en-US" altLang="zh-CN" sz="2400" b="0" i="1" dirty="0">
                <a:solidFill>
                  <a:schemeClr val="tx1"/>
                </a:solidFill>
                <a:latin typeface="Times New Roman" panose="02020603050405020304" pitchFamily="18" charset="0"/>
                <a:cs typeface="Times New Roman" panose="02020603050405020304" pitchFamily="18" charset="0"/>
              </a:rPr>
              <a:t>c</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a</a:t>
            </a:r>
            <a:r>
              <a:rPr lang="en-US" altLang="zh-CN" sz="2400" b="0" dirty="0">
                <a:solidFill>
                  <a:schemeClr val="tx1"/>
                </a:solidFill>
                <a:latin typeface="Times New Roman" panose="02020603050405020304" pitchFamily="18" charset="0"/>
                <a:cs typeface="Times New Roman" panose="02020603050405020304" pitchFamily="18" charset="0"/>
              </a:rPr>
              <a:t>+(1-</a:t>
            </a:r>
            <a:r>
              <a:rPr lang="en-US" altLang="zh-CN" sz="2400" b="0" i="1" dirty="0">
                <a:solidFill>
                  <a:schemeClr val="tx1"/>
                </a:solidFill>
                <a:latin typeface="Times New Roman" panose="02020603050405020304" pitchFamily="18" charset="0"/>
                <a:cs typeface="Times New Roman" panose="02020603050405020304" pitchFamily="18" charset="0"/>
              </a:rPr>
              <a:t>r</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b</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a</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ra</a:t>
            </a:r>
            <a:r>
              <a:rPr lang="en-US" altLang="zh-CN" sz="2400" b="0" dirty="0">
                <a:solidFill>
                  <a:schemeClr val="tx1"/>
                </a:solidFill>
                <a:latin typeface="Times New Roman" panose="02020603050405020304" pitchFamily="18" charset="0"/>
                <a:cs typeface="Times New Roman" panose="02020603050405020304" pitchFamily="18" charset="0"/>
              </a:rPr>
              <a:t>+(1-</a:t>
            </a:r>
            <a:r>
              <a:rPr lang="en-US" altLang="zh-CN" sz="2400" b="0" i="1" dirty="0">
                <a:solidFill>
                  <a:schemeClr val="tx1"/>
                </a:solidFill>
                <a:latin typeface="Times New Roman" panose="02020603050405020304" pitchFamily="18" charset="0"/>
                <a:cs typeface="Times New Roman" panose="02020603050405020304" pitchFamily="18" charset="0"/>
              </a:rPr>
              <a:t>r</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b</a:t>
            </a:r>
          </a:p>
          <a:p>
            <a:pPr algn="l">
              <a:lnSpc>
                <a:spcPct val="90000"/>
              </a:lnSpc>
            </a:pPr>
            <a:r>
              <a:rPr lang="en-US" altLang="zh-CN" sz="2400" b="0" i="1" dirty="0">
                <a:solidFill>
                  <a:schemeClr val="tx1"/>
                </a:solidFill>
                <a:latin typeface="Times New Roman" panose="02020603050405020304" pitchFamily="18" charset="0"/>
                <a:cs typeface="Times New Roman" panose="02020603050405020304" pitchFamily="18" charset="0"/>
              </a:rPr>
              <a:t>d</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b</a:t>
            </a:r>
            <a:r>
              <a:rPr lang="en-US" altLang="zh-CN" sz="2400" b="0" dirty="0">
                <a:solidFill>
                  <a:schemeClr val="tx1"/>
                </a:solidFill>
                <a:latin typeface="Times New Roman" panose="02020603050405020304" pitchFamily="18" charset="0"/>
                <a:cs typeface="Times New Roman" panose="02020603050405020304" pitchFamily="18" charset="0"/>
              </a:rPr>
              <a:t>-(1-</a:t>
            </a:r>
            <a:r>
              <a:rPr lang="en-US" altLang="zh-CN" sz="2400" b="0" i="1" dirty="0">
                <a:solidFill>
                  <a:schemeClr val="tx1"/>
                </a:solidFill>
                <a:latin typeface="Times New Roman" panose="02020603050405020304" pitchFamily="18" charset="0"/>
                <a:cs typeface="Times New Roman" panose="02020603050405020304" pitchFamily="18" charset="0"/>
              </a:rPr>
              <a:t>r</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b</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a:solidFill>
                  <a:schemeClr val="tx1"/>
                </a:solidFill>
                <a:latin typeface="Times New Roman" panose="02020603050405020304" pitchFamily="18" charset="0"/>
                <a:cs typeface="Times New Roman" panose="02020603050405020304" pitchFamily="18" charset="0"/>
              </a:rPr>
              <a:t>a</a:t>
            </a:r>
            <a:r>
              <a:rPr lang="en-US" altLang="zh-CN" sz="2400" b="0" dirty="0">
                <a:solidFill>
                  <a:schemeClr val="tx1"/>
                </a:solidFill>
                <a:latin typeface="Times New Roman" panose="02020603050405020304" pitchFamily="18" charset="0"/>
                <a:cs typeface="Times New Roman" panose="02020603050405020304" pitchFamily="18" charset="0"/>
              </a:rPr>
              <a:t>)=(1-</a:t>
            </a:r>
            <a:r>
              <a:rPr lang="en-US" altLang="zh-CN" sz="2400" b="0" i="1" dirty="0">
                <a:solidFill>
                  <a:schemeClr val="tx1"/>
                </a:solidFill>
                <a:latin typeface="Times New Roman" panose="02020603050405020304" pitchFamily="18" charset="0"/>
                <a:cs typeface="Times New Roman" panose="02020603050405020304" pitchFamily="18" charset="0"/>
              </a:rPr>
              <a:t>r</a:t>
            </a:r>
            <a:r>
              <a:rPr lang="en-US" altLang="zh-CN" sz="2400" b="0" dirty="0">
                <a:solidFill>
                  <a:schemeClr val="tx1"/>
                </a:solidFill>
                <a:latin typeface="Times New Roman" panose="02020603050405020304" pitchFamily="18" charset="0"/>
                <a:cs typeface="Times New Roman" panose="02020603050405020304" pitchFamily="18" charset="0"/>
              </a:rPr>
              <a:t>)</a:t>
            </a:r>
            <a:r>
              <a:rPr lang="en-US" altLang="zh-CN" sz="2400" b="0" i="1" dirty="0" err="1">
                <a:solidFill>
                  <a:schemeClr val="tx1"/>
                </a:solidFill>
                <a:latin typeface="Times New Roman" panose="02020603050405020304" pitchFamily="18" charset="0"/>
                <a:cs typeface="Times New Roman" panose="02020603050405020304" pitchFamily="18" charset="0"/>
              </a:rPr>
              <a:t>a</a:t>
            </a:r>
            <a:r>
              <a:rPr lang="en-US" altLang="zh-CN" sz="2400" b="0" dirty="0" err="1">
                <a:solidFill>
                  <a:schemeClr val="tx1"/>
                </a:solidFill>
                <a:latin typeface="Times New Roman" panose="02020603050405020304" pitchFamily="18" charset="0"/>
                <a:cs typeface="Times New Roman" panose="02020603050405020304" pitchFamily="18" charset="0"/>
              </a:rPr>
              <a:t>+</a:t>
            </a:r>
            <a:r>
              <a:rPr lang="en-US" altLang="zh-CN" sz="2400" b="0" i="1" dirty="0" err="1">
                <a:solidFill>
                  <a:schemeClr val="tx1"/>
                </a:solidFill>
                <a:latin typeface="Times New Roman" panose="02020603050405020304" pitchFamily="18" charset="0"/>
                <a:cs typeface="Times New Roman" panose="02020603050405020304" pitchFamily="18" charset="0"/>
              </a:rPr>
              <a:t>rb</a:t>
            </a:r>
            <a:endParaRPr lang="en-US" altLang="zh-CN" sz="2400" b="0" i="1" dirty="0">
              <a:solidFill>
                <a:schemeClr val="tx1"/>
              </a:solidFill>
              <a:latin typeface="Times New Roman" panose="02020603050405020304" pitchFamily="18" charset="0"/>
              <a:cs typeface="Times New Roman" panose="02020603050405020304" pitchFamily="18" charset="0"/>
            </a:endParaRPr>
          </a:p>
        </p:txBody>
      </p:sp>
      <p:graphicFrame>
        <p:nvGraphicFramePr>
          <p:cNvPr id="26" name="Object 6">
            <a:extLst>
              <a:ext uri="{FF2B5EF4-FFF2-40B4-BE49-F238E27FC236}">
                <a16:creationId xmlns:a16="http://schemas.microsoft.com/office/drawing/2014/main" id="{0735CFA8-E3B8-4B56-9159-A2BA6FB1C859}"/>
              </a:ext>
            </a:extLst>
          </p:cNvPr>
          <p:cNvGraphicFramePr>
            <a:graphicFrameLocks noChangeAspect="1"/>
          </p:cNvGraphicFramePr>
          <p:nvPr>
            <p:extLst>
              <p:ext uri="{D42A27DB-BD31-4B8C-83A1-F6EECF244321}">
                <p14:modId xmlns:p14="http://schemas.microsoft.com/office/powerpoint/2010/main" val="1935327542"/>
              </p:ext>
            </p:extLst>
          </p:nvPr>
        </p:nvGraphicFramePr>
        <p:xfrm>
          <a:off x="539552" y="2780928"/>
          <a:ext cx="3201987" cy="3200400"/>
        </p:xfrm>
        <a:graphic>
          <a:graphicData uri="http://schemas.openxmlformats.org/presentationml/2006/ole">
            <mc:AlternateContent xmlns:mc="http://schemas.openxmlformats.org/markup-compatibility/2006">
              <mc:Choice xmlns:v="urn:schemas-microsoft-com:vml" Requires="v">
                <p:oleObj spid="_x0000_s536820" name="Equation" r:id="rId8" imgW="1765080" imgH="1765080" progId="Equation.DSMT4">
                  <p:embed/>
                </p:oleObj>
              </mc:Choice>
              <mc:Fallback>
                <p:oleObj name="Equation" r:id="rId8" imgW="1765080" imgH="1765080" progId="Equation.DSMT4">
                  <p:embed/>
                  <p:pic>
                    <p:nvPicPr>
                      <p:cNvPr id="21510" name="Object 6">
                        <a:extLst>
                          <a:ext uri="{FF2B5EF4-FFF2-40B4-BE49-F238E27FC236}">
                            <a16:creationId xmlns:a16="http://schemas.microsoft.com/office/drawing/2014/main" id="{A44B117B-967A-40F8-8C17-20695DF5B247}"/>
                          </a:ext>
                        </a:extLst>
                      </p:cNvPr>
                      <p:cNvPicPr>
                        <a:picLocks noChangeAspect="1" noChangeArrowheads="1"/>
                      </p:cNvPicPr>
                      <p:nvPr/>
                    </p:nvPicPr>
                    <p:blipFill>
                      <a:blip r:embed="rId9"/>
                      <a:srcRect/>
                      <a:stretch>
                        <a:fillRect/>
                      </a:stretch>
                    </p:blipFill>
                    <p:spPr bwMode="auto">
                      <a:xfrm>
                        <a:off x="539552" y="2780928"/>
                        <a:ext cx="3201987" cy="32004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6100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207682E4-D2AF-4B08-9118-3B117821EAAA}"/>
              </a:ext>
            </a:extLst>
          </p:cNvPr>
          <p:cNvSpPr>
            <a:spLocks noChangeArrowheads="1"/>
          </p:cNvSpPr>
          <p:nvPr/>
        </p:nvSpPr>
        <p:spPr bwMode="auto">
          <a:xfrm>
            <a:off x="251520" y="188640"/>
            <a:ext cx="535570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defRPr sz="3400">
                <a:solidFill>
                  <a:schemeClr val="tx1"/>
                </a:solidFill>
                <a:latin typeface="Times New Roman" panose="02020603050405020304" pitchFamily="18" charset="0"/>
                <a:ea typeface="宋体" panose="02010600030101010101" pitchFamily="2" charset="-122"/>
              </a:defRPr>
            </a:lvl1pPr>
            <a:lvl2pPr marL="742950" indent="-285750" algn="ctr">
              <a:buClr>
                <a:schemeClr val="accent2"/>
              </a:buClr>
              <a:buSzPct val="80000"/>
              <a:defRPr sz="2800">
                <a:solidFill>
                  <a:schemeClr val="tx1"/>
                </a:solidFill>
                <a:latin typeface="Times New Roman" panose="02020603050405020304" pitchFamily="18" charset="0"/>
                <a:ea typeface="宋体" panose="02010600030101010101" pitchFamily="2" charset="-122"/>
              </a:defRPr>
            </a:lvl2pPr>
            <a:lvl3pPr marL="1143000" indent="-228600" algn="ctr">
              <a:buSzPct val="65000"/>
              <a:defRPr sz="2400">
                <a:solidFill>
                  <a:schemeClr val="tx1"/>
                </a:solidFill>
                <a:latin typeface="Times New Roman" panose="02020603050405020304" pitchFamily="18" charset="0"/>
                <a:ea typeface="宋体" panose="02010600030101010101" pitchFamily="2" charset="-122"/>
              </a:defRPr>
            </a:lvl3pPr>
            <a:lvl4pPr marL="1600200" indent="-228600" algn="ctr">
              <a:buClr>
                <a:schemeClr val="accent2"/>
              </a:buClr>
              <a:buSzPct val="70000"/>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6pPr>
            <a:lvl7pPr marL="29718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7pPr>
            <a:lvl8pPr marL="34290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8pPr>
            <a:lvl9pPr marL="3886200" indent="-228600" algn="ctr" fontAlgn="base">
              <a:spcBef>
                <a:spcPct val="20000"/>
              </a:spcBef>
              <a:spcAft>
                <a:spcPct val="0"/>
              </a:spcAft>
              <a:buClr>
                <a:schemeClr val="bg2"/>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9pPr>
          </a:lstStyle>
          <a:p>
            <a:pPr algn="l">
              <a:buFont typeface="Wingdings" panose="05000000000000000000" pitchFamily="2" charset="2"/>
              <a:buNone/>
            </a:pPr>
            <a:r>
              <a:rPr lang="zh-CN" altLang="en-US" sz="2400" dirty="0">
                <a:latin typeface="+mn-ea"/>
                <a:ea typeface="+mn-ea"/>
              </a:rPr>
              <a:t>给定下单峰区间 </a:t>
            </a:r>
            <a:r>
              <a:rPr lang="en-US" altLang="zh-CN" sz="2400" dirty="0">
                <a:latin typeface="+mn-ea"/>
                <a:ea typeface="+mn-ea"/>
              </a:rPr>
              <a:t>[</a:t>
            </a:r>
            <a:r>
              <a:rPr lang="en-US" altLang="zh-CN" sz="2400" i="1" dirty="0">
                <a:latin typeface="+mn-ea"/>
                <a:ea typeface="+mn-ea"/>
              </a:rPr>
              <a:t>a</a:t>
            </a:r>
            <a:r>
              <a:rPr lang="en-US" altLang="zh-CN" sz="2400" dirty="0">
                <a:latin typeface="+mn-ea"/>
                <a:ea typeface="+mn-ea"/>
              </a:rPr>
              <a:t>, </a:t>
            </a:r>
            <a:r>
              <a:rPr lang="en-US" altLang="zh-CN" sz="2400" i="1" dirty="0">
                <a:latin typeface="+mn-ea"/>
                <a:ea typeface="+mn-ea"/>
              </a:rPr>
              <a:t>b</a:t>
            </a:r>
            <a:r>
              <a:rPr lang="en-US" altLang="zh-CN" sz="2400" dirty="0">
                <a:latin typeface="+mn-ea"/>
                <a:ea typeface="+mn-ea"/>
              </a:rPr>
              <a:t>] </a:t>
            </a:r>
            <a:r>
              <a:rPr lang="zh-CN" altLang="en-US" sz="2400" dirty="0">
                <a:latin typeface="+mn-ea"/>
                <a:ea typeface="+mn-ea"/>
              </a:rPr>
              <a:t>及控制误差</a:t>
            </a:r>
            <a:r>
              <a:rPr lang="zh-CN" altLang="en-US" sz="2400" i="1" dirty="0">
                <a:latin typeface="+mn-ea"/>
                <a:ea typeface="+mn-ea"/>
                <a:sym typeface="Symbol" panose="05050102010706020507" pitchFamily="18" charset="2"/>
              </a:rPr>
              <a:t></a:t>
            </a:r>
            <a:r>
              <a:rPr lang="zh-CN" altLang="en-US" sz="2400" dirty="0">
                <a:latin typeface="+mn-ea"/>
                <a:ea typeface="+mn-ea"/>
              </a:rPr>
              <a:t>＞</a:t>
            </a:r>
            <a:r>
              <a:rPr lang="en-US" altLang="zh-CN" sz="2400" dirty="0">
                <a:latin typeface="+mn-ea"/>
                <a:ea typeface="+mn-ea"/>
              </a:rPr>
              <a:t>0;</a:t>
            </a:r>
          </a:p>
          <a:p>
            <a:pPr algn="l">
              <a:buFont typeface="Wingdings" panose="05000000000000000000" pitchFamily="2" charset="2"/>
              <a:buNone/>
            </a:pPr>
            <a:r>
              <a:rPr lang="zh-CN" altLang="en-US" sz="2400" dirty="0">
                <a:latin typeface="+mn-ea"/>
                <a:ea typeface="+mn-ea"/>
              </a:rPr>
              <a:t>黄金分割法</a:t>
            </a:r>
            <a:r>
              <a:rPr lang="en-US" altLang="zh-CN" sz="2400" dirty="0">
                <a:latin typeface="+mn-ea"/>
                <a:ea typeface="+mn-ea"/>
              </a:rPr>
              <a:t>(0.618</a:t>
            </a:r>
            <a:r>
              <a:rPr lang="zh-CN" altLang="en-US" sz="2400" dirty="0">
                <a:latin typeface="+mn-ea"/>
                <a:ea typeface="+mn-ea"/>
              </a:rPr>
              <a:t>法</a:t>
            </a:r>
            <a:r>
              <a:rPr lang="en-US" altLang="zh-CN" sz="2400" dirty="0">
                <a:latin typeface="+mn-ea"/>
                <a:ea typeface="+mn-ea"/>
              </a:rPr>
              <a:t>)</a:t>
            </a:r>
            <a:r>
              <a:rPr lang="zh-CN" altLang="en-US" sz="2400" dirty="0">
                <a:latin typeface="+mn-ea"/>
                <a:ea typeface="+mn-ea"/>
              </a:rPr>
              <a:t>的迭代步骤</a:t>
            </a:r>
          </a:p>
        </p:txBody>
      </p:sp>
      <p:sp>
        <p:nvSpPr>
          <p:cNvPr id="15365" name="Rectangle 5">
            <a:extLst>
              <a:ext uri="{FF2B5EF4-FFF2-40B4-BE49-F238E27FC236}">
                <a16:creationId xmlns:a16="http://schemas.microsoft.com/office/drawing/2014/main" id="{C9F0090A-36AD-4495-85ED-A23FA4B2B1F6}"/>
              </a:ext>
            </a:extLst>
          </p:cNvPr>
          <p:cNvSpPr>
            <a:spLocks noChangeArrowheads="1"/>
          </p:cNvSpPr>
          <p:nvPr/>
        </p:nvSpPr>
        <p:spPr bwMode="auto">
          <a:xfrm>
            <a:off x="467544" y="1157858"/>
            <a:ext cx="7488832"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10000"/>
              </a:lnSpc>
              <a:spcBef>
                <a:spcPct val="20000"/>
              </a:spcBef>
              <a:buClrTx/>
              <a:buSzTx/>
              <a:buFontTx/>
              <a:buAutoNum type="circleNumDbPlain"/>
            </a:pPr>
            <a:r>
              <a:rPr kumimoji="1" lang="zh-CN" altLang="en-US" sz="2400" dirty="0">
                <a:latin typeface="+mn-ea"/>
                <a:ea typeface="+mn-ea"/>
              </a:rPr>
              <a:t>取</a:t>
            </a:r>
            <a:r>
              <a:rPr kumimoji="1" lang="zh-CN" altLang="en-US" sz="2400" baseline="-30000" dirty="0">
                <a:latin typeface="+mn-ea"/>
                <a:ea typeface="+mn-ea"/>
              </a:rPr>
              <a:t> </a:t>
            </a:r>
            <a:r>
              <a:rPr kumimoji="1" lang="en-US" altLang="zh-CN" sz="2400" i="1" dirty="0">
                <a:latin typeface="+mn-ea"/>
                <a:ea typeface="+mn-ea"/>
              </a:rPr>
              <a:t>d</a:t>
            </a:r>
            <a:r>
              <a:rPr kumimoji="1" lang="en-US" altLang="zh-CN"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+ 0.618 (</a:t>
            </a:r>
            <a:r>
              <a:rPr kumimoji="1" lang="en-US" altLang="zh-CN" sz="2400" i="1" dirty="0">
                <a:latin typeface="+mn-ea"/>
                <a:ea typeface="+mn-ea"/>
              </a:rPr>
              <a:t>b</a:t>
            </a:r>
            <a:r>
              <a:rPr kumimoji="1" lang="en-US" altLang="zh-CN" sz="2400" i="1" baseline="-30000" dirty="0">
                <a:latin typeface="+mn-ea"/>
                <a:ea typeface="+mn-ea"/>
              </a:rPr>
              <a:t> </a:t>
            </a:r>
            <a:r>
              <a:rPr kumimoji="1" lang="en-US" altLang="zh-CN" sz="2400" dirty="0">
                <a:latin typeface="+mn-ea"/>
                <a:ea typeface="+mn-ea"/>
              </a:rPr>
              <a:t>- </a:t>
            </a:r>
            <a:r>
              <a:rPr kumimoji="1" lang="en-US" altLang="zh-CN" sz="2400" i="1" dirty="0">
                <a:latin typeface="+mn-ea"/>
                <a:ea typeface="+mn-ea"/>
              </a:rPr>
              <a:t>a</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a:t>
            </a:r>
            <a:r>
              <a:rPr kumimoji="1" lang="en-US" altLang="zh-CN" sz="2400" i="1" dirty="0">
                <a:latin typeface="+mn-ea"/>
                <a:ea typeface="+mn-ea"/>
              </a:rPr>
              <a:t> </a:t>
            </a:r>
            <a:r>
              <a:rPr kumimoji="1" lang="en-US" altLang="zh-CN" sz="2400" dirty="0">
                <a:latin typeface="+mn-ea"/>
                <a:ea typeface="+mn-ea"/>
              </a:rPr>
              <a:t>= </a:t>
            </a:r>
            <a:r>
              <a:rPr kumimoji="1" lang="en-US" altLang="zh-CN" sz="2400" i="1" dirty="0">
                <a:latin typeface="+mn-ea"/>
                <a:ea typeface="+mn-ea"/>
              </a:rPr>
              <a:t>f </a:t>
            </a:r>
            <a:r>
              <a:rPr kumimoji="1" lang="en-US" altLang="zh-CN" sz="2400" dirty="0">
                <a:latin typeface="+mn-ea"/>
                <a:ea typeface="+mn-ea"/>
              </a:rPr>
              <a:t>(</a:t>
            </a:r>
            <a:r>
              <a:rPr kumimoji="1" lang="en-US" altLang="zh-CN" sz="2400" i="1" dirty="0">
                <a:latin typeface="+mn-ea"/>
                <a:ea typeface="+mn-ea"/>
              </a:rPr>
              <a:t>d</a:t>
            </a:r>
            <a:r>
              <a:rPr kumimoji="1" lang="en-US" altLang="zh-CN" sz="2400" dirty="0">
                <a:latin typeface="+mn-ea"/>
                <a:ea typeface="+mn-ea"/>
              </a:rPr>
              <a:t>), </a:t>
            </a:r>
            <a:r>
              <a:rPr kumimoji="1" lang="zh-CN" altLang="en-US" sz="2400" dirty="0">
                <a:latin typeface="+mn-ea"/>
                <a:ea typeface="+mn-ea"/>
              </a:rPr>
              <a:t>转向②</a:t>
            </a:r>
            <a:r>
              <a:rPr kumimoji="1" lang="en-US" altLang="zh-CN" sz="2400" dirty="0">
                <a:latin typeface="+mn-ea"/>
                <a:ea typeface="+mn-ea"/>
              </a:rPr>
              <a:t>.</a:t>
            </a:r>
          </a:p>
          <a:p>
            <a:pPr algn="l">
              <a:lnSpc>
                <a:spcPct val="110000"/>
              </a:lnSpc>
              <a:spcBef>
                <a:spcPct val="20000"/>
              </a:spcBef>
              <a:buClrTx/>
              <a:buSzTx/>
              <a:buFontTx/>
              <a:buAutoNum type="circleNumDbPlain"/>
            </a:pPr>
            <a:r>
              <a:rPr kumimoji="1" lang="zh-CN" altLang="en-US" sz="2400" dirty="0">
                <a:latin typeface="+mn-ea"/>
                <a:ea typeface="+mn-ea"/>
              </a:rPr>
              <a:t>取</a:t>
            </a:r>
            <a:r>
              <a:rPr kumimoji="1" lang="zh-CN" altLang="en-US" sz="2400" baseline="-30000" dirty="0">
                <a:latin typeface="+mn-ea"/>
                <a:ea typeface="+mn-ea"/>
              </a:rPr>
              <a:t> </a:t>
            </a:r>
            <a:r>
              <a:rPr kumimoji="1" lang="en-US" altLang="zh-CN" sz="2400" i="1" dirty="0">
                <a:latin typeface="+mn-ea"/>
                <a:ea typeface="+mn-ea"/>
              </a:rPr>
              <a:t>c</a:t>
            </a:r>
            <a:r>
              <a:rPr kumimoji="1" lang="en-US" altLang="zh-CN"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+ 0.382 (</a:t>
            </a:r>
            <a:r>
              <a:rPr kumimoji="1" lang="en-US" altLang="zh-CN" sz="2400" i="1" dirty="0">
                <a:latin typeface="+mn-ea"/>
                <a:ea typeface="+mn-ea"/>
              </a:rPr>
              <a:t>b</a:t>
            </a:r>
            <a:r>
              <a:rPr kumimoji="1" lang="en-US" altLang="zh-CN" sz="2400" i="1" baseline="-30000" dirty="0">
                <a:latin typeface="+mn-ea"/>
                <a:ea typeface="+mn-ea"/>
              </a:rPr>
              <a:t> </a:t>
            </a:r>
            <a:r>
              <a:rPr kumimoji="1" lang="en-US" altLang="zh-CN" sz="2400" dirty="0">
                <a:latin typeface="+mn-ea"/>
                <a:ea typeface="+mn-ea"/>
              </a:rPr>
              <a:t>- </a:t>
            </a:r>
            <a:r>
              <a:rPr kumimoji="1" lang="en-US" altLang="zh-CN" sz="2400" i="1" dirty="0">
                <a:latin typeface="+mn-ea"/>
                <a:ea typeface="+mn-ea"/>
              </a:rPr>
              <a:t>a</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1</a:t>
            </a:r>
            <a:r>
              <a:rPr kumimoji="1" lang="en-US" altLang="zh-CN" sz="2400" i="1" dirty="0">
                <a:latin typeface="+mn-ea"/>
                <a:ea typeface="+mn-ea"/>
              </a:rPr>
              <a:t> </a:t>
            </a:r>
            <a:r>
              <a:rPr kumimoji="1" lang="en-US" altLang="zh-CN" sz="2400" dirty="0">
                <a:latin typeface="+mn-ea"/>
                <a:ea typeface="+mn-ea"/>
              </a:rPr>
              <a:t>= </a:t>
            </a:r>
            <a:r>
              <a:rPr kumimoji="1" lang="en-US" altLang="zh-CN" sz="2400" i="1" dirty="0">
                <a:latin typeface="+mn-ea"/>
                <a:ea typeface="+mn-ea"/>
              </a:rPr>
              <a:t>f </a:t>
            </a:r>
            <a:r>
              <a:rPr kumimoji="1" lang="en-US" altLang="zh-CN" sz="2400" dirty="0">
                <a:latin typeface="+mn-ea"/>
                <a:ea typeface="+mn-ea"/>
              </a:rPr>
              <a:t>(</a:t>
            </a:r>
            <a:r>
              <a:rPr kumimoji="1" lang="en-US" altLang="zh-CN" sz="2400" i="1" dirty="0">
                <a:latin typeface="+mn-ea"/>
                <a:ea typeface="+mn-ea"/>
              </a:rPr>
              <a:t>c</a:t>
            </a:r>
            <a:r>
              <a:rPr kumimoji="1" lang="en-US" altLang="zh-CN" sz="2400" dirty="0">
                <a:latin typeface="+mn-ea"/>
                <a:ea typeface="+mn-ea"/>
              </a:rPr>
              <a:t>), </a:t>
            </a:r>
            <a:r>
              <a:rPr kumimoji="1" lang="zh-CN" altLang="en-US" sz="2400" dirty="0">
                <a:latin typeface="+mn-ea"/>
                <a:ea typeface="+mn-ea"/>
              </a:rPr>
              <a:t>转向③</a:t>
            </a:r>
            <a:r>
              <a:rPr kumimoji="1" lang="en-US" altLang="zh-CN" sz="2400" dirty="0">
                <a:latin typeface="+mn-ea"/>
                <a:ea typeface="+mn-ea"/>
              </a:rPr>
              <a:t>.</a:t>
            </a:r>
          </a:p>
          <a:p>
            <a:pPr algn="l">
              <a:lnSpc>
                <a:spcPct val="110000"/>
              </a:lnSpc>
              <a:spcBef>
                <a:spcPct val="20000"/>
              </a:spcBef>
              <a:buClrTx/>
              <a:buSzTx/>
              <a:buFontTx/>
              <a:buAutoNum type="circleNumDbPlain"/>
            </a:pPr>
            <a:r>
              <a:rPr kumimoji="1" lang="zh-CN" altLang="en-US" sz="2400" dirty="0">
                <a:latin typeface="+mn-ea"/>
                <a:ea typeface="+mn-ea"/>
              </a:rPr>
              <a:t>若 </a:t>
            </a:r>
            <a:r>
              <a:rPr kumimoji="1" lang="en-US" altLang="zh-CN" sz="2400" dirty="0">
                <a:latin typeface="+mn-ea"/>
                <a:ea typeface="+mn-ea"/>
              </a:rPr>
              <a:t>|</a:t>
            </a:r>
            <a:r>
              <a:rPr kumimoji="1" lang="en-US" altLang="zh-CN" sz="2400" i="1" dirty="0">
                <a:latin typeface="+mn-ea"/>
                <a:ea typeface="+mn-ea"/>
              </a:rPr>
              <a:t> b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a:t>
            </a:r>
            <a:r>
              <a:rPr kumimoji="1" lang="zh-CN" altLang="en-US" sz="2400" dirty="0">
                <a:latin typeface="+mn-ea"/>
                <a:ea typeface="+mn-ea"/>
              </a:rPr>
              <a:t>＜</a:t>
            </a:r>
            <a:r>
              <a:rPr kumimoji="1" lang="zh-CN" altLang="en-US" sz="2400" i="1" dirty="0">
                <a:latin typeface="+mn-ea"/>
                <a:ea typeface="+mn-ea"/>
                <a:sym typeface="Symbol" panose="05050102010706020507" pitchFamily="18" charset="2"/>
              </a:rPr>
              <a:t></a:t>
            </a:r>
            <a:r>
              <a:rPr kumimoji="1" lang="zh-CN" altLang="en-US" sz="2400" dirty="0">
                <a:latin typeface="+mn-ea"/>
                <a:ea typeface="+mn-ea"/>
              </a:rPr>
              <a:t> </a:t>
            </a:r>
            <a:r>
              <a:rPr kumimoji="1" lang="en-US" altLang="zh-CN" sz="2400" dirty="0">
                <a:latin typeface="+mn-ea"/>
                <a:ea typeface="+mn-ea"/>
              </a:rPr>
              <a:t>, </a:t>
            </a:r>
            <a:r>
              <a:rPr kumimoji="1" lang="zh-CN" altLang="en-US" sz="2400" dirty="0">
                <a:latin typeface="+mn-ea"/>
                <a:ea typeface="+mn-ea"/>
              </a:rPr>
              <a:t>则取</a:t>
            </a:r>
            <a:r>
              <a:rPr kumimoji="1" lang="en-US" altLang="zh-CN" sz="2400" i="1" dirty="0">
                <a:latin typeface="+mn-ea"/>
                <a:ea typeface="+mn-ea"/>
              </a:rPr>
              <a:t>p</a:t>
            </a:r>
            <a:r>
              <a:rPr kumimoji="1" lang="en-US" altLang="zh-CN"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 </a:t>
            </a:r>
            <a:r>
              <a:rPr kumimoji="1" lang="en-US" altLang="zh-CN" sz="2400" i="1" dirty="0">
                <a:latin typeface="+mn-ea"/>
                <a:ea typeface="+mn-ea"/>
              </a:rPr>
              <a:t>b </a:t>
            </a:r>
            <a:r>
              <a:rPr kumimoji="1" lang="en-US" altLang="zh-CN" sz="2400" dirty="0">
                <a:latin typeface="+mn-ea"/>
                <a:ea typeface="+mn-ea"/>
              </a:rPr>
              <a:t>)/2, </a:t>
            </a:r>
            <a:r>
              <a:rPr kumimoji="1" lang="zh-CN" altLang="en-US" sz="2400" dirty="0">
                <a:latin typeface="+mn-ea"/>
                <a:ea typeface="+mn-ea"/>
              </a:rPr>
              <a:t>停</a:t>
            </a:r>
            <a:r>
              <a:rPr kumimoji="1" lang="en-US" altLang="zh-CN" sz="2400" dirty="0">
                <a:latin typeface="+mn-ea"/>
                <a:ea typeface="+mn-ea"/>
              </a:rPr>
              <a:t>. </a:t>
            </a:r>
            <a:r>
              <a:rPr kumimoji="1" lang="zh-CN" altLang="en-US" sz="2400" dirty="0">
                <a:latin typeface="+mn-ea"/>
                <a:ea typeface="+mn-ea"/>
              </a:rPr>
              <a:t>否则转向④</a:t>
            </a:r>
            <a:r>
              <a:rPr kumimoji="1" lang="en-US" altLang="zh-CN" sz="2400" dirty="0">
                <a:latin typeface="+mn-ea"/>
                <a:ea typeface="+mn-ea"/>
              </a:rPr>
              <a:t>. </a:t>
            </a:r>
          </a:p>
          <a:p>
            <a:pPr algn="l">
              <a:lnSpc>
                <a:spcPct val="110000"/>
              </a:lnSpc>
              <a:spcBef>
                <a:spcPct val="20000"/>
              </a:spcBef>
              <a:buClrTx/>
              <a:buSzTx/>
              <a:buFontTx/>
              <a:buAutoNum type="circleNumDbPlain"/>
            </a:pPr>
            <a:r>
              <a:rPr kumimoji="1" lang="zh-CN" altLang="en-US" sz="2400" dirty="0">
                <a:latin typeface="+mn-ea"/>
                <a:ea typeface="+mn-ea"/>
              </a:rPr>
              <a:t>若</a:t>
            </a:r>
            <a:r>
              <a:rPr kumimoji="1" lang="en-US" altLang="zh-CN" sz="2400" i="1" dirty="0">
                <a:latin typeface="+mn-ea"/>
                <a:ea typeface="+mn-ea"/>
              </a:rPr>
              <a:t>f</a:t>
            </a:r>
            <a:r>
              <a:rPr kumimoji="1" lang="en-US" altLang="zh-CN" sz="2400" baseline="-30000" dirty="0">
                <a:latin typeface="+mn-ea"/>
                <a:ea typeface="+mn-ea"/>
              </a:rPr>
              <a:t>1</a:t>
            </a:r>
            <a:r>
              <a:rPr kumimoji="1" lang="zh-CN" altLang="en-US"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a:t>
            </a:r>
            <a:r>
              <a:rPr kumimoji="1" lang="en-US" altLang="zh-CN" sz="2400" i="1" dirty="0">
                <a:latin typeface="+mn-ea"/>
                <a:ea typeface="+mn-ea"/>
              </a:rPr>
              <a:t> </a:t>
            </a:r>
            <a:r>
              <a:rPr kumimoji="1" lang="en-US" altLang="zh-CN" sz="2400" dirty="0">
                <a:latin typeface="+mn-ea"/>
                <a:ea typeface="+mn-ea"/>
              </a:rPr>
              <a:t>, </a:t>
            </a:r>
            <a:r>
              <a:rPr kumimoji="1" lang="zh-CN" altLang="en-US" sz="2400" dirty="0">
                <a:latin typeface="+mn-ea"/>
                <a:ea typeface="+mn-ea"/>
              </a:rPr>
              <a:t>则取</a:t>
            </a:r>
            <a:r>
              <a:rPr kumimoji="1" lang="en-US" altLang="zh-CN" sz="2400" i="1" dirty="0">
                <a:latin typeface="+mn-ea"/>
                <a:ea typeface="+mn-ea"/>
              </a:rPr>
              <a:t>b </a:t>
            </a:r>
            <a:r>
              <a:rPr kumimoji="1" lang="en-US" altLang="zh-CN" sz="2400" dirty="0">
                <a:latin typeface="+mn-ea"/>
                <a:ea typeface="+mn-ea"/>
              </a:rPr>
              <a:t>=</a:t>
            </a:r>
            <a:r>
              <a:rPr kumimoji="1" lang="en-US" altLang="zh-CN" sz="2400" i="1" dirty="0">
                <a:latin typeface="+mn-ea"/>
                <a:ea typeface="+mn-ea"/>
              </a:rPr>
              <a:t> d</a:t>
            </a:r>
            <a:r>
              <a:rPr kumimoji="1" lang="en-US" altLang="zh-CN" sz="2400" baseline="-30000" dirty="0">
                <a:latin typeface="+mn-ea"/>
                <a:ea typeface="+mn-ea"/>
              </a:rPr>
              <a:t> </a:t>
            </a:r>
            <a:r>
              <a:rPr kumimoji="1" lang="en-US" altLang="zh-CN" sz="2400" dirty="0">
                <a:latin typeface="+mn-ea"/>
                <a:ea typeface="+mn-ea"/>
              </a:rPr>
              <a:t>,</a:t>
            </a:r>
            <a:r>
              <a:rPr kumimoji="1" lang="en-US" altLang="zh-CN" sz="2400" i="1" dirty="0">
                <a:latin typeface="+mn-ea"/>
                <a:ea typeface="+mn-ea"/>
              </a:rPr>
              <a:t>  d</a:t>
            </a:r>
            <a:r>
              <a:rPr kumimoji="1" lang="en-US" altLang="zh-CN" sz="2400" baseline="-30000" dirty="0">
                <a:latin typeface="+mn-ea"/>
                <a:ea typeface="+mn-ea"/>
              </a:rPr>
              <a:t> </a:t>
            </a:r>
            <a:r>
              <a:rPr kumimoji="1" lang="en-US" altLang="zh-CN" sz="2400" dirty="0">
                <a:latin typeface="+mn-ea"/>
                <a:ea typeface="+mn-ea"/>
              </a:rPr>
              <a:t>=</a:t>
            </a:r>
            <a:r>
              <a:rPr kumimoji="1" lang="en-US" altLang="zh-CN" sz="2400" i="1" dirty="0">
                <a:latin typeface="+mn-ea"/>
                <a:ea typeface="+mn-ea"/>
              </a:rPr>
              <a:t> c</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1 </a:t>
            </a:r>
            <a:r>
              <a:rPr kumimoji="1" lang="en-US" altLang="zh-CN" sz="2400" dirty="0">
                <a:latin typeface="+mn-ea"/>
                <a:ea typeface="+mn-ea"/>
              </a:rPr>
              <a:t>, </a:t>
            </a:r>
            <a:r>
              <a:rPr kumimoji="1" lang="zh-CN" altLang="en-US" sz="2400" dirty="0">
                <a:latin typeface="+mn-ea"/>
                <a:ea typeface="+mn-ea"/>
              </a:rPr>
              <a:t>转向②</a:t>
            </a:r>
            <a:r>
              <a:rPr kumimoji="1" lang="en-US" altLang="zh-CN" sz="2400" dirty="0">
                <a:latin typeface="+mn-ea"/>
                <a:ea typeface="+mn-ea"/>
              </a:rPr>
              <a:t>;</a:t>
            </a:r>
          </a:p>
          <a:p>
            <a:pPr algn="l">
              <a:lnSpc>
                <a:spcPct val="110000"/>
              </a:lnSpc>
              <a:spcBef>
                <a:spcPct val="20000"/>
              </a:spcBef>
              <a:buClrTx/>
              <a:buSzTx/>
              <a:buFontTx/>
              <a:buNone/>
            </a:pPr>
            <a:r>
              <a:rPr kumimoji="1" lang="en-US" altLang="zh-CN" sz="2400" dirty="0">
                <a:latin typeface="+mn-ea"/>
                <a:ea typeface="+mn-ea"/>
              </a:rPr>
              <a:t>  </a:t>
            </a:r>
            <a:r>
              <a:rPr kumimoji="1" lang="zh-CN" altLang="en-US" sz="2400" dirty="0">
                <a:latin typeface="+mn-ea"/>
                <a:ea typeface="+mn-ea"/>
              </a:rPr>
              <a:t>若</a:t>
            </a:r>
            <a:r>
              <a:rPr kumimoji="1" lang="en-US" altLang="zh-CN" sz="2400" i="1" dirty="0">
                <a:latin typeface="+mn-ea"/>
                <a:ea typeface="+mn-ea"/>
              </a:rPr>
              <a:t>f</a:t>
            </a:r>
            <a:r>
              <a:rPr kumimoji="1" lang="en-US" altLang="zh-CN" sz="2400" baseline="-30000" dirty="0">
                <a:latin typeface="+mn-ea"/>
                <a:ea typeface="+mn-ea"/>
              </a:rPr>
              <a:t>1</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zh-CN" altLang="en-US" sz="2400" dirty="0">
                <a:latin typeface="+mn-ea"/>
                <a:ea typeface="+mn-ea"/>
              </a:rPr>
              <a:t>则取</a:t>
            </a:r>
            <a:r>
              <a:rPr kumimoji="1" lang="en-US" altLang="zh-CN" sz="2400" i="1" dirty="0">
                <a:latin typeface="+mn-ea"/>
                <a:ea typeface="+mn-ea"/>
              </a:rPr>
              <a:t>a </a:t>
            </a:r>
            <a:r>
              <a:rPr kumimoji="1" lang="en-US" altLang="zh-CN" sz="2400" dirty="0">
                <a:latin typeface="+mn-ea"/>
                <a:ea typeface="+mn-ea"/>
              </a:rPr>
              <a:t>=</a:t>
            </a:r>
            <a:r>
              <a:rPr kumimoji="1" lang="en-US" altLang="zh-CN" sz="2400" i="1" dirty="0">
                <a:latin typeface="+mn-ea"/>
                <a:ea typeface="+mn-ea"/>
              </a:rPr>
              <a:t> c</a:t>
            </a:r>
            <a:r>
              <a:rPr kumimoji="1" lang="en-US" altLang="zh-CN" sz="2400" dirty="0">
                <a:latin typeface="+mn-ea"/>
                <a:ea typeface="+mn-ea"/>
              </a:rPr>
              <a:t>,</a:t>
            </a:r>
            <a:r>
              <a:rPr kumimoji="1" lang="en-US" altLang="zh-CN" sz="2400" i="1" dirty="0">
                <a:latin typeface="+mn-ea"/>
                <a:ea typeface="+mn-ea"/>
              </a:rPr>
              <a:t> b </a:t>
            </a:r>
            <a:r>
              <a:rPr kumimoji="1" lang="en-US" altLang="zh-CN" sz="2400" dirty="0">
                <a:latin typeface="+mn-ea"/>
                <a:ea typeface="+mn-ea"/>
              </a:rPr>
              <a:t>=</a:t>
            </a:r>
            <a:r>
              <a:rPr kumimoji="1" lang="en-US" altLang="zh-CN" sz="2400" i="1" dirty="0">
                <a:latin typeface="+mn-ea"/>
                <a:ea typeface="+mn-ea"/>
              </a:rPr>
              <a:t> d</a:t>
            </a:r>
            <a:r>
              <a:rPr kumimoji="1" lang="en-US" altLang="zh-CN" sz="2400" dirty="0">
                <a:latin typeface="+mn-ea"/>
                <a:ea typeface="+mn-ea"/>
              </a:rPr>
              <a:t>, </a:t>
            </a:r>
            <a:r>
              <a:rPr kumimoji="1" lang="zh-CN" altLang="en-US" sz="2400" dirty="0">
                <a:latin typeface="+mn-ea"/>
                <a:ea typeface="+mn-ea"/>
              </a:rPr>
              <a:t>转向①</a:t>
            </a:r>
            <a:r>
              <a:rPr kumimoji="1" lang="en-US" altLang="zh-CN" sz="2400" dirty="0">
                <a:latin typeface="+mn-ea"/>
                <a:ea typeface="+mn-ea"/>
              </a:rPr>
              <a:t>;</a:t>
            </a:r>
          </a:p>
          <a:p>
            <a:pPr algn="l">
              <a:lnSpc>
                <a:spcPct val="110000"/>
              </a:lnSpc>
              <a:spcBef>
                <a:spcPct val="20000"/>
              </a:spcBef>
              <a:buClrTx/>
              <a:buSzTx/>
              <a:buFontTx/>
              <a:buNone/>
            </a:pPr>
            <a:r>
              <a:rPr kumimoji="1" lang="en-US" altLang="zh-CN" sz="2400" dirty="0">
                <a:latin typeface="+mn-ea"/>
                <a:ea typeface="+mn-ea"/>
              </a:rPr>
              <a:t>  </a:t>
            </a:r>
            <a:r>
              <a:rPr kumimoji="1" lang="zh-CN" altLang="en-US" sz="2400" dirty="0">
                <a:latin typeface="+mn-ea"/>
                <a:ea typeface="+mn-ea"/>
              </a:rPr>
              <a:t>若</a:t>
            </a:r>
            <a:r>
              <a:rPr kumimoji="1" lang="en-US" altLang="zh-CN" sz="2400" i="1" dirty="0">
                <a:latin typeface="+mn-ea"/>
                <a:ea typeface="+mn-ea"/>
              </a:rPr>
              <a:t>f</a:t>
            </a:r>
            <a:r>
              <a:rPr kumimoji="1" lang="en-US" altLang="zh-CN" sz="2400" baseline="-30000" dirty="0">
                <a:latin typeface="+mn-ea"/>
                <a:ea typeface="+mn-ea"/>
              </a:rPr>
              <a:t>1</a:t>
            </a:r>
            <a:r>
              <a:rPr kumimoji="1" lang="zh-CN" altLang="en-US" sz="2400" dirty="0">
                <a:latin typeface="+mn-ea"/>
                <a:ea typeface="+mn-ea"/>
              </a:rPr>
              <a:t>＞</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zh-CN" altLang="en-US" sz="2400" dirty="0">
                <a:latin typeface="+mn-ea"/>
                <a:ea typeface="+mn-ea"/>
              </a:rPr>
              <a:t>则取</a:t>
            </a:r>
            <a:r>
              <a:rPr kumimoji="1" lang="en-US" altLang="zh-CN" sz="2400" i="1" dirty="0">
                <a:latin typeface="+mn-ea"/>
                <a:ea typeface="+mn-ea"/>
              </a:rPr>
              <a:t>a </a:t>
            </a:r>
            <a:r>
              <a:rPr kumimoji="1" lang="en-US" altLang="zh-CN" sz="2400" dirty="0">
                <a:latin typeface="+mn-ea"/>
                <a:ea typeface="+mn-ea"/>
              </a:rPr>
              <a:t>=</a:t>
            </a:r>
            <a:r>
              <a:rPr kumimoji="1" lang="en-US" altLang="zh-CN" sz="2400" i="1" dirty="0">
                <a:latin typeface="+mn-ea"/>
                <a:ea typeface="+mn-ea"/>
              </a:rPr>
              <a:t> c</a:t>
            </a:r>
            <a:r>
              <a:rPr kumimoji="1" lang="en-US" altLang="zh-CN" sz="2400" dirty="0">
                <a:latin typeface="+mn-ea"/>
                <a:ea typeface="+mn-ea"/>
              </a:rPr>
              <a:t>,</a:t>
            </a:r>
            <a:r>
              <a:rPr kumimoji="1" lang="en-US" altLang="zh-CN" sz="2400" i="1" dirty="0">
                <a:latin typeface="+mn-ea"/>
                <a:ea typeface="+mn-ea"/>
              </a:rPr>
              <a:t> c</a:t>
            </a:r>
            <a:r>
              <a:rPr kumimoji="1" lang="en-US" altLang="zh-CN" sz="2400" dirty="0">
                <a:latin typeface="+mn-ea"/>
                <a:ea typeface="+mn-ea"/>
              </a:rPr>
              <a:t>=</a:t>
            </a:r>
            <a:r>
              <a:rPr kumimoji="1" lang="en-US" altLang="zh-CN" sz="2400" i="1" dirty="0">
                <a:latin typeface="+mn-ea"/>
                <a:ea typeface="+mn-ea"/>
              </a:rPr>
              <a:t> d</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1 </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 </a:t>
            </a:r>
            <a:r>
              <a:rPr kumimoji="1" lang="en-US" altLang="zh-CN" sz="2400" dirty="0">
                <a:latin typeface="+mn-ea"/>
                <a:ea typeface="+mn-ea"/>
              </a:rPr>
              <a:t>, </a:t>
            </a:r>
            <a:r>
              <a:rPr kumimoji="1" lang="zh-CN" altLang="en-US" sz="2400" dirty="0">
                <a:latin typeface="+mn-ea"/>
                <a:ea typeface="+mn-ea"/>
              </a:rPr>
              <a:t>转向⑤</a:t>
            </a:r>
            <a:r>
              <a:rPr kumimoji="1" lang="en-US" altLang="zh-CN" sz="2400" dirty="0">
                <a:latin typeface="+mn-ea"/>
                <a:ea typeface="+mn-ea"/>
              </a:rPr>
              <a:t>. </a:t>
            </a:r>
          </a:p>
          <a:p>
            <a:pPr algn="l">
              <a:lnSpc>
                <a:spcPct val="110000"/>
              </a:lnSpc>
              <a:spcBef>
                <a:spcPct val="20000"/>
              </a:spcBef>
              <a:buClrTx/>
              <a:buSzTx/>
              <a:buFontTx/>
              <a:buAutoNum type="circleNumDbPlain" startAt="5"/>
            </a:pPr>
            <a:r>
              <a:rPr kumimoji="1" lang="zh-CN" altLang="en-US" sz="2400" dirty="0">
                <a:latin typeface="+mn-ea"/>
                <a:ea typeface="+mn-ea"/>
              </a:rPr>
              <a:t>取</a:t>
            </a:r>
            <a:r>
              <a:rPr kumimoji="1" lang="zh-CN" altLang="en-US" sz="2400" baseline="-30000" dirty="0">
                <a:latin typeface="+mn-ea"/>
                <a:ea typeface="+mn-ea"/>
              </a:rPr>
              <a:t> </a:t>
            </a:r>
            <a:r>
              <a:rPr kumimoji="1" lang="en-US" altLang="zh-CN" sz="2400" i="1" dirty="0">
                <a:latin typeface="+mn-ea"/>
                <a:ea typeface="+mn-ea"/>
              </a:rPr>
              <a:t>d</a:t>
            </a:r>
            <a:r>
              <a:rPr kumimoji="1" lang="en-US" altLang="zh-CN" sz="2400" baseline="-30000" dirty="0">
                <a:latin typeface="+mn-ea"/>
                <a:ea typeface="+mn-ea"/>
              </a:rPr>
              <a:t> </a:t>
            </a:r>
            <a:r>
              <a:rPr kumimoji="1" lang="en-US" altLang="zh-CN" sz="2400" dirty="0">
                <a:latin typeface="+mn-ea"/>
                <a:ea typeface="+mn-ea"/>
              </a:rPr>
              <a:t>= </a:t>
            </a:r>
            <a:r>
              <a:rPr kumimoji="1" lang="en-US" altLang="zh-CN" sz="2400" i="1" dirty="0">
                <a:latin typeface="+mn-ea"/>
                <a:ea typeface="+mn-ea"/>
              </a:rPr>
              <a:t>a </a:t>
            </a:r>
            <a:r>
              <a:rPr kumimoji="1" lang="en-US" altLang="zh-CN" sz="2400" dirty="0">
                <a:latin typeface="+mn-ea"/>
                <a:ea typeface="+mn-ea"/>
              </a:rPr>
              <a:t>+ 0.618 (</a:t>
            </a:r>
            <a:r>
              <a:rPr kumimoji="1" lang="en-US" altLang="zh-CN" sz="2400" i="1" dirty="0">
                <a:latin typeface="+mn-ea"/>
                <a:ea typeface="+mn-ea"/>
              </a:rPr>
              <a:t>b</a:t>
            </a:r>
            <a:r>
              <a:rPr kumimoji="1" lang="en-US" altLang="zh-CN" sz="2400" i="1" baseline="-30000" dirty="0">
                <a:latin typeface="+mn-ea"/>
                <a:ea typeface="+mn-ea"/>
              </a:rPr>
              <a:t> </a:t>
            </a:r>
            <a:r>
              <a:rPr kumimoji="1" lang="en-US" altLang="zh-CN" sz="2400" dirty="0">
                <a:latin typeface="+mn-ea"/>
                <a:ea typeface="+mn-ea"/>
              </a:rPr>
              <a:t>- </a:t>
            </a:r>
            <a:r>
              <a:rPr kumimoji="1" lang="en-US" altLang="zh-CN" sz="2400" i="1" dirty="0">
                <a:latin typeface="+mn-ea"/>
                <a:ea typeface="+mn-ea"/>
              </a:rPr>
              <a:t>a</a:t>
            </a:r>
            <a:r>
              <a:rPr kumimoji="1" lang="en-US" altLang="zh-CN" sz="2400" dirty="0">
                <a:latin typeface="+mn-ea"/>
                <a:ea typeface="+mn-ea"/>
              </a:rPr>
              <a:t>),  </a:t>
            </a:r>
            <a:r>
              <a:rPr kumimoji="1" lang="en-US" altLang="zh-CN" sz="2400" i="1" dirty="0">
                <a:latin typeface="+mn-ea"/>
                <a:ea typeface="+mn-ea"/>
              </a:rPr>
              <a:t>f</a:t>
            </a:r>
            <a:r>
              <a:rPr kumimoji="1" lang="en-US" altLang="zh-CN" sz="2400" baseline="-30000" dirty="0">
                <a:latin typeface="+mn-ea"/>
                <a:ea typeface="+mn-ea"/>
              </a:rPr>
              <a:t>2</a:t>
            </a:r>
            <a:r>
              <a:rPr kumimoji="1" lang="en-US" altLang="zh-CN" sz="2400" dirty="0">
                <a:latin typeface="+mn-ea"/>
                <a:ea typeface="+mn-ea"/>
              </a:rPr>
              <a:t>= </a:t>
            </a:r>
            <a:r>
              <a:rPr kumimoji="1" lang="en-US" altLang="zh-CN" sz="2400" i="1" dirty="0">
                <a:latin typeface="+mn-ea"/>
                <a:ea typeface="+mn-ea"/>
              </a:rPr>
              <a:t>f </a:t>
            </a:r>
            <a:r>
              <a:rPr kumimoji="1" lang="en-US" altLang="zh-CN" sz="2400" dirty="0">
                <a:latin typeface="+mn-ea"/>
                <a:ea typeface="+mn-ea"/>
              </a:rPr>
              <a:t>(</a:t>
            </a:r>
            <a:r>
              <a:rPr kumimoji="1" lang="en-US" altLang="zh-CN" sz="2400" i="1" dirty="0">
                <a:latin typeface="+mn-ea"/>
                <a:ea typeface="+mn-ea"/>
              </a:rPr>
              <a:t>d</a:t>
            </a:r>
            <a:r>
              <a:rPr kumimoji="1" lang="en-US" altLang="zh-CN" sz="2400" dirty="0">
                <a:latin typeface="+mn-ea"/>
                <a:ea typeface="+mn-ea"/>
              </a:rPr>
              <a:t>), </a:t>
            </a:r>
            <a:r>
              <a:rPr kumimoji="1" lang="zh-CN" altLang="en-US" sz="2400" dirty="0">
                <a:latin typeface="+mn-ea"/>
                <a:ea typeface="+mn-ea"/>
              </a:rPr>
              <a:t>转向③</a:t>
            </a:r>
            <a:r>
              <a:rPr kumimoji="1" lang="en-US" altLang="zh-CN" sz="2400" dirty="0">
                <a:latin typeface="+mn-ea"/>
                <a:ea typeface="+mn-ea"/>
              </a:rPr>
              <a:t>. </a:t>
            </a:r>
          </a:p>
        </p:txBody>
      </p:sp>
      <p:sp>
        <p:nvSpPr>
          <p:cNvPr id="6" name="Rectangle 3">
            <a:extLst>
              <a:ext uri="{FF2B5EF4-FFF2-40B4-BE49-F238E27FC236}">
                <a16:creationId xmlns:a16="http://schemas.microsoft.com/office/drawing/2014/main" id="{DFCA577E-0E9E-4FE5-BC2B-E5743A925527}"/>
              </a:ext>
            </a:extLst>
          </p:cNvPr>
          <p:cNvSpPr txBox="1">
            <a:spLocks noChangeArrowheads="1"/>
          </p:cNvSpPr>
          <p:nvPr/>
        </p:nvSpPr>
        <p:spPr>
          <a:xfrm>
            <a:off x="188057" y="4719364"/>
            <a:ext cx="8767886" cy="191683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120000"/>
              </a:lnSpc>
              <a:spcAft>
                <a:spcPts val="0"/>
              </a:spcAft>
            </a:pPr>
            <a:r>
              <a:rPr lang="zh-CN" altLang="en-US" sz="2400" b="0" dirty="0"/>
              <a:t>第一次迭代中进行了两次函数求值，而在后续的每次迭代中则只进行一次函数求值</a:t>
            </a:r>
          </a:p>
          <a:p>
            <a:pPr fontAlgn="auto">
              <a:lnSpc>
                <a:spcPct val="120000"/>
              </a:lnSpc>
              <a:spcAft>
                <a:spcPts val="0"/>
              </a:spcAft>
            </a:pPr>
            <a:r>
              <a:rPr lang="en-US" altLang="zh-CN" sz="2400" b="0" i="1" dirty="0"/>
              <a:t>r</a:t>
            </a:r>
            <a:r>
              <a:rPr lang="zh-CN" altLang="en-US" sz="2400" b="0" dirty="0"/>
              <a:t>的值对每个子区间相同，当</a:t>
            </a:r>
            <a:r>
              <a:rPr lang="en-US" altLang="zh-CN" sz="2400" b="0" dirty="0"/>
              <a:t>|</a:t>
            </a:r>
            <a:r>
              <a:rPr lang="en-US" altLang="zh-CN" sz="2400" b="0" i="1" dirty="0"/>
              <a:t>b</a:t>
            </a:r>
            <a:r>
              <a:rPr lang="en-US" altLang="zh-CN" sz="2400" b="0" i="1" baseline="-25000" dirty="0"/>
              <a:t>k</a:t>
            </a:r>
            <a:r>
              <a:rPr lang="en-US" altLang="zh-CN" sz="2400" b="0" dirty="0"/>
              <a:t>-</a:t>
            </a:r>
            <a:r>
              <a:rPr lang="en-US" altLang="zh-CN" sz="2400" b="0" i="1" dirty="0" err="1"/>
              <a:t>a</a:t>
            </a:r>
            <a:r>
              <a:rPr lang="en-US" altLang="zh-CN" sz="2400" b="0" i="1" baseline="-25000" dirty="0" err="1"/>
              <a:t>k</a:t>
            </a:r>
            <a:r>
              <a:rPr lang="en-US" altLang="zh-CN" sz="2400" b="0" dirty="0"/>
              <a:t>|&lt;</a:t>
            </a:r>
            <a:r>
              <a:rPr lang="el-GR" altLang="zh-CN" sz="2400" b="0" i="1" dirty="0">
                <a:cs typeface="Times New Roman" panose="02020603050405020304" pitchFamily="18" charset="0"/>
              </a:rPr>
              <a:t>ε</a:t>
            </a:r>
            <a:r>
              <a:rPr lang="zh-CN" altLang="en-US" sz="2400" b="0" dirty="0">
                <a:cs typeface="Times New Roman" panose="02020603050405020304" pitchFamily="18" charset="0"/>
              </a:rPr>
              <a:t>或</a:t>
            </a:r>
            <a:r>
              <a:rPr lang="en-US" altLang="zh-CN" sz="2400" b="0" dirty="0">
                <a:cs typeface="Times New Roman" panose="02020603050405020304" pitchFamily="18" charset="0"/>
              </a:rPr>
              <a:t>|</a:t>
            </a:r>
            <a:r>
              <a:rPr lang="en-US" altLang="zh-CN" sz="2400" b="0" i="1" dirty="0">
                <a:cs typeface="Times New Roman" panose="02020603050405020304" pitchFamily="18" charset="0"/>
              </a:rPr>
              <a:t>f</a:t>
            </a:r>
            <a:r>
              <a:rPr lang="en-US" altLang="zh-CN" sz="2400" b="0" dirty="0">
                <a:cs typeface="Times New Roman" panose="02020603050405020304" pitchFamily="18" charset="0"/>
              </a:rPr>
              <a:t>(</a:t>
            </a:r>
            <a:r>
              <a:rPr lang="en-US" altLang="zh-CN" sz="2400" b="0" i="1" dirty="0">
                <a:cs typeface="Times New Roman" panose="02020603050405020304" pitchFamily="18" charset="0"/>
              </a:rPr>
              <a:t>b</a:t>
            </a:r>
            <a:r>
              <a:rPr lang="en-US" altLang="zh-CN" sz="2400" b="0" i="1" baseline="-25000" dirty="0">
                <a:cs typeface="Times New Roman" panose="02020603050405020304" pitchFamily="18" charset="0"/>
              </a:rPr>
              <a:t>k</a:t>
            </a:r>
            <a:r>
              <a:rPr lang="en-US" altLang="zh-CN" sz="2400" b="0" dirty="0">
                <a:cs typeface="Times New Roman" panose="02020603050405020304" pitchFamily="18" charset="0"/>
              </a:rPr>
              <a:t>)-</a:t>
            </a:r>
            <a:r>
              <a:rPr lang="en-US" altLang="zh-CN" sz="2400" b="0" i="1" dirty="0">
                <a:cs typeface="Times New Roman" panose="02020603050405020304" pitchFamily="18" charset="0"/>
              </a:rPr>
              <a:t>f</a:t>
            </a:r>
            <a:r>
              <a:rPr lang="en-US" altLang="zh-CN" sz="2400" b="0" dirty="0">
                <a:cs typeface="Times New Roman" panose="02020603050405020304" pitchFamily="18" charset="0"/>
              </a:rPr>
              <a:t>(</a:t>
            </a:r>
            <a:r>
              <a:rPr lang="en-US" altLang="zh-CN" sz="2400" b="0" i="1" dirty="0" err="1">
                <a:cs typeface="Times New Roman" panose="02020603050405020304" pitchFamily="18" charset="0"/>
              </a:rPr>
              <a:t>a</a:t>
            </a:r>
            <a:r>
              <a:rPr lang="en-US" altLang="zh-CN" sz="2400" b="0" i="1" baseline="-25000" dirty="0" err="1">
                <a:cs typeface="Times New Roman" panose="02020603050405020304" pitchFamily="18" charset="0"/>
              </a:rPr>
              <a:t>k</a:t>
            </a:r>
            <a:r>
              <a:rPr lang="en-US" altLang="zh-CN" sz="2400" b="0" dirty="0">
                <a:cs typeface="Times New Roman" panose="02020603050405020304" pitchFamily="18" charset="0"/>
              </a:rPr>
              <a:t>)|&lt;</a:t>
            </a:r>
            <a:r>
              <a:rPr lang="el-GR" altLang="zh-CN" sz="2400" b="0" i="1" dirty="0">
                <a:cs typeface="Times New Roman" panose="02020603050405020304" pitchFamily="18" charset="0"/>
              </a:rPr>
              <a:t>ε</a:t>
            </a:r>
            <a:r>
              <a:rPr lang="zh-CN" altLang="en-US" sz="2400" b="0" dirty="0">
                <a:cs typeface="Times New Roman" panose="02020603050405020304" pitchFamily="18" charset="0"/>
              </a:rPr>
              <a:t>时，迭代结束，取</a:t>
            </a:r>
            <a:r>
              <a:rPr lang="en-US" altLang="zh-CN" sz="2400" b="0" dirty="0">
                <a:cs typeface="Times New Roman" panose="02020603050405020304" pitchFamily="18" charset="0"/>
              </a:rPr>
              <a:t>[</a:t>
            </a:r>
            <a:r>
              <a:rPr lang="en-US" altLang="zh-CN" sz="2400" b="0" i="1" dirty="0" err="1">
                <a:cs typeface="Times New Roman" panose="02020603050405020304" pitchFamily="18" charset="0"/>
              </a:rPr>
              <a:t>a</a:t>
            </a:r>
            <a:r>
              <a:rPr lang="en-US" altLang="zh-CN" sz="2400" b="0" i="1" baseline="-25000" dirty="0" err="1">
                <a:cs typeface="Times New Roman" panose="02020603050405020304" pitchFamily="18" charset="0"/>
              </a:rPr>
              <a:t>k</a:t>
            </a:r>
            <a:r>
              <a:rPr lang="en-US" altLang="zh-CN" sz="2400" b="0" dirty="0" err="1">
                <a:cs typeface="Times New Roman" panose="02020603050405020304" pitchFamily="18" charset="0"/>
              </a:rPr>
              <a:t>,</a:t>
            </a:r>
            <a:r>
              <a:rPr lang="en-US" altLang="zh-CN" sz="2400" b="0" i="1" dirty="0" err="1">
                <a:cs typeface="Times New Roman" panose="02020603050405020304" pitchFamily="18" charset="0"/>
              </a:rPr>
              <a:t>b</a:t>
            </a:r>
            <a:r>
              <a:rPr lang="en-US" altLang="zh-CN" sz="2400" b="0" i="1" baseline="-25000" dirty="0" err="1">
                <a:cs typeface="Times New Roman" panose="02020603050405020304" pitchFamily="18" charset="0"/>
              </a:rPr>
              <a:t>k</a:t>
            </a:r>
            <a:r>
              <a:rPr lang="en-US" altLang="zh-CN" sz="2400" b="0" dirty="0">
                <a:cs typeface="Times New Roman" panose="02020603050405020304" pitchFamily="18" charset="0"/>
              </a:rPr>
              <a:t>]</a:t>
            </a:r>
            <a:r>
              <a:rPr lang="zh-CN" altLang="en-US" sz="2400" b="0" dirty="0">
                <a:cs typeface="Times New Roman" panose="02020603050405020304" pitchFamily="18" charset="0"/>
              </a:rPr>
              <a:t>的中点为所求最小值点。其中</a:t>
            </a:r>
            <a:r>
              <a:rPr lang="el-GR" altLang="zh-CN" sz="2400" b="0" i="1" dirty="0">
                <a:cs typeface="Times New Roman" panose="02020603050405020304" pitchFamily="18" charset="0"/>
              </a:rPr>
              <a:t>ε</a:t>
            </a:r>
            <a:r>
              <a:rPr lang="zh-CN" altLang="en-US" sz="2400" b="0" dirty="0">
                <a:cs typeface="Times New Roman" panose="02020603050405020304" pitchFamily="18" charset="0"/>
              </a:rPr>
              <a:t>是预定义的容差</a:t>
            </a:r>
            <a:r>
              <a:rPr lang="en-US" altLang="zh-CN" sz="2400" b="0" dirty="0">
                <a:cs typeface="Times New Roman" panose="02020603050405020304" pitchFamily="18" charset="0"/>
              </a:rPr>
              <a:t>.</a:t>
            </a:r>
            <a:endParaRPr lang="zh-CN" altLang="el-GR" sz="2400" b="0" dirty="0">
              <a:cs typeface="Times New Roman" panose="02020603050405020304" pitchFamily="18" charset="0"/>
            </a:endParaRPr>
          </a:p>
        </p:txBody>
      </p:sp>
    </p:spTree>
    <p:extLst>
      <p:ext uri="{BB962C8B-B14F-4D97-AF65-F5344CB8AC3E}">
        <p14:creationId xmlns:p14="http://schemas.microsoft.com/office/powerpoint/2010/main" val="196410430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79DA3C4-3063-454E-AC10-6DF70C420E9B}"/>
              </a:ext>
            </a:extLst>
          </p:cNvPr>
          <p:cNvSpPr txBox="1"/>
          <p:nvPr/>
        </p:nvSpPr>
        <p:spPr>
          <a:xfrm>
            <a:off x="5118" y="363190"/>
            <a:ext cx="662473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8.4  </a:t>
            </a:r>
            <a:r>
              <a:rPr lang="zh-CN" altLang="en-US" sz="2400" b="0" dirty="0">
                <a:solidFill>
                  <a:schemeClr val="tx1">
                    <a:lumMod val="95000"/>
                    <a:lumOff val="5000"/>
                  </a:schemeClr>
                </a:solidFill>
                <a:latin typeface="+mn-ea"/>
                <a:ea typeface="+mn-ea"/>
              </a:rPr>
              <a:t>比较求根方法和黄金分割搜索方法</a:t>
            </a:r>
          </a:p>
        </p:txBody>
      </p:sp>
      <p:pic>
        <p:nvPicPr>
          <p:cNvPr id="8" name="图片 7">
            <a:extLst>
              <a:ext uri="{FF2B5EF4-FFF2-40B4-BE49-F238E27FC236}">
                <a16:creationId xmlns:a16="http://schemas.microsoft.com/office/drawing/2014/main" id="{4C5A699C-A754-4D37-B195-37088F846A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4168" y="12531"/>
            <a:ext cx="3059832" cy="2432929"/>
          </a:xfrm>
          <a:prstGeom prst="rect">
            <a:avLst/>
          </a:prstGeom>
        </p:spPr>
      </p:pic>
      <p:sp>
        <p:nvSpPr>
          <p:cNvPr id="9" name="文本框 8">
            <a:extLst>
              <a:ext uri="{FF2B5EF4-FFF2-40B4-BE49-F238E27FC236}">
                <a16:creationId xmlns:a16="http://schemas.microsoft.com/office/drawing/2014/main" id="{D0510FA4-C237-4634-AF94-943B1CCD2A0B}"/>
              </a:ext>
            </a:extLst>
          </p:cNvPr>
          <p:cNvSpPr txBox="1"/>
          <p:nvPr/>
        </p:nvSpPr>
        <p:spPr>
          <a:xfrm>
            <a:off x="179512" y="1034873"/>
            <a:ext cx="4536504" cy="830997"/>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求单峰函数</a:t>
            </a:r>
            <a:endParaRPr lang="en-US" altLang="zh-CN" sz="2400" b="0" dirty="0">
              <a:solidFill>
                <a:schemeClr val="tx1">
                  <a:lumMod val="95000"/>
                  <a:lumOff val="5000"/>
                </a:schemeClr>
              </a:solidFill>
              <a:latin typeface="+mn-ea"/>
              <a:ea typeface="+mn-ea"/>
            </a:endParaRPr>
          </a:p>
          <a:p>
            <a:pPr algn="l"/>
            <a:r>
              <a:rPr lang="zh-CN" altLang="en-US" sz="2400" b="0" dirty="0">
                <a:solidFill>
                  <a:schemeClr val="tx1">
                    <a:lumMod val="95000"/>
                    <a:lumOff val="5000"/>
                  </a:schemeClr>
                </a:solidFill>
                <a:latin typeface="+mn-ea"/>
                <a:ea typeface="+mn-ea"/>
              </a:rPr>
              <a:t>在区间</a:t>
            </a:r>
            <a:r>
              <a:rPr lang="en-US" altLang="zh-CN" sz="2400" b="0" dirty="0">
                <a:solidFill>
                  <a:schemeClr val="tx1">
                    <a:lumMod val="95000"/>
                    <a:lumOff val="5000"/>
                  </a:schemeClr>
                </a:solidFill>
                <a:latin typeface="+mn-ea"/>
                <a:ea typeface="+mn-ea"/>
              </a:rPr>
              <a:t>[0,1] </a:t>
            </a:r>
            <a:r>
              <a:rPr lang="zh-CN" altLang="en-US" sz="2400" b="0" dirty="0">
                <a:solidFill>
                  <a:schemeClr val="tx1">
                    <a:lumMod val="95000"/>
                    <a:lumOff val="5000"/>
                  </a:schemeClr>
                </a:solidFill>
                <a:latin typeface="+mn-ea"/>
                <a:ea typeface="+mn-ea"/>
              </a:rPr>
              <a:t>上的极小值。</a:t>
            </a:r>
          </a:p>
        </p:txBody>
      </p:sp>
      <p:pic>
        <p:nvPicPr>
          <p:cNvPr id="13" name="图片 12">
            <a:extLst>
              <a:ext uri="{FF2B5EF4-FFF2-40B4-BE49-F238E27FC236}">
                <a16:creationId xmlns:a16="http://schemas.microsoft.com/office/drawing/2014/main" id="{3BF09E1C-2769-4323-BFB1-DD349B5EDD2C}"/>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858084" y="1123017"/>
            <a:ext cx="2415845" cy="327355"/>
          </a:xfrm>
          <a:prstGeom prst="rect">
            <a:avLst/>
          </a:prstGeom>
        </p:spPr>
      </p:pic>
      <p:pic>
        <p:nvPicPr>
          <p:cNvPr id="4" name="图片 3">
            <a:extLst>
              <a:ext uri="{FF2B5EF4-FFF2-40B4-BE49-F238E27FC236}">
                <a16:creationId xmlns:a16="http://schemas.microsoft.com/office/drawing/2014/main" id="{41BD9257-4D58-4454-809B-FA0E63A3DC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512" y="2647714"/>
            <a:ext cx="8547298" cy="423758"/>
          </a:xfrm>
          <a:prstGeom prst="rect">
            <a:avLst/>
          </a:prstGeom>
        </p:spPr>
      </p:pic>
    </p:spTree>
    <p:extLst>
      <p:ext uri="{BB962C8B-B14F-4D97-AF65-F5344CB8AC3E}">
        <p14:creationId xmlns:p14="http://schemas.microsoft.com/office/powerpoint/2010/main" val="2022037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79DA3C4-3063-454E-AC10-6DF70C420E9B}"/>
              </a:ext>
            </a:extLst>
          </p:cNvPr>
          <p:cNvSpPr txBox="1"/>
          <p:nvPr/>
        </p:nvSpPr>
        <p:spPr>
          <a:xfrm>
            <a:off x="5118" y="363190"/>
            <a:ext cx="662473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8.4  </a:t>
            </a:r>
            <a:r>
              <a:rPr lang="zh-CN" altLang="en-US" sz="2400" b="0" dirty="0">
                <a:solidFill>
                  <a:schemeClr val="tx1">
                    <a:lumMod val="95000"/>
                    <a:lumOff val="5000"/>
                  </a:schemeClr>
                </a:solidFill>
                <a:latin typeface="+mn-ea"/>
                <a:ea typeface="+mn-ea"/>
              </a:rPr>
              <a:t>比较求根方法和黄金分割搜索方法</a:t>
            </a:r>
          </a:p>
        </p:txBody>
      </p:sp>
      <p:pic>
        <p:nvPicPr>
          <p:cNvPr id="6" name="图片 5">
            <a:extLst>
              <a:ext uri="{FF2B5EF4-FFF2-40B4-BE49-F238E27FC236}">
                <a16:creationId xmlns:a16="http://schemas.microsoft.com/office/drawing/2014/main" id="{47E7BBBB-C919-478B-A87C-EBF596AC1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409737"/>
            <a:ext cx="8299058" cy="4206733"/>
          </a:xfrm>
          <a:prstGeom prst="rect">
            <a:avLst/>
          </a:prstGeom>
        </p:spPr>
      </p:pic>
      <p:pic>
        <p:nvPicPr>
          <p:cNvPr id="8" name="图片 7">
            <a:extLst>
              <a:ext uri="{FF2B5EF4-FFF2-40B4-BE49-F238E27FC236}">
                <a16:creationId xmlns:a16="http://schemas.microsoft.com/office/drawing/2014/main" id="{4C5A699C-A754-4D37-B195-37088F846A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12531"/>
            <a:ext cx="3059832" cy="2432929"/>
          </a:xfrm>
          <a:prstGeom prst="rect">
            <a:avLst/>
          </a:prstGeom>
        </p:spPr>
      </p:pic>
      <p:sp>
        <p:nvSpPr>
          <p:cNvPr id="9" name="文本框 8">
            <a:extLst>
              <a:ext uri="{FF2B5EF4-FFF2-40B4-BE49-F238E27FC236}">
                <a16:creationId xmlns:a16="http://schemas.microsoft.com/office/drawing/2014/main" id="{D0510FA4-C237-4634-AF94-943B1CCD2A0B}"/>
              </a:ext>
            </a:extLst>
          </p:cNvPr>
          <p:cNvSpPr txBox="1"/>
          <p:nvPr/>
        </p:nvSpPr>
        <p:spPr>
          <a:xfrm>
            <a:off x="179512" y="1034873"/>
            <a:ext cx="4536504" cy="830997"/>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求单峰函数</a:t>
            </a:r>
            <a:endParaRPr lang="en-US" altLang="zh-CN" sz="2400" b="0" dirty="0">
              <a:solidFill>
                <a:schemeClr val="tx1">
                  <a:lumMod val="95000"/>
                  <a:lumOff val="5000"/>
                </a:schemeClr>
              </a:solidFill>
              <a:latin typeface="+mn-ea"/>
              <a:ea typeface="+mn-ea"/>
            </a:endParaRPr>
          </a:p>
          <a:p>
            <a:pPr algn="l"/>
            <a:r>
              <a:rPr lang="zh-CN" altLang="en-US" sz="2400" b="0" dirty="0">
                <a:solidFill>
                  <a:schemeClr val="tx1">
                    <a:lumMod val="95000"/>
                    <a:lumOff val="5000"/>
                  </a:schemeClr>
                </a:solidFill>
                <a:latin typeface="+mn-ea"/>
                <a:ea typeface="+mn-ea"/>
              </a:rPr>
              <a:t>在区间</a:t>
            </a:r>
            <a:r>
              <a:rPr lang="en-US" altLang="zh-CN" sz="2400" b="0" dirty="0">
                <a:solidFill>
                  <a:schemeClr val="tx1">
                    <a:lumMod val="95000"/>
                    <a:lumOff val="5000"/>
                  </a:schemeClr>
                </a:solidFill>
                <a:latin typeface="+mn-ea"/>
                <a:ea typeface="+mn-ea"/>
              </a:rPr>
              <a:t>[0,1] </a:t>
            </a:r>
            <a:r>
              <a:rPr lang="zh-CN" altLang="en-US" sz="2400" b="0" dirty="0">
                <a:solidFill>
                  <a:schemeClr val="tx1">
                    <a:lumMod val="95000"/>
                    <a:lumOff val="5000"/>
                  </a:schemeClr>
                </a:solidFill>
                <a:latin typeface="+mn-ea"/>
                <a:ea typeface="+mn-ea"/>
              </a:rPr>
              <a:t>上的极小值。</a:t>
            </a:r>
          </a:p>
        </p:txBody>
      </p:sp>
      <p:pic>
        <p:nvPicPr>
          <p:cNvPr id="13" name="图片 12">
            <a:extLst>
              <a:ext uri="{FF2B5EF4-FFF2-40B4-BE49-F238E27FC236}">
                <a16:creationId xmlns:a16="http://schemas.microsoft.com/office/drawing/2014/main" id="{3BF09E1C-2769-4323-BFB1-DD349B5EDD2C}"/>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858084" y="1123017"/>
            <a:ext cx="2415845" cy="327355"/>
          </a:xfrm>
          <a:prstGeom prst="rect">
            <a:avLst/>
          </a:prstGeom>
        </p:spPr>
      </p:pic>
    </p:spTree>
    <p:extLst>
      <p:ext uri="{BB962C8B-B14F-4D97-AF65-F5344CB8AC3E}">
        <p14:creationId xmlns:p14="http://schemas.microsoft.com/office/powerpoint/2010/main" val="3786570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1A431E2-FC03-44F3-9492-202347081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60" y="980728"/>
            <a:ext cx="8892480" cy="4523606"/>
          </a:xfrm>
          <a:prstGeom prst="rect">
            <a:avLst/>
          </a:prstGeom>
        </p:spPr>
      </p:pic>
      <p:sp>
        <p:nvSpPr>
          <p:cNvPr id="4" name="文本框 3">
            <a:extLst>
              <a:ext uri="{FF2B5EF4-FFF2-40B4-BE49-F238E27FC236}">
                <a16:creationId xmlns:a16="http://schemas.microsoft.com/office/drawing/2014/main" id="{F36CAD38-A59F-432F-91A0-DE6EE6F571DE}"/>
              </a:ext>
            </a:extLst>
          </p:cNvPr>
          <p:cNvSpPr txBox="1"/>
          <p:nvPr/>
        </p:nvSpPr>
        <p:spPr>
          <a:xfrm>
            <a:off x="127647" y="332656"/>
            <a:ext cx="662473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比较解析法和黄金分割搜索方法</a:t>
            </a:r>
          </a:p>
        </p:txBody>
      </p:sp>
    </p:spTree>
    <p:extLst>
      <p:ext uri="{BB962C8B-B14F-4D97-AF65-F5344CB8AC3E}">
        <p14:creationId xmlns:p14="http://schemas.microsoft.com/office/powerpoint/2010/main" val="3472771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20E7BBB-127A-417F-B870-18F7D1A32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168" y="404664"/>
            <a:ext cx="8393664" cy="3874785"/>
          </a:xfrm>
          <a:prstGeom prst="rect">
            <a:avLst/>
          </a:prstGeom>
        </p:spPr>
      </p:pic>
      <p:pic>
        <p:nvPicPr>
          <p:cNvPr id="5" name="图片 4">
            <a:extLst>
              <a:ext uri="{FF2B5EF4-FFF2-40B4-BE49-F238E27FC236}">
                <a16:creationId xmlns:a16="http://schemas.microsoft.com/office/drawing/2014/main" id="{00A26FA5-86C5-4B2B-BBB7-43606BDE2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37112"/>
            <a:ext cx="9026049" cy="1944216"/>
          </a:xfrm>
          <a:prstGeom prst="rect">
            <a:avLst/>
          </a:prstGeom>
        </p:spPr>
      </p:pic>
    </p:spTree>
    <p:extLst>
      <p:ext uri="{BB962C8B-B14F-4D97-AF65-F5344CB8AC3E}">
        <p14:creationId xmlns:p14="http://schemas.microsoft.com/office/powerpoint/2010/main" val="1678636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12E1D5F-F598-40E3-B09C-5D667A6B7835}"/>
              </a:ext>
            </a:extLst>
          </p:cNvPr>
          <p:cNvSpPr>
            <a:spLocks noGrp="1" noChangeArrowheads="1"/>
          </p:cNvSpPr>
          <p:nvPr>
            <p:ph type="title"/>
          </p:nvPr>
        </p:nvSpPr>
        <p:spPr>
          <a:xfrm>
            <a:off x="0" y="261104"/>
            <a:ext cx="5824103" cy="453005"/>
          </a:xfrm>
        </p:spPr>
        <p:txBody>
          <a:bodyPr>
            <a:normAutofit fontScale="90000"/>
          </a:bodyPr>
          <a:lstStyle/>
          <a:p>
            <a:r>
              <a:rPr lang="zh-CN" altLang="en-US" sz="2800" dirty="0"/>
              <a:t>（</a:t>
            </a:r>
            <a:r>
              <a:rPr lang="en-US" altLang="zh-CN" sz="2800" dirty="0"/>
              <a:t>2</a:t>
            </a:r>
            <a:r>
              <a:rPr lang="zh-CN" altLang="en-US" sz="2800" dirty="0"/>
              <a:t>）斐波那契（</a:t>
            </a:r>
            <a:r>
              <a:rPr lang="en-US" altLang="zh-CN" sz="2800" dirty="0"/>
              <a:t>Fibonacci</a:t>
            </a:r>
            <a:r>
              <a:rPr lang="zh-CN" altLang="en-US" sz="2800" dirty="0"/>
              <a:t>）搜索法</a:t>
            </a:r>
          </a:p>
        </p:txBody>
      </p:sp>
      <p:sp>
        <p:nvSpPr>
          <p:cNvPr id="18435" name="Rectangle 3">
            <a:extLst>
              <a:ext uri="{FF2B5EF4-FFF2-40B4-BE49-F238E27FC236}">
                <a16:creationId xmlns:a16="http://schemas.microsoft.com/office/drawing/2014/main" id="{65D28157-5657-4213-B3BA-EAA3EA3C93AF}"/>
              </a:ext>
            </a:extLst>
          </p:cNvPr>
          <p:cNvSpPr>
            <a:spLocks noGrp="1" noChangeArrowheads="1"/>
          </p:cNvSpPr>
          <p:nvPr>
            <p:ph type="body" idx="1"/>
          </p:nvPr>
        </p:nvSpPr>
        <p:spPr>
          <a:xfrm>
            <a:off x="259280" y="3140968"/>
            <a:ext cx="8625440" cy="3079260"/>
          </a:xfrm>
        </p:spPr>
        <p:txBody>
          <a:bodyPr>
            <a:normAutofit lnSpcReduction="10000"/>
          </a:bodyPr>
          <a:lstStyle/>
          <a:p>
            <a:pPr>
              <a:lnSpc>
                <a:spcPct val="90000"/>
              </a:lnSpc>
            </a:pPr>
            <a:r>
              <a:rPr lang="en-US" altLang="zh-CN" sz="2400" i="1" dirty="0">
                <a:solidFill>
                  <a:srgbClr val="0000FF"/>
                </a:solidFill>
              </a:rPr>
              <a:t>r</a:t>
            </a:r>
            <a:r>
              <a:rPr lang="zh-CN" altLang="en-US" sz="2400" dirty="0">
                <a:solidFill>
                  <a:srgbClr val="0000FF"/>
                </a:solidFill>
              </a:rPr>
              <a:t>的值不是常数，而且子区间数（迭代数）是由指定的容差决定的。</a:t>
            </a:r>
            <a:endParaRPr lang="en-US" altLang="zh-CN" sz="2400" dirty="0">
              <a:solidFill>
                <a:srgbClr val="0000FF"/>
              </a:solidFill>
            </a:endParaRPr>
          </a:p>
          <a:p>
            <a:pPr>
              <a:lnSpc>
                <a:spcPct val="40000"/>
              </a:lnSpc>
            </a:pPr>
            <a:endParaRPr lang="zh-CN" altLang="en-US" sz="2400" dirty="0">
              <a:solidFill>
                <a:srgbClr val="0000FF"/>
              </a:solidFill>
            </a:endParaRPr>
          </a:p>
          <a:p>
            <a:pPr>
              <a:lnSpc>
                <a:spcPct val="90000"/>
              </a:lnSpc>
            </a:pPr>
            <a:r>
              <a:rPr lang="zh-CN" altLang="en-US" sz="2400" dirty="0"/>
              <a:t>斐波那契（</a:t>
            </a:r>
            <a:r>
              <a:rPr lang="en-US" altLang="zh-CN" sz="2400" dirty="0"/>
              <a:t>Fibonacci</a:t>
            </a:r>
            <a:r>
              <a:rPr lang="zh-CN" altLang="en-US" sz="2400" dirty="0"/>
              <a:t>）搜索基于公式：</a:t>
            </a:r>
          </a:p>
          <a:p>
            <a:pPr algn="ctr">
              <a:lnSpc>
                <a:spcPct val="120000"/>
              </a:lnSpc>
              <a:buFont typeface="Wingdings" panose="05000000000000000000" pitchFamily="2" charset="2"/>
              <a:buNone/>
            </a:pPr>
            <a:r>
              <a:rPr lang="en-US" altLang="zh-CN" sz="2800" i="1" dirty="0"/>
              <a:t>F</a:t>
            </a:r>
            <a:r>
              <a:rPr lang="en-US" altLang="zh-CN" sz="2800" baseline="-25000" dirty="0"/>
              <a:t>0</a:t>
            </a:r>
            <a:r>
              <a:rPr lang="en-US" altLang="zh-CN" sz="2800" dirty="0"/>
              <a:t>=0, </a:t>
            </a:r>
            <a:r>
              <a:rPr lang="en-US" altLang="zh-CN" sz="2800" i="1" dirty="0"/>
              <a:t>F</a:t>
            </a:r>
            <a:r>
              <a:rPr lang="en-US" altLang="zh-CN" sz="2800" baseline="-25000" dirty="0"/>
              <a:t>1</a:t>
            </a:r>
            <a:r>
              <a:rPr lang="en-US" altLang="zh-CN" sz="2800" dirty="0"/>
              <a:t>=1, </a:t>
            </a:r>
          </a:p>
          <a:p>
            <a:pPr algn="ctr">
              <a:lnSpc>
                <a:spcPct val="120000"/>
              </a:lnSpc>
              <a:buFont typeface="Wingdings" panose="05000000000000000000" pitchFamily="2" charset="2"/>
              <a:buNone/>
            </a:pPr>
            <a:r>
              <a:rPr lang="en-US" altLang="zh-CN" sz="2800" i="1" dirty="0" err="1"/>
              <a:t>F</a:t>
            </a:r>
            <a:r>
              <a:rPr lang="en-US" altLang="zh-CN" sz="2800" i="1" baseline="-25000" dirty="0" err="1"/>
              <a:t>n</a:t>
            </a:r>
            <a:r>
              <a:rPr lang="en-US" altLang="zh-CN" sz="2800" dirty="0"/>
              <a:t>=</a:t>
            </a:r>
            <a:r>
              <a:rPr lang="en-US" altLang="zh-CN" sz="2800" i="1" dirty="0"/>
              <a:t>F</a:t>
            </a:r>
            <a:r>
              <a:rPr lang="en-US" altLang="zh-CN" sz="2800" i="1" baseline="-25000" dirty="0"/>
              <a:t>n</a:t>
            </a:r>
            <a:r>
              <a:rPr lang="en-US" altLang="zh-CN" sz="2800" baseline="-25000" dirty="0"/>
              <a:t>-1</a:t>
            </a:r>
            <a:r>
              <a:rPr lang="en-US" altLang="zh-CN" sz="2800" dirty="0"/>
              <a:t>+</a:t>
            </a:r>
            <a:r>
              <a:rPr lang="en-US" altLang="zh-CN" sz="2800" i="1" dirty="0"/>
              <a:t>F</a:t>
            </a:r>
            <a:r>
              <a:rPr lang="en-US" altLang="zh-CN" sz="2800" i="1" baseline="-25000" dirty="0"/>
              <a:t>n</a:t>
            </a:r>
            <a:r>
              <a:rPr lang="en-US" altLang="zh-CN" sz="2800" baseline="-25000" dirty="0"/>
              <a:t>-2</a:t>
            </a:r>
          </a:p>
          <a:p>
            <a:pPr>
              <a:lnSpc>
                <a:spcPct val="120000"/>
              </a:lnSpc>
              <a:buFont typeface="Wingdings" panose="05000000000000000000" pitchFamily="2" charset="2"/>
              <a:buNone/>
            </a:pPr>
            <a:r>
              <a:rPr lang="en-US" altLang="zh-CN" sz="2400" dirty="0"/>
              <a:t>    </a:t>
            </a:r>
            <a:r>
              <a:rPr lang="zh-CN" altLang="en-US" sz="2400" dirty="0"/>
              <a:t>因此，我们有</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F</a:t>
            </a:r>
            <a:r>
              <a:rPr lang="en-US" altLang="zh-CN" sz="2800" i="1" baseline="-25000" dirty="0" err="1">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}={0,1,1,2,3,5,8,13,21,…}</a:t>
            </a:r>
          </a:p>
        </p:txBody>
      </p:sp>
      <p:sp>
        <p:nvSpPr>
          <p:cNvPr id="2" name="文本框 1">
            <a:extLst>
              <a:ext uri="{FF2B5EF4-FFF2-40B4-BE49-F238E27FC236}">
                <a16:creationId xmlns:a16="http://schemas.microsoft.com/office/drawing/2014/main" id="{F1850A12-93B0-4FAF-8E89-0351FC1C9D5D}"/>
              </a:ext>
            </a:extLst>
          </p:cNvPr>
          <p:cNvSpPr txBox="1"/>
          <p:nvPr/>
        </p:nvSpPr>
        <p:spPr>
          <a:xfrm>
            <a:off x="66160" y="869953"/>
            <a:ext cx="8682304" cy="1396857"/>
          </a:xfrm>
          <a:prstGeom prst="rect">
            <a:avLst/>
          </a:prstGeom>
          <a:noFill/>
        </p:spPr>
        <p:txBody>
          <a:bodyPr wrap="square" rtlCol="0">
            <a:spAutoFit/>
          </a:bodyPr>
          <a:lstStyle/>
          <a:p>
            <a:pPr algn="l" fontAlgn="auto">
              <a:lnSpc>
                <a:spcPct val="120000"/>
              </a:lnSpc>
              <a:spcAft>
                <a:spcPts val="0"/>
              </a:spcAft>
            </a:pPr>
            <a:r>
              <a:rPr lang="zh-CN" altLang="en-US" sz="2400" b="0" dirty="0">
                <a:solidFill>
                  <a:schemeClr val="tx1"/>
                </a:solidFill>
                <a:latin typeface="+mn-ea"/>
                <a:ea typeface="+mn-ea"/>
              </a:rPr>
              <a:t>      在黄金分割搜索法中，第一次迭代中进行了两次函数求值，而在后续的每次迭代中则只进行一次函数求值。</a:t>
            </a:r>
            <a:r>
              <a:rPr lang="en-US" altLang="zh-CN" sz="2400" b="0" i="1" dirty="0">
                <a:solidFill>
                  <a:schemeClr val="tx1"/>
                </a:solidFill>
                <a:latin typeface="+mn-ea"/>
                <a:ea typeface="+mn-ea"/>
              </a:rPr>
              <a:t>r</a:t>
            </a:r>
            <a:r>
              <a:rPr lang="zh-CN" altLang="en-US" sz="2400" b="0" dirty="0">
                <a:solidFill>
                  <a:schemeClr val="tx1"/>
                </a:solidFill>
                <a:latin typeface="+mn-ea"/>
                <a:ea typeface="+mn-ea"/>
              </a:rPr>
              <a:t>的值对每个子区间相同，当</a:t>
            </a:r>
            <a:r>
              <a:rPr lang="en-US" altLang="zh-CN" sz="2400" b="0" dirty="0">
                <a:solidFill>
                  <a:schemeClr val="tx1"/>
                </a:solidFill>
                <a:latin typeface="+mn-ea"/>
                <a:ea typeface="+mn-ea"/>
              </a:rPr>
              <a:t>|</a:t>
            </a:r>
            <a:r>
              <a:rPr lang="en-US" altLang="zh-CN" sz="2400" b="0" i="1" dirty="0">
                <a:solidFill>
                  <a:schemeClr val="tx1"/>
                </a:solidFill>
                <a:latin typeface="+mn-ea"/>
                <a:ea typeface="+mn-ea"/>
              </a:rPr>
              <a:t>b</a:t>
            </a:r>
            <a:r>
              <a:rPr lang="en-US" altLang="zh-CN" sz="2400" b="0" i="1" baseline="-25000" dirty="0">
                <a:solidFill>
                  <a:schemeClr val="tx1"/>
                </a:solidFill>
                <a:latin typeface="+mn-ea"/>
                <a:ea typeface="+mn-ea"/>
              </a:rPr>
              <a:t>k</a:t>
            </a:r>
            <a:r>
              <a:rPr lang="en-US" altLang="zh-CN" sz="2400" b="0" dirty="0">
                <a:solidFill>
                  <a:schemeClr val="tx1"/>
                </a:solidFill>
                <a:latin typeface="+mn-ea"/>
                <a:ea typeface="+mn-ea"/>
              </a:rPr>
              <a:t>-</a:t>
            </a:r>
            <a:r>
              <a:rPr lang="en-US" altLang="zh-CN" sz="2400" b="0" i="1" dirty="0" err="1">
                <a:solidFill>
                  <a:schemeClr val="tx1"/>
                </a:solidFill>
                <a:latin typeface="+mn-ea"/>
                <a:ea typeface="+mn-ea"/>
              </a:rPr>
              <a:t>a</a:t>
            </a:r>
            <a:r>
              <a:rPr lang="en-US" altLang="zh-CN" sz="2400" b="0" i="1" baseline="-25000" dirty="0" err="1">
                <a:solidFill>
                  <a:schemeClr val="tx1"/>
                </a:solidFill>
                <a:latin typeface="+mn-ea"/>
                <a:ea typeface="+mn-ea"/>
              </a:rPr>
              <a:t>k</a:t>
            </a:r>
            <a:r>
              <a:rPr lang="en-US" altLang="zh-CN" sz="2400" b="0" dirty="0">
                <a:solidFill>
                  <a:schemeClr val="tx1"/>
                </a:solidFill>
                <a:latin typeface="+mn-ea"/>
                <a:ea typeface="+mn-ea"/>
              </a:rPr>
              <a:t>|&lt;</a:t>
            </a:r>
            <a:r>
              <a:rPr lang="el-GR" altLang="zh-CN" sz="2400" b="0" i="1" dirty="0">
                <a:solidFill>
                  <a:schemeClr val="tx1"/>
                </a:solidFill>
                <a:latin typeface="+mn-ea"/>
                <a:ea typeface="+mn-ea"/>
                <a:cs typeface="Times New Roman" panose="02020603050405020304" pitchFamily="18" charset="0"/>
              </a:rPr>
              <a:t>ε</a:t>
            </a:r>
            <a:r>
              <a:rPr lang="zh-CN" altLang="en-US" sz="2400" b="0" dirty="0">
                <a:solidFill>
                  <a:schemeClr val="tx1"/>
                </a:solidFill>
                <a:latin typeface="+mn-ea"/>
                <a:ea typeface="+mn-ea"/>
                <a:cs typeface="Times New Roman" panose="02020603050405020304" pitchFamily="18" charset="0"/>
              </a:rPr>
              <a:t>或</a:t>
            </a:r>
            <a:r>
              <a:rPr lang="en-US" altLang="zh-CN" sz="2400" b="0" dirty="0">
                <a:solidFill>
                  <a:schemeClr val="tx1"/>
                </a:solidFill>
                <a:latin typeface="+mn-ea"/>
                <a:ea typeface="+mn-ea"/>
                <a:cs typeface="Times New Roman" panose="02020603050405020304" pitchFamily="18" charset="0"/>
              </a:rPr>
              <a:t>|</a:t>
            </a:r>
            <a:r>
              <a:rPr lang="en-US" altLang="zh-CN" sz="2400" b="0" i="1" dirty="0">
                <a:solidFill>
                  <a:schemeClr val="tx1"/>
                </a:solidFill>
                <a:latin typeface="+mn-ea"/>
                <a:ea typeface="+mn-ea"/>
                <a:cs typeface="Times New Roman" panose="02020603050405020304" pitchFamily="18" charset="0"/>
              </a:rPr>
              <a:t>f</a:t>
            </a:r>
            <a:r>
              <a:rPr lang="en-US" altLang="zh-CN" sz="2400" b="0" dirty="0">
                <a:solidFill>
                  <a:schemeClr val="tx1"/>
                </a:solidFill>
                <a:latin typeface="+mn-ea"/>
                <a:ea typeface="+mn-ea"/>
                <a:cs typeface="Times New Roman" panose="02020603050405020304" pitchFamily="18" charset="0"/>
              </a:rPr>
              <a:t>(</a:t>
            </a:r>
            <a:r>
              <a:rPr lang="en-US" altLang="zh-CN" sz="2400" b="0" i="1" dirty="0">
                <a:solidFill>
                  <a:schemeClr val="tx1"/>
                </a:solidFill>
                <a:latin typeface="+mn-ea"/>
                <a:ea typeface="+mn-ea"/>
                <a:cs typeface="Times New Roman" panose="02020603050405020304" pitchFamily="18" charset="0"/>
              </a:rPr>
              <a:t>b</a:t>
            </a:r>
            <a:r>
              <a:rPr lang="en-US" altLang="zh-CN" sz="2400" b="0" i="1" baseline="-25000" dirty="0">
                <a:solidFill>
                  <a:schemeClr val="tx1"/>
                </a:solidFill>
                <a:latin typeface="+mn-ea"/>
                <a:ea typeface="+mn-ea"/>
                <a:cs typeface="Times New Roman" panose="02020603050405020304" pitchFamily="18" charset="0"/>
              </a:rPr>
              <a:t>k</a:t>
            </a:r>
            <a:r>
              <a:rPr lang="en-US" altLang="zh-CN" sz="2400" b="0" dirty="0">
                <a:solidFill>
                  <a:schemeClr val="tx1"/>
                </a:solidFill>
                <a:latin typeface="+mn-ea"/>
                <a:ea typeface="+mn-ea"/>
                <a:cs typeface="Times New Roman" panose="02020603050405020304" pitchFamily="18" charset="0"/>
              </a:rPr>
              <a:t>)-</a:t>
            </a:r>
            <a:r>
              <a:rPr lang="en-US" altLang="zh-CN" sz="2400" b="0" i="1" dirty="0">
                <a:solidFill>
                  <a:schemeClr val="tx1"/>
                </a:solidFill>
                <a:latin typeface="+mn-ea"/>
                <a:ea typeface="+mn-ea"/>
                <a:cs typeface="Times New Roman" panose="02020603050405020304" pitchFamily="18" charset="0"/>
              </a:rPr>
              <a:t>f</a:t>
            </a:r>
            <a:r>
              <a:rPr lang="en-US" altLang="zh-CN" sz="2400" b="0" dirty="0">
                <a:solidFill>
                  <a:schemeClr val="tx1"/>
                </a:solidFill>
                <a:latin typeface="+mn-ea"/>
                <a:ea typeface="+mn-ea"/>
                <a:cs typeface="Times New Roman" panose="02020603050405020304" pitchFamily="18" charset="0"/>
              </a:rPr>
              <a:t>(</a:t>
            </a:r>
            <a:r>
              <a:rPr lang="en-US" altLang="zh-CN" sz="2400" b="0" i="1" dirty="0" err="1">
                <a:solidFill>
                  <a:schemeClr val="tx1"/>
                </a:solidFill>
                <a:latin typeface="+mn-ea"/>
                <a:ea typeface="+mn-ea"/>
                <a:cs typeface="Times New Roman" panose="02020603050405020304" pitchFamily="18" charset="0"/>
              </a:rPr>
              <a:t>a</a:t>
            </a:r>
            <a:r>
              <a:rPr lang="en-US" altLang="zh-CN" sz="2400" b="0" i="1" baseline="-25000" dirty="0" err="1">
                <a:solidFill>
                  <a:schemeClr val="tx1"/>
                </a:solidFill>
                <a:latin typeface="+mn-ea"/>
                <a:ea typeface="+mn-ea"/>
                <a:cs typeface="Times New Roman" panose="02020603050405020304" pitchFamily="18" charset="0"/>
              </a:rPr>
              <a:t>k</a:t>
            </a:r>
            <a:r>
              <a:rPr lang="en-US" altLang="zh-CN" sz="2400" b="0" dirty="0">
                <a:solidFill>
                  <a:schemeClr val="tx1"/>
                </a:solidFill>
                <a:latin typeface="+mn-ea"/>
                <a:ea typeface="+mn-ea"/>
                <a:cs typeface="Times New Roman" panose="02020603050405020304" pitchFamily="18" charset="0"/>
              </a:rPr>
              <a:t>)|&lt;</a:t>
            </a:r>
            <a:r>
              <a:rPr lang="el-GR" altLang="zh-CN" sz="2400" b="0" i="1" dirty="0">
                <a:solidFill>
                  <a:schemeClr val="tx1"/>
                </a:solidFill>
                <a:latin typeface="+mn-ea"/>
                <a:ea typeface="+mn-ea"/>
                <a:cs typeface="Times New Roman" panose="02020603050405020304" pitchFamily="18" charset="0"/>
              </a:rPr>
              <a:t>ε</a:t>
            </a:r>
            <a:r>
              <a:rPr lang="zh-CN" altLang="en-US" sz="2400" b="0" dirty="0">
                <a:solidFill>
                  <a:schemeClr val="tx1"/>
                </a:solidFill>
                <a:latin typeface="+mn-ea"/>
                <a:ea typeface="+mn-ea"/>
                <a:cs typeface="Times New Roman" panose="02020603050405020304" pitchFamily="18" charset="0"/>
              </a:rPr>
              <a:t>时，迭代结束</a:t>
            </a:r>
            <a:r>
              <a:rPr lang="en-US" altLang="zh-CN" sz="2400" b="0" dirty="0">
                <a:solidFill>
                  <a:schemeClr val="tx1"/>
                </a:solidFill>
                <a:latin typeface="+mn-ea"/>
                <a:ea typeface="+mn-ea"/>
                <a:cs typeface="Times New Roman" panose="02020603050405020304" pitchFamily="18" charset="0"/>
              </a:rPr>
              <a:t>.</a:t>
            </a:r>
            <a:endParaRPr lang="zh-CN" altLang="el-GR" sz="2400" b="0" dirty="0">
              <a:solidFill>
                <a:schemeClr val="tx1"/>
              </a:solidFill>
              <a:latin typeface="+mn-ea"/>
              <a:ea typeface="+mn-ea"/>
              <a:cs typeface="Times New Roman" panose="02020603050405020304" pitchFamily="18" charset="0"/>
            </a:endParaRPr>
          </a:p>
        </p:txBody>
      </p:sp>
      <p:sp>
        <p:nvSpPr>
          <p:cNvPr id="3" name="文本框 2">
            <a:extLst>
              <a:ext uri="{FF2B5EF4-FFF2-40B4-BE49-F238E27FC236}">
                <a16:creationId xmlns:a16="http://schemas.microsoft.com/office/drawing/2014/main" id="{FABAF709-BC38-4BD2-9DA3-2A3D036F0543}"/>
              </a:ext>
            </a:extLst>
          </p:cNvPr>
          <p:cNvSpPr txBox="1"/>
          <p:nvPr/>
        </p:nvSpPr>
        <p:spPr>
          <a:xfrm>
            <a:off x="468349" y="2425731"/>
            <a:ext cx="396044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在此基础上，假设</a:t>
            </a:r>
          </a:p>
        </p:txBody>
      </p:sp>
    </p:spTree>
    <p:extLst>
      <p:ext uri="{BB962C8B-B14F-4D97-AF65-F5344CB8AC3E}">
        <p14:creationId xmlns:p14="http://schemas.microsoft.com/office/powerpoint/2010/main" val="319899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8435">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8435">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89C8D9A-8BE7-4917-94BA-0CCF4696D2AF}"/>
              </a:ext>
            </a:extLst>
          </p:cNvPr>
          <p:cNvSpPr>
            <a:spLocks noGrp="1" noChangeArrowheads="1"/>
          </p:cNvSpPr>
          <p:nvPr>
            <p:ph type="title"/>
          </p:nvPr>
        </p:nvSpPr>
        <p:spPr>
          <a:xfrm>
            <a:off x="2862446" y="183172"/>
            <a:ext cx="3403558" cy="399562"/>
          </a:xfrm>
        </p:spPr>
        <p:txBody>
          <a:bodyPr>
            <a:noAutofit/>
          </a:bodyPr>
          <a:lstStyle/>
          <a:p>
            <a:r>
              <a:rPr lang="zh-CN" altLang="en-US" sz="2800" dirty="0"/>
              <a:t>比例因子的确定</a:t>
            </a:r>
          </a:p>
        </p:txBody>
      </p:sp>
      <p:sp>
        <p:nvSpPr>
          <p:cNvPr id="20485" name="Text Box 5">
            <a:extLst>
              <a:ext uri="{FF2B5EF4-FFF2-40B4-BE49-F238E27FC236}">
                <a16:creationId xmlns:a16="http://schemas.microsoft.com/office/drawing/2014/main" id="{24D7E0AE-8E79-48B7-AB77-817BC0D8F4B2}"/>
              </a:ext>
            </a:extLst>
          </p:cNvPr>
          <p:cNvSpPr txBox="1">
            <a:spLocks noChangeArrowheads="1"/>
          </p:cNvSpPr>
          <p:nvPr/>
        </p:nvSpPr>
        <p:spPr bwMode="auto">
          <a:xfrm>
            <a:off x="35841" y="1782972"/>
            <a:ext cx="923267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400" dirty="0">
                <a:solidFill>
                  <a:schemeClr val="tx1"/>
                </a:solidFill>
                <a:latin typeface="+mn-ea"/>
                <a:ea typeface="+mn-ea"/>
              </a:rPr>
              <a:t>设</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c</a:t>
            </a:r>
            <a:r>
              <a:rPr lang="en-US" altLang="zh-CN" sz="2400" baseline="-25000" dirty="0">
                <a:solidFill>
                  <a:schemeClr val="tx1"/>
                </a:solidFill>
                <a:latin typeface="+mn-ea"/>
                <a:ea typeface="+mn-ea"/>
              </a:rPr>
              <a:t>0</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d</a:t>
            </a:r>
            <a:r>
              <a:rPr lang="en-US" altLang="zh-CN" sz="2400" baseline="-25000" dirty="0">
                <a:solidFill>
                  <a:schemeClr val="tx1"/>
                </a:solidFill>
                <a:latin typeface="+mn-ea"/>
                <a:ea typeface="+mn-ea"/>
              </a:rPr>
              <a:t>0</a:t>
            </a:r>
            <a:r>
              <a:rPr lang="en-US" altLang="zh-CN" sz="2400" dirty="0">
                <a:solidFill>
                  <a:schemeClr val="tx1"/>
                </a:solidFill>
                <a:latin typeface="+mn-ea"/>
                <a:ea typeface="+mn-ea"/>
              </a:rPr>
              <a:t>)</a:t>
            </a:r>
            <a:r>
              <a:rPr lang="zh-CN" altLang="en-US" sz="2400" dirty="0">
                <a:solidFill>
                  <a:schemeClr val="tx1"/>
                </a:solidFill>
                <a:latin typeface="+mn-ea"/>
                <a:ea typeface="+mn-ea"/>
              </a:rPr>
              <a:t>，则从右侧压缩，使用</a:t>
            </a:r>
            <a:r>
              <a:rPr lang="en-US" altLang="zh-CN" sz="2400" dirty="0">
                <a:solidFill>
                  <a:schemeClr val="tx1"/>
                </a:solidFill>
                <a:latin typeface="+mn-ea"/>
                <a:ea typeface="+mn-ea"/>
              </a:rPr>
              <a:t>[</a:t>
            </a:r>
            <a:r>
              <a:rPr lang="en-US" altLang="zh-CN" sz="2400" i="1" dirty="0">
                <a:solidFill>
                  <a:schemeClr val="tx1"/>
                </a:solidFill>
                <a:latin typeface="+mn-ea"/>
                <a:ea typeface="+mn-ea"/>
              </a:rPr>
              <a:t>a</a:t>
            </a:r>
            <a:r>
              <a:rPr lang="en-US" altLang="zh-CN" sz="2400" dirty="0">
                <a:solidFill>
                  <a:schemeClr val="tx1"/>
                </a:solidFill>
                <a:latin typeface="+mn-ea"/>
                <a:ea typeface="+mn-ea"/>
              </a:rPr>
              <a:t>, </a:t>
            </a:r>
            <a:r>
              <a:rPr lang="en-US" altLang="zh-CN" sz="2400" i="1" dirty="0">
                <a:solidFill>
                  <a:schemeClr val="tx1"/>
                </a:solidFill>
                <a:latin typeface="+mn-ea"/>
                <a:ea typeface="+mn-ea"/>
              </a:rPr>
              <a:t>d</a:t>
            </a:r>
            <a:r>
              <a:rPr lang="en-US" altLang="zh-CN" sz="2400" dirty="0">
                <a:solidFill>
                  <a:schemeClr val="tx1"/>
                </a:solidFill>
                <a:latin typeface="+mn-ea"/>
                <a:ea typeface="+mn-ea"/>
              </a:rPr>
              <a:t>]</a:t>
            </a:r>
            <a:r>
              <a:rPr lang="zh-CN" altLang="en-US" sz="2400" dirty="0">
                <a:solidFill>
                  <a:schemeClr val="tx1"/>
                </a:solidFill>
                <a:latin typeface="+mn-ea"/>
                <a:ea typeface="+mn-ea"/>
              </a:rPr>
              <a:t>，即取</a:t>
            </a:r>
            <a:r>
              <a:rPr lang="en-US" altLang="zh-CN" sz="2400" i="1" dirty="0">
                <a:solidFill>
                  <a:schemeClr val="tx1"/>
                </a:solidFill>
                <a:latin typeface="+mn-ea"/>
                <a:ea typeface="+mn-ea"/>
              </a:rPr>
              <a:t>a</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a:solidFill>
                  <a:schemeClr val="tx1"/>
                </a:solidFill>
                <a:latin typeface="+mn-ea"/>
                <a:ea typeface="+mn-ea"/>
              </a:rPr>
              <a:t>a</a:t>
            </a:r>
            <a:r>
              <a:rPr lang="en-US" altLang="zh-CN" sz="2400" baseline="-25000" dirty="0">
                <a:solidFill>
                  <a:schemeClr val="tx1"/>
                </a:solidFill>
                <a:latin typeface="+mn-ea"/>
                <a:ea typeface="+mn-ea"/>
              </a:rPr>
              <a:t>0</a:t>
            </a:r>
            <a:r>
              <a:rPr lang="zh-CN" altLang="en-US" sz="2400" dirty="0">
                <a:solidFill>
                  <a:schemeClr val="tx1"/>
                </a:solidFill>
                <a:latin typeface="+mn-ea"/>
                <a:ea typeface="+mn-ea"/>
              </a:rPr>
              <a:t>，</a:t>
            </a:r>
            <a:r>
              <a:rPr lang="en-US" altLang="zh-CN" sz="2400" i="1" dirty="0">
                <a:solidFill>
                  <a:schemeClr val="tx1"/>
                </a:solidFill>
                <a:latin typeface="+mn-ea"/>
                <a:ea typeface="+mn-ea"/>
              </a:rPr>
              <a:t>b</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a:solidFill>
                  <a:schemeClr val="tx1"/>
                </a:solidFill>
                <a:latin typeface="+mn-ea"/>
                <a:ea typeface="+mn-ea"/>
              </a:rPr>
              <a:t>d</a:t>
            </a:r>
            <a:r>
              <a:rPr lang="en-US" altLang="zh-CN" sz="2400" baseline="-25000" dirty="0">
                <a:solidFill>
                  <a:schemeClr val="tx1"/>
                </a:solidFill>
                <a:latin typeface="+mn-ea"/>
                <a:ea typeface="+mn-ea"/>
              </a:rPr>
              <a:t>0</a:t>
            </a:r>
            <a:r>
              <a:rPr lang="zh-CN" altLang="en-US" sz="2400" dirty="0">
                <a:solidFill>
                  <a:schemeClr val="tx1"/>
                </a:solidFill>
                <a:latin typeface="+mn-ea"/>
                <a:ea typeface="+mn-ea"/>
              </a:rPr>
              <a:t>和</a:t>
            </a:r>
            <a:endParaRPr lang="en-US" altLang="zh-CN" sz="2400" dirty="0">
              <a:solidFill>
                <a:schemeClr val="tx1"/>
              </a:solidFill>
              <a:latin typeface="+mn-ea"/>
              <a:ea typeface="+mn-ea"/>
            </a:endParaRPr>
          </a:p>
          <a:p>
            <a:pPr algn="l">
              <a:spcBef>
                <a:spcPct val="50000"/>
              </a:spcBef>
              <a:buClrTx/>
              <a:buSzTx/>
              <a:buFontTx/>
              <a:buNone/>
            </a:pPr>
            <a:r>
              <a:rPr lang="en-US" altLang="zh-CN" sz="2400" i="1" dirty="0">
                <a:solidFill>
                  <a:schemeClr val="tx1"/>
                </a:solidFill>
                <a:latin typeface="+mn-ea"/>
                <a:ea typeface="+mn-ea"/>
              </a:rPr>
              <a:t>d</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a:solidFill>
                  <a:schemeClr val="tx1"/>
                </a:solidFill>
                <a:latin typeface="+mn-ea"/>
                <a:ea typeface="+mn-ea"/>
              </a:rPr>
              <a:t>c</a:t>
            </a:r>
            <a:r>
              <a:rPr lang="en-US" altLang="zh-CN" sz="2400" baseline="-25000" dirty="0">
                <a:solidFill>
                  <a:schemeClr val="tx1"/>
                </a:solidFill>
                <a:latin typeface="+mn-ea"/>
                <a:ea typeface="+mn-ea"/>
              </a:rPr>
              <a:t>0</a:t>
            </a:r>
            <a:r>
              <a:rPr lang="zh-CN" altLang="en-US" sz="2400" dirty="0">
                <a:solidFill>
                  <a:schemeClr val="tx1"/>
                </a:solidFill>
                <a:latin typeface="+mn-ea"/>
                <a:ea typeface="+mn-ea"/>
              </a:rPr>
              <a:t>，则需要再求一个新的点</a:t>
            </a:r>
            <a:r>
              <a:rPr lang="en-US" altLang="zh-CN" sz="2400" i="1" dirty="0">
                <a:solidFill>
                  <a:schemeClr val="tx1"/>
                </a:solidFill>
                <a:latin typeface="+mn-ea"/>
                <a:ea typeface="+mn-ea"/>
              </a:rPr>
              <a:t>c</a:t>
            </a:r>
            <a:r>
              <a:rPr lang="en-US" altLang="zh-CN" sz="2400" baseline="-25000" dirty="0">
                <a:solidFill>
                  <a:schemeClr val="tx1"/>
                </a:solidFill>
                <a:latin typeface="+mn-ea"/>
                <a:ea typeface="+mn-ea"/>
              </a:rPr>
              <a:t>1</a:t>
            </a:r>
          </a:p>
        </p:txBody>
      </p:sp>
      <p:sp>
        <p:nvSpPr>
          <p:cNvPr id="20486" name="Text Box 6">
            <a:extLst>
              <a:ext uri="{FF2B5EF4-FFF2-40B4-BE49-F238E27FC236}">
                <a16:creationId xmlns:a16="http://schemas.microsoft.com/office/drawing/2014/main" id="{FAE5CDC2-59AF-46BD-8856-5776AF763925}"/>
              </a:ext>
            </a:extLst>
          </p:cNvPr>
          <p:cNvSpPr txBox="1">
            <a:spLocks noChangeArrowheads="1"/>
          </p:cNvSpPr>
          <p:nvPr/>
        </p:nvSpPr>
        <p:spPr bwMode="auto">
          <a:xfrm>
            <a:off x="107504" y="2960182"/>
            <a:ext cx="7308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400" dirty="0">
                <a:solidFill>
                  <a:schemeClr val="tx1"/>
                </a:solidFill>
                <a:latin typeface="+mn-ea"/>
                <a:ea typeface="+mn-ea"/>
              </a:rPr>
              <a:t>为子区间</a:t>
            </a:r>
            <a:r>
              <a:rPr lang="en-US" altLang="zh-CN" sz="2400" dirty="0">
                <a:solidFill>
                  <a:schemeClr val="tx1"/>
                </a:solidFill>
                <a:latin typeface="+mn-ea"/>
                <a:ea typeface="+mn-ea"/>
              </a:rPr>
              <a:t>[</a:t>
            </a:r>
            <a:r>
              <a:rPr lang="en-US" altLang="zh-CN" sz="2400" i="1" dirty="0">
                <a:solidFill>
                  <a:schemeClr val="tx1"/>
                </a:solidFill>
                <a:latin typeface="+mn-ea"/>
                <a:ea typeface="+mn-ea"/>
              </a:rPr>
              <a:t>a</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a:solidFill>
                  <a:schemeClr val="tx1"/>
                </a:solidFill>
                <a:latin typeface="+mn-ea"/>
                <a:ea typeface="+mn-ea"/>
              </a:rPr>
              <a:t>b</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zh-CN" altLang="en-US" sz="2400" dirty="0">
                <a:solidFill>
                  <a:schemeClr val="tx1"/>
                </a:solidFill>
                <a:latin typeface="+mn-ea"/>
                <a:ea typeface="+mn-ea"/>
              </a:rPr>
              <a:t>选择</a:t>
            </a:r>
            <a:r>
              <a:rPr lang="en-US" altLang="zh-CN" sz="2400" i="1" dirty="0">
                <a:solidFill>
                  <a:srgbClr val="FF0000"/>
                </a:solidFill>
                <a:latin typeface="+mn-ea"/>
                <a:ea typeface="+mn-ea"/>
              </a:rPr>
              <a:t>r</a:t>
            </a:r>
            <a:r>
              <a:rPr lang="en-US" altLang="zh-CN" sz="2400" baseline="-25000" dirty="0">
                <a:solidFill>
                  <a:srgbClr val="FF0000"/>
                </a:solidFill>
                <a:latin typeface="+mn-ea"/>
                <a:ea typeface="+mn-ea"/>
              </a:rPr>
              <a:t>1</a:t>
            </a:r>
            <a:r>
              <a:rPr lang="en-US" altLang="zh-CN" sz="2400" dirty="0">
                <a:solidFill>
                  <a:schemeClr val="tx1"/>
                </a:solidFill>
                <a:latin typeface="+mn-ea"/>
                <a:ea typeface="+mn-ea"/>
              </a:rPr>
              <a:t>(1/2&lt;</a:t>
            </a: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&lt;1)</a:t>
            </a:r>
            <a:r>
              <a:rPr lang="zh-CN" altLang="en-US" sz="2400" dirty="0">
                <a:solidFill>
                  <a:schemeClr val="tx1"/>
                </a:solidFill>
                <a:latin typeface="+mn-ea"/>
                <a:ea typeface="+mn-ea"/>
              </a:rPr>
              <a:t>，使得</a:t>
            </a:r>
          </a:p>
        </p:txBody>
      </p:sp>
      <p:graphicFrame>
        <p:nvGraphicFramePr>
          <p:cNvPr id="20488" name="Object 8">
            <a:extLst>
              <a:ext uri="{FF2B5EF4-FFF2-40B4-BE49-F238E27FC236}">
                <a16:creationId xmlns:a16="http://schemas.microsoft.com/office/drawing/2014/main" id="{7D9B5D85-EF80-4BCD-9DDC-F4FE3B5A89CA}"/>
              </a:ext>
            </a:extLst>
          </p:cNvPr>
          <p:cNvGraphicFramePr>
            <a:graphicFrameLocks noGrp="1" noChangeAspect="1"/>
          </p:cNvGraphicFramePr>
          <p:nvPr>
            <p:ph idx="1"/>
            <p:extLst>
              <p:ext uri="{D42A27DB-BD31-4B8C-83A1-F6EECF244321}">
                <p14:modId xmlns:p14="http://schemas.microsoft.com/office/powerpoint/2010/main" val="1030527876"/>
              </p:ext>
            </p:extLst>
          </p:nvPr>
        </p:nvGraphicFramePr>
        <p:xfrm>
          <a:off x="4402052" y="3589070"/>
          <a:ext cx="4400550" cy="2933700"/>
        </p:xfrm>
        <a:graphic>
          <a:graphicData uri="http://schemas.openxmlformats.org/presentationml/2006/ole">
            <mc:AlternateContent xmlns:mc="http://schemas.openxmlformats.org/markup-compatibility/2006">
              <mc:Choice xmlns:v="urn:schemas-microsoft-com:vml" Requires="v">
                <p:oleObj spid="_x0000_s537796" name="Equation" r:id="rId3" imgW="2400120" imgH="1600200" progId="Equation.DSMT4">
                  <p:embed/>
                </p:oleObj>
              </mc:Choice>
              <mc:Fallback>
                <p:oleObj name="Equation" r:id="rId3" imgW="2400120" imgH="1600200" progId="Equation.DSMT4">
                  <p:embed/>
                  <p:pic>
                    <p:nvPicPr>
                      <p:cNvPr id="20488" name="Object 8">
                        <a:extLst>
                          <a:ext uri="{FF2B5EF4-FFF2-40B4-BE49-F238E27FC236}">
                            <a16:creationId xmlns:a16="http://schemas.microsoft.com/office/drawing/2014/main" id="{7D9B5D85-EF80-4BCD-9DDC-F4FE3B5A89CA}"/>
                          </a:ext>
                        </a:extLst>
                      </p:cNvPr>
                      <p:cNvPicPr>
                        <a:picLocks noChangeAspect="1" noChangeArrowheads="1"/>
                      </p:cNvPicPr>
                      <p:nvPr/>
                    </p:nvPicPr>
                    <p:blipFill>
                      <a:blip r:embed="rId4"/>
                      <a:srcRect/>
                      <a:stretch>
                        <a:fillRect/>
                      </a:stretch>
                    </p:blipFill>
                    <p:spPr bwMode="auto">
                      <a:xfrm>
                        <a:off x="4402052" y="3589070"/>
                        <a:ext cx="4400550" cy="2933700"/>
                      </a:xfrm>
                      <a:prstGeom prst="rect">
                        <a:avLst/>
                      </a:prstGeom>
                      <a:noFill/>
                      <a:ln>
                        <a:noFill/>
                      </a:ln>
                      <a:effectLst/>
                    </p:spPr>
                  </p:pic>
                </p:oleObj>
              </mc:Fallback>
            </mc:AlternateContent>
          </a:graphicData>
        </a:graphic>
      </p:graphicFrame>
      <p:sp>
        <p:nvSpPr>
          <p:cNvPr id="20490" name="Line 10">
            <a:extLst>
              <a:ext uri="{FF2B5EF4-FFF2-40B4-BE49-F238E27FC236}">
                <a16:creationId xmlns:a16="http://schemas.microsoft.com/office/drawing/2014/main" id="{3C8F3DC0-0D44-4E30-8B16-BE1F4244D59C}"/>
              </a:ext>
            </a:extLst>
          </p:cNvPr>
          <p:cNvSpPr>
            <a:spLocks noChangeShapeType="1"/>
          </p:cNvSpPr>
          <p:nvPr/>
        </p:nvSpPr>
        <p:spPr bwMode="auto">
          <a:xfrm>
            <a:off x="657141" y="4637995"/>
            <a:ext cx="2916237" cy="0"/>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1" name="Line 11">
            <a:extLst>
              <a:ext uri="{FF2B5EF4-FFF2-40B4-BE49-F238E27FC236}">
                <a16:creationId xmlns:a16="http://schemas.microsoft.com/office/drawing/2014/main" id="{E078C4C7-E13F-4B51-89CE-D4180278DC25}"/>
              </a:ext>
            </a:extLst>
          </p:cNvPr>
          <p:cNvSpPr>
            <a:spLocks noChangeShapeType="1"/>
          </p:cNvSpPr>
          <p:nvPr/>
        </p:nvSpPr>
        <p:spPr bwMode="auto">
          <a:xfrm flipV="1">
            <a:off x="2420853" y="4564970"/>
            <a:ext cx="0" cy="107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2" name="Line 12">
            <a:extLst>
              <a:ext uri="{FF2B5EF4-FFF2-40B4-BE49-F238E27FC236}">
                <a16:creationId xmlns:a16="http://schemas.microsoft.com/office/drawing/2014/main" id="{7C438F6B-B120-4ED3-BBE1-0A0017575227}"/>
              </a:ext>
            </a:extLst>
          </p:cNvPr>
          <p:cNvSpPr>
            <a:spLocks noChangeShapeType="1"/>
          </p:cNvSpPr>
          <p:nvPr/>
        </p:nvSpPr>
        <p:spPr bwMode="auto">
          <a:xfrm flipV="1">
            <a:off x="1846178" y="4564970"/>
            <a:ext cx="0" cy="107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3" name="Line 13">
            <a:extLst>
              <a:ext uri="{FF2B5EF4-FFF2-40B4-BE49-F238E27FC236}">
                <a16:creationId xmlns:a16="http://schemas.microsoft.com/office/drawing/2014/main" id="{39433CEA-5229-4D28-8834-EFD4D650960A}"/>
              </a:ext>
            </a:extLst>
          </p:cNvPr>
          <p:cNvSpPr>
            <a:spLocks noChangeShapeType="1"/>
          </p:cNvSpPr>
          <p:nvPr/>
        </p:nvSpPr>
        <p:spPr bwMode="auto">
          <a:xfrm>
            <a:off x="657141" y="5357132"/>
            <a:ext cx="1765300" cy="0"/>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4" name="Line 14">
            <a:extLst>
              <a:ext uri="{FF2B5EF4-FFF2-40B4-BE49-F238E27FC236}">
                <a16:creationId xmlns:a16="http://schemas.microsoft.com/office/drawing/2014/main" id="{964C7715-585B-469A-A5CA-11DE36C4A76F}"/>
              </a:ext>
            </a:extLst>
          </p:cNvPr>
          <p:cNvSpPr>
            <a:spLocks noChangeShapeType="1"/>
          </p:cNvSpPr>
          <p:nvPr/>
        </p:nvSpPr>
        <p:spPr bwMode="auto">
          <a:xfrm flipV="1">
            <a:off x="1846178" y="5285695"/>
            <a:ext cx="0" cy="107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5" name="Line 15">
            <a:extLst>
              <a:ext uri="{FF2B5EF4-FFF2-40B4-BE49-F238E27FC236}">
                <a16:creationId xmlns:a16="http://schemas.microsoft.com/office/drawing/2014/main" id="{3ECE2918-583C-45AB-B1ED-6F1579CD7B47}"/>
              </a:ext>
            </a:extLst>
          </p:cNvPr>
          <p:cNvSpPr>
            <a:spLocks noChangeShapeType="1"/>
          </p:cNvSpPr>
          <p:nvPr/>
        </p:nvSpPr>
        <p:spPr bwMode="auto">
          <a:xfrm flipV="1">
            <a:off x="1269916" y="5285695"/>
            <a:ext cx="0" cy="107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496" name="Text Box 16">
            <a:extLst>
              <a:ext uri="{FF2B5EF4-FFF2-40B4-BE49-F238E27FC236}">
                <a16:creationId xmlns:a16="http://schemas.microsoft.com/office/drawing/2014/main" id="{8AB87141-D8D5-464D-9BA8-508C8B84FEC0}"/>
              </a:ext>
            </a:extLst>
          </p:cNvPr>
          <p:cNvSpPr txBox="1">
            <a:spLocks noChangeArrowheads="1"/>
          </p:cNvSpPr>
          <p:nvPr/>
        </p:nvSpPr>
        <p:spPr bwMode="auto">
          <a:xfrm>
            <a:off x="622215" y="5465083"/>
            <a:ext cx="3587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a:solidFill>
                  <a:schemeClr val="tx1"/>
                </a:solidFill>
                <a:latin typeface="+mn-ea"/>
                <a:ea typeface="+mn-ea"/>
              </a:rPr>
              <a:t>a</a:t>
            </a:r>
            <a:r>
              <a:rPr lang="en-US" altLang="zh-CN" sz="2400" baseline="-25000">
                <a:solidFill>
                  <a:schemeClr val="tx1"/>
                </a:solidFill>
                <a:latin typeface="+mn-ea"/>
                <a:ea typeface="+mn-ea"/>
              </a:rPr>
              <a:t>1</a:t>
            </a:r>
          </a:p>
        </p:txBody>
      </p:sp>
      <p:sp>
        <p:nvSpPr>
          <p:cNvPr id="20497" name="Text Box 17">
            <a:extLst>
              <a:ext uri="{FF2B5EF4-FFF2-40B4-BE49-F238E27FC236}">
                <a16:creationId xmlns:a16="http://schemas.microsoft.com/office/drawing/2014/main" id="{FED2506E-CCDF-4AD0-A522-FC9A29D8D8CF}"/>
              </a:ext>
            </a:extLst>
          </p:cNvPr>
          <p:cNvSpPr txBox="1">
            <a:spLocks noChangeArrowheads="1"/>
          </p:cNvSpPr>
          <p:nvPr/>
        </p:nvSpPr>
        <p:spPr bwMode="auto">
          <a:xfrm>
            <a:off x="1161965" y="5465083"/>
            <a:ext cx="2857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a:solidFill>
                  <a:schemeClr val="tx1"/>
                </a:solidFill>
                <a:latin typeface="+mn-ea"/>
                <a:ea typeface="+mn-ea"/>
              </a:rPr>
              <a:t>c</a:t>
            </a:r>
            <a:r>
              <a:rPr lang="en-US" altLang="zh-CN" sz="2400" baseline="-25000">
                <a:solidFill>
                  <a:schemeClr val="tx1"/>
                </a:solidFill>
                <a:latin typeface="+mn-ea"/>
                <a:ea typeface="+mn-ea"/>
              </a:rPr>
              <a:t>1</a:t>
            </a:r>
          </a:p>
        </p:txBody>
      </p:sp>
      <p:sp>
        <p:nvSpPr>
          <p:cNvPr id="20498" name="Text Box 18">
            <a:extLst>
              <a:ext uri="{FF2B5EF4-FFF2-40B4-BE49-F238E27FC236}">
                <a16:creationId xmlns:a16="http://schemas.microsoft.com/office/drawing/2014/main" id="{1B2E1D2A-6472-4FC3-A9D8-5F25FA1E1F49}"/>
              </a:ext>
            </a:extLst>
          </p:cNvPr>
          <p:cNvSpPr txBox="1">
            <a:spLocks noChangeArrowheads="1"/>
          </p:cNvSpPr>
          <p:nvPr/>
        </p:nvSpPr>
        <p:spPr bwMode="auto">
          <a:xfrm>
            <a:off x="1744284" y="5548031"/>
            <a:ext cx="310623" cy="38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chemeClr val="tx1"/>
                </a:solidFill>
                <a:latin typeface="+mn-ea"/>
                <a:ea typeface="+mn-ea"/>
              </a:rPr>
              <a:t>d</a:t>
            </a:r>
            <a:r>
              <a:rPr lang="en-US" altLang="zh-CN" sz="2400" baseline="-25000" dirty="0">
                <a:solidFill>
                  <a:schemeClr val="tx1"/>
                </a:solidFill>
                <a:latin typeface="+mn-ea"/>
                <a:ea typeface="+mn-ea"/>
              </a:rPr>
              <a:t>1</a:t>
            </a:r>
          </a:p>
        </p:txBody>
      </p:sp>
      <p:sp>
        <p:nvSpPr>
          <p:cNvPr id="20499" name="Text Box 19">
            <a:extLst>
              <a:ext uri="{FF2B5EF4-FFF2-40B4-BE49-F238E27FC236}">
                <a16:creationId xmlns:a16="http://schemas.microsoft.com/office/drawing/2014/main" id="{20EE6DAD-04BD-4C30-9F66-5F8131E24A16}"/>
              </a:ext>
            </a:extLst>
          </p:cNvPr>
          <p:cNvSpPr txBox="1">
            <a:spLocks noChangeArrowheads="1"/>
          </p:cNvSpPr>
          <p:nvPr/>
        </p:nvSpPr>
        <p:spPr bwMode="auto">
          <a:xfrm>
            <a:off x="2349416" y="5465082"/>
            <a:ext cx="2524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buClrTx/>
              <a:buSzTx/>
              <a:buFontTx/>
              <a:buNone/>
            </a:pPr>
            <a:r>
              <a:rPr lang="en-US" altLang="zh-CN" sz="2400" i="1">
                <a:solidFill>
                  <a:schemeClr val="tx1"/>
                </a:solidFill>
                <a:latin typeface="+mn-ea"/>
                <a:ea typeface="+mn-ea"/>
              </a:rPr>
              <a:t>b</a:t>
            </a:r>
            <a:r>
              <a:rPr lang="en-US" altLang="zh-CN" sz="2400" baseline="-25000">
                <a:solidFill>
                  <a:schemeClr val="tx1"/>
                </a:solidFill>
                <a:latin typeface="+mn-ea"/>
                <a:ea typeface="+mn-ea"/>
              </a:rPr>
              <a:t>1</a:t>
            </a:r>
          </a:p>
        </p:txBody>
      </p:sp>
      <p:sp>
        <p:nvSpPr>
          <p:cNvPr id="20500" name="Text Box 20">
            <a:extLst>
              <a:ext uri="{FF2B5EF4-FFF2-40B4-BE49-F238E27FC236}">
                <a16:creationId xmlns:a16="http://schemas.microsoft.com/office/drawing/2014/main" id="{E8AEA6D2-4A8A-448F-86B0-F4276F0FFDF9}"/>
              </a:ext>
            </a:extLst>
          </p:cNvPr>
          <p:cNvSpPr txBox="1">
            <a:spLocks noChangeArrowheads="1"/>
          </p:cNvSpPr>
          <p:nvPr/>
        </p:nvSpPr>
        <p:spPr bwMode="auto">
          <a:xfrm>
            <a:off x="541823" y="4704968"/>
            <a:ext cx="284958" cy="38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chemeClr val="tx1"/>
                </a:solidFill>
                <a:latin typeface="+mn-ea"/>
                <a:ea typeface="+mn-ea"/>
              </a:rPr>
              <a:t>a</a:t>
            </a:r>
            <a:r>
              <a:rPr lang="en-US" altLang="zh-CN" sz="2400" baseline="-25000" dirty="0">
                <a:solidFill>
                  <a:schemeClr val="tx1"/>
                </a:solidFill>
                <a:latin typeface="+mn-ea"/>
                <a:ea typeface="+mn-ea"/>
              </a:rPr>
              <a:t>0</a:t>
            </a:r>
          </a:p>
        </p:txBody>
      </p:sp>
      <p:sp>
        <p:nvSpPr>
          <p:cNvPr id="20501" name="Text Box 21">
            <a:extLst>
              <a:ext uri="{FF2B5EF4-FFF2-40B4-BE49-F238E27FC236}">
                <a16:creationId xmlns:a16="http://schemas.microsoft.com/office/drawing/2014/main" id="{E0E1C3C2-73CD-4A78-BD0F-A6191F1CB112}"/>
              </a:ext>
            </a:extLst>
          </p:cNvPr>
          <p:cNvSpPr txBox="1">
            <a:spLocks noChangeArrowheads="1"/>
          </p:cNvSpPr>
          <p:nvPr/>
        </p:nvSpPr>
        <p:spPr bwMode="auto">
          <a:xfrm>
            <a:off x="1730912" y="4667641"/>
            <a:ext cx="3952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dirty="0">
                <a:solidFill>
                  <a:schemeClr val="tx1"/>
                </a:solidFill>
                <a:latin typeface="+mn-ea"/>
                <a:ea typeface="+mn-ea"/>
              </a:rPr>
              <a:t>c</a:t>
            </a:r>
            <a:r>
              <a:rPr lang="en-US" altLang="zh-CN" sz="2400" baseline="-25000" dirty="0">
                <a:solidFill>
                  <a:schemeClr val="tx1"/>
                </a:solidFill>
                <a:latin typeface="+mn-ea"/>
                <a:ea typeface="+mn-ea"/>
              </a:rPr>
              <a:t>0</a:t>
            </a:r>
          </a:p>
        </p:txBody>
      </p:sp>
      <p:sp>
        <p:nvSpPr>
          <p:cNvPr id="20502" name="Text Box 22">
            <a:extLst>
              <a:ext uri="{FF2B5EF4-FFF2-40B4-BE49-F238E27FC236}">
                <a16:creationId xmlns:a16="http://schemas.microsoft.com/office/drawing/2014/main" id="{8AF19B29-AC9A-4C33-8D05-A7BEAEA9E7C6}"/>
              </a:ext>
            </a:extLst>
          </p:cNvPr>
          <p:cNvSpPr txBox="1">
            <a:spLocks noChangeArrowheads="1"/>
          </p:cNvSpPr>
          <p:nvPr/>
        </p:nvSpPr>
        <p:spPr bwMode="auto">
          <a:xfrm>
            <a:off x="2312908" y="4710796"/>
            <a:ext cx="5032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i="1">
                <a:solidFill>
                  <a:schemeClr val="tx1"/>
                </a:solidFill>
                <a:latin typeface="+mn-ea"/>
                <a:ea typeface="+mn-ea"/>
              </a:rPr>
              <a:t>d</a:t>
            </a:r>
            <a:r>
              <a:rPr lang="en-US" altLang="zh-CN" sz="2400" baseline="-25000">
                <a:solidFill>
                  <a:schemeClr val="tx1"/>
                </a:solidFill>
                <a:latin typeface="+mn-ea"/>
                <a:ea typeface="+mn-ea"/>
              </a:rPr>
              <a:t>0</a:t>
            </a:r>
          </a:p>
        </p:txBody>
      </p:sp>
      <p:sp>
        <p:nvSpPr>
          <p:cNvPr id="20503" name="Text Box 23">
            <a:extLst>
              <a:ext uri="{FF2B5EF4-FFF2-40B4-BE49-F238E27FC236}">
                <a16:creationId xmlns:a16="http://schemas.microsoft.com/office/drawing/2014/main" id="{4EAC0FB7-198C-455F-B81A-D2745940F659}"/>
              </a:ext>
            </a:extLst>
          </p:cNvPr>
          <p:cNvSpPr txBox="1">
            <a:spLocks noChangeArrowheads="1"/>
          </p:cNvSpPr>
          <p:nvPr/>
        </p:nvSpPr>
        <p:spPr bwMode="auto">
          <a:xfrm>
            <a:off x="3430503" y="4718278"/>
            <a:ext cx="2524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buClrTx/>
              <a:buSzTx/>
              <a:buFontTx/>
              <a:buNone/>
            </a:pPr>
            <a:r>
              <a:rPr lang="en-US" altLang="zh-CN" sz="2400" i="1" dirty="0">
                <a:solidFill>
                  <a:schemeClr val="tx1"/>
                </a:solidFill>
                <a:latin typeface="+mn-ea"/>
                <a:ea typeface="+mn-ea"/>
              </a:rPr>
              <a:t>b</a:t>
            </a:r>
            <a:r>
              <a:rPr lang="en-US" altLang="zh-CN" sz="2400" baseline="-25000" dirty="0">
                <a:solidFill>
                  <a:schemeClr val="tx1"/>
                </a:solidFill>
                <a:latin typeface="+mn-ea"/>
                <a:ea typeface="+mn-ea"/>
              </a:rPr>
              <a:t>0</a:t>
            </a:r>
          </a:p>
        </p:txBody>
      </p:sp>
      <p:sp>
        <p:nvSpPr>
          <p:cNvPr id="20505" name="Text Box 25">
            <a:extLst>
              <a:ext uri="{FF2B5EF4-FFF2-40B4-BE49-F238E27FC236}">
                <a16:creationId xmlns:a16="http://schemas.microsoft.com/office/drawing/2014/main" id="{41A5B556-60A8-4CDD-9E7D-9534CE32AAE9}"/>
              </a:ext>
            </a:extLst>
          </p:cNvPr>
          <p:cNvSpPr txBox="1">
            <a:spLocks noChangeArrowheads="1"/>
          </p:cNvSpPr>
          <p:nvPr/>
        </p:nvSpPr>
        <p:spPr bwMode="auto">
          <a:xfrm>
            <a:off x="1052427" y="3736295"/>
            <a:ext cx="611181" cy="369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a:solidFill>
                  <a:schemeClr val="tx1"/>
                </a:solidFill>
                <a:latin typeface="+mn-ea"/>
                <a:ea typeface="+mn-ea"/>
              </a:rPr>
              <a:t>1-</a:t>
            </a:r>
            <a:r>
              <a:rPr lang="en-US" altLang="zh-CN" sz="2400" i="1">
                <a:solidFill>
                  <a:schemeClr val="tx1"/>
                </a:solidFill>
                <a:latin typeface="+mn-ea"/>
                <a:ea typeface="+mn-ea"/>
              </a:rPr>
              <a:t>r</a:t>
            </a:r>
            <a:r>
              <a:rPr lang="en-US" altLang="zh-CN" sz="2400" baseline="-25000">
                <a:solidFill>
                  <a:schemeClr val="tx1"/>
                </a:solidFill>
                <a:latin typeface="+mn-ea"/>
                <a:ea typeface="+mn-ea"/>
              </a:rPr>
              <a:t>0</a:t>
            </a:r>
          </a:p>
        </p:txBody>
      </p:sp>
      <p:sp>
        <p:nvSpPr>
          <p:cNvPr id="20506" name="Text Box 26">
            <a:extLst>
              <a:ext uri="{FF2B5EF4-FFF2-40B4-BE49-F238E27FC236}">
                <a16:creationId xmlns:a16="http://schemas.microsoft.com/office/drawing/2014/main" id="{914BDF30-E22E-4BD9-AFCC-DCEB4AFAE713}"/>
              </a:ext>
            </a:extLst>
          </p:cNvPr>
          <p:cNvSpPr txBox="1">
            <a:spLocks noChangeArrowheads="1"/>
          </p:cNvSpPr>
          <p:nvPr/>
        </p:nvSpPr>
        <p:spPr bwMode="auto">
          <a:xfrm>
            <a:off x="2816141" y="3699782"/>
            <a:ext cx="2159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buClrTx/>
              <a:buSzTx/>
              <a:buFontTx/>
              <a:buNone/>
            </a:pPr>
            <a:r>
              <a:rPr lang="en-US" altLang="zh-CN" sz="2400" i="1">
                <a:solidFill>
                  <a:schemeClr val="tx1"/>
                </a:solidFill>
                <a:latin typeface="+mn-ea"/>
                <a:ea typeface="+mn-ea"/>
              </a:rPr>
              <a:t>r</a:t>
            </a:r>
            <a:r>
              <a:rPr lang="en-US" altLang="zh-CN" sz="2400" baseline="-25000">
                <a:solidFill>
                  <a:schemeClr val="tx1"/>
                </a:solidFill>
                <a:latin typeface="+mn-ea"/>
                <a:ea typeface="+mn-ea"/>
              </a:rPr>
              <a:t>0</a:t>
            </a:r>
          </a:p>
        </p:txBody>
      </p:sp>
      <p:sp>
        <p:nvSpPr>
          <p:cNvPr id="20508" name="Line 28">
            <a:extLst>
              <a:ext uri="{FF2B5EF4-FFF2-40B4-BE49-F238E27FC236}">
                <a16:creationId xmlns:a16="http://schemas.microsoft.com/office/drawing/2014/main" id="{FD81CE0E-BEEE-48A3-8613-2A9D84D6568B}"/>
              </a:ext>
            </a:extLst>
          </p:cNvPr>
          <p:cNvSpPr>
            <a:spLocks noChangeShapeType="1"/>
          </p:cNvSpPr>
          <p:nvPr/>
        </p:nvSpPr>
        <p:spPr bwMode="auto">
          <a:xfrm>
            <a:off x="657141" y="3952195"/>
            <a:ext cx="0" cy="180022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dirty="0">
              <a:solidFill>
                <a:schemeClr val="tx1"/>
              </a:solidFill>
              <a:latin typeface="+mn-ea"/>
              <a:ea typeface="+mn-ea"/>
            </a:endParaRPr>
          </a:p>
        </p:txBody>
      </p:sp>
      <p:sp>
        <p:nvSpPr>
          <p:cNvPr id="20509" name="Line 29">
            <a:extLst>
              <a:ext uri="{FF2B5EF4-FFF2-40B4-BE49-F238E27FC236}">
                <a16:creationId xmlns:a16="http://schemas.microsoft.com/office/drawing/2014/main" id="{411A7462-03B1-44CC-AD03-E1B05498B267}"/>
              </a:ext>
            </a:extLst>
          </p:cNvPr>
          <p:cNvSpPr>
            <a:spLocks noChangeShapeType="1"/>
          </p:cNvSpPr>
          <p:nvPr/>
        </p:nvSpPr>
        <p:spPr bwMode="auto">
          <a:xfrm>
            <a:off x="1844591" y="3952195"/>
            <a:ext cx="0" cy="180022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dirty="0">
              <a:solidFill>
                <a:schemeClr val="tx1"/>
              </a:solidFill>
              <a:latin typeface="+mn-ea"/>
              <a:ea typeface="+mn-ea"/>
            </a:endParaRPr>
          </a:p>
        </p:txBody>
      </p:sp>
      <p:sp>
        <p:nvSpPr>
          <p:cNvPr id="20510" name="Line 30">
            <a:extLst>
              <a:ext uri="{FF2B5EF4-FFF2-40B4-BE49-F238E27FC236}">
                <a16:creationId xmlns:a16="http://schemas.microsoft.com/office/drawing/2014/main" id="{C1BEC96F-15B4-4C8A-A9F4-3A0EEBEB4689}"/>
              </a:ext>
            </a:extLst>
          </p:cNvPr>
          <p:cNvSpPr>
            <a:spLocks noChangeShapeType="1"/>
          </p:cNvSpPr>
          <p:nvPr/>
        </p:nvSpPr>
        <p:spPr bwMode="auto">
          <a:xfrm>
            <a:off x="2420853" y="3952195"/>
            <a:ext cx="0" cy="180022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1" name="Line 31">
            <a:extLst>
              <a:ext uri="{FF2B5EF4-FFF2-40B4-BE49-F238E27FC236}">
                <a16:creationId xmlns:a16="http://schemas.microsoft.com/office/drawing/2014/main" id="{BF2CAE44-9C98-41D0-BFAE-6A056304725C}"/>
              </a:ext>
            </a:extLst>
          </p:cNvPr>
          <p:cNvSpPr>
            <a:spLocks noChangeShapeType="1"/>
          </p:cNvSpPr>
          <p:nvPr/>
        </p:nvSpPr>
        <p:spPr bwMode="auto">
          <a:xfrm>
            <a:off x="657141" y="4025220"/>
            <a:ext cx="118745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2" name="Line 32">
            <a:extLst>
              <a:ext uri="{FF2B5EF4-FFF2-40B4-BE49-F238E27FC236}">
                <a16:creationId xmlns:a16="http://schemas.microsoft.com/office/drawing/2014/main" id="{5CEAFCED-0D39-4925-B367-7489FA7B4EFE}"/>
              </a:ext>
            </a:extLst>
          </p:cNvPr>
          <p:cNvSpPr>
            <a:spLocks noChangeShapeType="1"/>
          </p:cNvSpPr>
          <p:nvPr/>
        </p:nvSpPr>
        <p:spPr bwMode="auto">
          <a:xfrm>
            <a:off x="3573378" y="3952195"/>
            <a:ext cx="0" cy="684212"/>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3" name="Line 33">
            <a:extLst>
              <a:ext uri="{FF2B5EF4-FFF2-40B4-BE49-F238E27FC236}">
                <a16:creationId xmlns:a16="http://schemas.microsoft.com/office/drawing/2014/main" id="{62313D25-3B05-4E71-B127-D4ACC1F08884}"/>
              </a:ext>
            </a:extLst>
          </p:cNvPr>
          <p:cNvSpPr>
            <a:spLocks noChangeShapeType="1"/>
          </p:cNvSpPr>
          <p:nvPr/>
        </p:nvSpPr>
        <p:spPr bwMode="auto">
          <a:xfrm>
            <a:off x="1844591" y="4025220"/>
            <a:ext cx="1728787"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6" name="Text Box 36">
            <a:extLst>
              <a:ext uri="{FF2B5EF4-FFF2-40B4-BE49-F238E27FC236}">
                <a16:creationId xmlns:a16="http://schemas.microsoft.com/office/drawing/2014/main" id="{3FA859F1-E76D-40A4-9E5A-F49478F6C17A}"/>
              </a:ext>
            </a:extLst>
          </p:cNvPr>
          <p:cNvSpPr txBox="1">
            <a:spLocks noChangeArrowheads="1"/>
          </p:cNvSpPr>
          <p:nvPr/>
        </p:nvSpPr>
        <p:spPr bwMode="auto">
          <a:xfrm>
            <a:off x="1752381" y="4277346"/>
            <a:ext cx="863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dirty="0">
                <a:solidFill>
                  <a:srgbClr val="FF0000"/>
                </a:solidFill>
                <a:latin typeface="+mn-ea"/>
                <a:ea typeface="+mn-ea"/>
              </a:rPr>
              <a:t>2</a:t>
            </a:r>
            <a:r>
              <a:rPr lang="en-US" altLang="zh-CN" sz="2400" i="1" dirty="0">
                <a:solidFill>
                  <a:srgbClr val="FF0000"/>
                </a:solidFill>
                <a:latin typeface="+mn-ea"/>
                <a:ea typeface="+mn-ea"/>
              </a:rPr>
              <a:t>r</a:t>
            </a:r>
            <a:r>
              <a:rPr lang="en-US" altLang="zh-CN" sz="2400" baseline="-25000" dirty="0">
                <a:solidFill>
                  <a:srgbClr val="FF0000"/>
                </a:solidFill>
                <a:latin typeface="+mn-ea"/>
                <a:ea typeface="+mn-ea"/>
              </a:rPr>
              <a:t>0</a:t>
            </a:r>
            <a:r>
              <a:rPr lang="zh-CN" altLang="en-US" sz="2400" dirty="0">
                <a:solidFill>
                  <a:srgbClr val="FF0000"/>
                </a:solidFill>
                <a:latin typeface="+mn-ea"/>
                <a:ea typeface="+mn-ea"/>
              </a:rPr>
              <a:t>－</a:t>
            </a:r>
            <a:r>
              <a:rPr lang="en-US" altLang="zh-CN" sz="2400" dirty="0">
                <a:solidFill>
                  <a:srgbClr val="FF0000"/>
                </a:solidFill>
                <a:latin typeface="+mn-ea"/>
                <a:ea typeface="+mn-ea"/>
              </a:rPr>
              <a:t>1</a:t>
            </a:r>
          </a:p>
        </p:txBody>
      </p:sp>
      <p:sp>
        <p:nvSpPr>
          <p:cNvPr id="20514" name="Line 34">
            <a:extLst>
              <a:ext uri="{FF2B5EF4-FFF2-40B4-BE49-F238E27FC236}">
                <a16:creationId xmlns:a16="http://schemas.microsoft.com/office/drawing/2014/main" id="{2D221B09-6844-4368-A4E3-5AB8808EBBCE}"/>
              </a:ext>
            </a:extLst>
          </p:cNvPr>
          <p:cNvSpPr>
            <a:spLocks noChangeShapeType="1"/>
          </p:cNvSpPr>
          <p:nvPr/>
        </p:nvSpPr>
        <p:spPr bwMode="auto">
          <a:xfrm>
            <a:off x="1844591" y="4277632"/>
            <a:ext cx="576262"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5" name="Line 35">
            <a:extLst>
              <a:ext uri="{FF2B5EF4-FFF2-40B4-BE49-F238E27FC236}">
                <a16:creationId xmlns:a16="http://schemas.microsoft.com/office/drawing/2014/main" id="{BE128779-3777-4560-BFB9-151F64170A2F}"/>
              </a:ext>
            </a:extLst>
          </p:cNvPr>
          <p:cNvSpPr>
            <a:spLocks noChangeShapeType="1"/>
          </p:cNvSpPr>
          <p:nvPr/>
        </p:nvSpPr>
        <p:spPr bwMode="auto">
          <a:xfrm>
            <a:off x="2420853" y="4277632"/>
            <a:ext cx="1152525"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18" name="Text Box 38">
            <a:extLst>
              <a:ext uri="{FF2B5EF4-FFF2-40B4-BE49-F238E27FC236}">
                <a16:creationId xmlns:a16="http://schemas.microsoft.com/office/drawing/2014/main" id="{7F616FF2-20E6-4F8F-8035-910B8055A041}"/>
              </a:ext>
            </a:extLst>
          </p:cNvPr>
          <p:cNvSpPr txBox="1">
            <a:spLocks noChangeArrowheads="1"/>
          </p:cNvSpPr>
          <p:nvPr/>
        </p:nvSpPr>
        <p:spPr bwMode="auto">
          <a:xfrm>
            <a:off x="2781216" y="4277632"/>
            <a:ext cx="6492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a:solidFill>
                  <a:schemeClr val="tx1"/>
                </a:solidFill>
                <a:latin typeface="+mn-ea"/>
                <a:ea typeface="+mn-ea"/>
              </a:rPr>
              <a:t>1-</a:t>
            </a:r>
            <a:r>
              <a:rPr lang="en-US" altLang="zh-CN" sz="2400" i="1">
                <a:solidFill>
                  <a:schemeClr val="tx1"/>
                </a:solidFill>
                <a:latin typeface="+mn-ea"/>
                <a:ea typeface="+mn-ea"/>
              </a:rPr>
              <a:t>r</a:t>
            </a:r>
            <a:r>
              <a:rPr lang="en-US" altLang="zh-CN" sz="2400" baseline="-25000">
                <a:solidFill>
                  <a:schemeClr val="tx1"/>
                </a:solidFill>
                <a:latin typeface="+mn-ea"/>
                <a:ea typeface="+mn-ea"/>
              </a:rPr>
              <a:t>0</a:t>
            </a:r>
          </a:p>
        </p:txBody>
      </p:sp>
      <p:sp>
        <p:nvSpPr>
          <p:cNvPr id="20519" name="Line 39">
            <a:extLst>
              <a:ext uri="{FF2B5EF4-FFF2-40B4-BE49-F238E27FC236}">
                <a16:creationId xmlns:a16="http://schemas.microsoft.com/office/drawing/2014/main" id="{275D22A3-2E62-4A23-80F7-7F2D6EC601AB}"/>
              </a:ext>
            </a:extLst>
          </p:cNvPr>
          <p:cNvSpPr>
            <a:spLocks noChangeShapeType="1"/>
          </p:cNvSpPr>
          <p:nvPr/>
        </p:nvSpPr>
        <p:spPr bwMode="auto">
          <a:xfrm>
            <a:off x="657141" y="5212670"/>
            <a:ext cx="118745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20" name="Text Box 40">
            <a:extLst>
              <a:ext uri="{FF2B5EF4-FFF2-40B4-BE49-F238E27FC236}">
                <a16:creationId xmlns:a16="http://schemas.microsoft.com/office/drawing/2014/main" id="{5092BF88-53EB-4608-9AAF-204606609A1C}"/>
              </a:ext>
            </a:extLst>
          </p:cNvPr>
          <p:cNvSpPr txBox="1">
            <a:spLocks noChangeArrowheads="1"/>
          </p:cNvSpPr>
          <p:nvPr/>
        </p:nvSpPr>
        <p:spPr bwMode="auto">
          <a:xfrm>
            <a:off x="1107197" y="4871254"/>
            <a:ext cx="2159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a:spcBef>
                <a:spcPct val="50000"/>
              </a:spcBef>
              <a:buClrTx/>
              <a:buSzTx/>
              <a:buFontTx/>
              <a:buNone/>
            </a:pP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1</a:t>
            </a:r>
          </a:p>
        </p:txBody>
      </p:sp>
      <p:sp>
        <p:nvSpPr>
          <p:cNvPr id="20521" name="Line 41">
            <a:extLst>
              <a:ext uri="{FF2B5EF4-FFF2-40B4-BE49-F238E27FC236}">
                <a16:creationId xmlns:a16="http://schemas.microsoft.com/office/drawing/2014/main" id="{0FB635B9-435E-43B4-A234-DEE2E4D20ED5}"/>
              </a:ext>
            </a:extLst>
          </p:cNvPr>
          <p:cNvSpPr>
            <a:spLocks noChangeShapeType="1"/>
          </p:cNvSpPr>
          <p:nvPr/>
        </p:nvSpPr>
        <p:spPr bwMode="auto">
          <a:xfrm>
            <a:off x="1844591" y="5212670"/>
            <a:ext cx="576262"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20522" name="Text Box 42">
            <a:extLst>
              <a:ext uri="{FF2B5EF4-FFF2-40B4-BE49-F238E27FC236}">
                <a16:creationId xmlns:a16="http://schemas.microsoft.com/office/drawing/2014/main" id="{7017CBD5-4E9B-4E14-B1B1-0887FB38BD68}"/>
              </a:ext>
            </a:extLst>
          </p:cNvPr>
          <p:cNvSpPr txBox="1">
            <a:spLocks noChangeArrowheads="1"/>
          </p:cNvSpPr>
          <p:nvPr/>
        </p:nvSpPr>
        <p:spPr bwMode="auto">
          <a:xfrm>
            <a:off x="1916824" y="4905806"/>
            <a:ext cx="5397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spcBef>
                <a:spcPct val="50000"/>
              </a:spcBef>
              <a:buClrTx/>
              <a:buSzTx/>
              <a:buFontTx/>
              <a:buNone/>
            </a:pPr>
            <a:r>
              <a:rPr lang="en-US" altLang="zh-CN" sz="2400" dirty="0">
                <a:solidFill>
                  <a:schemeClr val="tx1"/>
                </a:solidFill>
                <a:latin typeface="+mn-ea"/>
                <a:ea typeface="+mn-ea"/>
              </a:rPr>
              <a:t>1-</a:t>
            </a: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1</a:t>
            </a:r>
          </a:p>
        </p:txBody>
      </p:sp>
      <p:sp>
        <p:nvSpPr>
          <p:cNvPr id="2" name="文本框 1">
            <a:extLst>
              <a:ext uri="{FF2B5EF4-FFF2-40B4-BE49-F238E27FC236}">
                <a16:creationId xmlns:a16="http://schemas.microsoft.com/office/drawing/2014/main" id="{95FF8106-A7C8-46EA-942D-BAD3F40CCEBB}"/>
              </a:ext>
            </a:extLst>
          </p:cNvPr>
          <p:cNvSpPr txBox="1"/>
          <p:nvPr/>
        </p:nvSpPr>
        <p:spPr>
          <a:xfrm>
            <a:off x="35841" y="762121"/>
            <a:ext cx="9108159" cy="830997"/>
          </a:xfrm>
          <a:prstGeom prst="rect">
            <a:avLst/>
          </a:prstGeom>
          <a:noFill/>
        </p:spPr>
        <p:txBody>
          <a:bodyPr wrap="square" rtlCol="0">
            <a:spAutoFit/>
          </a:bodyPr>
          <a:lstStyle/>
          <a:p>
            <a:pPr algn="l"/>
            <a:r>
              <a:rPr kumimoji="1" lang="zh-CN" altLang="en-US" sz="2400" dirty="0">
                <a:solidFill>
                  <a:schemeClr val="tx1"/>
                </a:solidFill>
                <a:latin typeface="+mn-ea"/>
                <a:ea typeface="+mn-ea"/>
              </a:rPr>
              <a:t>设函数 </a:t>
            </a:r>
            <a:r>
              <a:rPr kumimoji="1" lang="en-US" altLang="zh-CN" sz="2400" i="1" dirty="0">
                <a:solidFill>
                  <a:schemeClr val="tx1"/>
                </a:solidFill>
                <a:latin typeface="+mn-ea"/>
                <a:ea typeface="+mn-ea"/>
              </a:rPr>
              <a:t>f </a:t>
            </a:r>
            <a:r>
              <a:rPr kumimoji="1" lang="en-US" altLang="zh-CN" sz="2400" dirty="0">
                <a:solidFill>
                  <a:schemeClr val="tx1"/>
                </a:solidFill>
                <a:latin typeface="+mn-ea"/>
                <a:ea typeface="+mn-ea"/>
              </a:rPr>
              <a:t>(</a:t>
            </a:r>
            <a:r>
              <a:rPr kumimoji="1" lang="en-US" altLang="zh-CN" sz="2400" i="1" dirty="0">
                <a:solidFill>
                  <a:schemeClr val="tx1"/>
                </a:solidFill>
                <a:latin typeface="+mn-ea"/>
                <a:ea typeface="+mn-ea"/>
              </a:rPr>
              <a:t>x</a:t>
            </a:r>
            <a:r>
              <a:rPr kumimoji="1" lang="en-US" altLang="zh-CN" sz="2400" dirty="0">
                <a:solidFill>
                  <a:schemeClr val="tx1"/>
                </a:solidFill>
                <a:latin typeface="+mn-ea"/>
                <a:ea typeface="+mn-ea"/>
              </a:rPr>
              <a:t>) </a:t>
            </a:r>
            <a:r>
              <a:rPr kumimoji="1" lang="zh-CN" altLang="en-US" sz="2400" dirty="0">
                <a:solidFill>
                  <a:schemeClr val="tx1"/>
                </a:solidFill>
                <a:latin typeface="+mn-ea"/>
                <a:ea typeface="+mn-ea"/>
              </a:rPr>
              <a:t>在闭区间 </a:t>
            </a:r>
            <a:r>
              <a:rPr kumimoji="1" lang="en-US" altLang="zh-CN" sz="2400" dirty="0">
                <a:solidFill>
                  <a:schemeClr val="tx1"/>
                </a:solidFill>
                <a:latin typeface="+mn-ea"/>
                <a:ea typeface="+mn-ea"/>
              </a:rPr>
              <a:t>[</a:t>
            </a:r>
            <a:r>
              <a:rPr kumimoji="1" lang="en-US" altLang="zh-CN" sz="2400" i="1" dirty="0">
                <a:solidFill>
                  <a:schemeClr val="tx1"/>
                </a:solidFill>
                <a:latin typeface="+mn-ea"/>
                <a:ea typeface="+mn-ea"/>
              </a:rPr>
              <a:t>a</a:t>
            </a:r>
            <a:r>
              <a:rPr lang="en-US" altLang="zh-CN" sz="2400" baseline="-25000" dirty="0">
                <a:solidFill>
                  <a:schemeClr val="tx1"/>
                </a:solidFill>
                <a:latin typeface="+mn-ea"/>
                <a:ea typeface="+mn-ea"/>
              </a:rPr>
              <a:t>0</a:t>
            </a:r>
            <a:r>
              <a:rPr kumimoji="1" lang="en-US" altLang="zh-CN" sz="2400" dirty="0">
                <a:solidFill>
                  <a:schemeClr val="tx1"/>
                </a:solidFill>
                <a:latin typeface="+mn-ea"/>
                <a:ea typeface="+mn-ea"/>
              </a:rPr>
              <a:t>, </a:t>
            </a:r>
            <a:r>
              <a:rPr kumimoji="1" lang="en-US" altLang="zh-CN" sz="2400" i="1" dirty="0">
                <a:solidFill>
                  <a:schemeClr val="tx1"/>
                </a:solidFill>
                <a:latin typeface="+mn-ea"/>
                <a:ea typeface="+mn-ea"/>
              </a:rPr>
              <a:t>b</a:t>
            </a:r>
            <a:r>
              <a:rPr lang="en-US" altLang="zh-CN" sz="2400" baseline="-25000" dirty="0">
                <a:solidFill>
                  <a:schemeClr val="tx1"/>
                </a:solidFill>
                <a:latin typeface="+mn-ea"/>
                <a:ea typeface="+mn-ea"/>
              </a:rPr>
              <a:t>0</a:t>
            </a:r>
            <a:r>
              <a:rPr kumimoji="1" lang="en-US" altLang="zh-CN" sz="2400" dirty="0">
                <a:solidFill>
                  <a:schemeClr val="tx1"/>
                </a:solidFill>
                <a:latin typeface="+mn-ea"/>
                <a:ea typeface="+mn-ea"/>
              </a:rPr>
              <a:t>] </a:t>
            </a:r>
            <a:r>
              <a:rPr kumimoji="1" lang="zh-CN" altLang="en-US" sz="2400" dirty="0">
                <a:solidFill>
                  <a:schemeClr val="tx1"/>
                </a:solidFill>
                <a:latin typeface="+mn-ea"/>
                <a:ea typeface="+mn-ea"/>
              </a:rPr>
              <a:t>上是</a:t>
            </a:r>
            <a:r>
              <a:rPr kumimoji="1" lang="zh-CN" altLang="en-US" sz="2400" dirty="0">
                <a:solidFill>
                  <a:srgbClr val="0000FF"/>
                </a:solidFill>
                <a:latin typeface="+mn-ea"/>
                <a:ea typeface="+mn-ea"/>
              </a:rPr>
              <a:t>单峰函数</a:t>
            </a:r>
            <a:r>
              <a:rPr kumimoji="1" lang="zh-CN" altLang="en-US" sz="2400" dirty="0">
                <a:solidFill>
                  <a:schemeClr val="tx1"/>
                </a:solidFill>
                <a:latin typeface="+mn-ea"/>
                <a:ea typeface="+mn-ea"/>
              </a:rPr>
              <a:t>，选择</a:t>
            </a:r>
            <a:r>
              <a:rPr lang="en-US" altLang="zh-CN" sz="2400" dirty="0">
                <a:solidFill>
                  <a:schemeClr val="tx1"/>
                </a:solidFill>
                <a:latin typeface="+mn-ea"/>
                <a:ea typeface="+mn-ea"/>
              </a:rPr>
              <a:t>1/2&lt;</a:t>
            </a: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0</a:t>
            </a:r>
            <a:r>
              <a:rPr lang="en-US" altLang="zh-CN" sz="2400" dirty="0">
                <a:solidFill>
                  <a:schemeClr val="tx1"/>
                </a:solidFill>
                <a:latin typeface="+mn-ea"/>
                <a:ea typeface="+mn-ea"/>
              </a:rPr>
              <a:t>&lt;1</a:t>
            </a:r>
            <a:r>
              <a:rPr lang="zh-CN" altLang="en-US" sz="2400" dirty="0">
                <a:solidFill>
                  <a:schemeClr val="tx1"/>
                </a:solidFill>
                <a:latin typeface="+mn-ea"/>
                <a:ea typeface="+mn-ea"/>
              </a:rPr>
              <a:t>，使内点</a:t>
            </a:r>
            <a:r>
              <a:rPr lang="en-US" altLang="zh-CN" sz="2400" i="1" dirty="0">
                <a:solidFill>
                  <a:schemeClr val="tx1"/>
                </a:solidFill>
                <a:latin typeface="+mn-ea"/>
                <a:ea typeface="+mn-ea"/>
              </a:rPr>
              <a:t>c</a:t>
            </a:r>
            <a:r>
              <a:rPr lang="en-US" altLang="zh-CN" sz="2400" baseline="-25000" dirty="0">
                <a:solidFill>
                  <a:schemeClr val="tx1"/>
                </a:solidFill>
                <a:latin typeface="+mn-ea"/>
                <a:ea typeface="+mn-ea"/>
              </a:rPr>
              <a:t>0</a:t>
            </a:r>
            <a:r>
              <a:rPr lang="zh-CN" altLang="en-US" sz="2400" dirty="0">
                <a:solidFill>
                  <a:schemeClr val="tx1"/>
                </a:solidFill>
                <a:latin typeface="+mn-ea"/>
                <a:ea typeface="+mn-ea"/>
              </a:rPr>
              <a:t>和</a:t>
            </a:r>
            <a:r>
              <a:rPr lang="en-US" altLang="zh-CN" sz="2400" i="1" dirty="0">
                <a:solidFill>
                  <a:schemeClr val="tx1"/>
                </a:solidFill>
                <a:latin typeface="+mn-ea"/>
                <a:ea typeface="+mn-ea"/>
              </a:rPr>
              <a:t>d</a:t>
            </a:r>
            <a:r>
              <a:rPr lang="en-US" altLang="zh-CN" sz="2400" baseline="-25000" dirty="0">
                <a:solidFill>
                  <a:schemeClr val="tx1"/>
                </a:solidFill>
                <a:latin typeface="+mn-ea"/>
                <a:ea typeface="+mn-ea"/>
              </a:rPr>
              <a:t>0</a:t>
            </a:r>
            <a:r>
              <a:rPr lang="zh-CN" altLang="en-US" sz="2400" dirty="0">
                <a:solidFill>
                  <a:schemeClr val="tx1"/>
                </a:solidFill>
                <a:latin typeface="+mn-ea"/>
                <a:ea typeface="+mn-ea"/>
              </a:rPr>
              <a:t>可在下一个子区间上使用，从而只需一次新的函数求值计算</a:t>
            </a:r>
          </a:p>
        </p:txBody>
      </p:sp>
    </p:spTree>
    <p:extLst>
      <p:ext uri="{BB962C8B-B14F-4D97-AF65-F5344CB8AC3E}">
        <p14:creationId xmlns:p14="http://schemas.microsoft.com/office/powerpoint/2010/main" val="1407636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90"/>
                                        </p:tgtEl>
                                        <p:attrNameLst>
                                          <p:attrName>style.visibility</p:attrName>
                                        </p:attrNameLst>
                                      </p:cBhvr>
                                      <p:to>
                                        <p:strVal val="visible"/>
                                      </p:to>
                                    </p:set>
                                    <p:animEffect transition="in" filter="wipe(left)">
                                      <p:cBhvr>
                                        <p:cTn id="7" dur="500"/>
                                        <p:tgtEl>
                                          <p:spTgt spid="20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0492"/>
                                        </p:tgtEl>
                                        <p:attrNameLst>
                                          <p:attrName>style.visibility</p:attrName>
                                        </p:attrNameLst>
                                      </p:cBhvr>
                                      <p:to>
                                        <p:strVal val="visible"/>
                                      </p:to>
                                    </p:set>
                                    <p:animEffect transition="in" filter="wipe(down)">
                                      <p:cBhvr>
                                        <p:cTn id="12" dur="500"/>
                                        <p:tgtEl>
                                          <p:spTgt spid="20492"/>
                                        </p:tgtEl>
                                      </p:cBhvr>
                                    </p:animEffect>
                                  </p:childTnLst>
                                </p:cTn>
                              </p:par>
                              <p:par>
                                <p:cTn id="13" presetID="22" presetClass="entr" presetSubtype="4" fill="hold" nodeType="withEffect">
                                  <p:stCondLst>
                                    <p:cond delay="0"/>
                                  </p:stCondLst>
                                  <p:childTnLst>
                                    <p:set>
                                      <p:cBhvr>
                                        <p:cTn id="14" dur="1" fill="hold">
                                          <p:stCondLst>
                                            <p:cond delay="0"/>
                                          </p:stCondLst>
                                        </p:cTn>
                                        <p:tgtEl>
                                          <p:spTgt spid="20491"/>
                                        </p:tgtEl>
                                        <p:attrNameLst>
                                          <p:attrName>style.visibility</p:attrName>
                                        </p:attrNameLst>
                                      </p:cBhvr>
                                      <p:to>
                                        <p:strVal val="visible"/>
                                      </p:to>
                                    </p:set>
                                    <p:animEffect transition="in" filter="wipe(down)">
                                      <p:cBhvr>
                                        <p:cTn id="15" dur="500"/>
                                        <p:tgtEl>
                                          <p:spTgt spid="2049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0500"/>
                                        </p:tgtEl>
                                        <p:attrNameLst>
                                          <p:attrName>style.visibility</p:attrName>
                                        </p:attrNameLst>
                                      </p:cBhvr>
                                      <p:to>
                                        <p:strVal val="visible"/>
                                      </p:to>
                                    </p:set>
                                    <p:animEffect transition="in" filter="dissolve">
                                      <p:cBhvr>
                                        <p:cTn id="20" dur="500"/>
                                        <p:tgtEl>
                                          <p:spTgt spid="2050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0501"/>
                                        </p:tgtEl>
                                        <p:attrNameLst>
                                          <p:attrName>style.visibility</p:attrName>
                                        </p:attrNameLst>
                                      </p:cBhvr>
                                      <p:to>
                                        <p:strVal val="visible"/>
                                      </p:to>
                                    </p:set>
                                    <p:animEffect transition="in" filter="dissolve">
                                      <p:cBhvr>
                                        <p:cTn id="23" dur="500"/>
                                        <p:tgtEl>
                                          <p:spTgt spid="2050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0502"/>
                                        </p:tgtEl>
                                        <p:attrNameLst>
                                          <p:attrName>style.visibility</p:attrName>
                                        </p:attrNameLst>
                                      </p:cBhvr>
                                      <p:to>
                                        <p:strVal val="visible"/>
                                      </p:to>
                                    </p:set>
                                    <p:animEffect transition="in" filter="dissolve">
                                      <p:cBhvr>
                                        <p:cTn id="26" dur="500"/>
                                        <p:tgtEl>
                                          <p:spTgt spid="20502"/>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0503"/>
                                        </p:tgtEl>
                                        <p:attrNameLst>
                                          <p:attrName>style.visibility</p:attrName>
                                        </p:attrNameLst>
                                      </p:cBhvr>
                                      <p:to>
                                        <p:strVal val="visible"/>
                                      </p:to>
                                    </p:set>
                                    <p:animEffect transition="in" filter="dissolve">
                                      <p:cBhvr>
                                        <p:cTn id="29" dur="500"/>
                                        <p:tgtEl>
                                          <p:spTgt spid="2050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0508"/>
                                        </p:tgtEl>
                                        <p:attrNameLst>
                                          <p:attrName>style.visibility</p:attrName>
                                        </p:attrNameLst>
                                      </p:cBhvr>
                                      <p:to>
                                        <p:strVal val="visible"/>
                                      </p:to>
                                    </p:set>
                                    <p:animEffect transition="in" filter="wipe(up)">
                                      <p:cBhvr>
                                        <p:cTn id="34" dur="500"/>
                                        <p:tgtEl>
                                          <p:spTgt spid="20508"/>
                                        </p:tgtEl>
                                      </p:cBhvr>
                                    </p:animEffect>
                                  </p:childTnLst>
                                </p:cTn>
                              </p:par>
                              <p:par>
                                <p:cTn id="35" presetID="22" presetClass="entr" presetSubtype="1" fill="hold" nodeType="withEffect">
                                  <p:stCondLst>
                                    <p:cond delay="0"/>
                                  </p:stCondLst>
                                  <p:childTnLst>
                                    <p:set>
                                      <p:cBhvr>
                                        <p:cTn id="36" dur="1" fill="hold">
                                          <p:stCondLst>
                                            <p:cond delay="0"/>
                                          </p:stCondLst>
                                        </p:cTn>
                                        <p:tgtEl>
                                          <p:spTgt spid="20509"/>
                                        </p:tgtEl>
                                        <p:attrNameLst>
                                          <p:attrName>style.visibility</p:attrName>
                                        </p:attrNameLst>
                                      </p:cBhvr>
                                      <p:to>
                                        <p:strVal val="visible"/>
                                      </p:to>
                                    </p:set>
                                    <p:animEffect transition="in" filter="wipe(up)">
                                      <p:cBhvr>
                                        <p:cTn id="37" dur="500"/>
                                        <p:tgtEl>
                                          <p:spTgt spid="20509"/>
                                        </p:tgtEl>
                                      </p:cBhvr>
                                    </p:animEffect>
                                  </p:childTnLst>
                                </p:cTn>
                              </p:par>
                              <p:par>
                                <p:cTn id="38" presetID="22" presetClass="entr" presetSubtype="1" fill="hold" nodeType="withEffect">
                                  <p:stCondLst>
                                    <p:cond delay="0"/>
                                  </p:stCondLst>
                                  <p:childTnLst>
                                    <p:set>
                                      <p:cBhvr>
                                        <p:cTn id="39" dur="1" fill="hold">
                                          <p:stCondLst>
                                            <p:cond delay="0"/>
                                          </p:stCondLst>
                                        </p:cTn>
                                        <p:tgtEl>
                                          <p:spTgt spid="20510"/>
                                        </p:tgtEl>
                                        <p:attrNameLst>
                                          <p:attrName>style.visibility</p:attrName>
                                        </p:attrNameLst>
                                      </p:cBhvr>
                                      <p:to>
                                        <p:strVal val="visible"/>
                                      </p:to>
                                    </p:set>
                                    <p:animEffect transition="in" filter="wipe(up)">
                                      <p:cBhvr>
                                        <p:cTn id="40" dur="500"/>
                                        <p:tgtEl>
                                          <p:spTgt spid="20510"/>
                                        </p:tgtEl>
                                      </p:cBhvr>
                                    </p:animEffect>
                                  </p:childTnLst>
                                </p:cTn>
                              </p:par>
                              <p:par>
                                <p:cTn id="41" presetID="22" presetClass="entr" presetSubtype="1" fill="hold" nodeType="withEffect">
                                  <p:stCondLst>
                                    <p:cond delay="0"/>
                                  </p:stCondLst>
                                  <p:childTnLst>
                                    <p:set>
                                      <p:cBhvr>
                                        <p:cTn id="42" dur="1" fill="hold">
                                          <p:stCondLst>
                                            <p:cond delay="0"/>
                                          </p:stCondLst>
                                        </p:cTn>
                                        <p:tgtEl>
                                          <p:spTgt spid="20512"/>
                                        </p:tgtEl>
                                        <p:attrNameLst>
                                          <p:attrName>style.visibility</p:attrName>
                                        </p:attrNameLst>
                                      </p:cBhvr>
                                      <p:to>
                                        <p:strVal val="visible"/>
                                      </p:to>
                                    </p:set>
                                    <p:animEffect transition="in" filter="wipe(up)">
                                      <p:cBhvr>
                                        <p:cTn id="43" dur="500"/>
                                        <p:tgtEl>
                                          <p:spTgt spid="2051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6" presetClass="entr" presetSubtype="32" fill="hold" nodeType="clickEffect">
                                  <p:stCondLst>
                                    <p:cond delay="0"/>
                                  </p:stCondLst>
                                  <p:childTnLst>
                                    <p:set>
                                      <p:cBhvr>
                                        <p:cTn id="47" dur="1" fill="hold">
                                          <p:stCondLst>
                                            <p:cond delay="0"/>
                                          </p:stCondLst>
                                        </p:cTn>
                                        <p:tgtEl>
                                          <p:spTgt spid="20514"/>
                                        </p:tgtEl>
                                        <p:attrNameLst>
                                          <p:attrName>style.visibility</p:attrName>
                                        </p:attrNameLst>
                                      </p:cBhvr>
                                      <p:to>
                                        <p:strVal val="visible"/>
                                      </p:to>
                                    </p:set>
                                    <p:animEffect transition="in" filter="circle(out)">
                                      <p:cBhvr>
                                        <p:cTn id="48" dur="2000"/>
                                        <p:tgtEl>
                                          <p:spTgt spid="20514"/>
                                        </p:tgtEl>
                                      </p:cBhvr>
                                    </p:animEffect>
                                  </p:childTnLst>
                                </p:cTn>
                              </p:par>
                              <p:par>
                                <p:cTn id="49" presetID="6" presetClass="entr" presetSubtype="32" fill="hold" nodeType="withEffect">
                                  <p:stCondLst>
                                    <p:cond delay="0"/>
                                  </p:stCondLst>
                                  <p:childTnLst>
                                    <p:set>
                                      <p:cBhvr>
                                        <p:cTn id="50" dur="1" fill="hold">
                                          <p:stCondLst>
                                            <p:cond delay="0"/>
                                          </p:stCondLst>
                                        </p:cTn>
                                        <p:tgtEl>
                                          <p:spTgt spid="20515"/>
                                        </p:tgtEl>
                                        <p:attrNameLst>
                                          <p:attrName>style.visibility</p:attrName>
                                        </p:attrNameLst>
                                      </p:cBhvr>
                                      <p:to>
                                        <p:strVal val="visible"/>
                                      </p:to>
                                    </p:set>
                                    <p:animEffect transition="in" filter="circle(out)">
                                      <p:cBhvr>
                                        <p:cTn id="51" dur="2000"/>
                                        <p:tgtEl>
                                          <p:spTgt spid="20515"/>
                                        </p:tgtEl>
                                      </p:cBhvr>
                                    </p:animEffect>
                                  </p:childTnLst>
                                </p:cTn>
                              </p:par>
                              <p:par>
                                <p:cTn id="52" presetID="6" presetClass="entr" presetSubtype="32" fill="hold" nodeType="withEffect">
                                  <p:stCondLst>
                                    <p:cond delay="0"/>
                                  </p:stCondLst>
                                  <p:childTnLst>
                                    <p:set>
                                      <p:cBhvr>
                                        <p:cTn id="53" dur="1" fill="hold">
                                          <p:stCondLst>
                                            <p:cond delay="0"/>
                                          </p:stCondLst>
                                        </p:cTn>
                                        <p:tgtEl>
                                          <p:spTgt spid="20511"/>
                                        </p:tgtEl>
                                        <p:attrNameLst>
                                          <p:attrName>style.visibility</p:attrName>
                                        </p:attrNameLst>
                                      </p:cBhvr>
                                      <p:to>
                                        <p:strVal val="visible"/>
                                      </p:to>
                                    </p:set>
                                    <p:animEffect transition="in" filter="circle(out)">
                                      <p:cBhvr>
                                        <p:cTn id="54" dur="2000"/>
                                        <p:tgtEl>
                                          <p:spTgt spid="20511"/>
                                        </p:tgtEl>
                                      </p:cBhvr>
                                    </p:animEffect>
                                  </p:childTnLst>
                                </p:cTn>
                              </p:par>
                              <p:par>
                                <p:cTn id="55" presetID="6" presetClass="entr" presetSubtype="32" fill="hold" nodeType="withEffect">
                                  <p:stCondLst>
                                    <p:cond delay="0"/>
                                  </p:stCondLst>
                                  <p:childTnLst>
                                    <p:set>
                                      <p:cBhvr>
                                        <p:cTn id="56" dur="1" fill="hold">
                                          <p:stCondLst>
                                            <p:cond delay="0"/>
                                          </p:stCondLst>
                                        </p:cTn>
                                        <p:tgtEl>
                                          <p:spTgt spid="20513"/>
                                        </p:tgtEl>
                                        <p:attrNameLst>
                                          <p:attrName>style.visibility</p:attrName>
                                        </p:attrNameLst>
                                      </p:cBhvr>
                                      <p:to>
                                        <p:strVal val="visible"/>
                                      </p:to>
                                    </p:set>
                                    <p:animEffect transition="in" filter="circle(out)">
                                      <p:cBhvr>
                                        <p:cTn id="57" dur="2000"/>
                                        <p:tgtEl>
                                          <p:spTgt spid="2051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20505"/>
                                        </p:tgtEl>
                                        <p:attrNameLst>
                                          <p:attrName>style.visibility</p:attrName>
                                        </p:attrNameLst>
                                      </p:cBhvr>
                                      <p:to>
                                        <p:strVal val="visible"/>
                                      </p:to>
                                    </p:set>
                                    <p:animEffect transition="in" filter="dissolve">
                                      <p:cBhvr>
                                        <p:cTn id="62" dur="500"/>
                                        <p:tgtEl>
                                          <p:spTgt spid="2050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0506"/>
                                        </p:tgtEl>
                                        <p:attrNameLst>
                                          <p:attrName>style.visibility</p:attrName>
                                        </p:attrNameLst>
                                      </p:cBhvr>
                                      <p:to>
                                        <p:strVal val="visible"/>
                                      </p:to>
                                    </p:set>
                                    <p:animEffect transition="in" filter="dissolve">
                                      <p:cBhvr>
                                        <p:cTn id="65" dur="500"/>
                                        <p:tgtEl>
                                          <p:spTgt spid="2050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0516"/>
                                        </p:tgtEl>
                                        <p:attrNameLst>
                                          <p:attrName>style.visibility</p:attrName>
                                        </p:attrNameLst>
                                      </p:cBhvr>
                                      <p:to>
                                        <p:strVal val="visible"/>
                                      </p:to>
                                    </p:set>
                                    <p:animEffect transition="in" filter="dissolve">
                                      <p:cBhvr>
                                        <p:cTn id="68" dur="500"/>
                                        <p:tgtEl>
                                          <p:spTgt spid="20516"/>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0518"/>
                                        </p:tgtEl>
                                        <p:attrNameLst>
                                          <p:attrName>style.visibility</p:attrName>
                                        </p:attrNameLst>
                                      </p:cBhvr>
                                      <p:to>
                                        <p:strVal val="visible"/>
                                      </p:to>
                                    </p:set>
                                    <p:animEffect transition="in" filter="dissolve">
                                      <p:cBhvr>
                                        <p:cTn id="71" dur="500"/>
                                        <p:tgtEl>
                                          <p:spTgt spid="2051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0493"/>
                                        </p:tgtEl>
                                        <p:attrNameLst>
                                          <p:attrName>style.visibility</p:attrName>
                                        </p:attrNameLst>
                                      </p:cBhvr>
                                      <p:to>
                                        <p:strVal val="visible"/>
                                      </p:to>
                                    </p:set>
                                    <p:animEffect transition="in" filter="wipe(left)">
                                      <p:cBhvr>
                                        <p:cTn id="76" dur="500"/>
                                        <p:tgtEl>
                                          <p:spTgt spid="2049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20494"/>
                                        </p:tgtEl>
                                        <p:attrNameLst>
                                          <p:attrName>style.visibility</p:attrName>
                                        </p:attrNameLst>
                                      </p:cBhvr>
                                      <p:to>
                                        <p:strVal val="visible"/>
                                      </p:to>
                                    </p:set>
                                    <p:animEffect transition="in" filter="wipe(down)">
                                      <p:cBhvr>
                                        <p:cTn id="81" dur="500"/>
                                        <p:tgtEl>
                                          <p:spTgt spid="20494"/>
                                        </p:tgtEl>
                                      </p:cBhvr>
                                    </p:animEffect>
                                  </p:childTnLst>
                                </p:cTn>
                              </p:par>
                              <p:par>
                                <p:cTn id="82" presetID="22" presetClass="entr" presetSubtype="4" fill="hold" nodeType="withEffect">
                                  <p:stCondLst>
                                    <p:cond delay="0"/>
                                  </p:stCondLst>
                                  <p:childTnLst>
                                    <p:set>
                                      <p:cBhvr>
                                        <p:cTn id="83" dur="1" fill="hold">
                                          <p:stCondLst>
                                            <p:cond delay="0"/>
                                          </p:stCondLst>
                                        </p:cTn>
                                        <p:tgtEl>
                                          <p:spTgt spid="20495"/>
                                        </p:tgtEl>
                                        <p:attrNameLst>
                                          <p:attrName>style.visibility</p:attrName>
                                        </p:attrNameLst>
                                      </p:cBhvr>
                                      <p:to>
                                        <p:strVal val="visible"/>
                                      </p:to>
                                    </p:set>
                                    <p:animEffect transition="in" filter="wipe(down)">
                                      <p:cBhvr>
                                        <p:cTn id="84" dur="500"/>
                                        <p:tgtEl>
                                          <p:spTgt spid="2049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20496"/>
                                        </p:tgtEl>
                                        <p:attrNameLst>
                                          <p:attrName>style.visibility</p:attrName>
                                        </p:attrNameLst>
                                      </p:cBhvr>
                                      <p:to>
                                        <p:strVal val="visible"/>
                                      </p:to>
                                    </p:set>
                                    <p:animEffect transition="in" filter="dissolve">
                                      <p:cBhvr>
                                        <p:cTn id="89" dur="500"/>
                                        <p:tgtEl>
                                          <p:spTgt spid="20496"/>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0497"/>
                                        </p:tgtEl>
                                        <p:attrNameLst>
                                          <p:attrName>style.visibility</p:attrName>
                                        </p:attrNameLst>
                                      </p:cBhvr>
                                      <p:to>
                                        <p:strVal val="visible"/>
                                      </p:to>
                                    </p:set>
                                    <p:animEffect transition="in" filter="dissolve">
                                      <p:cBhvr>
                                        <p:cTn id="92" dur="500"/>
                                        <p:tgtEl>
                                          <p:spTgt spid="20497"/>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0498"/>
                                        </p:tgtEl>
                                        <p:attrNameLst>
                                          <p:attrName>style.visibility</p:attrName>
                                        </p:attrNameLst>
                                      </p:cBhvr>
                                      <p:to>
                                        <p:strVal val="visible"/>
                                      </p:to>
                                    </p:set>
                                    <p:animEffect transition="in" filter="dissolve">
                                      <p:cBhvr>
                                        <p:cTn id="95" dur="500"/>
                                        <p:tgtEl>
                                          <p:spTgt spid="20498"/>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0499"/>
                                        </p:tgtEl>
                                        <p:attrNameLst>
                                          <p:attrName>style.visibility</p:attrName>
                                        </p:attrNameLst>
                                      </p:cBhvr>
                                      <p:to>
                                        <p:strVal val="visible"/>
                                      </p:to>
                                    </p:set>
                                    <p:animEffect transition="in" filter="dissolve">
                                      <p:cBhvr>
                                        <p:cTn id="98" dur="500"/>
                                        <p:tgtEl>
                                          <p:spTgt spid="2049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6" presetClass="entr" presetSubtype="32" fill="hold" nodeType="clickEffect">
                                  <p:stCondLst>
                                    <p:cond delay="0"/>
                                  </p:stCondLst>
                                  <p:childTnLst>
                                    <p:set>
                                      <p:cBhvr>
                                        <p:cTn id="102" dur="1" fill="hold">
                                          <p:stCondLst>
                                            <p:cond delay="0"/>
                                          </p:stCondLst>
                                        </p:cTn>
                                        <p:tgtEl>
                                          <p:spTgt spid="20521"/>
                                        </p:tgtEl>
                                        <p:attrNameLst>
                                          <p:attrName>style.visibility</p:attrName>
                                        </p:attrNameLst>
                                      </p:cBhvr>
                                      <p:to>
                                        <p:strVal val="visible"/>
                                      </p:to>
                                    </p:set>
                                    <p:animEffect transition="in" filter="circle(out)">
                                      <p:cBhvr>
                                        <p:cTn id="103" dur="2000"/>
                                        <p:tgtEl>
                                          <p:spTgt spid="20521"/>
                                        </p:tgtEl>
                                      </p:cBhvr>
                                    </p:animEffect>
                                  </p:childTnLst>
                                </p:cTn>
                              </p:par>
                              <p:par>
                                <p:cTn id="104" presetID="6" presetClass="entr" presetSubtype="32" fill="hold" nodeType="withEffect">
                                  <p:stCondLst>
                                    <p:cond delay="0"/>
                                  </p:stCondLst>
                                  <p:childTnLst>
                                    <p:set>
                                      <p:cBhvr>
                                        <p:cTn id="105" dur="1" fill="hold">
                                          <p:stCondLst>
                                            <p:cond delay="0"/>
                                          </p:stCondLst>
                                        </p:cTn>
                                        <p:tgtEl>
                                          <p:spTgt spid="20519"/>
                                        </p:tgtEl>
                                        <p:attrNameLst>
                                          <p:attrName>style.visibility</p:attrName>
                                        </p:attrNameLst>
                                      </p:cBhvr>
                                      <p:to>
                                        <p:strVal val="visible"/>
                                      </p:to>
                                    </p:set>
                                    <p:animEffect transition="in" filter="circle(out)">
                                      <p:cBhvr>
                                        <p:cTn id="106" dur="2000"/>
                                        <p:tgtEl>
                                          <p:spTgt spid="2051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0520"/>
                                        </p:tgtEl>
                                        <p:attrNameLst>
                                          <p:attrName>style.visibility</p:attrName>
                                        </p:attrNameLst>
                                      </p:cBhvr>
                                      <p:to>
                                        <p:strVal val="visible"/>
                                      </p:to>
                                    </p:set>
                                    <p:animEffect transition="in" filter="dissolve">
                                      <p:cBhvr>
                                        <p:cTn id="111" dur="500"/>
                                        <p:tgtEl>
                                          <p:spTgt spid="20520"/>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20522"/>
                                        </p:tgtEl>
                                        <p:attrNameLst>
                                          <p:attrName>style.visibility</p:attrName>
                                        </p:attrNameLst>
                                      </p:cBhvr>
                                      <p:to>
                                        <p:strVal val="visible"/>
                                      </p:to>
                                    </p:set>
                                    <p:animEffect transition="in" filter="dissolve">
                                      <p:cBhvr>
                                        <p:cTn id="114" dur="500"/>
                                        <p:tgtEl>
                                          <p:spTgt spid="20522"/>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9" presetClass="entr" presetSubtype="0" fill="hold" nodeType="clickEffect">
                                  <p:stCondLst>
                                    <p:cond delay="0"/>
                                  </p:stCondLst>
                                  <p:childTnLst>
                                    <p:set>
                                      <p:cBhvr>
                                        <p:cTn id="118" dur="1" fill="hold">
                                          <p:stCondLst>
                                            <p:cond delay="0"/>
                                          </p:stCondLst>
                                        </p:cTn>
                                        <p:tgtEl>
                                          <p:spTgt spid="20488"/>
                                        </p:tgtEl>
                                        <p:attrNameLst>
                                          <p:attrName>style.visibility</p:attrName>
                                        </p:attrNameLst>
                                      </p:cBhvr>
                                      <p:to>
                                        <p:strVal val="visible"/>
                                      </p:to>
                                    </p:set>
                                    <p:animEffect transition="in" filter="dissolve">
                                      <p:cBhvr>
                                        <p:cTn id="119"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6" grpId="0"/>
      <p:bldP spid="20497" grpId="0"/>
      <p:bldP spid="20498" grpId="0"/>
      <p:bldP spid="20499" grpId="0"/>
      <p:bldP spid="20500" grpId="0"/>
      <p:bldP spid="20501" grpId="0"/>
      <p:bldP spid="20502" grpId="0"/>
      <p:bldP spid="20503" grpId="0"/>
      <p:bldP spid="20506" grpId="0"/>
      <p:bldP spid="20516" grpId="0"/>
      <p:bldP spid="20518" grpId="0"/>
      <p:bldP spid="20520" grpId="0"/>
      <p:bldP spid="205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Text Box 7">
            <a:extLst>
              <a:ext uri="{FF2B5EF4-FFF2-40B4-BE49-F238E27FC236}">
                <a16:creationId xmlns:a16="http://schemas.microsoft.com/office/drawing/2014/main" id="{F1FD3A3E-0CF5-4C58-A75D-C752EBDE97B9}"/>
              </a:ext>
            </a:extLst>
          </p:cNvPr>
          <p:cNvSpPr txBox="1">
            <a:spLocks noChangeArrowheads="1"/>
          </p:cNvSpPr>
          <p:nvPr/>
        </p:nvSpPr>
        <p:spPr bwMode="auto">
          <a:xfrm>
            <a:off x="129653" y="2190177"/>
            <a:ext cx="8889812" cy="2809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50000"/>
              </a:spcBef>
              <a:buClrTx/>
              <a:buSzTx/>
              <a:buFontTx/>
              <a:buNone/>
            </a:pPr>
            <a:r>
              <a:rPr lang="zh-CN" altLang="en-US" sz="2400" dirty="0">
                <a:solidFill>
                  <a:schemeClr val="tx1"/>
                </a:solidFill>
                <a:latin typeface="+mn-ea"/>
                <a:ea typeface="+mn-ea"/>
              </a:rPr>
              <a:t>因为有</a:t>
            </a:r>
            <a:r>
              <a:rPr lang="en-US" altLang="zh-CN" sz="2400" i="1" dirty="0" err="1">
                <a:solidFill>
                  <a:schemeClr val="tx1"/>
                </a:solidFill>
                <a:latin typeface="+mn-ea"/>
                <a:ea typeface="+mn-ea"/>
              </a:rPr>
              <a:t>F</a:t>
            </a:r>
            <a:r>
              <a:rPr lang="en-US" altLang="zh-CN" sz="2400" i="1" baseline="-25000" dirty="0" err="1">
                <a:solidFill>
                  <a:schemeClr val="tx1"/>
                </a:solidFill>
                <a:latin typeface="+mn-ea"/>
                <a:ea typeface="+mn-ea"/>
              </a:rPr>
              <a:t>n</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-2 </a:t>
            </a:r>
            <a:r>
              <a:rPr lang="zh-CN" altLang="en-US" sz="2400" dirty="0">
                <a:solidFill>
                  <a:schemeClr val="tx1"/>
                </a:solidFill>
                <a:latin typeface="+mn-ea"/>
                <a:ea typeface="+mn-ea"/>
              </a:rPr>
              <a:t>，</a:t>
            </a:r>
            <a:r>
              <a:rPr lang="en-US" altLang="zh-CN" sz="2400" dirty="0">
                <a:solidFill>
                  <a:schemeClr val="tx1"/>
                </a:solidFill>
                <a:latin typeface="+mn-ea"/>
                <a:ea typeface="+mn-ea"/>
              </a:rPr>
              <a:t>Fibonacci</a:t>
            </a:r>
            <a:r>
              <a:rPr lang="zh-CN" altLang="en-US" sz="2400" dirty="0">
                <a:solidFill>
                  <a:schemeClr val="tx1"/>
                </a:solidFill>
                <a:latin typeface="+mn-ea"/>
                <a:ea typeface="+mn-ea"/>
              </a:rPr>
              <a:t>搜索从</a:t>
            </a: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0</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err="1">
                <a:solidFill>
                  <a:schemeClr val="tx1"/>
                </a:solidFill>
                <a:latin typeface="+mn-ea"/>
                <a:ea typeface="+mn-ea"/>
              </a:rPr>
              <a:t>F</a:t>
            </a:r>
            <a:r>
              <a:rPr lang="en-US" altLang="zh-CN" sz="2400" i="1" baseline="-25000" dirty="0" err="1">
                <a:solidFill>
                  <a:schemeClr val="tx1"/>
                </a:solidFill>
                <a:latin typeface="+mn-ea"/>
                <a:ea typeface="+mn-ea"/>
              </a:rPr>
              <a:t>n</a:t>
            </a:r>
            <a:r>
              <a:rPr lang="zh-CN" altLang="en-US" sz="2400" dirty="0">
                <a:solidFill>
                  <a:schemeClr val="tx1"/>
                </a:solidFill>
                <a:latin typeface="+mn-ea"/>
                <a:ea typeface="+mn-ea"/>
              </a:rPr>
              <a:t>开始，对</a:t>
            </a:r>
            <a:r>
              <a:rPr lang="en-US" altLang="zh-CN" sz="2400" i="1" dirty="0">
                <a:solidFill>
                  <a:schemeClr val="tx1"/>
                </a:solidFill>
                <a:latin typeface="+mn-ea"/>
                <a:ea typeface="+mn-ea"/>
              </a:rPr>
              <a:t>k</a:t>
            </a:r>
            <a:r>
              <a:rPr lang="en-US" altLang="zh-CN" sz="2400" dirty="0">
                <a:solidFill>
                  <a:schemeClr val="tx1"/>
                </a:solidFill>
                <a:latin typeface="+mn-ea"/>
                <a:ea typeface="+mn-ea"/>
              </a:rPr>
              <a:t>=1,2, …, </a:t>
            </a:r>
            <a:r>
              <a:rPr lang="en-US" altLang="zh-CN" sz="2400" i="1" dirty="0">
                <a:solidFill>
                  <a:schemeClr val="tx1"/>
                </a:solidFill>
                <a:latin typeface="+mn-ea"/>
                <a:ea typeface="+mn-ea"/>
              </a:rPr>
              <a:t>n</a:t>
            </a:r>
            <a:r>
              <a:rPr lang="en-US" altLang="zh-CN" sz="2400" dirty="0">
                <a:solidFill>
                  <a:schemeClr val="tx1"/>
                </a:solidFill>
                <a:latin typeface="+mn-ea"/>
                <a:ea typeface="+mn-ea"/>
              </a:rPr>
              <a:t>-3</a:t>
            </a:r>
            <a:r>
              <a:rPr lang="zh-CN" altLang="en-US" sz="2400" dirty="0">
                <a:solidFill>
                  <a:schemeClr val="tx1"/>
                </a:solidFill>
                <a:latin typeface="+mn-ea"/>
                <a:ea typeface="+mn-ea"/>
              </a:rPr>
              <a:t>，用</a:t>
            </a:r>
            <a:r>
              <a:rPr lang="en-US" altLang="zh-CN" sz="2400" i="1" dirty="0" err="1">
                <a:solidFill>
                  <a:schemeClr val="tx1"/>
                </a:solidFill>
                <a:latin typeface="+mn-ea"/>
                <a:ea typeface="+mn-ea"/>
              </a:rPr>
              <a:t>r</a:t>
            </a:r>
            <a:r>
              <a:rPr lang="en-US" altLang="zh-CN" sz="2400" i="1" baseline="-25000" dirty="0" err="1">
                <a:solidFill>
                  <a:schemeClr val="tx1"/>
                </a:solidFill>
                <a:latin typeface="+mn-ea"/>
                <a:ea typeface="+mn-ea"/>
              </a:rPr>
              <a:t>k</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-1-</a:t>
            </a:r>
            <a:r>
              <a:rPr lang="en-US" altLang="zh-CN" sz="2400" i="1" baseline="-25000" dirty="0">
                <a:solidFill>
                  <a:schemeClr val="tx1"/>
                </a:solidFill>
                <a:latin typeface="+mn-ea"/>
                <a:ea typeface="+mn-ea"/>
              </a:rPr>
              <a:t>k</a:t>
            </a:r>
            <a:r>
              <a:rPr lang="en-US" altLang="zh-CN" sz="2400" dirty="0">
                <a:solidFill>
                  <a:schemeClr val="tx1"/>
                </a:solidFill>
                <a:latin typeface="+mn-ea"/>
                <a:ea typeface="+mn-ea"/>
              </a:rPr>
              <a:t>/</a:t>
            </a:r>
            <a:r>
              <a:rPr lang="en-US" altLang="zh-CN" sz="2400" i="1" dirty="0" err="1">
                <a:solidFill>
                  <a:schemeClr val="tx1"/>
                </a:solidFill>
                <a:latin typeface="+mn-ea"/>
                <a:ea typeface="+mn-ea"/>
              </a:rPr>
              <a:t>F</a:t>
            </a:r>
            <a:r>
              <a:rPr lang="en-US" altLang="zh-CN" sz="2400" i="1" baseline="-25000" dirty="0" err="1">
                <a:solidFill>
                  <a:schemeClr val="tx1"/>
                </a:solidFill>
                <a:latin typeface="+mn-ea"/>
                <a:ea typeface="+mn-ea"/>
              </a:rPr>
              <a:t>n</a:t>
            </a:r>
            <a:r>
              <a:rPr lang="en-US" altLang="zh-CN" sz="2400" baseline="-25000" dirty="0">
                <a:solidFill>
                  <a:schemeClr val="tx1"/>
                </a:solidFill>
                <a:latin typeface="+mn-ea"/>
                <a:ea typeface="+mn-ea"/>
              </a:rPr>
              <a:t>-</a:t>
            </a:r>
            <a:r>
              <a:rPr lang="en-US" altLang="zh-CN" sz="2400" i="1" baseline="-25000" dirty="0">
                <a:solidFill>
                  <a:schemeClr val="tx1"/>
                </a:solidFill>
                <a:latin typeface="+mn-ea"/>
                <a:ea typeface="+mn-ea"/>
              </a:rPr>
              <a:t>k</a:t>
            </a:r>
            <a:r>
              <a:rPr lang="zh-CN" altLang="en-US" sz="2400" dirty="0">
                <a:solidFill>
                  <a:schemeClr val="tx1"/>
                </a:solidFill>
                <a:latin typeface="+mn-ea"/>
                <a:ea typeface="+mn-ea"/>
              </a:rPr>
              <a:t>。注意</a:t>
            </a:r>
            <a:r>
              <a:rPr lang="en-US" altLang="zh-CN" sz="2400" i="1" dirty="0">
                <a:solidFill>
                  <a:schemeClr val="tx1"/>
                </a:solidFill>
                <a:latin typeface="+mn-ea"/>
                <a:ea typeface="+mn-ea"/>
              </a:rPr>
              <a:t>r</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-3</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baseline="-25000" dirty="0">
                <a:solidFill>
                  <a:schemeClr val="tx1"/>
                </a:solidFill>
                <a:latin typeface="+mn-ea"/>
                <a:ea typeface="+mn-ea"/>
              </a:rPr>
              <a:t>2</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baseline="-25000" dirty="0">
                <a:solidFill>
                  <a:schemeClr val="tx1"/>
                </a:solidFill>
                <a:latin typeface="+mn-ea"/>
                <a:ea typeface="+mn-ea"/>
              </a:rPr>
              <a:t>3</a:t>
            </a:r>
            <a:r>
              <a:rPr lang="en-US" altLang="zh-CN" sz="2400" dirty="0">
                <a:solidFill>
                  <a:schemeClr val="tx1"/>
                </a:solidFill>
                <a:latin typeface="+mn-ea"/>
                <a:ea typeface="+mn-ea"/>
              </a:rPr>
              <a:t>=1/2</a:t>
            </a:r>
            <a:r>
              <a:rPr lang="zh-CN" altLang="en-US" sz="2400" dirty="0">
                <a:solidFill>
                  <a:schemeClr val="tx1"/>
                </a:solidFill>
                <a:latin typeface="+mn-ea"/>
                <a:ea typeface="+mn-ea"/>
              </a:rPr>
              <a:t>，</a:t>
            </a:r>
            <a:r>
              <a:rPr lang="zh-CN" altLang="en-US" sz="2400" dirty="0">
                <a:solidFill>
                  <a:srgbClr val="0000FF"/>
                </a:solidFill>
                <a:latin typeface="+mn-ea"/>
                <a:ea typeface="+mn-ea"/>
              </a:rPr>
              <a:t>因此这一步无需增加新的点。</a:t>
            </a:r>
            <a:r>
              <a:rPr lang="zh-CN" altLang="en-US" sz="2400" dirty="0">
                <a:solidFill>
                  <a:schemeClr val="tx1"/>
                </a:solidFill>
                <a:latin typeface="+mn-ea"/>
                <a:ea typeface="+mn-ea"/>
              </a:rPr>
              <a:t>整个过程总共需要 </a:t>
            </a:r>
            <a:r>
              <a:rPr lang="en-US" altLang="zh-CN" sz="2400" dirty="0">
                <a:solidFill>
                  <a:schemeClr val="tx1"/>
                </a:solidFill>
                <a:latin typeface="+mn-ea"/>
                <a:ea typeface="+mn-ea"/>
              </a:rPr>
              <a:t>(</a:t>
            </a:r>
            <a:r>
              <a:rPr lang="en-US" altLang="zh-CN" sz="2400" i="1" dirty="0">
                <a:solidFill>
                  <a:schemeClr val="tx1"/>
                </a:solidFill>
                <a:latin typeface="+mn-ea"/>
                <a:ea typeface="+mn-ea"/>
              </a:rPr>
              <a:t>n</a:t>
            </a:r>
            <a:r>
              <a:rPr lang="en-US" altLang="zh-CN" sz="2400" dirty="0">
                <a:solidFill>
                  <a:schemeClr val="tx1"/>
                </a:solidFill>
                <a:latin typeface="+mn-ea"/>
                <a:ea typeface="+mn-ea"/>
              </a:rPr>
              <a:t>-3)+1=</a:t>
            </a:r>
            <a:r>
              <a:rPr lang="en-US" altLang="zh-CN" sz="2400" i="1" dirty="0">
                <a:solidFill>
                  <a:schemeClr val="tx1"/>
                </a:solidFill>
                <a:latin typeface="+mn-ea"/>
                <a:ea typeface="+mn-ea"/>
              </a:rPr>
              <a:t>n</a:t>
            </a:r>
            <a:r>
              <a:rPr lang="en-US" altLang="zh-CN" sz="2400" dirty="0">
                <a:solidFill>
                  <a:schemeClr val="tx1"/>
                </a:solidFill>
                <a:latin typeface="+mn-ea"/>
                <a:ea typeface="+mn-ea"/>
              </a:rPr>
              <a:t>-2</a:t>
            </a:r>
            <a:r>
              <a:rPr lang="zh-CN" altLang="en-US" sz="2400" dirty="0">
                <a:solidFill>
                  <a:schemeClr val="tx1"/>
                </a:solidFill>
                <a:latin typeface="+mn-ea"/>
                <a:ea typeface="+mn-ea"/>
              </a:rPr>
              <a:t>步。将第</a:t>
            </a:r>
            <a:r>
              <a:rPr lang="en-US" altLang="zh-CN" sz="2400" i="1" dirty="0">
                <a:solidFill>
                  <a:schemeClr val="tx1"/>
                </a:solidFill>
                <a:latin typeface="+mn-ea"/>
                <a:ea typeface="+mn-ea"/>
              </a:rPr>
              <a:t>k</a:t>
            </a:r>
            <a:r>
              <a:rPr lang="zh-CN" altLang="en-US" sz="2400" dirty="0">
                <a:solidFill>
                  <a:schemeClr val="tx1"/>
                </a:solidFill>
                <a:latin typeface="+mn-ea"/>
                <a:ea typeface="+mn-ea"/>
              </a:rPr>
              <a:t>个子区间的长度按因子 </a:t>
            </a:r>
            <a:r>
              <a:rPr lang="en-US" altLang="zh-CN" sz="2400" i="1" dirty="0" err="1">
                <a:solidFill>
                  <a:schemeClr val="tx1"/>
                </a:solidFill>
                <a:latin typeface="+mn-ea"/>
                <a:ea typeface="+mn-ea"/>
              </a:rPr>
              <a:t>r</a:t>
            </a:r>
            <a:r>
              <a:rPr lang="en-US" altLang="zh-CN" sz="2400" i="1" baseline="-25000" dirty="0" err="1">
                <a:solidFill>
                  <a:schemeClr val="tx1"/>
                </a:solidFill>
                <a:latin typeface="+mn-ea"/>
                <a:ea typeface="+mn-ea"/>
              </a:rPr>
              <a:t>k</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-1-</a:t>
            </a:r>
            <a:r>
              <a:rPr lang="en-US" altLang="zh-CN" sz="2400" i="1" baseline="-25000" dirty="0">
                <a:solidFill>
                  <a:schemeClr val="tx1"/>
                </a:solidFill>
                <a:latin typeface="+mn-ea"/>
                <a:ea typeface="+mn-ea"/>
              </a:rPr>
              <a:t>k</a:t>
            </a:r>
            <a:r>
              <a:rPr lang="en-US" altLang="zh-CN" sz="2400" dirty="0">
                <a:solidFill>
                  <a:schemeClr val="tx1"/>
                </a:solidFill>
                <a:latin typeface="+mn-ea"/>
                <a:ea typeface="+mn-ea"/>
              </a:rPr>
              <a:t>/</a:t>
            </a:r>
            <a:r>
              <a:rPr lang="en-US" altLang="zh-CN" sz="2400" i="1" dirty="0" err="1">
                <a:solidFill>
                  <a:schemeClr val="tx1"/>
                </a:solidFill>
                <a:latin typeface="+mn-ea"/>
                <a:ea typeface="+mn-ea"/>
              </a:rPr>
              <a:t>F</a:t>
            </a:r>
            <a:r>
              <a:rPr lang="en-US" altLang="zh-CN" sz="2400" i="1" baseline="-25000" dirty="0" err="1">
                <a:solidFill>
                  <a:schemeClr val="tx1"/>
                </a:solidFill>
                <a:latin typeface="+mn-ea"/>
                <a:ea typeface="+mn-ea"/>
              </a:rPr>
              <a:t>n</a:t>
            </a:r>
            <a:r>
              <a:rPr lang="en-US" altLang="zh-CN" sz="2400" baseline="-25000" dirty="0">
                <a:solidFill>
                  <a:schemeClr val="tx1"/>
                </a:solidFill>
                <a:latin typeface="+mn-ea"/>
                <a:ea typeface="+mn-ea"/>
              </a:rPr>
              <a:t>-</a:t>
            </a:r>
            <a:r>
              <a:rPr lang="en-US" altLang="zh-CN" sz="2400" i="1" baseline="-25000" dirty="0">
                <a:solidFill>
                  <a:schemeClr val="tx1"/>
                </a:solidFill>
                <a:latin typeface="+mn-ea"/>
                <a:ea typeface="+mn-ea"/>
              </a:rPr>
              <a:t>k </a:t>
            </a:r>
            <a:r>
              <a:rPr lang="zh-CN" altLang="en-US" sz="2400" dirty="0">
                <a:solidFill>
                  <a:schemeClr val="tx1"/>
                </a:solidFill>
                <a:latin typeface="+mn-ea"/>
                <a:ea typeface="+mn-ea"/>
              </a:rPr>
              <a:t>缩减，得到第</a:t>
            </a:r>
            <a:r>
              <a:rPr lang="en-US" altLang="zh-CN" sz="2400" dirty="0">
                <a:solidFill>
                  <a:schemeClr val="tx1"/>
                </a:solidFill>
                <a:latin typeface="+mn-ea"/>
                <a:ea typeface="+mn-ea"/>
              </a:rPr>
              <a:t>(</a:t>
            </a:r>
            <a:r>
              <a:rPr lang="en-US" altLang="zh-CN" sz="2400" i="1" dirty="0">
                <a:solidFill>
                  <a:schemeClr val="tx1"/>
                </a:solidFill>
                <a:latin typeface="+mn-ea"/>
                <a:ea typeface="+mn-ea"/>
              </a:rPr>
              <a:t>k</a:t>
            </a:r>
            <a:r>
              <a:rPr lang="en-US" altLang="zh-CN" sz="2400" dirty="0">
                <a:solidFill>
                  <a:schemeClr val="tx1"/>
                </a:solidFill>
                <a:latin typeface="+mn-ea"/>
                <a:ea typeface="+mn-ea"/>
              </a:rPr>
              <a:t>+1)</a:t>
            </a:r>
            <a:r>
              <a:rPr lang="zh-CN" altLang="en-US" sz="2400" dirty="0">
                <a:solidFill>
                  <a:schemeClr val="tx1"/>
                </a:solidFill>
                <a:latin typeface="+mn-ea"/>
                <a:ea typeface="+mn-ea"/>
              </a:rPr>
              <a:t>个子区间。最后一个子区间的长度为</a:t>
            </a:r>
          </a:p>
        </p:txBody>
      </p:sp>
      <p:sp>
        <p:nvSpPr>
          <p:cNvPr id="25604" name="Text Box 4">
            <a:extLst>
              <a:ext uri="{FF2B5EF4-FFF2-40B4-BE49-F238E27FC236}">
                <a16:creationId xmlns:a16="http://schemas.microsoft.com/office/drawing/2014/main" id="{6AF167CC-1A1F-4897-BA46-43B99CECFB07}"/>
              </a:ext>
            </a:extLst>
          </p:cNvPr>
          <p:cNvSpPr txBox="1">
            <a:spLocks noChangeArrowheads="1"/>
          </p:cNvSpPr>
          <p:nvPr/>
        </p:nvSpPr>
        <p:spPr bwMode="auto">
          <a:xfrm>
            <a:off x="107504" y="261695"/>
            <a:ext cx="7956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400" dirty="0">
                <a:solidFill>
                  <a:schemeClr val="tx1"/>
                </a:solidFill>
                <a:latin typeface="+mn-ea"/>
                <a:ea typeface="+mn-ea"/>
              </a:rPr>
              <a:t>由</a:t>
            </a:r>
            <a:r>
              <a:rPr lang="en-US" altLang="zh-CN" sz="2400" dirty="0">
                <a:solidFill>
                  <a:schemeClr val="tx1"/>
                </a:solidFill>
                <a:latin typeface="+mn-ea"/>
                <a:ea typeface="+mn-ea"/>
              </a:rPr>
              <a:t>Fibonacci</a:t>
            </a:r>
            <a:r>
              <a:rPr lang="zh-CN" altLang="en-US" sz="2400" dirty="0">
                <a:solidFill>
                  <a:schemeClr val="tx1"/>
                </a:solidFill>
                <a:latin typeface="+mn-ea"/>
                <a:ea typeface="+mn-ea"/>
              </a:rPr>
              <a:t>数列，将</a:t>
            </a: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0</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i="1" baseline="-25000" dirty="0">
                <a:solidFill>
                  <a:schemeClr val="tx1"/>
                </a:solidFill>
                <a:latin typeface="+mn-ea"/>
                <a:ea typeface="+mn-ea"/>
              </a:rPr>
              <a:t>n</a:t>
            </a:r>
            <a:r>
              <a:rPr lang="en-US" altLang="zh-CN" sz="2400" baseline="-25000" dirty="0">
                <a:solidFill>
                  <a:schemeClr val="tx1"/>
                </a:solidFill>
                <a:latin typeface="+mn-ea"/>
                <a:ea typeface="+mn-ea"/>
              </a:rPr>
              <a:t>-1</a:t>
            </a:r>
            <a:r>
              <a:rPr lang="en-US" altLang="zh-CN" sz="2400" dirty="0">
                <a:solidFill>
                  <a:schemeClr val="tx1"/>
                </a:solidFill>
                <a:latin typeface="+mn-ea"/>
                <a:ea typeface="+mn-ea"/>
              </a:rPr>
              <a:t>/</a:t>
            </a:r>
            <a:r>
              <a:rPr lang="en-US" altLang="zh-CN" sz="2400" i="1" dirty="0" err="1">
                <a:solidFill>
                  <a:schemeClr val="tx1"/>
                </a:solidFill>
                <a:latin typeface="+mn-ea"/>
                <a:ea typeface="+mn-ea"/>
              </a:rPr>
              <a:t>F</a:t>
            </a:r>
            <a:r>
              <a:rPr lang="en-US" altLang="zh-CN" sz="2400" i="1" baseline="-25000" dirty="0" err="1">
                <a:solidFill>
                  <a:schemeClr val="tx1"/>
                </a:solidFill>
                <a:latin typeface="+mn-ea"/>
                <a:ea typeface="+mn-ea"/>
              </a:rPr>
              <a:t>n</a:t>
            </a:r>
            <a:r>
              <a:rPr lang="zh-CN" altLang="en-US" sz="2400" dirty="0">
                <a:solidFill>
                  <a:schemeClr val="tx1"/>
                </a:solidFill>
                <a:latin typeface="+mn-ea"/>
                <a:ea typeface="+mn-ea"/>
              </a:rPr>
              <a:t>，</a:t>
            </a:r>
            <a:r>
              <a:rPr lang="en-US" altLang="zh-CN" sz="2400" i="1" dirty="0">
                <a:solidFill>
                  <a:schemeClr val="tx1"/>
                </a:solidFill>
                <a:latin typeface="+mn-ea"/>
                <a:ea typeface="+mn-ea"/>
              </a:rPr>
              <a:t>n</a:t>
            </a:r>
            <a:r>
              <a:rPr lang="en-US" altLang="zh-CN" sz="2400" dirty="0">
                <a:solidFill>
                  <a:schemeClr val="tx1"/>
                </a:solidFill>
                <a:latin typeface="+mn-ea"/>
                <a:ea typeface="+mn-ea"/>
              </a:rPr>
              <a:t>≥4</a:t>
            </a:r>
            <a:r>
              <a:rPr lang="zh-CN" altLang="en-US" sz="2400" dirty="0">
                <a:solidFill>
                  <a:schemeClr val="tx1"/>
                </a:solidFill>
                <a:latin typeface="+mn-ea"/>
                <a:ea typeface="+mn-ea"/>
              </a:rPr>
              <a:t>代入</a:t>
            </a:r>
            <a:r>
              <a:rPr lang="en-US" altLang="zh-CN" sz="2400" i="1" dirty="0">
                <a:solidFill>
                  <a:schemeClr val="tx1"/>
                </a:solidFill>
                <a:latin typeface="+mn-ea"/>
                <a:ea typeface="+mn-ea"/>
              </a:rPr>
              <a:t>r</a:t>
            </a:r>
            <a:r>
              <a:rPr lang="en-US" altLang="zh-CN" sz="2400" baseline="-25000" dirty="0">
                <a:solidFill>
                  <a:schemeClr val="tx1"/>
                </a:solidFill>
                <a:latin typeface="+mn-ea"/>
                <a:ea typeface="+mn-ea"/>
              </a:rPr>
              <a:t>1</a:t>
            </a:r>
            <a:r>
              <a:rPr lang="zh-CN" altLang="en-US" sz="2400" dirty="0">
                <a:solidFill>
                  <a:schemeClr val="tx1"/>
                </a:solidFill>
                <a:latin typeface="+mn-ea"/>
                <a:ea typeface="+mn-ea"/>
              </a:rPr>
              <a:t>，得</a:t>
            </a:r>
          </a:p>
        </p:txBody>
      </p:sp>
      <p:graphicFrame>
        <p:nvGraphicFramePr>
          <p:cNvPr id="25605" name="Object 5">
            <a:extLst>
              <a:ext uri="{FF2B5EF4-FFF2-40B4-BE49-F238E27FC236}">
                <a16:creationId xmlns:a16="http://schemas.microsoft.com/office/drawing/2014/main" id="{15D7052D-D045-406B-A04F-E4377A099534}"/>
              </a:ext>
            </a:extLst>
          </p:cNvPr>
          <p:cNvGraphicFramePr>
            <a:graphicFrameLocks noGrp="1" noChangeAspect="1"/>
          </p:cNvGraphicFramePr>
          <p:nvPr>
            <p:ph sz="half" idx="1"/>
            <p:extLst>
              <p:ext uri="{D42A27DB-BD31-4B8C-83A1-F6EECF244321}">
                <p14:modId xmlns:p14="http://schemas.microsoft.com/office/powerpoint/2010/main" val="2047974756"/>
              </p:ext>
            </p:extLst>
          </p:nvPr>
        </p:nvGraphicFramePr>
        <p:xfrm>
          <a:off x="2321967" y="826687"/>
          <a:ext cx="4067175" cy="1458912"/>
        </p:xfrm>
        <a:graphic>
          <a:graphicData uri="http://schemas.openxmlformats.org/presentationml/2006/ole">
            <mc:AlternateContent xmlns:mc="http://schemas.openxmlformats.org/markup-compatibility/2006">
              <mc:Choice xmlns:v="urn:schemas-microsoft-com:vml" Requires="v">
                <p:oleObj spid="_x0000_s539010" name="Equation" r:id="rId3" imgW="2336760" imgH="838080" progId="Equation.DSMT4">
                  <p:embed/>
                </p:oleObj>
              </mc:Choice>
              <mc:Fallback>
                <p:oleObj name="Equation" r:id="rId3" imgW="2336760" imgH="838080" progId="Equation.DSMT4">
                  <p:embed/>
                  <p:pic>
                    <p:nvPicPr>
                      <p:cNvPr id="25605" name="Object 5">
                        <a:extLst>
                          <a:ext uri="{FF2B5EF4-FFF2-40B4-BE49-F238E27FC236}">
                            <a16:creationId xmlns:a16="http://schemas.microsoft.com/office/drawing/2014/main" id="{15D7052D-D045-406B-A04F-E4377A0995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1967" y="826687"/>
                        <a:ext cx="4067175" cy="1458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8">
            <a:extLst>
              <a:ext uri="{FF2B5EF4-FFF2-40B4-BE49-F238E27FC236}">
                <a16:creationId xmlns:a16="http://schemas.microsoft.com/office/drawing/2014/main" id="{37967699-C46E-4895-B0B1-E663A5DCAB68}"/>
              </a:ext>
            </a:extLst>
          </p:cNvPr>
          <p:cNvGraphicFramePr>
            <a:graphicFrameLocks noGrp="1" noChangeAspect="1"/>
          </p:cNvGraphicFramePr>
          <p:nvPr>
            <p:ph sz="half" idx="2"/>
            <p:extLst>
              <p:ext uri="{D42A27DB-BD31-4B8C-83A1-F6EECF244321}">
                <p14:modId xmlns:p14="http://schemas.microsoft.com/office/powerpoint/2010/main" val="4009982316"/>
              </p:ext>
            </p:extLst>
          </p:nvPr>
        </p:nvGraphicFramePr>
        <p:xfrm>
          <a:off x="1187624" y="5157192"/>
          <a:ext cx="7056438" cy="838200"/>
        </p:xfrm>
        <a:graphic>
          <a:graphicData uri="http://schemas.openxmlformats.org/presentationml/2006/ole">
            <mc:AlternateContent xmlns:mc="http://schemas.openxmlformats.org/markup-compatibility/2006">
              <mc:Choice xmlns:v="urn:schemas-microsoft-com:vml" Requires="v">
                <p:oleObj spid="_x0000_s539011" name="Equation" r:id="rId5" imgW="3632040" imgH="431640" progId="Equation.DSMT4">
                  <p:embed/>
                </p:oleObj>
              </mc:Choice>
              <mc:Fallback>
                <p:oleObj name="Equation" r:id="rId5" imgW="3632040" imgH="431640" progId="Equation.DSMT4">
                  <p:embed/>
                  <p:pic>
                    <p:nvPicPr>
                      <p:cNvPr id="25608" name="Object 8">
                        <a:extLst>
                          <a:ext uri="{FF2B5EF4-FFF2-40B4-BE49-F238E27FC236}">
                            <a16:creationId xmlns:a16="http://schemas.microsoft.com/office/drawing/2014/main" id="{37967699-C46E-4895-B0B1-E663A5DCAB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5157192"/>
                        <a:ext cx="70564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64044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a:extLst>
              <a:ext uri="{FF2B5EF4-FFF2-40B4-BE49-F238E27FC236}">
                <a16:creationId xmlns:a16="http://schemas.microsoft.com/office/drawing/2014/main" id="{72825965-689A-493D-8FD8-BB987E53A1BF}"/>
              </a:ext>
            </a:extLst>
          </p:cNvPr>
          <p:cNvSpPr txBox="1">
            <a:spLocks noChangeArrowheads="1"/>
          </p:cNvSpPr>
          <p:nvPr/>
        </p:nvSpPr>
        <p:spPr bwMode="auto">
          <a:xfrm>
            <a:off x="197731" y="188355"/>
            <a:ext cx="87129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400" dirty="0">
                <a:solidFill>
                  <a:schemeClr val="tx1"/>
                </a:solidFill>
                <a:latin typeface="+mn-ea"/>
                <a:ea typeface="+mn-ea"/>
              </a:rPr>
              <a:t>如果极小值横坐标的容差为</a:t>
            </a:r>
            <a:r>
              <a:rPr lang="el-GR" altLang="zh-CN" sz="2400" i="1" dirty="0">
                <a:solidFill>
                  <a:schemeClr val="tx1"/>
                </a:solidFill>
                <a:latin typeface="+mn-ea"/>
                <a:ea typeface="+mn-ea"/>
                <a:cs typeface="Arial" panose="020B0604020202020204" pitchFamily="34" charset="0"/>
              </a:rPr>
              <a:t>ε</a:t>
            </a:r>
            <a:r>
              <a:rPr lang="zh-CN" altLang="en-US" sz="2400" dirty="0">
                <a:solidFill>
                  <a:schemeClr val="tx1"/>
                </a:solidFill>
                <a:latin typeface="+mn-ea"/>
                <a:ea typeface="+mn-ea"/>
                <a:cs typeface="Arial" panose="020B0604020202020204" pitchFamily="34" charset="0"/>
              </a:rPr>
              <a:t>，则需要找到最小的</a:t>
            </a:r>
            <a:r>
              <a:rPr lang="en-US" altLang="zh-CN" sz="2400" i="1" dirty="0">
                <a:solidFill>
                  <a:schemeClr val="tx1"/>
                </a:solidFill>
                <a:latin typeface="+mn-ea"/>
                <a:ea typeface="+mn-ea"/>
                <a:cs typeface="Arial" panose="020B0604020202020204" pitchFamily="34" charset="0"/>
              </a:rPr>
              <a:t>n</a:t>
            </a:r>
            <a:r>
              <a:rPr lang="zh-CN" altLang="en-US" sz="2400" dirty="0">
                <a:solidFill>
                  <a:schemeClr val="tx1"/>
                </a:solidFill>
                <a:latin typeface="+mn-ea"/>
                <a:ea typeface="+mn-ea"/>
                <a:cs typeface="Arial" panose="020B0604020202020204" pitchFamily="34" charset="0"/>
              </a:rPr>
              <a:t>，使得</a:t>
            </a:r>
            <a:endParaRPr lang="zh-CN" altLang="el-GR" sz="2400" dirty="0">
              <a:solidFill>
                <a:schemeClr val="tx1"/>
              </a:solidFill>
              <a:latin typeface="+mn-ea"/>
              <a:ea typeface="+mn-ea"/>
              <a:cs typeface="Arial" panose="020B0604020202020204" pitchFamily="34" charset="0"/>
            </a:endParaRPr>
          </a:p>
        </p:txBody>
      </p:sp>
      <p:graphicFrame>
        <p:nvGraphicFramePr>
          <p:cNvPr id="28677" name="Object 5">
            <a:extLst>
              <a:ext uri="{FF2B5EF4-FFF2-40B4-BE49-F238E27FC236}">
                <a16:creationId xmlns:a16="http://schemas.microsoft.com/office/drawing/2014/main" id="{BFCDBD4D-283C-4449-B367-2FF43FA6DC1B}"/>
              </a:ext>
            </a:extLst>
          </p:cNvPr>
          <p:cNvGraphicFramePr>
            <a:graphicFrameLocks noGrp="1" noChangeAspect="1"/>
          </p:cNvGraphicFramePr>
          <p:nvPr>
            <p:ph sz="half" idx="1"/>
            <p:extLst>
              <p:ext uri="{D42A27DB-BD31-4B8C-83A1-F6EECF244321}">
                <p14:modId xmlns:p14="http://schemas.microsoft.com/office/powerpoint/2010/main" val="2941953418"/>
              </p:ext>
            </p:extLst>
          </p:nvPr>
        </p:nvGraphicFramePr>
        <p:xfrm>
          <a:off x="3095301" y="721638"/>
          <a:ext cx="2917825" cy="774700"/>
        </p:xfrm>
        <a:graphic>
          <a:graphicData uri="http://schemas.openxmlformats.org/presentationml/2006/ole">
            <mc:AlternateContent xmlns:mc="http://schemas.openxmlformats.org/markup-compatibility/2006">
              <mc:Choice xmlns:v="urn:schemas-microsoft-com:vml" Requires="v">
                <p:oleObj spid="_x0000_s540036" name="Equation" r:id="rId3" imgW="1625400" imgH="431640" progId="Equation.DSMT4">
                  <p:embed/>
                </p:oleObj>
              </mc:Choice>
              <mc:Fallback>
                <p:oleObj name="Equation" r:id="rId3" imgW="1625400" imgH="431640" progId="Equation.DSMT4">
                  <p:embed/>
                  <p:pic>
                    <p:nvPicPr>
                      <p:cNvPr id="28677" name="Object 5">
                        <a:extLst>
                          <a:ext uri="{FF2B5EF4-FFF2-40B4-BE49-F238E27FC236}">
                            <a16:creationId xmlns:a16="http://schemas.microsoft.com/office/drawing/2014/main" id="{BFCDBD4D-283C-4449-B367-2FF43FA6DC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301" y="721638"/>
                        <a:ext cx="2917825"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Text Box 7">
            <a:extLst>
              <a:ext uri="{FF2B5EF4-FFF2-40B4-BE49-F238E27FC236}">
                <a16:creationId xmlns:a16="http://schemas.microsoft.com/office/drawing/2014/main" id="{A1A7ECFA-93A5-4876-ABA8-79954ABC3B45}"/>
              </a:ext>
            </a:extLst>
          </p:cNvPr>
          <p:cNvSpPr txBox="1">
            <a:spLocks noChangeArrowheads="1"/>
          </p:cNvSpPr>
          <p:nvPr/>
        </p:nvSpPr>
        <p:spPr bwMode="auto">
          <a:xfrm>
            <a:off x="104609" y="1495074"/>
            <a:ext cx="8388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400" dirty="0">
                <a:solidFill>
                  <a:schemeClr val="tx1"/>
                </a:solidFill>
                <a:latin typeface="+mn-ea"/>
                <a:ea typeface="+mn-ea"/>
              </a:rPr>
              <a:t>按要求，由如下公式可找到第</a:t>
            </a:r>
            <a:r>
              <a:rPr lang="en-US" altLang="zh-CN" sz="2400" i="1" dirty="0">
                <a:solidFill>
                  <a:schemeClr val="tx1"/>
                </a:solidFill>
                <a:latin typeface="+mn-ea"/>
                <a:ea typeface="+mn-ea"/>
              </a:rPr>
              <a:t>k</a:t>
            </a:r>
            <a:r>
              <a:rPr lang="zh-CN" altLang="en-US" sz="2400" dirty="0">
                <a:solidFill>
                  <a:schemeClr val="tx1"/>
                </a:solidFill>
                <a:latin typeface="+mn-ea"/>
                <a:ea typeface="+mn-ea"/>
              </a:rPr>
              <a:t>个子区间</a:t>
            </a:r>
            <a:r>
              <a:rPr lang="en-US" altLang="zh-CN" sz="2400" dirty="0">
                <a:solidFill>
                  <a:schemeClr val="tx1"/>
                </a:solidFill>
                <a:latin typeface="+mn-ea"/>
                <a:ea typeface="+mn-ea"/>
              </a:rPr>
              <a:t>[</a:t>
            </a:r>
            <a:r>
              <a:rPr lang="en-US" altLang="zh-CN" sz="2400" i="1" dirty="0" err="1">
                <a:solidFill>
                  <a:schemeClr val="tx1"/>
                </a:solidFill>
                <a:latin typeface="+mn-ea"/>
                <a:ea typeface="+mn-ea"/>
              </a:rPr>
              <a:t>a</a:t>
            </a:r>
            <a:r>
              <a:rPr lang="en-US" altLang="zh-CN" sz="2400" i="1" baseline="-25000" dirty="0" err="1">
                <a:solidFill>
                  <a:schemeClr val="tx1"/>
                </a:solidFill>
                <a:latin typeface="+mn-ea"/>
                <a:ea typeface="+mn-ea"/>
              </a:rPr>
              <a:t>k</a:t>
            </a:r>
            <a:r>
              <a:rPr lang="en-US" altLang="zh-CN" sz="2400" dirty="0">
                <a:solidFill>
                  <a:schemeClr val="tx1"/>
                </a:solidFill>
                <a:latin typeface="+mn-ea"/>
                <a:ea typeface="+mn-ea"/>
              </a:rPr>
              <a:t>, </a:t>
            </a:r>
            <a:r>
              <a:rPr lang="en-US" altLang="zh-CN" sz="2400" i="1" dirty="0">
                <a:solidFill>
                  <a:schemeClr val="tx1"/>
                </a:solidFill>
                <a:latin typeface="+mn-ea"/>
                <a:ea typeface="+mn-ea"/>
              </a:rPr>
              <a:t>b</a:t>
            </a:r>
            <a:r>
              <a:rPr lang="en-US" altLang="zh-CN" sz="2400" i="1" baseline="-25000" dirty="0">
                <a:solidFill>
                  <a:schemeClr val="tx1"/>
                </a:solidFill>
                <a:latin typeface="+mn-ea"/>
                <a:ea typeface="+mn-ea"/>
              </a:rPr>
              <a:t>k</a:t>
            </a:r>
            <a:r>
              <a:rPr lang="en-US" altLang="zh-CN" sz="2400" dirty="0">
                <a:solidFill>
                  <a:schemeClr val="tx1"/>
                </a:solidFill>
                <a:latin typeface="+mn-ea"/>
                <a:ea typeface="+mn-ea"/>
              </a:rPr>
              <a:t>]</a:t>
            </a:r>
            <a:r>
              <a:rPr lang="zh-CN" altLang="en-US" sz="2400" dirty="0">
                <a:solidFill>
                  <a:schemeClr val="tx1"/>
                </a:solidFill>
                <a:latin typeface="+mn-ea"/>
                <a:ea typeface="+mn-ea"/>
              </a:rPr>
              <a:t>的内点</a:t>
            </a:r>
            <a:r>
              <a:rPr lang="en-US" altLang="zh-CN" sz="2400" i="1" dirty="0">
                <a:solidFill>
                  <a:schemeClr val="tx1"/>
                </a:solidFill>
                <a:latin typeface="+mn-ea"/>
                <a:ea typeface="+mn-ea"/>
              </a:rPr>
              <a:t>c</a:t>
            </a:r>
            <a:r>
              <a:rPr lang="en-US" altLang="zh-CN" sz="2400" i="1" baseline="-25000" dirty="0">
                <a:solidFill>
                  <a:schemeClr val="tx1"/>
                </a:solidFill>
                <a:latin typeface="+mn-ea"/>
                <a:ea typeface="+mn-ea"/>
              </a:rPr>
              <a:t>k</a:t>
            </a:r>
            <a:r>
              <a:rPr lang="zh-CN" altLang="en-US" sz="2400" dirty="0">
                <a:solidFill>
                  <a:schemeClr val="tx1"/>
                </a:solidFill>
                <a:latin typeface="+mn-ea"/>
                <a:ea typeface="+mn-ea"/>
              </a:rPr>
              <a:t>和</a:t>
            </a:r>
            <a:r>
              <a:rPr lang="en-US" altLang="zh-CN" sz="2400" i="1" dirty="0">
                <a:solidFill>
                  <a:schemeClr val="tx1"/>
                </a:solidFill>
                <a:latin typeface="+mn-ea"/>
                <a:ea typeface="+mn-ea"/>
              </a:rPr>
              <a:t>d</a:t>
            </a:r>
            <a:r>
              <a:rPr lang="en-US" altLang="zh-CN" sz="2400" i="1" baseline="-25000" dirty="0">
                <a:solidFill>
                  <a:schemeClr val="tx1"/>
                </a:solidFill>
                <a:latin typeface="+mn-ea"/>
                <a:ea typeface="+mn-ea"/>
              </a:rPr>
              <a:t>k</a:t>
            </a:r>
          </a:p>
        </p:txBody>
      </p:sp>
      <p:graphicFrame>
        <p:nvGraphicFramePr>
          <p:cNvPr id="28680" name="Object 8">
            <a:extLst>
              <a:ext uri="{FF2B5EF4-FFF2-40B4-BE49-F238E27FC236}">
                <a16:creationId xmlns:a16="http://schemas.microsoft.com/office/drawing/2014/main" id="{ABC08E4A-2819-4A70-93F4-8962E23AF42E}"/>
              </a:ext>
            </a:extLst>
          </p:cNvPr>
          <p:cNvGraphicFramePr>
            <a:graphicFrameLocks noGrp="1" noChangeAspect="1"/>
          </p:cNvGraphicFramePr>
          <p:nvPr>
            <p:ph sz="half" idx="2"/>
            <p:extLst>
              <p:ext uri="{D42A27DB-BD31-4B8C-83A1-F6EECF244321}">
                <p14:modId xmlns:p14="http://schemas.microsoft.com/office/powerpoint/2010/main" val="3421993214"/>
              </p:ext>
            </p:extLst>
          </p:nvPr>
        </p:nvGraphicFramePr>
        <p:xfrm>
          <a:off x="2763860" y="1980915"/>
          <a:ext cx="3580708" cy="1852966"/>
        </p:xfrm>
        <a:graphic>
          <a:graphicData uri="http://schemas.openxmlformats.org/presentationml/2006/ole">
            <mc:AlternateContent xmlns:mc="http://schemas.openxmlformats.org/markup-compatibility/2006">
              <mc:Choice xmlns:v="urn:schemas-microsoft-com:vml" Requires="v">
                <p:oleObj spid="_x0000_s540037" name="Equation" r:id="rId5" imgW="1815840" imgH="939600" progId="Equation.DSMT4">
                  <p:embed/>
                </p:oleObj>
              </mc:Choice>
              <mc:Fallback>
                <p:oleObj name="Equation" r:id="rId5" imgW="1815840" imgH="939600" progId="Equation.DSMT4">
                  <p:embed/>
                  <p:pic>
                    <p:nvPicPr>
                      <p:cNvPr id="28680" name="Object 8">
                        <a:extLst>
                          <a:ext uri="{FF2B5EF4-FFF2-40B4-BE49-F238E27FC236}">
                            <a16:creationId xmlns:a16="http://schemas.microsoft.com/office/drawing/2014/main" id="{ABC08E4A-2819-4A70-93F4-8962E23AF4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3860" y="1980915"/>
                        <a:ext cx="3580708" cy="1852966"/>
                      </a:xfrm>
                      <a:prstGeom prst="rect">
                        <a:avLst/>
                      </a:prstGeom>
                      <a:noFill/>
                      <a:ln>
                        <a:noFill/>
                      </a:ln>
                      <a:effectLst/>
                    </p:spPr>
                  </p:pic>
                </p:oleObj>
              </mc:Fallback>
            </mc:AlternateContent>
          </a:graphicData>
        </a:graphic>
      </p:graphicFrame>
      <p:sp>
        <p:nvSpPr>
          <p:cNvPr id="28683" name="Text Box 11">
            <a:extLst>
              <a:ext uri="{FF2B5EF4-FFF2-40B4-BE49-F238E27FC236}">
                <a16:creationId xmlns:a16="http://schemas.microsoft.com/office/drawing/2014/main" id="{7D57E941-BDAD-4506-983A-4CCF1E23D410}"/>
              </a:ext>
            </a:extLst>
          </p:cNvPr>
          <p:cNvSpPr txBox="1">
            <a:spLocks noChangeArrowheads="1"/>
          </p:cNvSpPr>
          <p:nvPr/>
        </p:nvSpPr>
        <p:spPr bwMode="auto">
          <a:xfrm>
            <a:off x="138109" y="3758302"/>
            <a:ext cx="7056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400" dirty="0">
                <a:solidFill>
                  <a:schemeClr val="tx1"/>
                </a:solidFill>
                <a:latin typeface="+mn-ea"/>
                <a:ea typeface="+mn-ea"/>
              </a:rPr>
              <a:t>其中的</a:t>
            </a:r>
            <a:r>
              <a:rPr lang="en-US" altLang="zh-CN" sz="2400" i="1" dirty="0">
                <a:solidFill>
                  <a:schemeClr val="tx1"/>
                </a:solidFill>
                <a:latin typeface="+mn-ea"/>
                <a:ea typeface="+mn-ea"/>
              </a:rPr>
              <a:t>n</a:t>
            </a:r>
            <a:r>
              <a:rPr lang="zh-CN" altLang="en-US" sz="2400" dirty="0">
                <a:solidFill>
                  <a:schemeClr val="tx1"/>
                </a:solidFill>
                <a:latin typeface="+mn-ea"/>
                <a:ea typeface="+mn-ea"/>
              </a:rPr>
              <a:t>由上面不等式（</a:t>
            </a:r>
            <a:r>
              <a:rPr lang="en-US" altLang="zh-CN" sz="2400" dirty="0">
                <a:solidFill>
                  <a:schemeClr val="tx1"/>
                </a:solidFill>
                <a:latin typeface="+mn-ea"/>
                <a:ea typeface="+mn-ea"/>
              </a:rPr>
              <a:t>8.1</a:t>
            </a:r>
            <a:r>
              <a:rPr lang="zh-CN" altLang="en-US" sz="2400" dirty="0">
                <a:solidFill>
                  <a:schemeClr val="tx1"/>
                </a:solidFill>
                <a:latin typeface="+mn-ea"/>
                <a:ea typeface="+mn-ea"/>
              </a:rPr>
              <a:t>）求得。</a:t>
            </a:r>
          </a:p>
        </p:txBody>
      </p:sp>
      <p:sp>
        <p:nvSpPr>
          <p:cNvPr id="2" name="文本框 1">
            <a:extLst>
              <a:ext uri="{FF2B5EF4-FFF2-40B4-BE49-F238E27FC236}">
                <a16:creationId xmlns:a16="http://schemas.microsoft.com/office/drawing/2014/main" id="{1F902B5F-9368-4986-8A1B-30E7B37C4888}"/>
              </a:ext>
            </a:extLst>
          </p:cNvPr>
          <p:cNvSpPr txBox="1"/>
          <p:nvPr/>
        </p:nvSpPr>
        <p:spPr>
          <a:xfrm>
            <a:off x="7020272" y="812053"/>
            <a:ext cx="169524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8.1</a:t>
            </a:r>
            <a:r>
              <a:rPr lang="zh-CN" altLang="en-US" sz="2400" b="0" dirty="0">
                <a:solidFill>
                  <a:schemeClr val="tx1">
                    <a:lumMod val="95000"/>
                    <a:lumOff val="5000"/>
                  </a:schemeClr>
                </a:solidFill>
                <a:latin typeface="+mn-ea"/>
                <a:ea typeface="+mn-ea"/>
              </a:rPr>
              <a:t>）</a:t>
            </a:r>
          </a:p>
        </p:txBody>
      </p:sp>
      <p:sp>
        <p:nvSpPr>
          <p:cNvPr id="10" name="文本框 9">
            <a:extLst>
              <a:ext uri="{FF2B5EF4-FFF2-40B4-BE49-F238E27FC236}">
                <a16:creationId xmlns:a16="http://schemas.microsoft.com/office/drawing/2014/main" id="{C4CC8980-919C-483F-B2A5-32312AC9E006}"/>
              </a:ext>
            </a:extLst>
          </p:cNvPr>
          <p:cNvSpPr txBox="1"/>
          <p:nvPr/>
        </p:nvSpPr>
        <p:spPr>
          <a:xfrm>
            <a:off x="7020272" y="2249535"/>
            <a:ext cx="169524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8.2</a:t>
            </a:r>
            <a:r>
              <a:rPr lang="zh-CN" altLang="en-US" sz="2400" b="0" dirty="0">
                <a:solidFill>
                  <a:schemeClr val="tx1">
                    <a:lumMod val="95000"/>
                    <a:lumOff val="5000"/>
                  </a:schemeClr>
                </a:solidFill>
                <a:latin typeface="+mn-ea"/>
                <a:ea typeface="+mn-ea"/>
              </a:rPr>
              <a:t>）</a:t>
            </a:r>
          </a:p>
        </p:txBody>
      </p:sp>
      <p:sp>
        <p:nvSpPr>
          <p:cNvPr id="11" name="文本框 10">
            <a:extLst>
              <a:ext uri="{FF2B5EF4-FFF2-40B4-BE49-F238E27FC236}">
                <a16:creationId xmlns:a16="http://schemas.microsoft.com/office/drawing/2014/main" id="{065B3B2E-B877-4CFC-864D-61FC02181EAA}"/>
              </a:ext>
            </a:extLst>
          </p:cNvPr>
          <p:cNvSpPr txBox="1"/>
          <p:nvPr/>
        </p:nvSpPr>
        <p:spPr>
          <a:xfrm>
            <a:off x="6990338" y="3104066"/>
            <a:ext cx="169524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8.3</a:t>
            </a:r>
            <a:r>
              <a:rPr lang="zh-CN" altLang="en-US" sz="2400" b="0" dirty="0">
                <a:solidFill>
                  <a:schemeClr val="tx1">
                    <a:lumMod val="95000"/>
                    <a:lumOff val="5000"/>
                  </a:schemeClr>
                </a:solidFill>
                <a:latin typeface="+mn-ea"/>
                <a:ea typeface="+mn-ea"/>
              </a:rPr>
              <a:t>）</a:t>
            </a:r>
          </a:p>
        </p:txBody>
      </p:sp>
      <p:sp>
        <p:nvSpPr>
          <p:cNvPr id="3" name="文本框 2">
            <a:extLst>
              <a:ext uri="{FF2B5EF4-FFF2-40B4-BE49-F238E27FC236}">
                <a16:creationId xmlns:a16="http://schemas.microsoft.com/office/drawing/2014/main" id="{BF9043B7-B17E-4156-8A46-E2B7C606362C}"/>
              </a:ext>
            </a:extLst>
          </p:cNvPr>
          <p:cNvSpPr txBox="1"/>
          <p:nvPr/>
        </p:nvSpPr>
        <p:spPr>
          <a:xfrm>
            <a:off x="138109" y="4412538"/>
            <a:ext cx="8517785" cy="1934187"/>
          </a:xfrm>
          <a:prstGeom prst="rect">
            <a:avLst/>
          </a:prstGeom>
          <a:noFill/>
        </p:spPr>
        <p:txBody>
          <a:bodyPr wrap="square" rtlCol="0">
            <a:spAutoFit/>
          </a:bodyPr>
          <a:lstStyle/>
          <a:p>
            <a:pPr algn="l"/>
            <a:r>
              <a:rPr lang="zh-CN" altLang="en-US" sz="2400" dirty="0">
                <a:solidFill>
                  <a:srgbClr val="0000FF"/>
                </a:solidFill>
                <a:latin typeface="+mj-ea"/>
                <a:ea typeface="+mj-ea"/>
              </a:rPr>
              <a:t>每次迭代需要确定两个新的内点，一个来自前一次的迭代，另一个根据公式（</a:t>
            </a:r>
            <a:r>
              <a:rPr lang="en-US" altLang="zh-CN" sz="2400" dirty="0">
                <a:solidFill>
                  <a:srgbClr val="0000FF"/>
                </a:solidFill>
                <a:latin typeface="+mj-ea"/>
                <a:ea typeface="+mj-ea"/>
              </a:rPr>
              <a:t>8.2</a:t>
            </a:r>
            <a:r>
              <a:rPr lang="zh-CN" altLang="en-US" sz="2400" dirty="0">
                <a:solidFill>
                  <a:srgbClr val="0000FF"/>
                </a:solidFill>
                <a:latin typeface="+mj-ea"/>
                <a:ea typeface="+mj-ea"/>
              </a:rPr>
              <a:t>）或（</a:t>
            </a:r>
            <a:r>
              <a:rPr lang="en-US" altLang="zh-CN" sz="2400" dirty="0">
                <a:solidFill>
                  <a:srgbClr val="0000FF"/>
                </a:solidFill>
                <a:latin typeface="+mj-ea"/>
                <a:ea typeface="+mj-ea"/>
              </a:rPr>
              <a:t>8.3</a:t>
            </a:r>
            <a:r>
              <a:rPr lang="zh-CN" altLang="en-US" sz="2400" dirty="0">
                <a:solidFill>
                  <a:srgbClr val="0000FF"/>
                </a:solidFill>
                <a:latin typeface="+mj-ea"/>
                <a:ea typeface="+mj-ea"/>
              </a:rPr>
              <a:t>）重新计算。</a:t>
            </a:r>
            <a:endParaRPr lang="en-US" altLang="zh-CN" sz="2400" dirty="0">
              <a:solidFill>
                <a:srgbClr val="0000FF"/>
              </a:solidFill>
              <a:latin typeface="+mj-ea"/>
              <a:ea typeface="+mj-ea"/>
            </a:endParaRPr>
          </a:p>
          <a:p>
            <a:pPr algn="l"/>
            <a:r>
              <a:rPr lang="zh-CN" altLang="en-US" sz="2400" dirty="0">
                <a:solidFill>
                  <a:schemeClr val="tx1"/>
                </a:solidFill>
                <a:latin typeface="+mj-ea"/>
                <a:ea typeface="+mj-ea"/>
              </a:rPr>
              <a:t>特别的，当</a:t>
            </a:r>
            <a:r>
              <a:rPr lang="en-US" altLang="zh-CN" sz="2400" i="1" dirty="0">
                <a:solidFill>
                  <a:schemeClr val="tx1"/>
                </a:solidFill>
                <a:latin typeface="+mj-ea"/>
                <a:ea typeface="+mj-ea"/>
              </a:rPr>
              <a:t>r</a:t>
            </a:r>
            <a:r>
              <a:rPr lang="en-US" altLang="zh-CN" sz="2400" baseline="-25000" dirty="0">
                <a:solidFill>
                  <a:schemeClr val="tx1"/>
                </a:solidFill>
                <a:latin typeface="+mj-ea"/>
                <a:ea typeface="+mj-ea"/>
              </a:rPr>
              <a:t>0</a:t>
            </a:r>
            <a:r>
              <a:rPr lang="en-US" altLang="zh-CN" sz="2400" dirty="0">
                <a:solidFill>
                  <a:schemeClr val="tx1"/>
                </a:solidFill>
                <a:latin typeface="+mj-ea"/>
                <a:ea typeface="+mj-ea"/>
              </a:rPr>
              <a:t>=</a:t>
            </a:r>
            <a:r>
              <a:rPr lang="en-US" altLang="zh-CN" sz="2400" i="1" dirty="0">
                <a:solidFill>
                  <a:schemeClr val="tx1"/>
                </a:solidFill>
                <a:latin typeface="+mj-ea"/>
                <a:ea typeface="+mj-ea"/>
              </a:rPr>
              <a:t>F</a:t>
            </a:r>
            <a:r>
              <a:rPr lang="en-US" altLang="zh-CN" sz="2400" baseline="-25000" dirty="0">
                <a:solidFill>
                  <a:schemeClr val="tx1"/>
                </a:solidFill>
                <a:latin typeface="+mj-ea"/>
                <a:ea typeface="+mj-ea"/>
              </a:rPr>
              <a:t>2</a:t>
            </a:r>
            <a:r>
              <a:rPr lang="en-US" altLang="zh-CN" sz="2400" dirty="0">
                <a:solidFill>
                  <a:schemeClr val="tx1"/>
                </a:solidFill>
                <a:latin typeface="+mj-ea"/>
                <a:ea typeface="+mj-ea"/>
              </a:rPr>
              <a:t>/</a:t>
            </a:r>
            <a:r>
              <a:rPr lang="en-US" altLang="zh-CN" sz="2400" i="1" dirty="0">
                <a:solidFill>
                  <a:schemeClr val="tx1"/>
                </a:solidFill>
                <a:latin typeface="+mj-ea"/>
                <a:ea typeface="+mj-ea"/>
              </a:rPr>
              <a:t>F</a:t>
            </a:r>
            <a:r>
              <a:rPr lang="en-US" altLang="zh-CN" sz="2400" baseline="-25000" dirty="0">
                <a:solidFill>
                  <a:schemeClr val="tx1"/>
                </a:solidFill>
                <a:latin typeface="+mj-ea"/>
                <a:ea typeface="+mj-ea"/>
              </a:rPr>
              <a:t>3</a:t>
            </a:r>
            <a:r>
              <a:rPr lang="en-US" altLang="zh-CN" sz="2400" dirty="0">
                <a:solidFill>
                  <a:schemeClr val="tx1"/>
                </a:solidFill>
                <a:latin typeface="+mj-ea"/>
                <a:ea typeface="+mj-ea"/>
              </a:rPr>
              <a:t>=1/2</a:t>
            </a:r>
            <a:r>
              <a:rPr lang="zh-CN" altLang="en-US" sz="2400" dirty="0">
                <a:solidFill>
                  <a:schemeClr val="tx1"/>
                </a:solidFill>
                <a:latin typeface="+mj-ea"/>
                <a:ea typeface="+mj-ea"/>
              </a:rPr>
              <a:t>时，两个内点将在区间中点重合。为区分它们，引入一个小的区别常数</a:t>
            </a:r>
            <a:r>
              <a:rPr lang="en-US" altLang="zh-CN" sz="2400" i="1" dirty="0">
                <a:solidFill>
                  <a:schemeClr val="tx1"/>
                </a:solidFill>
                <a:latin typeface="+mj-ea"/>
                <a:ea typeface="+mj-ea"/>
              </a:rPr>
              <a:t>e</a:t>
            </a:r>
            <a:r>
              <a:rPr lang="zh-CN" altLang="en-US" sz="2400" dirty="0">
                <a:solidFill>
                  <a:schemeClr val="tx1"/>
                </a:solidFill>
                <a:latin typeface="+mj-ea"/>
                <a:ea typeface="+mj-ea"/>
              </a:rPr>
              <a:t>。当求</a:t>
            </a:r>
            <a:r>
              <a:rPr lang="en-US" altLang="zh-CN" sz="2400" i="1" dirty="0">
                <a:solidFill>
                  <a:schemeClr val="tx1"/>
                </a:solidFill>
                <a:latin typeface="+mj-ea"/>
                <a:ea typeface="+mj-ea"/>
              </a:rPr>
              <a:t>c</a:t>
            </a:r>
            <a:r>
              <a:rPr lang="en-US" altLang="zh-CN" sz="2400" i="1" baseline="-25000" dirty="0">
                <a:solidFill>
                  <a:schemeClr val="tx1"/>
                </a:solidFill>
                <a:latin typeface="+mj-ea"/>
                <a:ea typeface="+mj-ea"/>
              </a:rPr>
              <a:t>k</a:t>
            </a:r>
            <a:r>
              <a:rPr lang="zh-CN" altLang="en-US" sz="2400" dirty="0">
                <a:solidFill>
                  <a:schemeClr val="tx1"/>
                </a:solidFill>
                <a:latin typeface="+mj-ea"/>
                <a:ea typeface="+mj-ea"/>
              </a:rPr>
              <a:t>和</a:t>
            </a:r>
            <a:r>
              <a:rPr lang="en-US" altLang="zh-CN" sz="2400" i="1" dirty="0">
                <a:solidFill>
                  <a:schemeClr val="tx1"/>
                </a:solidFill>
                <a:latin typeface="+mj-ea"/>
                <a:ea typeface="+mj-ea"/>
              </a:rPr>
              <a:t>d</a:t>
            </a:r>
            <a:r>
              <a:rPr lang="en-US" altLang="zh-CN" sz="2400" i="1" baseline="-25000" dirty="0">
                <a:solidFill>
                  <a:schemeClr val="tx1"/>
                </a:solidFill>
                <a:latin typeface="+mj-ea"/>
                <a:ea typeface="+mj-ea"/>
              </a:rPr>
              <a:t>k</a:t>
            </a:r>
            <a:r>
              <a:rPr lang="zh-CN" altLang="en-US" sz="2400" dirty="0">
                <a:solidFill>
                  <a:schemeClr val="tx1"/>
                </a:solidFill>
                <a:latin typeface="+mj-ea"/>
                <a:ea typeface="+mj-ea"/>
              </a:rPr>
              <a:t>的时候系数分别是</a:t>
            </a:r>
            <a:r>
              <a:rPr lang="en-US" altLang="zh-CN" sz="2400" i="1" dirty="0" err="1">
                <a:solidFill>
                  <a:schemeClr val="tx1"/>
                </a:solidFill>
                <a:latin typeface="+mj-ea"/>
                <a:ea typeface="+mj-ea"/>
              </a:rPr>
              <a:t>r</a:t>
            </a:r>
            <a:r>
              <a:rPr lang="en-US" altLang="zh-CN" sz="2400" i="1" baseline="-25000" dirty="0" err="1">
                <a:solidFill>
                  <a:schemeClr val="tx1"/>
                </a:solidFill>
                <a:latin typeface="+mj-ea"/>
                <a:ea typeface="+mj-ea"/>
              </a:rPr>
              <a:t>k</a:t>
            </a:r>
            <a:r>
              <a:rPr lang="en-US" altLang="zh-CN" sz="2400" dirty="0">
                <a:solidFill>
                  <a:schemeClr val="tx1"/>
                </a:solidFill>
                <a:latin typeface="+mj-ea"/>
                <a:ea typeface="+mj-ea"/>
              </a:rPr>
              <a:t>=1/2+</a:t>
            </a:r>
            <a:r>
              <a:rPr lang="en-US" altLang="zh-CN" sz="2400" i="1" dirty="0">
                <a:solidFill>
                  <a:schemeClr val="tx1"/>
                </a:solidFill>
                <a:latin typeface="+mj-ea"/>
                <a:ea typeface="+mj-ea"/>
              </a:rPr>
              <a:t>e</a:t>
            </a:r>
            <a:r>
              <a:rPr lang="zh-CN" altLang="en-US" sz="2400" dirty="0">
                <a:solidFill>
                  <a:schemeClr val="tx1"/>
                </a:solidFill>
                <a:latin typeface="+mj-ea"/>
                <a:ea typeface="+mj-ea"/>
              </a:rPr>
              <a:t>，</a:t>
            </a:r>
            <a:r>
              <a:rPr lang="en-US" altLang="zh-CN" sz="2400" dirty="0">
                <a:solidFill>
                  <a:schemeClr val="tx1"/>
                </a:solidFill>
                <a:latin typeface="+mj-ea"/>
                <a:ea typeface="+mj-ea"/>
              </a:rPr>
              <a:t>(1-</a:t>
            </a:r>
            <a:r>
              <a:rPr lang="en-US" altLang="zh-CN" sz="2400" i="1" dirty="0">
                <a:solidFill>
                  <a:schemeClr val="tx1"/>
                </a:solidFill>
                <a:latin typeface="+mj-ea"/>
                <a:ea typeface="+mj-ea"/>
              </a:rPr>
              <a:t>r</a:t>
            </a:r>
            <a:r>
              <a:rPr lang="en-US" altLang="zh-CN" sz="2400" i="1" baseline="-25000" dirty="0">
                <a:solidFill>
                  <a:schemeClr val="tx1"/>
                </a:solidFill>
                <a:latin typeface="+mj-ea"/>
                <a:ea typeface="+mj-ea"/>
              </a:rPr>
              <a:t>k</a:t>
            </a:r>
            <a:r>
              <a:rPr lang="en-US" altLang="zh-CN" sz="2400" dirty="0">
                <a:solidFill>
                  <a:schemeClr val="tx1"/>
                </a:solidFill>
                <a:latin typeface="+mj-ea"/>
                <a:ea typeface="+mj-ea"/>
              </a:rPr>
              <a:t>)=1/2-</a:t>
            </a:r>
            <a:r>
              <a:rPr lang="en-US" altLang="zh-CN" sz="2400" i="1" dirty="0">
                <a:solidFill>
                  <a:schemeClr val="tx1"/>
                </a:solidFill>
                <a:latin typeface="+mj-ea"/>
                <a:ea typeface="+mj-ea"/>
              </a:rPr>
              <a:t>e</a:t>
            </a:r>
          </a:p>
        </p:txBody>
      </p:sp>
    </p:spTree>
    <p:extLst>
      <p:ext uri="{BB962C8B-B14F-4D97-AF65-F5344CB8AC3E}">
        <p14:creationId xmlns:p14="http://schemas.microsoft.com/office/powerpoint/2010/main" val="1549386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F2F9B62-98F6-4940-94ED-EC6109158CDA}"/>
              </a:ext>
            </a:extLst>
          </p:cNvPr>
          <p:cNvSpPr>
            <a:spLocks noGrp="1" noChangeArrowheads="1"/>
          </p:cNvSpPr>
          <p:nvPr>
            <p:ph type="title"/>
          </p:nvPr>
        </p:nvSpPr>
        <p:spPr>
          <a:xfrm>
            <a:off x="2699792" y="116632"/>
            <a:ext cx="5410200" cy="641350"/>
          </a:xfrm>
          <a:noFill/>
        </p:spPr>
        <p:txBody>
          <a:bodyPr>
            <a:spAutoFit/>
          </a:bodyPr>
          <a:lstStyle/>
          <a:p>
            <a:pPr eaLnBrk="1" hangingPunct="1"/>
            <a:r>
              <a:rPr lang="zh-CN" altLang="en-US" sz="3600" dirty="0">
                <a:latin typeface="Times New Roman" panose="02020603050405020304" pitchFamily="18" charset="0"/>
              </a:rPr>
              <a:t>高斯（</a:t>
            </a:r>
            <a:r>
              <a:rPr lang="en-US" altLang="zh-CN" sz="3600" dirty="0">
                <a:latin typeface="Times New Roman" panose="02020603050405020304" pitchFamily="18" charset="0"/>
              </a:rPr>
              <a:t>Gauss</a:t>
            </a:r>
            <a:r>
              <a:rPr lang="zh-CN" altLang="en-US" sz="3600" dirty="0">
                <a:latin typeface="Times New Roman" panose="02020603050405020304" pitchFamily="18" charset="0"/>
              </a:rPr>
              <a:t>）求积公式</a:t>
            </a:r>
          </a:p>
        </p:txBody>
      </p:sp>
      <p:sp>
        <p:nvSpPr>
          <p:cNvPr id="875523" name="AutoShape 3" descr="白色大理石">
            <a:extLst>
              <a:ext uri="{FF2B5EF4-FFF2-40B4-BE49-F238E27FC236}">
                <a16:creationId xmlns:a16="http://schemas.microsoft.com/office/drawing/2014/main" id="{1915EB5D-7F0E-44FC-9961-28EF7DFF804A}"/>
              </a:ext>
            </a:extLst>
          </p:cNvPr>
          <p:cNvSpPr>
            <a:spLocks noChangeArrowheads="1"/>
          </p:cNvSpPr>
          <p:nvPr/>
        </p:nvSpPr>
        <p:spPr bwMode="auto">
          <a:xfrm>
            <a:off x="228849" y="836712"/>
            <a:ext cx="1440160" cy="524199"/>
          </a:xfrm>
          <a:prstGeom prst="bevel">
            <a:avLst>
              <a:gd name="adj" fmla="val 12500"/>
            </a:avLst>
          </a:prstGeom>
          <a:blipFill dpi="0" rotWithShape="0">
            <a:blip r:embed="rId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800" b="1" dirty="0">
                <a:ea typeface="楷体_GB2312" pitchFamily="49" charset="-122"/>
              </a:rPr>
              <a:t>定义</a:t>
            </a:r>
            <a:r>
              <a:rPr kumimoji="0" lang="en-US" altLang="zh-CN" sz="2800" b="1" dirty="0">
                <a:ea typeface="楷体_GB2312" pitchFamily="49" charset="-122"/>
              </a:rPr>
              <a:t>7.3</a:t>
            </a:r>
            <a:endParaRPr kumimoji="0" lang="zh-CN" altLang="en-US" sz="2800" b="1" dirty="0">
              <a:ea typeface="楷体_GB2312" pitchFamily="49" charset="-122"/>
            </a:endParaRPr>
          </a:p>
        </p:txBody>
      </p:sp>
      <p:grpSp>
        <p:nvGrpSpPr>
          <p:cNvPr id="875524" name="Group 4">
            <a:extLst>
              <a:ext uri="{FF2B5EF4-FFF2-40B4-BE49-F238E27FC236}">
                <a16:creationId xmlns:a16="http://schemas.microsoft.com/office/drawing/2014/main" id="{6D27B4FB-CB9C-44AF-B4B1-AA8269E5DE74}"/>
              </a:ext>
            </a:extLst>
          </p:cNvPr>
          <p:cNvGrpSpPr>
            <a:grpSpLocks/>
          </p:cNvGrpSpPr>
          <p:nvPr/>
        </p:nvGrpSpPr>
        <p:grpSpPr bwMode="auto">
          <a:xfrm>
            <a:off x="395536" y="836712"/>
            <a:ext cx="8305800" cy="2538413"/>
            <a:chOff x="192" y="864"/>
            <a:chExt cx="5232" cy="1599"/>
          </a:xfrm>
        </p:grpSpPr>
        <p:sp>
          <p:nvSpPr>
            <p:cNvPr id="23559" name="Rectangle 5">
              <a:extLst>
                <a:ext uri="{FF2B5EF4-FFF2-40B4-BE49-F238E27FC236}">
                  <a16:creationId xmlns:a16="http://schemas.microsoft.com/office/drawing/2014/main" id="{C28E3700-D8BB-4402-B1FE-6F801C0D9CA0}"/>
                </a:ext>
              </a:extLst>
            </p:cNvPr>
            <p:cNvSpPr>
              <a:spLocks noChangeArrowheads="1"/>
            </p:cNvSpPr>
            <p:nvPr/>
          </p:nvSpPr>
          <p:spPr bwMode="auto">
            <a:xfrm>
              <a:off x="192" y="864"/>
              <a:ext cx="5232" cy="1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600" b="1" dirty="0">
                  <a:solidFill>
                    <a:srgbClr val="0000CC"/>
                  </a:solidFill>
                </a:rPr>
                <a:t>               若存在 </a:t>
              </a:r>
              <a:r>
                <a:rPr lang="en-US" altLang="zh-CN" b="1" i="1" dirty="0"/>
                <a:t>n</a:t>
              </a:r>
              <a:r>
                <a:rPr lang="en-US" altLang="zh-CN" b="1" dirty="0"/>
                <a:t>+1</a:t>
              </a:r>
              <a:r>
                <a:rPr lang="en-US" altLang="zh-CN" b="1" dirty="0">
                  <a:solidFill>
                    <a:srgbClr val="0000CC"/>
                  </a:solidFill>
                </a:rPr>
                <a:t> </a:t>
              </a:r>
              <a:r>
                <a:rPr lang="zh-CN" altLang="en-US" b="1" dirty="0">
                  <a:solidFill>
                    <a:srgbClr val="0000CC"/>
                  </a:solidFill>
                </a:rPr>
                <a:t>个</a:t>
              </a:r>
              <a:r>
                <a:rPr lang="zh-CN" altLang="en-US" sz="2600" b="1" dirty="0">
                  <a:solidFill>
                    <a:srgbClr val="0000CC"/>
                  </a:solidFill>
                </a:rPr>
                <a:t>节点 </a:t>
              </a:r>
              <a:r>
                <a:rPr lang="en-US" altLang="zh-CN" sz="2600" b="1" i="1" dirty="0"/>
                <a:t>x</a:t>
              </a:r>
              <a:r>
                <a:rPr lang="en-US" altLang="zh-CN" sz="2600" b="1" i="1" baseline="-25000" dirty="0"/>
                <a:t>i </a:t>
              </a:r>
              <a:r>
                <a:rPr lang="zh-CN" altLang="en-US" sz="2600" b="1" dirty="0">
                  <a:sym typeface="Symbol" panose="05050102010706020507" pitchFamily="18" charset="2"/>
                </a:rPr>
                <a:t>[</a:t>
              </a:r>
              <a:r>
                <a:rPr lang="en-US" altLang="zh-CN" sz="2600" b="1" i="1" dirty="0">
                  <a:sym typeface="Symbol" panose="05050102010706020507" pitchFamily="18" charset="2"/>
                </a:rPr>
                <a:t>a</a:t>
              </a:r>
              <a:r>
                <a:rPr lang="en-US" altLang="zh-CN" sz="2600" b="1" dirty="0">
                  <a:sym typeface="Symbol" panose="05050102010706020507" pitchFamily="18" charset="2"/>
                </a:rPr>
                <a:t>, </a:t>
              </a:r>
              <a:r>
                <a:rPr lang="en-US" altLang="zh-CN" sz="2600" b="1" i="1" dirty="0">
                  <a:sym typeface="Symbol" panose="05050102010706020507" pitchFamily="18" charset="2"/>
                </a:rPr>
                <a:t>b</a:t>
              </a:r>
              <a:r>
                <a:rPr lang="en-US" altLang="zh-CN" sz="2600" b="1" dirty="0">
                  <a:sym typeface="Symbol" panose="05050102010706020507" pitchFamily="18" charset="2"/>
                </a:rPr>
                <a:t>]</a:t>
              </a:r>
              <a:r>
                <a:rPr lang="zh-CN" altLang="en-US" sz="2600" b="1" dirty="0">
                  <a:solidFill>
                    <a:srgbClr val="0000CC"/>
                  </a:solidFill>
                </a:rPr>
                <a:t>及求积系数</a:t>
              </a:r>
              <a:r>
                <a:rPr lang="en-US" altLang="zh-CN" sz="2600" b="1" i="1" dirty="0">
                  <a:ea typeface="楷体_GB2312" pitchFamily="49" charset="-122"/>
                  <a:sym typeface="Symbol" panose="05050102010706020507" pitchFamily="18" charset="2"/>
                </a:rPr>
                <a:t></a:t>
              </a:r>
              <a:r>
                <a:rPr lang="en-US" altLang="zh-CN" sz="2600" b="1" i="1" baseline="-25000" dirty="0" err="1"/>
                <a:t>i</a:t>
              </a:r>
              <a:r>
                <a:rPr lang="en-US" altLang="zh-CN" sz="2600" b="1" i="1" baseline="-25000" dirty="0">
                  <a:solidFill>
                    <a:srgbClr val="990000"/>
                  </a:solidFill>
                </a:rPr>
                <a:t> </a:t>
              </a:r>
              <a:r>
                <a:rPr lang="zh-CN" altLang="en-US" sz="2600" b="1" dirty="0">
                  <a:solidFill>
                    <a:srgbClr val="0000CC"/>
                  </a:solidFill>
                </a:rPr>
                <a:t>，使得下面的求积公式具有 </a:t>
              </a:r>
              <a:r>
                <a:rPr lang="zh-CN" altLang="en-US" sz="2600" b="1" dirty="0"/>
                <a:t>2</a:t>
              </a:r>
              <a:r>
                <a:rPr lang="en-US" altLang="zh-CN" sz="2600" b="1" i="1" dirty="0"/>
                <a:t>n</a:t>
              </a:r>
              <a:r>
                <a:rPr lang="zh-CN" altLang="en-US" sz="2600" b="1" dirty="0"/>
                <a:t>+1 </a:t>
              </a:r>
              <a:r>
                <a:rPr lang="zh-CN" altLang="en-US" sz="2600" b="1" dirty="0">
                  <a:solidFill>
                    <a:srgbClr val="0000CC"/>
                  </a:solidFill>
                </a:rPr>
                <a:t>次代数精度，则称节点 </a:t>
              </a:r>
              <a:r>
                <a:rPr lang="en-US" altLang="zh-CN" sz="2600" b="1" i="1" dirty="0"/>
                <a:t>x</a:t>
              </a:r>
              <a:r>
                <a:rPr lang="en-US" altLang="zh-CN" sz="2600" b="1" i="1" baseline="-25000" dirty="0"/>
                <a:t>i </a:t>
              </a:r>
              <a:r>
                <a:rPr lang="zh-CN" altLang="en-US" sz="2600" b="1" dirty="0">
                  <a:solidFill>
                    <a:srgbClr val="0000CC"/>
                  </a:solidFill>
                </a:rPr>
                <a:t>为</a:t>
              </a:r>
              <a:r>
                <a:rPr lang="zh-CN" altLang="en-US" sz="2600" b="1" dirty="0">
                  <a:solidFill>
                    <a:srgbClr val="990000"/>
                  </a:solidFill>
                </a:rPr>
                <a:t>高斯点</a:t>
              </a:r>
              <a:r>
                <a:rPr lang="zh-CN" altLang="en-US" sz="2600" b="1" dirty="0">
                  <a:solidFill>
                    <a:srgbClr val="0000CC"/>
                  </a:solidFill>
                </a:rPr>
                <a:t>，</a:t>
              </a:r>
              <a:r>
                <a:rPr lang="en-US" altLang="zh-CN" sz="2600" b="1" i="1" dirty="0">
                  <a:ea typeface="楷体_GB2312" pitchFamily="49" charset="-122"/>
                  <a:sym typeface="Symbol" panose="05050102010706020507" pitchFamily="18" charset="2"/>
                </a:rPr>
                <a:t></a:t>
              </a:r>
              <a:r>
                <a:rPr lang="en-US" altLang="zh-CN" sz="2600" b="1" i="1" baseline="-25000" dirty="0" err="1"/>
                <a:t>i</a:t>
              </a:r>
              <a:r>
                <a:rPr lang="en-US" altLang="zh-CN" sz="2600" b="1" i="1" baseline="-25000" dirty="0"/>
                <a:t> </a:t>
              </a:r>
              <a:r>
                <a:rPr lang="zh-CN" altLang="en-US" sz="2600" b="1" dirty="0">
                  <a:solidFill>
                    <a:srgbClr val="0000CC"/>
                  </a:solidFill>
                </a:rPr>
                <a:t>为</a:t>
              </a:r>
              <a:r>
                <a:rPr lang="zh-CN" altLang="en-US" sz="2600" b="1" dirty="0">
                  <a:solidFill>
                    <a:srgbClr val="990000"/>
                  </a:solidFill>
                </a:rPr>
                <a:t>高斯系数</a:t>
              </a:r>
              <a:r>
                <a:rPr lang="zh-CN" altLang="en-US" sz="2600" b="1" dirty="0">
                  <a:solidFill>
                    <a:srgbClr val="0000CC"/>
                  </a:solidFill>
                </a:rPr>
                <a:t>，求积公式为</a:t>
              </a:r>
              <a:r>
                <a:rPr lang="zh-CN" altLang="en-US" sz="2600" b="1" dirty="0">
                  <a:solidFill>
                    <a:srgbClr val="990000"/>
                  </a:solidFill>
                </a:rPr>
                <a:t>高斯(</a:t>
              </a:r>
              <a:r>
                <a:rPr lang="en-US" altLang="zh-CN" sz="2600" b="1" dirty="0">
                  <a:solidFill>
                    <a:srgbClr val="990000"/>
                  </a:solidFill>
                </a:rPr>
                <a:t>Gauss)</a:t>
              </a:r>
              <a:r>
                <a:rPr lang="zh-CN" altLang="en-US" sz="2600" b="1" dirty="0">
                  <a:solidFill>
                    <a:srgbClr val="990000"/>
                  </a:solidFill>
                </a:rPr>
                <a:t>求积公式</a:t>
              </a:r>
              <a:r>
                <a:rPr lang="zh-CN" altLang="en-US" sz="2600" b="1" dirty="0">
                  <a:solidFill>
                    <a:srgbClr val="0000CC"/>
                  </a:solidFill>
                </a:rPr>
                <a:t>。</a:t>
              </a:r>
            </a:p>
          </p:txBody>
        </p:sp>
        <p:graphicFrame>
          <p:nvGraphicFramePr>
            <p:cNvPr id="23560" name="Object 6">
              <a:extLst>
                <a:ext uri="{FF2B5EF4-FFF2-40B4-BE49-F238E27FC236}">
                  <a16:creationId xmlns:a16="http://schemas.microsoft.com/office/drawing/2014/main" id="{83947261-2321-41F7-9304-013F9430BF0A}"/>
                </a:ext>
              </a:extLst>
            </p:cNvPr>
            <p:cNvGraphicFramePr>
              <a:graphicFrameLocks noChangeAspect="1"/>
            </p:cNvGraphicFramePr>
            <p:nvPr/>
          </p:nvGraphicFramePr>
          <p:xfrm>
            <a:off x="1763" y="1922"/>
            <a:ext cx="1938" cy="541"/>
          </p:xfrm>
          <a:graphic>
            <a:graphicData uri="http://schemas.openxmlformats.org/presentationml/2006/ole">
              <mc:AlternateContent xmlns:mc="http://schemas.openxmlformats.org/markup-compatibility/2006">
                <mc:Choice xmlns:v="urn:schemas-microsoft-com:vml" Requires="v">
                  <p:oleObj spid="_x0000_s601100" name="Equation" r:id="rId5" imgW="1548728" imgH="431613" progId="Equation.DSMT4">
                    <p:embed/>
                  </p:oleObj>
                </mc:Choice>
                <mc:Fallback>
                  <p:oleObj name="Equation" r:id="rId5" imgW="1548728" imgH="431613" progId="Equation.DSMT4">
                    <p:embed/>
                    <p:pic>
                      <p:nvPicPr>
                        <p:cNvPr id="23560" name="Object 6">
                          <a:extLst>
                            <a:ext uri="{FF2B5EF4-FFF2-40B4-BE49-F238E27FC236}">
                              <a16:creationId xmlns:a16="http://schemas.microsoft.com/office/drawing/2014/main" id="{83947261-2321-41F7-9304-013F9430BF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 y="1922"/>
                          <a:ext cx="1938"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75527" name="AutoShape 7" descr="再生纸">
            <a:extLst>
              <a:ext uri="{FF2B5EF4-FFF2-40B4-BE49-F238E27FC236}">
                <a16:creationId xmlns:a16="http://schemas.microsoft.com/office/drawing/2014/main" id="{3AA94894-806B-4C91-A12E-D34F93B60262}"/>
              </a:ext>
            </a:extLst>
          </p:cNvPr>
          <p:cNvSpPr>
            <a:spLocks noChangeArrowheads="1"/>
          </p:cNvSpPr>
          <p:nvPr/>
        </p:nvSpPr>
        <p:spPr bwMode="auto">
          <a:xfrm>
            <a:off x="395536" y="3429000"/>
            <a:ext cx="8504552" cy="1102645"/>
          </a:xfrm>
          <a:prstGeom prst="roundRect">
            <a:avLst>
              <a:gd name="adj" fmla="val 16667"/>
            </a:avLst>
          </a:prstGeom>
          <a:blipFill dpi="0" rotWithShape="0">
            <a:blip r:embed="rId7"/>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77850" indent="-5778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50000"/>
              </a:lnSpc>
            </a:pPr>
            <a:r>
              <a:rPr lang="zh-CN" altLang="en-US" sz="2000" b="1" dirty="0">
                <a:solidFill>
                  <a:srgbClr val="0000CC"/>
                </a:solidFill>
                <a:latin typeface="黑体" panose="02010609060101010101" pitchFamily="49" charset="-122"/>
                <a:ea typeface="黑体" panose="02010609060101010101" pitchFamily="49" charset="-122"/>
              </a:rPr>
              <a:t>注：</a:t>
            </a:r>
            <a:r>
              <a:rPr lang="zh-CN" altLang="en-US" sz="2000" b="1" dirty="0">
                <a:solidFill>
                  <a:srgbClr val="990000"/>
                </a:solidFill>
                <a:latin typeface="楷体_GB2312" pitchFamily="49" charset="-122"/>
                <a:ea typeface="楷体_GB2312" pitchFamily="49" charset="-122"/>
              </a:rPr>
              <a:t>(1)</a:t>
            </a:r>
            <a:r>
              <a:rPr lang="en-US" altLang="zh-CN" sz="2000" b="1" dirty="0">
                <a:solidFill>
                  <a:srgbClr val="0000CC"/>
                </a:solidFill>
                <a:ea typeface="楷体_GB2312" pitchFamily="49" charset="-122"/>
              </a:rPr>
              <a:t>Gauss</a:t>
            </a:r>
            <a:r>
              <a:rPr lang="zh-CN" altLang="en-US" sz="2000" b="1" dirty="0">
                <a:solidFill>
                  <a:srgbClr val="0000CC"/>
                </a:solidFill>
                <a:ea typeface="楷体_GB2312" pitchFamily="49" charset="-122"/>
              </a:rPr>
              <a:t>求积公式仍然是</a:t>
            </a:r>
            <a:r>
              <a:rPr lang="zh-CN" altLang="en-US" sz="2000" b="1" dirty="0">
                <a:solidFill>
                  <a:srgbClr val="990000"/>
                </a:solidFill>
                <a:ea typeface="楷体_GB2312" pitchFamily="49" charset="-122"/>
              </a:rPr>
              <a:t>插值型</a:t>
            </a:r>
            <a:r>
              <a:rPr lang="zh-CN" altLang="en-US" sz="2000" b="1" dirty="0">
                <a:solidFill>
                  <a:srgbClr val="0000CC"/>
                </a:solidFill>
                <a:ea typeface="楷体_GB2312" pitchFamily="49" charset="-122"/>
              </a:rPr>
              <a:t>求积公式；</a:t>
            </a:r>
          </a:p>
          <a:p>
            <a:pPr algn="l" eaLnBrk="1" hangingPunct="1">
              <a:lnSpc>
                <a:spcPct val="150000"/>
              </a:lnSpc>
            </a:pPr>
            <a:r>
              <a:rPr lang="zh-CN" altLang="en-US" sz="2000" b="1" dirty="0">
                <a:solidFill>
                  <a:srgbClr val="990000"/>
                </a:solidFill>
                <a:latin typeface="楷体_GB2312" pitchFamily="49" charset="-122"/>
                <a:ea typeface="楷体_GB2312" pitchFamily="49" charset="-122"/>
              </a:rPr>
              <a:t>       (2)</a:t>
            </a:r>
            <a:r>
              <a:rPr lang="en-US" altLang="zh-CN" sz="2000" b="1" dirty="0">
                <a:solidFill>
                  <a:srgbClr val="0000CC"/>
                </a:solidFill>
                <a:ea typeface="楷体_GB2312" pitchFamily="49" charset="-122"/>
              </a:rPr>
              <a:t>Gauss</a:t>
            </a:r>
            <a:r>
              <a:rPr lang="zh-CN" altLang="en-US" sz="2000" b="1" dirty="0">
                <a:solidFill>
                  <a:srgbClr val="0000CC"/>
                </a:solidFill>
                <a:ea typeface="楷体_GB2312" pitchFamily="49" charset="-122"/>
              </a:rPr>
              <a:t>系数可通过</a:t>
            </a:r>
            <a:r>
              <a:rPr lang="en-US" altLang="zh-CN" sz="2000" b="1" dirty="0">
                <a:solidFill>
                  <a:srgbClr val="0000CC"/>
                </a:solidFill>
                <a:ea typeface="楷体_GB2312" pitchFamily="49" charset="-122"/>
              </a:rPr>
              <a:t>Gauss</a:t>
            </a:r>
            <a:r>
              <a:rPr lang="zh-CN" altLang="en-US" sz="2000" b="1" dirty="0">
                <a:solidFill>
                  <a:srgbClr val="0000CC"/>
                </a:solidFill>
                <a:ea typeface="楷体_GB2312" pitchFamily="49" charset="-122"/>
              </a:rPr>
              <a:t>点和</a:t>
            </a:r>
            <a:r>
              <a:rPr lang="en-US" altLang="zh-CN" sz="2000" b="1" dirty="0">
                <a:solidFill>
                  <a:srgbClr val="0000CC"/>
                </a:solidFill>
                <a:ea typeface="楷体_GB2312" pitchFamily="49" charset="-122"/>
              </a:rPr>
              <a:t>Lagrange</a:t>
            </a:r>
            <a:r>
              <a:rPr lang="zh-CN" altLang="en-US" sz="2000" b="1" dirty="0">
                <a:solidFill>
                  <a:srgbClr val="0000CC"/>
                </a:solidFill>
                <a:ea typeface="楷体_GB2312" pitchFamily="49" charset="-122"/>
              </a:rPr>
              <a:t>基函数得到</a:t>
            </a:r>
            <a:r>
              <a:rPr lang="en-US" altLang="zh-CN" sz="2000" b="1" dirty="0">
                <a:solidFill>
                  <a:srgbClr val="0000CC"/>
                </a:solidFill>
                <a:ea typeface="楷体_GB2312" pitchFamily="49" charset="-122"/>
              </a:rPr>
              <a:t>.</a:t>
            </a:r>
          </a:p>
        </p:txBody>
      </p:sp>
      <p:sp>
        <p:nvSpPr>
          <p:cNvPr id="875528" name="Text Box 8">
            <a:extLst>
              <a:ext uri="{FF2B5EF4-FFF2-40B4-BE49-F238E27FC236}">
                <a16:creationId xmlns:a16="http://schemas.microsoft.com/office/drawing/2014/main" id="{2916E448-B56F-455F-B40C-9F769D562774}"/>
              </a:ext>
            </a:extLst>
          </p:cNvPr>
          <p:cNvSpPr txBox="1">
            <a:spLocks noChangeArrowheads="1"/>
          </p:cNvSpPr>
          <p:nvPr/>
        </p:nvSpPr>
        <p:spPr bwMode="auto">
          <a:xfrm>
            <a:off x="6513463" y="2647256"/>
            <a:ext cx="194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00CC"/>
                </a:solidFill>
              </a:rPr>
              <a:t>(*</a:t>
            </a:r>
            <a:r>
              <a:rPr lang="en-US" altLang="zh-CN" b="1" dirty="0">
                <a:solidFill>
                  <a:srgbClr val="0000CC"/>
                </a:solidFill>
              </a:rPr>
              <a:t>)</a:t>
            </a:r>
            <a:endParaRPr lang="zh-CN" altLang="en-US" b="1" dirty="0">
              <a:solidFill>
                <a:srgbClr val="0000CC"/>
              </a:solidFill>
            </a:endParaRPr>
          </a:p>
        </p:txBody>
      </p:sp>
      <p:grpSp>
        <p:nvGrpSpPr>
          <p:cNvPr id="9" name="Group 4">
            <a:extLst>
              <a:ext uri="{FF2B5EF4-FFF2-40B4-BE49-F238E27FC236}">
                <a16:creationId xmlns:a16="http://schemas.microsoft.com/office/drawing/2014/main" id="{BD3B496A-72C5-4C21-A59A-15A94ABE4D1C}"/>
              </a:ext>
            </a:extLst>
          </p:cNvPr>
          <p:cNvGrpSpPr>
            <a:grpSpLocks/>
          </p:cNvGrpSpPr>
          <p:nvPr/>
        </p:nvGrpSpPr>
        <p:grpSpPr bwMode="auto">
          <a:xfrm>
            <a:off x="683568" y="4797152"/>
            <a:ext cx="7680820" cy="1346968"/>
            <a:chOff x="219" y="192"/>
            <a:chExt cx="5729" cy="902"/>
          </a:xfrm>
        </p:grpSpPr>
        <p:sp>
          <p:nvSpPr>
            <p:cNvPr id="10" name="Rectangle 5">
              <a:extLst>
                <a:ext uri="{FF2B5EF4-FFF2-40B4-BE49-F238E27FC236}">
                  <a16:creationId xmlns:a16="http://schemas.microsoft.com/office/drawing/2014/main" id="{58842CCF-B731-42FE-9AF4-8AE383C74DD0}"/>
                </a:ext>
              </a:extLst>
            </p:cNvPr>
            <p:cNvSpPr>
              <a:spLocks noChangeArrowheads="1"/>
            </p:cNvSpPr>
            <p:nvPr/>
          </p:nvSpPr>
          <p:spPr bwMode="auto">
            <a:xfrm>
              <a:off x="792" y="192"/>
              <a:ext cx="5156"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latin typeface="+mn-ea"/>
                  <a:ea typeface="+mn-ea"/>
                </a:rPr>
                <a:t>用 </a:t>
              </a:r>
              <a:r>
                <a:rPr lang="en-US" altLang="zh-CN" b="1" i="1" dirty="0">
                  <a:latin typeface="+mn-ea"/>
                  <a:ea typeface="+mn-ea"/>
                </a:rPr>
                <a:t>n</a:t>
              </a:r>
              <a:r>
                <a:rPr lang="en-US" altLang="zh-CN" b="1" dirty="0">
                  <a:latin typeface="+mn-ea"/>
                  <a:ea typeface="+mn-ea"/>
                </a:rPr>
                <a:t>+1</a:t>
              </a:r>
              <a:r>
                <a:rPr lang="en-US" altLang="zh-CN" b="1" dirty="0">
                  <a:solidFill>
                    <a:srgbClr val="0000CC"/>
                  </a:solidFill>
                  <a:latin typeface="+mn-ea"/>
                  <a:ea typeface="+mn-ea"/>
                </a:rPr>
                <a:t> </a:t>
              </a:r>
              <a:r>
                <a:rPr lang="zh-CN" altLang="en-US" b="1" dirty="0">
                  <a:solidFill>
                    <a:srgbClr val="0000CC"/>
                  </a:solidFill>
                  <a:latin typeface="+mn-ea"/>
                  <a:ea typeface="+mn-ea"/>
                </a:rPr>
                <a:t>个点 </a:t>
              </a:r>
              <a:r>
                <a:rPr lang="en-US" altLang="zh-CN" b="1" i="1" dirty="0">
                  <a:latin typeface="+mn-ea"/>
                  <a:ea typeface="+mn-ea"/>
                </a:rPr>
                <a:t>x</a:t>
              </a:r>
              <a:r>
                <a:rPr lang="en-US" altLang="zh-CN" b="1" baseline="-25000" dirty="0">
                  <a:latin typeface="+mn-ea"/>
                  <a:ea typeface="+mn-ea"/>
                </a:rPr>
                <a:t>0 </a:t>
              </a:r>
              <a:r>
                <a:rPr lang="en-US" altLang="zh-CN" b="1" dirty="0">
                  <a:latin typeface="+mn-ea"/>
                  <a:ea typeface="+mn-ea"/>
                </a:rPr>
                <a:t>,</a:t>
              </a:r>
              <a:r>
                <a:rPr lang="en-US" altLang="zh-CN" i="1" dirty="0">
                  <a:latin typeface="+mn-ea"/>
                </a:rPr>
                <a:t> x</a:t>
              </a:r>
              <a:r>
                <a:rPr lang="en-US" altLang="zh-CN" baseline="-25000" dirty="0">
                  <a:latin typeface="+mn-ea"/>
                </a:rPr>
                <a:t>1 </a:t>
              </a:r>
              <a:r>
                <a:rPr lang="en-US" altLang="zh-CN" dirty="0">
                  <a:latin typeface="+mn-ea"/>
                </a:rPr>
                <a:t>,</a:t>
              </a:r>
              <a:r>
                <a:rPr lang="en-US" altLang="zh-CN" b="1" dirty="0">
                  <a:latin typeface="+mn-ea"/>
                  <a:ea typeface="+mn-ea"/>
                </a:rPr>
                <a:t> … , </a:t>
              </a:r>
              <a:r>
                <a:rPr lang="en-US" altLang="zh-CN" b="1" i="1" dirty="0" err="1">
                  <a:latin typeface="+mn-ea"/>
                  <a:ea typeface="+mn-ea"/>
                </a:rPr>
                <a:t>x</a:t>
              </a:r>
              <a:r>
                <a:rPr lang="en-US" altLang="zh-CN" b="1" i="1" baseline="-25000" dirty="0" err="1">
                  <a:latin typeface="+mn-ea"/>
                  <a:ea typeface="+mn-ea"/>
                </a:rPr>
                <a:t>n</a:t>
              </a:r>
              <a:r>
                <a:rPr lang="en-US" altLang="zh-CN" b="1" i="1" baseline="-25000" dirty="0">
                  <a:solidFill>
                    <a:srgbClr val="990000"/>
                  </a:solidFill>
                  <a:latin typeface="+mn-ea"/>
                  <a:ea typeface="+mn-ea"/>
                </a:rPr>
                <a:t> </a:t>
              </a:r>
              <a:r>
                <a:rPr lang="zh-CN" altLang="en-US" b="1" dirty="0">
                  <a:solidFill>
                    <a:srgbClr val="0000CC"/>
                  </a:solidFill>
                  <a:latin typeface="+mn-ea"/>
                  <a:ea typeface="+mn-ea"/>
                </a:rPr>
                <a:t>构造的插值型求积公式</a:t>
              </a:r>
            </a:p>
          </p:txBody>
        </p:sp>
        <p:sp>
          <p:nvSpPr>
            <p:cNvPr id="11" name="Rectangle 6">
              <a:extLst>
                <a:ext uri="{FF2B5EF4-FFF2-40B4-BE49-F238E27FC236}">
                  <a16:creationId xmlns:a16="http://schemas.microsoft.com/office/drawing/2014/main" id="{8C980C1C-0B4F-44B0-917C-5CD858D9DFBB}"/>
                </a:ext>
              </a:extLst>
            </p:cNvPr>
            <p:cNvSpPr>
              <a:spLocks noChangeArrowheads="1"/>
            </p:cNvSpPr>
            <p:nvPr/>
          </p:nvSpPr>
          <p:spPr bwMode="auto">
            <a:xfrm>
              <a:off x="2109" y="613"/>
              <a:ext cx="2711"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b="1" dirty="0">
                  <a:solidFill>
                    <a:srgbClr val="0000CC"/>
                  </a:solidFill>
                  <a:latin typeface="+mn-ea"/>
                  <a:ea typeface="+mn-ea"/>
                </a:rPr>
                <a:t>的代数精度不超过 </a:t>
              </a:r>
              <a:r>
                <a:rPr lang="zh-CN" altLang="en-US" b="1" dirty="0">
                  <a:latin typeface="+mn-ea"/>
                  <a:ea typeface="+mn-ea"/>
                </a:rPr>
                <a:t>2</a:t>
              </a:r>
              <a:r>
                <a:rPr lang="en-US" altLang="zh-CN" b="1" i="1" dirty="0">
                  <a:latin typeface="+mn-ea"/>
                  <a:ea typeface="+mn-ea"/>
                </a:rPr>
                <a:t>n</a:t>
              </a:r>
              <a:r>
                <a:rPr lang="en-US" altLang="zh-CN" b="1" dirty="0">
                  <a:latin typeface="+mn-ea"/>
                  <a:ea typeface="+mn-ea"/>
                </a:rPr>
                <a:t>+1</a:t>
              </a:r>
              <a:r>
                <a:rPr lang="zh-CN" altLang="en-US" b="1" dirty="0">
                  <a:solidFill>
                    <a:srgbClr val="0000CC"/>
                  </a:solidFill>
                  <a:latin typeface="+mn-ea"/>
                  <a:ea typeface="+mn-ea"/>
                </a:rPr>
                <a:t>。</a:t>
              </a:r>
            </a:p>
          </p:txBody>
        </p:sp>
        <p:graphicFrame>
          <p:nvGraphicFramePr>
            <p:cNvPr id="12" name="Object 7">
              <a:extLst>
                <a:ext uri="{FF2B5EF4-FFF2-40B4-BE49-F238E27FC236}">
                  <a16:creationId xmlns:a16="http://schemas.microsoft.com/office/drawing/2014/main" id="{A94A0F9F-224D-456B-B9D7-797F78BC2FF3}"/>
                </a:ext>
              </a:extLst>
            </p:cNvPr>
            <p:cNvGraphicFramePr>
              <a:graphicFrameLocks noChangeAspect="1"/>
            </p:cNvGraphicFramePr>
            <p:nvPr/>
          </p:nvGraphicFramePr>
          <p:xfrm>
            <a:off x="219" y="553"/>
            <a:ext cx="1938" cy="541"/>
          </p:xfrm>
          <a:graphic>
            <a:graphicData uri="http://schemas.openxmlformats.org/presentationml/2006/ole">
              <mc:AlternateContent xmlns:mc="http://schemas.openxmlformats.org/markup-compatibility/2006">
                <mc:Choice xmlns:v="urn:schemas-microsoft-com:vml" Requires="v">
                  <p:oleObj spid="_x0000_s601101" name="Equation" r:id="rId8" imgW="1548728" imgH="431613" progId="Equation.DSMT4">
                    <p:embed/>
                  </p:oleObj>
                </mc:Choice>
                <mc:Fallback>
                  <p:oleObj name="Equation" r:id="rId8" imgW="1548728" imgH="431613" progId="Equation.DSMT4">
                    <p:embed/>
                    <p:pic>
                      <p:nvPicPr>
                        <p:cNvPr id="24596" name="Object 7">
                          <a:extLst>
                            <a:ext uri="{FF2B5EF4-FFF2-40B4-BE49-F238E27FC236}">
                              <a16:creationId xmlns:a16="http://schemas.microsoft.com/office/drawing/2014/main" id="{9D5048E5-FCA2-46A1-B9A2-FEA7409484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 y="553"/>
                          <a:ext cx="1938"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 name="Rectangle 8">
            <a:extLst>
              <a:ext uri="{FF2B5EF4-FFF2-40B4-BE49-F238E27FC236}">
                <a16:creationId xmlns:a16="http://schemas.microsoft.com/office/drawing/2014/main" id="{9DB5DAAD-5AED-4AA2-AFE1-048024654509}"/>
              </a:ext>
            </a:extLst>
          </p:cNvPr>
          <p:cNvSpPr>
            <a:spLocks noChangeArrowheads="1"/>
          </p:cNvSpPr>
          <p:nvPr/>
        </p:nvSpPr>
        <p:spPr bwMode="auto">
          <a:xfrm>
            <a:off x="251520" y="6021288"/>
            <a:ext cx="7265988" cy="51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b="1" dirty="0">
                <a:solidFill>
                  <a:srgbClr val="0000CC"/>
                </a:solidFill>
                <a:latin typeface="+mn-ea"/>
                <a:ea typeface="+mn-ea"/>
              </a:rPr>
              <a:t>即</a:t>
            </a:r>
            <a:r>
              <a:rPr lang="en-US" altLang="zh-CN" b="1" dirty="0">
                <a:solidFill>
                  <a:srgbClr val="990000"/>
                </a:solidFill>
                <a:latin typeface="+mn-ea"/>
                <a:ea typeface="+mn-ea"/>
              </a:rPr>
              <a:t>Gauss</a:t>
            </a:r>
            <a:r>
              <a:rPr lang="zh-CN" altLang="en-US" b="1" dirty="0">
                <a:solidFill>
                  <a:srgbClr val="990000"/>
                </a:solidFill>
                <a:latin typeface="+mn-ea"/>
                <a:ea typeface="+mn-ea"/>
              </a:rPr>
              <a:t>公式</a:t>
            </a:r>
            <a:r>
              <a:rPr lang="zh-CN" altLang="en-US" b="1" dirty="0">
                <a:solidFill>
                  <a:srgbClr val="0000CC"/>
                </a:solidFill>
                <a:latin typeface="+mn-ea"/>
                <a:ea typeface="+mn-ea"/>
              </a:rPr>
              <a:t>是</a:t>
            </a:r>
            <a:r>
              <a:rPr lang="zh-CN" altLang="en-US" b="1" dirty="0">
                <a:solidFill>
                  <a:srgbClr val="990000"/>
                </a:solidFill>
                <a:latin typeface="+mn-ea"/>
                <a:ea typeface="+mn-ea"/>
              </a:rPr>
              <a:t>插值型</a:t>
            </a:r>
            <a:r>
              <a:rPr lang="zh-CN" altLang="en-US" b="1" dirty="0">
                <a:solidFill>
                  <a:srgbClr val="0000CC"/>
                </a:solidFill>
                <a:latin typeface="+mn-ea"/>
                <a:ea typeface="+mn-ea"/>
              </a:rPr>
              <a:t>求积公式中</a:t>
            </a:r>
            <a:r>
              <a:rPr lang="zh-CN" altLang="en-US" b="1" dirty="0">
                <a:solidFill>
                  <a:srgbClr val="990000"/>
                </a:solidFill>
                <a:latin typeface="+mn-ea"/>
                <a:ea typeface="+mn-ea"/>
              </a:rPr>
              <a:t>代数精度最高</a:t>
            </a:r>
            <a:r>
              <a:rPr lang="zh-CN" altLang="en-US" b="1" dirty="0">
                <a:solidFill>
                  <a:srgbClr val="0000CC"/>
                </a:solidFill>
                <a:latin typeface="+mn-ea"/>
                <a:ea typeface="+mn-ea"/>
              </a:rPr>
              <a:t>的。</a:t>
            </a:r>
          </a:p>
        </p:txBody>
      </p:sp>
      <p:sp>
        <p:nvSpPr>
          <p:cNvPr id="14" name="文本框 13">
            <a:extLst>
              <a:ext uri="{FF2B5EF4-FFF2-40B4-BE49-F238E27FC236}">
                <a16:creationId xmlns:a16="http://schemas.microsoft.com/office/drawing/2014/main" id="{592B17D4-F08C-4DC1-A149-C7C74A7A46D1}"/>
              </a:ext>
            </a:extLst>
          </p:cNvPr>
          <p:cNvSpPr txBox="1"/>
          <p:nvPr/>
        </p:nvSpPr>
        <p:spPr>
          <a:xfrm>
            <a:off x="539552" y="4797152"/>
            <a:ext cx="1454646" cy="457200"/>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定理</a:t>
            </a:r>
            <a:r>
              <a:rPr lang="en-US" altLang="zh-CN" sz="2400" b="0" dirty="0">
                <a:solidFill>
                  <a:schemeClr val="tx1">
                    <a:lumMod val="95000"/>
                    <a:lumOff val="5000"/>
                  </a:schemeClr>
                </a:solidFill>
                <a:latin typeface="+mn-ea"/>
                <a:ea typeface="+mn-ea"/>
              </a:rPr>
              <a:t>7.7</a:t>
            </a:r>
            <a:endParaRPr lang="zh-CN" altLang="en-US" sz="2400" b="0" dirty="0">
              <a:solidFill>
                <a:schemeClr val="tx1">
                  <a:lumMod val="95000"/>
                  <a:lumOff val="5000"/>
                </a:schemeClr>
              </a:solidFill>
              <a:latin typeface="+mn-ea"/>
              <a:ea typeface="+mn-ea"/>
            </a:endParaRPr>
          </a:p>
        </p:txBody>
      </p:sp>
      <p:sp>
        <p:nvSpPr>
          <p:cNvPr id="16" name="文本框 15">
            <a:extLst>
              <a:ext uri="{FF2B5EF4-FFF2-40B4-BE49-F238E27FC236}">
                <a16:creationId xmlns:a16="http://schemas.microsoft.com/office/drawing/2014/main" id="{46A484F2-420F-4B86-B0EB-46917DB0DB83}"/>
              </a:ext>
            </a:extLst>
          </p:cNvPr>
          <p:cNvSpPr txBox="1"/>
          <p:nvPr/>
        </p:nvSpPr>
        <p:spPr>
          <a:xfrm>
            <a:off x="1331640" y="116632"/>
            <a:ext cx="1648891" cy="646331"/>
          </a:xfrm>
          <a:prstGeom prst="rect">
            <a:avLst/>
          </a:prstGeom>
          <a:noFill/>
        </p:spPr>
        <p:txBody>
          <a:bodyPr wrap="square" rtlCol="0">
            <a:spAutoFit/>
          </a:bodyPr>
          <a:lstStyle/>
          <a:p>
            <a:pPr marL="0" indent="0" algn="just">
              <a:buFontTx/>
              <a:buNone/>
            </a:pPr>
            <a:r>
              <a:rPr lang="zh-CN" altLang="en-US" sz="3600" dirty="0">
                <a:solidFill>
                  <a:srgbClr val="0000FF"/>
                </a:solidFill>
                <a:latin typeface="华文仿宋" panose="02010600040101010101" pitchFamily="2" charset="-122"/>
                <a:ea typeface="华文仿宋" panose="02010600040101010101" pitchFamily="2" charset="-122"/>
              </a:rPr>
              <a:t>回 顾</a:t>
            </a:r>
            <a:endParaRPr lang="en-US" altLang="zh-CN" sz="36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652248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9CD8FA9-0F79-4E62-978D-2EBD07E2ADD3}"/>
              </a:ext>
            </a:extLst>
          </p:cNvPr>
          <p:cNvSpPr txBox="1"/>
          <p:nvPr/>
        </p:nvSpPr>
        <p:spPr>
          <a:xfrm>
            <a:off x="-41193" y="105026"/>
            <a:ext cx="662473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8.5</a:t>
            </a:r>
            <a:endParaRPr lang="zh-CN" altLang="en-US" sz="2400" b="0" dirty="0">
              <a:solidFill>
                <a:schemeClr val="tx1">
                  <a:lumMod val="95000"/>
                  <a:lumOff val="5000"/>
                </a:schemeClr>
              </a:solidFill>
              <a:latin typeface="+mn-ea"/>
              <a:ea typeface="+mn-ea"/>
            </a:endParaRPr>
          </a:p>
        </p:txBody>
      </p:sp>
      <p:pic>
        <p:nvPicPr>
          <p:cNvPr id="4" name="图片 3">
            <a:extLst>
              <a:ext uri="{FF2B5EF4-FFF2-40B4-BE49-F238E27FC236}">
                <a16:creationId xmlns:a16="http://schemas.microsoft.com/office/drawing/2014/main" id="{F33C3277-3B17-4E39-BCC3-71ED540C6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14379"/>
            <a:ext cx="8316416" cy="352312"/>
          </a:xfrm>
          <a:prstGeom prst="rect">
            <a:avLst/>
          </a:prstGeom>
        </p:spPr>
      </p:pic>
      <p:pic>
        <p:nvPicPr>
          <p:cNvPr id="6" name="图片 5">
            <a:extLst>
              <a:ext uri="{FF2B5EF4-FFF2-40B4-BE49-F238E27FC236}">
                <a16:creationId xmlns:a16="http://schemas.microsoft.com/office/drawing/2014/main" id="{B934F10D-1EBC-4F57-9F01-16123FE29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63" y="566691"/>
            <a:ext cx="8184778" cy="2869747"/>
          </a:xfrm>
          <a:prstGeom prst="rect">
            <a:avLst/>
          </a:prstGeom>
        </p:spPr>
      </p:pic>
      <p:pic>
        <p:nvPicPr>
          <p:cNvPr id="8" name="图片 7">
            <a:extLst>
              <a:ext uri="{FF2B5EF4-FFF2-40B4-BE49-F238E27FC236}">
                <a16:creationId xmlns:a16="http://schemas.microsoft.com/office/drawing/2014/main" id="{222A14A9-4BCB-4892-AF68-0C5CDFDBAF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598" y="3429000"/>
            <a:ext cx="8742803" cy="3286629"/>
          </a:xfrm>
          <a:prstGeom prst="rect">
            <a:avLst/>
          </a:prstGeom>
        </p:spPr>
      </p:pic>
    </p:spTree>
    <p:extLst>
      <p:ext uri="{BB962C8B-B14F-4D97-AF65-F5344CB8AC3E}">
        <p14:creationId xmlns:p14="http://schemas.microsoft.com/office/powerpoint/2010/main" val="4208734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AC26476-5F1F-4453-A5A5-224255F04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9963"/>
            <a:ext cx="6696744" cy="3404964"/>
          </a:xfrm>
          <a:prstGeom prst="rect">
            <a:avLst/>
          </a:prstGeom>
        </p:spPr>
      </p:pic>
      <p:pic>
        <p:nvPicPr>
          <p:cNvPr id="5" name="图片 4">
            <a:extLst>
              <a:ext uri="{FF2B5EF4-FFF2-40B4-BE49-F238E27FC236}">
                <a16:creationId xmlns:a16="http://schemas.microsoft.com/office/drawing/2014/main" id="{24FE1B17-898E-43F9-8765-464686E8D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53" y="3660722"/>
            <a:ext cx="8822427" cy="3030676"/>
          </a:xfrm>
          <a:prstGeom prst="rect">
            <a:avLst/>
          </a:prstGeom>
        </p:spPr>
      </p:pic>
    </p:spTree>
    <p:extLst>
      <p:ext uri="{BB962C8B-B14F-4D97-AF65-F5344CB8AC3E}">
        <p14:creationId xmlns:p14="http://schemas.microsoft.com/office/powerpoint/2010/main" val="2334177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18245AC-56BE-4810-B68B-02D09A6E84F0}"/>
              </a:ext>
            </a:extLst>
          </p:cNvPr>
          <p:cNvSpPr>
            <a:spLocks noGrp="1" noChangeArrowheads="1"/>
          </p:cNvSpPr>
          <p:nvPr>
            <p:ph type="title"/>
          </p:nvPr>
        </p:nvSpPr>
        <p:spPr>
          <a:xfrm>
            <a:off x="2339752" y="188640"/>
            <a:ext cx="5743550" cy="687610"/>
          </a:xfrm>
        </p:spPr>
        <p:txBody>
          <a:bodyPr/>
          <a:lstStyle/>
          <a:p>
            <a:r>
              <a:rPr lang="en-US" altLang="zh-CN" dirty="0"/>
              <a:t>8.2.2 </a:t>
            </a:r>
            <a:r>
              <a:rPr lang="zh-CN" altLang="en-US" dirty="0"/>
              <a:t>分类搜索法</a:t>
            </a:r>
          </a:p>
        </p:txBody>
      </p:sp>
      <p:sp>
        <p:nvSpPr>
          <p:cNvPr id="32771" name="Rectangle 3">
            <a:extLst>
              <a:ext uri="{FF2B5EF4-FFF2-40B4-BE49-F238E27FC236}">
                <a16:creationId xmlns:a16="http://schemas.microsoft.com/office/drawing/2014/main" id="{06BE95E8-2F3C-4C85-9268-20F29F10E26B}"/>
              </a:ext>
            </a:extLst>
          </p:cNvPr>
          <p:cNvSpPr>
            <a:spLocks noGrp="1" noChangeArrowheads="1"/>
          </p:cNvSpPr>
          <p:nvPr>
            <p:ph type="body" idx="1"/>
          </p:nvPr>
        </p:nvSpPr>
        <p:spPr>
          <a:xfrm>
            <a:off x="467544" y="980728"/>
            <a:ext cx="7975798" cy="2611487"/>
          </a:xfrm>
        </p:spPr>
        <p:txBody>
          <a:bodyPr>
            <a:normAutofit/>
          </a:bodyPr>
          <a:lstStyle/>
          <a:p>
            <a:pPr>
              <a:lnSpc>
                <a:spcPct val="90000"/>
              </a:lnSpc>
            </a:pPr>
            <a:r>
              <a:rPr lang="zh-CN" altLang="en-US" sz="2800" dirty="0"/>
              <a:t>黄金分割搜索法与斐波那契搜索法都可用于</a:t>
            </a:r>
            <a:r>
              <a:rPr lang="en-US" altLang="zh-CN" sz="2800" i="1" dirty="0"/>
              <a:t>f</a:t>
            </a:r>
            <a:r>
              <a:rPr lang="en-US" altLang="zh-CN" sz="2800" dirty="0"/>
              <a:t>(</a:t>
            </a:r>
            <a:r>
              <a:rPr lang="en-US" altLang="zh-CN" sz="2800" i="1" dirty="0"/>
              <a:t>x</a:t>
            </a:r>
            <a:r>
              <a:rPr lang="en-US" altLang="zh-CN" sz="2800" dirty="0"/>
              <a:t>)</a:t>
            </a:r>
            <a:r>
              <a:rPr lang="zh-CN" altLang="en-US" sz="2800" dirty="0"/>
              <a:t>不可微的情况。</a:t>
            </a:r>
          </a:p>
          <a:p>
            <a:pPr>
              <a:lnSpc>
                <a:spcPct val="90000"/>
              </a:lnSpc>
            </a:pPr>
            <a:r>
              <a:rPr lang="zh-CN" altLang="en-US" sz="2800" dirty="0"/>
              <a:t>搜索法存在的问题：函数在极小值附近可能比较平缓，从而限制了精度，而且速度也较慢</a:t>
            </a:r>
          </a:p>
          <a:p>
            <a:pPr>
              <a:lnSpc>
                <a:spcPct val="90000"/>
              </a:lnSpc>
            </a:pPr>
            <a:r>
              <a:rPr lang="zh-CN" altLang="en-US" sz="2800" dirty="0"/>
              <a:t>对于小的</a:t>
            </a:r>
            <a:r>
              <a:rPr lang="en-US" altLang="zh-CN" sz="2800" i="1" dirty="0"/>
              <a:t>n</a:t>
            </a:r>
            <a:r>
              <a:rPr lang="zh-CN" altLang="en-US" sz="2800" dirty="0"/>
              <a:t>值，斐波那契搜索法比黄金分割搜索法更为有效；对于大的</a:t>
            </a:r>
            <a:r>
              <a:rPr lang="en-US" altLang="zh-CN" sz="2800" i="1" dirty="0"/>
              <a:t>n</a:t>
            </a:r>
            <a:r>
              <a:rPr lang="zh-CN" altLang="en-US" sz="2800" dirty="0"/>
              <a:t>值，两者几乎相同</a:t>
            </a:r>
          </a:p>
        </p:txBody>
      </p:sp>
      <p:sp>
        <p:nvSpPr>
          <p:cNvPr id="6" name="文本框 5">
            <a:extLst>
              <a:ext uri="{FF2B5EF4-FFF2-40B4-BE49-F238E27FC236}">
                <a16:creationId xmlns:a16="http://schemas.microsoft.com/office/drawing/2014/main" id="{D91CE8A4-3B81-456C-A192-F56030E1668C}"/>
              </a:ext>
            </a:extLst>
          </p:cNvPr>
          <p:cNvSpPr txBox="1"/>
          <p:nvPr/>
        </p:nvSpPr>
        <p:spPr>
          <a:xfrm>
            <a:off x="1043608" y="4941168"/>
            <a:ext cx="6480720" cy="1147558"/>
          </a:xfrm>
          <a:prstGeom prst="rect">
            <a:avLst/>
          </a:prstGeom>
          <a:noFill/>
        </p:spPr>
        <p:txBody>
          <a:bodyPr wrap="square" rtlCol="0">
            <a:spAutoFit/>
          </a:bodyPr>
          <a:lstStyle/>
          <a:p>
            <a:pPr algn="l">
              <a:lnSpc>
                <a:spcPct val="150000"/>
              </a:lnSpc>
            </a:pPr>
            <a:r>
              <a:rPr lang="zh-CN" altLang="en-US" sz="2400" b="0" dirty="0">
                <a:solidFill>
                  <a:schemeClr val="tx1"/>
                </a:solidFill>
                <a:latin typeface="+mn-ea"/>
                <a:ea typeface="+mn-ea"/>
              </a:rPr>
              <a:t>黄金分割搜索法：</a:t>
            </a:r>
            <a:r>
              <a:rPr lang="en-US" altLang="zh-CN" sz="2400" b="0" dirty="0" err="1">
                <a:solidFill>
                  <a:schemeClr val="tx1"/>
                </a:solidFill>
                <a:latin typeface="+mn-ea"/>
                <a:ea typeface="+mn-ea"/>
              </a:rPr>
              <a:t>goldenfenge.m</a:t>
            </a:r>
            <a:endParaRPr lang="en-US" altLang="zh-CN" sz="2400" b="0" dirty="0">
              <a:solidFill>
                <a:schemeClr val="tx1"/>
              </a:solidFill>
              <a:latin typeface="+mn-ea"/>
              <a:ea typeface="+mn-ea"/>
            </a:endParaRPr>
          </a:p>
          <a:p>
            <a:pPr algn="l">
              <a:lnSpc>
                <a:spcPct val="150000"/>
              </a:lnSpc>
            </a:pPr>
            <a:r>
              <a:rPr lang="zh-CN" altLang="en-US" sz="2400" b="0" dirty="0">
                <a:solidFill>
                  <a:schemeClr val="tx1"/>
                </a:solidFill>
                <a:latin typeface="+mn-ea"/>
                <a:ea typeface="+mn-ea"/>
              </a:rPr>
              <a:t>斐波那契搜索法：</a:t>
            </a:r>
            <a:r>
              <a:rPr lang="en-US" altLang="zh-CN" sz="2400" b="0" dirty="0" err="1">
                <a:solidFill>
                  <a:schemeClr val="tx1"/>
                </a:solidFill>
                <a:latin typeface="+mn-ea"/>
                <a:ea typeface="+mn-ea"/>
              </a:rPr>
              <a:t>fibonacci.m</a:t>
            </a:r>
            <a:endParaRPr lang="en-US" altLang="zh-CN" sz="2400" b="0" dirty="0">
              <a:solidFill>
                <a:schemeClr val="tx1"/>
              </a:solidFill>
              <a:latin typeface="+mn-ea"/>
              <a:ea typeface="+mn-ea"/>
            </a:endParaRPr>
          </a:p>
        </p:txBody>
      </p:sp>
      <p:sp>
        <p:nvSpPr>
          <p:cNvPr id="7" name="文本框 6">
            <a:extLst>
              <a:ext uri="{FF2B5EF4-FFF2-40B4-BE49-F238E27FC236}">
                <a16:creationId xmlns:a16="http://schemas.microsoft.com/office/drawing/2014/main" id="{09887935-17D9-4DE8-918D-D4D0DDE795F9}"/>
              </a:ext>
            </a:extLst>
          </p:cNvPr>
          <p:cNvSpPr txBox="1"/>
          <p:nvPr/>
        </p:nvSpPr>
        <p:spPr>
          <a:xfrm>
            <a:off x="611560" y="4221088"/>
            <a:ext cx="4752528" cy="523220"/>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程序实现</a:t>
            </a:r>
          </a:p>
        </p:txBody>
      </p:sp>
    </p:spTree>
    <p:extLst>
      <p:ext uri="{BB962C8B-B14F-4D97-AF65-F5344CB8AC3E}">
        <p14:creationId xmlns:p14="http://schemas.microsoft.com/office/powerpoint/2010/main" val="3541152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dissolve">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dissolve">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dissolve">
                                      <p:cBhvr>
                                        <p:cTn id="17"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22BAC44-130C-443D-B60B-329D3899AAF9}"/>
              </a:ext>
            </a:extLst>
          </p:cNvPr>
          <p:cNvSpPr txBox="1"/>
          <p:nvPr/>
        </p:nvSpPr>
        <p:spPr>
          <a:xfrm>
            <a:off x="3779912" y="298926"/>
            <a:ext cx="1944216" cy="523220"/>
          </a:xfrm>
          <a:prstGeom prst="rect">
            <a:avLst/>
          </a:prstGeom>
          <a:noFill/>
        </p:spPr>
        <p:txBody>
          <a:bodyPr wrap="square" rtlCol="0">
            <a:spAutoFit/>
          </a:bodyPr>
          <a:lstStyle/>
          <a:p>
            <a:pPr algn="l"/>
            <a:r>
              <a:rPr lang="zh-CN" altLang="en-US" sz="2800" b="0" dirty="0">
                <a:solidFill>
                  <a:srgbClr val="FF0000"/>
                </a:solidFill>
                <a:latin typeface="+mn-ea"/>
                <a:ea typeface="+mn-ea"/>
              </a:rPr>
              <a:t>作业 </a:t>
            </a:r>
            <a:r>
              <a:rPr lang="en-US" altLang="zh-CN" sz="2800" b="0" dirty="0">
                <a:solidFill>
                  <a:srgbClr val="FF0000"/>
                </a:solidFill>
                <a:latin typeface="+mn-ea"/>
                <a:ea typeface="+mn-ea"/>
              </a:rPr>
              <a:t>8.1</a:t>
            </a:r>
            <a:endParaRPr lang="zh-CN" altLang="en-US" sz="2800" b="0" dirty="0">
              <a:solidFill>
                <a:srgbClr val="FF0000"/>
              </a:solidFill>
              <a:latin typeface="+mn-ea"/>
              <a:ea typeface="+mn-ea"/>
            </a:endParaRPr>
          </a:p>
        </p:txBody>
      </p:sp>
      <p:pic>
        <p:nvPicPr>
          <p:cNvPr id="6" name="图片 5">
            <a:extLst>
              <a:ext uri="{FF2B5EF4-FFF2-40B4-BE49-F238E27FC236}">
                <a16:creationId xmlns:a16="http://schemas.microsoft.com/office/drawing/2014/main" id="{A017D60C-0BFF-4FE9-B22A-5DCA55FA3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60" y="1030294"/>
            <a:ext cx="8640960" cy="1626223"/>
          </a:xfrm>
          <a:prstGeom prst="rect">
            <a:avLst/>
          </a:prstGeom>
        </p:spPr>
      </p:pic>
      <p:pic>
        <p:nvPicPr>
          <p:cNvPr id="10" name="图片 9">
            <a:extLst>
              <a:ext uri="{FF2B5EF4-FFF2-40B4-BE49-F238E27FC236}">
                <a16:creationId xmlns:a16="http://schemas.microsoft.com/office/drawing/2014/main" id="{F68B05EB-8CFF-4B7D-843E-5E2FBADE3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692024"/>
            <a:ext cx="8820472" cy="698474"/>
          </a:xfrm>
          <a:prstGeom prst="rect">
            <a:avLst/>
          </a:prstGeom>
        </p:spPr>
      </p:pic>
      <p:sp>
        <p:nvSpPr>
          <p:cNvPr id="11" name="文本框 10">
            <a:extLst>
              <a:ext uri="{FF2B5EF4-FFF2-40B4-BE49-F238E27FC236}">
                <a16:creationId xmlns:a16="http://schemas.microsoft.com/office/drawing/2014/main" id="{CF7BB0F5-D4F2-4168-A3EA-E955E430859B}"/>
              </a:ext>
            </a:extLst>
          </p:cNvPr>
          <p:cNvSpPr txBox="1"/>
          <p:nvPr/>
        </p:nvSpPr>
        <p:spPr>
          <a:xfrm>
            <a:off x="106942" y="3779896"/>
            <a:ext cx="216024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算法与程序</a:t>
            </a:r>
          </a:p>
        </p:txBody>
      </p:sp>
      <p:pic>
        <p:nvPicPr>
          <p:cNvPr id="13" name="图片 12">
            <a:extLst>
              <a:ext uri="{FF2B5EF4-FFF2-40B4-BE49-F238E27FC236}">
                <a16:creationId xmlns:a16="http://schemas.microsoft.com/office/drawing/2014/main" id="{A72073C8-6813-48DE-AE1C-074C8C3B9D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260" y="4381123"/>
            <a:ext cx="8057991" cy="858124"/>
          </a:xfrm>
          <a:prstGeom prst="rect">
            <a:avLst/>
          </a:prstGeom>
        </p:spPr>
      </p:pic>
      <p:sp>
        <p:nvSpPr>
          <p:cNvPr id="14" name="文本框 13">
            <a:extLst>
              <a:ext uri="{FF2B5EF4-FFF2-40B4-BE49-F238E27FC236}">
                <a16:creationId xmlns:a16="http://schemas.microsoft.com/office/drawing/2014/main" id="{BE5345E2-6FF3-479F-9C44-DDD744973AEB}"/>
              </a:ext>
            </a:extLst>
          </p:cNvPr>
          <p:cNvSpPr txBox="1"/>
          <p:nvPr/>
        </p:nvSpPr>
        <p:spPr>
          <a:xfrm>
            <a:off x="213393" y="5521986"/>
            <a:ext cx="8820472" cy="707886"/>
          </a:xfrm>
          <a:prstGeom prst="rect">
            <a:avLst/>
          </a:prstGeom>
          <a:noFill/>
        </p:spPr>
        <p:txBody>
          <a:bodyPr wrap="square" rtlCol="0">
            <a:spAutoFit/>
          </a:bodyPr>
          <a:lstStyle/>
          <a:p>
            <a:pPr algn="l"/>
            <a:r>
              <a:rPr lang="zh-CN" altLang="en-US" sz="2000" b="0" dirty="0">
                <a:solidFill>
                  <a:schemeClr val="tx1">
                    <a:lumMod val="95000"/>
                    <a:lumOff val="5000"/>
                  </a:schemeClr>
                </a:solidFill>
                <a:latin typeface="+mn-ea"/>
                <a:ea typeface="+mn-ea"/>
              </a:rPr>
              <a:t>注： 程序</a:t>
            </a:r>
            <a:r>
              <a:rPr lang="en-US" altLang="zh-CN" sz="2000" b="0" dirty="0">
                <a:solidFill>
                  <a:schemeClr val="tx1">
                    <a:lumMod val="95000"/>
                    <a:lumOff val="5000"/>
                  </a:schemeClr>
                </a:solidFill>
                <a:latin typeface="+mn-ea"/>
                <a:ea typeface="+mn-ea"/>
              </a:rPr>
              <a:t>8.1</a:t>
            </a:r>
            <a:r>
              <a:rPr lang="zh-CN" altLang="en-US" sz="2000" b="0" dirty="0">
                <a:solidFill>
                  <a:schemeClr val="tx1">
                    <a:lumMod val="95000"/>
                    <a:lumOff val="5000"/>
                  </a:schemeClr>
                </a:solidFill>
                <a:latin typeface="+mn-ea"/>
                <a:ea typeface="+mn-ea"/>
              </a:rPr>
              <a:t>是</a:t>
            </a:r>
            <a:r>
              <a:rPr lang="zh-CN" altLang="en-US" sz="2000" b="0" dirty="0">
                <a:solidFill>
                  <a:schemeClr val="tx1"/>
                </a:solidFill>
                <a:latin typeface="+mn-ea"/>
                <a:ea typeface="+mn-ea"/>
              </a:rPr>
              <a:t>黄金分割搜索法</a:t>
            </a:r>
            <a:r>
              <a:rPr lang="en-US" altLang="zh-CN" sz="2000" b="0" dirty="0" err="1">
                <a:solidFill>
                  <a:schemeClr val="tx1"/>
                </a:solidFill>
                <a:latin typeface="+mn-ea"/>
                <a:ea typeface="+mn-ea"/>
              </a:rPr>
              <a:t>goldenfenge.m</a:t>
            </a:r>
            <a:r>
              <a:rPr lang="zh-CN" altLang="en-US" sz="2000" b="0" dirty="0">
                <a:solidFill>
                  <a:schemeClr val="tx1"/>
                </a:solidFill>
                <a:latin typeface="+mn-ea"/>
                <a:ea typeface="+mn-ea"/>
              </a:rPr>
              <a:t>；</a:t>
            </a:r>
            <a:r>
              <a:rPr lang="zh-CN" altLang="en-US" sz="2000" b="0" dirty="0">
                <a:solidFill>
                  <a:schemeClr val="tx1">
                    <a:lumMod val="95000"/>
                    <a:lumOff val="5000"/>
                  </a:schemeClr>
                </a:solidFill>
                <a:latin typeface="+mn-ea"/>
                <a:ea typeface="+mn-ea"/>
              </a:rPr>
              <a:t>程序</a:t>
            </a:r>
            <a:r>
              <a:rPr lang="en-US" altLang="zh-CN" sz="2000" b="0" dirty="0">
                <a:solidFill>
                  <a:schemeClr val="tx1">
                    <a:lumMod val="95000"/>
                    <a:lumOff val="5000"/>
                  </a:schemeClr>
                </a:solidFill>
                <a:latin typeface="+mn-ea"/>
                <a:ea typeface="+mn-ea"/>
              </a:rPr>
              <a:t>8.2 </a:t>
            </a:r>
            <a:r>
              <a:rPr lang="zh-CN" altLang="en-US" sz="2000" b="0" dirty="0">
                <a:solidFill>
                  <a:schemeClr val="tx1">
                    <a:lumMod val="95000"/>
                    <a:lumOff val="5000"/>
                  </a:schemeClr>
                </a:solidFill>
                <a:latin typeface="+mn-ea"/>
                <a:ea typeface="+mn-ea"/>
              </a:rPr>
              <a:t>是</a:t>
            </a:r>
            <a:r>
              <a:rPr lang="zh-CN" altLang="en-US" sz="2000" b="0" dirty="0">
                <a:solidFill>
                  <a:schemeClr val="tx1"/>
                </a:solidFill>
                <a:latin typeface="+mn-ea"/>
                <a:ea typeface="+mn-ea"/>
              </a:rPr>
              <a:t>斐波那契搜索法</a:t>
            </a:r>
            <a:r>
              <a:rPr lang="en-US" altLang="zh-CN" sz="2000" b="0" dirty="0" err="1">
                <a:solidFill>
                  <a:schemeClr val="tx1"/>
                </a:solidFill>
                <a:latin typeface="+mn-ea"/>
                <a:ea typeface="+mn-ea"/>
              </a:rPr>
              <a:t>fibonacci.m</a:t>
            </a:r>
            <a:endParaRPr lang="en-US" altLang="zh-CN" sz="2000" b="0" dirty="0">
              <a:solidFill>
                <a:schemeClr val="tx1"/>
              </a:solidFill>
              <a:latin typeface="+mn-ea"/>
              <a:ea typeface="+mn-ea"/>
            </a:endParaRPr>
          </a:p>
        </p:txBody>
      </p:sp>
    </p:spTree>
    <p:extLst>
      <p:ext uri="{BB962C8B-B14F-4D97-AF65-F5344CB8AC3E}">
        <p14:creationId xmlns:p14="http://schemas.microsoft.com/office/powerpoint/2010/main" val="771881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23E9AAB-4818-462F-9F5E-FAABE3F8CC0F}"/>
              </a:ext>
            </a:extLst>
          </p:cNvPr>
          <p:cNvSpPr txBox="1"/>
          <p:nvPr/>
        </p:nvSpPr>
        <p:spPr>
          <a:xfrm>
            <a:off x="107504" y="58846"/>
            <a:ext cx="5148064" cy="6740307"/>
          </a:xfrm>
          <a:prstGeom prst="rect">
            <a:avLst/>
          </a:prstGeom>
          <a:noFill/>
        </p:spPr>
        <p:txBody>
          <a:bodyPr wrap="square" rtlCol="0">
            <a:spAutoFit/>
          </a:bodyPr>
          <a:lstStyle/>
          <a:p>
            <a:pPr algn="l"/>
            <a:r>
              <a:rPr lang="en-US" altLang="zh-CN" sz="1600" b="0" dirty="0">
                <a:solidFill>
                  <a:srgbClr val="0000FF"/>
                </a:solidFill>
              </a:rPr>
              <a:t>function [S,E,G]=</a:t>
            </a:r>
            <a:r>
              <a:rPr lang="en-US" altLang="zh-CN" sz="1600" b="0" dirty="0" err="1">
                <a:solidFill>
                  <a:srgbClr val="0000FF"/>
                </a:solidFill>
              </a:rPr>
              <a:t>goldenfenge</a:t>
            </a:r>
            <a:r>
              <a:rPr lang="en-US" altLang="zh-CN" sz="1600" b="0" dirty="0">
                <a:solidFill>
                  <a:srgbClr val="0000FF"/>
                </a:solidFill>
              </a:rPr>
              <a:t>(</a:t>
            </a:r>
            <a:r>
              <a:rPr lang="en-US" altLang="zh-CN" sz="1600" b="0" dirty="0" err="1">
                <a:solidFill>
                  <a:srgbClr val="0000FF"/>
                </a:solidFill>
              </a:rPr>
              <a:t>f,a,b,delta,epsilon</a:t>
            </a:r>
            <a:r>
              <a:rPr lang="en-US" altLang="zh-CN" sz="1600" b="0" dirty="0">
                <a:solidFill>
                  <a:srgbClr val="0000FF"/>
                </a:solidFill>
              </a:rPr>
              <a:t>)</a:t>
            </a:r>
            <a:endParaRPr lang="zh-CN" altLang="en-US" sz="1600" b="0" dirty="0">
              <a:solidFill>
                <a:srgbClr val="0000FF"/>
              </a:solidFill>
            </a:endParaRPr>
          </a:p>
          <a:p>
            <a:pPr algn="l"/>
            <a:r>
              <a:rPr lang="en-US" altLang="zh-CN" sz="1600" b="0" dirty="0">
                <a:solidFill>
                  <a:srgbClr val="0000FF"/>
                </a:solidFill>
              </a:rPr>
              <a:t>%Input    - f is the object function </a:t>
            </a:r>
          </a:p>
          <a:p>
            <a:pPr algn="l"/>
            <a:r>
              <a:rPr lang="en-US" altLang="zh-CN" sz="1600" b="0" dirty="0">
                <a:solidFill>
                  <a:srgbClr val="0000FF"/>
                </a:solidFill>
              </a:rPr>
              <a:t>%            - a and b are the endpoints of the interval</a:t>
            </a:r>
          </a:p>
          <a:p>
            <a:pPr algn="l"/>
            <a:r>
              <a:rPr lang="en-US" altLang="zh-CN" sz="1600" b="0" dirty="0">
                <a:solidFill>
                  <a:srgbClr val="0000FF"/>
                </a:solidFill>
              </a:rPr>
              <a:t>%    - delta is the tolerance for the abscissas %           </a:t>
            </a:r>
          </a:p>
          <a:p>
            <a:pPr algn="l"/>
            <a:r>
              <a:rPr lang="en-US" altLang="zh-CN" sz="1600" b="0" dirty="0">
                <a:solidFill>
                  <a:srgbClr val="0000FF"/>
                </a:solidFill>
              </a:rPr>
              <a:t>% - epsilon is the tolerance for the ordinates</a:t>
            </a:r>
          </a:p>
          <a:p>
            <a:pPr algn="l"/>
            <a:r>
              <a:rPr lang="en-US" altLang="zh-CN" sz="1600" b="0" dirty="0">
                <a:solidFill>
                  <a:srgbClr val="0000FF"/>
                </a:solidFill>
              </a:rPr>
              <a:t>%Output - S=(</a:t>
            </a:r>
            <a:r>
              <a:rPr lang="en-US" altLang="zh-CN" sz="1600" b="0" dirty="0" err="1">
                <a:solidFill>
                  <a:srgbClr val="0000FF"/>
                </a:solidFill>
              </a:rPr>
              <a:t>p,yp</a:t>
            </a:r>
            <a:r>
              <a:rPr lang="en-US" altLang="zh-CN" sz="1600" b="0" dirty="0">
                <a:solidFill>
                  <a:srgbClr val="0000FF"/>
                </a:solidFill>
              </a:rPr>
              <a:t>) contains the abscissa p and</a:t>
            </a:r>
          </a:p>
          <a:p>
            <a:pPr algn="l"/>
            <a:r>
              <a:rPr lang="en-US" altLang="zh-CN" sz="1600" b="0" dirty="0">
                <a:solidFill>
                  <a:srgbClr val="0000FF"/>
                </a:solidFill>
              </a:rPr>
              <a:t>%   the ordinate </a:t>
            </a:r>
            <a:r>
              <a:rPr lang="en-US" altLang="zh-CN" sz="1600" b="0" dirty="0" err="1">
                <a:solidFill>
                  <a:srgbClr val="0000FF"/>
                </a:solidFill>
              </a:rPr>
              <a:t>yp</a:t>
            </a:r>
            <a:r>
              <a:rPr lang="en-US" altLang="zh-CN" sz="1600" b="0" dirty="0">
                <a:solidFill>
                  <a:srgbClr val="0000FF"/>
                </a:solidFill>
              </a:rPr>
              <a:t> of the minimum</a:t>
            </a:r>
          </a:p>
          <a:p>
            <a:pPr algn="l"/>
            <a:r>
              <a:rPr lang="en-US" altLang="zh-CN" sz="1600" b="0" dirty="0">
                <a:solidFill>
                  <a:srgbClr val="0000FF"/>
                </a:solidFill>
              </a:rPr>
              <a:t>% - E=(</a:t>
            </a:r>
            <a:r>
              <a:rPr lang="en-US" altLang="zh-CN" sz="1600" b="0" dirty="0" err="1">
                <a:solidFill>
                  <a:srgbClr val="0000FF"/>
                </a:solidFill>
              </a:rPr>
              <a:t>dp,dy</a:t>
            </a:r>
            <a:r>
              <a:rPr lang="en-US" altLang="zh-CN" sz="1600" b="0" dirty="0">
                <a:solidFill>
                  <a:srgbClr val="0000FF"/>
                </a:solidFill>
              </a:rPr>
              <a:t>) contains the error bounds for p and </a:t>
            </a:r>
            <a:r>
              <a:rPr lang="en-US" altLang="zh-CN" sz="1600" b="0" dirty="0" err="1">
                <a:solidFill>
                  <a:srgbClr val="0000FF"/>
                </a:solidFill>
              </a:rPr>
              <a:t>yp</a:t>
            </a:r>
            <a:endParaRPr lang="en-US" altLang="zh-CN" sz="1600" b="0" dirty="0">
              <a:solidFill>
                <a:srgbClr val="0000FF"/>
              </a:solidFill>
            </a:endParaRPr>
          </a:p>
          <a:p>
            <a:pPr algn="l"/>
            <a:r>
              <a:rPr lang="en-US" altLang="zh-CN" sz="1600" b="0" dirty="0">
                <a:solidFill>
                  <a:srgbClr val="0000FF"/>
                </a:solidFill>
              </a:rPr>
              <a:t>%  - G is an n x 4 matrix: the kth row contains [</a:t>
            </a:r>
            <a:r>
              <a:rPr lang="en-US" altLang="zh-CN" sz="1600" b="0" dirty="0" err="1">
                <a:solidFill>
                  <a:srgbClr val="0000FF"/>
                </a:solidFill>
              </a:rPr>
              <a:t>ak</a:t>
            </a:r>
            <a:r>
              <a:rPr lang="en-US" altLang="zh-CN" sz="1600" b="0" dirty="0">
                <a:solidFill>
                  <a:srgbClr val="0000FF"/>
                </a:solidFill>
              </a:rPr>
              <a:t> ck dk bk];</a:t>
            </a:r>
          </a:p>
          <a:p>
            <a:pPr algn="l"/>
            <a:r>
              <a:rPr lang="en-US" altLang="zh-CN" sz="1600" b="0" dirty="0">
                <a:solidFill>
                  <a:srgbClr val="0000FF"/>
                </a:solidFill>
              </a:rPr>
              <a:t>%   the values of a, c, d, and b at the kth iteration</a:t>
            </a:r>
            <a:endParaRPr lang="zh-CN" altLang="en-US" sz="1600" b="0" dirty="0">
              <a:solidFill>
                <a:srgbClr val="0000FF"/>
              </a:solidFill>
            </a:endParaRPr>
          </a:p>
          <a:p>
            <a:pPr algn="l"/>
            <a:r>
              <a:rPr lang="en-US" altLang="zh-CN" sz="1600" b="0" dirty="0">
                <a:solidFill>
                  <a:srgbClr val="0000FF"/>
                </a:solidFill>
              </a:rPr>
              <a:t>% f=@(x) sin(x)+exp(x);</a:t>
            </a:r>
          </a:p>
          <a:p>
            <a:pPr algn="l"/>
            <a:r>
              <a:rPr lang="en-US" altLang="zh-CN" sz="1600" b="0" dirty="0">
                <a:solidFill>
                  <a:srgbClr val="0000FF"/>
                </a:solidFill>
              </a:rPr>
              <a:t>% a=0; b=1; delta=0.001; epsilon=0.001;</a:t>
            </a:r>
          </a:p>
          <a:p>
            <a:pPr algn="l"/>
            <a:r>
              <a:rPr lang="en-US" altLang="zh-CN" sz="1600" b="0" dirty="0">
                <a:solidFill>
                  <a:srgbClr val="0000FF"/>
                </a:solidFill>
              </a:rPr>
              <a:t>% [S,E,G]=</a:t>
            </a:r>
            <a:r>
              <a:rPr lang="en-US" altLang="zh-CN" sz="1600" b="0" dirty="0" err="1">
                <a:solidFill>
                  <a:srgbClr val="0000FF"/>
                </a:solidFill>
              </a:rPr>
              <a:t>goldenfenge</a:t>
            </a:r>
            <a:r>
              <a:rPr lang="en-US" altLang="zh-CN" sz="1600" b="0" dirty="0">
                <a:solidFill>
                  <a:srgbClr val="0000FF"/>
                </a:solidFill>
              </a:rPr>
              <a:t>(</a:t>
            </a:r>
            <a:r>
              <a:rPr lang="en-US" altLang="zh-CN" sz="1600" b="0" dirty="0" err="1">
                <a:solidFill>
                  <a:srgbClr val="0000FF"/>
                </a:solidFill>
              </a:rPr>
              <a:t>f,a,b,delta,epsilon</a:t>
            </a:r>
            <a:r>
              <a:rPr lang="en-US" altLang="zh-CN" sz="1600" b="0" dirty="0">
                <a:solidFill>
                  <a:srgbClr val="0000FF"/>
                </a:solidFill>
              </a:rPr>
              <a:t>)</a:t>
            </a:r>
          </a:p>
          <a:p>
            <a:pPr algn="l"/>
            <a:endParaRPr lang="zh-CN" altLang="en-US" sz="1600" b="0" dirty="0">
              <a:solidFill>
                <a:srgbClr val="0000FF"/>
              </a:solidFill>
            </a:endParaRPr>
          </a:p>
          <a:p>
            <a:pPr algn="l"/>
            <a:r>
              <a:rPr lang="pt-BR" altLang="zh-CN" sz="1600" b="0" dirty="0">
                <a:solidFill>
                  <a:srgbClr val="0000FF"/>
                </a:solidFill>
              </a:rPr>
              <a:t>r1=(sqrt(5)-1)/2;          </a:t>
            </a:r>
            <a:r>
              <a:rPr lang="en-US" altLang="zh-CN" sz="1600" b="0" dirty="0">
                <a:solidFill>
                  <a:srgbClr val="0000FF"/>
                </a:solidFill>
              </a:rPr>
              <a:t>r2=r1^2;</a:t>
            </a:r>
          </a:p>
          <a:p>
            <a:pPr algn="l"/>
            <a:r>
              <a:rPr lang="en-US" altLang="zh-CN" sz="1600" b="0" dirty="0">
                <a:solidFill>
                  <a:srgbClr val="0000FF"/>
                </a:solidFill>
              </a:rPr>
              <a:t>h=b-a;</a:t>
            </a:r>
          </a:p>
          <a:p>
            <a:pPr algn="l"/>
            <a:r>
              <a:rPr lang="en-US" altLang="zh-CN" sz="1600" b="0" dirty="0" err="1">
                <a:solidFill>
                  <a:srgbClr val="0000FF"/>
                </a:solidFill>
              </a:rPr>
              <a:t>ya</a:t>
            </a:r>
            <a:r>
              <a:rPr lang="en-US" altLang="zh-CN" sz="1600" b="0" dirty="0">
                <a:solidFill>
                  <a:srgbClr val="0000FF"/>
                </a:solidFill>
              </a:rPr>
              <a:t>=f(a);     </a:t>
            </a:r>
            <a:r>
              <a:rPr lang="en-US" altLang="zh-CN" sz="1600" b="0" dirty="0" err="1">
                <a:solidFill>
                  <a:srgbClr val="0000FF"/>
                </a:solidFill>
              </a:rPr>
              <a:t>yb</a:t>
            </a:r>
            <a:r>
              <a:rPr lang="en-US" altLang="zh-CN" sz="1600" b="0" dirty="0">
                <a:solidFill>
                  <a:srgbClr val="0000FF"/>
                </a:solidFill>
              </a:rPr>
              <a:t>=f(b);</a:t>
            </a:r>
          </a:p>
          <a:p>
            <a:pPr algn="l"/>
            <a:r>
              <a:rPr lang="en-US" altLang="zh-CN" sz="1600" b="0" dirty="0">
                <a:solidFill>
                  <a:srgbClr val="0000FF"/>
                </a:solidFill>
              </a:rPr>
              <a:t>c=a+r2*h;    d=a+r1*h;</a:t>
            </a:r>
          </a:p>
          <a:p>
            <a:pPr algn="l"/>
            <a:r>
              <a:rPr lang="en-US" altLang="zh-CN" sz="1600" b="0" dirty="0" err="1">
                <a:solidFill>
                  <a:srgbClr val="0000FF"/>
                </a:solidFill>
              </a:rPr>
              <a:t>yc</a:t>
            </a:r>
            <a:r>
              <a:rPr lang="en-US" altLang="zh-CN" sz="1600" b="0" dirty="0">
                <a:solidFill>
                  <a:srgbClr val="0000FF"/>
                </a:solidFill>
              </a:rPr>
              <a:t>=f(c);   yd=f(d);</a:t>
            </a:r>
          </a:p>
          <a:p>
            <a:pPr algn="l"/>
            <a:r>
              <a:rPr lang="en-US" altLang="zh-CN" sz="1600" b="0" dirty="0">
                <a:solidFill>
                  <a:srgbClr val="0000FF"/>
                </a:solidFill>
              </a:rPr>
              <a:t>k=1;</a:t>
            </a:r>
          </a:p>
          <a:p>
            <a:pPr algn="l"/>
            <a:r>
              <a:rPr lang="en-US" altLang="zh-CN" sz="1600" b="0" dirty="0">
                <a:solidFill>
                  <a:srgbClr val="0000FF"/>
                </a:solidFill>
              </a:rPr>
              <a:t>A(k)=a; B(k)=b; C(k)=c; D(k)=d;</a:t>
            </a:r>
            <a:endParaRPr lang="zh-CN" altLang="en-US" sz="1600" b="0" dirty="0">
              <a:solidFill>
                <a:srgbClr val="0000FF"/>
              </a:solidFill>
            </a:endParaRPr>
          </a:p>
          <a:p>
            <a:pPr algn="l"/>
            <a:r>
              <a:rPr lang="en-US" altLang="zh-CN" sz="1600" b="0" dirty="0">
                <a:solidFill>
                  <a:srgbClr val="0000FF"/>
                </a:solidFill>
              </a:rPr>
              <a:t>while (abs(</a:t>
            </a:r>
            <a:r>
              <a:rPr lang="en-US" altLang="zh-CN" sz="1600" b="0" dirty="0" err="1">
                <a:solidFill>
                  <a:srgbClr val="0000FF"/>
                </a:solidFill>
              </a:rPr>
              <a:t>yb-ya</a:t>
            </a:r>
            <a:r>
              <a:rPr lang="en-US" altLang="zh-CN" sz="1600" b="0" dirty="0">
                <a:solidFill>
                  <a:srgbClr val="0000FF"/>
                </a:solidFill>
              </a:rPr>
              <a:t>)&gt;epsilon)|(h&gt;delta)</a:t>
            </a:r>
          </a:p>
          <a:p>
            <a:pPr algn="l"/>
            <a:r>
              <a:rPr lang="en-US" altLang="zh-CN" sz="1600" b="0" dirty="0">
                <a:solidFill>
                  <a:srgbClr val="0000FF"/>
                </a:solidFill>
              </a:rPr>
              <a:t>   k=k+1;</a:t>
            </a:r>
          </a:p>
          <a:p>
            <a:pPr algn="l"/>
            <a:r>
              <a:rPr lang="en-US" altLang="zh-CN" sz="1600" b="0" dirty="0">
                <a:solidFill>
                  <a:srgbClr val="0000FF"/>
                </a:solidFill>
              </a:rPr>
              <a:t>   if (</a:t>
            </a:r>
            <a:r>
              <a:rPr lang="en-US" altLang="zh-CN" sz="1600" b="0" dirty="0" err="1">
                <a:solidFill>
                  <a:srgbClr val="0000FF"/>
                </a:solidFill>
              </a:rPr>
              <a:t>yc</a:t>
            </a:r>
            <a:r>
              <a:rPr lang="en-US" altLang="zh-CN" sz="1600" b="0" dirty="0">
                <a:solidFill>
                  <a:srgbClr val="0000FF"/>
                </a:solidFill>
              </a:rPr>
              <a:t>&lt;yd)</a:t>
            </a:r>
          </a:p>
          <a:p>
            <a:pPr algn="l"/>
            <a:r>
              <a:rPr lang="en-US" altLang="zh-CN" sz="1600" b="0" dirty="0">
                <a:solidFill>
                  <a:srgbClr val="0000FF"/>
                </a:solidFill>
              </a:rPr>
              <a:t>      b=d;   </a:t>
            </a:r>
            <a:r>
              <a:rPr lang="en-US" altLang="zh-CN" sz="1600" b="0" dirty="0" err="1">
                <a:solidFill>
                  <a:srgbClr val="0000FF"/>
                </a:solidFill>
              </a:rPr>
              <a:t>yb</a:t>
            </a:r>
            <a:r>
              <a:rPr lang="en-US" altLang="zh-CN" sz="1600" b="0" dirty="0">
                <a:solidFill>
                  <a:srgbClr val="0000FF"/>
                </a:solidFill>
              </a:rPr>
              <a:t>=yd;</a:t>
            </a:r>
          </a:p>
          <a:p>
            <a:pPr algn="l"/>
            <a:r>
              <a:rPr lang="en-US" altLang="zh-CN" sz="1600" b="0" dirty="0">
                <a:solidFill>
                  <a:srgbClr val="0000FF"/>
                </a:solidFill>
              </a:rPr>
              <a:t>      d=c;    yd=</a:t>
            </a:r>
            <a:r>
              <a:rPr lang="en-US" altLang="zh-CN" sz="1600" b="0" dirty="0" err="1">
                <a:solidFill>
                  <a:srgbClr val="0000FF"/>
                </a:solidFill>
              </a:rPr>
              <a:t>yc</a:t>
            </a:r>
            <a:r>
              <a:rPr lang="en-US" altLang="zh-CN" sz="1600" b="0" dirty="0">
                <a:solidFill>
                  <a:srgbClr val="0000FF"/>
                </a:solidFill>
              </a:rPr>
              <a:t>;</a:t>
            </a:r>
          </a:p>
        </p:txBody>
      </p:sp>
      <p:sp>
        <p:nvSpPr>
          <p:cNvPr id="3" name="文本框 2">
            <a:extLst>
              <a:ext uri="{FF2B5EF4-FFF2-40B4-BE49-F238E27FC236}">
                <a16:creationId xmlns:a16="http://schemas.microsoft.com/office/drawing/2014/main" id="{0D2CC526-772E-41E4-BA61-3E43EEA3E06E}"/>
              </a:ext>
            </a:extLst>
          </p:cNvPr>
          <p:cNvSpPr txBox="1"/>
          <p:nvPr/>
        </p:nvSpPr>
        <p:spPr>
          <a:xfrm>
            <a:off x="5508104" y="266972"/>
            <a:ext cx="3456384" cy="6555641"/>
          </a:xfrm>
          <a:prstGeom prst="rect">
            <a:avLst/>
          </a:prstGeom>
          <a:noFill/>
        </p:spPr>
        <p:txBody>
          <a:bodyPr wrap="square" rtlCol="0">
            <a:spAutoFit/>
          </a:bodyPr>
          <a:lstStyle/>
          <a:p>
            <a:pPr algn="l"/>
            <a:r>
              <a:rPr lang="en-US" altLang="zh-CN" sz="1400" b="0" dirty="0">
                <a:solidFill>
                  <a:srgbClr val="0000FF"/>
                </a:solidFill>
              </a:rPr>
              <a:t>h=b-a;</a:t>
            </a:r>
          </a:p>
          <a:p>
            <a:pPr algn="l"/>
            <a:r>
              <a:rPr lang="en-US" altLang="zh-CN" sz="1400" b="0" dirty="0">
                <a:solidFill>
                  <a:srgbClr val="0000FF"/>
                </a:solidFill>
              </a:rPr>
              <a:t>      c=a+r2*h;</a:t>
            </a:r>
          </a:p>
          <a:p>
            <a:pPr algn="l"/>
            <a:r>
              <a:rPr lang="en-US" altLang="zh-CN" sz="1400" b="0" dirty="0">
                <a:solidFill>
                  <a:srgbClr val="0000FF"/>
                </a:solidFill>
              </a:rPr>
              <a:t>      </a:t>
            </a:r>
            <a:r>
              <a:rPr lang="en-US" altLang="zh-CN" sz="1400" b="0" dirty="0" err="1">
                <a:solidFill>
                  <a:srgbClr val="0000FF"/>
                </a:solidFill>
              </a:rPr>
              <a:t>yc</a:t>
            </a:r>
            <a:r>
              <a:rPr lang="en-US" altLang="zh-CN" sz="1400" b="0" dirty="0">
                <a:solidFill>
                  <a:srgbClr val="0000FF"/>
                </a:solidFill>
              </a:rPr>
              <a:t>=f(c);</a:t>
            </a:r>
          </a:p>
          <a:p>
            <a:pPr algn="l"/>
            <a:r>
              <a:rPr lang="en-US" altLang="zh-CN" sz="1400" b="0" dirty="0">
                <a:solidFill>
                  <a:srgbClr val="0000FF"/>
                </a:solidFill>
              </a:rPr>
              <a:t>   else</a:t>
            </a:r>
          </a:p>
          <a:p>
            <a:pPr algn="l"/>
            <a:r>
              <a:rPr lang="en-US" altLang="zh-CN" sz="1400" b="0" dirty="0">
                <a:solidFill>
                  <a:srgbClr val="0000FF"/>
                </a:solidFill>
              </a:rPr>
              <a:t>      a=c;</a:t>
            </a:r>
          </a:p>
          <a:p>
            <a:pPr algn="l"/>
            <a:r>
              <a:rPr lang="en-US" altLang="zh-CN" sz="1400" b="0" dirty="0">
                <a:solidFill>
                  <a:srgbClr val="0000FF"/>
                </a:solidFill>
              </a:rPr>
              <a:t>      </a:t>
            </a:r>
            <a:r>
              <a:rPr lang="en-US" altLang="zh-CN" sz="1400" b="0" dirty="0" err="1">
                <a:solidFill>
                  <a:srgbClr val="0000FF"/>
                </a:solidFill>
              </a:rPr>
              <a:t>ya</a:t>
            </a:r>
            <a:r>
              <a:rPr lang="en-US" altLang="zh-CN" sz="1400" b="0" dirty="0">
                <a:solidFill>
                  <a:srgbClr val="0000FF"/>
                </a:solidFill>
              </a:rPr>
              <a:t>=</a:t>
            </a:r>
            <a:r>
              <a:rPr lang="en-US" altLang="zh-CN" sz="1400" b="0" dirty="0" err="1">
                <a:solidFill>
                  <a:srgbClr val="0000FF"/>
                </a:solidFill>
              </a:rPr>
              <a:t>yc</a:t>
            </a:r>
            <a:r>
              <a:rPr lang="en-US" altLang="zh-CN" sz="1400" b="0" dirty="0">
                <a:solidFill>
                  <a:srgbClr val="0000FF"/>
                </a:solidFill>
              </a:rPr>
              <a:t>;</a:t>
            </a:r>
          </a:p>
          <a:p>
            <a:pPr algn="l"/>
            <a:r>
              <a:rPr lang="en-US" altLang="zh-CN" sz="1400" b="0" dirty="0">
                <a:solidFill>
                  <a:srgbClr val="0000FF"/>
                </a:solidFill>
              </a:rPr>
              <a:t>      c=d;</a:t>
            </a:r>
          </a:p>
          <a:p>
            <a:pPr algn="l"/>
            <a:r>
              <a:rPr lang="en-US" altLang="zh-CN" sz="1400" b="0" dirty="0">
                <a:solidFill>
                  <a:srgbClr val="0000FF"/>
                </a:solidFill>
              </a:rPr>
              <a:t>      </a:t>
            </a:r>
            <a:r>
              <a:rPr lang="en-US" altLang="zh-CN" sz="1400" b="0" dirty="0" err="1">
                <a:solidFill>
                  <a:srgbClr val="0000FF"/>
                </a:solidFill>
              </a:rPr>
              <a:t>yc</a:t>
            </a:r>
            <a:r>
              <a:rPr lang="en-US" altLang="zh-CN" sz="1400" b="0" dirty="0">
                <a:solidFill>
                  <a:srgbClr val="0000FF"/>
                </a:solidFill>
              </a:rPr>
              <a:t>=yd;</a:t>
            </a:r>
          </a:p>
          <a:p>
            <a:pPr algn="l"/>
            <a:r>
              <a:rPr lang="en-US" altLang="zh-CN" sz="1400" b="0" dirty="0">
                <a:solidFill>
                  <a:srgbClr val="0000FF"/>
                </a:solidFill>
              </a:rPr>
              <a:t>      h=b-a;</a:t>
            </a:r>
          </a:p>
          <a:p>
            <a:pPr algn="l"/>
            <a:r>
              <a:rPr lang="en-US" altLang="zh-CN" sz="1400" b="0" dirty="0">
                <a:solidFill>
                  <a:srgbClr val="0000FF"/>
                </a:solidFill>
              </a:rPr>
              <a:t>      d=a+r1*h;</a:t>
            </a:r>
          </a:p>
          <a:p>
            <a:pPr algn="l"/>
            <a:r>
              <a:rPr lang="en-US" altLang="zh-CN" sz="1400" b="0" dirty="0">
                <a:solidFill>
                  <a:srgbClr val="0000FF"/>
                </a:solidFill>
              </a:rPr>
              <a:t>      yd=f(d);</a:t>
            </a:r>
          </a:p>
          <a:p>
            <a:pPr algn="l"/>
            <a:r>
              <a:rPr lang="en-US" altLang="zh-CN" sz="1400" b="0" dirty="0">
                <a:solidFill>
                  <a:srgbClr val="0000FF"/>
                </a:solidFill>
              </a:rPr>
              <a:t>   end</a:t>
            </a:r>
          </a:p>
          <a:p>
            <a:pPr algn="l"/>
            <a:r>
              <a:rPr lang="en-US" altLang="zh-CN" sz="1400" b="0" dirty="0">
                <a:solidFill>
                  <a:srgbClr val="0000FF"/>
                </a:solidFill>
              </a:rPr>
              <a:t>   A(k)=a; B(k)=b; C(k)=c; D(k)=d;</a:t>
            </a:r>
          </a:p>
          <a:p>
            <a:pPr algn="l"/>
            <a:r>
              <a:rPr lang="en-US" altLang="zh-CN" sz="1400" b="0" dirty="0">
                <a:solidFill>
                  <a:srgbClr val="0000FF"/>
                </a:solidFill>
              </a:rPr>
              <a:t>end</a:t>
            </a:r>
          </a:p>
          <a:p>
            <a:pPr algn="l"/>
            <a:r>
              <a:rPr lang="zh-CN" altLang="en-US" sz="1400" b="0" dirty="0">
                <a:solidFill>
                  <a:srgbClr val="0000FF"/>
                </a:solidFill>
              </a:rPr>
              <a:t> </a:t>
            </a:r>
          </a:p>
          <a:p>
            <a:pPr algn="l"/>
            <a:r>
              <a:rPr lang="en-US" altLang="zh-CN" sz="1400" b="0" dirty="0" err="1">
                <a:solidFill>
                  <a:srgbClr val="0000FF"/>
                </a:solidFill>
              </a:rPr>
              <a:t>dp</a:t>
            </a:r>
            <a:r>
              <a:rPr lang="en-US" altLang="zh-CN" sz="1400" b="0" dirty="0">
                <a:solidFill>
                  <a:srgbClr val="0000FF"/>
                </a:solidFill>
              </a:rPr>
              <a:t>=abs(b-a);</a:t>
            </a:r>
          </a:p>
          <a:p>
            <a:pPr algn="l"/>
            <a:r>
              <a:rPr lang="en-US" altLang="zh-CN" sz="1400" b="0" dirty="0" err="1">
                <a:solidFill>
                  <a:srgbClr val="0000FF"/>
                </a:solidFill>
              </a:rPr>
              <a:t>dy</a:t>
            </a:r>
            <a:r>
              <a:rPr lang="en-US" altLang="zh-CN" sz="1400" b="0" dirty="0">
                <a:solidFill>
                  <a:srgbClr val="0000FF"/>
                </a:solidFill>
              </a:rPr>
              <a:t>=abs(</a:t>
            </a:r>
            <a:r>
              <a:rPr lang="en-US" altLang="zh-CN" sz="1400" b="0" dirty="0" err="1">
                <a:solidFill>
                  <a:srgbClr val="0000FF"/>
                </a:solidFill>
              </a:rPr>
              <a:t>yb-ya</a:t>
            </a:r>
            <a:r>
              <a:rPr lang="en-US" altLang="zh-CN" sz="1400" b="0" dirty="0">
                <a:solidFill>
                  <a:srgbClr val="0000FF"/>
                </a:solidFill>
              </a:rPr>
              <a:t>);</a:t>
            </a:r>
          </a:p>
          <a:p>
            <a:pPr algn="l"/>
            <a:r>
              <a:rPr lang="en-US" altLang="zh-CN" sz="1400" b="0" dirty="0">
                <a:solidFill>
                  <a:srgbClr val="0000FF"/>
                </a:solidFill>
              </a:rPr>
              <a:t>p=a;</a:t>
            </a:r>
          </a:p>
          <a:p>
            <a:pPr algn="l"/>
            <a:r>
              <a:rPr lang="en-US" altLang="zh-CN" sz="1400" b="0" dirty="0" err="1">
                <a:solidFill>
                  <a:srgbClr val="0000FF"/>
                </a:solidFill>
              </a:rPr>
              <a:t>yp</a:t>
            </a:r>
            <a:r>
              <a:rPr lang="en-US" altLang="zh-CN" sz="1400" b="0" dirty="0">
                <a:solidFill>
                  <a:srgbClr val="0000FF"/>
                </a:solidFill>
              </a:rPr>
              <a:t>=</a:t>
            </a:r>
            <a:r>
              <a:rPr lang="en-US" altLang="zh-CN" sz="1400" b="0" dirty="0" err="1">
                <a:solidFill>
                  <a:srgbClr val="0000FF"/>
                </a:solidFill>
              </a:rPr>
              <a:t>ya</a:t>
            </a:r>
            <a:r>
              <a:rPr lang="en-US" altLang="zh-CN" sz="1400" b="0" dirty="0">
                <a:solidFill>
                  <a:srgbClr val="0000FF"/>
                </a:solidFill>
              </a:rPr>
              <a:t>;</a:t>
            </a:r>
          </a:p>
          <a:p>
            <a:pPr algn="l"/>
            <a:r>
              <a:rPr lang="zh-CN" altLang="en-US" sz="1400" b="0" dirty="0">
                <a:solidFill>
                  <a:srgbClr val="0000FF"/>
                </a:solidFill>
              </a:rPr>
              <a:t> </a:t>
            </a:r>
          </a:p>
          <a:p>
            <a:pPr algn="l"/>
            <a:r>
              <a:rPr lang="en-US" altLang="zh-CN" sz="1400" b="0" dirty="0">
                <a:solidFill>
                  <a:srgbClr val="0000FF"/>
                </a:solidFill>
              </a:rPr>
              <a:t>if (</a:t>
            </a:r>
            <a:r>
              <a:rPr lang="en-US" altLang="zh-CN" sz="1400" b="0" dirty="0" err="1">
                <a:solidFill>
                  <a:srgbClr val="0000FF"/>
                </a:solidFill>
              </a:rPr>
              <a:t>yb</a:t>
            </a:r>
            <a:r>
              <a:rPr lang="en-US" altLang="zh-CN" sz="1400" b="0" dirty="0">
                <a:solidFill>
                  <a:srgbClr val="0000FF"/>
                </a:solidFill>
              </a:rPr>
              <a:t>&lt;</a:t>
            </a:r>
            <a:r>
              <a:rPr lang="en-US" altLang="zh-CN" sz="1400" b="0" dirty="0" err="1">
                <a:solidFill>
                  <a:srgbClr val="0000FF"/>
                </a:solidFill>
              </a:rPr>
              <a:t>ya</a:t>
            </a:r>
            <a:r>
              <a:rPr lang="en-US" altLang="zh-CN" sz="1400" b="0" dirty="0">
                <a:solidFill>
                  <a:srgbClr val="0000FF"/>
                </a:solidFill>
              </a:rPr>
              <a:t>)</a:t>
            </a:r>
          </a:p>
          <a:p>
            <a:pPr algn="l"/>
            <a:r>
              <a:rPr lang="en-US" altLang="zh-CN" sz="1400" b="0" dirty="0">
                <a:solidFill>
                  <a:srgbClr val="0000FF"/>
                </a:solidFill>
              </a:rPr>
              <a:t>   p=b;</a:t>
            </a:r>
          </a:p>
          <a:p>
            <a:pPr algn="l"/>
            <a:r>
              <a:rPr lang="en-US" altLang="zh-CN" sz="1400" b="0" dirty="0">
                <a:solidFill>
                  <a:srgbClr val="0000FF"/>
                </a:solidFill>
              </a:rPr>
              <a:t>   </a:t>
            </a:r>
            <a:r>
              <a:rPr lang="en-US" altLang="zh-CN" sz="1400" b="0" dirty="0" err="1">
                <a:solidFill>
                  <a:srgbClr val="0000FF"/>
                </a:solidFill>
              </a:rPr>
              <a:t>yp</a:t>
            </a:r>
            <a:r>
              <a:rPr lang="en-US" altLang="zh-CN" sz="1400" b="0" dirty="0">
                <a:solidFill>
                  <a:srgbClr val="0000FF"/>
                </a:solidFill>
              </a:rPr>
              <a:t>=</a:t>
            </a:r>
            <a:r>
              <a:rPr lang="en-US" altLang="zh-CN" sz="1400" b="0" dirty="0" err="1">
                <a:solidFill>
                  <a:srgbClr val="0000FF"/>
                </a:solidFill>
              </a:rPr>
              <a:t>yb</a:t>
            </a:r>
            <a:r>
              <a:rPr lang="en-US" altLang="zh-CN" sz="1400" b="0" dirty="0">
                <a:solidFill>
                  <a:srgbClr val="0000FF"/>
                </a:solidFill>
              </a:rPr>
              <a:t>;</a:t>
            </a:r>
          </a:p>
          <a:p>
            <a:pPr algn="l"/>
            <a:r>
              <a:rPr lang="en-US" altLang="zh-CN" sz="1400" b="0" dirty="0">
                <a:solidFill>
                  <a:srgbClr val="0000FF"/>
                </a:solidFill>
              </a:rPr>
              <a:t>end</a:t>
            </a:r>
          </a:p>
          <a:p>
            <a:pPr algn="l"/>
            <a:r>
              <a:rPr lang="zh-CN" altLang="en-US" sz="1400" b="0" dirty="0">
                <a:solidFill>
                  <a:srgbClr val="0000FF"/>
                </a:solidFill>
              </a:rPr>
              <a:t> </a:t>
            </a:r>
          </a:p>
          <a:p>
            <a:pPr algn="l"/>
            <a:r>
              <a:rPr lang="en-US" altLang="zh-CN" sz="1400" b="0" dirty="0">
                <a:solidFill>
                  <a:srgbClr val="0000FF"/>
                </a:solidFill>
              </a:rPr>
              <a:t>G=[A' C' D' B'];</a:t>
            </a:r>
          </a:p>
          <a:p>
            <a:pPr algn="l"/>
            <a:r>
              <a:rPr lang="en-US" altLang="zh-CN" sz="1400" b="0" dirty="0">
                <a:solidFill>
                  <a:srgbClr val="0000FF"/>
                </a:solidFill>
              </a:rPr>
              <a:t>S=[p </a:t>
            </a:r>
            <a:r>
              <a:rPr lang="en-US" altLang="zh-CN" sz="1400" b="0" dirty="0" err="1">
                <a:solidFill>
                  <a:srgbClr val="0000FF"/>
                </a:solidFill>
              </a:rPr>
              <a:t>yp</a:t>
            </a:r>
            <a:r>
              <a:rPr lang="en-US" altLang="zh-CN" sz="1400" b="0" dirty="0">
                <a:solidFill>
                  <a:srgbClr val="0000FF"/>
                </a:solidFill>
              </a:rPr>
              <a:t>];</a:t>
            </a:r>
          </a:p>
          <a:p>
            <a:pPr algn="l"/>
            <a:r>
              <a:rPr lang="en-US" altLang="zh-CN" sz="1400" b="0" dirty="0">
                <a:solidFill>
                  <a:srgbClr val="0000FF"/>
                </a:solidFill>
              </a:rPr>
              <a:t>E=[</a:t>
            </a:r>
            <a:r>
              <a:rPr lang="en-US" altLang="zh-CN" sz="1400" b="0" dirty="0" err="1">
                <a:solidFill>
                  <a:srgbClr val="0000FF"/>
                </a:solidFill>
              </a:rPr>
              <a:t>dp</a:t>
            </a:r>
            <a:r>
              <a:rPr lang="en-US" altLang="zh-CN" sz="1400" b="0" dirty="0">
                <a:solidFill>
                  <a:srgbClr val="0000FF"/>
                </a:solidFill>
              </a:rPr>
              <a:t> </a:t>
            </a:r>
            <a:r>
              <a:rPr lang="en-US" altLang="zh-CN" sz="1400" b="0" dirty="0" err="1">
                <a:solidFill>
                  <a:srgbClr val="0000FF"/>
                </a:solidFill>
              </a:rPr>
              <a:t>dy</a:t>
            </a:r>
            <a:r>
              <a:rPr lang="en-US" altLang="zh-CN" sz="1400" b="0" dirty="0">
                <a:solidFill>
                  <a:srgbClr val="0000FF"/>
                </a:solidFill>
              </a:rPr>
              <a:t>];</a:t>
            </a:r>
            <a:endParaRPr lang="zh-CN" altLang="en-US" sz="1400" b="0" dirty="0">
              <a:solidFill>
                <a:srgbClr val="0000FF"/>
              </a:solidFill>
            </a:endParaRPr>
          </a:p>
          <a:p>
            <a:pPr algn="l"/>
            <a:endParaRPr lang="zh-CN" altLang="en-US" sz="1400" b="0" dirty="0">
              <a:solidFill>
                <a:srgbClr val="0000FF"/>
              </a:solidFill>
            </a:endParaRPr>
          </a:p>
        </p:txBody>
      </p:sp>
    </p:spTree>
    <p:extLst>
      <p:ext uri="{BB962C8B-B14F-4D97-AF65-F5344CB8AC3E}">
        <p14:creationId xmlns:p14="http://schemas.microsoft.com/office/powerpoint/2010/main" val="274875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68F21C1-778E-4DE0-9A82-6C905C608760}"/>
              </a:ext>
            </a:extLst>
          </p:cNvPr>
          <p:cNvSpPr txBox="1"/>
          <p:nvPr/>
        </p:nvSpPr>
        <p:spPr>
          <a:xfrm>
            <a:off x="107504" y="96715"/>
            <a:ext cx="4464496" cy="6741368"/>
          </a:xfrm>
          <a:prstGeom prst="rect">
            <a:avLst/>
          </a:prstGeom>
          <a:noFill/>
        </p:spPr>
        <p:txBody>
          <a:bodyPr wrap="square" rtlCol="0">
            <a:spAutoFit/>
          </a:bodyPr>
          <a:lstStyle/>
          <a:p>
            <a:pPr algn="l"/>
            <a:r>
              <a:rPr lang="it-IT" altLang="zh-CN" sz="1400" b="0" dirty="0">
                <a:solidFill>
                  <a:srgbClr val="0000FF"/>
                </a:solidFill>
              </a:rPr>
              <a:t>function X=fibonacci(f,a,b,tol,e)</a:t>
            </a:r>
            <a:endParaRPr lang="zh-CN" altLang="en-US" sz="1400" b="0" dirty="0">
              <a:solidFill>
                <a:srgbClr val="0000FF"/>
              </a:solidFill>
            </a:endParaRPr>
          </a:p>
          <a:p>
            <a:pPr algn="l"/>
            <a:r>
              <a:rPr lang="en-US" altLang="zh-CN" sz="1400" b="0" dirty="0">
                <a:solidFill>
                  <a:srgbClr val="0000FF"/>
                </a:solidFill>
              </a:rPr>
              <a:t>%Input    - f, the object function </a:t>
            </a:r>
          </a:p>
          <a:p>
            <a:pPr algn="l"/>
            <a:r>
              <a:rPr lang="en-US" altLang="zh-CN" sz="1400" b="0" dirty="0">
                <a:solidFill>
                  <a:srgbClr val="0000FF"/>
                </a:solidFill>
              </a:rPr>
              <a:t>%            - a, the left endpoint of the interval</a:t>
            </a:r>
          </a:p>
          <a:p>
            <a:pPr algn="l"/>
            <a:r>
              <a:rPr lang="en-US" altLang="zh-CN" sz="1400" b="0" dirty="0">
                <a:solidFill>
                  <a:srgbClr val="0000FF"/>
                </a:solidFill>
              </a:rPr>
              <a:t>%            - b, the right endpoint of the interval</a:t>
            </a:r>
          </a:p>
          <a:p>
            <a:pPr algn="l"/>
            <a:r>
              <a:rPr lang="en-US" altLang="zh-CN" sz="1400" b="0" dirty="0">
                <a:solidFill>
                  <a:srgbClr val="0000FF"/>
                </a:solidFill>
              </a:rPr>
              <a:t>%            - </a:t>
            </a:r>
            <a:r>
              <a:rPr lang="en-US" altLang="zh-CN" sz="1400" b="0" dirty="0" err="1">
                <a:solidFill>
                  <a:srgbClr val="0000FF"/>
                </a:solidFill>
              </a:rPr>
              <a:t>tol</a:t>
            </a:r>
            <a:r>
              <a:rPr lang="en-US" altLang="zh-CN" sz="1400" b="0" dirty="0">
                <a:solidFill>
                  <a:srgbClr val="0000FF"/>
                </a:solidFill>
              </a:rPr>
              <a:t>, length of uncertainty</a:t>
            </a:r>
          </a:p>
          <a:p>
            <a:pPr algn="l"/>
            <a:r>
              <a:rPr lang="en-US" altLang="zh-CN" sz="1400" b="0" dirty="0">
                <a:solidFill>
                  <a:srgbClr val="0000FF"/>
                </a:solidFill>
              </a:rPr>
              <a:t>%            - e, distinguishability constant</a:t>
            </a:r>
          </a:p>
          <a:p>
            <a:pPr algn="l"/>
            <a:r>
              <a:rPr lang="en-US" altLang="zh-CN" sz="1400" b="0" dirty="0">
                <a:solidFill>
                  <a:srgbClr val="0000FF"/>
                </a:solidFill>
              </a:rPr>
              <a:t>%Output - X, x and y coordinates of minimum</a:t>
            </a:r>
          </a:p>
          <a:p>
            <a:pPr algn="l"/>
            <a:r>
              <a:rPr lang="en-US" altLang="zh-CN" sz="1400" b="0" dirty="0">
                <a:solidFill>
                  <a:srgbClr val="0000FF"/>
                </a:solidFill>
              </a:rPr>
              <a:t>%Note this function calls the m-file </a:t>
            </a:r>
            <a:r>
              <a:rPr lang="en-US" altLang="zh-CN" sz="1400" b="0" dirty="0" err="1">
                <a:solidFill>
                  <a:srgbClr val="0000FF"/>
                </a:solidFill>
              </a:rPr>
              <a:t>fib.m</a:t>
            </a:r>
            <a:endParaRPr lang="zh-CN" altLang="en-US" sz="1400" b="0" dirty="0">
              <a:solidFill>
                <a:srgbClr val="0000FF"/>
              </a:solidFill>
            </a:endParaRPr>
          </a:p>
          <a:p>
            <a:pPr algn="l"/>
            <a:r>
              <a:rPr lang="en-US" altLang="zh-CN" sz="1400" b="0" dirty="0">
                <a:solidFill>
                  <a:srgbClr val="0000FF"/>
                </a:solidFill>
              </a:rPr>
              <a:t>% f=@(x) sin(x)+exp(x);</a:t>
            </a:r>
          </a:p>
          <a:p>
            <a:pPr algn="l"/>
            <a:r>
              <a:rPr lang="pt-BR" altLang="zh-CN" sz="1400" b="0" dirty="0">
                <a:solidFill>
                  <a:srgbClr val="0000FF"/>
                </a:solidFill>
              </a:rPr>
              <a:t>% a=0; b=1; tol=0.01; e=2/3;</a:t>
            </a:r>
          </a:p>
          <a:p>
            <a:pPr algn="l"/>
            <a:r>
              <a:rPr lang="it-IT" altLang="zh-CN" sz="1400" b="0" dirty="0">
                <a:solidFill>
                  <a:srgbClr val="0000FF"/>
                </a:solidFill>
              </a:rPr>
              <a:t>% X=fibonacci(f,a,b,tol,e)</a:t>
            </a:r>
          </a:p>
          <a:p>
            <a:pPr algn="l"/>
            <a:r>
              <a:rPr lang="en-US" altLang="zh-CN" sz="1400" b="0" dirty="0" err="1">
                <a:solidFill>
                  <a:srgbClr val="0000FF"/>
                </a:solidFill>
              </a:rPr>
              <a:t>i</a:t>
            </a:r>
            <a:r>
              <a:rPr lang="en-US" altLang="zh-CN" sz="1400" b="0" dirty="0">
                <a:solidFill>
                  <a:srgbClr val="0000FF"/>
                </a:solidFill>
              </a:rPr>
              <a:t>=1;</a:t>
            </a:r>
          </a:p>
          <a:p>
            <a:pPr algn="l"/>
            <a:r>
              <a:rPr lang="en-US" altLang="zh-CN" sz="1400" b="0" dirty="0">
                <a:solidFill>
                  <a:srgbClr val="0000FF"/>
                </a:solidFill>
              </a:rPr>
              <a:t>F=1;</a:t>
            </a:r>
          </a:p>
          <a:p>
            <a:pPr algn="l"/>
            <a:r>
              <a:rPr lang="en-US" altLang="zh-CN" sz="1400" b="0" dirty="0">
                <a:solidFill>
                  <a:srgbClr val="0000FF"/>
                </a:solidFill>
              </a:rPr>
              <a:t>while F&lt;=(b-a)/</a:t>
            </a:r>
            <a:r>
              <a:rPr lang="en-US" altLang="zh-CN" sz="1400" b="0" dirty="0" err="1">
                <a:solidFill>
                  <a:srgbClr val="0000FF"/>
                </a:solidFill>
              </a:rPr>
              <a:t>tol</a:t>
            </a:r>
            <a:endParaRPr lang="en-US" altLang="zh-CN" sz="1400" b="0" dirty="0">
              <a:solidFill>
                <a:srgbClr val="0000FF"/>
              </a:solidFill>
            </a:endParaRPr>
          </a:p>
          <a:p>
            <a:pPr algn="l"/>
            <a:r>
              <a:rPr lang="en-US" altLang="zh-CN" sz="1400" b="0" dirty="0">
                <a:solidFill>
                  <a:srgbClr val="0000FF"/>
                </a:solidFill>
              </a:rPr>
              <a:t>    F=fib(</a:t>
            </a:r>
            <a:r>
              <a:rPr lang="en-US" altLang="zh-CN" sz="1400" b="0" dirty="0" err="1">
                <a:solidFill>
                  <a:srgbClr val="0000FF"/>
                </a:solidFill>
              </a:rPr>
              <a:t>i</a:t>
            </a:r>
            <a:r>
              <a:rPr lang="en-US" altLang="zh-CN" sz="1400" b="0" dirty="0">
                <a:solidFill>
                  <a:srgbClr val="0000FF"/>
                </a:solidFill>
              </a:rPr>
              <a:t>);</a:t>
            </a:r>
          </a:p>
          <a:p>
            <a:pPr algn="l"/>
            <a:r>
              <a:rPr lang="en-US" altLang="zh-CN" sz="1400" b="0" dirty="0">
                <a:solidFill>
                  <a:srgbClr val="0000FF"/>
                </a:solidFill>
              </a:rPr>
              <a:t>    </a:t>
            </a:r>
            <a:r>
              <a:rPr lang="en-US" altLang="zh-CN" sz="1400" b="0" dirty="0" err="1">
                <a:solidFill>
                  <a:srgbClr val="0000FF"/>
                </a:solidFill>
              </a:rPr>
              <a:t>i</a:t>
            </a:r>
            <a:r>
              <a:rPr lang="en-US" altLang="zh-CN" sz="1400" b="0" dirty="0">
                <a:solidFill>
                  <a:srgbClr val="0000FF"/>
                </a:solidFill>
              </a:rPr>
              <a:t>=i+1;</a:t>
            </a:r>
          </a:p>
          <a:p>
            <a:pPr algn="l"/>
            <a:r>
              <a:rPr lang="en-US" altLang="zh-CN" sz="1400" b="0" dirty="0">
                <a:solidFill>
                  <a:srgbClr val="0000FF"/>
                </a:solidFill>
              </a:rPr>
              <a:t>end</a:t>
            </a:r>
          </a:p>
          <a:p>
            <a:pPr algn="l"/>
            <a:r>
              <a:rPr lang="zh-CN" altLang="en-US" sz="1400" b="0" dirty="0">
                <a:solidFill>
                  <a:srgbClr val="0000FF"/>
                </a:solidFill>
              </a:rPr>
              <a:t> </a:t>
            </a:r>
          </a:p>
          <a:p>
            <a:pPr algn="l"/>
            <a:r>
              <a:rPr lang="en-US" altLang="zh-CN" sz="1400" b="0" dirty="0">
                <a:solidFill>
                  <a:srgbClr val="0000FF"/>
                </a:solidFill>
              </a:rPr>
              <a:t>%Initialize values</a:t>
            </a:r>
          </a:p>
          <a:p>
            <a:pPr algn="l"/>
            <a:r>
              <a:rPr lang="en-US" altLang="zh-CN" sz="1400" b="0" dirty="0">
                <a:solidFill>
                  <a:srgbClr val="0000FF"/>
                </a:solidFill>
              </a:rPr>
              <a:t>n=i-1;</a:t>
            </a:r>
          </a:p>
          <a:p>
            <a:pPr algn="l"/>
            <a:r>
              <a:rPr lang="pt-BR" altLang="zh-CN" sz="1400" b="0" dirty="0">
                <a:solidFill>
                  <a:srgbClr val="0000FF"/>
                </a:solidFill>
              </a:rPr>
              <a:t>A=zeros(1,n-2);B=zeros(1,n-2);</a:t>
            </a:r>
          </a:p>
          <a:p>
            <a:pPr algn="l"/>
            <a:r>
              <a:rPr lang="en-US" altLang="zh-CN" sz="1400" b="0" dirty="0">
                <a:solidFill>
                  <a:srgbClr val="0000FF"/>
                </a:solidFill>
              </a:rPr>
              <a:t>A(1)=a;      B(1)=b;</a:t>
            </a:r>
          </a:p>
          <a:p>
            <a:pPr algn="l"/>
            <a:r>
              <a:rPr lang="pt-BR" altLang="zh-CN" sz="1400" b="0" dirty="0">
                <a:solidFill>
                  <a:srgbClr val="0000FF"/>
                </a:solidFill>
              </a:rPr>
              <a:t>c=A(1)+(fib(n-2)/fib(n))*(B(1)-A(1));</a:t>
            </a:r>
          </a:p>
          <a:p>
            <a:pPr algn="l"/>
            <a:r>
              <a:rPr lang="pt-BR" altLang="zh-CN" sz="1400" b="0" dirty="0">
                <a:solidFill>
                  <a:srgbClr val="0000FF"/>
                </a:solidFill>
              </a:rPr>
              <a:t>d=A(1)+(fib(n-1)/fib(n))*(B(1)-A(1));</a:t>
            </a:r>
          </a:p>
          <a:p>
            <a:pPr algn="l"/>
            <a:r>
              <a:rPr lang="en-US" altLang="zh-CN" sz="1400" b="0" dirty="0">
                <a:solidFill>
                  <a:srgbClr val="0000FF"/>
                </a:solidFill>
              </a:rPr>
              <a:t>k=1;</a:t>
            </a:r>
            <a:endParaRPr lang="zh-CN" altLang="en-US" sz="1400" b="0" dirty="0">
              <a:solidFill>
                <a:srgbClr val="0000FF"/>
              </a:solidFill>
            </a:endParaRPr>
          </a:p>
          <a:p>
            <a:pPr algn="l"/>
            <a:r>
              <a:rPr lang="en-US" altLang="zh-CN" sz="1400" b="0" dirty="0">
                <a:solidFill>
                  <a:srgbClr val="0000FF"/>
                </a:solidFill>
              </a:rPr>
              <a:t>%Compute Iterates</a:t>
            </a:r>
          </a:p>
          <a:p>
            <a:pPr algn="l"/>
            <a:r>
              <a:rPr lang="en-US" altLang="zh-CN" sz="1400" b="0" dirty="0">
                <a:solidFill>
                  <a:srgbClr val="0000FF"/>
                </a:solidFill>
              </a:rPr>
              <a:t>while k&lt;=n-3</a:t>
            </a:r>
          </a:p>
          <a:p>
            <a:pPr algn="l"/>
            <a:r>
              <a:rPr lang="en-US" altLang="zh-CN" sz="1400" b="0" dirty="0">
                <a:solidFill>
                  <a:srgbClr val="0000FF"/>
                </a:solidFill>
              </a:rPr>
              <a:t>    if f(c)&gt;f(d)</a:t>
            </a:r>
          </a:p>
          <a:p>
            <a:pPr algn="l"/>
            <a:r>
              <a:rPr lang="en-US" altLang="zh-CN" sz="1400" b="0" dirty="0">
                <a:solidFill>
                  <a:srgbClr val="0000FF"/>
                </a:solidFill>
              </a:rPr>
              <a:t>        A(k+1)=c;   </a:t>
            </a:r>
            <a:r>
              <a:rPr lang="pl-PL" altLang="zh-CN" sz="1400" b="0" dirty="0">
                <a:solidFill>
                  <a:srgbClr val="0000FF"/>
                </a:solidFill>
              </a:rPr>
              <a:t> B(k+1)=B(k);</a:t>
            </a:r>
            <a:r>
              <a:rPr lang="en-US" altLang="zh-CN" sz="1400" b="0" dirty="0">
                <a:solidFill>
                  <a:srgbClr val="0000FF"/>
                </a:solidFill>
              </a:rPr>
              <a:t>   c=d;</a:t>
            </a:r>
          </a:p>
          <a:p>
            <a:pPr algn="l"/>
            <a:r>
              <a:rPr lang="pt-BR" altLang="zh-CN" sz="1400" b="0" dirty="0">
                <a:solidFill>
                  <a:srgbClr val="0000FF"/>
                </a:solidFill>
              </a:rPr>
              <a:t>        d=A(k+1)+(fib(n-k-1)/fib(n-k))*(B(k+1)-A(k+1));</a:t>
            </a:r>
          </a:p>
          <a:p>
            <a:pPr algn="l"/>
            <a:r>
              <a:rPr lang="en-US" altLang="zh-CN" sz="1400" b="0" dirty="0">
                <a:solidFill>
                  <a:srgbClr val="0000FF"/>
                </a:solidFill>
              </a:rPr>
              <a:t>    else </a:t>
            </a:r>
            <a:endParaRPr lang="zh-CN" altLang="en-US" sz="1400" b="0" dirty="0">
              <a:solidFill>
                <a:srgbClr val="0000FF"/>
              </a:solidFill>
              <a:latin typeface="+mn-ea"/>
              <a:ea typeface="+mn-ea"/>
            </a:endParaRPr>
          </a:p>
        </p:txBody>
      </p:sp>
      <p:sp>
        <p:nvSpPr>
          <p:cNvPr id="3" name="文本框 2">
            <a:extLst>
              <a:ext uri="{FF2B5EF4-FFF2-40B4-BE49-F238E27FC236}">
                <a16:creationId xmlns:a16="http://schemas.microsoft.com/office/drawing/2014/main" id="{F78A21AF-F1C2-4535-9D86-A974105315AD}"/>
              </a:ext>
            </a:extLst>
          </p:cNvPr>
          <p:cNvSpPr txBox="1"/>
          <p:nvPr/>
        </p:nvSpPr>
        <p:spPr>
          <a:xfrm>
            <a:off x="4572000" y="96715"/>
            <a:ext cx="4464496" cy="6340197"/>
          </a:xfrm>
          <a:prstGeom prst="rect">
            <a:avLst/>
          </a:prstGeom>
          <a:noFill/>
        </p:spPr>
        <p:txBody>
          <a:bodyPr wrap="square" rtlCol="0">
            <a:spAutoFit/>
          </a:bodyPr>
          <a:lstStyle/>
          <a:p>
            <a:pPr algn="l"/>
            <a:r>
              <a:rPr lang="en-US" altLang="zh-CN" sz="1400" b="0" dirty="0">
                <a:solidFill>
                  <a:srgbClr val="0000FF"/>
                </a:solidFill>
              </a:rPr>
              <a:t>A(k+1)=A(k);</a:t>
            </a:r>
          </a:p>
          <a:p>
            <a:pPr algn="l"/>
            <a:r>
              <a:rPr lang="en-US" altLang="zh-CN" sz="1400" b="0" dirty="0">
                <a:solidFill>
                  <a:srgbClr val="0000FF"/>
                </a:solidFill>
              </a:rPr>
              <a:t>        B(k+1)=d;</a:t>
            </a:r>
          </a:p>
          <a:p>
            <a:pPr algn="l"/>
            <a:r>
              <a:rPr lang="en-US" altLang="zh-CN" sz="1400" b="0" dirty="0">
                <a:solidFill>
                  <a:srgbClr val="0000FF"/>
                </a:solidFill>
              </a:rPr>
              <a:t>        d=c;</a:t>
            </a:r>
          </a:p>
          <a:p>
            <a:pPr algn="l"/>
            <a:r>
              <a:rPr lang="pt-BR" altLang="zh-CN" sz="1400" b="0" dirty="0">
                <a:solidFill>
                  <a:srgbClr val="0000FF"/>
                </a:solidFill>
              </a:rPr>
              <a:t>        c=A(k+1)+(fib(n-k-2)/fib(n-k))*(B(k+1)-A(k+1));</a:t>
            </a:r>
          </a:p>
          <a:p>
            <a:pPr algn="l"/>
            <a:r>
              <a:rPr lang="en-US" altLang="zh-CN" sz="1400" b="0" dirty="0">
                <a:solidFill>
                  <a:srgbClr val="0000FF"/>
                </a:solidFill>
              </a:rPr>
              <a:t>    end</a:t>
            </a:r>
          </a:p>
          <a:p>
            <a:pPr algn="l"/>
            <a:r>
              <a:rPr lang="en-US" altLang="zh-CN" sz="1400" b="0" dirty="0">
                <a:solidFill>
                  <a:srgbClr val="0000FF"/>
                </a:solidFill>
              </a:rPr>
              <a:t>    k=k+1;</a:t>
            </a:r>
          </a:p>
          <a:p>
            <a:pPr algn="l"/>
            <a:r>
              <a:rPr lang="en-US" altLang="zh-CN" sz="1400" b="0" dirty="0">
                <a:solidFill>
                  <a:srgbClr val="0000FF"/>
                </a:solidFill>
              </a:rPr>
              <a:t>end</a:t>
            </a:r>
          </a:p>
          <a:p>
            <a:pPr algn="l"/>
            <a:r>
              <a:rPr lang="zh-CN" altLang="en-US" sz="1400" b="0" dirty="0">
                <a:solidFill>
                  <a:srgbClr val="0000FF"/>
                </a:solidFill>
              </a:rPr>
              <a:t> </a:t>
            </a:r>
          </a:p>
          <a:p>
            <a:pPr algn="l"/>
            <a:r>
              <a:rPr lang="en-US" altLang="zh-CN" sz="1400" b="0" dirty="0">
                <a:solidFill>
                  <a:srgbClr val="0000FF"/>
                </a:solidFill>
              </a:rPr>
              <a:t>%Last iteration using distinguishability constant e</a:t>
            </a:r>
          </a:p>
          <a:p>
            <a:pPr algn="l"/>
            <a:r>
              <a:rPr lang="en-US" altLang="zh-CN" sz="1400" b="0" dirty="0">
                <a:solidFill>
                  <a:srgbClr val="0000FF"/>
                </a:solidFill>
              </a:rPr>
              <a:t>if f(c)&gt;f(d)</a:t>
            </a:r>
          </a:p>
          <a:p>
            <a:pPr algn="l"/>
            <a:r>
              <a:rPr lang="en-US" altLang="zh-CN" sz="1400" b="0" dirty="0">
                <a:solidFill>
                  <a:srgbClr val="0000FF"/>
                </a:solidFill>
              </a:rPr>
              <a:t>    A(n-2)=c;</a:t>
            </a:r>
          </a:p>
          <a:p>
            <a:pPr algn="l"/>
            <a:r>
              <a:rPr lang="en-US" altLang="zh-CN" sz="1400" b="0" dirty="0">
                <a:solidFill>
                  <a:srgbClr val="0000FF"/>
                </a:solidFill>
              </a:rPr>
              <a:t>    B(n-2)=B(n-3);</a:t>
            </a:r>
          </a:p>
          <a:p>
            <a:pPr algn="l"/>
            <a:r>
              <a:rPr lang="en-US" altLang="zh-CN" sz="1400" b="0" dirty="0">
                <a:solidFill>
                  <a:srgbClr val="0000FF"/>
                </a:solidFill>
              </a:rPr>
              <a:t>    c=d;</a:t>
            </a:r>
          </a:p>
          <a:p>
            <a:pPr algn="l"/>
            <a:r>
              <a:rPr lang="pt-BR" altLang="zh-CN" sz="1400" b="0" dirty="0">
                <a:solidFill>
                  <a:srgbClr val="0000FF"/>
                </a:solidFill>
              </a:rPr>
              <a:t>    d=A(n-2)+(0.5+e)*(B(n-2)-A(n-2));</a:t>
            </a:r>
          </a:p>
          <a:p>
            <a:pPr algn="l"/>
            <a:r>
              <a:rPr lang="en-US" altLang="zh-CN" sz="1400" b="0" dirty="0">
                <a:solidFill>
                  <a:srgbClr val="0000FF"/>
                </a:solidFill>
              </a:rPr>
              <a:t>else</a:t>
            </a:r>
          </a:p>
          <a:p>
            <a:pPr algn="l"/>
            <a:r>
              <a:rPr lang="en-US" altLang="zh-CN" sz="1400" b="0" dirty="0">
                <a:solidFill>
                  <a:srgbClr val="0000FF"/>
                </a:solidFill>
              </a:rPr>
              <a:t>    A(n-2)=A(n-3);</a:t>
            </a:r>
          </a:p>
          <a:p>
            <a:pPr algn="l"/>
            <a:r>
              <a:rPr lang="en-US" altLang="zh-CN" sz="1400" b="0" dirty="0">
                <a:solidFill>
                  <a:srgbClr val="0000FF"/>
                </a:solidFill>
              </a:rPr>
              <a:t>    B(n-2)=d;</a:t>
            </a:r>
          </a:p>
          <a:p>
            <a:pPr algn="l"/>
            <a:r>
              <a:rPr lang="en-US" altLang="zh-CN" sz="1400" b="0" dirty="0">
                <a:solidFill>
                  <a:srgbClr val="0000FF"/>
                </a:solidFill>
              </a:rPr>
              <a:t>    d=c;</a:t>
            </a:r>
          </a:p>
          <a:p>
            <a:pPr algn="l"/>
            <a:r>
              <a:rPr lang="pt-BR" altLang="zh-CN" sz="1400" b="0" dirty="0">
                <a:solidFill>
                  <a:srgbClr val="0000FF"/>
                </a:solidFill>
              </a:rPr>
              <a:t>    c=A(n-2)+(0.5-e)*(B(n-2)-A(n-2));</a:t>
            </a:r>
          </a:p>
          <a:p>
            <a:pPr algn="l"/>
            <a:r>
              <a:rPr lang="en-US" altLang="zh-CN" sz="1400" b="0" dirty="0">
                <a:solidFill>
                  <a:srgbClr val="0000FF"/>
                </a:solidFill>
              </a:rPr>
              <a:t>end</a:t>
            </a:r>
          </a:p>
          <a:p>
            <a:pPr algn="l"/>
            <a:r>
              <a:rPr lang="zh-CN" altLang="en-US" sz="1400" b="0" dirty="0">
                <a:solidFill>
                  <a:srgbClr val="0000FF"/>
                </a:solidFill>
              </a:rPr>
              <a:t> </a:t>
            </a:r>
          </a:p>
          <a:p>
            <a:pPr algn="l"/>
            <a:r>
              <a:rPr lang="en-US" altLang="zh-CN" sz="1400" b="0" dirty="0">
                <a:solidFill>
                  <a:srgbClr val="0000FF"/>
                </a:solidFill>
              </a:rPr>
              <a:t>%Output: Use midpoint of last interval for abscissa</a:t>
            </a:r>
          </a:p>
          <a:p>
            <a:pPr algn="l"/>
            <a:r>
              <a:rPr lang="en-US" altLang="zh-CN" sz="1400" b="0" dirty="0">
                <a:solidFill>
                  <a:srgbClr val="0000FF"/>
                </a:solidFill>
              </a:rPr>
              <a:t>if f(c)&gt;f(d)</a:t>
            </a:r>
          </a:p>
          <a:p>
            <a:pPr algn="l"/>
            <a:r>
              <a:rPr lang="pt-BR" altLang="zh-CN" sz="1400" b="0" dirty="0">
                <a:solidFill>
                  <a:srgbClr val="0000FF"/>
                </a:solidFill>
              </a:rPr>
              <a:t>    a=c;b=B(n-2);</a:t>
            </a:r>
          </a:p>
          <a:p>
            <a:pPr algn="l"/>
            <a:r>
              <a:rPr lang="en-US" altLang="zh-CN" sz="1400" b="0" dirty="0">
                <a:solidFill>
                  <a:srgbClr val="0000FF"/>
                </a:solidFill>
              </a:rPr>
              <a:t>else</a:t>
            </a:r>
          </a:p>
          <a:p>
            <a:pPr algn="l"/>
            <a:r>
              <a:rPr lang="pt-BR" altLang="zh-CN" sz="1400" b="0" dirty="0">
                <a:solidFill>
                  <a:srgbClr val="0000FF"/>
                </a:solidFill>
              </a:rPr>
              <a:t>    a=A(n-2);b=d;</a:t>
            </a:r>
          </a:p>
          <a:p>
            <a:pPr algn="l"/>
            <a:r>
              <a:rPr lang="en-US" altLang="zh-CN" sz="1400" b="0" dirty="0">
                <a:solidFill>
                  <a:srgbClr val="0000FF"/>
                </a:solidFill>
              </a:rPr>
              <a:t>end</a:t>
            </a:r>
          </a:p>
          <a:p>
            <a:pPr algn="l"/>
            <a:r>
              <a:rPr lang="en-US" altLang="zh-CN" sz="1400" b="0" dirty="0">
                <a:solidFill>
                  <a:srgbClr val="0000FF"/>
                </a:solidFill>
              </a:rPr>
              <a:t>X=[(</a:t>
            </a:r>
            <a:r>
              <a:rPr lang="en-US" altLang="zh-CN" sz="1400" b="0" dirty="0" err="1">
                <a:solidFill>
                  <a:srgbClr val="0000FF"/>
                </a:solidFill>
              </a:rPr>
              <a:t>a+b</a:t>
            </a:r>
            <a:r>
              <a:rPr lang="en-US" altLang="zh-CN" sz="1400" b="0" dirty="0">
                <a:solidFill>
                  <a:srgbClr val="0000FF"/>
                </a:solidFill>
              </a:rPr>
              <a:t>)/2 f((</a:t>
            </a:r>
            <a:r>
              <a:rPr lang="en-US" altLang="zh-CN" sz="1400" b="0" dirty="0" err="1">
                <a:solidFill>
                  <a:srgbClr val="0000FF"/>
                </a:solidFill>
              </a:rPr>
              <a:t>a+b</a:t>
            </a:r>
            <a:r>
              <a:rPr lang="en-US" altLang="zh-CN" sz="1400" b="0" dirty="0">
                <a:solidFill>
                  <a:srgbClr val="0000FF"/>
                </a:solidFill>
              </a:rPr>
              <a:t>)/2)];</a:t>
            </a:r>
          </a:p>
        </p:txBody>
      </p:sp>
      <p:sp>
        <p:nvSpPr>
          <p:cNvPr id="4" name="文本框 3">
            <a:extLst>
              <a:ext uri="{FF2B5EF4-FFF2-40B4-BE49-F238E27FC236}">
                <a16:creationId xmlns:a16="http://schemas.microsoft.com/office/drawing/2014/main" id="{6C00ECFE-71CE-4E78-BFB1-967A78B24BB7}"/>
              </a:ext>
            </a:extLst>
          </p:cNvPr>
          <p:cNvSpPr txBox="1"/>
          <p:nvPr/>
        </p:nvSpPr>
        <p:spPr>
          <a:xfrm>
            <a:off x="4932040" y="6299620"/>
            <a:ext cx="4104456" cy="461665"/>
          </a:xfrm>
          <a:prstGeom prst="rect">
            <a:avLst/>
          </a:prstGeom>
          <a:noFill/>
        </p:spPr>
        <p:txBody>
          <a:bodyPr wrap="square" rtlCol="0">
            <a:spAutoFit/>
          </a:bodyPr>
          <a:lstStyle/>
          <a:p>
            <a:pPr algn="l"/>
            <a:r>
              <a:rPr lang="zh-CN" altLang="en-US" sz="2400" b="0" dirty="0">
                <a:solidFill>
                  <a:schemeClr val="tx1"/>
                </a:solidFill>
                <a:latin typeface="+mn-ea"/>
              </a:rPr>
              <a:t>斐波那契搜索法</a:t>
            </a:r>
            <a:r>
              <a:rPr lang="en-US" altLang="zh-CN" sz="2400" b="0" dirty="0" err="1">
                <a:solidFill>
                  <a:schemeClr val="tx1"/>
                </a:solidFill>
                <a:latin typeface="+mn-ea"/>
              </a:rPr>
              <a:t>fibonacci.m</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2458979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1722111F-0501-4B76-9876-08F6B5160FC3}"/>
              </a:ext>
            </a:extLst>
          </p:cNvPr>
          <p:cNvSpPr>
            <a:spLocks noGrp="1" noChangeArrowheads="1"/>
          </p:cNvSpPr>
          <p:nvPr>
            <p:ph type="body" idx="1"/>
          </p:nvPr>
        </p:nvSpPr>
        <p:spPr>
          <a:xfrm>
            <a:off x="286990" y="977214"/>
            <a:ext cx="8705507" cy="2196974"/>
          </a:xfrm>
        </p:spPr>
        <p:txBody>
          <a:bodyPr>
            <a:normAutofit lnSpcReduction="10000"/>
          </a:bodyPr>
          <a:lstStyle/>
          <a:p>
            <a:pPr>
              <a:lnSpc>
                <a:spcPct val="150000"/>
              </a:lnSpc>
            </a:pPr>
            <a:r>
              <a:rPr lang="zh-CN" altLang="en-US" sz="2400" dirty="0">
                <a:latin typeface="+mn-ea"/>
              </a:rPr>
              <a:t>设</a:t>
            </a:r>
            <a:r>
              <a:rPr lang="en-US" altLang="zh-CN" sz="2400" i="1" dirty="0">
                <a:latin typeface="+mn-ea"/>
              </a:rPr>
              <a:t>f</a:t>
            </a:r>
            <a:r>
              <a:rPr lang="en-US" altLang="zh-CN" sz="2400" dirty="0">
                <a:latin typeface="+mn-ea"/>
              </a:rPr>
              <a:t>(</a:t>
            </a:r>
            <a:r>
              <a:rPr lang="en-US" altLang="zh-CN" sz="2400" i="1" dirty="0">
                <a:latin typeface="+mn-ea"/>
              </a:rPr>
              <a:t>x</a:t>
            </a:r>
            <a:r>
              <a:rPr lang="en-US" altLang="zh-CN" sz="2400" dirty="0">
                <a:latin typeface="+mn-ea"/>
              </a:rPr>
              <a:t>)</a:t>
            </a:r>
            <a:r>
              <a:rPr lang="zh-CN" altLang="en-US" sz="2400" dirty="0">
                <a:latin typeface="+mn-ea"/>
              </a:rPr>
              <a:t>在区间</a:t>
            </a:r>
            <a:r>
              <a:rPr lang="en-US" altLang="zh-CN" sz="2400" dirty="0">
                <a:latin typeface="+mn-ea"/>
              </a:rPr>
              <a:t>[</a:t>
            </a:r>
            <a:r>
              <a:rPr lang="en-US" altLang="zh-CN" sz="2400" i="1" dirty="0" err="1">
                <a:latin typeface="+mn-ea"/>
              </a:rPr>
              <a:t>a</a:t>
            </a:r>
            <a:r>
              <a:rPr lang="en-US" altLang="zh-CN" sz="2400" dirty="0" err="1">
                <a:latin typeface="+mn-ea"/>
              </a:rPr>
              <a:t>,</a:t>
            </a:r>
            <a:r>
              <a:rPr lang="en-US" altLang="zh-CN" sz="2400" i="1" dirty="0" err="1">
                <a:latin typeface="+mn-ea"/>
              </a:rPr>
              <a:t>b</a:t>
            </a:r>
            <a:r>
              <a:rPr lang="en-US" altLang="zh-CN" sz="2400" dirty="0">
                <a:latin typeface="+mn-ea"/>
              </a:rPr>
              <a:t>]</a:t>
            </a:r>
            <a:r>
              <a:rPr lang="zh-CN" altLang="en-US" sz="2400" dirty="0">
                <a:latin typeface="+mn-ea"/>
              </a:rPr>
              <a:t>上</a:t>
            </a:r>
            <a:r>
              <a:rPr lang="zh-CN" altLang="en-US" sz="2400" dirty="0">
                <a:solidFill>
                  <a:srgbClr val="0000FF"/>
                </a:solidFill>
                <a:latin typeface="+mn-ea"/>
              </a:rPr>
              <a:t>是（下）单峰的</a:t>
            </a:r>
            <a:r>
              <a:rPr lang="zh-CN" altLang="en-US" sz="2400" dirty="0">
                <a:latin typeface="+mn-ea"/>
              </a:rPr>
              <a:t>，并在</a:t>
            </a:r>
            <a:r>
              <a:rPr lang="en-US" altLang="zh-CN" sz="2400" i="1" dirty="0">
                <a:latin typeface="+mn-ea"/>
              </a:rPr>
              <a:t>x</a:t>
            </a:r>
            <a:r>
              <a:rPr lang="en-US" altLang="zh-CN" sz="2400" dirty="0">
                <a:latin typeface="+mn-ea"/>
              </a:rPr>
              <a:t>=</a:t>
            </a:r>
            <a:r>
              <a:rPr lang="en-US" altLang="zh-CN" sz="2400" i="1" dirty="0">
                <a:latin typeface="+mn-ea"/>
              </a:rPr>
              <a:t>p</a:t>
            </a:r>
            <a:r>
              <a:rPr lang="zh-CN" altLang="en-US" sz="2400" dirty="0">
                <a:latin typeface="+mn-ea"/>
              </a:rPr>
              <a:t>处有唯一极小值。并设</a:t>
            </a:r>
            <a:r>
              <a:rPr lang="en-US" altLang="zh-CN" sz="2400" i="1" dirty="0">
                <a:latin typeface="Times New Roman" panose="02020603050405020304" pitchFamily="18" charset="0"/>
                <a:cs typeface="Times New Roman" panose="02020603050405020304" pitchFamily="18" charset="0"/>
              </a:rPr>
              <a:t>f </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en-US" sz="2400" dirty="0">
                <a:latin typeface="+mn-ea"/>
              </a:rPr>
              <a:t>在</a:t>
            </a:r>
            <a:r>
              <a:rPr lang="en-US" altLang="zh-CN" sz="2400" dirty="0">
                <a:latin typeface="+mn-ea"/>
              </a:rPr>
              <a:t>(</a:t>
            </a:r>
            <a:r>
              <a:rPr lang="en-US" altLang="zh-CN" sz="2400" i="1" dirty="0" err="1">
                <a:latin typeface="+mn-ea"/>
              </a:rPr>
              <a:t>a</a:t>
            </a:r>
            <a:r>
              <a:rPr lang="en-US" altLang="zh-CN" sz="2400" dirty="0" err="1">
                <a:latin typeface="+mn-ea"/>
              </a:rPr>
              <a:t>,</a:t>
            </a:r>
            <a:r>
              <a:rPr lang="en-US" altLang="zh-CN" sz="2400" i="1" dirty="0" err="1">
                <a:latin typeface="+mn-ea"/>
              </a:rPr>
              <a:t>b</a:t>
            </a:r>
            <a:r>
              <a:rPr lang="en-US" altLang="zh-CN" sz="2400" dirty="0">
                <a:latin typeface="+mn-ea"/>
              </a:rPr>
              <a:t>)</a:t>
            </a:r>
            <a:r>
              <a:rPr lang="zh-CN" altLang="en-US" sz="2400" dirty="0">
                <a:latin typeface="+mn-ea"/>
              </a:rPr>
              <a:t>上所有的点处有定义。令初始点</a:t>
            </a:r>
            <a:r>
              <a:rPr lang="en-US" altLang="zh-CN" sz="2400" i="1" dirty="0">
                <a:latin typeface="+mn-ea"/>
              </a:rPr>
              <a:t>p</a:t>
            </a:r>
            <a:r>
              <a:rPr lang="en-US" altLang="zh-CN" sz="2400" baseline="-25000" dirty="0">
                <a:latin typeface="+mn-ea"/>
              </a:rPr>
              <a:t>0</a:t>
            </a:r>
            <a:r>
              <a:rPr lang="zh-CN" altLang="en-US" sz="2400" dirty="0">
                <a:latin typeface="+mn-ea"/>
              </a:rPr>
              <a:t>在</a:t>
            </a:r>
            <a:r>
              <a:rPr lang="en-US" altLang="zh-CN" sz="2400" dirty="0">
                <a:latin typeface="+mn-ea"/>
              </a:rPr>
              <a:t>(</a:t>
            </a:r>
            <a:r>
              <a:rPr lang="en-US" altLang="zh-CN" sz="2400" i="1" dirty="0">
                <a:latin typeface="+mn-ea"/>
              </a:rPr>
              <a:t>a</a:t>
            </a:r>
            <a:r>
              <a:rPr lang="en-US" altLang="zh-CN" sz="2400" dirty="0">
                <a:latin typeface="+mn-ea"/>
              </a:rPr>
              <a:t>,</a:t>
            </a:r>
            <a:r>
              <a:rPr lang="zh-CN" altLang="en-US" sz="2400" dirty="0">
                <a:latin typeface="+mn-ea"/>
              </a:rPr>
              <a:t> </a:t>
            </a:r>
            <a:r>
              <a:rPr lang="en-US" altLang="zh-CN" sz="2400" i="1" dirty="0">
                <a:latin typeface="+mn-ea"/>
              </a:rPr>
              <a:t>b</a:t>
            </a:r>
            <a:r>
              <a:rPr lang="en-US" altLang="zh-CN" sz="2400" dirty="0">
                <a:latin typeface="+mn-ea"/>
              </a:rPr>
              <a:t>)</a:t>
            </a:r>
            <a:r>
              <a:rPr lang="zh-CN" altLang="en-US" sz="2400" dirty="0">
                <a:latin typeface="+mn-ea"/>
              </a:rPr>
              <a:t>内。若</a:t>
            </a:r>
            <a:r>
              <a:rPr lang="en-US" altLang="zh-CN" sz="2400" i="1" dirty="0">
                <a:latin typeface="Times New Roman" panose="02020603050405020304" pitchFamily="18" charset="0"/>
                <a:cs typeface="Times New Roman" panose="02020603050405020304" pitchFamily="18" charset="0"/>
              </a:rPr>
              <a:t>f </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)&lt;</a:t>
            </a:r>
            <a:r>
              <a:rPr lang="en-US" altLang="zh-CN" sz="2400" dirty="0">
                <a:latin typeface="+mn-ea"/>
              </a:rPr>
              <a:t>0</a:t>
            </a:r>
            <a:r>
              <a:rPr lang="zh-CN" altLang="en-US" sz="2400" dirty="0">
                <a:latin typeface="+mn-ea"/>
              </a:rPr>
              <a:t>，则极小值点</a:t>
            </a:r>
            <a:r>
              <a:rPr lang="en-US" altLang="zh-CN" sz="2400" i="1" dirty="0">
                <a:latin typeface="+mn-ea"/>
              </a:rPr>
              <a:t>p</a:t>
            </a:r>
            <a:r>
              <a:rPr lang="zh-CN" altLang="en-US" sz="2400" dirty="0">
                <a:latin typeface="+mn-ea"/>
              </a:rPr>
              <a:t>在</a:t>
            </a:r>
            <a:r>
              <a:rPr lang="en-US" altLang="zh-CN" sz="2400" i="1" dirty="0">
                <a:latin typeface="+mn-ea"/>
              </a:rPr>
              <a:t>p</a:t>
            </a:r>
            <a:r>
              <a:rPr lang="en-US" altLang="zh-CN" sz="2400" baseline="-25000" dirty="0">
                <a:latin typeface="+mn-ea"/>
              </a:rPr>
              <a:t>0</a:t>
            </a:r>
            <a:r>
              <a:rPr lang="zh-CN" altLang="en-US" sz="2400" dirty="0">
                <a:latin typeface="+mn-ea"/>
              </a:rPr>
              <a:t>右侧；若</a:t>
            </a:r>
            <a:r>
              <a:rPr lang="en-US" altLang="zh-CN" sz="2400" i="1" dirty="0">
                <a:latin typeface="Times New Roman" panose="02020603050405020304" pitchFamily="18" charset="0"/>
                <a:cs typeface="Times New Roman" panose="02020603050405020304" pitchFamily="18" charset="0"/>
              </a:rPr>
              <a:t>f </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)&gt;0</a:t>
            </a:r>
            <a:r>
              <a:rPr lang="zh-CN" altLang="en-US" sz="2400" dirty="0">
                <a:latin typeface="Times New Roman" panose="02020603050405020304" pitchFamily="18" charset="0"/>
                <a:cs typeface="Times New Roman" panose="02020603050405020304" pitchFamily="18" charset="0"/>
              </a:rPr>
              <a:t>，</a:t>
            </a:r>
            <a:r>
              <a:rPr lang="zh-CN" altLang="en-US" sz="2400" dirty="0">
                <a:latin typeface="+mn-ea"/>
              </a:rPr>
              <a:t>则极小值点</a:t>
            </a:r>
            <a:r>
              <a:rPr lang="en-US" altLang="zh-CN" sz="2400" i="1" dirty="0">
                <a:latin typeface="+mn-ea"/>
              </a:rPr>
              <a:t>p</a:t>
            </a:r>
            <a:r>
              <a:rPr lang="zh-CN" altLang="en-US" sz="2400" dirty="0">
                <a:latin typeface="+mn-ea"/>
              </a:rPr>
              <a:t>在</a:t>
            </a:r>
            <a:r>
              <a:rPr lang="en-US" altLang="zh-CN" sz="2400" i="1" dirty="0">
                <a:latin typeface="+mn-ea"/>
              </a:rPr>
              <a:t>p</a:t>
            </a:r>
            <a:r>
              <a:rPr lang="en-US" altLang="zh-CN" sz="2400" baseline="-25000" dirty="0">
                <a:latin typeface="+mn-ea"/>
              </a:rPr>
              <a:t>0</a:t>
            </a:r>
            <a:r>
              <a:rPr lang="zh-CN" altLang="en-US" sz="2400" dirty="0">
                <a:latin typeface="+mn-ea"/>
              </a:rPr>
              <a:t>左侧。</a:t>
            </a:r>
          </a:p>
        </p:txBody>
      </p:sp>
      <p:sp>
        <p:nvSpPr>
          <p:cNvPr id="33796" name="Line 4">
            <a:extLst>
              <a:ext uri="{FF2B5EF4-FFF2-40B4-BE49-F238E27FC236}">
                <a16:creationId xmlns:a16="http://schemas.microsoft.com/office/drawing/2014/main" id="{F870C2FE-27DF-4C13-A62E-C0CCA0795B87}"/>
              </a:ext>
            </a:extLst>
          </p:cNvPr>
          <p:cNvSpPr>
            <a:spLocks noChangeShapeType="1"/>
          </p:cNvSpPr>
          <p:nvPr/>
        </p:nvSpPr>
        <p:spPr bwMode="auto">
          <a:xfrm>
            <a:off x="604390" y="5621507"/>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pic>
        <p:nvPicPr>
          <p:cNvPr id="33797" name="Picture 5">
            <a:extLst>
              <a:ext uri="{FF2B5EF4-FFF2-40B4-BE49-F238E27FC236}">
                <a16:creationId xmlns:a16="http://schemas.microsoft.com/office/drawing/2014/main" id="{75FCB2B2-E15E-46FA-89BA-A254A5568CE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90" y="3460920"/>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8" name="Line 6">
            <a:extLst>
              <a:ext uri="{FF2B5EF4-FFF2-40B4-BE49-F238E27FC236}">
                <a16:creationId xmlns:a16="http://schemas.microsoft.com/office/drawing/2014/main" id="{42683055-6302-40B6-BB0F-E3CFBCDE5EA1}"/>
              </a:ext>
            </a:extLst>
          </p:cNvPr>
          <p:cNvSpPr>
            <a:spLocks noChangeShapeType="1"/>
          </p:cNvSpPr>
          <p:nvPr/>
        </p:nvSpPr>
        <p:spPr bwMode="auto">
          <a:xfrm flipV="1">
            <a:off x="604390" y="3497432"/>
            <a:ext cx="0" cy="2124075"/>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sp>
        <p:nvSpPr>
          <p:cNvPr id="33805" name="Line 13">
            <a:extLst>
              <a:ext uri="{FF2B5EF4-FFF2-40B4-BE49-F238E27FC236}">
                <a16:creationId xmlns:a16="http://schemas.microsoft.com/office/drawing/2014/main" id="{A430A256-43B8-48F2-9C06-F0E479120379}"/>
              </a:ext>
            </a:extLst>
          </p:cNvPr>
          <p:cNvSpPr>
            <a:spLocks noChangeShapeType="1"/>
          </p:cNvSpPr>
          <p:nvPr/>
        </p:nvSpPr>
        <p:spPr bwMode="auto">
          <a:xfrm flipV="1">
            <a:off x="4204840" y="3929232"/>
            <a:ext cx="0" cy="1692275"/>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sp>
        <p:nvSpPr>
          <p:cNvPr id="33806" name="Line 14">
            <a:extLst>
              <a:ext uri="{FF2B5EF4-FFF2-40B4-BE49-F238E27FC236}">
                <a16:creationId xmlns:a16="http://schemas.microsoft.com/office/drawing/2014/main" id="{76718025-5196-4D5A-B782-DE79530F189E}"/>
              </a:ext>
            </a:extLst>
          </p:cNvPr>
          <p:cNvSpPr>
            <a:spLocks noChangeShapeType="1"/>
          </p:cNvSpPr>
          <p:nvPr/>
        </p:nvSpPr>
        <p:spPr bwMode="auto">
          <a:xfrm flipV="1">
            <a:off x="2044252" y="5370682"/>
            <a:ext cx="0" cy="250825"/>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sp>
        <p:nvSpPr>
          <p:cNvPr id="33807" name="Text Box 15">
            <a:extLst>
              <a:ext uri="{FF2B5EF4-FFF2-40B4-BE49-F238E27FC236}">
                <a16:creationId xmlns:a16="http://schemas.microsoft.com/office/drawing/2014/main" id="{45531392-036A-4456-8215-90EF2209884C}"/>
              </a:ext>
            </a:extLst>
          </p:cNvPr>
          <p:cNvSpPr txBox="1">
            <a:spLocks noChangeArrowheads="1"/>
          </p:cNvSpPr>
          <p:nvPr/>
        </p:nvSpPr>
        <p:spPr bwMode="auto">
          <a:xfrm>
            <a:off x="496440" y="5658020"/>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mn-ea"/>
                <a:ea typeface="+mn-ea"/>
              </a:rPr>
              <a:t>a</a:t>
            </a:r>
          </a:p>
        </p:txBody>
      </p:sp>
      <p:sp>
        <p:nvSpPr>
          <p:cNvPr id="33808" name="Text Box 16">
            <a:extLst>
              <a:ext uri="{FF2B5EF4-FFF2-40B4-BE49-F238E27FC236}">
                <a16:creationId xmlns:a16="http://schemas.microsoft.com/office/drawing/2014/main" id="{EBD97B7A-3D1E-4342-AD28-BCA2AE65C7C4}"/>
              </a:ext>
            </a:extLst>
          </p:cNvPr>
          <p:cNvSpPr txBox="1">
            <a:spLocks noChangeArrowheads="1"/>
          </p:cNvSpPr>
          <p:nvPr/>
        </p:nvSpPr>
        <p:spPr bwMode="auto">
          <a:xfrm>
            <a:off x="1936302" y="5658020"/>
            <a:ext cx="395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mn-ea"/>
                <a:ea typeface="+mn-ea"/>
              </a:rPr>
              <a:t>p</a:t>
            </a:r>
            <a:r>
              <a:rPr lang="en-US" altLang="zh-CN" sz="2400" baseline="-25000">
                <a:solidFill>
                  <a:schemeClr val="tx1"/>
                </a:solidFill>
                <a:latin typeface="+mn-ea"/>
                <a:ea typeface="+mn-ea"/>
              </a:rPr>
              <a:t>0</a:t>
            </a:r>
          </a:p>
        </p:txBody>
      </p:sp>
      <p:sp>
        <p:nvSpPr>
          <p:cNvPr id="33809" name="Text Box 17">
            <a:extLst>
              <a:ext uri="{FF2B5EF4-FFF2-40B4-BE49-F238E27FC236}">
                <a16:creationId xmlns:a16="http://schemas.microsoft.com/office/drawing/2014/main" id="{0A9942F3-8AF9-4373-893F-A82185E0D10A}"/>
              </a:ext>
            </a:extLst>
          </p:cNvPr>
          <p:cNvSpPr txBox="1">
            <a:spLocks noChangeArrowheads="1"/>
          </p:cNvSpPr>
          <p:nvPr/>
        </p:nvSpPr>
        <p:spPr bwMode="auto">
          <a:xfrm>
            <a:off x="2404615" y="5658020"/>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mn-ea"/>
                <a:ea typeface="+mn-ea"/>
              </a:rPr>
              <a:t>p</a:t>
            </a:r>
          </a:p>
        </p:txBody>
      </p:sp>
      <p:sp>
        <p:nvSpPr>
          <p:cNvPr id="33811" name="Text Box 19">
            <a:extLst>
              <a:ext uri="{FF2B5EF4-FFF2-40B4-BE49-F238E27FC236}">
                <a16:creationId xmlns:a16="http://schemas.microsoft.com/office/drawing/2014/main" id="{BE0ACB99-8DCC-4DFF-B682-39FFA7E32B25}"/>
              </a:ext>
            </a:extLst>
          </p:cNvPr>
          <p:cNvSpPr txBox="1">
            <a:spLocks noChangeArrowheads="1"/>
          </p:cNvSpPr>
          <p:nvPr/>
        </p:nvSpPr>
        <p:spPr bwMode="auto">
          <a:xfrm>
            <a:off x="4133402" y="5658020"/>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mn-ea"/>
                <a:ea typeface="+mn-ea"/>
              </a:rPr>
              <a:t>b</a:t>
            </a:r>
          </a:p>
        </p:txBody>
      </p:sp>
      <p:sp>
        <p:nvSpPr>
          <p:cNvPr id="33812" name="Text Box 20">
            <a:extLst>
              <a:ext uri="{FF2B5EF4-FFF2-40B4-BE49-F238E27FC236}">
                <a16:creationId xmlns:a16="http://schemas.microsoft.com/office/drawing/2014/main" id="{78B0E14A-E06B-4BD5-82A0-B24D2AFBA782}"/>
              </a:ext>
            </a:extLst>
          </p:cNvPr>
          <p:cNvSpPr txBox="1">
            <a:spLocks noChangeArrowheads="1"/>
          </p:cNvSpPr>
          <p:nvPr/>
        </p:nvSpPr>
        <p:spPr bwMode="auto">
          <a:xfrm>
            <a:off x="1801841" y="4313704"/>
            <a:ext cx="14253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2400" i="1" dirty="0">
                <a:solidFill>
                  <a:schemeClr val="tx1"/>
                </a:solidFill>
                <a:latin typeface="+mn-ea"/>
                <a:ea typeface="+mn-ea"/>
              </a:rPr>
              <a:t>y</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a:t>
            </a:r>
          </a:p>
        </p:txBody>
      </p:sp>
      <p:sp>
        <p:nvSpPr>
          <p:cNvPr id="33815" name="Line 23">
            <a:extLst>
              <a:ext uri="{FF2B5EF4-FFF2-40B4-BE49-F238E27FC236}">
                <a16:creationId xmlns:a16="http://schemas.microsoft.com/office/drawing/2014/main" id="{E06ED6C9-5410-402A-8DAC-12B14B39172C}"/>
              </a:ext>
            </a:extLst>
          </p:cNvPr>
          <p:cNvSpPr>
            <a:spLocks noChangeShapeType="1"/>
          </p:cNvSpPr>
          <p:nvPr/>
        </p:nvSpPr>
        <p:spPr bwMode="auto">
          <a:xfrm>
            <a:off x="4925564" y="5659608"/>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pic>
        <p:nvPicPr>
          <p:cNvPr id="33816" name="Picture 24">
            <a:extLst>
              <a:ext uri="{FF2B5EF4-FFF2-40B4-BE49-F238E27FC236}">
                <a16:creationId xmlns:a16="http://schemas.microsoft.com/office/drawing/2014/main" id="{B33E7DE4-A126-40D1-9897-0154E2324C1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5564" y="3518072"/>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17" name="Line 25">
            <a:extLst>
              <a:ext uri="{FF2B5EF4-FFF2-40B4-BE49-F238E27FC236}">
                <a16:creationId xmlns:a16="http://schemas.microsoft.com/office/drawing/2014/main" id="{1F7BB919-839D-4536-8444-E6BDF3194DE8}"/>
              </a:ext>
            </a:extLst>
          </p:cNvPr>
          <p:cNvSpPr>
            <a:spLocks noChangeShapeType="1"/>
          </p:cNvSpPr>
          <p:nvPr/>
        </p:nvSpPr>
        <p:spPr bwMode="auto">
          <a:xfrm flipV="1">
            <a:off x="4925564" y="3535533"/>
            <a:ext cx="0" cy="2124075"/>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sp>
        <p:nvSpPr>
          <p:cNvPr id="33818" name="Line 26">
            <a:extLst>
              <a:ext uri="{FF2B5EF4-FFF2-40B4-BE49-F238E27FC236}">
                <a16:creationId xmlns:a16="http://schemas.microsoft.com/office/drawing/2014/main" id="{AE94F553-5895-4AE7-8AA4-7AC4C5997182}"/>
              </a:ext>
            </a:extLst>
          </p:cNvPr>
          <p:cNvSpPr>
            <a:spLocks noChangeShapeType="1"/>
          </p:cNvSpPr>
          <p:nvPr/>
        </p:nvSpPr>
        <p:spPr bwMode="auto">
          <a:xfrm flipV="1">
            <a:off x="8526014" y="3967333"/>
            <a:ext cx="0" cy="1692275"/>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sp>
        <p:nvSpPr>
          <p:cNvPr id="33819" name="Line 27">
            <a:extLst>
              <a:ext uri="{FF2B5EF4-FFF2-40B4-BE49-F238E27FC236}">
                <a16:creationId xmlns:a16="http://schemas.microsoft.com/office/drawing/2014/main" id="{1A63FA3E-1D55-4155-B851-42AD0B353C99}"/>
              </a:ext>
            </a:extLst>
          </p:cNvPr>
          <p:cNvSpPr>
            <a:spLocks noChangeShapeType="1"/>
          </p:cNvSpPr>
          <p:nvPr/>
        </p:nvSpPr>
        <p:spPr bwMode="auto">
          <a:xfrm flipV="1">
            <a:off x="7733851" y="5046833"/>
            <a:ext cx="0" cy="611187"/>
          </a:xfrm>
          <a:prstGeom prst="line">
            <a:avLst/>
          </a:prstGeom>
          <a:noFill/>
          <a:ln w="9525">
            <a:solidFill>
              <a:schemeClr val="tx1"/>
            </a:solidFill>
            <a:prstDash val="lgDash"/>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solidFill>
                <a:schemeClr val="tx1"/>
              </a:solidFill>
              <a:latin typeface="+mn-ea"/>
              <a:ea typeface="+mn-ea"/>
            </a:endParaRPr>
          </a:p>
        </p:txBody>
      </p:sp>
      <p:sp>
        <p:nvSpPr>
          <p:cNvPr id="33820" name="Text Box 28">
            <a:extLst>
              <a:ext uri="{FF2B5EF4-FFF2-40B4-BE49-F238E27FC236}">
                <a16:creationId xmlns:a16="http://schemas.microsoft.com/office/drawing/2014/main" id="{E59C92EF-9507-42A3-822C-67C91CF82519}"/>
              </a:ext>
            </a:extLst>
          </p:cNvPr>
          <p:cNvSpPr txBox="1">
            <a:spLocks noChangeArrowheads="1"/>
          </p:cNvSpPr>
          <p:nvPr/>
        </p:nvSpPr>
        <p:spPr bwMode="auto">
          <a:xfrm>
            <a:off x="4817614" y="5696120"/>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mn-ea"/>
                <a:ea typeface="+mn-ea"/>
              </a:rPr>
              <a:t>a</a:t>
            </a:r>
          </a:p>
        </p:txBody>
      </p:sp>
      <p:sp>
        <p:nvSpPr>
          <p:cNvPr id="33821" name="Text Box 29">
            <a:extLst>
              <a:ext uri="{FF2B5EF4-FFF2-40B4-BE49-F238E27FC236}">
                <a16:creationId xmlns:a16="http://schemas.microsoft.com/office/drawing/2014/main" id="{29AD63C7-74FC-4F95-85D8-8B932F767A31}"/>
              </a:ext>
            </a:extLst>
          </p:cNvPr>
          <p:cNvSpPr txBox="1">
            <a:spLocks noChangeArrowheads="1"/>
          </p:cNvSpPr>
          <p:nvPr/>
        </p:nvSpPr>
        <p:spPr bwMode="auto">
          <a:xfrm>
            <a:off x="7662414" y="5696120"/>
            <a:ext cx="3952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mn-ea"/>
                <a:ea typeface="+mn-ea"/>
              </a:rPr>
              <a:t>p</a:t>
            </a:r>
            <a:r>
              <a:rPr lang="en-US" altLang="zh-CN" sz="2400" baseline="-25000">
                <a:solidFill>
                  <a:schemeClr val="tx1"/>
                </a:solidFill>
                <a:latin typeface="+mn-ea"/>
                <a:ea typeface="+mn-ea"/>
              </a:rPr>
              <a:t>0</a:t>
            </a:r>
          </a:p>
        </p:txBody>
      </p:sp>
      <p:sp>
        <p:nvSpPr>
          <p:cNvPr id="33822" name="Text Box 30">
            <a:extLst>
              <a:ext uri="{FF2B5EF4-FFF2-40B4-BE49-F238E27FC236}">
                <a16:creationId xmlns:a16="http://schemas.microsoft.com/office/drawing/2014/main" id="{20EE40F7-249B-4A85-9794-E5E01754E7E3}"/>
              </a:ext>
            </a:extLst>
          </p:cNvPr>
          <p:cNvSpPr txBox="1">
            <a:spLocks noChangeArrowheads="1"/>
          </p:cNvSpPr>
          <p:nvPr/>
        </p:nvSpPr>
        <p:spPr bwMode="auto">
          <a:xfrm>
            <a:off x="6725789" y="5696120"/>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mn-ea"/>
                <a:ea typeface="+mn-ea"/>
              </a:rPr>
              <a:t>p</a:t>
            </a:r>
          </a:p>
        </p:txBody>
      </p:sp>
      <p:sp>
        <p:nvSpPr>
          <p:cNvPr id="33823" name="Text Box 31">
            <a:extLst>
              <a:ext uri="{FF2B5EF4-FFF2-40B4-BE49-F238E27FC236}">
                <a16:creationId xmlns:a16="http://schemas.microsoft.com/office/drawing/2014/main" id="{236BF24E-C5D5-46CB-AEDC-730F77576AFB}"/>
              </a:ext>
            </a:extLst>
          </p:cNvPr>
          <p:cNvSpPr txBox="1">
            <a:spLocks noChangeArrowheads="1"/>
          </p:cNvSpPr>
          <p:nvPr/>
        </p:nvSpPr>
        <p:spPr bwMode="auto">
          <a:xfrm>
            <a:off x="8454576" y="5696120"/>
            <a:ext cx="323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buClrTx/>
              <a:buSzTx/>
              <a:buFontTx/>
              <a:buNone/>
            </a:pPr>
            <a:r>
              <a:rPr lang="en-US" altLang="zh-CN" sz="2400" i="1">
                <a:solidFill>
                  <a:schemeClr val="tx1"/>
                </a:solidFill>
                <a:latin typeface="+mn-ea"/>
                <a:ea typeface="+mn-ea"/>
              </a:rPr>
              <a:t>b</a:t>
            </a:r>
          </a:p>
        </p:txBody>
      </p:sp>
      <p:sp>
        <p:nvSpPr>
          <p:cNvPr id="33824" name="Text Box 32">
            <a:extLst>
              <a:ext uri="{FF2B5EF4-FFF2-40B4-BE49-F238E27FC236}">
                <a16:creationId xmlns:a16="http://schemas.microsoft.com/office/drawing/2014/main" id="{895D706A-8DF9-4889-90D0-57D8F2EB7EB3}"/>
              </a:ext>
            </a:extLst>
          </p:cNvPr>
          <p:cNvSpPr txBox="1">
            <a:spLocks noChangeArrowheads="1"/>
          </p:cNvSpPr>
          <p:nvPr/>
        </p:nvSpPr>
        <p:spPr bwMode="auto">
          <a:xfrm>
            <a:off x="6240014" y="4319112"/>
            <a:ext cx="12953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2400" i="1" dirty="0">
                <a:solidFill>
                  <a:schemeClr val="tx1"/>
                </a:solidFill>
                <a:latin typeface="+mn-ea"/>
                <a:ea typeface="+mn-ea"/>
              </a:rPr>
              <a:t>y</a:t>
            </a:r>
            <a:r>
              <a:rPr lang="en-US" altLang="zh-CN" sz="2400" dirty="0">
                <a:solidFill>
                  <a:schemeClr val="tx1"/>
                </a:solidFill>
                <a:latin typeface="+mn-ea"/>
                <a:ea typeface="+mn-ea"/>
              </a:rPr>
              <a:t>=</a:t>
            </a:r>
            <a:r>
              <a:rPr lang="en-US" altLang="zh-CN" sz="2400" i="1" dirty="0">
                <a:solidFill>
                  <a:schemeClr val="tx1"/>
                </a:solidFill>
                <a:latin typeface="+mn-ea"/>
                <a:ea typeface="+mn-ea"/>
              </a:rPr>
              <a:t>f</a:t>
            </a:r>
            <a:r>
              <a:rPr lang="en-US" altLang="zh-CN"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a:t>
            </a:r>
          </a:p>
        </p:txBody>
      </p:sp>
      <p:sp>
        <p:nvSpPr>
          <p:cNvPr id="2" name="矩形 1">
            <a:extLst>
              <a:ext uri="{FF2B5EF4-FFF2-40B4-BE49-F238E27FC236}">
                <a16:creationId xmlns:a16="http://schemas.microsoft.com/office/drawing/2014/main" id="{C7B81B3B-71E9-4119-8ECF-99B0599DDF4A}"/>
              </a:ext>
            </a:extLst>
          </p:cNvPr>
          <p:cNvSpPr/>
          <p:nvPr/>
        </p:nvSpPr>
        <p:spPr>
          <a:xfrm>
            <a:off x="2592388" y="286872"/>
            <a:ext cx="4572000" cy="461665"/>
          </a:xfrm>
          <a:prstGeom prst="rect">
            <a:avLst/>
          </a:prstGeom>
        </p:spPr>
        <p:txBody>
          <a:bodyPr>
            <a:spAutoFit/>
          </a:bodyPr>
          <a:lstStyle/>
          <a:p>
            <a:pPr marL="0" indent="0" algn="just">
              <a:buFontTx/>
              <a:buNone/>
            </a:pPr>
            <a:r>
              <a:rPr lang="en-US" altLang="zh-CN" sz="2400" dirty="0">
                <a:solidFill>
                  <a:schemeClr val="tx1"/>
                </a:solidFill>
                <a:latin typeface="+mn-ea"/>
                <a:ea typeface="+mn-ea"/>
              </a:rPr>
              <a:t>8.2.3 </a:t>
            </a:r>
            <a:r>
              <a:rPr lang="zh-CN" altLang="en-US" sz="2400" dirty="0">
                <a:solidFill>
                  <a:schemeClr val="tx1"/>
                </a:solidFill>
                <a:latin typeface="+mn-ea"/>
                <a:ea typeface="+mn-ea"/>
              </a:rPr>
              <a:t>利用导数求极小值</a:t>
            </a:r>
          </a:p>
        </p:txBody>
      </p:sp>
    </p:spTree>
    <p:extLst>
      <p:ext uri="{BB962C8B-B14F-4D97-AF65-F5344CB8AC3E}">
        <p14:creationId xmlns:p14="http://schemas.microsoft.com/office/powerpoint/2010/main" val="1533796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E8CC080-730A-446D-86FD-ABF2E4732811}"/>
              </a:ext>
            </a:extLst>
          </p:cNvPr>
          <p:cNvSpPr>
            <a:spLocks noGrp="1" noChangeArrowheads="1"/>
          </p:cNvSpPr>
          <p:nvPr>
            <p:ph type="title"/>
          </p:nvPr>
        </p:nvSpPr>
        <p:spPr>
          <a:xfrm>
            <a:off x="288319" y="116632"/>
            <a:ext cx="5095478" cy="471586"/>
          </a:xfrm>
        </p:spPr>
        <p:txBody>
          <a:bodyPr/>
          <a:lstStyle/>
          <a:p>
            <a:r>
              <a:rPr lang="zh-CN" altLang="en-US" sz="2400" dirty="0">
                <a:latin typeface="+mn-ea"/>
                <a:ea typeface="+mn-ea"/>
              </a:rPr>
              <a:t>对极小值分类</a:t>
            </a:r>
          </a:p>
        </p:txBody>
      </p:sp>
      <p:sp>
        <p:nvSpPr>
          <p:cNvPr id="34819" name="Rectangle 3">
            <a:extLst>
              <a:ext uri="{FF2B5EF4-FFF2-40B4-BE49-F238E27FC236}">
                <a16:creationId xmlns:a16="http://schemas.microsoft.com/office/drawing/2014/main" id="{26DC02D5-EDDC-4707-8E30-B96D7412F054}"/>
              </a:ext>
            </a:extLst>
          </p:cNvPr>
          <p:cNvSpPr>
            <a:spLocks noGrp="1" noChangeArrowheads="1"/>
          </p:cNvSpPr>
          <p:nvPr>
            <p:ph type="body" idx="1"/>
          </p:nvPr>
        </p:nvSpPr>
        <p:spPr>
          <a:xfrm>
            <a:off x="208828" y="748469"/>
            <a:ext cx="8655156" cy="2952328"/>
          </a:xfrm>
        </p:spPr>
        <p:txBody>
          <a:bodyPr>
            <a:noAutofit/>
          </a:bodyPr>
          <a:lstStyle/>
          <a:p>
            <a:pPr>
              <a:lnSpc>
                <a:spcPct val="110000"/>
              </a:lnSpc>
            </a:pPr>
            <a:r>
              <a:rPr lang="zh-CN" altLang="en-US" sz="2400" dirty="0">
                <a:latin typeface="+mn-ea"/>
              </a:rPr>
              <a:t>首先求出三个测试值</a:t>
            </a:r>
            <a:r>
              <a:rPr lang="en-US" altLang="zh-CN" sz="2400" i="1" dirty="0">
                <a:latin typeface="+mn-ea"/>
              </a:rPr>
              <a:t>p</a:t>
            </a:r>
            <a:r>
              <a:rPr lang="en-US" altLang="zh-CN" sz="2400" baseline="-25000" dirty="0">
                <a:latin typeface="+mn-ea"/>
              </a:rPr>
              <a:t>0</a:t>
            </a:r>
            <a:r>
              <a:rPr lang="en-US" altLang="zh-CN" sz="2400" dirty="0">
                <a:latin typeface="+mn-ea"/>
              </a:rPr>
              <a:t>,  </a:t>
            </a:r>
            <a:r>
              <a:rPr lang="en-US" altLang="zh-CN" sz="2400" i="1" dirty="0">
                <a:latin typeface="+mn-ea"/>
              </a:rPr>
              <a:t>p</a:t>
            </a:r>
            <a:r>
              <a:rPr lang="en-US" altLang="zh-CN" sz="2400" baseline="-25000" dirty="0">
                <a:latin typeface="+mn-ea"/>
              </a:rPr>
              <a:t>1</a:t>
            </a:r>
            <a:r>
              <a:rPr lang="en-US" altLang="zh-CN" sz="2400" dirty="0">
                <a:latin typeface="+mn-ea"/>
              </a:rPr>
              <a:t>=</a:t>
            </a:r>
            <a:r>
              <a:rPr lang="en-US" altLang="zh-CN" sz="2400" i="1" dirty="0">
                <a:latin typeface="+mn-ea"/>
              </a:rPr>
              <a:t>p</a:t>
            </a:r>
            <a:r>
              <a:rPr lang="en-US" altLang="zh-CN" sz="2400" baseline="-25000" dirty="0">
                <a:latin typeface="+mn-ea"/>
              </a:rPr>
              <a:t>0</a:t>
            </a:r>
            <a:r>
              <a:rPr lang="en-US" altLang="zh-CN" sz="2400" dirty="0">
                <a:latin typeface="+mn-ea"/>
              </a:rPr>
              <a:t>+</a:t>
            </a:r>
            <a:r>
              <a:rPr lang="en-US" altLang="zh-CN" sz="2400" i="1" dirty="0">
                <a:latin typeface="+mn-ea"/>
              </a:rPr>
              <a:t>h</a:t>
            </a:r>
            <a:r>
              <a:rPr lang="en-US" altLang="zh-CN" sz="2400" dirty="0">
                <a:latin typeface="+mn-ea"/>
              </a:rPr>
              <a:t>,  </a:t>
            </a:r>
            <a:r>
              <a:rPr lang="en-US" altLang="zh-CN" sz="2400" i="1" dirty="0">
                <a:latin typeface="+mn-ea"/>
              </a:rPr>
              <a:t>p</a:t>
            </a:r>
            <a:r>
              <a:rPr lang="en-US" altLang="zh-CN" sz="2400" baseline="-25000" dirty="0">
                <a:latin typeface="+mn-ea"/>
              </a:rPr>
              <a:t>2</a:t>
            </a:r>
            <a:r>
              <a:rPr lang="en-US" altLang="zh-CN" sz="2400" dirty="0">
                <a:latin typeface="+mn-ea"/>
              </a:rPr>
              <a:t>=</a:t>
            </a:r>
            <a:r>
              <a:rPr lang="en-US" altLang="zh-CN" sz="2400" i="1" dirty="0">
                <a:latin typeface="+mn-ea"/>
              </a:rPr>
              <a:t>p</a:t>
            </a:r>
            <a:r>
              <a:rPr lang="en-US" altLang="zh-CN" sz="2400" baseline="-25000" dirty="0">
                <a:latin typeface="+mn-ea"/>
              </a:rPr>
              <a:t>0</a:t>
            </a:r>
            <a:r>
              <a:rPr lang="en-US" altLang="zh-CN" sz="2400" dirty="0">
                <a:latin typeface="+mn-ea"/>
              </a:rPr>
              <a:t>+2</a:t>
            </a:r>
            <a:r>
              <a:rPr lang="en-US" altLang="zh-CN" sz="2400" i="1" dirty="0">
                <a:latin typeface="+mn-ea"/>
              </a:rPr>
              <a:t>h</a:t>
            </a:r>
            <a:r>
              <a:rPr lang="en-US" altLang="zh-CN" sz="2400" dirty="0">
                <a:latin typeface="+mn-ea"/>
              </a:rPr>
              <a:t>,  </a:t>
            </a:r>
            <a:r>
              <a:rPr lang="zh-CN" altLang="en-US" sz="2400" dirty="0">
                <a:latin typeface="+mn-ea"/>
              </a:rPr>
              <a:t>使得</a:t>
            </a:r>
            <a:r>
              <a:rPr lang="en-US" altLang="zh-CN" sz="2400" i="1" dirty="0">
                <a:latin typeface="Times New Roman" panose="02020603050405020304" pitchFamily="18" charset="0"/>
                <a:cs typeface="Times New Roman" panose="02020603050405020304" pitchFamily="18" charset="0"/>
              </a:rPr>
              <a:t>f </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 &gt; </a:t>
            </a:r>
            <a:r>
              <a:rPr lang="en-US" altLang="zh-CN" sz="2400" i="1" dirty="0">
                <a:latin typeface="Times New Roman" panose="02020603050405020304" pitchFamily="18" charset="0"/>
                <a:cs typeface="Times New Roman" panose="02020603050405020304" pitchFamily="18" charset="0"/>
              </a:rPr>
              <a:t>f </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f (</a:t>
            </a:r>
            <a:r>
              <a:rPr lang="en-US" altLang="zh-CN" sz="2400" i="1" dirty="0">
                <a:latin typeface="+mn-ea"/>
              </a:rPr>
              <a:t>p</a:t>
            </a:r>
            <a:r>
              <a:rPr lang="en-US" altLang="zh-CN" sz="2400" baseline="-25000" dirty="0">
                <a:latin typeface="+mn-ea"/>
              </a:rPr>
              <a:t>1</a:t>
            </a:r>
            <a:r>
              <a:rPr lang="en-US" altLang="zh-CN" sz="2400" i="1" dirty="0">
                <a:latin typeface="Times New Roman" panose="02020603050405020304" pitchFamily="18" charset="0"/>
                <a:cs typeface="Times New Roman" panose="02020603050405020304" pitchFamily="18" charset="0"/>
              </a:rPr>
              <a:t>) &lt; f (</a:t>
            </a:r>
            <a:r>
              <a:rPr lang="en-US" altLang="zh-CN" sz="2400" i="1" dirty="0">
                <a:latin typeface="+mn-ea"/>
              </a:rPr>
              <a:t>p</a:t>
            </a:r>
            <a:r>
              <a:rPr lang="en-US" altLang="zh-CN" sz="2400" baseline="-25000" dirty="0">
                <a:latin typeface="+mn-ea"/>
              </a:rPr>
              <a:t>2</a:t>
            </a:r>
            <a:r>
              <a:rPr lang="en-US" altLang="zh-CN" sz="2400" i="1" dirty="0">
                <a:latin typeface="Times New Roman" panose="02020603050405020304" pitchFamily="18" charset="0"/>
                <a:cs typeface="Times New Roman" panose="02020603050405020304" pitchFamily="18" charset="0"/>
              </a:rPr>
              <a:t>)</a:t>
            </a:r>
            <a:r>
              <a:rPr lang="zh-CN" altLang="en-US" sz="2400" dirty="0">
                <a:latin typeface="+mn-ea"/>
              </a:rPr>
              <a:t>成立</a:t>
            </a:r>
          </a:p>
          <a:p>
            <a:pPr>
              <a:lnSpc>
                <a:spcPct val="110000"/>
              </a:lnSpc>
            </a:pPr>
            <a:r>
              <a:rPr lang="zh-CN" altLang="en-US" sz="2400" dirty="0">
                <a:latin typeface="+mn-ea"/>
              </a:rPr>
              <a:t>若</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)&lt;0</a:t>
            </a:r>
            <a:r>
              <a:rPr lang="en-US" altLang="zh-CN" sz="2400" dirty="0">
                <a:latin typeface="+mn-ea"/>
              </a:rPr>
              <a:t>, </a:t>
            </a:r>
            <a:r>
              <a:rPr lang="zh-CN" altLang="en-US" sz="2400" dirty="0">
                <a:latin typeface="+mn-ea"/>
              </a:rPr>
              <a:t>则</a:t>
            </a:r>
            <a:r>
              <a:rPr lang="en-US" altLang="zh-CN" sz="2400" i="1" dirty="0">
                <a:latin typeface="+mn-ea"/>
              </a:rPr>
              <a:t>p</a:t>
            </a:r>
            <a:r>
              <a:rPr lang="en-US" altLang="zh-CN" sz="2400" baseline="-25000" dirty="0">
                <a:latin typeface="+mn-ea"/>
              </a:rPr>
              <a:t>0</a:t>
            </a:r>
            <a:r>
              <a:rPr lang="en-US" altLang="zh-CN" sz="2400" dirty="0">
                <a:latin typeface="+mn-ea"/>
              </a:rPr>
              <a:t>&lt;</a:t>
            </a:r>
            <a:r>
              <a:rPr lang="en-US" altLang="zh-CN" sz="2400" i="1" dirty="0">
                <a:latin typeface="+mn-ea"/>
              </a:rPr>
              <a:t>p</a:t>
            </a:r>
            <a:r>
              <a:rPr lang="zh-CN" altLang="en-US" sz="2400" dirty="0">
                <a:latin typeface="+mn-ea"/>
              </a:rPr>
              <a:t>，且应该选择步长</a:t>
            </a:r>
            <a:r>
              <a:rPr lang="en-US" altLang="zh-CN" sz="2400" i="1" dirty="0">
                <a:latin typeface="+mn-ea"/>
              </a:rPr>
              <a:t>h</a:t>
            </a:r>
            <a:r>
              <a:rPr lang="en-US" altLang="zh-CN" sz="2400" dirty="0">
                <a:latin typeface="+mn-ea"/>
              </a:rPr>
              <a:t>&gt;0</a:t>
            </a:r>
          </a:p>
          <a:p>
            <a:pPr>
              <a:lnSpc>
                <a:spcPct val="110000"/>
              </a:lnSpc>
            </a:pPr>
            <a:r>
              <a:rPr lang="zh-CN" altLang="en-US" sz="2400" dirty="0">
                <a:latin typeface="+mn-ea"/>
              </a:rPr>
              <a:t>若</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)&gt;0</a:t>
            </a:r>
            <a:r>
              <a:rPr lang="en-US" altLang="zh-CN" sz="2400" dirty="0">
                <a:latin typeface="+mn-ea"/>
              </a:rPr>
              <a:t>, </a:t>
            </a:r>
            <a:r>
              <a:rPr lang="zh-CN" altLang="en-US" sz="2400" dirty="0">
                <a:latin typeface="+mn-ea"/>
              </a:rPr>
              <a:t>则</a:t>
            </a:r>
            <a:r>
              <a:rPr lang="en-US" altLang="zh-CN" sz="2400" i="1" dirty="0">
                <a:latin typeface="+mn-ea"/>
              </a:rPr>
              <a:t>p</a:t>
            </a:r>
            <a:r>
              <a:rPr lang="en-US" altLang="zh-CN" sz="2400" baseline="-25000" dirty="0">
                <a:latin typeface="+mn-ea"/>
              </a:rPr>
              <a:t>0</a:t>
            </a:r>
            <a:r>
              <a:rPr lang="en-US" altLang="zh-CN" sz="2400" dirty="0">
                <a:latin typeface="+mn-ea"/>
              </a:rPr>
              <a:t>&gt;</a:t>
            </a:r>
            <a:r>
              <a:rPr lang="en-US" altLang="zh-CN" sz="2400" i="1" dirty="0">
                <a:latin typeface="+mn-ea"/>
              </a:rPr>
              <a:t>p</a:t>
            </a:r>
            <a:r>
              <a:rPr lang="zh-CN" altLang="en-US" sz="2400" dirty="0">
                <a:latin typeface="+mn-ea"/>
              </a:rPr>
              <a:t>，且应该选择步长</a:t>
            </a:r>
            <a:r>
              <a:rPr lang="en-US" altLang="zh-CN" sz="2400" i="1" dirty="0">
                <a:latin typeface="+mn-ea"/>
              </a:rPr>
              <a:t>h&lt;</a:t>
            </a:r>
            <a:r>
              <a:rPr lang="en-US" altLang="zh-CN" sz="2400" dirty="0">
                <a:latin typeface="+mn-ea"/>
              </a:rPr>
              <a:t>0</a:t>
            </a:r>
          </a:p>
          <a:p>
            <a:pPr>
              <a:lnSpc>
                <a:spcPct val="110000"/>
              </a:lnSpc>
            </a:pPr>
            <a:r>
              <a:rPr lang="zh-CN" altLang="en-US" sz="2400" dirty="0">
                <a:latin typeface="+mn-ea"/>
              </a:rPr>
              <a:t>容易找到</a:t>
            </a:r>
            <a:r>
              <a:rPr lang="en-US" altLang="zh-CN" sz="2400" i="1" dirty="0">
                <a:latin typeface="+mn-ea"/>
              </a:rPr>
              <a:t>h</a:t>
            </a:r>
            <a:r>
              <a:rPr lang="zh-CN" altLang="en-US" sz="2400" dirty="0">
                <a:latin typeface="+mn-ea"/>
              </a:rPr>
              <a:t>，使三点</a:t>
            </a:r>
            <a:r>
              <a:rPr lang="en-US" altLang="zh-CN" sz="2400" i="1" dirty="0">
                <a:latin typeface="+mn-ea"/>
              </a:rPr>
              <a:t>p</a:t>
            </a:r>
            <a:r>
              <a:rPr lang="en-US" altLang="zh-CN" sz="2400" baseline="-25000" dirty="0">
                <a:latin typeface="+mn-ea"/>
              </a:rPr>
              <a:t>0</a:t>
            </a:r>
            <a:r>
              <a:rPr lang="en-US" altLang="zh-CN" sz="2400" dirty="0">
                <a:latin typeface="+mn-ea"/>
              </a:rPr>
              <a:t>, </a:t>
            </a:r>
            <a:r>
              <a:rPr lang="en-US" altLang="zh-CN" sz="2400" i="1" dirty="0">
                <a:latin typeface="+mn-ea"/>
              </a:rPr>
              <a:t>p</a:t>
            </a:r>
            <a:r>
              <a:rPr lang="en-US" altLang="zh-CN" sz="2400" baseline="-25000" dirty="0">
                <a:latin typeface="+mn-ea"/>
              </a:rPr>
              <a:t>1</a:t>
            </a:r>
            <a:r>
              <a:rPr lang="en-US" altLang="zh-CN" sz="2400" dirty="0">
                <a:latin typeface="+mn-ea"/>
              </a:rPr>
              <a:t>=</a:t>
            </a:r>
            <a:r>
              <a:rPr lang="en-US" altLang="zh-CN" sz="2400" i="1" dirty="0">
                <a:latin typeface="+mn-ea"/>
              </a:rPr>
              <a:t>p</a:t>
            </a:r>
            <a:r>
              <a:rPr lang="en-US" altLang="zh-CN" sz="2400" baseline="-25000" dirty="0">
                <a:latin typeface="+mn-ea"/>
              </a:rPr>
              <a:t>0</a:t>
            </a:r>
            <a:r>
              <a:rPr lang="en-US" altLang="zh-CN" sz="2400" dirty="0">
                <a:latin typeface="+mn-ea"/>
              </a:rPr>
              <a:t>+</a:t>
            </a:r>
            <a:r>
              <a:rPr lang="en-US" altLang="zh-CN" sz="2400" i="1" dirty="0">
                <a:latin typeface="+mn-ea"/>
              </a:rPr>
              <a:t>h</a:t>
            </a:r>
            <a:r>
              <a:rPr lang="en-US" altLang="zh-CN" sz="2400" dirty="0">
                <a:latin typeface="+mn-ea"/>
              </a:rPr>
              <a:t>, </a:t>
            </a:r>
            <a:r>
              <a:rPr lang="en-US" altLang="zh-CN" sz="2400" i="1" dirty="0">
                <a:latin typeface="+mn-ea"/>
              </a:rPr>
              <a:t>p</a:t>
            </a:r>
            <a:r>
              <a:rPr lang="en-US" altLang="zh-CN" sz="2400" baseline="-25000" dirty="0">
                <a:latin typeface="+mn-ea"/>
              </a:rPr>
              <a:t>2</a:t>
            </a:r>
            <a:r>
              <a:rPr lang="en-US" altLang="zh-CN" sz="2400" dirty="0">
                <a:latin typeface="+mn-ea"/>
              </a:rPr>
              <a:t>=</a:t>
            </a:r>
            <a:r>
              <a:rPr lang="en-US" altLang="zh-CN" sz="2400" i="1" dirty="0">
                <a:latin typeface="+mn-ea"/>
              </a:rPr>
              <a:t>p</a:t>
            </a:r>
            <a:r>
              <a:rPr lang="en-US" altLang="zh-CN" sz="2400" baseline="-25000" dirty="0">
                <a:latin typeface="+mn-ea"/>
              </a:rPr>
              <a:t>0</a:t>
            </a:r>
            <a:r>
              <a:rPr lang="en-US" altLang="zh-CN" sz="2400" dirty="0">
                <a:latin typeface="+mn-ea"/>
              </a:rPr>
              <a:t>+2</a:t>
            </a:r>
            <a:r>
              <a:rPr lang="en-US" altLang="zh-CN" sz="2400" i="1" dirty="0">
                <a:latin typeface="+mn-ea"/>
              </a:rPr>
              <a:t>h</a:t>
            </a:r>
            <a:r>
              <a:rPr lang="zh-CN" altLang="en-US" sz="2400" dirty="0">
                <a:latin typeface="+mn-ea"/>
              </a:rPr>
              <a:t>满足要求。如有</a:t>
            </a:r>
            <a:r>
              <a:rPr lang="en-US" altLang="zh-CN" sz="2400" i="1" dirty="0">
                <a:latin typeface="+mn-ea"/>
              </a:rPr>
              <a:t>a</a:t>
            </a:r>
            <a:r>
              <a:rPr lang="en-US" altLang="zh-CN" sz="2400" dirty="0">
                <a:latin typeface="+mn-ea"/>
              </a:rPr>
              <a:t>+1&lt;</a:t>
            </a:r>
            <a:r>
              <a:rPr lang="en-US" altLang="zh-CN" sz="2400" i="1" dirty="0">
                <a:latin typeface="+mn-ea"/>
              </a:rPr>
              <a:t>b</a:t>
            </a:r>
            <a:r>
              <a:rPr lang="zh-CN" altLang="en-US" sz="2400" dirty="0">
                <a:latin typeface="+mn-ea"/>
              </a:rPr>
              <a:t>，则令</a:t>
            </a:r>
            <a:r>
              <a:rPr lang="en-US" altLang="zh-CN" sz="2400" i="1" dirty="0">
                <a:latin typeface="+mn-ea"/>
              </a:rPr>
              <a:t>h</a:t>
            </a:r>
            <a:r>
              <a:rPr lang="en-US" altLang="zh-CN" sz="2400" dirty="0">
                <a:latin typeface="+mn-ea"/>
              </a:rPr>
              <a:t>=1</a:t>
            </a:r>
            <a:r>
              <a:rPr lang="zh-CN" altLang="en-US" sz="2400" dirty="0">
                <a:latin typeface="+mn-ea"/>
              </a:rPr>
              <a:t>，否则令</a:t>
            </a:r>
            <a:r>
              <a:rPr lang="en-US" altLang="zh-CN" sz="2400" i="1" dirty="0">
                <a:latin typeface="+mn-ea"/>
              </a:rPr>
              <a:t>h</a:t>
            </a:r>
            <a:r>
              <a:rPr lang="en-US" altLang="zh-CN" sz="2400" dirty="0">
                <a:latin typeface="+mn-ea"/>
              </a:rPr>
              <a:t>=1/2</a:t>
            </a:r>
            <a:r>
              <a:rPr lang="zh-CN" altLang="en-US" sz="2400" dirty="0">
                <a:latin typeface="+mn-ea"/>
              </a:rPr>
              <a:t>，依此类推。</a:t>
            </a:r>
          </a:p>
        </p:txBody>
      </p:sp>
      <p:sp>
        <p:nvSpPr>
          <p:cNvPr id="4" name="Rectangle 3">
            <a:extLst>
              <a:ext uri="{FF2B5EF4-FFF2-40B4-BE49-F238E27FC236}">
                <a16:creationId xmlns:a16="http://schemas.microsoft.com/office/drawing/2014/main" id="{F3131173-23D6-4AF2-9E39-037434876FA3}"/>
              </a:ext>
            </a:extLst>
          </p:cNvPr>
          <p:cNvSpPr txBox="1">
            <a:spLocks noChangeArrowheads="1"/>
          </p:cNvSpPr>
          <p:nvPr/>
        </p:nvSpPr>
        <p:spPr>
          <a:xfrm>
            <a:off x="198321" y="3827104"/>
            <a:ext cx="8676169" cy="254507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09600" indent="-609600" fontAlgn="auto">
              <a:lnSpc>
                <a:spcPct val="100000"/>
              </a:lnSpc>
              <a:spcAft>
                <a:spcPts val="0"/>
              </a:spcAft>
              <a:buFont typeface="Wingdings" panose="05000000000000000000" pitchFamily="2" charset="2"/>
              <a:buAutoNum type="arabicPeriod"/>
            </a:pPr>
            <a:r>
              <a:rPr lang="zh-CN" altLang="en-US" sz="2400" b="0" dirty="0"/>
              <a:t>若满足</a:t>
            </a:r>
            <a:r>
              <a:rPr lang="en-US" altLang="zh-CN" sz="2400" b="0" i="1" dirty="0"/>
              <a:t>f</a:t>
            </a:r>
            <a:r>
              <a:rPr lang="en-US" altLang="zh-CN" sz="2400" b="0" dirty="0"/>
              <a:t>(</a:t>
            </a:r>
            <a:r>
              <a:rPr lang="en-US" altLang="zh-CN" sz="2400" b="0" i="1" dirty="0"/>
              <a:t>p</a:t>
            </a:r>
            <a:r>
              <a:rPr lang="en-US" altLang="zh-CN" sz="2400" b="0" baseline="-25000" dirty="0"/>
              <a:t>0</a:t>
            </a:r>
            <a:r>
              <a:rPr lang="en-US" altLang="zh-CN" sz="2400" b="0" dirty="0"/>
              <a:t>)&gt;</a:t>
            </a:r>
            <a:r>
              <a:rPr lang="en-US" altLang="zh-CN" sz="2400" b="0" i="1" dirty="0"/>
              <a:t>f</a:t>
            </a:r>
            <a:r>
              <a:rPr lang="en-US" altLang="zh-CN" sz="2400" b="0" dirty="0"/>
              <a:t>(</a:t>
            </a:r>
            <a:r>
              <a:rPr lang="en-US" altLang="zh-CN" sz="2400" b="0" i="1" dirty="0"/>
              <a:t>p</a:t>
            </a:r>
            <a:r>
              <a:rPr lang="en-US" altLang="zh-CN" sz="2400" b="0" baseline="-25000" dirty="0"/>
              <a:t>1</a:t>
            </a:r>
            <a:r>
              <a:rPr lang="en-US" altLang="zh-CN" sz="2400" b="0" dirty="0"/>
              <a:t>), </a:t>
            </a:r>
            <a:r>
              <a:rPr lang="en-US" altLang="zh-CN" sz="2400" b="0" i="1" dirty="0"/>
              <a:t>f</a:t>
            </a:r>
            <a:r>
              <a:rPr lang="en-US" altLang="zh-CN" sz="2400" b="0" dirty="0"/>
              <a:t>(</a:t>
            </a:r>
            <a:r>
              <a:rPr lang="en-US" altLang="zh-CN" sz="2400" b="0" i="1" dirty="0"/>
              <a:t>p</a:t>
            </a:r>
            <a:r>
              <a:rPr lang="en-US" altLang="zh-CN" sz="2400" b="0" baseline="-25000" dirty="0"/>
              <a:t>1</a:t>
            </a:r>
            <a:r>
              <a:rPr lang="en-US" altLang="zh-CN" sz="2400" b="0" dirty="0"/>
              <a:t>)&lt;</a:t>
            </a:r>
            <a:r>
              <a:rPr lang="en-US" altLang="zh-CN" sz="2400" b="0" i="1" dirty="0"/>
              <a:t>f</a:t>
            </a:r>
            <a:r>
              <a:rPr lang="en-US" altLang="zh-CN" sz="2400" b="0" dirty="0"/>
              <a:t>(</a:t>
            </a:r>
            <a:r>
              <a:rPr lang="en-US" altLang="zh-CN" sz="2400" b="0" i="1" dirty="0"/>
              <a:t>p</a:t>
            </a:r>
            <a:r>
              <a:rPr lang="en-US" altLang="zh-CN" sz="2400" b="0" baseline="-25000" dirty="0"/>
              <a:t>2</a:t>
            </a:r>
            <a:r>
              <a:rPr lang="en-US" altLang="zh-CN" sz="2400" b="0" dirty="0"/>
              <a:t>)</a:t>
            </a:r>
            <a:r>
              <a:rPr lang="zh-CN" altLang="en-US" sz="2400" b="0" dirty="0"/>
              <a:t>则结束</a:t>
            </a:r>
          </a:p>
          <a:p>
            <a:pPr marL="609600" indent="-609600" fontAlgn="auto">
              <a:lnSpc>
                <a:spcPct val="100000"/>
              </a:lnSpc>
              <a:spcAft>
                <a:spcPts val="0"/>
              </a:spcAft>
              <a:buFont typeface="Wingdings" panose="05000000000000000000" pitchFamily="2" charset="2"/>
              <a:buAutoNum type="arabicPeriod"/>
            </a:pPr>
            <a:r>
              <a:rPr lang="zh-CN" altLang="en-US" sz="2400" b="0" dirty="0"/>
              <a:t>若</a:t>
            </a:r>
            <a:r>
              <a:rPr lang="en-US" altLang="zh-CN" sz="2400" b="0" i="1" dirty="0"/>
              <a:t>f</a:t>
            </a:r>
            <a:r>
              <a:rPr lang="en-US" altLang="zh-CN" sz="2400" b="0" dirty="0"/>
              <a:t>(</a:t>
            </a:r>
            <a:r>
              <a:rPr lang="en-US" altLang="zh-CN" sz="2400" b="0" i="1" dirty="0"/>
              <a:t>p</a:t>
            </a:r>
            <a:r>
              <a:rPr lang="en-US" altLang="zh-CN" sz="2400" b="0" baseline="-25000" dirty="0"/>
              <a:t>0</a:t>
            </a:r>
            <a:r>
              <a:rPr lang="en-US" altLang="zh-CN" sz="2400" b="0" dirty="0"/>
              <a:t>)&gt;</a:t>
            </a:r>
            <a:r>
              <a:rPr lang="en-US" altLang="zh-CN" sz="2400" b="0" i="1" dirty="0"/>
              <a:t>f</a:t>
            </a:r>
            <a:r>
              <a:rPr lang="en-US" altLang="zh-CN" sz="2400" b="0" dirty="0"/>
              <a:t>(</a:t>
            </a:r>
            <a:r>
              <a:rPr lang="en-US" altLang="zh-CN" sz="2400" b="0" i="1" dirty="0"/>
              <a:t>p</a:t>
            </a:r>
            <a:r>
              <a:rPr lang="en-US" altLang="zh-CN" sz="2400" b="0" baseline="-25000" dirty="0"/>
              <a:t>1</a:t>
            </a:r>
            <a:r>
              <a:rPr lang="en-US" altLang="zh-CN" sz="2400" b="0" dirty="0"/>
              <a:t>)</a:t>
            </a:r>
            <a:r>
              <a:rPr lang="zh-CN" altLang="en-US" sz="2400" b="0" dirty="0"/>
              <a:t>且</a:t>
            </a:r>
            <a:r>
              <a:rPr lang="en-US" altLang="zh-CN" sz="2400" b="0" i="1" dirty="0"/>
              <a:t>f</a:t>
            </a:r>
            <a:r>
              <a:rPr lang="en-US" altLang="zh-CN" sz="2400" b="0" dirty="0"/>
              <a:t>(</a:t>
            </a:r>
            <a:r>
              <a:rPr lang="en-US" altLang="zh-CN" sz="2400" b="0" i="1" dirty="0"/>
              <a:t>p</a:t>
            </a:r>
            <a:r>
              <a:rPr lang="en-US" altLang="zh-CN" sz="2400" b="0" baseline="-25000" dirty="0"/>
              <a:t>1</a:t>
            </a:r>
            <a:r>
              <a:rPr lang="en-US" altLang="zh-CN" sz="2400" b="0" dirty="0"/>
              <a:t>)&gt;</a:t>
            </a:r>
            <a:r>
              <a:rPr lang="en-US" altLang="zh-CN" sz="2400" b="0" i="1" dirty="0"/>
              <a:t>f</a:t>
            </a:r>
            <a:r>
              <a:rPr lang="en-US" altLang="zh-CN" sz="2400" b="0" dirty="0"/>
              <a:t>(</a:t>
            </a:r>
            <a:r>
              <a:rPr lang="en-US" altLang="zh-CN" sz="2400" b="0" i="1" dirty="0"/>
              <a:t>p</a:t>
            </a:r>
            <a:r>
              <a:rPr lang="en-US" altLang="zh-CN" sz="2400" b="0" baseline="-25000" dirty="0"/>
              <a:t>2</a:t>
            </a:r>
            <a:r>
              <a:rPr lang="en-US" altLang="zh-CN" sz="2400" b="0" dirty="0"/>
              <a:t>)</a:t>
            </a:r>
            <a:r>
              <a:rPr lang="zh-CN" altLang="en-US" sz="2400" b="0" dirty="0"/>
              <a:t>，则说明</a:t>
            </a:r>
            <a:r>
              <a:rPr lang="en-US" altLang="zh-CN" sz="2400" b="0" i="1" dirty="0"/>
              <a:t>p</a:t>
            </a:r>
            <a:r>
              <a:rPr lang="en-US" altLang="zh-CN" sz="2400" b="0" baseline="-25000" dirty="0"/>
              <a:t>2</a:t>
            </a:r>
            <a:r>
              <a:rPr lang="en-US" altLang="zh-CN" sz="2400" b="0" dirty="0"/>
              <a:t>&lt;</a:t>
            </a:r>
            <a:r>
              <a:rPr lang="en-US" altLang="zh-CN" sz="2400" b="0" i="1" dirty="0"/>
              <a:t>p</a:t>
            </a:r>
            <a:r>
              <a:rPr lang="zh-CN" altLang="en-US" sz="2400" b="0" dirty="0"/>
              <a:t>。则需检测更靠右的点。步长加倍，并重复检测过程</a:t>
            </a:r>
          </a:p>
          <a:p>
            <a:pPr marL="609600" indent="-609600" fontAlgn="auto">
              <a:lnSpc>
                <a:spcPct val="100000"/>
              </a:lnSpc>
              <a:spcAft>
                <a:spcPts val="0"/>
              </a:spcAft>
              <a:buFont typeface="Wingdings" panose="05000000000000000000" pitchFamily="2" charset="2"/>
              <a:buAutoNum type="arabicPeriod"/>
            </a:pPr>
            <a:r>
              <a:rPr lang="zh-CN" altLang="en-US" sz="2400" b="0" dirty="0"/>
              <a:t>若</a:t>
            </a:r>
            <a:r>
              <a:rPr lang="en-US" altLang="zh-CN" sz="2400" b="0" i="1" dirty="0"/>
              <a:t>f</a:t>
            </a:r>
            <a:r>
              <a:rPr lang="en-US" altLang="zh-CN" sz="2400" b="0" dirty="0"/>
              <a:t>(</a:t>
            </a:r>
            <a:r>
              <a:rPr lang="en-US" altLang="zh-CN" sz="2400" b="0" i="1" dirty="0"/>
              <a:t>p</a:t>
            </a:r>
            <a:r>
              <a:rPr lang="en-US" altLang="zh-CN" sz="2400" b="0" baseline="-25000" dirty="0"/>
              <a:t>0</a:t>
            </a:r>
            <a:r>
              <a:rPr lang="en-US" altLang="zh-CN" sz="2400" b="0" dirty="0"/>
              <a:t>) </a:t>
            </a:r>
            <a:r>
              <a:rPr lang="en-US" altLang="en-US" sz="2400" b="0" dirty="0"/>
              <a:t>≤</a:t>
            </a:r>
            <a:r>
              <a:rPr lang="en-US" altLang="zh-CN" sz="2400" b="0" i="1" dirty="0"/>
              <a:t>f</a:t>
            </a:r>
            <a:r>
              <a:rPr lang="en-US" altLang="zh-CN" sz="2400" b="0" dirty="0"/>
              <a:t>(</a:t>
            </a:r>
            <a:r>
              <a:rPr lang="en-US" altLang="zh-CN" sz="2400" b="0" i="1" dirty="0"/>
              <a:t>p</a:t>
            </a:r>
            <a:r>
              <a:rPr lang="en-US" altLang="zh-CN" sz="2400" b="0" baseline="-25000" dirty="0"/>
              <a:t>1</a:t>
            </a:r>
            <a:r>
              <a:rPr lang="en-US" altLang="zh-CN" sz="2400" b="0" dirty="0"/>
              <a:t>)</a:t>
            </a:r>
            <a:r>
              <a:rPr lang="zh-CN" altLang="en-US" sz="2400" b="0" dirty="0"/>
              <a:t>，表明</a:t>
            </a:r>
            <a:r>
              <a:rPr lang="en-US" altLang="zh-CN" sz="2400" b="0" i="1" dirty="0"/>
              <a:t>h</a:t>
            </a:r>
            <a:r>
              <a:rPr lang="zh-CN" altLang="en-US" sz="2400" b="0" dirty="0"/>
              <a:t>太大， </a:t>
            </a:r>
            <a:r>
              <a:rPr lang="en-US" altLang="zh-CN" sz="2400" b="0" i="1" dirty="0"/>
              <a:t>p</a:t>
            </a:r>
            <a:r>
              <a:rPr lang="en-US" altLang="zh-CN" sz="2400" b="0" baseline="-25000" dirty="0"/>
              <a:t>1</a:t>
            </a:r>
            <a:r>
              <a:rPr lang="zh-CN" altLang="en-US" sz="2400" b="0" dirty="0"/>
              <a:t>已经跳过了</a:t>
            </a:r>
            <a:r>
              <a:rPr lang="en-US" altLang="zh-CN" sz="2400" b="0" i="1" dirty="0"/>
              <a:t>p</a:t>
            </a:r>
            <a:r>
              <a:rPr lang="zh-CN" altLang="en-US" sz="2400" b="0" dirty="0"/>
              <a:t>。则需检测更靠近</a:t>
            </a:r>
            <a:r>
              <a:rPr lang="en-US" altLang="zh-CN" sz="2400" b="0" i="1" dirty="0"/>
              <a:t>p</a:t>
            </a:r>
            <a:r>
              <a:rPr lang="en-US" altLang="zh-CN" sz="2400" b="0" baseline="-25000" dirty="0"/>
              <a:t>0</a:t>
            </a:r>
            <a:r>
              <a:rPr lang="zh-CN" altLang="en-US" sz="2400" b="0" dirty="0"/>
              <a:t>的点。步长减半，并重复检测过程</a:t>
            </a:r>
          </a:p>
        </p:txBody>
      </p:sp>
    </p:spTree>
    <p:extLst>
      <p:ext uri="{BB962C8B-B14F-4D97-AF65-F5344CB8AC3E}">
        <p14:creationId xmlns:p14="http://schemas.microsoft.com/office/powerpoint/2010/main" val="3175249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285386A-FB45-4659-A8CC-8F4A9A747680}"/>
              </a:ext>
            </a:extLst>
          </p:cNvPr>
          <p:cNvSpPr>
            <a:spLocks noGrp="1" noChangeArrowheads="1"/>
          </p:cNvSpPr>
          <p:nvPr>
            <p:ph type="title"/>
          </p:nvPr>
        </p:nvSpPr>
        <p:spPr>
          <a:xfrm>
            <a:off x="2195736" y="172246"/>
            <a:ext cx="5770984" cy="451520"/>
          </a:xfrm>
        </p:spPr>
        <p:txBody>
          <a:bodyPr>
            <a:normAutofit/>
          </a:bodyPr>
          <a:lstStyle/>
          <a:p>
            <a:r>
              <a:rPr lang="zh-CN" altLang="en-US" sz="2400" dirty="0"/>
              <a:t>求极小值</a:t>
            </a:r>
            <a:r>
              <a:rPr lang="en-US" altLang="zh-CN" sz="2400" i="1" dirty="0"/>
              <a:t>p</a:t>
            </a:r>
            <a:r>
              <a:rPr lang="zh-CN" altLang="en-US" sz="2400" dirty="0"/>
              <a:t>的二次逼近方法</a:t>
            </a:r>
          </a:p>
        </p:txBody>
      </p:sp>
      <p:sp>
        <p:nvSpPr>
          <p:cNvPr id="36867" name="Rectangle 3">
            <a:extLst>
              <a:ext uri="{FF2B5EF4-FFF2-40B4-BE49-F238E27FC236}">
                <a16:creationId xmlns:a16="http://schemas.microsoft.com/office/drawing/2014/main" id="{26BE9662-0AA0-45A3-A808-EED508A33B9B}"/>
              </a:ext>
            </a:extLst>
          </p:cNvPr>
          <p:cNvSpPr>
            <a:spLocks noGrp="1" noChangeArrowheads="1"/>
          </p:cNvSpPr>
          <p:nvPr>
            <p:ph type="body" sz="half" idx="1"/>
          </p:nvPr>
        </p:nvSpPr>
        <p:spPr>
          <a:xfrm>
            <a:off x="191841" y="705305"/>
            <a:ext cx="8218488" cy="3886200"/>
          </a:xfrm>
        </p:spPr>
        <p:txBody>
          <a:bodyPr>
            <a:normAutofit/>
          </a:bodyPr>
          <a:lstStyle/>
          <a:p>
            <a:r>
              <a:rPr lang="zh-CN" altLang="en-US" sz="2400" dirty="0"/>
              <a:t>由</a:t>
            </a:r>
            <a:r>
              <a:rPr lang="en-US" altLang="zh-CN" sz="2400" i="1" dirty="0"/>
              <a:t>p</a:t>
            </a:r>
            <a:r>
              <a:rPr lang="en-US" altLang="zh-CN" sz="2400" baseline="-25000" dirty="0"/>
              <a:t>0</a:t>
            </a:r>
            <a:r>
              <a:rPr lang="en-US" altLang="zh-CN" sz="2400" dirty="0"/>
              <a:t>, </a:t>
            </a:r>
            <a:r>
              <a:rPr lang="en-US" altLang="zh-CN" sz="2400" i="1" dirty="0"/>
              <a:t>p</a:t>
            </a:r>
            <a:r>
              <a:rPr lang="en-US" altLang="zh-CN" sz="2400" baseline="-25000" dirty="0"/>
              <a:t>1</a:t>
            </a:r>
            <a:r>
              <a:rPr lang="en-US" altLang="zh-CN" sz="2400" dirty="0"/>
              <a:t>=</a:t>
            </a:r>
            <a:r>
              <a:rPr lang="en-US" altLang="zh-CN" sz="2400" i="1" dirty="0"/>
              <a:t>p</a:t>
            </a:r>
            <a:r>
              <a:rPr lang="en-US" altLang="zh-CN" sz="2400" baseline="-25000" dirty="0"/>
              <a:t>0</a:t>
            </a:r>
            <a:r>
              <a:rPr lang="en-US" altLang="zh-CN" sz="2400" dirty="0"/>
              <a:t>+</a:t>
            </a:r>
            <a:r>
              <a:rPr lang="en-US" altLang="zh-CN" sz="2400" i="1" dirty="0"/>
              <a:t>h</a:t>
            </a:r>
            <a:r>
              <a:rPr lang="en-US" altLang="zh-CN" sz="2400" dirty="0"/>
              <a:t>, </a:t>
            </a:r>
            <a:r>
              <a:rPr lang="en-US" altLang="zh-CN" sz="2400" i="1" dirty="0"/>
              <a:t>p</a:t>
            </a:r>
            <a:r>
              <a:rPr lang="en-US" altLang="zh-CN" sz="2400" baseline="-25000" dirty="0"/>
              <a:t>2</a:t>
            </a:r>
            <a:r>
              <a:rPr lang="en-US" altLang="zh-CN" sz="2400" dirty="0"/>
              <a:t>=</a:t>
            </a:r>
            <a:r>
              <a:rPr lang="en-US" altLang="zh-CN" sz="2400" i="1" dirty="0"/>
              <a:t>p</a:t>
            </a:r>
            <a:r>
              <a:rPr lang="en-US" altLang="zh-CN" sz="2400" baseline="-25000" dirty="0"/>
              <a:t>0</a:t>
            </a:r>
            <a:r>
              <a:rPr lang="en-US" altLang="zh-CN" sz="2400" dirty="0"/>
              <a:t>+2</a:t>
            </a:r>
            <a:r>
              <a:rPr lang="en-US" altLang="zh-CN" sz="2400" i="1" dirty="0"/>
              <a:t>h</a:t>
            </a:r>
            <a:r>
              <a:rPr lang="zh-CN" altLang="en-US" sz="2400" dirty="0"/>
              <a:t>，可用二次插值来求</a:t>
            </a:r>
            <a:r>
              <a:rPr lang="en-US" altLang="zh-CN" sz="2400" i="1" dirty="0"/>
              <a:t>p</a:t>
            </a:r>
            <a:r>
              <a:rPr lang="zh-CN" altLang="en-US" sz="2400" dirty="0"/>
              <a:t>的近似值</a:t>
            </a:r>
            <a:r>
              <a:rPr lang="en-US" altLang="zh-CN" sz="2400" i="1" dirty="0" err="1"/>
              <a:t>p</a:t>
            </a:r>
            <a:r>
              <a:rPr lang="en-US" altLang="zh-CN" sz="2400" baseline="-25000" dirty="0" err="1"/>
              <a:t>min</a:t>
            </a:r>
            <a:r>
              <a:rPr lang="zh-CN" altLang="en-US" sz="2400" dirty="0"/>
              <a:t>。</a:t>
            </a:r>
            <a:r>
              <a:rPr lang="zh-CN" altLang="en-US" sz="2400" dirty="0">
                <a:solidFill>
                  <a:srgbClr val="0000FF"/>
                </a:solidFill>
              </a:rPr>
              <a:t>基于三点的拉格朗日多项式为</a:t>
            </a:r>
          </a:p>
        </p:txBody>
      </p:sp>
      <p:graphicFrame>
        <p:nvGraphicFramePr>
          <p:cNvPr id="36868" name="Object 4">
            <a:extLst>
              <a:ext uri="{FF2B5EF4-FFF2-40B4-BE49-F238E27FC236}">
                <a16:creationId xmlns:a16="http://schemas.microsoft.com/office/drawing/2014/main" id="{E6313FE7-6D4D-4ABC-9FB5-8B6CA90131F2}"/>
              </a:ext>
            </a:extLst>
          </p:cNvPr>
          <p:cNvGraphicFramePr>
            <a:graphicFrameLocks noGrp="1" noChangeAspect="1"/>
          </p:cNvGraphicFramePr>
          <p:nvPr>
            <p:ph sz="quarter" idx="2"/>
            <p:extLst>
              <p:ext uri="{D42A27DB-BD31-4B8C-83A1-F6EECF244321}">
                <p14:modId xmlns:p14="http://schemas.microsoft.com/office/powerpoint/2010/main" val="2426625533"/>
              </p:ext>
            </p:extLst>
          </p:nvPr>
        </p:nvGraphicFramePr>
        <p:xfrm>
          <a:off x="691753" y="1553212"/>
          <a:ext cx="7453312" cy="722313"/>
        </p:xfrm>
        <a:graphic>
          <a:graphicData uri="http://schemas.openxmlformats.org/presentationml/2006/ole">
            <mc:AlternateContent xmlns:mc="http://schemas.openxmlformats.org/markup-compatibility/2006">
              <mc:Choice xmlns:v="urn:schemas-microsoft-com:vml" Requires="v">
                <p:oleObj spid="_x0000_s541380" name="Equation" r:id="rId3" imgW="4063680" imgH="393480" progId="Equation.DSMT4">
                  <p:embed/>
                </p:oleObj>
              </mc:Choice>
              <mc:Fallback>
                <p:oleObj name="Equation" r:id="rId3" imgW="4063680" imgH="393480" progId="Equation.DSMT4">
                  <p:embed/>
                  <p:pic>
                    <p:nvPicPr>
                      <p:cNvPr id="36868" name="Object 4">
                        <a:extLst>
                          <a:ext uri="{FF2B5EF4-FFF2-40B4-BE49-F238E27FC236}">
                            <a16:creationId xmlns:a16="http://schemas.microsoft.com/office/drawing/2014/main" id="{E6313FE7-6D4D-4ABC-9FB5-8B6CA90131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753" y="1553212"/>
                        <a:ext cx="7453312"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0" name="Text Box 6">
            <a:extLst>
              <a:ext uri="{FF2B5EF4-FFF2-40B4-BE49-F238E27FC236}">
                <a16:creationId xmlns:a16="http://schemas.microsoft.com/office/drawing/2014/main" id="{A22568FF-DE58-421E-B75A-4D7100C159A1}"/>
              </a:ext>
            </a:extLst>
          </p:cNvPr>
          <p:cNvSpPr txBox="1">
            <a:spLocks noChangeArrowheads="1"/>
          </p:cNvSpPr>
          <p:nvPr/>
        </p:nvSpPr>
        <p:spPr bwMode="auto">
          <a:xfrm>
            <a:off x="61537" y="2274556"/>
            <a:ext cx="7775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400" dirty="0">
                <a:solidFill>
                  <a:schemeClr val="tx1"/>
                </a:solidFill>
              </a:rPr>
              <a:t>其中</a:t>
            </a:r>
            <a:r>
              <a:rPr lang="en-US" altLang="zh-CN" sz="2400" i="1" dirty="0" err="1">
                <a:solidFill>
                  <a:schemeClr val="tx1"/>
                </a:solidFill>
              </a:rPr>
              <a:t>y</a:t>
            </a:r>
            <a:r>
              <a:rPr lang="en-US" altLang="zh-CN" sz="2400" i="1" baseline="-25000" dirty="0" err="1">
                <a:solidFill>
                  <a:schemeClr val="tx1"/>
                </a:solidFill>
              </a:rPr>
              <a:t>i</a:t>
            </a:r>
            <a:r>
              <a:rPr lang="en-US" altLang="zh-CN" sz="2400" dirty="0">
                <a:solidFill>
                  <a:schemeClr val="tx1"/>
                </a:solidFill>
              </a:rPr>
              <a:t>=</a:t>
            </a:r>
            <a:r>
              <a:rPr lang="en-US" altLang="zh-CN" sz="2400" i="1" dirty="0">
                <a:solidFill>
                  <a:schemeClr val="tx1"/>
                </a:solidFill>
              </a:rPr>
              <a:t>f</a:t>
            </a:r>
            <a:r>
              <a:rPr lang="en-US" altLang="zh-CN" sz="2400" dirty="0">
                <a:solidFill>
                  <a:schemeClr val="tx1"/>
                </a:solidFill>
              </a:rPr>
              <a:t>(</a:t>
            </a:r>
            <a:r>
              <a:rPr lang="en-US" altLang="zh-CN" sz="2400" i="1" dirty="0">
                <a:solidFill>
                  <a:schemeClr val="tx1"/>
                </a:solidFill>
              </a:rPr>
              <a:t>p</a:t>
            </a:r>
            <a:r>
              <a:rPr lang="en-US" altLang="zh-CN" sz="2400" i="1" baseline="-25000" dirty="0">
                <a:solidFill>
                  <a:schemeClr val="tx1"/>
                </a:solidFill>
              </a:rPr>
              <a:t>i</a:t>
            </a:r>
            <a:r>
              <a:rPr lang="en-US" altLang="zh-CN" sz="2400" dirty="0">
                <a:solidFill>
                  <a:schemeClr val="tx1"/>
                </a:solidFill>
              </a:rPr>
              <a:t>), </a:t>
            </a:r>
            <a:r>
              <a:rPr lang="en-US" altLang="zh-CN" sz="2400" i="1" dirty="0" err="1">
                <a:solidFill>
                  <a:schemeClr val="tx1"/>
                </a:solidFill>
              </a:rPr>
              <a:t>i</a:t>
            </a:r>
            <a:r>
              <a:rPr lang="en-US" altLang="zh-CN" sz="2400" dirty="0">
                <a:solidFill>
                  <a:schemeClr val="tx1"/>
                </a:solidFill>
              </a:rPr>
              <a:t>=0,1,2. </a:t>
            </a:r>
            <a:r>
              <a:rPr lang="en-US" altLang="zh-CN" sz="2400" i="1" dirty="0">
                <a:solidFill>
                  <a:schemeClr val="tx1"/>
                </a:solidFill>
              </a:rPr>
              <a:t>Q</a:t>
            </a:r>
            <a:r>
              <a:rPr lang="en-US" altLang="zh-CN" sz="2400" dirty="0">
                <a:solidFill>
                  <a:schemeClr val="tx1"/>
                </a:solidFill>
              </a:rPr>
              <a:t>(</a:t>
            </a:r>
            <a:r>
              <a:rPr lang="en-US" altLang="zh-CN" sz="2400" i="1" dirty="0">
                <a:solidFill>
                  <a:schemeClr val="tx1"/>
                </a:solidFill>
              </a:rPr>
              <a:t>x</a:t>
            </a:r>
            <a:r>
              <a:rPr lang="en-US" altLang="zh-CN" sz="2400" dirty="0">
                <a:solidFill>
                  <a:schemeClr val="tx1"/>
                </a:solidFill>
              </a:rPr>
              <a:t>)</a:t>
            </a:r>
            <a:r>
              <a:rPr lang="zh-CN" altLang="en-US" sz="2400" dirty="0">
                <a:solidFill>
                  <a:schemeClr val="tx1"/>
                </a:solidFill>
              </a:rPr>
              <a:t>的导数为</a:t>
            </a:r>
          </a:p>
        </p:txBody>
      </p:sp>
      <p:graphicFrame>
        <p:nvGraphicFramePr>
          <p:cNvPr id="36871" name="Object 7">
            <a:extLst>
              <a:ext uri="{FF2B5EF4-FFF2-40B4-BE49-F238E27FC236}">
                <a16:creationId xmlns:a16="http://schemas.microsoft.com/office/drawing/2014/main" id="{041A8447-65D5-42EC-B24F-71A5CBA6CF26}"/>
              </a:ext>
            </a:extLst>
          </p:cNvPr>
          <p:cNvGraphicFramePr>
            <a:graphicFrameLocks noGrp="1" noChangeAspect="1"/>
          </p:cNvGraphicFramePr>
          <p:nvPr>
            <p:ph sz="quarter" idx="3"/>
            <p:extLst>
              <p:ext uri="{D42A27DB-BD31-4B8C-83A1-F6EECF244321}">
                <p14:modId xmlns:p14="http://schemas.microsoft.com/office/powerpoint/2010/main" val="4273648735"/>
              </p:ext>
            </p:extLst>
          </p:nvPr>
        </p:nvGraphicFramePr>
        <p:xfrm>
          <a:off x="1115616" y="2899300"/>
          <a:ext cx="5976715" cy="702469"/>
        </p:xfrm>
        <a:graphic>
          <a:graphicData uri="http://schemas.openxmlformats.org/presentationml/2006/ole">
            <mc:AlternateContent xmlns:mc="http://schemas.openxmlformats.org/markup-compatibility/2006">
              <mc:Choice xmlns:v="urn:schemas-microsoft-com:vml" Requires="v">
                <p:oleObj spid="_x0000_s541381" name="Equation" r:id="rId5" imgW="3784320" imgH="393480" progId="Equation.DSMT4">
                  <p:embed/>
                </p:oleObj>
              </mc:Choice>
              <mc:Fallback>
                <p:oleObj name="Equation" r:id="rId5" imgW="3784320" imgH="393480" progId="Equation.DSMT4">
                  <p:embed/>
                  <p:pic>
                    <p:nvPicPr>
                      <p:cNvPr id="36871" name="Object 7">
                        <a:extLst>
                          <a:ext uri="{FF2B5EF4-FFF2-40B4-BE49-F238E27FC236}">
                            <a16:creationId xmlns:a16="http://schemas.microsoft.com/office/drawing/2014/main" id="{041A8447-65D5-42EC-B24F-71A5CBA6CF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2899300"/>
                        <a:ext cx="5976715" cy="702469"/>
                      </a:xfrm>
                      <a:prstGeom prst="rect">
                        <a:avLst/>
                      </a:prstGeom>
                      <a:noFill/>
                      <a:ln>
                        <a:noFill/>
                      </a:ln>
                      <a:effectLst/>
                    </p:spPr>
                  </p:pic>
                </p:oleObj>
              </mc:Fallback>
            </mc:AlternateContent>
          </a:graphicData>
        </a:graphic>
      </p:graphicFrame>
      <p:sp>
        <p:nvSpPr>
          <p:cNvPr id="36873" name="Text Box 9">
            <a:extLst>
              <a:ext uri="{FF2B5EF4-FFF2-40B4-BE49-F238E27FC236}">
                <a16:creationId xmlns:a16="http://schemas.microsoft.com/office/drawing/2014/main" id="{09913845-0778-4B92-91AD-85F9CA50D447}"/>
              </a:ext>
            </a:extLst>
          </p:cNvPr>
          <p:cNvSpPr txBox="1">
            <a:spLocks noChangeArrowheads="1"/>
          </p:cNvSpPr>
          <p:nvPr/>
        </p:nvSpPr>
        <p:spPr bwMode="auto">
          <a:xfrm>
            <a:off x="395536" y="3719426"/>
            <a:ext cx="61198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400" dirty="0">
                <a:solidFill>
                  <a:schemeClr val="tx1"/>
                </a:solidFill>
              </a:rPr>
              <a:t>以</a:t>
            </a:r>
            <a:r>
              <a:rPr lang="en-US" altLang="zh-CN" sz="2400" i="1" dirty="0">
                <a:solidFill>
                  <a:schemeClr val="tx1"/>
                </a:solidFill>
              </a:rPr>
              <a:t>Q</a:t>
            </a:r>
            <a:r>
              <a:rPr lang="en-US" altLang="zh-CN" sz="2400" dirty="0">
                <a:solidFill>
                  <a:schemeClr val="tx1"/>
                </a:solidFill>
              </a:rPr>
              <a:t>’(</a:t>
            </a:r>
            <a:r>
              <a:rPr lang="en-US" altLang="zh-CN" sz="2400" i="1" dirty="0">
                <a:solidFill>
                  <a:schemeClr val="tx1"/>
                </a:solidFill>
              </a:rPr>
              <a:t>p</a:t>
            </a:r>
            <a:r>
              <a:rPr lang="en-US" altLang="zh-CN" sz="2400" baseline="-25000" dirty="0">
                <a:solidFill>
                  <a:schemeClr val="tx1"/>
                </a:solidFill>
              </a:rPr>
              <a:t>0</a:t>
            </a:r>
            <a:r>
              <a:rPr lang="en-US" altLang="zh-CN" sz="2400" dirty="0">
                <a:solidFill>
                  <a:schemeClr val="tx1"/>
                </a:solidFill>
              </a:rPr>
              <a:t>+</a:t>
            </a:r>
            <a:r>
              <a:rPr lang="en-US" altLang="zh-CN" sz="2400" i="1" dirty="0">
                <a:solidFill>
                  <a:schemeClr val="tx1"/>
                </a:solidFill>
              </a:rPr>
              <a:t>h</a:t>
            </a:r>
            <a:r>
              <a:rPr lang="en-US" altLang="zh-CN" sz="2400" baseline="-25000" dirty="0">
                <a:solidFill>
                  <a:schemeClr val="tx1"/>
                </a:solidFill>
              </a:rPr>
              <a:t>min</a:t>
            </a:r>
            <a:r>
              <a:rPr lang="en-US" altLang="zh-CN" sz="2400" dirty="0">
                <a:solidFill>
                  <a:schemeClr val="tx1"/>
                </a:solidFill>
              </a:rPr>
              <a:t>)</a:t>
            </a:r>
            <a:r>
              <a:rPr lang="zh-CN" altLang="en-US" sz="2400" dirty="0">
                <a:solidFill>
                  <a:schemeClr val="tx1"/>
                </a:solidFill>
              </a:rPr>
              <a:t>的形式求解</a:t>
            </a:r>
            <a:r>
              <a:rPr lang="en-US" altLang="zh-CN" sz="2400" i="1" dirty="0">
                <a:solidFill>
                  <a:schemeClr val="tx1"/>
                </a:solidFill>
              </a:rPr>
              <a:t>Q</a:t>
            </a:r>
            <a:r>
              <a:rPr lang="en-US" altLang="zh-CN" sz="2400" dirty="0">
                <a:solidFill>
                  <a:schemeClr val="tx1"/>
                </a:solidFill>
              </a:rPr>
              <a:t>’(</a:t>
            </a:r>
            <a:r>
              <a:rPr lang="en-US" altLang="zh-CN" sz="2400" i="1" dirty="0">
                <a:solidFill>
                  <a:schemeClr val="tx1"/>
                </a:solidFill>
              </a:rPr>
              <a:t>x</a:t>
            </a:r>
            <a:r>
              <a:rPr lang="en-US" altLang="zh-CN" sz="2400" dirty="0">
                <a:solidFill>
                  <a:schemeClr val="tx1"/>
                </a:solidFill>
              </a:rPr>
              <a:t>)=0</a:t>
            </a:r>
            <a:r>
              <a:rPr lang="zh-CN" altLang="en-US" sz="2400" dirty="0">
                <a:solidFill>
                  <a:schemeClr val="tx1"/>
                </a:solidFill>
              </a:rPr>
              <a:t>，得</a:t>
            </a:r>
          </a:p>
        </p:txBody>
      </p:sp>
      <p:graphicFrame>
        <p:nvGraphicFramePr>
          <p:cNvPr id="10" name="Object 4">
            <a:extLst>
              <a:ext uri="{FF2B5EF4-FFF2-40B4-BE49-F238E27FC236}">
                <a16:creationId xmlns:a16="http://schemas.microsoft.com/office/drawing/2014/main" id="{25005BAE-BC18-43B5-8C0F-4359D3A2A819}"/>
              </a:ext>
            </a:extLst>
          </p:cNvPr>
          <p:cNvGraphicFramePr>
            <a:graphicFrameLocks noChangeAspect="1"/>
          </p:cNvGraphicFramePr>
          <p:nvPr>
            <p:extLst>
              <p:ext uri="{D42A27DB-BD31-4B8C-83A1-F6EECF244321}">
                <p14:modId xmlns:p14="http://schemas.microsoft.com/office/powerpoint/2010/main" val="806992970"/>
              </p:ext>
            </p:extLst>
          </p:nvPr>
        </p:nvGraphicFramePr>
        <p:xfrm>
          <a:off x="1552794" y="4298748"/>
          <a:ext cx="6300787" cy="1409700"/>
        </p:xfrm>
        <a:graphic>
          <a:graphicData uri="http://schemas.openxmlformats.org/presentationml/2006/ole">
            <mc:AlternateContent xmlns:mc="http://schemas.openxmlformats.org/markup-compatibility/2006">
              <mc:Choice xmlns:v="urn:schemas-microsoft-com:vml" Requires="v">
                <p:oleObj spid="_x0000_s541382" name="Equation" r:id="rId7" imgW="3632040" imgH="812520" progId="Equation.DSMT4">
                  <p:embed/>
                </p:oleObj>
              </mc:Choice>
              <mc:Fallback>
                <p:oleObj name="Equation" r:id="rId7" imgW="3632040" imgH="812520" progId="Equation.DSMT4">
                  <p:embed/>
                  <p:pic>
                    <p:nvPicPr>
                      <p:cNvPr id="39940" name="Object 4">
                        <a:extLst>
                          <a:ext uri="{FF2B5EF4-FFF2-40B4-BE49-F238E27FC236}">
                            <a16:creationId xmlns:a16="http://schemas.microsoft.com/office/drawing/2014/main" id="{B40DBD73-5F50-4223-97EB-8BBE7C3B45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2794" y="4298748"/>
                        <a:ext cx="6300787" cy="140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7">
            <a:extLst>
              <a:ext uri="{FF2B5EF4-FFF2-40B4-BE49-F238E27FC236}">
                <a16:creationId xmlns:a16="http://schemas.microsoft.com/office/drawing/2014/main" id="{A850045C-C839-40FD-80B2-51962DA43DCF}"/>
              </a:ext>
            </a:extLst>
          </p:cNvPr>
          <p:cNvGraphicFramePr>
            <a:graphicFrameLocks noChangeAspect="1"/>
          </p:cNvGraphicFramePr>
          <p:nvPr>
            <p:extLst>
              <p:ext uri="{D42A27DB-BD31-4B8C-83A1-F6EECF244321}">
                <p14:modId xmlns:p14="http://schemas.microsoft.com/office/powerpoint/2010/main" val="499436918"/>
              </p:ext>
            </p:extLst>
          </p:nvPr>
        </p:nvGraphicFramePr>
        <p:xfrm>
          <a:off x="205978" y="6003185"/>
          <a:ext cx="8424862" cy="792163"/>
        </p:xfrm>
        <a:graphic>
          <a:graphicData uri="http://schemas.openxmlformats.org/presentationml/2006/ole">
            <mc:AlternateContent xmlns:mc="http://schemas.openxmlformats.org/markup-compatibility/2006">
              <mc:Choice xmlns:v="urn:schemas-microsoft-com:vml" Requires="v">
                <p:oleObj spid="_x0000_s541383" name="Equation" r:id="rId9" imgW="5105160" imgH="457200" progId="Equation.DSMT4">
                  <p:embed/>
                </p:oleObj>
              </mc:Choice>
              <mc:Fallback>
                <p:oleObj name="Equation" r:id="rId9" imgW="5105160" imgH="457200" progId="Equation.DSMT4">
                  <p:embed/>
                  <p:pic>
                    <p:nvPicPr>
                      <p:cNvPr id="39943" name="Object 7">
                        <a:extLst>
                          <a:ext uri="{FF2B5EF4-FFF2-40B4-BE49-F238E27FC236}">
                            <a16:creationId xmlns:a16="http://schemas.microsoft.com/office/drawing/2014/main" id="{36ED7ADA-A79B-4631-9376-F31C2B892E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978" y="6003185"/>
                        <a:ext cx="8424862"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B2668003-BE20-4273-8A37-40D0DA704E23}"/>
              </a:ext>
            </a:extLst>
          </p:cNvPr>
          <p:cNvSpPr txBox="1"/>
          <p:nvPr/>
        </p:nvSpPr>
        <p:spPr>
          <a:xfrm>
            <a:off x="35496" y="5541520"/>
            <a:ext cx="216024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合并化简可得</a:t>
            </a:r>
          </a:p>
        </p:txBody>
      </p:sp>
    </p:spTree>
    <p:extLst>
      <p:ext uri="{BB962C8B-B14F-4D97-AF65-F5344CB8AC3E}">
        <p14:creationId xmlns:p14="http://schemas.microsoft.com/office/powerpoint/2010/main" val="1188604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6" name="Text Box 10">
            <a:extLst>
              <a:ext uri="{FF2B5EF4-FFF2-40B4-BE49-F238E27FC236}">
                <a16:creationId xmlns:a16="http://schemas.microsoft.com/office/drawing/2014/main" id="{033945A0-43D9-4625-AA04-54E0D611232E}"/>
              </a:ext>
            </a:extLst>
          </p:cNvPr>
          <p:cNvSpPr txBox="1">
            <a:spLocks noChangeArrowheads="1"/>
          </p:cNvSpPr>
          <p:nvPr/>
        </p:nvSpPr>
        <p:spPr bwMode="auto">
          <a:xfrm>
            <a:off x="-110970" y="1945307"/>
            <a:ext cx="295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zh-CN" altLang="en-US" sz="2800" dirty="0">
                <a:solidFill>
                  <a:schemeClr val="tx1"/>
                </a:solidFill>
              </a:rPr>
              <a:t>由上式解得</a:t>
            </a:r>
          </a:p>
        </p:txBody>
      </p:sp>
      <p:graphicFrame>
        <p:nvGraphicFramePr>
          <p:cNvPr id="39947" name="Object 11">
            <a:extLst>
              <a:ext uri="{FF2B5EF4-FFF2-40B4-BE49-F238E27FC236}">
                <a16:creationId xmlns:a16="http://schemas.microsoft.com/office/drawing/2014/main" id="{26D43BE8-8BB5-4DD4-8C83-B7EA2455B2A3}"/>
              </a:ext>
            </a:extLst>
          </p:cNvPr>
          <p:cNvGraphicFramePr>
            <a:graphicFrameLocks noGrp="1" noChangeAspect="1"/>
          </p:cNvGraphicFramePr>
          <p:nvPr>
            <p:ph sz="quarter" idx="3"/>
            <p:extLst>
              <p:ext uri="{D42A27DB-BD31-4B8C-83A1-F6EECF244321}">
                <p14:modId xmlns:p14="http://schemas.microsoft.com/office/powerpoint/2010/main" val="1621622080"/>
              </p:ext>
            </p:extLst>
          </p:nvPr>
        </p:nvGraphicFramePr>
        <p:xfrm>
          <a:off x="2841780" y="2204864"/>
          <a:ext cx="2808287" cy="830263"/>
        </p:xfrm>
        <a:graphic>
          <a:graphicData uri="http://schemas.openxmlformats.org/presentationml/2006/ole">
            <mc:AlternateContent xmlns:mc="http://schemas.openxmlformats.org/markup-compatibility/2006">
              <mc:Choice xmlns:v="urn:schemas-microsoft-com:vml" Requires="v">
                <p:oleObj spid="_x0000_s542112" name="Equation" r:id="rId3" imgW="1460160" imgH="431640" progId="Equation.DSMT4">
                  <p:embed/>
                </p:oleObj>
              </mc:Choice>
              <mc:Fallback>
                <p:oleObj name="Equation" r:id="rId3" imgW="1460160" imgH="431640" progId="Equation.DSMT4">
                  <p:embed/>
                  <p:pic>
                    <p:nvPicPr>
                      <p:cNvPr id="39947" name="Object 11">
                        <a:extLst>
                          <a:ext uri="{FF2B5EF4-FFF2-40B4-BE49-F238E27FC236}">
                            <a16:creationId xmlns:a16="http://schemas.microsoft.com/office/drawing/2014/main" id="{26D43BE8-8BB5-4DD4-8C83-B7EA2455B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1780" y="2204864"/>
                        <a:ext cx="2808287"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0" name="Text Box 14">
            <a:extLst>
              <a:ext uri="{FF2B5EF4-FFF2-40B4-BE49-F238E27FC236}">
                <a16:creationId xmlns:a16="http://schemas.microsoft.com/office/drawing/2014/main" id="{60EECF14-4424-4600-8471-483B0B3D1E5B}"/>
              </a:ext>
            </a:extLst>
          </p:cNvPr>
          <p:cNvSpPr txBox="1">
            <a:spLocks noChangeArrowheads="1"/>
          </p:cNvSpPr>
          <p:nvPr/>
        </p:nvSpPr>
        <p:spPr bwMode="auto">
          <a:xfrm>
            <a:off x="215516" y="3376542"/>
            <a:ext cx="871296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800" dirty="0">
                <a:solidFill>
                  <a:schemeClr val="tx1"/>
                </a:solidFill>
              </a:rPr>
              <a:t>值</a:t>
            </a:r>
            <a:r>
              <a:rPr lang="en-US" altLang="zh-CN" sz="2800" i="1" dirty="0" err="1">
                <a:solidFill>
                  <a:schemeClr val="tx1"/>
                </a:solidFill>
              </a:rPr>
              <a:t>p</a:t>
            </a:r>
            <a:r>
              <a:rPr lang="en-US" altLang="zh-CN" sz="2800" baseline="-25000" dirty="0" err="1">
                <a:solidFill>
                  <a:schemeClr val="tx1"/>
                </a:solidFill>
              </a:rPr>
              <a:t>min</a:t>
            </a:r>
            <a:r>
              <a:rPr lang="en-US" altLang="zh-CN" sz="2800" dirty="0">
                <a:solidFill>
                  <a:schemeClr val="tx1"/>
                </a:solidFill>
              </a:rPr>
              <a:t>=</a:t>
            </a:r>
            <a:r>
              <a:rPr lang="en-US" altLang="zh-CN" sz="2800" i="1" dirty="0">
                <a:solidFill>
                  <a:schemeClr val="tx1"/>
                </a:solidFill>
              </a:rPr>
              <a:t>p</a:t>
            </a:r>
            <a:r>
              <a:rPr lang="en-US" altLang="zh-CN" sz="2800" baseline="-25000" dirty="0">
                <a:solidFill>
                  <a:schemeClr val="tx1"/>
                </a:solidFill>
              </a:rPr>
              <a:t>0</a:t>
            </a:r>
            <a:r>
              <a:rPr lang="en-US" altLang="zh-CN" sz="2800" dirty="0">
                <a:solidFill>
                  <a:schemeClr val="tx1"/>
                </a:solidFill>
              </a:rPr>
              <a:t>+</a:t>
            </a:r>
            <a:r>
              <a:rPr lang="en-US" altLang="zh-CN" sz="2800" i="1" dirty="0">
                <a:solidFill>
                  <a:schemeClr val="tx1"/>
                </a:solidFill>
              </a:rPr>
              <a:t>h</a:t>
            </a:r>
            <a:r>
              <a:rPr lang="en-US" altLang="zh-CN" sz="2800" baseline="-25000" dirty="0">
                <a:solidFill>
                  <a:schemeClr val="tx1"/>
                </a:solidFill>
              </a:rPr>
              <a:t>min</a:t>
            </a:r>
            <a:r>
              <a:rPr lang="zh-CN" altLang="en-US" sz="2800" dirty="0">
                <a:solidFill>
                  <a:schemeClr val="tx1"/>
                </a:solidFill>
              </a:rPr>
              <a:t>比</a:t>
            </a:r>
            <a:r>
              <a:rPr lang="en-US" altLang="zh-CN" sz="2800" i="1" dirty="0">
                <a:solidFill>
                  <a:schemeClr val="tx1"/>
                </a:solidFill>
              </a:rPr>
              <a:t>p</a:t>
            </a:r>
            <a:r>
              <a:rPr lang="en-US" altLang="zh-CN" sz="2800" baseline="-25000" dirty="0">
                <a:solidFill>
                  <a:schemeClr val="tx1"/>
                </a:solidFill>
              </a:rPr>
              <a:t>0</a:t>
            </a:r>
            <a:r>
              <a:rPr lang="zh-CN" altLang="en-US" sz="2800" dirty="0">
                <a:solidFill>
                  <a:schemeClr val="tx1"/>
                </a:solidFill>
              </a:rPr>
              <a:t>更逼近</a:t>
            </a:r>
            <a:r>
              <a:rPr lang="en-US" altLang="zh-CN" sz="2800" i="1" dirty="0">
                <a:solidFill>
                  <a:schemeClr val="tx1"/>
                </a:solidFill>
              </a:rPr>
              <a:t>p</a:t>
            </a:r>
            <a:r>
              <a:rPr lang="zh-CN" altLang="en-US" sz="2800" dirty="0">
                <a:solidFill>
                  <a:schemeClr val="tx1"/>
                </a:solidFill>
              </a:rPr>
              <a:t>，因此可用</a:t>
            </a:r>
            <a:r>
              <a:rPr lang="en-US" altLang="zh-CN" sz="2800" i="1" dirty="0" err="1">
                <a:solidFill>
                  <a:schemeClr val="tx1"/>
                </a:solidFill>
              </a:rPr>
              <a:t>p</a:t>
            </a:r>
            <a:r>
              <a:rPr lang="en-US" altLang="zh-CN" sz="2800" baseline="-25000" dirty="0" err="1">
                <a:solidFill>
                  <a:schemeClr val="tx1"/>
                </a:solidFill>
              </a:rPr>
              <a:t>min</a:t>
            </a:r>
            <a:r>
              <a:rPr lang="zh-CN" altLang="en-US" sz="2800" dirty="0">
                <a:solidFill>
                  <a:schemeClr val="tx1"/>
                </a:solidFill>
              </a:rPr>
              <a:t>代替</a:t>
            </a:r>
            <a:r>
              <a:rPr lang="en-US" altLang="zh-CN" sz="2800" i="1" dirty="0">
                <a:solidFill>
                  <a:schemeClr val="tx1"/>
                </a:solidFill>
              </a:rPr>
              <a:t>p</a:t>
            </a:r>
            <a:r>
              <a:rPr lang="en-US" altLang="zh-CN" sz="2800" baseline="-25000" dirty="0">
                <a:solidFill>
                  <a:schemeClr val="tx1"/>
                </a:solidFill>
              </a:rPr>
              <a:t>0</a:t>
            </a:r>
            <a:r>
              <a:rPr lang="zh-CN" altLang="en-US" sz="2800" dirty="0">
                <a:solidFill>
                  <a:schemeClr val="tx1"/>
                </a:solidFill>
              </a:rPr>
              <a:t>，并重复上述计算过程，求出新的</a:t>
            </a:r>
            <a:r>
              <a:rPr lang="en-US" altLang="zh-CN" sz="2800" i="1" dirty="0">
                <a:solidFill>
                  <a:schemeClr val="tx1"/>
                </a:solidFill>
              </a:rPr>
              <a:t>h</a:t>
            </a:r>
            <a:r>
              <a:rPr lang="zh-CN" altLang="en-US" sz="2800" dirty="0">
                <a:solidFill>
                  <a:schemeClr val="tx1"/>
                </a:solidFill>
              </a:rPr>
              <a:t>和新的</a:t>
            </a:r>
            <a:r>
              <a:rPr lang="en-US" altLang="zh-CN" sz="2800" i="1" dirty="0" err="1">
                <a:solidFill>
                  <a:schemeClr val="tx1"/>
                </a:solidFill>
              </a:rPr>
              <a:t>h</a:t>
            </a:r>
            <a:r>
              <a:rPr lang="en-US" altLang="zh-CN" sz="2800" baseline="-25000" dirty="0" err="1">
                <a:solidFill>
                  <a:schemeClr val="tx1"/>
                </a:solidFill>
              </a:rPr>
              <a:t>min</a:t>
            </a:r>
            <a:r>
              <a:rPr lang="zh-CN" altLang="en-US" sz="2800" dirty="0">
                <a:solidFill>
                  <a:schemeClr val="tx1"/>
                </a:solidFill>
              </a:rPr>
              <a:t>。重复这一迭代过程，直到得到所需的精度。</a:t>
            </a:r>
          </a:p>
        </p:txBody>
      </p:sp>
      <p:graphicFrame>
        <p:nvGraphicFramePr>
          <p:cNvPr id="13" name="Object 7">
            <a:extLst>
              <a:ext uri="{FF2B5EF4-FFF2-40B4-BE49-F238E27FC236}">
                <a16:creationId xmlns:a16="http://schemas.microsoft.com/office/drawing/2014/main" id="{36B6BC37-B21F-4C09-A872-FF536B08B552}"/>
              </a:ext>
            </a:extLst>
          </p:cNvPr>
          <p:cNvGraphicFramePr>
            <a:graphicFrameLocks noChangeAspect="1"/>
          </p:cNvGraphicFramePr>
          <p:nvPr>
            <p:extLst>
              <p:ext uri="{D42A27DB-BD31-4B8C-83A1-F6EECF244321}">
                <p14:modId xmlns:p14="http://schemas.microsoft.com/office/powerpoint/2010/main" val="3724096107"/>
              </p:ext>
            </p:extLst>
          </p:nvPr>
        </p:nvGraphicFramePr>
        <p:xfrm>
          <a:off x="467581" y="500579"/>
          <a:ext cx="8424862" cy="792163"/>
        </p:xfrm>
        <a:graphic>
          <a:graphicData uri="http://schemas.openxmlformats.org/presentationml/2006/ole">
            <mc:AlternateContent xmlns:mc="http://schemas.openxmlformats.org/markup-compatibility/2006">
              <mc:Choice xmlns:v="urn:schemas-microsoft-com:vml" Requires="v">
                <p:oleObj spid="_x0000_s542113" name="Equation" r:id="rId5" imgW="5105160" imgH="457200" progId="Equation.DSMT4">
                  <p:embed/>
                </p:oleObj>
              </mc:Choice>
              <mc:Fallback>
                <p:oleObj name="Equation" r:id="rId5" imgW="5105160" imgH="457200" progId="Equation.DSMT4">
                  <p:embed/>
                  <p:pic>
                    <p:nvPicPr>
                      <p:cNvPr id="11" name="Object 7">
                        <a:extLst>
                          <a:ext uri="{FF2B5EF4-FFF2-40B4-BE49-F238E27FC236}">
                            <a16:creationId xmlns:a16="http://schemas.microsoft.com/office/drawing/2014/main" id="{A850045C-C839-40FD-80B2-51962DA43D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81" y="500579"/>
                        <a:ext cx="8424862"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0863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883" name="Group 3">
            <a:extLst>
              <a:ext uri="{FF2B5EF4-FFF2-40B4-BE49-F238E27FC236}">
                <a16:creationId xmlns:a16="http://schemas.microsoft.com/office/drawing/2014/main" id="{21D3CA50-30AE-4932-80E4-B299A271C826}"/>
              </a:ext>
            </a:extLst>
          </p:cNvPr>
          <p:cNvGrpSpPr>
            <a:grpSpLocks/>
          </p:cNvGrpSpPr>
          <p:nvPr/>
        </p:nvGrpSpPr>
        <p:grpSpPr bwMode="auto">
          <a:xfrm>
            <a:off x="191642" y="79391"/>
            <a:ext cx="8845550" cy="1270000"/>
            <a:chOff x="245" y="934"/>
            <a:chExt cx="5572" cy="800"/>
          </a:xfrm>
        </p:grpSpPr>
        <p:sp>
          <p:nvSpPr>
            <p:cNvPr id="26637" name="Text Box 4">
              <a:extLst>
                <a:ext uri="{FF2B5EF4-FFF2-40B4-BE49-F238E27FC236}">
                  <a16:creationId xmlns:a16="http://schemas.microsoft.com/office/drawing/2014/main" id="{990644DA-A8FA-494C-A177-C51F683F7000}"/>
                </a:ext>
              </a:extLst>
            </p:cNvPr>
            <p:cNvSpPr txBox="1">
              <a:spLocks noChangeArrowheads="1"/>
            </p:cNvSpPr>
            <p:nvPr/>
          </p:nvSpPr>
          <p:spPr bwMode="auto">
            <a:xfrm>
              <a:off x="245" y="934"/>
              <a:ext cx="5572"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15000"/>
                </a:lnSpc>
                <a:buClr>
                  <a:srgbClr val="FF3300"/>
                </a:buClr>
              </a:pPr>
              <a:r>
                <a:rPr lang="zh-CN" altLang="en-US" sz="2600" b="0" dirty="0">
                  <a:latin typeface="+mn-ea"/>
                  <a:ea typeface="+mn-ea"/>
                </a:rPr>
                <a:t>例</a:t>
              </a:r>
              <a:r>
                <a:rPr lang="en-US" altLang="zh-CN" sz="2600" b="0" dirty="0">
                  <a:latin typeface="+mn-ea"/>
                  <a:ea typeface="+mn-ea"/>
                </a:rPr>
                <a:t>7.10</a:t>
              </a:r>
              <a:r>
                <a:rPr lang="zh-CN" altLang="en-US" sz="2600" b="0" dirty="0">
                  <a:latin typeface="+mn-ea"/>
                  <a:ea typeface="+mn-ea"/>
                </a:rPr>
                <a:t>：试确定 </a:t>
              </a:r>
              <a:r>
                <a:rPr lang="en-US" altLang="zh-CN" sz="2600" b="0" i="1" dirty="0">
                  <a:latin typeface="+mn-ea"/>
                  <a:ea typeface="+mn-ea"/>
                </a:rPr>
                <a:t>x</a:t>
              </a:r>
              <a:r>
                <a:rPr lang="en-US" altLang="zh-CN" sz="2600" b="0" baseline="-25000" dirty="0">
                  <a:latin typeface="+mn-ea"/>
                  <a:ea typeface="+mn-ea"/>
                </a:rPr>
                <a:t>0 </a:t>
              </a:r>
              <a:r>
                <a:rPr lang="en-US" altLang="zh-CN" sz="2600" b="0" dirty="0">
                  <a:latin typeface="+mn-ea"/>
                  <a:ea typeface="+mn-ea"/>
                </a:rPr>
                <a:t>, </a:t>
              </a:r>
              <a:r>
                <a:rPr lang="en-US" altLang="zh-CN" sz="2600" b="0" i="1" dirty="0">
                  <a:latin typeface="+mn-ea"/>
                  <a:ea typeface="+mn-ea"/>
                </a:rPr>
                <a:t>x</a:t>
              </a:r>
              <a:r>
                <a:rPr lang="en-US" altLang="zh-CN" sz="2600" b="0" baseline="-25000" dirty="0">
                  <a:latin typeface="+mn-ea"/>
                  <a:ea typeface="+mn-ea"/>
                </a:rPr>
                <a:t>1</a:t>
              </a:r>
              <a:r>
                <a:rPr lang="en-US" altLang="zh-CN" sz="2600" b="0" i="1" baseline="-25000" dirty="0">
                  <a:latin typeface="+mn-ea"/>
                  <a:ea typeface="+mn-ea"/>
                </a:rPr>
                <a:t> </a:t>
              </a:r>
              <a:r>
                <a:rPr lang="zh-CN" altLang="en-US" sz="2600" b="0" dirty="0">
                  <a:latin typeface="+mn-ea"/>
                  <a:ea typeface="+mn-ea"/>
                </a:rPr>
                <a:t>以及系数 </a:t>
              </a:r>
              <a:r>
                <a:rPr lang="en-US" altLang="zh-CN" sz="2600" b="0" i="1" dirty="0">
                  <a:latin typeface="+mn-ea"/>
                  <a:ea typeface="+mn-ea"/>
                  <a:sym typeface="Symbol" panose="05050102010706020507" pitchFamily="18" charset="2"/>
                </a:rPr>
                <a:t></a:t>
              </a:r>
              <a:r>
                <a:rPr lang="en-US" altLang="zh-CN" sz="2600" b="0" baseline="-25000" dirty="0">
                  <a:latin typeface="+mn-ea"/>
                  <a:ea typeface="+mn-ea"/>
                </a:rPr>
                <a:t>0</a:t>
              </a:r>
              <a:r>
                <a:rPr lang="en-US" altLang="zh-CN" sz="2600" b="0" dirty="0">
                  <a:latin typeface="+mn-ea"/>
                  <a:ea typeface="+mn-ea"/>
                </a:rPr>
                <a:t>, </a:t>
              </a:r>
              <a:r>
                <a:rPr lang="en-US" altLang="zh-CN" sz="2600" b="0" i="1" dirty="0">
                  <a:latin typeface="+mn-ea"/>
                  <a:ea typeface="+mn-ea"/>
                  <a:sym typeface="Symbol" panose="05050102010706020507" pitchFamily="18" charset="2"/>
                </a:rPr>
                <a:t></a:t>
              </a:r>
              <a:r>
                <a:rPr lang="en-US" altLang="zh-CN" sz="2600" b="0" baseline="-25000" dirty="0">
                  <a:latin typeface="+mn-ea"/>
                  <a:ea typeface="+mn-ea"/>
                </a:rPr>
                <a:t>1</a:t>
              </a:r>
              <a:r>
                <a:rPr lang="zh-CN" altLang="en-US" sz="2600" b="0" dirty="0">
                  <a:latin typeface="+mn-ea"/>
                  <a:ea typeface="+mn-ea"/>
                </a:rPr>
                <a:t>，导出两点</a:t>
              </a:r>
              <a:r>
                <a:rPr lang="en-US" altLang="zh-CN" sz="2600" b="0" dirty="0">
                  <a:latin typeface="+mn-ea"/>
                  <a:ea typeface="+mn-ea"/>
                </a:rPr>
                <a:t>Gauss</a:t>
              </a:r>
              <a:r>
                <a:rPr lang="zh-CN" altLang="en-US" sz="2600" b="0" dirty="0">
                  <a:latin typeface="+mn-ea"/>
                  <a:ea typeface="+mn-ea"/>
                </a:rPr>
                <a:t>求积公式</a:t>
              </a:r>
              <a:r>
                <a:rPr lang="en-US" altLang="zh-CN" sz="2600" b="0" dirty="0">
                  <a:latin typeface="+mn-ea"/>
                  <a:ea typeface="+mn-ea"/>
                </a:rPr>
                <a:t>:</a:t>
              </a:r>
            </a:p>
          </p:txBody>
        </p:sp>
        <p:graphicFrame>
          <p:nvGraphicFramePr>
            <p:cNvPr id="26638" name="Object 5">
              <a:extLst>
                <a:ext uri="{FF2B5EF4-FFF2-40B4-BE49-F238E27FC236}">
                  <a16:creationId xmlns:a16="http://schemas.microsoft.com/office/drawing/2014/main" id="{A4066382-969B-4959-8B9B-DE428D296956}"/>
                </a:ext>
              </a:extLst>
            </p:cNvPr>
            <p:cNvGraphicFramePr>
              <a:graphicFrameLocks noChangeAspect="1"/>
            </p:cNvGraphicFramePr>
            <p:nvPr/>
          </p:nvGraphicFramePr>
          <p:xfrm>
            <a:off x="1710" y="1317"/>
            <a:ext cx="2589" cy="417"/>
          </p:xfrm>
          <a:graphic>
            <a:graphicData uri="http://schemas.openxmlformats.org/presentationml/2006/ole">
              <mc:AlternateContent xmlns:mc="http://schemas.openxmlformats.org/markup-compatibility/2006">
                <mc:Choice xmlns:v="urn:schemas-microsoft-com:vml" Requires="v">
                  <p:oleObj spid="_x0000_s602134" name="Equation" r:id="rId4" imgW="1968500" imgH="330200" progId="Equation.3">
                    <p:embed/>
                  </p:oleObj>
                </mc:Choice>
                <mc:Fallback>
                  <p:oleObj name="Equation" r:id="rId4" imgW="1968500" imgH="330200" progId="Equation.3">
                    <p:embed/>
                    <p:pic>
                      <p:nvPicPr>
                        <p:cNvPr id="26638" name="Object 5">
                          <a:extLst>
                            <a:ext uri="{FF2B5EF4-FFF2-40B4-BE49-F238E27FC236}">
                              <a16:creationId xmlns:a16="http://schemas.microsoft.com/office/drawing/2014/main" id="{A4066382-969B-4959-8B9B-DE428D2969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0" y="1317"/>
                          <a:ext cx="2589"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90886" name="Object 6">
            <a:extLst>
              <a:ext uri="{FF2B5EF4-FFF2-40B4-BE49-F238E27FC236}">
                <a16:creationId xmlns:a16="http://schemas.microsoft.com/office/drawing/2014/main" id="{B141E4F3-2C2F-495A-B01F-00C1766493CB}"/>
              </a:ext>
            </a:extLst>
          </p:cNvPr>
          <p:cNvGraphicFramePr>
            <a:graphicFrameLocks noChangeAspect="1"/>
          </p:cNvGraphicFramePr>
          <p:nvPr/>
        </p:nvGraphicFramePr>
        <p:xfrm>
          <a:off x="527977" y="2724313"/>
          <a:ext cx="3548466" cy="2324806"/>
        </p:xfrm>
        <a:graphic>
          <a:graphicData uri="http://schemas.openxmlformats.org/presentationml/2006/ole">
            <mc:AlternateContent xmlns:mc="http://schemas.openxmlformats.org/markup-compatibility/2006">
              <mc:Choice xmlns:v="urn:schemas-microsoft-com:vml" Requires="v">
                <p:oleObj spid="_x0000_s602135" name="Equation" r:id="rId6" imgW="3962400" imgH="2705100" progId="Equation.DSMT4">
                  <p:embed/>
                </p:oleObj>
              </mc:Choice>
              <mc:Fallback>
                <p:oleObj name="Equation" r:id="rId6" imgW="3962400" imgH="2705100" progId="Equation.DSMT4">
                  <p:embed/>
                  <p:pic>
                    <p:nvPicPr>
                      <p:cNvPr id="890886" name="Object 6">
                        <a:extLst>
                          <a:ext uri="{FF2B5EF4-FFF2-40B4-BE49-F238E27FC236}">
                            <a16:creationId xmlns:a16="http://schemas.microsoft.com/office/drawing/2014/main" id="{B141E4F3-2C2F-495A-B01F-00C1766493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977" y="2724313"/>
                        <a:ext cx="3548466" cy="2324806"/>
                      </a:xfrm>
                      <a:prstGeom prst="rect">
                        <a:avLst/>
                      </a:prstGeom>
                      <a:noFill/>
                      <a:ln>
                        <a:noFill/>
                      </a:ln>
                      <a:effectLst/>
                    </p:spPr>
                  </p:pic>
                </p:oleObj>
              </mc:Fallback>
            </mc:AlternateContent>
          </a:graphicData>
        </a:graphic>
      </p:graphicFrame>
      <p:grpSp>
        <p:nvGrpSpPr>
          <p:cNvPr id="890887" name="Group 7">
            <a:extLst>
              <a:ext uri="{FF2B5EF4-FFF2-40B4-BE49-F238E27FC236}">
                <a16:creationId xmlns:a16="http://schemas.microsoft.com/office/drawing/2014/main" id="{82FD11EE-E4C0-48F3-9006-B69E5BC8B281}"/>
              </a:ext>
            </a:extLst>
          </p:cNvPr>
          <p:cNvGrpSpPr>
            <a:grpSpLocks/>
          </p:cNvGrpSpPr>
          <p:nvPr/>
        </p:nvGrpSpPr>
        <p:grpSpPr bwMode="auto">
          <a:xfrm>
            <a:off x="323528" y="1905330"/>
            <a:ext cx="6519790" cy="513632"/>
            <a:chOff x="288" y="1968"/>
            <a:chExt cx="4417" cy="356"/>
          </a:xfrm>
        </p:grpSpPr>
        <p:sp>
          <p:nvSpPr>
            <p:cNvPr id="26635" name="Rectangle 8">
              <a:extLst>
                <a:ext uri="{FF2B5EF4-FFF2-40B4-BE49-F238E27FC236}">
                  <a16:creationId xmlns:a16="http://schemas.microsoft.com/office/drawing/2014/main" id="{FC9346C2-2E5F-4F10-9B26-CBB6A9C1D6BC}"/>
                </a:ext>
              </a:extLst>
            </p:cNvPr>
            <p:cNvSpPr>
              <a:spLocks noChangeArrowheads="1"/>
            </p:cNvSpPr>
            <p:nvPr/>
          </p:nvSpPr>
          <p:spPr bwMode="auto">
            <a:xfrm>
              <a:off x="288" y="196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rgbClr val="0000CC"/>
                  </a:solidFill>
                  <a:ea typeface="黑体" panose="02010609060101010101" pitchFamily="49" charset="-122"/>
                </a:rPr>
                <a:t>解：</a:t>
              </a:r>
            </a:p>
          </p:txBody>
        </p:sp>
        <p:sp>
          <p:nvSpPr>
            <p:cNvPr id="26636" name="Rectangle 9">
              <a:extLst>
                <a:ext uri="{FF2B5EF4-FFF2-40B4-BE49-F238E27FC236}">
                  <a16:creationId xmlns:a16="http://schemas.microsoft.com/office/drawing/2014/main" id="{FD7CDC43-9477-4CAC-819C-77C8FC8B04EC}"/>
                </a:ext>
              </a:extLst>
            </p:cNvPr>
            <p:cNvSpPr>
              <a:spLocks noChangeArrowheads="1"/>
            </p:cNvSpPr>
            <p:nvPr/>
          </p:nvSpPr>
          <p:spPr bwMode="auto">
            <a:xfrm>
              <a:off x="720" y="2016"/>
              <a:ext cx="398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600" b="1" dirty="0">
                  <a:solidFill>
                    <a:srgbClr val="0000CC"/>
                  </a:solidFill>
                  <a:ea typeface="楷体_GB2312" pitchFamily="49" charset="-122"/>
                </a:rPr>
                <a:t>将 </a:t>
              </a:r>
              <a:r>
                <a:rPr lang="en-US" altLang="zh-CN" sz="2600" b="1" i="1" dirty="0">
                  <a:ea typeface="楷体_GB2312" pitchFamily="49" charset="-122"/>
                </a:rPr>
                <a:t>f </a:t>
              </a:r>
              <a:r>
                <a:rPr lang="en-US" altLang="zh-CN" sz="2600" b="1" dirty="0">
                  <a:ea typeface="楷体_GB2312" pitchFamily="49" charset="-122"/>
                </a:rPr>
                <a:t>(</a:t>
              </a:r>
              <a:r>
                <a:rPr lang="en-US" altLang="zh-CN" sz="2600" b="1" i="1" dirty="0">
                  <a:ea typeface="楷体_GB2312" pitchFamily="49" charset="-122"/>
                </a:rPr>
                <a:t>x</a:t>
              </a:r>
              <a:r>
                <a:rPr lang="en-US" altLang="zh-CN" sz="2600" b="1" dirty="0">
                  <a:ea typeface="楷体_GB2312" pitchFamily="49" charset="-122"/>
                </a:rPr>
                <a:t>) = 1, </a:t>
              </a:r>
              <a:r>
                <a:rPr lang="en-US" altLang="zh-CN" sz="2600" b="1" i="1" dirty="0">
                  <a:ea typeface="楷体_GB2312" pitchFamily="49" charset="-122"/>
                </a:rPr>
                <a:t>x</a:t>
              </a:r>
              <a:r>
                <a:rPr lang="en-US" altLang="zh-CN" sz="2600" b="1" dirty="0">
                  <a:ea typeface="楷体_GB2312" pitchFamily="49" charset="-122"/>
                </a:rPr>
                <a:t>, </a:t>
              </a:r>
              <a:r>
                <a:rPr lang="en-US" altLang="zh-CN" sz="2600" b="1" i="1" dirty="0">
                  <a:ea typeface="楷体_GB2312" pitchFamily="49" charset="-122"/>
                </a:rPr>
                <a:t>x</a:t>
              </a:r>
              <a:r>
                <a:rPr lang="en-US" altLang="zh-CN" sz="2600" b="1" baseline="30000" dirty="0">
                  <a:ea typeface="楷体_GB2312" pitchFamily="49" charset="-122"/>
                </a:rPr>
                <a:t>2</a:t>
              </a:r>
              <a:r>
                <a:rPr lang="en-US" altLang="zh-CN" sz="2600" b="1" dirty="0">
                  <a:ea typeface="楷体_GB2312" pitchFamily="49" charset="-122"/>
                </a:rPr>
                <a:t>, </a:t>
              </a:r>
              <a:r>
                <a:rPr lang="en-US" altLang="zh-CN" sz="2600" b="1" i="1" dirty="0">
                  <a:ea typeface="楷体_GB2312" pitchFamily="49" charset="-122"/>
                </a:rPr>
                <a:t>x</a:t>
              </a:r>
              <a:r>
                <a:rPr lang="en-US" altLang="zh-CN" sz="2600" b="1" baseline="30000" dirty="0">
                  <a:ea typeface="楷体_GB2312" pitchFamily="49" charset="-122"/>
                </a:rPr>
                <a:t>3</a:t>
              </a:r>
              <a:r>
                <a:rPr lang="en-US" altLang="zh-CN" sz="2600" b="1" baseline="30000" dirty="0">
                  <a:solidFill>
                    <a:srgbClr val="0000CC"/>
                  </a:solidFill>
                  <a:ea typeface="楷体_GB2312" pitchFamily="49" charset="-122"/>
                </a:rPr>
                <a:t>  </a:t>
              </a:r>
              <a:r>
                <a:rPr lang="zh-CN" altLang="en-US" sz="2600" b="1" dirty="0">
                  <a:solidFill>
                    <a:srgbClr val="0000CC"/>
                  </a:solidFill>
                  <a:ea typeface="楷体_GB2312" pitchFamily="49" charset="-122"/>
                </a:rPr>
                <a:t>代入，使其精确成立得</a:t>
              </a:r>
            </a:p>
          </p:txBody>
        </p:sp>
      </p:grpSp>
      <p:grpSp>
        <p:nvGrpSpPr>
          <p:cNvPr id="890890" name="Group 10">
            <a:extLst>
              <a:ext uri="{FF2B5EF4-FFF2-40B4-BE49-F238E27FC236}">
                <a16:creationId xmlns:a16="http://schemas.microsoft.com/office/drawing/2014/main" id="{651A2ADD-C512-4E9A-8D56-6438172962D2}"/>
              </a:ext>
            </a:extLst>
          </p:cNvPr>
          <p:cNvGrpSpPr>
            <a:grpSpLocks/>
          </p:cNvGrpSpPr>
          <p:nvPr/>
        </p:nvGrpSpPr>
        <p:grpSpPr bwMode="auto">
          <a:xfrm>
            <a:off x="4076442" y="3059490"/>
            <a:ext cx="3331484" cy="1110945"/>
            <a:chOff x="2625" y="2653"/>
            <a:chExt cx="2257" cy="770"/>
          </a:xfrm>
        </p:grpSpPr>
        <p:sp>
          <p:nvSpPr>
            <p:cNvPr id="26632" name="AutoShape 11">
              <a:extLst>
                <a:ext uri="{FF2B5EF4-FFF2-40B4-BE49-F238E27FC236}">
                  <a16:creationId xmlns:a16="http://schemas.microsoft.com/office/drawing/2014/main" id="{9CC77900-EFCF-4DC1-8B15-EC3277043F0B}"/>
                </a:ext>
              </a:extLst>
            </p:cNvPr>
            <p:cNvSpPr>
              <a:spLocks noChangeArrowheads="1"/>
            </p:cNvSpPr>
            <p:nvPr/>
          </p:nvSpPr>
          <p:spPr bwMode="auto">
            <a:xfrm>
              <a:off x="2625" y="2975"/>
              <a:ext cx="960" cy="240"/>
            </a:xfrm>
            <a:prstGeom prst="rightArrow">
              <a:avLst>
                <a:gd name="adj1" fmla="val 49167"/>
                <a:gd name="adj2" fmla="val 136667"/>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p>
          </p:txBody>
        </p:sp>
        <p:sp>
          <p:nvSpPr>
            <p:cNvPr id="26633" name="Rectangle 12">
              <a:extLst>
                <a:ext uri="{FF2B5EF4-FFF2-40B4-BE49-F238E27FC236}">
                  <a16:creationId xmlns:a16="http://schemas.microsoft.com/office/drawing/2014/main" id="{BF224BFA-16A6-4BB6-A7D9-48549BD9E844}"/>
                </a:ext>
              </a:extLst>
            </p:cNvPr>
            <p:cNvSpPr>
              <a:spLocks noChangeArrowheads="1"/>
            </p:cNvSpPr>
            <p:nvPr/>
          </p:nvSpPr>
          <p:spPr bwMode="auto">
            <a:xfrm>
              <a:off x="2697" y="2701"/>
              <a:ext cx="5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600" b="1" dirty="0">
                  <a:solidFill>
                    <a:srgbClr val="0000CC"/>
                  </a:solidFill>
                  <a:ea typeface="楷体_GB2312" pitchFamily="49" charset="-122"/>
                </a:rPr>
                <a:t>解得</a:t>
              </a:r>
            </a:p>
          </p:txBody>
        </p:sp>
        <p:graphicFrame>
          <p:nvGraphicFramePr>
            <p:cNvPr id="26634" name="Object 13">
              <a:extLst>
                <a:ext uri="{FF2B5EF4-FFF2-40B4-BE49-F238E27FC236}">
                  <a16:creationId xmlns:a16="http://schemas.microsoft.com/office/drawing/2014/main" id="{70410A79-AB98-4EEE-83F4-B589187151CB}"/>
                </a:ext>
              </a:extLst>
            </p:cNvPr>
            <p:cNvGraphicFramePr>
              <a:graphicFrameLocks noChangeAspect="1"/>
            </p:cNvGraphicFramePr>
            <p:nvPr/>
          </p:nvGraphicFramePr>
          <p:xfrm>
            <a:off x="3562" y="2653"/>
            <a:ext cx="1320" cy="770"/>
          </p:xfrm>
          <a:graphic>
            <a:graphicData uri="http://schemas.openxmlformats.org/presentationml/2006/ole">
              <mc:AlternateContent xmlns:mc="http://schemas.openxmlformats.org/markup-compatibility/2006">
                <mc:Choice xmlns:v="urn:schemas-microsoft-com:vml" Requires="v">
                  <p:oleObj spid="_x0000_s602136" name="Equation" r:id="rId8" imgW="1002865" imgH="609336" progId="Equation.3">
                    <p:embed/>
                  </p:oleObj>
                </mc:Choice>
                <mc:Fallback>
                  <p:oleObj name="Equation" r:id="rId8" imgW="1002865" imgH="609336" progId="Equation.3">
                    <p:embed/>
                    <p:pic>
                      <p:nvPicPr>
                        <p:cNvPr id="26634" name="Object 13">
                          <a:extLst>
                            <a:ext uri="{FF2B5EF4-FFF2-40B4-BE49-F238E27FC236}">
                              <a16:creationId xmlns:a16="http://schemas.microsoft.com/office/drawing/2014/main" id="{70410A79-AB98-4EEE-83F4-B589187151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62" y="2653"/>
                          <a:ext cx="1320" cy="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90894" name="AutoShape 14">
            <a:extLst>
              <a:ext uri="{FF2B5EF4-FFF2-40B4-BE49-F238E27FC236}">
                <a16:creationId xmlns:a16="http://schemas.microsoft.com/office/drawing/2014/main" id="{9A11C302-8D37-44C5-8400-A565272D3B0A}"/>
              </a:ext>
            </a:extLst>
          </p:cNvPr>
          <p:cNvSpPr>
            <a:spLocks noChangeArrowheads="1"/>
          </p:cNvSpPr>
          <p:nvPr/>
        </p:nvSpPr>
        <p:spPr bwMode="auto">
          <a:xfrm>
            <a:off x="3844992" y="4421264"/>
            <a:ext cx="4312754" cy="513926"/>
          </a:xfrm>
          <a:prstGeom prst="wedgeEllipseCallout">
            <a:avLst>
              <a:gd name="adj1" fmla="val -44850"/>
              <a:gd name="adj2" fmla="val -77100"/>
            </a:avLst>
          </a:prstGeom>
          <a:gradFill rotWithShape="0">
            <a:gsLst>
              <a:gs pos="0">
                <a:schemeClr val="bg1"/>
              </a:gs>
              <a:gs pos="100000">
                <a:srgbClr val="C0C0C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0" dirty="0">
                <a:solidFill>
                  <a:srgbClr val="990000"/>
                </a:solidFill>
                <a:latin typeface="+mn-ea"/>
                <a:ea typeface="+mn-ea"/>
              </a:rPr>
              <a:t>是非线性方程组</a:t>
            </a:r>
            <a:r>
              <a:rPr lang="en-US" altLang="zh-CN" sz="2000" b="0" dirty="0">
                <a:solidFill>
                  <a:srgbClr val="990000"/>
                </a:solidFill>
                <a:latin typeface="+mn-ea"/>
                <a:ea typeface="+mn-ea"/>
              </a:rPr>
              <a:t>,</a:t>
            </a:r>
            <a:r>
              <a:rPr lang="zh-CN" altLang="en-US" sz="2000" b="0" dirty="0">
                <a:solidFill>
                  <a:srgbClr val="990000"/>
                </a:solidFill>
                <a:latin typeface="+mn-ea"/>
                <a:ea typeface="+mn-ea"/>
              </a:rPr>
              <a:t>不易求解  </a:t>
            </a:r>
          </a:p>
        </p:txBody>
      </p:sp>
      <p:sp>
        <p:nvSpPr>
          <p:cNvPr id="3" name="文本框 2">
            <a:extLst>
              <a:ext uri="{FF2B5EF4-FFF2-40B4-BE49-F238E27FC236}">
                <a16:creationId xmlns:a16="http://schemas.microsoft.com/office/drawing/2014/main" id="{97DA7903-000E-4E65-AA0C-0CE380CA7627}"/>
              </a:ext>
            </a:extLst>
          </p:cNvPr>
          <p:cNvSpPr txBox="1"/>
          <p:nvPr/>
        </p:nvSpPr>
        <p:spPr>
          <a:xfrm>
            <a:off x="113851" y="1392416"/>
            <a:ext cx="6326187" cy="461665"/>
          </a:xfrm>
          <a:prstGeom prst="rect">
            <a:avLst/>
          </a:prstGeom>
          <a:noFill/>
        </p:spPr>
        <p:txBody>
          <a:bodyPr wrap="square" rtlCol="0">
            <a:spAutoFit/>
          </a:bodyPr>
          <a:lstStyle/>
          <a:p>
            <a:pPr algn="l"/>
            <a:r>
              <a:rPr lang="zh-CN" altLang="en-US" sz="2400" b="0" dirty="0">
                <a:solidFill>
                  <a:srgbClr val="FF0000"/>
                </a:solidFill>
                <a:latin typeface="+mn-ea"/>
                <a:ea typeface="+mn-ea"/>
              </a:rPr>
              <a:t>注： 两个节点（</a:t>
            </a:r>
            <a:r>
              <a:rPr lang="en-US" altLang="zh-CN" sz="2400" b="0" dirty="0">
                <a:solidFill>
                  <a:srgbClr val="FF0000"/>
                </a:solidFill>
                <a:latin typeface="+mn-ea"/>
                <a:ea typeface="+mn-ea"/>
              </a:rPr>
              <a:t>n=1</a:t>
            </a:r>
            <a:r>
              <a:rPr lang="zh-CN" altLang="en-US" sz="2400" b="0" dirty="0">
                <a:solidFill>
                  <a:srgbClr val="FF0000"/>
                </a:solidFill>
                <a:latin typeface="+mn-ea"/>
                <a:ea typeface="+mn-ea"/>
              </a:rPr>
              <a:t>），代数精度为</a:t>
            </a:r>
            <a:r>
              <a:rPr lang="en-US" altLang="zh-CN" sz="2400" b="0" dirty="0">
                <a:solidFill>
                  <a:srgbClr val="FF0000"/>
                </a:solidFill>
                <a:latin typeface="+mn-ea"/>
                <a:ea typeface="+mn-ea"/>
              </a:rPr>
              <a:t>3</a:t>
            </a:r>
            <a:endParaRPr lang="zh-CN" altLang="en-US" sz="2400" b="0" dirty="0">
              <a:solidFill>
                <a:srgbClr val="FF0000"/>
              </a:solidFill>
              <a:latin typeface="+mn-ea"/>
              <a:ea typeface="+mn-ea"/>
            </a:endParaRPr>
          </a:p>
        </p:txBody>
      </p:sp>
      <p:graphicFrame>
        <p:nvGraphicFramePr>
          <p:cNvPr id="17" name="Object 8">
            <a:extLst>
              <a:ext uri="{FF2B5EF4-FFF2-40B4-BE49-F238E27FC236}">
                <a16:creationId xmlns:a16="http://schemas.microsoft.com/office/drawing/2014/main" id="{D9CD7FB3-A51B-48E0-8AB0-2E1C2530790A}"/>
              </a:ext>
            </a:extLst>
          </p:cNvPr>
          <p:cNvGraphicFramePr>
            <a:graphicFrameLocks noChangeAspect="1"/>
          </p:cNvGraphicFramePr>
          <p:nvPr/>
        </p:nvGraphicFramePr>
        <p:xfrm>
          <a:off x="1158982" y="5547178"/>
          <a:ext cx="6102350" cy="858838"/>
        </p:xfrm>
        <a:graphic>
          <a:graphicData uri="http://schemas.openxmlformats.org/presentationml/2006/ole">
            <mc:AlternateContent xmlns:mc="http://schemas.openxmlformats.org/markup-compatibility/2006">
              <mc:Choice xmlns:v="urn:schemas-microsoft-com:vml" Requires="v">
                <p:oleObj spid="_x0000_s602137" name="Equation" r:id="rId10" imgW="3073400" imgH="431800" progId="Equation.DSMT4">
                  <p:embed/>
                </p:oleObj>
              </mc:Choice>
              <mc:Fallback>
                <p:oleObj name="Equation" r:id="rId10" imgW="3073400" imgH="431800" progId="Equation.DSMT4">
                  <p:embed/>
                  <p:pic>
                    <p:nvPicPr>
                      <p:cNvPr id="17" name="Object 8">
                        <a:extLst>
                          <a:ext uri="{FF2B5EF4-FFF2-40B4-BE49-F238E27FC236}">
                            <a16:creationId xmlns:a16="http://schemas.microsoft.com/office/drawing/2014/main" id="{D9CD7FB3-A51B-48E0-8AB0-2E1C2530790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8982" y="5547178"/>
                        <a:ext cx="6102350"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文本框 3">
            <a:extLst>
              <a:ext uri="{FF2B5EF4-FFF2-40B4-BE49-F238E27FC236}">
                <a16:creationId xmlns:a16="http://schemas.microsoft.com/office/drawing/2014/main" id="{C604A0DA-803E-4338-8113-AF06A7C21A96}"/>
              </a:ext>
            </a:extLst>
          </p:cNvPr>
          <p:cNvSpPr txBox="1"/>
          <p:nvPr/>
        </p:nvSpPr>
        <p:spPr>
          <a:xfrm>
            <a:off x="336860" y="5165478"/>
            <a:ext cx="164424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因此，</a:t>
            </a:r>
          </a:p>
        </p:txBody>
      </p:sp>
      <p:sp>
        <p:nvSpPr>
          <p:cNvPr id="18" name="文本框 17">
            <a:extLst>
              <a:ext uri="{FF2B5EF4-FFF2-40B4-BE49-F238E27FC236}">
                <a16:creationId xmlns:a16="http://schemas.microsoft.com/office/drawing/2014/main" id="{18DC205D-352C-4316-B6F0-0F01542212DE}"/>
              </a:ext>
            </a:extLst>
          </p:cNvPr>
          <p:cNvSpPr txBox="1"/>
          <p:nvPr/>
        </p:nvSpPr>
        <p:spPr>
          <a:xfrm>
            <a:off x="7740352" y="1340768"/>
            <a:ext cx="1648891" cy="646331"/>
          </a:xfrm>
          <a:prstGeom prst="rect">
            <a:avLst/>
          </a:prstGeom>
          <a:noFill/>
        </p:spPr>
        <p:txBody>
          <a:bodyPr wrap="square" rtlCol="0">
            <a:spAutoFit/>
          </a:bodyPr>
          <a:lstStyle/>
          <a:p>
            <a:pPr marL="0" indent="0" algn="just">
              <a:buFontTx/>
              <a:buNone/>
            </a:pPr>
            <a:r>
              <a:rPr lang="zh-CN" altLang="en-US" sz="3600" dirty="0">
                <a:solidFill>
                  <a:srgbClr val="0000FF"/>
                </a:solidFill>
                <a:latin typeface="华文仿宋" panose="02010600040101010101" pitchFamily="2" charset="-122"/>
                <a:ea typeface="华文仿宋" panose="02010600040101010101" pitchFamily="2" charset="-122"/>
              </a:rPr>
              <a:t>回 顾</a:t>
            </a:r>
            <a:endParaRPr lang="en-US" altLang="zh-CN" sz="36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4091189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2BD683E-B30E-4ABF-8B75-0922A068447F}"/>
              </a:ext>
            </a:extLst>
          </p:cNvPr>
          <p:cNvSpPr>
            <a:spLocks noGrp="1" noChangeArrowheads="1"/>
          </p:cNvSpPr>
          <p:nvPr>
            <p:ph type="title"/>
          </p:nvPr>
        </p:nvSpPr>
        <p:spPr>
          <a:xfrm>
            <a:off x="2339752" y="407068"/>
            <a:ext cx="5544616" cy="568967"/>
          </a:xfrm>
        </p:spPr>
        <p:txBody>
          <a:bodyPr>
            <a:normAutofit/>
          </a:bodyPr>
          <a:lstStyle/>
          <a:p>
            <a:pPr algn="just"/>
            <a:r>
              <a:rPr lang="en-US" altLang="zh-CN" sz="2800" b="1" dirty="0">
                <a:solidFill>
                  <a:srgbClr val="0000FF"/>
                </a:solidFill>
                <a:latin typeface="华文仿宋" panose="02010600040101010101" pitchFamily="2" charset="-122"/>
              </a:rPr>
              <a:t>8.3 </a:t>
            </a:r>
            <a:r>
              <a:rPr lang="zh-CN" altLang="en-US" sz="2800" b="1" dirty="0">
                <a:solidFill>
                  <a:srgbClr val="0000FF"/>
                </a:solidFill>
                <a:latin typeface="华文仿宋" panose="02010600040101010101" pitchFamily="2" charset="-122"/>
              </a:rPr>
              <a:t>多元函数求极值的方法</a:t>
            </a:r>
            <a:endParaRPr lang="en-US" altLang="zh-CN" sz="2800" b="1" dirty="0">
              <a:solidFill>
                <a:srgbClr val="0000FF"/>
              </a:solidFill>
              <a:latin typeface="华文仿宋" panose="02010600040101010101" pitchFamily="2" charset="-122"/>
            </a:endParaRPr>
          </a:p>
        </p:txBody>
      </p:sp>
      <p:sp>
        <p:nvSpPr>
          <p:cNvPr id="45060" name="Text Box 4">
            <a:extLst>
              <a:ext uri="{FF2B5EF4-FFF2-40B4-BE49-F238E27FC236}">
                <a16:creationId xmlns:a16="http://schemas.microsoft.com/office/drawing/2014/main" id="{C5397B3F-267D-4E55-A5D7-5ED0120B1843}"/>
              </a:ext>
            </a:extLst>
          </p:cNvPr>
          <p:cNvSpPr txBox="1">
            <a:spLocks noChangeArrowheads="1"/>
          </p:cNvSpPr>
          <p:nvPr/>
        </p:nvSpPr>
        <p:spPr bwMode="auto">
          <a:xfrm>
            <a:off x="179512" y="1075526"/>
            <a:ext cx="57606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Tx/>
              <a:buSzTx/>
              <a:buFontTx/>
              <a:buNone/>
            </a:pPr>
            <a:r>
              <a:rPr lang="zh-CN" altLang="en-US" sz="2400" b="0" dirty="0">
                <a:solidFill>
                  <a:schemeClr val="tx1"/>
                </a:solidFill>
              </a:rPr>
              <a:t>设函数</a:t>
            </a:r>
            <a:r>
              <a:rPr lang="en-US" altLang="zh-CN" sz="2400" b="0" i="1" dirty="0">
                <a:solidFill>
                  <a:schemeClr val="tx1"/>
                </a:solidFill>
              </a:rPr>
              <a:t>f</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x</a:t>
            </a:r>
            <a:r>
              <a:rPr lang="en-US" altLang="zh-CN" sz="2400" b="0" i="1" baseline="-25000" dirty="0" err="1">
                <a:solidFill>
                  <a:schemeClr val="tx1"/>
                </a:solidFill>
              </a:rPr>
              <a:t>N</a:t>
            </a:r>
            <a:r>
              <a:rPr lang="en-US" altLang="zh-CN" sz="2400" b="0" dirty="0">
                <a:solidFill>
                  <a:schemeClr val="tx1"/>
                </a:solidFill>
              </a:rPr>
              <a:t>)</a:t>
            </a:r>
            <a:r>
              <a:rPr lang="zh-CN" altLang="en-US" sz="2400" b="0" dirty="0">
                <a:solidFill>
                  <a:schemeClr val="tx1"/>
                </a:solidFill>
              </a:rPr>
              <a:t>定义在区域</a:t>
            </a:r>
          </a:p>
        </p:txBody>
      </p:sp>
      <p:graphicFrame>
        <p:nvGraphicFramePr>
          <p:cNvPr id="45061" name="Object 5">
            <a:extLst>
              <a:ext uri="{FF2B5EF4-FFF2-40B4-BE49-F238E27FC236}">
                <a16:creationId xmlns:a16="http://schemas.microsoft.com/office/drawing/2014/main" id="{63DB654D-167F-431E-BD4C-6B698DF63AD1}"/>
              </a:ext>
            </a:extLst>
          </p:cNvPr>
          <p:cNvGraphicFramePr>
            <a:graphicFrameLocks noGrp="1" noChangeAspect="1"/>
          </p:cNvGraphicFramePr>
          <p:nvPr>
            <p:ph idx="1"/>
            <p:extLst>
              <p:ext uri="{D42A27DB-BD31-4B8C-83A1-F6EECF244321}">
                <p14:modId xmlns:p14="http://schemas.microsoft.com/office/powerpoint/2010/main" val="8788458"/>
              </p:ext>
            </p:extLst>
          </p:nvPr>
        </p:nvGraphicFramePr>
        <p:xfrm>
          <a:off x="2195736" y="1757109"/>
          <a:ext cx="4391025" cy="836613"/>
        </p:xfrm>
        <a:graphic>
          <a:graphicData uri="http://schemas.openxmlformats.org/presentationml/2006/ole">
            <mc:AlternateContent xmlns:mc="http://schemas.openxmlformats.org/markup-compatibility/2006">
              <mc:Choice xmlns:v="urn:schemas-microsoft-com:vml" Requires="v">
                <p:oleObj spid="_x0000_s542915" name="Equation" r:id="rId3" imgW="2400120" imgH="457200" progId="Equation.DSMT4">
                  <p:embed/>
                </p:oleObj>
              </mc:Choice>
              <mc:Fallback>
                <p:oleObj name="Equation" r:id="rId3" imgW="2400120" imgH="457200" progId="Equation.DSMT4">
                  <p:embed/>
                  <p:pic>
                    <p:nvPicPr>
                      <p:cNvPr id="45061" name="Object 5">
                        <a:extLst>
                          <a:ext uri="{FF2B5EF4-FFF2-40B4-BE49-F238E27FC236}">
                            <a16:creationId xmlns:a16="http://schemas.microsoft.com/office/drawing/2014/main" id="{63DB654D-167F-431E-BD4C-6B698DF63A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757109"/>
                        <a:ext cx="439102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3" name="Text Box 7">
            <a:extLst>
              <a:ext uri="{FF2B5EF4-FFF2-40B4-BE49-F238E27FC236}">
                <a16:creationId xmlns:a16="http://schemas.microsoft.com/office/drawing/2014/main" id="{0475D280-271D-49A4-96A0-A33C74D9222D}"/>
              </a:ext>
            </a:extLst>
          </p:cNvPr>
          <p:cNvSpPr txBox="1">
            <a:spLocks noChangeArrowheads="1"/>
          </p:cNvSpPr>
          <p:nvPr/>
        </p:nvSpPr>
        <p:spPr bwMode="auto">
          <a:xfrm>
            <a:off x="264214" y="2636912"/>
            <a:ext cx="8648723" cy="297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50000"/>
              </a:spcBef>
              <a:buClrTx/>
              <a:buSzTx/>
              <a:buFontTx/>
              <a:buNone/>
            </a:pPr>
            <a:r>
              <a:rPr lang="zh-CN" altLang="en-US" sz="2400" b="0" dirty="0">
                <a:solidFill>
                  <a:schemeClr val="tx1"/>
                </a:solidFill>
              </a:rPr>
              <a:t>上。如果</a:t>
            </a:r>
            <a:r>
              <a:rPr lang="en-US" altLang="zh-CN" sz="2400" b="0" i="1" dirty="0">
                <a:solidFill>
                  <a:schemeClr val="tx1"/>
                </a:solidFill>
              </a:rPr>
              <a:t>f </a:t>
            </a:r>
            <a:r>
              <a:rPr lang="en-US" altLang="zh-CN" sz="2400" b="0" dirty="0">
                <a:solidFill>
                  <a:schemeClr val="tx1"/>
                </a:solidFill>
              </a:rPr>
              <a:t>(</a:t>
            </a:r>
            <a:r>
              <a:rPr lang="en-US" altLang="zh-CN" sz="2400" b="0" i="1" dirty="0">
                <a:solidFill>
                  <a:schemeClr val="tx1"/>
                </a:solidFill>
              </a:rPr>
              <a:t>p</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p</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p</a:t>
            </a:r>
            <a:r>
              <a:rPr lang="en-US" altLang="zh-CN" sz="2400" b="0" i="1" baseline="-25000" dirty="0" err="1">
                <a:solidFill>
                  <a:schemeClr val="tx1"/>
                </a:solidFill>
              </a:rPr>
              <a:t>N</a:t>
            </a:r>
            <a:r>
              <a:rPr lang="en-US" altLang="zh-CN" sz="2400" b="0" dirty="0">
                <a:solidFill>
                  <a:schemeClr val="tx1"/>
                </a:solidFill>
              </a:rPr>
              <a:t>)≤ </a:t>
            </a:r>
            <a:r>
              <a:rPr lang="en-US" altLang="zh-CN" sz="2400" b="0" i="1" dirty="0">
                <a:solidFill>
                  <a:schemeClr val="tx1"/>
                </a:solidFill>
              </a:rPr>
              <a:t>f </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x</a:t>
            </a:r>
            <a:r>
              <a:rPr lang="en-US" altLang="zh-CN" sz="2400" b="0" i="1" baseline="-25000" dirty="0" err="1">
                <a:solidFill>
                  <a:schemeClr val="tx1"/>
                </a:solidFill>
              </a:rPr>
              <a:t>N</a:t>
            </a:r>
            <a:r>
              <a:rPr lang="en-US" altLang="zh-CN" sz="2400" b="0" dirty="0">
                <a:solidFill>
                  <a:schemeClr val="tx1"/>
                </a:solidFill>
              </a:rPr>
              <a:t>)</a:t>
            </a:r>
            <a:r>
              <a:rPr lang="zh-CN" altLang="en-US" sz="2400" b="0" dirty="0">
                <a:solidFill>
                  <a:schemeClr val="tx1"/>
                </a:solidFill>
              </a:rPr>
              <a:t>对所有的点</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x</a:t>
            </a:r>
            <a:r>
              <a:rPr lang="en-US" altLang="zh-CN" sz="2400" b="0" i="1" baseline="-25000" dirty="0" err="1">
                <a:solidFill>
                  <a:schemeClr val="tx1"/>
                </a:solidFill>
              </a:rPr>
              <a:t>N</a:t>
            </a:r>
            <a:r>
              <a:rPr lang="en-US" altLang="zh-CN" sz="2400" b="0" dirty="0">
                <a:solidFill>
                  <a:schemeClr val="tx1"/>
                </a:solidFill>
              </a:rPr>
              <a:t>)</a:t>
            </a:r>
            <a:r>
              <a:rPr lang="en-US" altLang="en-US" sz="2400" b="0" dirty="0">
                <a:solidFill>
                  <a:schemeClr val="tx1"/>
                </a:solidFill>
              </a:rPr>
              <a:t>∈</a:t>
            </a:r>
            <a:r>
              <a:rPr lang="en-US" altLang="zh-CN" sz="2400" b="0" i="1" dirty="0">
                <a:solidFill>
                  <a:schemeClr val="tx1"/>
                </a:solidFill>
              </a:rPr>
              <a:t>R</a:t>
            </a:r>
            <a:r>
              <a:rPr lang="zh-CN" altLang="en-US" sz="2400" b="0" dirty="0">
                <a:solidFill>
                  <a:schemeClr val="tx1"/>
                </a:solidFill>
              </a:rPr>
              <a:t>都成立，则函数</a:t>
            </a:r>
            <a:r>
              <a:rPr lang="en-US" altLang="zh-CN" sz="2400" b="0" i="1" dirty="0">
                <a:solidFill>
                  <a:schemeClr val="tx1"/>
                </a:solidFill>
              </a:rPr>
              <a:t>f </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x</a:t>
            </a:r>
            <a:r>
              <a:rPr lang="en-US" altLang="zh-CN" sz="2400" b="0" i="1" baseline="-25000" dirty="0" err="1">
                <a:solidFill>
                  <a:schemeClr val="tx1"/>
                </a:solidFill>
              </a:rPr>
              <a:t>N</a:t>
            </a:r>
            <a:r>
              <a:rPr lang="en-US" altLang="zh-CN" sz="2400" b="0" dirty="0">
                <a:solidFill>
                  <a:schemeClr val="tx1"/>
                </a:solidFill>
              </a:rPr>
              <a:t>)</a:t>
            </a:r>
            <a:r>
              <a:rPr lang="zh-CN" altLang="en-US" sz="2400" b="0" dirty="0">
                <a:solidFill>
                  <a:schemeClr val="tx1"/>
                </a:solidFill>
              </a:rPr>
              <a:t>在点</a:t>
            </a:r>
            <a:r>
              <a:rPr lang="en-US" altLang="zh-CN" sz="2400" b="0" dirty="0">
                <a:solidFill>
                  <a:schemeClr val="tx1"/>
                </a:solidFill>
              </a:rPr>
              <a:t>(</a:t>
            </a:r>
            <a:r>
              <a:rPr lang="en-US" altLang="zh-CN" sz="2400" b="0" i="1" dirty="0">
                <a:solidFill>
                  <a:schemeClr val="tx1"/>
                </a:solidFill>
              </a:rPr>
              <a:t>p</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p</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p</a:t>
            </a:r>
            <a:r>
              <a:rPr lang="en-US" altLang="zh-CN" sz="2400" b="0" i="1" baseline="-25000" dirty="0" err="1">
                <a:solidFill>
                  <a:schemeClr val="tx1"/>
                </a:solidFill>
              </a:rPr>
              <a:t>N</a:t>
            </a:r>
            <a:r>
              <a:rPr lang="en-US" altLang="zh-CN" sz="2400" b="0" dirty="0">
                <a:solidFill>
                  <a:schemeClr val="tx1"/>
                </a:solidFill>
              </a:rPr>
              <a:t>) </a:t>
            </a:r>
            <a:r>
              <a:rPr lang="zh-CN" altLang="en-US" sz="2400" b="0" dirty="0">
                <a:solidFill>
                  <a:schemeClr val="tx1"/>
                </a:solidFill>
              </a:rPr>
              <a:t>处有</a:t>
            </a:r>
            <a:r>
              <a:rPr lang="zh-CN" altLang="en-US" sz="2400" b="0" dirty="0">
                <a:solidFill>
                  <a:srgbClr val="FF0000"/>
                </a:solidFill>
              </a:rPr>
              <a:t>局部极小值；</a:t>
            </a:r>
          </a:p>
          <a:p>
            <a:pPr algn="l">
              <a:lnSpc>
                <a:spcPct val="150000"/>
              </a:lnSpc>
              <a:spcBef>
                <a:spcPct val="50000"/>
              </a:spcBef>
              <a:buClrTx/>
              <a:buSzTx/>
              <a:buFontTx/>
              <a:buNone/>
            </a:pPr>
            <a:r>
              <a:rPr lang="zh-CN" altLang="en-US" sz="2400" b="0" dirty="0">
                <a:solidFill>
                  <a:schemeClr val="tx1"/>
                </a:solidFill>
              </a:rPr>
              <a:t>如果</a:t>
            </a:r>
            <a:r>
              <a:rPr lang="en-US" altLang="zh-CN" sz="2400" b="0" i="1" dirty="0">
                <a:solidFill>
                  <a:schemeClr val="tx1"/>
                </a:solidFill>
              </a:rPr>
              <a:t>f </a:t>
            </a:r>
            <a:r>
              <a:rPr lang="en-US" altLang="zh-CN" sz="2400" b="0" dirty="0">
                <a:solidFill>
                  <a:schemeClr val="tx1"/>
                </a:solidFill>
              </a:rPr>
              <a:t>(</a:t>
            </a:r>
            <a:r>
              <a:rPr lang="en-US" altLang="zh-CN" sz="2400" b="0" i="1" dirty="0">
                <a:solidFill>
                  <a:schemeClr val="tx1"/>
                </a:solidFill>
              </a:rPr>
              <a:t>p</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p</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p</a:t>
            </a:r>
            <a:r>
              <a:rPr lang="en-US" altLang="zh-CN" sz="2400" b="0" i="1" baseline="-25000" dirty="0" err="1">
                <a:solidFill>
                  <a:schemeClr val="tx1"/>
                </a:solidFill>
              </a:rPr>
              <a:t>N</a:t>
            </a:r>
            <a:r>
              <a:rPr lang="en-US" altLang="zh-CN" sz="2400" b="0" dirty="0">
                <a:solidFill>
                  <a:schemeClr val="tx1"/>
                </a:solidFill>
              </a:rPr>
              <a:t>)</a:t>
            </a:r>
            <a:r>
              <a:rPr lang="en-US" altLang="en-US" sz="2400" b="0" dirty="0">
                <a:solidFill>
                  <a:schemeClr val="tx1"/>
                </a:solidFill>
              </a:rPr>
              <a:t>≥</a:t>
            </a:r>
            <a:r>
              <a:rPr lang="en-US" altLang="zh-CN" sz="2400" b="0" dirty="0">
                <a:solidFill>
                  <a:schemeClr val="tx1"/>
                </a:solidFill>
              </a:rPr>
              <a:t> </a:t>
            </a:r>
            <a:r>
              <a:rPr lang="en-US" altLang="zh-CN" sz="2400" b="0" i="1" dirty="0">
                <a:solidFill>
                  <a:schemeClr val="tx1"/>
                </a:solidFill>
              </a:rPr>
              <a:t>f </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x</a:t>
            </a:r>
            <a:r>
              <a:rPr lang="en-US" altLang="zh-CN" sz="2400" b="0" i="1" baseline="-25000" dirty="0" err="1">
                <a:solidFill>
                  <a:schemeClr val="tx1"/>
                </a:solidFill>
              </a:rPr>
              <a:t>N</a:t>
            </a:r>
            <a:r>
              <a:rPr lang="en-US" altLang="zh-CN" sz="2400" b="0" dirty="0">
                <a:solidFill>
                  <a:schemeClr val="tx1"/>
                </a:solidFill>
              </a:rPr>
              <a:t>)</a:t>
            </a:r>
            <a:r>
              <a:rPr lang="zh-CN" altLang="en-US" sz="2400" b="0" dirty="0">
                <a:solidFill>
                  <a:schemeClr val="tx1"/>
                </a:solidFill>
              </a:rPr>
              <a:t>对所有的点</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x</a:t>
            </a:r>
            <a:r>
              <a:rPr lang="en-US" altLang="zh-CN" sz="2400" b="0" i="1" baseline="-25000" dirty="0" err="1">
                <a:solidFill>
                  <a:schemeClr val="tx1"/>
                </a:solidFill>
              </a:rPr>
              <a:t>N</a:t>
            </a:r>
            <a:r>
              <a:rPr lang="en-US" altLang="zh-CN" sz="2400" b="0" dirty="0">
                <a:solidFill>
                  <a:schemeClr val="tx1"/>
                </a:solidFill>
              </a:rPr>
              <a:t>)</a:t>
            </a:r>
            <a:r>
              <a:rPr lang="en-US" altLang="en-US" sz="2400" b="0" dirty="0">
                <a:solidFill>
                  <a:schemeClr val="tx1"/>
                </a:solidFill>
              </a:rPr>
              <a:t>∈</a:t>
            </a:r>
            <a:r>
              <a:rPr lang="en-US" altLang="zh-CN" sz="2400" b="0" i="1" dirty="0">
                <a:solidFill>
                  <a:schemeClr val="tx1"/>
                </a:solidFill>
              </a:rPr>
              <a:t>R</a:t>
            </a:r>
            <a:r>
              <a:rPr lang="zh-CN" altLang="en-US" sz="2400" b="0" dirty="0">
                <a:solidFill>
                  <a:schemeClr val="tx1"/>
                </a:solidFill>
              </a:rPr>
              <a:t>都成立，则函数</a:t>
            </a:r>
            <a:r>
              <a:rPr lang="en-US" altLang="zh-CN" sz="2400" b="0" i="1" dirty="0">
                <a:solidFill>
                  <a:schemeClr val="tx1"/>
                </a:solidFill>
              </a:rPr>
              <a:t>f </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x</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x</a:t>
            </a:r>
            <a:r>
              <a:rPr lang="en-US" altLang="zh-CN" sz="2400" b="0" i="1" baseline="-25000" dirty="0" err="1">
                <a:solidFill>
                  <a:schemeClr val="tx1"/>
                </a:solidFill>
              </a:rPr>
              <a:t>N</a:t>
            </a:r>
            <a:r>
              <a:rPr lang="en-US" altLang="zh-CN" sz="2400" b="0" dirty="0">
                <a:solidFill>
                  <a:schemeClr val="tx1"/>
                </a:solidFill>
              </a:rPr>
              <a:t>)</a:t>
            </a:r>
            <a:r>
              <a:rPr lang="zh-CN" altLang="en-US" sz="2400" b="0" dirty="0">
                <a:solidFill>
                  <a:schemeClr val="tx1"/>
                </a:solidFill>
              </a:rPr>
              <a:t>在点</a:t>
            </a:r>
            <a:r>
              <a:rPr lang="en-US" altLang="zh-CN" sz="2400" b="0" dirty="0">
                <a:solidFill>
                  <a:schemeClr val="tx1"/>
                </a:solidFill>
              </a:rPr>
              <a:t>(</a:t>
            </a:r>
            <a:r>
              <a:rPr lang="en-US" altLang="zh-CN" sz="2400" b="0" i="1" dirty="0">
                <a:solidFill>
                  <a:schemeClr val="tx1"/>
                </a:solidFill>
              </a:rPr>
              <a:t>p</a:t>
            </a:r>
            <a:r>
              <a:rPr lang="en-US" altLang="zh-CN" sz="2400" b="0" baseline="-25000" dirty="0">
                <a:solidFill>
                  <a:schemeClr val="tx1"/>
                </a:solidFill>
              </a:rPr>
              <a:t>1</a:t>
            </a:r>
            <a:r>
              <a:rPr lang="en-US" altLang="zh-CN" sz="2400" b="0" dirty="0">
                <a:solidFill>
                  <a:schemeClr val="tx1"/>
                </a:solidFill>
              </a:rPr>
              <a:t>,</a:t>
            </a:r>
            <a:r>
              <a:rPr lang="en-US" altLang="zh-CN" sz="2400" b="0" i="1" dirty="0">
                <a:solidFill>
                  <a:schemeClr val="tx1"/>
                </a:solidFill>
              </a:rPr>
              <a:t>p</a:t>
            </a:r>
            <a:r>
              <a:rPr lang="en-US" altLang="zh-CN" sz="2400" b="0" baseline="-25000" dirty="0">
                <a:solidFill>
                  <a:schemeClr val="tx1"/>
                </a:solidFill>
              </a:rPr>
              <a:t>2</a:t>
            </a:r>
            <a:r>
              <a:rPr lang="en-US" altLang="zh-CN" sz="2400" b="0" dirty="0">
                <a:solidFill>
                  <a:schemeClr val="tx1"/>
                </a:solidFill>
              </a:rPr>
              <a:t>,…,</a:t>
            </a:r>
            <a:r>
              <a:rPr lang="en-US" altLang="zh-CN" sz="2400" b="0" i="1" dirty="0" err="1">
                <a:solidFill>
                  <a:schemeClr val="tx1"/>
                </a:solidFill>
              </a:rPr>
              <a:t>p</a:t>
            </a:r>
            <a:r>
              <a:rPr lang="en-US" altLang="zh-CN" sz="2400" b="0" i="1" baseline="-25000" dirty="0" err="1">
                <a:solidFill>
                  <a:schemeClr val="tx1"/>
                </a:solidFill>
              </a:rPr>
              <a:t>N</a:t>
            </a:r>
            <a:r>
              <a:rPr lang="en-US" altLang="zh-CN" sz="2400" b="0" dirty="0">
                <a:solidFill>
                  <a:schemeClr val="tx1"/>
                </a:solidFill>
              </a:rPr>
              <a:t>) </a:t>
            </a:r>
            <a:r>
              <a:rPr lang="zh-CN" altLang="en-US" sz="2400" b="0" dirty="0">
                <a:solidFill>
                  <a:schemeClr val="tx1"/>
                </a:solidFill>
              </a:rPr>
              <a:t>处有</a:t>
            </a:r>
            <a:r>
              <a:rPr lang="zh-CN" altLang="en-US" sz="2400" b="0" dirty="0">
                <a:solidFill>
                  <a:srgbClr val="FF0000"/>
                </a:solidFill>
              </a:rPr>
              <a:t>局部极大值</a:t>
            </a:r>
            <a:r>
              <a:rPr lang="zh-CN" altLang="en-US" sz="2400" b="0" dirty="0">
                <a:solidFill>
                  <a:schemeClr val="tx1"/>
                </a:solidFill>
              </a:rPr>
              <a:t>。</a:t>
            </a:r>
          </a:p>
        </p:txBody>
      </p:sp>
    </p:spTree>
    <p:extLst>
      <p:ext uri="{BB962C8B-B14F-4D97-AF65-F5344CB8AC3E}">
        <p14:creationId xmlns:p14="http://schemas.microsoft.com/office/powerpoint/2010/main" val="3009152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787449F-C6CA-40CB-BE06-5EAE305A536E}"/>
              </a:ext>
            </a:extLst>
          </p:cNvPr>
          <p:cNvSpPr>
            <a:spLocks noGrp="1" noChangeArrowheads="1"/>
          </p:cNvSpPr>
          <p:nvPr>
            <p:ph type="title"/>
          </p:nvPr>
        </p:nvSpPr>
        <p:spPr>
          <a:xfrm>
            <a:off x="2488992" y="364636"/>
            <a:ext cx="4951462" cy="543594"/>
          </a:xfrm>
        </p:spPr>
        <p:txBody>
          <a:bodyPr>
            <a:normAutofit fontScale="90000"/>
          </a:bodyPr>
          <a:lstStyle/>
          <a:p>
            <a:r>
              <a:rPr lang="zh-CN" altLang="en-US" sz="2800" dirty="0">
                <a:latin typeface="+mn-ea"/>
                <a:ea typeface="+mn-ea"/>
              </a:rPr>
              <a:t>二元函数的极小值问题</a:t>
            </a:r>
            <a:r>
              <a:rPr lang="en-US" altLang="zh-CN" sz="2800" dirty="0">
                <a:latin typeface="+mn-ea"/>
                <a:ea typeface="+mn-ea"/>
              </a:rPr>
              <a:t>---</a:t>
            </a:r>
            <a:r>
              <a:rPr lang="zh-CN" altLang="en-US" sz="2800" dirty="0">
                <a:solidFill>
                  <a:srgbClr val="0000FF"/>
                </a:solidFill>
                <a:latin typeface="+mn-ea"/>
                <a:ea typeface="+mn-ea"/>
              </a:rPr>
              <a:t>理论结果</a:t>
            </a:r>
          </a:p>
        </p:txBody>
      </p:sp>
      <p:sp>
        <p:nvSpPr>
          <p:cNvPr id="47107" name="Rectangle 3">
            <a:extLst>
              <a:ext uri="{FF2B5EF4-FFF2-40B4-BE49-F238E27FC236}">
                <a16:creationId xmlns:a16="http://schemas.microsoft.com/office/drawing/2014/main" id="{2CD70740-01A1-483F-B4AB-D4DE07521763}"/>
              </a:ext>
            </a:extLst>
          </p:cNvPr>
          <p:cNvSpPr>
            <a:spLocks noGrp="1" noChangeArrowheads="1"/>
          </p:cNvSpPr>
          <p:nvPr>
            <p:ph type="body" idx="1"/>
          </p:nvPr>
        </p:nvSpPr>
        <p:spPr>
          <a:xfrm>
            <a:off x="180292" y="997188"/>
            <a:ext cx="8783415" cy="1922489"/>
          </a:xfrm>
        </p:spPr>
        <p:txBody>
          <a:bodyPr>
            <a:normAutofit fontScale="92500" lnSpcReduction="20000"/>
          </a:bodyPr>
          <a:lstStyle/>
          <a:p>
            <a:pPr>
              <a:lnSpc>
                <a:spcPct val="150000"/>
              </a:lnSpc>
            </a:pPr>
            <a:r>
              <a:rPr lang="zh-CN" altLang="en-US" sz="2400" dirty="0">
                <a:latin typeface="华文仿宋" panose="02010600040101010101" pitchFamily="2" charset="-122"/>
                <a:ea typeface="华文仿宋" panose="02010600040101010101" pitchFamily="2" charset="-122"/>
              </a:rPr>
              <a:t>二元函数的图形是一个几何表面</a:t>
            </a:r>
          </a:p>
          <a:p>
            <a:pPr>
              <a:lnSpc>
                <a:spcPct val="150000"/>
              </a:lnSpc>
            </a:pPr>
            <a:r>
              <a:rPr lang="zh-CN" altLang="en-US" sz="2400" dirty="0">
                <a:latin typeface="华文仿宋" panose="02010600040101010101" pitchFamily="2" charset="-122"/>
                <a:ea typeface="华文仿宋" panose="02010600040101010101" pitchFamily="2" charset="-122"/>
              </a:rPr>
              <a:t>定理</a:t>
            </a:r>
            <a:r>
              <a:rPr lang="en-US" altLang="zh-CN" sz="2400" dirty="0">
                <a:latin typeface="华文仿宋" panose="02010600040101010101" pitchFamily="2" charset="-122"/>
                <a:ea typeface="华文仿宋" panose="02010600040101010101" pitchFamily="2" charset="-122"/>
              </a:rPr>
              <a:t>8.5</a:t>
            </a:r>
            <a:r>
              <a:rPr lang="zh-CN" altLang="en-US" sz="2400" dirty="0">
                <a:latin typeface="华文仿宋" panose="02010600040101010101" pitchFamily="2" charset="-122"/>
                <a:ea typeface="华文仿宋" panose="02010600040101010101" pitchFamily="2" charset="-122"/>
              </a:rPr>
              <a:t>（二阶偏导数测试）设</a:t>
            </a:r>
            <a:r>
              <a:rPr lang="en-US" altLang="zh-CN" sz="2400" i="1" dirty="0">
                <a:latin typeface="华文仿宋" panose="02010600040101010101" pitchFamily="2" charset="-122"/>
                <a:ea typeface="华文仿宋" panose="02010600040101010101" pitchFamily="2" charset="-122"/>
              </a:rPr>
              <a:t>f</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x</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y</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及其一阶和二阶偏导数在区域</a:t>
            </a:r>
            <a:r>
              <a:rPr lang="en-US" altLang="zh-CN" sz="2400" i="1" dirty="0">
                <a:latin typeface="华文仿宋" panose="02010600040101010101" pitchFamily="2" charset="-122"/>
                <a:ea typeface="华文仿宋" panose="02010600040101010101" pitchFamily="2" charset="-122"/>
              </a:rPr>
              <a:t>R</a:t>
            </a:r>
            <a:r>
              <a:rPr lang="zh-CN" altLang="en-US" sz="2400" dirty="0">
                <a:latin typeface="华文仿宋" panose="02010600040101010101" pitchFamily="2" charset="-122"/>
                <a:ea typeface="华文仿宋" panose="02010600040101010101" pitchFamily="2" charset="-122"/>
              </a:rPr>
              <a:t>上连续。设点</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p</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R</a:t>
            </a:r>
            <a:r>
              <a:rPr lang="zh-CN" altLang="en-US" sz="2400" dirty="0">
                <a:latin typeface="华文仿宋" panose="02010600040101010101" pitchFamily="2" charset="-122"/>
                <a:ea typeface="华文仿宋" panose="02010600040101010101" pitchFamily="2" charset="-122"/>
              </a:rPr>
              <a:t>是一个临界点，即</a:t>
            </a:r>
            <a:r>
              <a:rPr lang="en-US" altLang="zh-CN" sz="2400" i="1" dirty="0" err="1">
                <a:latin typeface="华文仿宋" panose="02010600040101010101" pitchFamily="2" charset="-122"/>
                <a:ea typeface="华文仿宋" panose="02010600040101010101" pitchFamily="2" charset="-122"/>
              </a:rPr>
              <a:t>f</a:t>
            </a:r>
            <a:r>
              <a:rPr lang="en-US" altLang="zh-CN" sz="2400" i="1" baseline="-25000" dirty="0" err="1">
                <a:latin typeface="华文仿宋" panose="02010600040101010101" pitchFamily="2" charset="-122"/>
                <a:ea typeface="华文仿宋" panose="02010600040101010101" pitchFamily="2" charset="-122"/>
              </a:rPr>
              <a:t>x</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p</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)=0</a:t>
            </a:r>
            <a:r>
              <a:rPr lang="zh-CN" altLang="en-US" sz="2400" dirty="0">
                <a:latin typeface="华文仿宋" panose="02010600040101010101" pitchFamily="2" charset="-122"/>
                <a:ea typeface="华文仿宋" panose="02010600040101010101" pitchFamily="2" charset="-122"/>
              </a:rPr>
              <a:t>且</a:t>
            </a:r>
            <a:r>
              <a:rPr lang="en-US" altLang="zh-CN" sz="2400" i="1" dirty="0" err="1">
                <a:latin typeface="华文仿宋" panose="02010600040101010101" pitchFamily="2" charset="-122"/>
                <a:ea typeface="华文仿宋" panose="02010600040101010101" pitchFamily="2" charset="-122"/>
              </a:rPr>
              <a:t>f</a:t>
            </a:r>
            <a:r>
              <a:rPr lang="en-US" altLang="zh-CN" sz="2400" i="1" baseline="-25000" dirty="0" err="1">
                <a:latin typeface="华文仿宋" panose="02010600040101010101" pitchFamily="2" charset="-122"/>
                <a:ea typeface="华文仿宋" panose="02010600040101010101" pitchFamily="2" charset="-122"/>
              </a:rPr>
              <a:t>y</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p</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)=0</a:t>
            </a:r>
            <a:r>
              <a:rPr lang="zh-CN" altLang="en-US" sz="2400" dirty="0">
                <a:latin typeface="华文仿宋" panose="02010600040101010101" pitchFamily="2" charset="-122"/>
                <a:ea typeface="华文仿宋" panose="02010600040101010101" pitchFamily="2" charset="-122"/>
              </a:rPr>
              <a:t>。可用高阶偏导数来确定临界点的属性。</a:t>
            </a:r>
          </a:p>
        </p:txBody>
      </p:sp>
      <p:sp>
        <p:nvSpPr>
          <p:cNvPr id="6" name="Text Box 4">
            <a:extLst>
              <a:ext uri="{FF2B5EF4-FFF2-40B4-BE49-F238E27FC236}">
                <a16:creationId xmlns:a16="http://schemas.microsoft.com/office/drawing/2014/main" id="{139ED2B5-30E8-45B0-96DB-2F30492A90E9}"/>
              </a:ext>
            </a:extLst>
          </p:cNvPr>
          <p:cNvSpPr txBox="1">
            <a:spLocks noChangeArrowheads="1"/>
          </p:cNvSpPr>
          <p:nvPr/>
        </p:nvSpPr>
        <p:spPr bwMode="auto">
          <a:xfrm>
            <a:off x="251520" y="3140968"/>
            <a:ext cx="8424862"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buClr>
                <a:schemeClr val="accent1"/>
              </a:buClr>
              <a:buFont typeface="Wingdings" panose="05000000000000000000" pitchFamily="2" charset="2"/>
              <a:buAutoNum type="romanUcPeriod"/>
            </a:pPr>
            <a:r>
              <a:rPr lang="zh-CN" altLang="en-US" sz="2400" dirty="0">
                <a:latin typeface="华文仿宋" panose="02010600040101010101" pitchFamily="2" charset="-122"/>
                <a:ea typeface="华文仿宋" panose="02010600040101010101" pitchFamily="2" charset="-122"/>
              </a:rPr>
              <a:t>若                                                且 </a:t>
            </a:r>
            <a:r>
              <a:rPr lang="en-US" altLang="zh-CN" sz="2400" i="1" dirty="0" err="1">
                <a:solidFill>
                  <a:srgbClr val="0000FF"/>
                </a:solidFill>
                <a:latin typeface="华文仿宋" panose="02010600040101010101" pitchFamily="2" charset="-122"/>
                <a:ea typeface="华文仿宋" panose="02010600040101010101" pitchFamily="2" charset="-122"/>
              </a:rPr>
              <a:t>f</a:t>
            </a:r>
            <a:r>
              <a:rPr lang="en-US" altLang="zh-CN" sz="2400" i="1" baseline="-25000" dirty="0" err="1">
                <a:solidFill>
                  <a:srgbClr val="0000FF"/>
                </a:solidFill>
                <a:latin typeface="华文仿宋" panose="02010600040101010101" pitchFamily="2" charset="-122"/>
                <a:ea typeface="华文仿宋" panose="02010600040101010101" pitchFamily="2" charset="-122"/>
              </a:rPr>
              <a:t>xx</a:t>
            </a:r>
            <a:r>
              <a:rPr lang="en-US" altLang="zh-CN" sz="2400" dirty="0">
                <a:solidFill>
                  <a:srgbClr val="0000FF"/>
                </a:solidFill>
                <a:latin typeface="华文仿宋" panose="02010600040101010101" pitchFamily="2" charset="-122"/>
                <a:ea typeface="华文仿宋" panose="02010600040101010101" pitchFamily="2" charset="-122"/>
              </a:rPr>
              <a:t>(</a:t>
            </a:r>
            <a:r>
              <a:rPr lang="en-US" altLang="zh-CN" sz="2400" i="1" dirty="0">
                <a:solidFill>
                  <a:srgbClr val="0000FF"/>
                </a:solidFill>
                <a:latin typeface="华文仿宋" panose="02010600040101010101" pitchFamily="2" charset="-122"/>
                <a:ea typeface="华文仿宋" panose="02010600040101010101" pitchFamily="2" charset="-122"/>
              </a:rPr>
              <a:t>p</a:t>
            </a:r>
            <a:r>
              <a:rPr lang="en-US" altLang="zh-CN" sz="2400" dirty="0">
                <a:solidFill>
                  <a:srgbClr val="0000FF"/>
                </a:solidFill>
                <a:latin typeface="华文仿宋" panose="02010600040101010101" pitchFamily="2" charset="-122"/>
                <a:ea typeface="华文仿宋" panose="02010600040101010101" pitchFamily="2" charset="-122"/>
              </a:rPr>
              <a:t>, </a:t>
            </a:r>
            <a:r>
              <a:rPr lang="en-US" altLang="zh-CN" sz="2400" i="1" dirty="0">
                <a:solidFill>
                  <a:srgbClr val="0000FF"/>
                </a:solidFill>
                <a:latin typeface="华文仿宋" panose="02010600040101010101" pitchFamily="2" charset="-122"/>
                <a:ea typeface="华文仿宋" panose="02010600040101010101" pitchFamily="2" charset="-122"/>
              </a:rPr>
              <a:t>q</a:t>
            </a:r>
            <a:r>
              <a:rPr lang="en-US" altLang="zh-CN" sz="2400" dirty="0">
                <a:solidFill>
                  <a:srgbClr val="0000FF"/>
                </a:solidFill>
                <a:latin typeface="华文仿宋" panose="02010600040101010101" pitchFamily="2" charset="-122"/>
                <a:ea typeface="华文仿宋" panose="02010600040101010101" pitchFamily="2" charset="-122"/>
              </a:rPr>
              <a:t>)&gt;0</a:t>
            </a:r>
            <a:r>
              <a:rPr lang="zh-CN" altLang="en-US" sz="2400" dirty="0">
                <a:latin typeface="华文仿宋" panose="02010600040101010101" pitchFamily="2" charset="-122"/>
                <a:ea typeface="华文仿宋" panose="02010600040101010101" pitchFamily="2" charset="-122"/>
              </a:rPr>
              <a:t>，则 </a:t>
            </a:r>
            <a:r>
              <a:rPr lang="en-US" altLang="zh-CN" sz="2400" i="1" dirty="0">
                <a:latin typeface="华文仿宋" panose="02010600040101010101" pitchFamily="2" charset="-122"/>
                <a:ea typeface="华文仿宋" panose="02010600040101010101" pitchFamily="2" charset="-122"/>
              </a:rPr>
              <a:t>f </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p</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是 </a:t>
            </a:r>
            <a:r>
              <a:rPr lang="en-US" altLang="zh-CN" sz="2400" i="1" dirty="0">
                <a:latin typeface="华文仿宋" panose="02010600040101010101" pitchFamily="2" charset="-122"/>
                <a:ea typeface="华文仿宋" panose="02010600040101010101" pitchFamily="2" charset="-122"/>
              </a:rPr>
              <a:t>f </a:t>
            </a:r>
            <a:r>
              <a:rPr lang="zh-CN" altLang="en-US" sz="2400" dirty="0">
                <a:latin typeface="华文仿宋" panose="02010600040101010101" pitchFamily="2" charset="-122"/>
                <a:ea typeface="华文仿宋" panose="02010600040101010101" pitchFamily="2" charset="-122"/>
              </a:rPr>
              <a:t>的</a:t>
            </a:r>
            <a:r>
              <a:rPr lang="zh-CN" altLang="en-US" sz="2400" dirty="0">
                <a:solidFill>
                  <a:srgbClr val="FF0000"/>
                </a:solidFill>
                <a:latin typeface="华文仿宋" panose="02010600040101010101" pitchFamily="2" charset="-122"/>
                <a:ea typeface="华文仿宋" panose="02010600040101010101" pitchFamily="2" charset="-122"/>
              </a:rPr>
              <a:t>局部极小值</a:t>
            </a:r>
            <a:r>
              <a:rPr lang="zh-CN" altLang="en-US" sz="2400" dirty="0">
                <a:latin typeface="华文仿宋" panose="02010600040101010101" pitchFamily="2" charset="-122"/>
                <a:ea typeface="华文仿宋" panose="02010600040101010101" pitchFamily="2" charset="-122"/>
              </a:rPr>
              <a:t>。</a:t>
            </a:r>
          </a:p>
          <a:p>
            <a:pPr algn="l">
              <a:spcBef>
                <a:spcPct val="50000"/>
              </a:spcBef>
              <a:buClr>
                <a:schemeClr val="accent1"/>
              </a:buClr>
              <a:buFont typeface="Wingdings" panose="05000000000000000000" pitchFamily="2" charset="2"/>
              <a:buAutoNum type="romanUcPeriod" startAt="2"/>
            </a:pPr>
            <a:r>
              <a:rPr lang="zh-CN" altLang="en-US" sz="2400" dirty="0">
                <a:latin typeface="华文仿宋" panose="02010600040101010101" pitchFamily="2" charset="-122"/>
                <a:ea typeface="华文仿宋" panose="02010600040101010101" pitchFamily="2" charset="-122"/>
              </a:rPr>
              <a:t>若                                               且 </a:t>
            </a:r>
            <a:r>
              <a:rPr lang="en-US" altLang="zh-CN" sz="2400" i="1" dirty="0" err="1">
                <a:solidFill>
                  <a:srgbClr val="0000FF"/>
                </a:solidFill>
                <a:latin typeface="华文仿宋" panose="02010600040101010101" pitchFamily="2" charset="-122"/>
                <a:ea typeface="华文仿宋" panose="02010600040101010101" pitchFamily="2" charset="-122"/>
              </a:rPr>
              <a:t>f</a:t>
            </a:r>
            <a:r>
              <a:rPr lang="en-US" altLang="zh-CN" sz="2400" i="1" baseline="-25000" dirty="0" err="1">
                <a:solidFill>
                  <a:srgbClr val="0000FF"/>
                </a:solidFill>
                <a:latin typeface="华文仿宋" panose="02010600040101010101" pitchFamily="2" charset="-122"/>
                <a:ea typeface="华文仿宋" panose="02010600040101010101" pitchFamily="2" charset="-122"/>
              </a:rPr>
              <a:t>xx</a:t>
            </a:r>
            <a:r>
              <a:rPr lang="en-US" altLang="zh-CN" sz="2400" dirty="0">
                <a:solidFill>
                  <a:srgbClr val="0000FF"/>
                </a:solidFill>
                <a:latin typeface="华文仿宋" panose="02010600040101010101" pitchFamily="2" charset="-122"/>
                <a:ea typeface="华文仿宋" panose="02010600040101010101" pitchFamily="2" charset="-122"/>
              </a:rPr>
              <a:t>(</a:t>
            </a:r>
            <a:r>
              <a:rPr lang="en-US" altLang="zh-CN" sz="2400" i="1" dirty="0">
                <a:solidFill>
                  <a:srgbClr val="0000FF"/>
                </a:solidFill>
                <a:latin typeface="华文仿宋" panose="02010600040101010101" pitchFamily="2" charset="-122"/>
                <a:ea typeface="华文仿宋" panose="02010600040101010101" pitchFamily="2" charset="-122"/>
              </a:rPr>
              <a:t>p</a:t>
            </a:r>
            <a:r>
              <a:rPr lang="en-US" altLang="zh-CN" sz="2400" dirty="0">
                <a:solidFill>
                  <a:srgbClr val="0000FF"/>
                </a:solidFill>
                <a:latin typeface="华文仿宋" panose="02010600040101010101" pitchFamily="2" charset="-122"/>
                <a:ea typeface="华文仿宋" panose="02010600040101010101" pitchFamily="2" charset="-122"/>
              </a:rPr>
              <a:t>, </a:t>
            </a:r>
            <a:r>
              <a:rPr lang="en-US" altLang="zh-CN" sz="2400" i="1" dirty="0">
                <a:solidFill>
                  <a:srgbClr val="0000FF"/>
                </a:solidFill>
                <a:latin typeface="华文仿宋" panose="02010600040101010101" pitchFamily="2" charset="-122"/>
                <a:ea typeface="华文仿宋" panose="02010600040101010101" pitchFamily="2" charset="-122"/>
              </a:rPr>
              <a:t>q</a:t>
            </a:r>
            <a:r>
              <a:rPr lang="en-US" altLang="zh-CN" sz="2400" dirty="0">
                <a:solidFill>
                  <a:srgbClr val="0000FF"/>
                </a:solidFill>
                <a:latin typeface="华文仿宋" panose="02010600040101010101" pitchFamily="2" charset="-122"/>
                <a:ea typeface="华文仿宋" panose="02010600040101010101" pitchFamily="2" charset="-122"/>
              </a:rPr>
              <a:t>)&lt;0</a:t>
            </a:r>
            <a:r>
              <a:rPr lang="zh-CN" altLang="en-US" sz="2400" dirty="0">
                <a:latin typeface="华文仿宋" panose="02010600040101010101" pitchFamily="2" charset="-122"/>
                <a:ea typeface="华文仿宋" panose="02010600040101010101" pitchFamily="2" charset="-122"/>
              </a:rPr>
              <a:t>，则 </a:t>
            </a:r>
            <a:r>
              <a:rPr lang="en-US" altLang="zh-CN" sz="2400" i="1" dirty="0">
                <a:latin typeface="华文仿宋" panose="02010600040101010101" pitchFamily="2" charset="-122"/>
                <a:ea typeface="华文仿宋" panose="02010600040101010101" pitchFamily="2" charset="-122"/>
              </a:rPr>
              <a:t>f </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p</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是 </a:t>
            </a:r>
            <a:r>
              <a:rPr lang="en-US" altLang="zh-CN" sz="2400" i="1" dirty="0">
                <a:latin typeface="华文仿宋" panose="02010600040101010101" pitchFamily="2" charset="-122"/>
                <a:ea typeface="华文仿宋" panose="02010600040101010101" pitchFamily="2" charset="-122"/>
              </a:rPr>
              <a:t>f </a:t>
            </a:r>
            <a:r>
              <a:rPr lang="zh-CN" altLang="en-US" sz="2400" dirty="0">
                <a:latin typeface="华文仿宋" panose="02010600040101010101" pitchFamily="2" charset="-122"/>
                <a:ea typeface="华文仿宋" panose="02010600040101010101" pitchFamily="2" charset="-122"/>
              </a:rPr>
              <a:t>的</a:t>
            </a:r>
            <a:r>
              <a:rPr lang="zh-CN" altLang="en-US" sz="2400" dirty="0">
                <a:solidFill>
                  <a:srgbClr val="FF0000"/>
                </a:solidFill>
                <a:latin typeface="华文仿宋" panose="02010600040101010101" pitchFamily="2" charset="-122"/>
                <a:ea typeface="华文仿宋" panose="02010600040101010101" pitchFamily="2" charset="-122"/>
              </a:rPr>
              <a:t>局部极大值</a:t>
            </a:r>
            <a:r>
              <a:rPr lang="zh-CN" altLang="en-US" sz="2400" dirty="0">
                <a:latin typeface="华文仿宋" panose="02010600040101010101" pitchFamily="2" charset="-122"/>
                <a:ea typeface="华文仿宋" panose="02010600040101010101" pitchFamily="2" charset="-122"/>
              </a:rPr>
              <a:t>。</a:t>
            </a:r>
          </a:p>
          <a:p>
            <a:pPr algn="l">
              <a:spcBef>
                <a:spcPct val="50000"/>
              </a:spcBef>
              <a:buClr>
                <a:schemeClr val="accent1"/>
              </a:buClr>
              <a:buFont typeface="Wingdings" panose="05000000000000000000" pitchFamily="2" charset="2"/>
              <a:buAutoNum type="romanUcPeriod" startAt="3"/>
            </a:pPr>
            <a:r>
              <a:rPr lang="zh-CN" altLang="en-US" sz="2400" dirty="0">
                <a:latin typeface="华文仿宋" panose="02010600040101010101" pitchFamily="2" charset="-122"/>
                <a:ea typeface="华文仿宋" panose="02010600040101010101" pitchFamily="2" charset="-122"/>
              </a:rPr>
              <a:t>若                                                 ，则</a:t>
            </a:r>
            <a:r>
              <a:rPr lang="en-US" altLang="zh-CN" sz="2400" i="1" dirty="0">
                <a:latin typeface="华文仿宋" panose="02010600040101010101" pitchFamily="2" charset="-122"/>
                <a:ea typeface="华文仿宋" panose="02010600040101010101" pitchFamily="2" charset="-122"/>
              </a:rPr>
              <a:t>f </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x</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y</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在</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p</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没有局部极值。</a:t>
            </a:r>
          </a:p>
          <a:p>
            <a:pPr algn="l">
              <a:spcBef>
                <a:spcPct val="50000"/>
              </a:spcBef>
              <a:buClr>
                <a:schemeClr val="accent1"/>
              </a:buClr>
              <a:buFont typeface="Wingdings" panose="05000000000000000000" pitchFamily="2" charset="2"/>
              <a:buAutoNum type="romanUcPeriod" startAt="4"/>
            </a:pPr>
            <a:r>
              <a:rPr lang="zh-CN" altLang="en-US" sz="2400" dirty="0">
                <a:latin typeface="华文仿宋" panose="02010600040101010101" pitchFamily="2" charset="-122"/>
                <a:ea typeface="华文仿宋" panose="02010600040101010101" pitchFamily="2" charset="-122"/>
              </a:rPr>
              <a:t>若                                                ，则结果不确定。</a:t>
            </a:r>
          </a:p>
        </p:txBody>
      </p:sp>
      <p:graphicFrame>
        <p:nvGraphicFramePr>
          <p:cNvPr id="7" name="Object 5">
            <a:extLst>
              <a:ext uri="{FF2B5EF4-FFF2-40B4-BE49-F238E27FC236}">
                <a16:creationId xmlns:a16="http://schemas.microsoft.com/office/drawing/2014/main" id="{8A3C9183-F545-4BCB-89CD-ACF3AF5EE690}"/>
              </a:ext>
            </a:extLst>
          </p:cNvPr>
          <p:cNvGraphicFramePr>
            <a:graphicFrameLocks noChangeAspect="1"/>
          </p:cNvGraphicFramePr>
          <p:nvPr/>
        </p:nvGraphicFramePr>
        <p:xfrm>
          <a:off x="1136026" y="3132256"/>
          <a:ext cx="3570576" cy="458131"/>
        </p:xfrm>
        <a:graphic>
          <a:graphicData uri="http://schemas.openxmlformats.org/presentationml/2006/ole">
            <mc:AlternateContent xmlns:mc="http://schemas.openxmlformats.org/markup-compatibility/2006">
              <mc:Choice xmlns:v="urn:schemas-microsoft-com:vml" Requires="v">
                <p:oleObj spid="_x0000_s587334" name="Equation" r:id="rId3" imgW="1981080" imgH="253800" progId="Equation.DSMT4">
                  <p:embed/>
                </p:oleObj>
              </mc:Choice>
              <mc:Fallback>
                <p:oleObj name="Equation" r:id="rId3" imgW="1981080" imgH="253800" progId="Equation.DSMT4">
                  <p:embed/>
                  <p:pic>
                    <p:nvPicPr>
                      <p:cNvPr id="7" name="Object 5">
                        <a:extLst>
                          <a:ext uri="{FF2B5EF4-FFF2-40B4-BE49-F238E27FC236}">
                            <a16:creationId xmlns:a16="http://schemas.microsoft.com/office/drawing/2014/main" id="{8A3C9183-F545-4BCB-89CD-ACF3AF5EE6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026" y="3132256"/>
                        <a:ext cx="3570576" cy="458131"/>
                      </a:xfrm>
                      <a:prstGeom prst="rect">
                        <a:avLst/>
                      </a:prstGeom>
                      <a:noFill/>
                      <a:ln>
                        <a:noFill/>
                      </a:ln>
                      <a:effectLst/>
                    </p:spPr>
                  </p:pic>
                </p:oleObj>
              </mc:Fallback>
            </mc:AlternateContent>
          </a:graphicData>
        </a:graphic>
      </p:graphicFrame>
      <p:graphicFrame>
        <p:nvGraphicFramePr>
          <p:cNvPr id="8" name="Object 7">
            <a:extLst>
              <a:ext uri="{FF2B5EF4-FFF2-40B4-BE49-F238E27FC236}">
                <a16:creationId xmlns:a16="http://schemas.microsoft.com/office/drawing/2014/main" id="{B3D7DFB6-983C-48A0-8DAC-0BBB53DC5E6B}"/>
              </a:ext>
            </a:extLst>
          </p:cNvPr>
          <p:cNvGraphicFramePr>
            <a:graphicFrameLocks noChangeAspect="1"/>
          </p:cNvGraphicFramePr>
          <p:nvPr/>
        </p:nvGraphicFramePr>
        <p:xfrm>
          <a:off x="1045722" y="4066388"/>
          <a:ext cx="3603522" cy="462358"/>
        </p:xfrm>
        <a:graphic>
          <a:graphicData uri="http://schemas.openxmlformats.org/presentationml/2006/ole">
            <mc:AlternateContent xmlns:mc="http://schemas.openxmlformats.org/markup-compatibility/2006">
              <mc:Choice xmlns:v="urn:schemas-microsoft-com:vml" Requires="v">
                <p:oleObj spid="_x0000_s587335" name="Equation" r:id="rId5" imgW="1981080" imgH="253800" progId="Equation.DSMT4">
                  <p:embed/>
                </p:oleObj>
              </mc:Choice>
              <mc:Fallback>
                <p:oleObj name="Equation" r:id="rId5" imgW="1981080" imgH="253800" progId="Equation.DSMT4">
                  <p:embed/>
                  <p:pic>
                    <p:nvPicPr>
                      <p:cNvPr id="8" name="Object 7">
                        <a:extLst>
                          <a:ext uri="{FF2B5EF4-FFF2-40B4-BE49-F238E27FC236}">
                            <a16:creationId xmlns:a16="http://schemas.microsoft.com/office/drawing/2014/main" id="{B3D7DFB6-983C-48A0-8DAC-0BBB53DC5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722" y="4066388"/>
                        <a:ext cx="3603522" cy="462358"/>
                      </a:xfrm>
                      <a:prstGeom prst="rect">
                        <a:avLst/>
                      </a:prstGeom>
                      <a:noFill/>
                      <a:ln>
                        <a:noFill/>
                      </a:ln>
                      <a:effectLst/>
                    </p:spPr>
                  </p:pic>
                </p:oleObj>
              </mc:Fallback>
            </mc:AlternateContent>
          </a:graphicData>
        </a:graphic>
      </p:graphicFrame>
      <p:graphicFrame>
        <p:nvGraphicFramePr>
          <p:cNvPr id="9" name="Object 8">
            <a:extLst>
              <a:ext uri="{FF2B5EF4-FFF2-40B4-BE49-F238E27FC236}">
                <a16:creationId xmlns:a16="http://schemas.microsoft.com/office/drawing/2014/main" id="{DD4934F7-79BF-4CD2-A756-4CC5051605FC}"/>
              </a:ext>
            </a:extLst>
          </p:cNvPr>
          <p:cNvGraphicFramePr>
            <a:graphicFrameLocks noChangeAspect="1"/>
          </p:cNvGraphicFramePr>
          <p:nvPr/>
        </p:nvGraphicFramePr>
        <p:xfrm>
          <a:off x="1139810" y="4968808"/>
          <a:ext cx="3716864" cy="476901"/>
        </p:xfrm>
        <a:graphic>
          <a:graphicData uri="http://schemas.openxmlformats.org/presentationml/2006/ole">
            <mc:AlternateContent xmlns:mc="http://schemas.openxmlformats.org/markup-compatibility/2006">
              <mc:Choice xmlns:v="urn:schemas-microsoft-com:vml" Requires="v">
                <p:oleObj spid="_x0000_s587336" name="Equation" r:id="rId6" imgW="1981080" imgH="253800" progId="Equation.DSMT4">
                  <p:embed/>
                </p:oleObj>
              </mc:Choice>
              <mc:Fallback>
                <p:oleObj name="Equation" r:id="rId6" imgW="1981080" imgH="253800" progId="Equation.DSMT4">
                  <p:embed/>
                  <p:pic>
                    <p:nvPicPr>
                      <p:cNvPr id="9" name="Object 8">
                        <a:extLst>
                          <a:ext uri="{FF2B5EF4-FFF2-40B4-BE49-F238E27FC236}">
                            <a16:creationId xmlns:a16="http://schemas.microsoft.com/office/drawing/2014/main" id="{DD4934F7-79BF-4CD2-A756-4CC5051605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9810" y="4968808"/>
                        <a:ext cx="3716864" cy="476901"/>
                      </a:xfrm>
                      <a:prstGeom prst="rect">
                        <a:avLst/>
                      </a:prstGeom>
                      <a:noFill/>
                      <a:ln>
                        <a:noFill/>
                      </a:ln>
                      <a:effectLst/>
                    </p:spPr>
                  </p:pic>
                </p:oleObj>
              </mc:Fallback>
            </mc:AlternateContent>
          </a:graphicData>
        </a:graphic>
      </p:graphicFrame>
      <p:graphicFrame>
        <p:nvGraphicFramePr>
          <p:cNvPr id="10" name="Object 9">
            <a:extLst>
              <a:ext uri="{FF2B5EF4-FFF2-40B4-BE49-F238E27FC236}">
                <a16:creationId xmlns:a16="http://schemas.microsoft.com/office/drawing/2014/main" id="{E5AB500A-14EB-43CE-8C62-4701BD708AA9}"/>
              </a:ext>
            </a:extLst>
          </p:cNvPr>
          <p:cNvGraphicFramePr>
            <a:graphicFrameLocks noChangeAspect="1"/>
          </p:cNvGraphicFramePr>
          <p:nvPr/>
        </p:nvGraphicFramePr>
        <p:xfrm>
          <a:off x="1062882" y="5884261"/>
          <a:ext cx="3716864" cy="476901"/>
        </p:xfrm>
        <a:graphic>
          <a:graphicData uri="http://schemas.openxmlformats.org/presentationml/2006/ole">
            <mc:AlternateContent xmlns:mc="http://schemas.openxmlformats.org/markup-compatibility/2006">
              <mc:Choice xmlns:v="urn:schemas-microsoft-com:vml" Requires="v">
                <p:oleObj spid="_x0000_s587337" name="Equation" r:id="rId8" imgW="1981080" imgH="253800" progId="Equation.DSMT4">
                  <p:embed/>
                </p:oleObj>
              </mc:Choice>
              <mc:Fallback>
                <p:oleObj name="Equation" r:id="rId8" imgW="1981080" imgH="253800" progId="Equation.DSMT4">
                  <p:embed/>
                  <p:pic>
                    <p:nvPicPr>
                      <p:cNvPr id="10" name="Object 9">
                        <a:extLst>
                          <a:ext uri="{FF2B5EF4-FFF2-40B4-BE49-F238E27FC236}">
                            <a16:creationId xmlns:a16="http://schemas.microsoft.com/office/drawing/2014/main" id="{E5AB500A-14EB-43CE-8C62-4701BD708A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2882" y="5884261"/>
                        <a:ext cx="3716864" cy="47690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12763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Text Box 4">
            <a:extLst>
              <a:ext uri="{FF2B5EF4-FFF2-40B4-BE49-F238E27FC236}">
                <a16:creationId xmlns:a16="http://schemas.microsoft.com/office/drawing/2014/main" id="{FD0D59A7-2C93-47E2-94ED-578B1EE98CC4}"/>
              </a:ext>
            </a:extLst>
          </p:cNvPr>
          <p:cNvSpPr txBox="1">
            <a:spLocks noChangeArrowheads="1"/>
          </p:cNvSpPr>
          <p:nvPr/>
        </p:nvSpPr>
        <p:spPr bwMode="auto">
          <a:xfrm>
            <a:off x="34138" y="604272"/>
            <a:ext cx="79200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solidFill>
                  <a:schemeClr val="tx1"/>
                </a:solidFill>
                <a:latin typeface="+mn-ea"/>
                <a:ea typeface="+mn-ea"/>
              </a:rPr>
              <a:t>函数的方向导数与梯度</a:t>
            </a:r>
            <a:r>
              <a:rPr lang="zh-CN" altLang="en-US" sz="2400" dirty="0">
                <a:solidFill>
                  <a:schemeClr val="tx1"/>
                </a:solidFill>
                <a:latin typeface="+mn-ea"/>
                <a:ea typeface="+mn-ea"/>
              </a:rPr>
              <a:t> </a:t>
            </a:r>
          </a:p>
        </p:txBody>
      </p:sp>
      <p:sp>
        <p:nvSpPr>
          <p:cNvPr id="100357" name="Text Box 5">
            <a:extLst>
              <a:ext uri="{FF2B5EF4-FFF2-40B4-BE49-F238E27FC236}">
                <a16:creationId xmlns:a16="http://schemas.microsoft.com/office/drawing/2014/main" id="{93FE2750-16BA-48A7-9F1F-8F7279B5D1E5}"/>
              </a:ext>
            </a:extLst>
          </p:cNvPr>
          <p:cNvSpPr txBox="1">
            <a:spLocks noChangeArrowheads="1"/>
          </p:cNvSpPr>
          <p:nvPr/>
        </p:nvSpPr>
        <p:spPr bwMode="auto">
          <a:xfrm>
            <a:off x="-5134" y="1065938"/>
            <a:ext cx="5113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solidFill>
                  <a:schemeClr val="tx1"/>
                </a:solidFill>
                <a:latin typeface="+mn-ea"/>
                <a:ea typeface="+mn-ea"/>
              </a:rPr>
              <a:t>一、方向导数</a:t>
            </a:r>
          </a:p>
        </p:txBody>
      </p:sp>
      <p:sp>
        <p:nvSpPr>
          <p:cNvPr id="100358" name="Text Box 6">
            <a:extLst>
              <a:ext uri="{FF2B5EF4-FFF2-40B4-BE49-F238E27FC236}">
                <a16:creationId xmlns:a16="http://schemas.microsoft.com/office/drawing/2014/main" id="{0F5B6869-ACC7-487A-914B-E650617A0BC2}"/>
              </a:ext>
            </a:extLst>
          </p:cNvPr>
          <p:cNvSpPr txBox="1">
            <a:spLocks noChangeArrowheads="1"/>
          </p:cNvSpPr>
          <p:nvPr/>
        </p:nvSpPr>
        <p:spPr bwMode="auto">
          <a:xfrm>
            <a:off x="269892" y="1499062"/>
            <a:ext cx="54019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定义</a:t>
            </a:r>
            <a:r>
              <a:rPr lang="en-US" altLang="zh-CN" sz="2400" dirty="0">
                <a:solidFill>
                  <a:schemeClr val="tx1"/>
                </a:solidFill>
                <a:latin typeface="+mn-ea"/>
                <a:ea typeface="+mn-ea"/>
              </a:rPr>
              <a:t>8.4</a:t>
            </a:r>
            <a:r>
              <a:rPr lang="zh-CN" altLang="en-US" sz="2400" dirty="0">
                <a:solidFill>
                  <a:schemeClr val="tx1"/>
                </a:solidFill>
                <a:latin typeface="+mn-ea"/>
                <a:ea typeface="+mn-ea"/>
              </a:rPr>
              <a:t>：函数在某个方向</a:t>
            </a:r>
            <a:r>
              <a:rPr lang="en-US" altLang="zh-CN" sz="2400" dirty="0">
                <a:solidFill>
                  <a:schemeClr val="tx1"/>
                </a:solidFill>
                <a:latin typeface="+mn-ea"/>
                <a:ea typeface="+mn-ea"/>
              </a:rPr>
              <a:t>d</a:t>
            </a:r>
            <a:r>
              <a:rPr lang="zh-CN" altLang="en-US" sz="2400" dirty="0">
                <a:solidFill>
                  <a:schemeClr val="tx1"/>
                </a:solidFill>
                <a:latin typeface="+mn-ea"/>
                <a:ea typeface="+mn-ea"/>
              </a:rPr>
              <a:t>上的变化率 </a:t>
            </a:r>
          </a:p>
        </p:txBody>
      </p:sp>
      <p:pic>
        <p:nvPicPr>
          <p:cNvPr id="100385" name="Picture 33">
            <a:extLst>
              <a:ext uri="{FF2B5EF4-FFF2-40B4-BE49-F238E27FC236}">
                <a16:creationId xmlns:a16="http://schemas.microsoft.com/office/drawing/2014/main" id="{88B99B8E-F03F-4E12-85D6-FEFD3536D3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1850" y="813413"/>
            <a:ext cx="3032125" cy="2882900"/>
          </a:xfrm>
          <a:prstGeom prst="rect">
            <a:avLst/>
          </a:prstGeom>
          <a:noFill/>
          <a:extLst>
            <a:ext uri="{909E8E84-426E-40DD-AFC4-6F175D3DCCD1}">
              <a14:hiddenFill xmlns:a14="http://schemas.microsoft.com/office/drawing/2010/main">
                <a:solidFill>
                  <a:srgbClr val="FFFFFF"/>
                </a:solidFill>
              </a14:hiddenFill>
            </a:ext>
          </a:extLst>
        </p:spPr>
      </p:pic>
      <p:sp>
        <p:nvSpPr>
          <p:cNvPr id="100360" name="Text Box 8">
            <a:extLst>
              <a:ext uri="{FF2B5EF4-FFF2-40B4-BE49-F238E27FC236}">
                <a16:creationId xmlns:a16="http://schemas.microsoft.com/office/drawing/2014/main" id="{4DCF197E-660B-43F1-A3DB-362851CD95F0}"/>
              </a:ext>
            </a:extLst>
          </p:cNvPr>
          <p:cNvSpPr txBox="1">
            <a:spLocks noChangeArrowheads="1"/>
          </p:cNvSpPr>
          <p:nvPr/>
        </p:nvSpPr>
        <p:spPr bwMode="auto">
          <a:xfrm>
            <a:off x="269892" y="1956423"/>
            <a:ext cx="29677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对于二元函数 </a:t>
            </a:r>
          </a:p>
        </p:txBody>
      </p:sp>
      <p:graphicFrame>
        <p:nvGraphicFramePr>
          <p:cNvPr id="100361" name="Object 9">
            <a:extLst>
              <a:ext uri="{FF2B5EF4-FFF2-40B4-BE49-F238E27FC236}">
                <a16:creationId xmlns:a16="http://schemas.microsoft.com/office/drawing/2014/main" id="{E9F897E3-0126-42FA-AB30-AAE49C94D888}"/>
              </a:ext>
            </a:extLst>
          </p:cNvPr>
          <p:cNvGraphicFramePr>
            <a:graphicFrameLocks/>
          </p:cNvGraphicFramePr>
          <p:nvPr>
            <p:extLst>
              <p:ext uri="{D42A27DB-BD31-4B8C-83A1-F6EECF244321}">
                <p14:modId xmlns:p14="http://schemas.microsoft.com/office/powerpoint/2010/main" val="2226318032"/>
              </p:ext>
            </p:extLst>
          </p:nvPr>
        </p:nvGraphicFramePr>
        <p:xfrm>
          <a:off x="2225208" y="1956744"/>
          <a:ext cx="1293451" cy="393816"/>
        </p:xfrm>
        <a:graphic>
          <a:graphicData uri="http://schemas.openxmlformats.org/presentationml/2006/ole">
            <mc:AlternateContent xmlns:mc="http://schemas.openxmlformats.org/markup-compatibility/2006">
              <mc:Choice xmlns:v="urn:schemas-microsoft-com:vml" Requires="v">
                <p:oleObj spid="_x0000_s595098" name="公式" r:id="rId5" imgW="596124" imgH="215619" progId="Equation.3">
                  <p:embed/>
                </p:oleObj>
              </mc:Choice>
              <mc:Fallback>
                <p:oleObj name="公式" r:id="rId5" imgW="596124" imgH="215619" progId="Equation.3">
                  <p:embed/>
                  <p:pic>
                    <p:nvPicPr>
                      <p:cNvPr id="100361" name="Object 9">
                        <a:extLst>
                          <a:ext uri="{FF2B5EF4-FFF2-40B4-BE49-F238E27FC236}">
                            <a16:creationId xmlns:a16="http://schemas.microsoft.com/office/drawing/2014/main" id="{E9F897E3-0126-42FA-AB30-AAE49C94D888}"/>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5208" y="1956744"/>
                        <a:ext cx="1293451" cy="393816"/>
                      </a:xfrm>
                      <a:prstGeom prst="rect">
                        <a:avLst/>
                      </a:prstGeom>
                      <a:noFill/>
                    </p:spPr>
                  </p:pic>
                </p:oleObj>
              </mc:Fallback>
            </mc:AlternateContent>
          </a:graphicData>
        </a:graphic>
      </p:graphicFrame>
      <p:sp>
        <p:nvSpPr>
          <p:cNvPr id="100386" name="Text Box 34">
            <a:extLst>
              <a:ext uri="{FF2B5EF4-FFF2-40B4-BE49-F238E27FC236}">
                <a16:creationId xmlns:a16="http://schemas.microsoft.com/office/drawing/2014/main" id="{50C89C86-B62F-46A8-A2CF-D2F0F1C95015}"/>
              </a:ext>
            </a:extLst>
          </p:cNvPr>
          <p:cNvSpPr txBox="1">
            <a:spLocks noChangeArrowheads="1"/>
          </p:cNvSpPr>
          <p:nvPr/>
        </p:nvSpPr>
        <p:spPr bwMode="auto">
          <a:xfrm>
            <a:off x="3380587" y="1793198"/>
            <a:ext cx="288131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（在空间</a:t>
            </a:r>
          </a:p>
        </p:txBody>
      </p:sp>
      <p:sp>
        <p:nvSpPr>
          <p:cNvPr id="100387" name="Text Box 35">
            <a:extLst>
              <a:ext uri="{FF2B5EF4-FFF2-40B4-BE49-F238E27FC236}">
                <a16:creationId xmlns:a16="http://schemas.microsoft.com/office/drawing/2014/main" id="{978E3753-A580-4A3D-BA1A-CB69A044E0EB}"/>
              </a:ext>
            </a:extLst>
          </p:cNvPr>
          <p:cNvSpPr txBox="1">
            <a:spLocks noChangeArrowheads="1"/>
          </p:cNvSpPr>
          <p:nvPr/>
        </p:nvSpPr>
        <p:spPr bwMode="auto">
          <a:xfrm>
            <a:off x="291736" y="2425169"/>
            <a:ext cx="456482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表示一个曲面）有：</a:t>
            </a:r>
          </a:p>
        </p:txBody>
      </p:sp>
      <p:graphicFrame>
        <p:nvGraphicFramePr>
          <p:cNvPr id="100388" name="Object 36">
            <a:extLst>
              <a:ext uri="{FF2B5EF4-FFF2-40B4-BE49-F238E27FC236}">
                <a16:creationId xmlns:a16="http://schemas.microsoft.com/office/drawing/2014/main" id="{F231A1EE-E01A-4299-A0EE-AF338847B9A8}"/>
              </a:ext>
            </a:extLst>
          </p:cNvPr>
          <p:cNvGraphicFramePr>
            <a:graphicFrameLocks/>
          </p:cNvGraphicFramePr>
          <p:nvPr>
            <p:extLst>
              <p:ext uri="{D42A27DB-BD31-4B8C-83A1-F6EECF244321}">
                <p14:modId xmlns:p14="http://schemas.microsoft.com/office/powerpoint/2010/main" val="1671222189"/>
              </p:ext>
            </p:extLst>
          </p:nvPr>
        </p:nvGraphicFramePr>
        <p:xfrm>
          <a:off x="632624" y="2976637"/>
          <a:ext cx="5495925" cy="857250"/>
        </p:xfrm>
        <a:graphic>
          <a:graphicData uri="http://schemas.openxmlformats.org/presentationml/2006/ole">
            <mc:AlternateContent xmlns:mc="http://schemas.openxmlformats.org/markup-compatibility/2006">
              <mc:Choice xmlns:v="urn:schemas-microsoft-com:vml" Requires="v">
                <p:oleObj spid="_x0000_s595099" name="Equation" r:id="rId7" imgW="3009600" imgH="431640" progId="Equation.DSMT4">
                  <p:embed/>
                </p:oleObj>
              </mc:Choice>
              <mc:Fallback>
                <p:oleObj name="Equation" r:id="rId7" imgW="3009600" imgH="431640" progId="Equation.DSMT4">
                  <p:embed/>
                  <p:pic>
                    <p:nvPicPr>
                      <p:cNvPr id="100388" name="Object 36">
                        <a:extLst>
                          <a:ext uri="{FF2B5EF4-FFF2-40B4-BE49-F238E27FC236}">
                            <a16:creationId xmlns:a16="http://schemas.microsoft.com/office/drawing/2014/main" id="{F231A1EE-E01A-4299-A0EE-AF338847B9A8}"/>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624" y="2976637"/>
                        <a:ext cx="5495925"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0408" name="Group 56">
            <a:extLst>
              <a:ext uri="{FF2B5EF4-FFF2-40B4-BE49-F238E27FC236}">
                <a16:creationId xmlns:a16="http://schemas.microsoft.com/office/drawing/2014/main" id="{724722CA-C811-4BDB-A4E2-99BFB681248B}"/>
              </a:ext>
            </a:extLst>
          </p:cNvPr>
          <p:cNvGrpSpPr>
            <a:grpSpLocks/>
          </p:cNvGrpSpPr>
          <p:nvPr/>
        </p:nvGrpSpPr>
        <p:grpSpPr bwMode="auto">
          <a:xfrm>
            <a:off x="465938" y="3921696"/>
            <a:ext cx="6840537" cy="1368425"/>
            <a:chOff x="657" y="2568"/>
            <a:chExt cx="4309" cy="862"/>
          </a:xfrm>
        </p:grpSpPr>
        <p:sp>
          <p:nvSpPr>
            <p:cNvPr id="100390" name="Text Box 38">
              <a:extLst>
                <a:ext uri="{FF2B5EF4-FFF2-40B4-BE49-F238E27FC236}">
                  <a16:creationId xmlns:a16="http://schemas.microsoft.com/office/drawing/2014/main" id="{06AC83DE-7CE1-4405-AC67-A7B835799E13}"/>
                </a:ext>
              </a:extLst>
            </p:cNvPr>
            <p:cNvSpPr txBox="1">
              <a:spLocks noChangeArrowheads="1"/>
            </p:cNvSpPr>
            <p:nvPr/>
          </p:nvSpPr>
          <p:spPr bwMode="auto">
            <a:xfrm>
              <a:off x="657" y="2568"/>
              <a:ext cx="208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一般公式</a:t>
              </a:r>
              <a:r>
                <a:rPr lang="en-US" altLang="zh-CN" sz="2400" dirty="0">
                  <a:solidFill>
                    <a:schemeClr val="tx1"/>
                  </a:solidFill>
                  <a:latin typeface="+mn-ea"/>
                  <a:ea typeface="+mn-ea"/>
                </a:rPr>
                <a:t>(</a:t>
              </a:r>
              <a:r>
                <a:rPr lang="zh-CN" altLang="en-US" sz="2400" dirty="0">
                  <a:solidFill>
                    <a:schemeClr val="tx1"/>
                  </a:solidFill>
                  <a:latin typeface="+mn-ea"/>
                  <a:ea typeface="+mn-ea"/>
                </a:rPr>
                <a:t>多元函数</a:t>
              </a:r>
              <a:r>
                <a:rPr lang="en-US" altLang="zh-CN" sz="2400" dirty="0">
                  <a:solidFill>
                    <a:schemeClr val="tx1"/>
                  </a:solidFill>
                  <a:latin typeface="+mn-ea"/>
                  <a:ea typeface="+mn-ea"/>
                </a:rPr>
                <a:t>)</a:t>
              </a:r>
              <a:r>
                <a:rPr lang="zh-CN" altLang="en-US" sz="2400" dirty="0">
                  <a:solidFill>
                    <a:schemeClr val="tx1"/>
                  </a:solidFill>
                  <a:latin typeface="+mn-ea"/>
                  <a:ea typeface="+mn-ea"/>
                </a:rPr>
                <a:t>：</a:t>
              </a:r>
            </a:p>
          </p:txBody>
        </p:sp>
        <p:graphicFrame>
          <p:nvGraphicFramePr>
            <p:cNvPr id="100391" name="Object 39">
              <a:extLst>
                <a:ext uri="{FF2B5EF4-FFF2-40B4-BE49-F238E27FC236}">
                  <a16:creationId xmlns:a16="http://schemas.microsoft.com/office/drawing/2014/main" id="{703E2EEC-BBE9-4A0E-A36B-642CD0A1F007}"/>
                </a:ext>
              </a:extLst>
            </p:cNvPr>
            <p:cNvGraphicFramePr>
              <a:graphicFrameLocks/>
            </p:cNvGraphicFramePr>
            <p:nvPr/>
          </p:nvGraphicFramePr>
          <p:xfrm>
            <a:off x="657" y="2840"/>
            <a:ext cx="1905" cy="590"/>
          </p:xfrm>
          <a:graphic>
            <a:graphicData uri="http://schemas.openxmlformats.org/presentationml/2006/ole">
              <mc:AlternateContent xmlns:mc="http://schemas.openxmlformats.org/markup-compatibility/2006">
                <mc:Choice xmlns:v="urn:schemas-microsoft-com:vml" Requires="v">
                  <p:oleObj spid="_x0000_s595100" name="公式" r:id="rId9" imgW="1524000" imgH="508000" progId="Equation.3">
                    <p:embed/>
                  </p:oleObj>
                </mc:Choice>
                <mc:Fallback>
                  <p:oleObj name="公式" r:id="rId9" imgW="1524000" imgH="508000" progId="Equation.3">
                    <p:embed/>
                    <p:pic>
                      <p:nvPicPr>
                        <p:cNvPr id="100391" name="Object 39">
                          <a:extLst>
                            <a:ext uri="{FF2B5EF4-FFF2-40B4-BE49-F238E27FC236}">
                              <a16:creationId xmlns:a16="http://schemas.microsoft.com/office/drawing/2014/main" id="{703E2EEC-BBE9-4A0E-A36B-642CD0A1F007}"/>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 y="2840"/>
                          <a:ext cx="1905" cy="5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93" name="Object 41">
              <a:extLst>
                <a:ext uri="{FF2B5EF4-FFF2-40B4-BE49-F238E27FC236}">
                  <a16:creationId xmlns:a16="http://schemas.microsoft.com/office/drawing/2014/main" id="{8E6F6C81-46D4-4380-885B-9DD25998A064}"/>
                </a:ext>
              </a:extLst>
            </p:cNvPr>
            <p:cNvGraphicFramePr>
              <a:graphicFrameLocks noChangeAspect="1"/>
            </p:cNvGraphicFramePr>
            <p:nvPr>
              <p:extLst>
                <p:ext uri="{D42A27DB-BD31-4B8C-83A1-F6EECF244321}">
                  <p14:modId xmlns:p14="http://schemas.microsoft.com/office/powerpoint/2010/main" val="2046866666"/>
                </p:ext>
              </p:extLst>
            </p:nvPr>
          </p:nvGraphicFramePr>
          <p:xfrm>
            <a:off x="2925" y="2940"/>
            <a:ext cx="181" cy="272"/>
          </p:xfrm>
          <a:graphic>
            <a:graphicData uri="http://schemas.openxmlformats.org/presentationml/2006/ole">
              <mc:AlternateContent xmlns:mc="http://schemas.openxmlformats.org/markup-compatibility/2006">
                <mc:Choice xmlns:v="urn:schemas-microsoft-com:vml" Requires="v">
                  <p:oleObj spid="_x0000_s595101" name="公式" r:id="rId11" imgW="152334" imgH="228501" progId="Equation.3">
                    <p:embed/>
                  </p:oleObj>
                </mc:Choice>
                <mc:Fallback>
                  <p:oleObj name="公式" r:id="rId11" imgW="152334" imgH="228501" progId="Equation.3">
                    <p:embed/>
                    <p:pic>
                      <p:nvPicPr>
                        <p:cNvPr id="100393" name="Object 41">
                          <a:extLst>
                            <a:ext uri="{FF2B5EF4-FFF2-40B4-BE49-F238E27FC236}">
                              <a16:creationId xmlns:a16="http://schemas.microsoft.com/office/drawing/2014/main" id="{8E6F6C81-46D4-4380-885B-9DD25998A0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5" y="2940"/>
                          <a:ext cx="18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96" name="Text Box 44">
              <a:extLst>
                <a:ext uri="{FF2B5EF4-FFF2-40B4-BE49-F238E27FC236}">
                  <a16:creationId xmlns:a16="http://schemas.microsoft.com/office/drawing/2014/main" id="{4F31D801-770F-4E0D-A8CE-EBAE8E115862}"/>
                </a:ext>
              </a:extLst>
            </p:cNvPr>
            <p:cNvSpPr txBox="1">
              <a:spLocks noChangeArrowheads="1"/>
            </p:cNvSpPr>
            <p:nvPr/>
          </p:nvSpPr>
          <p:spPr bwMode="auto">
            <a:xfrm>
              <a:off x="3106" y="2921"/>
              <a:ext cx="186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400" dirty="0">
                  <a:solidFill>
                    <a:schemeClr val="tx1"/>
                  </a:solidFill>
                  <a:latin typeface="+mn-ea"/>
                  <a:ea typeface="+mn-ea"/>
                </a:rPr>
                <a:t>——</a:t>
              </a:r>
              <a:r>
                <a:rPr lang="en-US" altLang="zh-CN" sz="2400" i="1" dirty="0">
                  <a:solidFill>
                    <a:schemeClr val="tx1"/>
                  </a:solidFill>
                  <a:latin typeface="+mn-ea"/>
                  <a:ea typeface="+mn-ea"/>
                </a:rPr>
                <a:t>d</a:t>
              </a:r>
              <a:r>
                <a:rPr lang="zh-CN" altLang="en-US" sz="2400" dirty="0">
                  <a:solidFill>
                    <a:schemeClr val="tx1"/>
                  </a:solidFill>
                  <a:latin typeface="+mn-ea"/>
                  <a:ea typeface="+mn-ea"/>
                </a:rPr>
                <a:t>与</a:t>
              </a:r>
              <a:r>
                <a:rPr lang="en-US" altLang="zh-CN" sz="2400" i="1" dirty="0">
                  <a:solidFill>
                    <a:schemeClr val="tx1"/>
                  </a:solidFill>
                  <a:latin typeface="+mn-ea"/>
                  <a:ea typeface="+mn-ea"/>
                </a:rPr>
                <a:t>x</a:t>
              </a:r>
              <a:r>
                <a:rPr lang="en-US" altLang="zh-CN" sz="2400" dirty="0">
                  <a:solidFill>
                    <a:schemeClr val="tx1"/>
                  </a:solidFill>
                  <a:latin typeface="+mn-ea"/>
                  <a:ea typeface="+mn-ea"/>
                </a:rPr>
                <a:t>i</a:t>
              </a:r>
              <a:r>
                <a:rPr lang="zh-CN" altLang="en-US" sz="2400" dirty="0">
                  <a:solidFill>
                    <a:schemeClr val="tx1"/>
                  </a:solidFill>
                  <a:latin typeface="+mn-ea"/>
                  <a:ea typeface="+mn-ea"/>
                </a:rPr>
                <a:t>轴的夹角 </a:t>
              </a:r>
            </a:p>
          </p:txBody>
        </p:sp>
      </p:grpSp>
      <p:grpSp>
        <p:nvGrpSpPr>
          <p:cNvPr id="100409" name="Group 57">
            <a:extLst>
              <a:ext uri="{FF2B5EF4-FFF2-40B4-BE49-F238E27FC236}">
                <a16:creationId xmlns:a16="http://schemas.microsoft.com/office/drawing/2014/main" id="{07E4AD8B-BFAE-4A2C-9B40-EC83BA708F4F}"/>
              </a:ext>
            </a:extLst>
          </p:cNvPr>
          <p:cNvGrpSpPr>
            <a:grpSpLocks/>
          </p:cNvGrpSpPr>
          <p:nvPr/>
        </p:nvGrpSpPr>
        <p:grpSpPr bwMode="auto">
          <a:xfrm>
            <a:off x="214319" y="5519481"/>
            <a:ext cx="8358188" cy="647700"/>
            <a:chOff x="385" y="3657"/>
            <a:chExt cx="5265" cy="408"/>
          </a:xfrm>
        </p:grpSpPr>
        <p:sp>
          <p:nvSpPr>
            <p:cNvPr id="100397" name="Text Box 45">
              <a:extLst>
                <a:ext uri="{FF2B5EF4-FFF2-40B4-BE49-F238E27FC236}">
                  <a16:creationId xmlns:a16="http://schemas.microsoft.com/office/drawing/2014/main" id="{4FB29E79-8552-4401-AA46-AE991D915A0D}"/>
                </a:ext>
              </a:extLst>
            </p:cNvPr>
            <p:cNvSpPr txBox="1">
              <a:spLocks noChangeArrowheads="1"/>
            </p:cNvSpPr>
            <p:nvPr/>
          </p:nvSpPr>
          <p:spPr bwMode="auto">
            <a:xfrm>
              <a:off x="385" y="3702"/>
              <a:ext cx="99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特例： </a:t>
              </a:r>
            </a:p>
          </p:txBody>
        </p:sp>
        <p:graphicFrame>
          <p:nvGraphicFramePr>
            <p:cNvPr id="100398" name="Object 46">
              <a:extLst>
                <a:ext uri="{FF2B5EF4-FFF2-40B4-BE49-F238E27FC236}">
                  <a16:creationId xmlns:a16="http://schemas.microsoft.com/office/drawing/2014/main" id="{B474629B-6FC6-4743-8C41-BB87DCE80FA9}"/>
                </a:ext>
              </a:extLst>
            </p:cNvPr>
            <p:cNvGraphicFramePr>
              <a:graphicFrameLocks/>
            </p:cNvGraphicFramePr>
            <p:nvPr/>
          </p:nvGraphicFramePr>
          <p:xfrm>
            <a:off x="1066" y="3657"/>
            <a:ext cx="363" cy="408"/>
          </p:xfrm>
          <a:graphic>
            <a:graphicData uri="http://schemas.openxmlformats.org/presentationml/2006/ole">
              <mc:AlternateContent xmlns:mc="http://schemas.openxmlformats.org/markup-compatibility/2006">
                <mc:Choice xmlns:v="urn:schemas-microsoft-com:vml" Requires="v">
                  <p:oleObj spid="_x0000_s595102" name="公式" r:id="rId13" imgW="304668" imgH="431613" progId="Equation.3">
                    <p:embed/>
                  </p:oleObj>
                </mc:Choice>
                <mc:Fallback>
                  <p:oleObj name="公式" r:id="rId13" imgW="304668" imgH="431613" progId="Equation.3">
                    <p:embed/>
                    <p:pic>
                      <p:nvPicPr>
                        <p:cNvPr id="100398" name="Object 46">
                          <a:extLst>
                            <a:ext uri="{FF2B5EF4-FFF2-40B4-BE49-F238E27FC236}">
                              <a16:creationId xmlns:a16="http://schemas.microsoft.com/office/drawing/2014/main" id="{B474629B-6FC6-4743-8C41-BB87DCE80FA9}"/>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 y="3657"/>
                          <a:ext cx="363"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400" name="Object 48">
              <a:extLst>
                <a:ext uri="{FF2B5EF4-FFF2-40B4-BE49-F238E27FC236}">
                  <a16:creationId xmlns:a16="http://schemas.microsoft.com/office/drawing/2014/main" id="{52837834-E723-4520-987F-E4C5EFB3DC33}"/>
                </a:ext>
              </a:extLst>
            </p:cNvPr>
            <p:cNvGraphicFramePr>
              <a:graphicFrameLocks/>
            </p:cNvGraphicFramePr>
            <p:nvPr/>
          </p:nvGraphicFramePr>
          <p:xfrm>
            <a:off x="1519" y="3657"/>
            <a:ext cx="318" cy="408"/>
          </p:xfrm>
          <a:graphic>
            <a:graphicData uri="http://schemas.openxmlformats.org/presentationml/2006/ole">
              <mc:AlternateContent xmlns:mc="http://schemas.openxmlformats.org/markup-compatibility/2006">
                <mc:Choice xmlns:v="urn:schemas-microsoft-com:vml" Requires="v">
                  <p:oleObj spid="_x0000_s595103" name="公式" r:id="rId15" imgW="317225" imgH="431425" progId="Equation.3">
                    <p:embed/>
                  </p:oleObj>
                </mc:Choice>
                <mc:Fallback>
                  <p:oleObj name="公式" r:id="rId15" imgW="317225" imgH="431425" progId="Equation.3">
                    <p:embed/>
                    <p:pic>
                      <p:nvPicPr>
                        <p:cNvPr id="100400" name="Object 48">
                          <a:extLst>
                            <a:ext uri="{FF2B5EF4-FFF2-40B4-BE49-F238E27FC236}">
                              <a16:creationId xmlns:a16="http://schemas.microsoft.com/office/drawing/2014/main" id="{52837834-E723-4520-987F-E4C5EFB3DC33}"/>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19" y="3657"/>
                          <a:ext cx="318"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402" name="Object 50">
              <a:extLst>
                <a:ext uri="{FF2B5EF4-FFF2-40B4-BE49-F238E27FC236}">
                  <a16:creationId xmlns:a16="http://schemas.microsoft.com/office/drawing/2014/main" id="{02A7E7B4-A41F-4F30-98A8-0465240C382E}"/>
                </a:ext>
              </a:extLst>
            </p:cNvPr>
            <p:cNvGraphicFramePr>
              <a:graphicFrameLocks/>
            </p:cNvGraphicFramePr>
            <p:nvPr>
              <p:extLst>
                <p:ext uri="{D42A27DB-BD31-4B8C-83A1-F6EECF244321}">
                  <p14:modId xmlns:p14="http://schemas.microsoft.com/office/powerpoint/2010/main" val="3254195966"/>
                </p:ext>
              </p:extLst>
            </p:nvPr>
          </p:nvGraphicFramePr>
          <p:xfrm>
            <a:off x="2299" y="3726"/>
            <a:ext cx="499" cy="226"/>
          </p:xfrm>
          <a:graphic>
            <a:graphicData uri="http://schemas.openxmlformats.org/presentationml/2006/ole">
              <mc:AlternateContent xmlns:mc="http://schemas.openxmlformats.org/markup-compatibility/2006">
                <mc:Choice xmlns:v="urn:schemas-microsoft-com:vml" Requires="v">
                  <p:oleObj spid="_x0000_s595104" name="公式" r:id="rId17" imgW="596124" imgH="215619" progId="Equation.3">
                    <p:embed/>
                  </p:oleObj>
                </mc:Choice>
                <mc:Fallback>
                  <p:oleObj name="公式" r:id="rId17" imgW="596124" imgH="215619" progId="Equation.3">
                    <p:embed/>
                    <p:pic>
                      <p:nvPicPr>
                        <p:cNvPr id="100402" name="Object 50">
                          <a:extLst>
                            <a:ext uri="{FF2B5EF4-FFF2-40B4-BE49-F238E27FC236}">
                              <a16:creationId xmlns:a16="http://schemas.microsoft.com/office/drawing/2014/main" id="{02A7E7B4-A41F-4F30-98A8-0465240C382E}"/>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99" y="3726"/>
                          <a:ext cx="499"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405" name="Text Box 53">
              <a:extLst>
                <a:ext uri="{FF2B5EF4-FFF2-40B4-BE49-F238E27FC236}">
                  <a16:creationId xmlns:a16="http://schemas.microsoft.com/office/drawing/2014/main" id="{15A5C431-81CC-4590-B740-1D8C1AA06587}"/>
                </a:ext>
              </a:extLst>
            </p:cNvPr>
            <p:cNvSpPr txBox="1">
              <a:spLocks noChangeArrowheads="1"/>
            </p:cNvSpPr>
            <p:nvPr/>
          </p:nvSpPr>
          <p:spPr bwMode="auto">
            <a:xfrm>
              <a:off x="1791" y="3672"/>
              <a:ext cx="72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400">
                  <a:solidFill>
                    <a:schemeClr val="tx1"/>
                  </a:solidFill>
                  <a:latin typeface="+mn-ea"/>
                  <a:ea typeface="+mn-ea"/>
                </a:rPr>
                <a:t>——</a:t>
              </a:r>
            </a:p>
          </p:txBody>
        </p:sp>
        <p:sp>
          <p:nvSpPr>
            <p:cNvPr id="100406" name="Text Box 54">
              <a:extLst>
                <a:ext uri="{FF2B5EF4-FFF2-40B4-BE49-F238E27FC236}">
                  <a16:creationId xmlns:a16="http://schemas.microsoft.com/office/drawing/2014/main" id="{50FDF7EA-6EC4-4D8E-AB82-1D3B073FB2AF}"/>
                </a:ext>
              </a:extLst>
            </p:cNvPr>
            <p:cNvSpPr txBox="1">
              <a:spLocks noChangeArrowheads="1"/>
            </p:cNvSpPr>
            <p:nvPr/>
          </p:nvSpPr>
          <p:spPr bwMode="auto">
            <a:xfrm>
              <a:off x="2766" y="3688"/>
              <a:ext cx="288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分别沿 </a:t>
              </a:r>
              <a:r>
                <a:rPr lang="en-US" altLang="zh-CN" sz="2400" i="1" dirty="0">
                  <a:solidFill>
                    <a:schemeClr val="tx1"/>
                  </a:solidFill>
                  <a:latin typeface="+mn-ea"/>
                  <a:ea typeface="+mn-ea"/>
                </a:rPr>
                <a:t>x</a:t>
              </a:r>
              <a:r>
                <a:rPr lang="en-US" altLang="zh-CN" sz="2400" dirty="0">
                  <a:solidFill>
                    <a:schemeClr val="tx1"/>
                  </a:solidFill>
                  <a:latin typeface="+mn-ea"/>
                  <a:ea typeface="+mn-ea"/>
                </a:rPr>
                <a:t>1</a:t>
              </a:r>
              <a:r>
                <a:rPr lang="zh-CN" altLang="en-US" sz="2400" dirty="0">
                  <a:solidFill>
                    <a:schemeClr val="tx1"/>
                  </a:solidFill>
                  <a:latin typeface="+mn-ea"/>
                  <a:ea typeface="+mn-ea"/>
                </a:rPr>
                <a:t>、</a:t>
              </a:r>
              <a:r>
                <a:rPr lang="en-US" altLang="zh-CN" sz="2400" i="1" dirty="0">
                  <a:solidFill>
                    <a:schemeClr val="tx1"/>
                  </a:solidFill>
                  <a:latin typeface="+mn-ea"/>
                  <a:ea typeface="+mn-ea"/>
                </a:rPr>
                <a:t>x</a:t>
              </a:r>
              <a:r>
                <a:rPr lang="en-US" altLang="zh-CN" sz="2400" dirty="0">
                  <a:solidFill>
                    <a:schemeClr val="tx1"/>
                  </a:solidFill>
                  <a:latin typeface="+mn-ea"/>
                  <a:ea typeface="+mn-ea"/>
                </a:rPr>
                <a:t>2</a:t>
              </a:r>
              <a:r>
                <a:rPr lang="zh-CN" altLang="en-US" sz="2400" dirty="0">
                  <a:solidFill>
                    <a:schemeClr val="tx1"/>
                  </a:solidFill>
                  <a:latin typeface="+mn-ea"/>
                  <a:ea typeface="+mn-ea"/>
                </a:rPr>
                <a:t>轴的方向导数 </a:t>
              </a:r>
            </a:p>
          </p:txBody>
        </p:sp>
      </p:grpSp>
      <p:sp>
        <p:nvSpPr>
          <p:cNvPr id="100410" name="Text Box 58">
            <a:extLst>
              <a:ext uri="{FF2B5EF4-FFF2-40B4-BE49-F238E27FC236}">
                <a16:creationId xmlns:a16="http://schemas.microsoft.com/office/drawing/2014/main" id="{2390DC1F-8DF2-4A1A-80E5-C7387062590D}"/>
              </a:ext>
            </a:extLst>
          </p:cNvPr>
          <p:cNvSpPr txBox="1">
            <a:spLocks noChangeArrowheads="1"/>
          </p:cNvSpPr>
          <p:nvPr/>
        </p:nvSpPr>
        <p:spPr bwMode="auto">
          <a:xfrm>
            <a:off x="177013" y="6304693"/>
            <a:ext cx="7200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注：教材中，方向用       表示</a:t>
            </a:r>
          </a:p>
        </p:txBody>
      </p:sp>
      <p:graphicFrame>
        <p:nvGraphicFramePr>
          <p:cNvPr id="100411" name="Object 59">
            <a:extLst>
              <a:ext uri="{FF2B5EF4-FFF2-40B4-BE49-F238E27FC236}">
                <a16:creationId xmlns:a16="http://schemas.microsoft.com/office/drawing/2014/main" id="{D81D9A4D-1DA8-4CD6-89B3-2427F592D8E3}"/>
              </a:ext>
            </a:extLst>
          </p:cNvPr>
          <p:cNvGraphicFramePr>
            <a:graphicFrameLocks noChangeAspect="1"/>
          </p:cNvGraphicFramePr>
          <p:nvPr>
            <p:extLst>
              <p:ext uri="{D42A27DB-BD31-4B8C-83A1-F6EECF244321}">
                <p14:modId xmlns:p14="http://schemas.microsoft.com/office/powerpoint/2010/main" val="2033728859"/>
              </p:ext>
            </p:extLst>
          </p:nvPr>
        </p:nvGraphicFramePr>
        <p:xfrm>
          <a:off x="3130702" y="6326037"/>
          <a:ext cx="323850" cy="377825"/>
        </p:xfrm>
        <a:graphic>
          <a:graphicData uri="http://schemas.openxmlformats.org/presentationml/2006/ole">
            <mc:AlternateContent xmlns:mc="http://schemas.openxmlformats.org/markup-compatibility/2006">
              <mc:Choice xmlns:v="urn:schemas-microsoft-com:vml" Requires="v">
                <p:oleObj spid="_x0000_s595105" name="Equation" r:id="rId19" imgW="152280" imgH="177480" progId="Equation.DSMT4">
                  <p:embed/>
                </p:oleObj>
              </mc:Choice>
              <mc:Fallback>
                <p:oleObj name="Equation" r:id="rId19" imgW="152280" imgH="177480" progId="Equation.DSMT4">
                  <p:embed/>
                  <p:pic>
                    <p:nvPicPr>
                      <p:cNvPr id="100411" name="Object 59">
                        <a:extLst>
                          <a:ext uri="{FF2B5EF4-FFF2-40B4-BE49-F238E27FC236}">
                            <a16:creationId xmlns:a16="http://schemas.microsoft.com/office/drawing/2014/main" id="{D81D9A4D-1DA8-4CD6-89B3-2427F592D8E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30702" y="6326037"/>
                        <a:ext cx="32385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C9DF632A-2736-4919-AA82-80623E99ABFC}"/>
              </a:ext>
            </a:extLst>
          </p:cNvPr>
          <p:cNvSpPr txBox="1"/>
          <p:nvPr/>
        </p:nvSpPr>
        <p:spPr>
          <a:xfrm>
            <a:off x="2577087" y="130011"/>
            <a:ext cx="3816424" cy="461665"/>
          </a:xfrm>
          <a:prstGeom prst="rect">
            <a:avLst/>
          </a:prstGeom>
          <a:noFill/>
        </p:spPr>
        <p:txBody>
          <a:bodyPr wrap="square" rtlCol="0">
            <a:spAutoFit/>
          </a:bodyPr>
          <a:lstStyle/>
          <a:p>
            <a:pPr algn="l"/>
            <a:r>
              <a:rPr lang="en-US" altLang="zh-CN" sz="2400" dirty="0">
                <a:solidFill>
                  <a:schemeClr val="tx1"/>
                </a:solidFill>
                <a:latin typeface="+mn-ea"/>
                <a:ea typeface="+mn-ea"/>
              </a:rPr>
              <a:t>§</a:t>
            </a:r>
            <a:r>
              <a:rPr lang="en-US" altLang="zh-CN" sz="2400" dirty="0">
                <a:solidFill>
                  <a:srgbClr val="0000FF"/>
                </a:solidFill>
                <a:latin typeface="华文仿宋" panose="02010600040101010101" pitchFamily="2" charset="-122"/>
                <a:ea typeface="华文仿宋" panose="02010600040101010101" pitchFamily="2" charset="-122"/>
              </a:rPr>
              <a:t>3.3.1</a:t>
            </a:r>
            <a:r>
              <a:rPr lang="zh-CN" altLang="en-US" sz="2400" dirty="0">
                <a:solidFill>
                  <a:srgbClr val="0000FF"/>
                </a:solidFill>
                <a:latin typeface="华文仿宋" panose="02010600040101010101" pitchFamily="2" charset="-122"/>
                <a:ea typeface="华文仿宋" panose="02010600040101010101" pitchFamily="2" charset="-122"/>
              </a:rPr>
              <a:t>基础知识回顾</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1292457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 Box 3">
            <a:extLst>
              <a:ext uri="{FF2B5EF4-FFF2-40B4-BE49-F238E27FC236}">
                <a16:creationId xmlns:a16="http://schemas.microsoft.com/office/drawing/2014/main" id="{B894A431-2B33-471F-9515-4EC18979EAE8}"/>
              </a:ext>
            </a:extLst>
          </p:cNvPr>
          <p:cNvSpPr txBox="1">
            <a:spLocks noChangeArrowheads="1"/>
          </p:cNvSpPr>
          <p:nvPr/>
        </p:nvSpPr>
        <p:spPr bwMode="auto">
          <a:xfrm>
            <a:off x="395536" y="654166"/>
            <a:ext cx="5113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solidFill>
                  <a:schemeClr val="tx1"/>
                </a:solidFill>
                <a:latin typeface="+mn-ea"/>
                <a:ea typeface="+mn-ea"/>
              </a:rPr>
              <a:t>二、梯度</a:t>
            </a:r>
            <a:r>
              <a:rPr lang="zh-CN" altLang="en-US" sz="2400" dirty="0">
                <a:solidFill>
                  <a:schemeClr val="tx1"/>
                </a:solidFill>
                <a:latin typeface="+mn-ea"/>
                <a:ea typeface="+mn-ea"/>
              </a:rPr>
              <a:t> </a:t>
            </a:r>
          </a:p>
        </p:txBody>
      </p:sp>
      <p:sp>
        <p:nvSpPr>
          <p:cNvPr id="155653" name="Rectangle 5">
            <a:extLst>
              <a:ext uri="{FF2B5EF4-FFF2-40B4-BE49-F238E27FC236}">
                <a16:creationId xmlns:a16="http://schemas.microsoft.com/office/drawing/2014/main" id="{F1F1FA8D-9563-4DD9-90F4-35B1E849E081}"/>
              </a:ext>
            </a:extLst>
          </p:cNvPr>
          <p:cNvSpPr>
            <a:spLocks noChangeArrowheads="1"/>
          </p:cNvSpPr>
          <p:nvPr/>
        </p:nvSpPr>
        <p:spPr bwMode="auto">
          <a:xfrm>
            <a:off x="4479634" y="30886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55" name="Rectangle 7">
            <a:extLst>
              <a:ext uri="{FF2B5EF4-FFF2-40B4-BE49-F238E27FC236}">
                <a16:creationId xmlns:a16="http://schemas.microsoft.com/office/drawing/2014/main" id="{6675E501-C03E-4F45-A1E5-7805D16A454B}"/>
              </a:ext>
            </a:extLst>
          </p:cNvPr>
          <p:cNvSpPr>
            <a:spLocks noChangeArrowheads="1"/>
          </p:cNvSpPr>
          <p:nvPr/>
        </p:nvSpPr>
        <p:spPr bwMode="auto">
          <a:xfrm>
            <a:off x="4479634" y="2945756"/>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62" name="Rectangle 14">
            <a:extLst>
              <a:ext uri="{FF2B5EF4-FFF2-40B4-BE49-F238E27FC236}">
                <a16:creationId xmlns:a16="http://schemas.microsoft.com/office/drawing/2014/main" id="{AC84BD84-296C-422B-9294-56909859E83D}"/>
              </a:ext>
            </a:extLst>
          </p:cNvPr>
          <p:cNvSpPr>
            <a:spLocks noChangeArrowheads="1"/>
          </p:cNvSpPr>
          <p:nvPr/>
        </p:nvSpPr>
        <p:spPr bwMode="auto">
          <a:xfrm>
            <a:off x="4479634" y="2917181"/>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63" name="Rectangle 15">
            <a:extLst>
              <a:ext uri="{FF2B5EF4-FFF2-40B4-BE49-F238E27FC236}">
                <a16:creationId xmlns:a16="http://schemas.microsoft.com/office/drawing/2014/main" id="{3DFC7BF8-613E-4354-A738-1311ADC2D78C}"/>
              </a:ext>
            </a:extLst>
          </p:cNvPr>
          <p:cNvSpPr>
            <a:spLocks noChangeArrowheads="1"/>
          </p:cNvSpPr>
          <p:nvPr/>
        </p:nvSpPr>
        <p:spPr bwMode="auto">
          <a:xfrm>
            <a:off x="4479634" y="308386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64" name="Rectangle 16">
            <a:extLst>
              <a:ext uri="{FF2B5EF4-FFF2-40B4-BE49-F238E27FC236}">
                <a16:creationId xmlns:a16="http://schemas.microsoft.com/office/drawing/2014/main" id="{2A810F94-9BC9-442D-98FF-FB7FD060EE2B}"/>
              </a:ext>
            </a:extLst>
          </p:cNvPr>
          <p:cNvSpPr>
            <a:spLocks noChangeArrowheads="1"/>
          </p:cNvSpPr>
          <p:nvPr/>
        </p:nvSpPr>
        <p:spPr bwMode="auto">
          <a:xfrm>
            <a:off x="4479634" y="331246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70" name="Rectangle 22">
            <a:extLst>
              <a:ext uri="{FF2B5EF4-FFF2-40B4-BE49-F238E27FC236}">
                <a16:creationId xmlns:a16="http://schemas.microsoft.com/office/drawing/2014/main" id="{9072ABE1-7EAC-45D6-802C-E2E7659E9937}"/>
              </a:ext>
            </a:extLst>
          </p:cNvPr>
          <p:cNvSpPr>
            <a:spLocks noChangeArrowheads="1"/>
          </p:cNvSpPr>
          <p:nvPr/>
        </p:nvSpPr>
        <p:spPr bwMode="auto">
          <a:xfrm>
            <a:off x="4479634" y="2983856"/>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71" name="Rectangle 23">
            <a:extLst>
              <a:ext uri="{FF2B5EF4-FFF2-40B4-BE49-F238E27FC236}">
                <a16:creationId xmlns:a16="http://schemas.microsoft.com/office/drawing/2014/main" id="{B4FC3713-EC13-4E24-9670-E6757AA2915F}"/>
              </a:ext>
            </a:extLst>
          </p:cNvPr>
          <p:cNvSpPr>
            <a:spLocks noChangeArrowheads="1"/>
          </p:cNvSpPr>
          <p:nvPr/>
        </p:nvSpPr>
        <p:spPr bwMode="auto">
          <a:xfrm>
            <a:off x="4479634" y="2983856"/>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80" name="Rectangle 32">
            <a:extLst>
              <a:ext uri="{FF2B5EF4-FFF2-40B4-BE49-F238E27FC236}">
                <a16:creationId xmlns:a16="http://schemas.microsoft.com/office/drawing/2014/main" id="{DB748CD4-8E60-4816-BDB5-B55EC5FCA6D4}"/>
              </a:ext>
            </a:extLst>
          </p:cNvPr>
          <p:cNvSpPr>
            <a:spLocks noChangeArrowheads="1"/>
          </p:cNvSpPr>
          <p:nvPr/>
        </p:nvSpPr>
        <p:spPr bwMode="auto">
          <a:xfrm>
            <a:off x="4479634" y="308386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55683" name="Rectangle 35">
            <a:extLst>
              <a:ext uri="{FF2B5EF4-FFF2-40B4-BE49-F238E27FC236}">
                <a16:creationId xmlns:a16="http://schemas.microsoft.com/office/drawing/2014/main" id="{67904A15-3569-4B8E-8F43-6DF548FDF723}"/>
              </a:ext>
            </a:extLst>
          </p:cNvPr>
          <p:cNvSpPr>
            <a:spLocks noChangeArrowheads="1"/>
          </p:cNvSpPr>
          <p:nvPr/>
        </p:nvSpPr>
        <p:spPr bwMode="auto">
          <a:xfrm>
            <a:off x="4479634" y="2412356"/>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grpSp>
        <p:nvGrpSpPr>
          <p:cNvPr id="155684" name="Group 36">
            <a:extLst>
              <a:ext uri="{FF2B5EF4-FFF2-40B4-BE49-F238E27FC236}">
                <a16:creationId xmlns:a16="http://schemas.microsoft.com/office/drawing/2014/main" id="{0CC0B94A-83AD-417E-9B93-22DE40631E6C}"/>
              </a:ext>
            </a:extLst>
          </p:cNvPr>
          <p:cNvGrpSpPr>
            <a:grpSpLocks/>
          </p:cNvGrpSpPr>
          <p:nvPr/>
        </p:nvGrpSpPr>
        <p:grpSpPr bwMode="auto">
          <a:xfrm>
            <a:off x="395536" y="1417637"/>
            <a:ext cx="7129463" cy="3517901"/>
            <a:chOff x="113" y="410"/>
            <a:chExt cx="4491" cy="2216"/>
          </a:xfrm>
        </p:grpSpPr>
        <p:sp>
          <p:nvSpPr>
            <p:cNvPr id="155652" name="Text Box 4">
              <a:extLst>
                <a:ext uri="{FF2B5EF4-FFF2-40B4-BE49-F238E27FC236}">
                  <a16:creationId xmlns:a16="http://schemas.microsoft.com/office/drawing/2014/main" id="{0E581070-6DF0-42C3-B971-AA7EE4858437}"/>
                </a:ext>
              </a:extLst>
            </p:cNvPr>
            <p:cNvSpPr txBox="1">
              <a:spLocks noChangeArrowheads="1"/>
            </p:cNvSpPr>
            <p:nvPr/>
          </p:nvSpPr>
          <p:spPr bwMode="auto">
            <a:xfrm>
              <a:off x="113" y="410"/>
              <a:ext cx="120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定义</a:t>
              </a:r>
              <a:r>
                <a:rPr lang="en-US" altLang="zh-CN" sz="2400" dirty="0">
                  <a:solidFill>
                    <a:schemeClr val="tx1"/>
                  </a:solidFill>
                  <a:latin typeface="+mn-ea"/>
                  <a:ea typeface="+mn-ea"/>
                </a:rPr>
                <a:t>8.5</a:t>
              </a:r>
              <a:r>
                <a:rPr lang="zh-CN" altLang="en-US" sz="2400" dirty="0">
                  <a:solidFill>
                    <a:schemeClr val="tx1"/>
                  </a:solidFill>
                  <a:latin typeface="+mn-ea"/>
                  <a:ea typeface="+mn-ea"/>
                </a:rPr>
                <a:t>：设</a:t>
              </a:r>
            </a:p>
          </p:txBody>
        </p:sp>
        <p:graphicFrame>
          <p:nvGraphicFramePr>
            <p:cNvPr id="155679" name="Object 31">
              <a:extLst>
                <a:ext uri="{FF2B5EF4-FFF2-40B4-BE49-F238E27FC236}">
                  <a16:creationId xmlns:a16="http://schemas.microsoft.com/office/drawing/2014/main" id="{17A2A978-5121-4400-972E-A8BBB48242E9}"/>
                </a:ext>
              </a:extLst>
            </p:cNvPr>
            <p:cNvGraphicFramePr>
              <a:graphicFrameLocks/>
            </p:cNvGraphicFramePr>
            <p:nvPr/>
          </p:nvGraphicFramePr>
          <p:xfrm>
            <a:off x="1156" y="436"/>
            <a:ext cx="408" cy="272"/>
          </p:xfrm>
          <a:graphic>
            <a:graphicData uri="http://schemas.openxmlformats.org/presentationml/2006/ole">
              <mc:AlternateContent xmlns:mc="http://schemas.openxmlformats.org/markup-compatibility/2006">
                <mc:Choice xmlns:v="urn:schemas-microsoft-com:vml" Requires="v">
                  <p:oleObj spid="_x0000_s574758" name="公式" r:id="rId4" imgW="393529" imgH="228501" progId="Equation.3">
                    <p:embed/>
                  </p:oleObj>
                </mc:Choice>
                <mc:Fallback>
                  <p:oleObj name="公式" r:id="rId4" imgW="393529" imgH="228501" progId="Equation.3">
                    <p:embed/>
                    <p:pic>
                      <p:nvPicPr>
                        <p:cNvPr id="155679" name="Object 31">
                          <a:extLst>
                            <a:ext uri="{FF2B5EF4-FFF2-40B4-BE49-F238E27FC236}">
                              <a16:creationId xmlns:a16="http://schemas.microsoft.com/office/drawing/2014/main" id="{17A2A978-5121-4400-972E-A8BBB48242E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 y="436"/>
                          <a:ext cx="40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81" name="Text Box 33">
              <a:extLst>
                <a:ext uri="{FF2B5EF4-FFF2-40B4-BE49-F238E27FC236}">
                  <a16:creationId xmlns:a16="http://schemas.microsoft.com/office/drawing/2014/main" id="{2DE754DF-6140-4566-AC1B-BC288616EE67}"/>
                </a:ext>
              </a:extLst>
            </p:cNvPr>
            <p:cNvSpPr txBox="1">
              <a:spLocks noChangeArrowheads="1"/>
            </p:cNvSpPr>
            <p:nvPr/>
          </p:nvSpPr>
          <p:spPr bwMode="auto">
            <a:xfrm>
              <a:off x="1610" y="436"/>
              <a:ext cx="299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400" i="1" dirty="0" err="1">
                  <a:solidFill>
                    <a:schemeClr val="tx1"/>
                  </a:solidFill>
                  <a:latin typeface="+mn-ea"/>
                  <a:ea typeface="+mn-ea"/>
                </a:rPr>
                <a:t>i</a:t>
              </a:r>
              <a:r>
                <a:rPr lang="en-US" altLang="zh-CN" sz="2400" i="1" dirty="0">
                  <a:solidFill>
                    <a:schemeClr val="tx1"/>
                  </a:solidFill>
                  <a:latin typeface="+mn-ea"/>
                  <a:ea typeface="+mn-ea"/>
                </a:rPr>
                <a:t> </a:t>
              </a:r>
              <a:r>
                <a:rPr lang="en-US" altLang="zh-CN" sz="2400" dirty="0">
                  <a:solidFill>
                    <a:schemeClr val="tx1"/>
                  </a:solidFill>
                  <a:latin typeface="+mn-ea"/>
                  <a:ea typeface="+mn-ea"/>
                </a:rPr>
                <a:t>=1, 2, …</a:t>
              </a:r>
              <a:r>
                <a:rPr lang="en-US" altLang="zh-CN" sz="2400" i="1" dirty="0">
                  <a:solidFill>
                    <a:schemeClr val="tx1"/>
                  </a:solidFill>
                  <a:latin typeface="+mn-ea"/>
                  <a:ea typeface="+mn-ea"/>
                </a:rPr>
                <a:t>n</a:t>
              </a:r>
              <a:r>
                <a:rPr lang="zh-CN" altLang="en-US" sz="2400" i="1" dirty="0">
                  <a:solidFill>
                    <a:schemeClr val="tx1"/>
                  </a:solidFill>
                  <a:latin typeface="+mn-ea"/>
                  <a:ea typeface="+mn-ea"/>
                </a:rPr>
                <a:t>，</a:t>
              </a:r>
              <a:r>
                <a:rPr lang="zh-CN" altLang="en-US" sz="2400" dirty="0">
                  <a:solidFill>
                    <a:schemeClr val="tx1"/>
                  </a:solidFill>
                  <a:latin typeface="+mn-ea"/>
                  <a:ea typeface="+mn-ea"/>
                </a:rPr>
                <a:t>则其梯度为：  </a:t>
              </a:r>
            </a:p>
          </p:txBody>
        </p:sp>
        <p:graphicFrame>
          <p:nvGraphicFramePr>
            <p:cNvPr id="155682" name="Object 34">
              <a:extLst>
                <a:ext uri="{FF2B5EF4-FFF2-40B4-BE49-F238E27FC236}">
                  <a16:creationId xmlns:a16="http://schemas.microsoft.com/office/drawing/2014/main" id="{96FB8436-A7EA-4C68-BE40-5FB325249B06}"/>
                </a:ext>
              </a:extLst>
            </p:cNvPr>
            <p:cNvGraphicFramePr>
              <a:graphicFrameLocks noChangeAspect="1"/>
            </p:cNvGraphicFramePr>
            <p:nvPr/>
          </p:nvGraphicFramePr>
          <p:xfrm>
            <a:off x="930" y="845"/>
            <a:ext cx="3311" cy="1781"/>
          </p:xfrm>
          <a:graphic>
            <a:graphicData uri="http://schemas.openxmlformats.org/presentationml/2006/ole">
              <mc:AlternateContent xmlns:mc="http://schemas.openxmlformats.org/markup-compatibility/2006">
                <mc:Choice xmlns:v="urn:schemas-microsoft-com:vml" Requires="v">
                  <p:oleObj spid="_x0000_s574759" name="公式" r:id="rId6" imgW="2603500" imgH="1574800" progId="Equation.3">
                    <p:embed/>
                  </p:oleObj>
                </mc:Choice>
                <mc:Fallback>
                  <p:oleObj name="公式" r:id="rId6" imgW="2603500" imgH="1574800" progId="Equation.3">
                    <p:embed/>
                    <p:pic>
                      <p:nvPicPr>
                        <p:cNvPr id="155682" name="Object 34">
                          <a:extLst>
                            <a:ext uri="{FF2B5EF4-FFF2-40B4-BE49-F238E27FC236}">
                              <a16:creationId xmlns:a16="http://schemas.microsoft.com/office/drawing/2014/main" id="{96FB8436-A7EA-4C68-BE40-5FB325249B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 y="845"/>
                          <a:ext cx="3311" cy="1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526704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a:extLst>
              <a:ext uri="{FF2B5EF4-FFF2-40B4-BE49-F238E27FC236}">
                <a16:creationId xmlns:a16="http://schemas.microsoft.com/office/drawing/2014/main" id="{CBB532FE-BCB8-466D-AE15-81D45B581E4F}"/>
              </a:ext>
            </a:extLst>
          </p:cNvPr>
          <p:cNvSpPr>
            <a:spLocks noChangeArrowheads="1"/>
          </p:cNvSpPr>
          <p:nvPr/>
        </p:nvSpPr>
        <p:spPr bwMode="auto">
          <a:xfrm>
            <a:off x="4479634"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a:solidFill>
                <a:schemeClr val="tx1"/>
              </a:solidFill>
              <a:latin typeface="+mn-ea"/>
              <a:ea typeface="+mn-ea"/>
            </a:endParaRPr>
          </a:p>
        </p:txBody>
      </p:sp>
      <p:sp>
        <p:nvSpPr>
          <p:cNvPr id="159748" name="Rectangle 4">
            <a:extLst>
              <a:ext uri="{FF2B5EF4-FFF2-40B4-BE49-F238E27FC236}">
                <a16:creationId xmlns:a16="http://schemas.microsoft.com/office/drawing/2014/main" id="{ABEA99A5-C672-4C6C-87F3-37F87574EE9E}"/>
              </a:ext>
            </a:extLst>
          </p:cNvPr>
          <p:cNvSpPr>
            <a:spLocks noChangeArrowheads="1"/>
          </p:cNvSpPr>
          <p:nvPr/>
        </p:nvSpPr>
        <p:spPr bwMode="auto">
          <a:xfrm>
            <a:off x="4479634" y="29919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latin typeface="+mn-ea"/>
              <a:ea typeface="+mn-ea"/>
            </a:endParaRPr>
          </a:p>
        </p:txBody>
      </p:sp>
      <p:sp>
        <p:nvSpPr>
          <p:cNvPr id="159749" name="Rectangle 5">
            <a:extLst>
              <a:ext uri="{FF2B5EF4-FFF2-40B4-BE49-F238E27FC236}">
                <a16:creationId xmlns:a16="http://schemas.microsoft.com/office/drawing/2014/main" id="{9CB7AC8B-E14F-470E-AE8A-FE1B78E52CCA}"/>
              </a:ext>
            </a:extLst>
          </p:cNvPr>
          <p:cNvSpPr>
            <a:spLocks noChangeArrowheads="1"/>
          </p:cNvSpPr>
          <p:nvPr/>
        </p:nvSpPr>
        <p:spPr bwMode="auto">
          <a:xfrm>
            <a:off x="4479634" y="296334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latin typeface="+mn-ea"/>
              <a:ea typeface="+mn-ea"/>
            </a:endParaRPr>
          </a:p>
        </p:txBody>
      </p:sp>
      <p:sp>
        <p:nvSpPr>
          <p:cNvPr id="159750" name="Rectangle 6">
            <a:extLst>
              <a:ext uri="{FF2B5EF4-FFF2-40B4-BE49-F238E27FC236}">
                <a16:creationId xmlns:a16="http://schemas.microsoft.com/office/drawing/2014/main" id="{1415B1DE-D56C-40CC-BAC6-B524FDC66B08}"/>
              </a:ext>
            </a:extLst>
          </p:cNvPr>
          <p:cNvSpPr>
            <a:spLocks noChangeArrowheads="1"/>
          </p:cNvSpPr>
          <p:nvPr/>
        </p:nvSpPr>
        <p:spPr bwMode="auto">
          <a:xfrm>
            <a:off x="4479634" y="31300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latin typeface="+mn-ea"/>
              <a:ea typeface="+mn-ea"/>
            </a:endParaRPr>
          </a:p>
        </p:txBody>
      </p:sp>
      <p:sp>
        <p:nvSpPr>
          <p:cNvPr id="159751" name="Rectangle 7">
            <a:extLst>
              <a:ext uri="{FF2B5EF4-FFF2-40B4-BE49-F238E27FC236}">
                <a16:creationId xmlns:a16="http://schemas.microsoft.com/office/drawing/2014/main" id="{C45AAA4B-DCF3-442D-9D09-7A69311055CB}"/>
              </a:ext>
            </a:extLst>
          </p:cNvPr>
          <p:cNvSpPr>
            <a:spLocks noChangeArrowheads="1"/>
          </p:cNvSpPr>
          <p:nvPr/>
        </p:nvSpPr>
        <p:spPr bwMode="auto">
          <a:xfrm>
            <a:off x="4479634" y="33586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latin typeface="+mn-ea"/>
              <a:ea typeface="+mn-ea"/>
            </a:endParaRPr>
          </a:p>
        </p:txBody>
      </p:sp>
      <p:sp>
        <p:nvSpPr>
          <p:cNvPr id="159752" name="Rectangle 8">
            <a:extLst>
              <a:ext uri="{FF2B5EF4-FFF2-40B4-BE49-F238E27FC236}">
                <a16:creationId xmlns:a16="http://schemas.microsoft.com/office/drawing/2014/main" id="{005885A3-16C6-4AB7-BE35-18F466274307}"/>
              </a:ext>
            </a:extLst>
          </p:cNvPr>
          <p:cNvSpPr>
            <a:spLocks noChangeArrowheads="1"/>
          </p:cNvSpPr>
          <p:nvPr/>
        </p:nvSpPr>
        <p:spPr bwMode="auto">
          <a:xfrm>
            <a:off x="4479634" y="30300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latin typeface="+mn-ea"/>
              <a:ea typeface="+mn-ea"/>
            </a:endParaRPr>
          </a:p>
        </p:txBody>
      </p:sp>
      <p:sp>
        <p:nvSpPr>
          <p:cNvPr id="159753" name="Rectangle 9">
            <a:extLst>
              <a:ext uri="{FF2B5EF4-FFF2-40B4-BE49-F238E27FC236}">
                <a16:creationId xmlns:a16="http://schemas.microsoft.com/office/drawing/2014/main" id="{715BB94B-6597-483B-B6DF-A0B1EECDA68C}"/>
              </a:ext>
            </a:extLst>
          </p:cNvPr>
          <p:cNvSpPr>
            <a:spLocks noChangeArrowheads="1"/>
          </p:cNvSpPr>
          <p:nvPr/>
        </p:nvSpPr>
        <p:spPr bwMode="auto">
          <a:xfrm>
            <a:off x="4479634" y="30300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latin typeface="+mn-ea"/>
              <a:ea typeface="+mn-ea"/>
            </a:endParaRPr>
          </a:p>
        </p:txBody>
      </p:sp>
      <p:sp>
        <p:nvSpPr>
          <p:cNvPr id="159754" name="Rectangle 10">
            <a:extLst>
              <a:ext uri="{FF2B5EF4-FFF2-40B4-BE49-F238E27FC236}">
                <a16:creationId xmlns:a16="http://schemas.microsoft.com/office/drawing/2014/main" id="{CB5BD7A8-592D-44CA-BE3E-AB790B2AE81C}"/>
              </a:ext>
            </a:extLst>
          </p:cNvPr>
          <p:cNvSpPr>
            <a:spLocks noChangeArrowheads="1"/>
          </p:cNvSpPr>
          <p:nvPr/>
        </p:nvSpPr>
        <p:spPr bwMode="auto">
          <a:xfrm>
            <a:off x="4479634" y="31300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latin typeface="+mn-ea"/>
              <a:ea typeface="+mn-ea"/>
            </a:endParaRPr>
          </a:p>
        </p:txBody>
      </p:sp>
      <p:sp>
        <p:nvSpPr>
          <p:cNvPr id="159755" name="Rectangle 11">
            <a:extLst>
              <a:ext uri="{FF2B5EF4-FFF2-40B4-BE49-F238E27FC236}">
                <a16:creationId xmlns:a16="http://schemas.microsoft.com/office/drawing/2014/main" id="{F5B714F4-9589-408F-BB6C-511B6414BB0D}"/>
              </a:ext>
            </a:extLst>
          </p:cNvPr>
          <p:cNvSpPr>
            <a:spLocks noChangeArrowheads="1"/>
          </p:cNvSpPr>
          <p:nvPr/>
        </p:nvSpPr>
        <p:spPr bwMode="auto">
          <a:xfrm>
            <a:off x="4479634" y="24585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latin typeface="+mn-ea"/>
              <a:ea typeface="+mn-ea"/>
            </a:endParaRPr>
          </a:p>
        </p:txBody>
      </p:sp>
      <p:sp>
        <p:nvSpPr>
          <p:cNvPr id="159762" name="Rectangle 18">
            <a:extLst>
              <a:ext uri="{FF2B5EF4-FFF2-40B4-BE49-F238E27FC236}">
                <a16:creationId xmlns:a16="http://schemas.microsoft.com/office/drawing/2014/main" id="{9D45BAF8-9BF2-4200-94AD-F6CDE559CE77}"/>
              </a:ext>
            </a:extLst>
          </p:cNvPr>
          <p:cNvSpPr>
            <a:spLocks noChangeArrowheads="1"/>
          </p:cNvSpPr>
          <p:nvPr/>
        </p:nvSpPr>
        <p:spPr bwMode="auto">
          <a:xfrm>
            <a:off x="4479634" y="26490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latin typeface="+mn-ea"/>
              <a:ea typeface="+mn-ea"/>
            </a:endParaRPr>
          </a:p>
        </p:txBody>
      </p:sp>
      <p:sp>
        <p:nvSpPr>
          <p:cNvPr id="159765" name="Rectangle 21">
            <a:extLst>
              <a:ext uri="{FF2B5EF4-FFF2-40B4-BE49-F238E27FC236}">
                <a16:creationId xmlns:a16="http://schemas.microsoft.com/office/drawing/2014/main" id="{04B86B1E-8CA8-4786-930F-840C296A13BB}"/>
              </a:ext>
            </a:extLst>
          </p:cNvPr>
          <p:cNvSpPr>
            <a:spLocks noChangeArrowheads="1"/>
          </p:cNvSpPr>
          <p:nvPr/>
        </p:nvSpPr>
        <p:spPr bwMode="auto">
          <a:xfrm>
            <a:off x="4479634" y="313479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latin typeface="+mn-ea"/>
              <a:ea typeface="+mn-ea"/>
            </a:endParaRPr>
          </a:p>
        </p:txBody>
      </p:sp>
      <p:sp>
        <p:nvSpPr>
          <p:cNvPr id="159767" name="Rectangle 23">
            <a:extLst>
              <a:ext uri="{FF2B5EF4-FFF2-40B4-BE49-F238E27FC236}">
                <a16:creationId xmlns:a16="http://schemas.microsoft.com/office/drawing/2014/main" id="{C8CA8DC2-4B65-4B1B-B405-8D4A364A4E49}"/>
              </a:ext>
            </a:extLst>
          </p:cNvPr>
          <p:cNvSpPr>
            <a:spLocks noChangeArrowheads="1"/>
          </p:cNvSpPr>
          <p:nvPr/>
        </p:nvSpPr>
        <p:spPr bwMode="auto">
          <a:xfrm>
            <a:off x="4479634" y="313479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latin typeface="+mn-ea"/>
              <a:ea typeface="+mn-ea"/>
            </a:endParaRPr>
          </a:p>
        </p:txBody>
      </p:sp>
      <p:sp>
        <p:nvSpPr>
          <p:cNvPr id="159771" name="Rectangle 27">
            <a:extLst>
              <a:ext uri="{FF2B5EF4-FFF2-40B4-BE49-F238E27FC236}">
                <a16:creationId xmlns:a16="http://schemas.microsoft.com/office/drawing/2014/main" id="{B8336B07-2B94-48DF-B39E-312B1099B341}"/>
              </a:ext>
            </a:extLst>
          </p:cNvPr>
          <p:cNvSpPr>
            <a:spLocks noChangeArrowheads="1"/>
          </p:cNvSpPr>
          <p:nvPr/>
        </p:nvSpPr>
        <p:spPr bwMode="auto">
          <a:xfrm>
            <a:off x="4479634" y="31300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latin typeface="+mn-ea"/>
              <a:ea typeface="+mn-ea"/>
            </a:endParaRPr>
          </a:p>
        </p:txBody>
      </p:sp>
      <p:grpSp>
        <p:nvGrpSpPr>
          <p:cNvPr id="159773" name="Group 29">
            <a:extLst>
              <a:ext uri="{FF2B5EF4-FFF2-40B4-BE49-F238E27FC236}">
                <a16:creationId xmlns:a16="http://schemas.microsoft.com/office/drawing/2014/main" id="{1BD2DE37-053B-44BF-AB99-4CFE58392233}"/>
              </a:ext>
            </a:extLst>
          </p:cNvPr>
          <p:cNvGrpSpPr>
            <a:grpSpLocks/>
          </p:cNvGrpSpPr>
          <p:nvPr/>
        </p:nvGrpSpPr>
        <p:grpSpPr bwMode="auto">
          <a:xfrm>
            <a:off x="251520" y="211152"/>
            <a:ext cx="7586663" cy="3683000"/>
            <a:chOff x="158" y="119"/>
            <a:chExt cx="4779" cy="2320"/>
          </a:xfrm>
        </p:grpSpPr>
        <p:sp>
          <p:nvSpPr>
            <p:cNvPr id="159746" name="Text Box 2">
              <a:extLst>
                <a:ext uri="{FF2B5EF4-FFF2-40B4-BE49-F238E27FC236}">
                  <a16:creationId xmlns:a16="http://schemas.microsoft.com/office/drawing/2014/main" id="{6EF97685-9A49-490E-A706-4E80EB0D0769}"/>
                </a:ext>
              </a:extLst>
            </p:cNvPr>
            <p:cNvSpPr txBox="1">
              <a:spLocks noChangeArrowheads="1"/>
            </p:cNvSpPr>
            <p:nvPr/>
          </p:nvSpPr>
          <p:spPr bwMode="auto">
            <a:xfrm>
              <a:off x="158" y="119"/>
              <a:ext cx="39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solidFill>
                    <a:schemeClr val="tx1"/>
                  </a:solidFill>
                  <a:latin typeface="+mn-ea"/>
                  <a:ea typeface="+mn-ea"/>
                </a:rPr>
                <a:t>梯度的几何意义：考虑多元函数的方向导数</a:t>
              </a:r>
              <a:r>
                <a:rPr lang="en-US" altLang="zh-CN">
                  <a:solidFill>
                    <a:schemeClr val="tx1"/>
                  </a:solidFill>
                  <a:latin typeface="+mn-ea"/>
                  <a:ea typeface="+mn-ea"/>
                </a:rPr>
                <a:t>: </a:t>
              </a:r>
            </a:p>
          </p:txBody>
        </p:sp>
        <p:graphicFrame>
          <p:nvGraphicFramePr>
            <p:cNvPr id="159761" name="Object 17">
              <a:extLst>
                <a:ext uri="{FF2B5EF4-FFF2-40B4-BE49-F238E27FC236}">
                  <a16:creationId xmlns:a16="http://schemas.microsoft.com/office/drawing/2014/main" id="{88CA734D-26EC-4B4D-96E9-A0A5014E3E47}"/>
                </a:ext>
              </a:extLst>
            </p:cNvPr>
            <p:cNvGraphicFramePr>
              <a:graphicFrameLocks noChangeAspect="1"/>
            </p:cNvGraphicFramePr>
            <p:nvPr>
              <p:extLst>
                <p:ext uri="{D42A27DB-BD31-4B8C-83A1-F6EECF244321}">
                  <p14:modId xmlns:p14="http://schemas.microsoft.com/office/powerpoint/2010/main" val="683472559"/>
                </p:ext>
              </p:extLst>
            </p:nvPr>
          </p:nvGraphicFramePr>
          <p:xfrm>
            <a:off x="537" y="370"/>
            <a:ext cx="4037" cy="1319"/>
          </p:xfrm>
          <a:graphic>
            <a:graphicData uri="http://schemas.openxmlformats.org/presentationml/2006/ole">
              <mc:AlternateContent xmlns:mc="http://schemas.openxmlformats.org/markup-compatibility/2006">
                <mc:Choice xmlns:v="urn:schemas-microsoft-com:vml" Requires="v">
                  <p:oleObj spid="_x0000_s576220" name="公式" r:id="rId4" imgW="3429000" imgH="1193800" progId="Equation.3">
                    <p:embed/>
                  </p:oleObj>
                </mc:Choice>
                <mc:Fallback>
                  <p:oleObj name="公式" r:id="rId4" imgW="3429000" imgH="1193800" progId="Equation.3">
                    <p:embed/>
                    <p:pic>
                      <p:nvPicPr>
                        <p:cNvPr id="159761" name="Object 17">
                          <a:extLst>
                            <a:ext uri="{FF2B5EF4-FFF2-40B4-BE49-F238E27FC236}">
                              <a16:creationId xmlns:a16="http://schemas.microsoft.com/office/drawing/2014/main" id="{88CA734D-26EC-4B4D-96E9-A0A5014E3E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 y="370"/>
                          <a:ext cx="4037" cy="1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63" name="Text Box 19">
              <a:extLst>
                <a:ext uri="{FF2B5EF4-FFF2-40B4-BE49-F238E27FC236}">
                  <a16:creationId xmlns:a16="http://schemas.microsoft.com/office/drawing/2014/main" id="{6BDEF393-6EE4-41E6-9A59-A0259400BF94}"/>
                </a:ext>
              </a:extLst>
            </p:cNvPr>
            <p:cNvSpPr txBox="1">
              <a:spLocks noChangeArrowheads="1"/>
            </p:cNvSpPr>
            <p:nvPr/>
          </p:nvSpPr>
          <p:spPr bwMode="auto">
            <a:xfrm>
              <a:off x="174" y="1884"/>
              <a:ext cx="4763" cy="4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chemeClr val="tx1"/>
                  </a:solidFill>
                  <a:latin typeface="+mn-ea"/>
                  <a:ea typeface="+mn-ea"/>
                </a:rPr>
                <a:t>（注：</a:t>
              </a:r>
              <a:r>
                <a:rPr lang="en-US" altLang="zh-CN" b="1" i="1" dirty="0">
                  <a:solidFill>
                    <a:schemeClr val="tx1"/>
                  </a:solidFill>
                  <a:latin typeface="+mn-ea"/>
                  <a:ea typeface="+mn-ea"/>
                </a:rPr>
                <a:t>d</a:t>
              </a:r>
              <a:r>
                <a:rPr lang="zh-CN" altLang="en-US" dirty="0">
                  <a:solidFill>
                    <a:schemeClr val="tx1"/>
                  </a:solidFill>
                  <a:latin typeface="+mn-ea"/>
                  <a:ea typeface="+mn-ea"/>
                </a:rPr>
                <a:t>为单位向量，在</a:t>
              </a:r>
              <a:r>
                <a:rPr lang="en-US" altLang="zh-CN" i="1" dirty="0">
                  <a:solidFill>
                    <a:schemeClr val="tx1"/>
                  </a:solidFill>
                  <a:latin typeface="+mn-ea"/>
                  <a:ea typeface="+mn-ea"/>
                </a:rPr>
                <a:t>n</a:t>
              </a:r>
              <a:r>
                <a:rPr lang="zh-CN" altLang="en-US" dirty="0">
                  <a:solidFill>
                    <a:schemeClr val="tx1"/>
                  </a:solidFill>
                  <a:latin typeface="+mn-ea"/>
                  <a:ea typeface="+mn-ea"/>
                </a:rPr>
                <a:t>维空间中，</a:t>
              </a:r>
              <a:r>
                <a:rPr lang="en-US" altLang="zh-CN" b="1" i="1" dirty="0">
                  <a:solidFill>
                    <a:schemeClr val="tx1"/>
                  </a:solidFill>
                  <a:latin typeface="+mn-ea"/>
                  <a:ea typeface="+mn-ea"/>
                </a:rPr>
                <a:t>d</a:t>
              </a:r>
              <a:r>
                <a:rPr lang="zh-CN" altLang="en-US" dirty="0">
                  <a:solidFill>
                    <a:schemeClr val="tx1"/>
                  </a:solidFill>
                  <a:latin typeface="+mn-ea"/>
                  <a:ea typeface="+mn-ea"/>
                </a:rPr>
                <a:t>与各个坐标轴的</a:t>
              </a:r>
            </a:p>
            <a:p>
              <a:pPr algn="l">
                <a:spcBef>
                  <a:spcPct val="50000"/>
                </a:spcBef>
              </a:pPr>
              <a:r>
                <a:rPr lang="zh-CN" altLang="en-US" dirty="0">
                  <a:solidFill>
                    <a:schemeClr val="tx1"/>
                  </a:solidFill>
                  <a:latin typeface="+mn-ea"/>
                  <a:ea typeface="+mn-ea"/>
                </a:rPr>
                <a:t>夹角分别为 </a:t>
              </a:r>
            </a:p>
          </p:txBody>
        </p:sp>
        <p:graphicFrame>
          <p:nvGraphicFramePr>
            <p:cNvPr id="159764" name="Object 20">
              <a:extLst>
                <a:ext uri="{FF2B5EF4-FFF2-40B4-BE49-F238E27FC236}">
                  <a16:creationId xmlns:a16="http://schemas.microsoft.com/office/drawing/2014/main" id="{CA4B6ACC-E0E8-4A77-8455-4551EB564164}"/>
                </a:ext>
              </a:extLst>
            </p:cNvPr>
            <p:cNvGraphicFramePr>
              <a:graphicFrameLocks noChangeAspect="1"/>
            </p:cNvGraphicFramePr>
            <p:nvPr>
              <p:extLst>
                <p:ext uri="{D42A27DB-BD31-4B8C-83A1-F6EECF244321}">
                  <p14:modId xmlns:p14="http://schemas.microsoft.com/office/powerpoint/2010/main" val="3744678378"/>
                </p:ext>
              </p:extLst>
            </p:nvPr>
          </p:nvGraphicFramePr>
          <p:xfrm>
            <a:off x="967" y="2091"/>
            <a:ext cx="220" cy="316"/>
          </p:xfrm>
          <a:graphic>
            <a:graphicData uri="http://schemas.openxmlformats.org/presentationml/2006/ole">
              <mc:AlternateContent xmlns:mc="http://schemas.openxmlformats.org/markup-compatibility/2006">
                <mc:Choice xmlns:v="urn:schemas-microsoft-com:vml" Requires="v">
                  <p:oleObj spid="_x0000_s576221" name="公式" r:id="rId6" imgW="152268" imgH="215713" progId="Equation.3">
                    <p:embed/>
                  </p:oleObj>
                </mc:Choice>
                <mc:Fallback>
                  <p:oleObj name="公式" r:id="rId6" imgW="152268" imgH="215713" progId="Equation.3">
                    <p:embed/>
                    <p:pic>
                      <p:nvPicPr>
                        <p:cNvPr id="159764" name="Object 20">
                          <a:extLst>
                            <a:ext uri="{FF2B5EF4-FFF2-40B4-BE49-F238E27FC236}">
                              <a16:creationId xmlns:a16="http://schemas.microsoft.com/office/drawing/2014/main" id="{CA4B6ACC-E0E8-4A77-8455-4551EB564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7" y="2091"/>
                          <a:ext cx="220"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9766" name="Object 22">
              <a:extLst>
                <a:ext uri="{FF2B5EF4-FFF2-40B4-BE49-F238E27FC236}">
                  <a16:creationId xmlns:a16="http://schemas.microsoft.com/office/drawing/2014/main" id="{00734C80-22C3-4FA7-B250-9DCCFE998445}"/>
                </a:ext>
              </a:extLst>
            </p:cNvPr>
            <p:cNvGraphicFramePr>
              <a:graphicFrameLocks noChangeAspect="1"/>
            </p:cNvGraphicFramePr>
            <p:nvPr>
              <p:extLst>
                <p:ext uri="{D42A27DB-BD31-4B8C-83A1-F6EECF244321}">
                  <p14:modId xmlns:p14="http://schemas.microsoft.com/office/powerpoint/2010/main" val="3501476840"/>
                </p:ext>
              </p:extLst>
            </p:nvPr>
          </p:nvGraphicFramePr>
          <p:xfrm>
            <a:off x="1345" y="2090"/>
            <a:ext cx="235" cy="317"/>
          </p:xfrm>
          <a:graphic>
            <a:graphicData uri="http://schemas.openxmlformats.org/presentationml/2006/ole">
              <mc:AlternateContent xmlns:mc="http://schemas.openxmlformats.org/markup-compatibility/2006">
                <mc:Choice xmlns:v="urn:schemas-microsoft-com:vml" Requires="v">
                  <p:oleObj spid="_x0000_s576222" name="公式" r:id="rId8" imgW="164885" imgH="215619" progId="Equation.3">
                    <p:embed/>
                  </p:oleObj>
                </mc:Choice>
                <mc:Fallback>
                  <p:oleObj name="公式" r:id="rId8" imgW="164885" imgH="215619" progId="Equation.3">
                    <p:embed/>
                    <p:pic>
                      <p:nvPicPr>
                        <p:cNvPr id="159766" name="Object 22">
                          <a:extLst>
                            <a:ext uri="{FF2B5EF4-FFF2-40B4-BE49-F238E27FC236}">
                              <a16:creationId xmlns:a16="http://schemas.microsoft.com/office/drawing/2014/main" id="{00734C80-22C3-4FA7-B250-9DCCFE9984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5" y="2090"/>
                          <a:ext cx="235"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68" name="Text Box 24">
              <a:extLst>
                <a:ext uri="{FF2B5EF4-FFF2-40B4-BE49-F238E27FC236}">
                  <a16:creationId xmlns:a16="http://schemas.microsoft.com/office/drawing/2014/main" id="{7EE70569-6AD6-4259-9C07-417EF37D7DB3}"/>
                </a:ext>
              </a:extLst>
            </p:cNvPr>
            <p:cNvSpPr txBox="1">
              <a:spLocks noChangeArrowheads="1"/>
            </p:cNvSpPr>
            <p:nvPr/>
          </p:nvSpPr>
          <p:spPr bwMode="auto">
            <a:xfrm>
              <a:off x="1173" y="2206"/>
              <a:ext cx="21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latin typeface="+mn-ea"/>
                  <a:ea typeface="+mn-ea"/>
                </a:rPr>
                <a:t>、</a:t>
              </a:r>
            </a:p>
          </p:txBody>
        </p:sp>
        <p:sp>
          <p:nvSpPr>
            <p:cNvPr id="159769" name="Text Box 25">
              <a:extLst>
                <a:ext uri="{FF2B5EF4-FFF2-40B4-BE49-F238E27FC236}">
                  <a16:creationId xmlns:a16="http://schemas.microsoft.com/office/drawing/2014/main" id="{4475A68A-65B1-4A95-B9BA-C55D8B6D253B}"/>
                </a:ext>
              </a:extLst>
            </p:cNvPr>
            <p:cNvSpPr txBox="1">
              <a:spLocks noChangeArrowheads="1"/>
            </p:cNvSpPr>
            <p:nvPr/>
          </p:nvSpPr>
          <p:spPr bwMode="auto">
            <a:xfrm>
              <a:off x="1622" y="2190"/>
              <a:ext cx="89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chemeClr val="tx1"/>
                  </a:solidFill>
                  <a:latin typeface="+mn-ea"/>
                  <a:ea typeface="+mn-ea"/>
                </a:rPr>
                <a:t>、</a:t>
              </a:r>
              <a:r>
                <a:rPr lang="en-US" altLang="zh-CN" dirty="0">
                  <a:solidFill>
                    <a:schemeClr val="tx1"/>
                  </a:solidFill>
                  <a:latin typeface="+mn-ea"/>
                  <a:ea typeface="+mn-ea"/>
                </a:rPr>
                <a:t>…</a:t>
              </a:r>
              <a:r>
                <a:rPr lang="zh-CN" altLang="en-US" dirty="0">
                  <a:solidFill>
                    <a:schemeClr val="tx1"/>
                  </a:solidFill>
                  <a:latin typeface="+mn-ea"/>
                  <a:ea typeface="+mn-ea"/>
                </a:rPr>
                <a:t>、 </a:t>
              </a:r>
            </a:p>
          </p:txBody>
        </p:sp>
        <p:graphicFrame>
          <p:nvGraphicFramePr>
            <p:cNvPr id="159770" name="Object 26">
              <a:extLst>
                <a:ext uri="{FF2B5EF4-FFF2-40B4-BE49-F238E27FC236}">
                  <a16:creationId xmlns:a16="http://schemas.microsoft.com/office/drawing/2014/main" id="{3C07F124-4479-452F-8686-233C1302E1EB}"/>
                </a:ext>
              </a:extLst>
            </p:cNvPr>
            <p:cNvGraphicFramePr>
              <a:graphicFrameLocks noChangeAspect="1"/>
            </p:cNvGraphicFramePr>
            <p:nvPr>
              <p:extLst>
                <p:ext uri="{D42A27DB-BD31-4B8C-83A1-F6EECF244321}">
                  <p14:modId xmlns:p14="http://schemas.microsoft.com/office/powerpoint/2010/main" val="2944516772"/>
                </p:ext>
              </p:extLst>
            </p:nvPr>
          </p:nvGraphicFramePr>
          <p:xfrm>
            <a:off x="2116" y="2116"/>
            <a:ext cx="251" cy="317"/>
          </p:xfrm>
          <a:graphic>
            <a:graphicData uri="http://schemas.openxmlformats.org/presentationml/2006/ole">
              <mc:AlternateContent xmlns:mc="http://schemas.openxmlformats.org/markup-compatibility/2006">
                <mc:Choice xmlns:v="urn:schemas-microsoft-com:vml" Requires="v">
                  <p:oleObj spid="_x0000_s576223" name="公式" r:id="rId10" imgW="177646" imgH="228402" progId="Equation.3">
                    <p:embed/>
                  </p:oleObj>
                </mc:Choice>
                <mc:Fallback>
                  <p:oleObj name="公式" r:id="rId10" imgW="177646" imgH="228402" progId="Equation.3">
                    <p:embed/>
                    <p:pic>
                      <p:nvPicPr>
                        <p:cNvPr id="159770" name="Object 26">
                          <a:extLst>
                            <a:ext uri="{FF2B5EF4-FFF2-40B4-BE49-F238E27FC236}">
                              <a16:creationId xmlns:a16="http://schemas.microsoft.com/office/drawing/2014/main" id="{3C07F124-4479-452F-8686-233C1302E1E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6" y="2116"/>
                          <a:ext cx="251"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9772" name="Text Box 28">
            <a:extLst>
              <a:ext uri="{FF2B5EF4-FFF2-40B4-BE49-F238E27FC236}">
                <a16:creationId xmlns:a16="http://schemas.microsoft.com/office/drawing/2014/main" id="{DD657B79-E3AE-4F5F-821D-5FE3F6DB01B5}"/>
              </a:ext>
            </a:extLst>
          </p:cNvPr>
          <p:cNvSpPr txBox="1">
            <a:spLocks noChangeArrowheads="1"/>
          </p:cNvSpPr>
          <p:nvPr/>
        </p:nvSpPr>
        <p:spPr bwMode="auto">
          <a:xfrm>
            <a:off x="3742471" y="3405500"/>
            <a:ext cx="91916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chemeClr val="tx1"/>
                </a:solidFill>
                <a:latin typeface="+mn-ea"/>
                <a:ea typeface="+mn-ea"/>
              </a:rPr>
              <a:t>）</a:t>
            </a:r>
          </a:p>
        </p:txBody>
      </p:sp>
      <p:sp>
        <p:nvSpPr>
          <p:cNvPr id="159776" name="Rectangle 32">
            <a:extLst>
              <a:ext uri="{FF2B5EF4-FFF2-40B4-BE49-F238E27FC236}">
                <a16:creationId xmlns:a16="http://schemas.microsoft.com/office/drawing/2014/main" id="{32B821C2-4054-4189-AAAC-365B542C062E}"/>
              </a:ext>
            </a:extLst>
          </p:cNvPr>
          <p:cNvSpPr>
            <a:spLocks noChangeArrowheads="1"/>
          </p:cNvSpPr>
          <p:nvPr/>
        </p:nvSpPr>
        <p:spPr bwMode="auto">
          <a:xfrm>
            <a:off x="4479634" y="24585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latin typeface="+mn-ea"/>
              <a:ea typeface="+mn-ea"/>
            </a:endParaRPr>
          </a:p>
        </p:txBody>
      </p:sp>
      <p:grpSp>
        <p:nvGrpSpPr>
          <p:cNvPr id="159777" name="Group 33">
            <a:extLst>
              <a:ext uri="{FF2B5EF4-FFF2-40B4-BE49-F238E27FC236}">
                <a16:creationId xmlns:a16="http://schemas.microsoft.com/office/drawing/2014/main" id="{6F7BBBE0-B29C-4389-B50B-0144EEF66949}"/>
              </a:ext>
            </a:extLst>
          </p:cNvPr>
          <p:cNvGrpSpPr>
            <a:grpSpLocks/>
          </p:cNvGrpSpPr>
          <p:nvPr/>
        </p:nvGrpSpPr>
        <p:grpSpPr bwMode="auto">
          <a:xfrm>
            <a:off x="611560" y="4013473"/>
            <a:ext cx="6408737" cy="2655888"/>
            <a:chOff x="431" y="2530"/>
            <a:chExt cx="4037" cy="1673"/>
          </a:xfrm>
        </p:grpSpPr>
        <p:sp>
          <p:nvSpPr>
            <p:cNvPr id="159774" name="Text Box 30">
              <a:extLst>
                <a:ext uri="{FF2B5EF4-FFF2-40B4-BE49-F238E27FC236}">
                  <a16:creationId xmlns:a16="http://schemas.microsoft.com/office/drawing/2014/main" id="{6E14AD99-3EF7-4D2F-A344-E8525589E1F2}"/>
                </a:ext>
              </a:extLst>
            </p:cNvPr>
            <p:cNvSpPr txBox="1">
              <a:spLocks noChangeArrowheads="1"/>
            </p:cNvSpPr>
            <p:nvPr/>
          </p:nvSpPr>
          <p:spPr bwMode="auto">
            <a:xfrm>
              <a:off x="431" y="3158"/>
              <a:ext cx="771"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latin typeface="+mn-ea"/>
                  <a:ea typeface="+mn-ea"/>
                </a:rPr>
                <a:t>其中： </a:t>
              </a:r>
            </a:p>
          </p:txBody>
        </p:sp>
        <p:graphicFrame>
          <p:nvGraphicFramePr>
            <p:cNvPr id="159775" name="Object 31">
              <a:extLst>
                <a:ext uri="{FF2B5EF4-FFF2-40B4-BE49-F238E27FC236}">
                  <a16:creationId xmlns:a16="http://schemas.microsoft.com/office/drawing/2014/main" id="{6CE7FFCA-2B41-4616-91E4-248CAE62ADC1}"/>
                </a:ext>
              </a:extLst>
            </p:cNvPr>
            <p:cNvGraphicFramePr>
              <a:graphicFrameLocks noChangeAspect="1"/>
            </p:cNvGraphicFramePr>
            <p:nvPr/>
          </p:nvGraphicFramePr>
          <p:xfrm>
            <a:off x="1292" y="2530"/>
            <a:ext cx="3176" cy="1673"/>
          </p:xfrm>
          <a:graphic>
            <a:graphicData uri="http://schemas.openxmlformats.org/presentationml/2006/ole">
              <mc:AlternateContent xmlns:mc="http://schemas.openxmlformats.org/markup-compatibility/2006">
                <mc:Choice xmlns:v="urn:schemas-microsoft-com:vml" Requires="v">
                  <p:oleObj spid="_x0000_s576224" name="公式" r:id="rId12" imgW="2603500" imgH="1574800" progId="Equation.3">
                    <p:embed/>
                  </p:oleObj>
                </mc:Choice>
                <mc:Fallback>
                  <p:oleObj name="公式" r:id="rId12" imgW="2603500" imgH="1574800" progId="Equation.3">
                    <p:embed/>
                    <p:pic>
                      <p:nvPicPr>
                        <p:cNvPr id="159775" name="Object 31">
                          <a:extLst>
                            <a:ext uri="{FF2B5EF4-FFF2-40B4-BE49-F238E27FC236}">
                              <a16:creationId xmlns:a16="http://schemas.microsoft.com/office/drawing/2014/main" id="{6CE7FFCA-2B41-4616-91E4-248CAE62ADC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2" y="2530"/>
                          <a:ext cx="3176" cy="16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869421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C69B4209-4523-40F1-B933-2B6EB255DF1F}"/>
              </a:ext>
            </a:extLst>
          </p:cNvPr>
          <p:cNvSpPr>
            <a:spLocks noChangeArrowheads="1"/>
          </p:cNvSpPr>
          <p:nvPr/>
        </p:nvSpPr>
        <p:spPr bwMode="auto">
          <a:xfrm>
            <a:off x="4419988" y="202260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a:solidFill>
                <a:schemeClr val="tx1"/>
              </a:solidFill>
            </a:endParaRPr>
          </a:p>
        </p:txBody>
      </p:sp>
      <p:sp>
        <p:nvSpPr>
          <p:cNvPr id="161795" name="Rectangle 3">
            <a:extLst>
              <a:ext uri="{FF2B5EF4-FFF2-40B4-BE49-F238E27FC236}">
                <a16:creationId xmlns:a16="http://schemas.microsoft.com/office/drawing/2014/main" id="{F67E61BE-933A-4258-9209-09A61226FC71}"/>
              </a:ext>
            </a:extLst>
          </p:cNvPr>
          <p:cNvSpPr>
            <a:spLocks noChangeArrowheads="1"/>
          </p:cNvSpPr>
          <p:nvPr/>
        </p:nvSpPr>
        <p:spPr bwMode="auto">
          <a:xfrm>
            <a:off x="4875125" y="254193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796" name="Rectangle 4">
            <a:extLst>
              <a:ext uri="{FF2B5EF4-FFF2-40B4-BE49-F238E27FC236}">
                <a16:creationId xmlns:a16="http://schemas.microsoft.com/office/drawing/2014/main" id="{E01A981A-7E0D-4CC5-A19F-29D753E110F2}"/>
              </a:ext>
            </a:extLst>
          </p:cNvPr>
          <p:cNvSpPr>
            <a:spLocks noChangeArrowheads="1"/>
          </p:cNvSpPr>
          <p:nvPr/>
        </p:nvSpPr>
        <p:spPr bwMode="auto">
          <a:xfrm>
            <a:off x="4875125" y="251336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797" name="Rectangle 5">
            <a:extLst>
              <a:ext uri="{FF2B5EF4-FFF2-40B4-BE49-F238E27FC236}">
                <a16:creationId xmlns:a16="http://schemas.microsoft.com/office/drawing/2014/main" id="{075BDF76-C41B-4768-A656-EE9D7C071A52}"/>
              </a:ext>
            </a:extLst>
          </p:cNvPr>
          <p:cNvSpPr>
            <a:spLocks noChangeArrowheads="1"/>
          </p:cNvSpPr>
          <p:nvPr/>
        </p:nvSpPr>
        <p:spPr bwMode="auto">
          <a:xfrm>
            <a:off x="4419988" y="201784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798" name="Rectangle 6">
            <a:extLst>
              <a:ext uri="{FF2B5EF4-FFF2-40B4-BE49-F238E27FC236}">
                <a16:creationId xmlns:a16="http://schemas.microsoft.com/office/drawing/2014/main" id="{623CD84E-EFCF-4B22-8A5B-49559D66A065}"/>
              </a:ext>
            </a:extLst>
          </p:cNvPr>
          <p:cNvSpPr>
            <a:spLocks noChangeArrowheads="1"/>
          </p:cNvSpPr>
          <p:nvPr/>
        </p:nvSpPr>
        <p:spPr bwMode="auto">
          <a:xfrm>
            <a:off x="4635298" y="237286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799" name="Rectangle 7">
            <a:extLst>
              <a:ext uri="{FF2B5EF4-FFF2-40B4-BE49-F238E27FC236}">
                <a16:creationId xmlns:a16="http://schemas.microsoft.com/office/drawing/2014/main" id="{A9A1049A-F858-4721-9AA1-3126494840C4}"/>
              </a:ext>
            </a:extLst>
          </p:cNvPr>
          <p:cNvSpPr>
            <a:spLocks noChangeArrowheads="1"/>
          </p:cNvSpPr>
          <p:nvPr/>
        </p:nvSpPr>
        <p:spPr bwMode="auto">
          <a:xfrm>
            <a:off x="4875125" y="258003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0" name="Rectangle 8">
            <a:extLst>
              <a:ext uri="{FF2B5EF4-FFF2-40B4-BE49-F238E27FC236}">
                <a16:creationId xmlns:a16="http://schemas.microsoft.com/office/drawing/2014/main" id="{6E04D767-7D6C-4E65-90B0-64BC0033308C}"/>
              </a:ext>
            </a:extLst>
          </p:cNvPr>
          <p:cNvSpPr>
            <a:spLocks noChangeArrowheads="1"/>
          </p:cNvSpPr>
          <p:nvPr/>
        </p:nvSpPr>
        <p:spPr bwMode="auto">
          <a:xfrm>
            <a:off x="4875125" y="258003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1" name="Rectangle 9">
            <a:extLst>
              <a:ext uri="{FF2B5EF4-FFF2-40B4-BE49-F238E27FC236}">
                <a16:creationId xmlns:a16="http://schemas.microsoft.com/office/drawing/2014/main" id="{EF73F760-773E-4CFA-B370-9BEAADCAE9B0}"/>
              </a:ext>
            </a:extLst>
          </p:cNvPr>
          <p:cNvSpPr>
            <a:spLocks noChangeArrowheads="1"/>
          </p:cNvSpPr>
          <p:nvPr/>
        </p:nvSpPr>
        <p:spPr bwMode="auto">
          <a:xfrm>
            <a:off x="4419988" y="201784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2" name="Rectangle 10">
            <a:extLst>
              <a:ext uri="{FF2B5EF4-FFF2-40B4-BE49-F238E27FC236}">
                <a16:creationId xmlns:a16="http://schemas.microsoft.com/office/drawing/2014/main" id="{7F477124-B2D2-4C72-B68B-068C1B1EE0B8}"/>
              </a:ext>
            </a:extLst>
          </p:cNvPr>
          <p:cNvSpPr>
            <a:spLocks noChangeArrowheads="1"/>
          </p:cNvSpPr>
          <p:nvPr/>
        </p:nvSpPr>
        <p:spPr bwMode="auto">
          <a:xfrm>
            <a:off x="4659815" y="188211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3" name="Rectangle 11">
            <a:extLst>
              <a:ext uri="{FF2B5EF4-FFF2-40B4-BE49-F238E27FC236}">
                <a16:creationId xmlns:a16="http://schemas.microsoft.com/office/drawing/2014/main" id="{A735D8CB-613A-4A83-B551-C9ED1CCD0D65}"/>
              </a:ext>
            </a:extLst>
          </p:cNvPr>
          <p:cNvSpPr>
            <a:spLocks noChangeArrowheads="1"/>
          </p:cNvSpPr>
          <p:nvPr/>
        </p:nvSpPr>
        <p:spPr bwMode="auto">
          <a:xfrm>
            <a:off x="4659815" y="207261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4" name="Rectangle 12">
            <a:extLst>
              <a:ext uri="{FF2B5EF4-FFF2-40B4-BE49-F238E27FC236}">
                <a16:creationId xmlns:a16="http://schemas.microsoft.com/office/drawing/2014/main" id="{43C6E920-B500-48DD-8ACE-3C142224935D}"/>
              </a:ext>
            </a:extLst>
          </p:cNvPr>
          <p:cNvSpPr>
            <a:spLocks noChangeArrowheads="1"/>
          </p:cNvSpPr>
          <p:nvPr/>
        </p:nvSpPr>
        <p:spPr bwMode="auto">
          <a:xfrm>
            <a:off x="4419988" y="2022605"/>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05" name="Rectangle 13">
            <a:extLst>
              <a:ext uri="{FF2B5EF4-FFF2-40B4-BE49-F238E27FC236}">
                <a16:creationId xmlns:a16="http://schemas.microsoft.com/office/drawing/2014/main" id="{FA01AFA9-058E-4312-9F5F-3154D272E84A}"/>
              </a:ext>
            </a:extLst>
          </p:cNvPr>
          <p:cNvSpPr>
            <a:spLocks noChangeArrowheads="1"/>
          </p:cNvSpPr>
          <p:nvPr/>
        </p:nvSpPr>
        <p:spPr bwMode="auto">
          <a:xfrm>
            <a:off x="4419988" y="2022605"/>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1817" name="Rectangle 25">
            <a:extLst>
              <a:ext uri="{FF2B5EF4-FFF2-40B4-BE49-F238E27FC236}">
                <a16:creationId xmlns:a16="http://schemas.microsoft.com/office/drawing/2014/main" id="{F2C2E11A-1049-4B37-BF2B-B34F3539FAF5}"/>
              </a:ext>
            </a:extLst>
          </p:cNvPr>
          <p:cNvSpPr>
            <a:spLocks noChangeArrowheads="1"/>
          </p:cNvSpPr>
          <p:nvPr/>
        </p:nvSpPr>
        <p:spPr bwMode="auto">
          <a:xfrm>
            <a:off x="4659815" y="188211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grpSp>
        <p:nvGrpSpPr>
          <p:cNvPr id="161831" name="Group 39">
            <a:extLst>
              <a:ext uri="{FF2B5EF4-FFF2-40B4-BE49-F238E27FC236}">
                <a16:creationId xmlns:a16="http://schemas.microsoft.com/office/drawing/2014/main" id="{29546184-9424-42DD-8D75-C3C5BAD6E910}"/>
              </a:ext>
            </a:extLst>
          </p:cNvPr>
          <p:cNvGrpSpPr>
            <a:grpSpLocks/>
          </p:cNvGrpSpPr>
          <p:nvPr/>
        </p:nvGrpSpPr>
        <p:grpSpPr bwMode="auto">
          <a:xfrm>
            <a:off x="323528" y="2349184"/>
            <a:ext cx="7673975" cy="647700"/>
            <a:chOff x="340" y="1888"/>
            <a:chExt cx="4834" cy="408"/>
          </a:xfrm>
        </p:grpSpPr>
        <p:sp>
          <p:nvSpPr>
            <p:cNvPr id="161821" name="Text Box 29">
              <a:extLst>
                <a:ext uri="{FF2B5EF4-FFF2-40B4-BE49-F238E27FC236}">
                  <a16:creationId xmlns:a16="http://schemas.microsoft.com/office/drawing/2014/main" id="{62D7C2D6-7999-476F-B334-5130F9B7B43A}"/>
                </a:ext>
              </a:extLst>
            </p:cNvPr>
            <p:cNvSpPr txBox="1">
              <a:spLocks noChangeArrowheads="1"/>
            </p:cNvSpPr>
            <p:nvPr/>
          </p:nvSpPr>
          <p:spPr bwMode="auto">
            <a:xfrm>
              <a:off x="340" y="1978"/>
              <a:ext cx="4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当</a:t>
              </a:r>
            </a:p>
          </p:txBody>
        </p:sp>
        <p:graphicFrame>
          <p:nvGraphicFramePr>
            <p:cNvPr id="161822" name="Object 30">
              <a:extLst>
                <a:ext uri="{FF2B5EF4-FFF2-40B4-BE49-F238E27FC236}">
                  <a16:creationId xmlns:a16="http://schemas.microsoft.com/office/drawing/2014/main" id="{6DCA192A-984F-4AE0-A211-63D9275293FA}"/>
                </a:ext>
              </a:extLst>
            </p:cNvPr>
            <p:cNvGraphicFramePr>
              <a:graphicFrameLocks noChangeAspect="1"/>
            </p:cNvGraphicFramePr>
            <p:nvPr/>
          </p:nvGraphicFramePr>
          <p:xfrm>
            <a:off x="657" y="2024"/>
            <a:ext cx="952" cy="210"/>
          </p:xfrm>
          <a:graphic>
            <a:graphicData uri="http://schemas.openxmlformats.org/presentationml/2006/ole">
              <mc:AlternateContent xmlns:mc="http://schemas.openxmlformats.org/markup-compatibility/2006">
                <mc:Choice xmlns:v="urn:schemas-microsoft-com:vml" Requires="v">
                  <p:oleObj spid="_x0000_s604169" name="公式" r:id="rId4" imgW="901309" imgH="203112" progId="Equation.3">
                    <p:embed/>
                  </p:oleObj>
                </mc:Choice>
                <mc:Fallback>
                  <p:oleObj name="公式" r:id="rId4" imgW="901309" imgH="203112" progId="Equation.3">
                    <p:embed/>
                    <p:pic>
                      <p:nvPicPr>
                        <p:cNvPr id="161822" name="Object 30">
                          <a:extLst>
                            <a:ext uri="{FF2B5EF4-FFF2-40B4-BE49-F238E27FC236}">
                              <a16:creationId xmlns:a16="http://schemas.microsoft.com/office/drawing/2014/main" id="{6DCA192A-984F-4AE0-A211-63D927529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2024"/>
                          <a:ext cx="952"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4" name="Text Box 32">
              <a:extLst>
                <a:ext uri="{FF2B5EF4-FFF2-40B4-BE49-F238E27FC236}">
                  <a16:creationId xmlns:a16="http://schemas.microsoft.com/office/drawing/2014/main" id="{93C72C19-2341-4C93-865C-65F37723E6DE}"/>
                </a:ext>
              </a:extLst>
            </p:cNvPr>
            <p:cNvSpPr txBox="1">
              <a:spLocks noChangeArrowheads="1"/>
            </p:cNvSpPr>
            <p:nvPr/>
          </p:nvSpPr>
          <p:spPr bwMode="auto">
            <a:xfrm>
              <a:off x="1610" y="1979"/>
              <a:ext cx="99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时，即</a:t>
              </a:r>
              <a:r>
                <a:rPr lang="en-US" altLang="zh-CN" b="1" i="1">
                  <a:solidFill>
                    <a:schemeClr val="tx1"/>
                  </a:solidFill>
                </a:rPr>
                <a:t>d</a:t>
              </a:r>
              <a:r>
                <a:rPr lang="zh-CN" altLang="en-US">
                  <a:solidFill>
                    <a:schemeClr val="tx1"/>
                  </a:solidFill>
                </a:rPr>
                <a:t>与 </a:t>
              </a:r>
            </a:p>
          </p:txBody>
        </p:sp>
        <p:graphicFrame>
          <p:nvGraphicFramePr>
            <p:cNvPr id="161826" name="Object 34">
              <a:extLst>
                <a:ext uri="{FF2B5EF4-FFF2-40B4-BE49-F238E27FC236}">
                  <a16:creationId xmlns:a16="http://schemas.microsoft.com/office/drawing/2014/main" id="{9409B475-4284-42AE-84EA-B6B6962DDAA8}"/>
                </a:ext>
              </a:extLst>
            </p:cNvPr>
            <p:cNvGraphicFramePr>
              <a:graphicFrameLocks noChangeAspect="1"/>
            </p:cNvGraphicFramePr>
            <p:nvPr/>
          </p:nvGraphicFramePr>
          <p:xfrm>
            <a:off x="2562" y="2024"/>
            <a:ext cx="454" cy="212"/>
          </p:xfrm>
          <a:graphic>
            <a:graphicData uri="http://schemas.openxmlformats.org/presentationml/2006/ole">
              <mc:AlternateContent xmlns:mc="http://schemas.openxmlformats.org/markup-compatibility/2006">
                <mc:Choice xmlns:v="urn:schemas-microsoft-com:vml" Requires="v">
                  <p:oleObj spid="_x0000_s604170" name="公式" r:id="rId6" imgW="431613" imgH="203112" progId="Equation.3">
                    <p:embed/>
                  </p:oleObj>
                </mc:Choice>
                <mc:Fallback>
                  <p:oleObj name="公式" r:id="rId6" imgW="431613" imgH="203112" progId="Equation.3">
                    <p:embed/>
                    <p:pic>
                      <p:nvPicPr>
                        <p:cNvPr id="161826" name="Object 34">
                          <a:extLst>
                            <a:ext uri="{FF2B5EF4-FFF2-40B4-BE49-F238E27FC236}">
                              <a16:creationId xmlns:a16="http://schemas.microsoft.com/office/drawing/2014/main" id="{9409B475-4284-42AE-84EA-B6B6962DDA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2" y="2024"/>
                          <a:ext cx="454"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8" name="Text Box 36">
              <a:extLst>
                <a:ext uri="{FF2B5EF4-FFF2-40B4-BE49-F238E27FC236}">
                  <a16:creationId xmlns:a16="http://schemas.microsoft.com/office/drawing/2014/main" id="{6E47187E-DCF5-4DE9-A59A-635433F1DC0A}"/>
                </a:ext>
              </a:extLst>
            </p:cNvPr>
            <p:cNvSpPr txBox="1">
              <a:spLocks noChangeArrowheads="1"/>
            </p:cNvSpPr>
            <p:nvPr/>
          </p:nvSpPr>
          <p:spPr bwMode="auto">
            <a:xfrm>
              <a:off x="2971" y="1979"/>
              <a:ext cx="95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同向时， </a:t>
              </a:r>
            </a:p>
          </p:txBody>
        </p:sp>
        <p:graphicFrame>
          <p:nvGraphicFramePr>
            <p:cNvPr id="161829" name="Object 37">
              <a:extLst>
                <a:ext uri="{FF2B5EF4-FFF2-40B4-BE49-F238E27FC236}">
                  <a16:creationId xmlns:a16="http://schemas.microsoft.com/office/drawing/2014/main" id="{4984C22B-6E71-4D7E-9044-CA23E58261AD}"/>
                </a:ext>
              </a:extLst>
            </p:cNvPr>
            <p:cNvGraphicFramePr>
              <a:graphicFrameLocks/>
            </p:cNvGraphicFramePr>
            <p:nvPr/>
          </p:nvGraphicFramePr>
          <p:xfrm>
            <a:off x="3714" y="1888"/>
            <a:ext cx="1460" cy="408"/>
          </p:xfrm>
          <a:graphic>
            <a:graphicData uri="http://schemas.openxmlformats.org/presentationml/2006/ole">
              <mc:AlternateContent xmlns:mc="http://schemas.openxmlformats.org/markup-compatibility/2006">
                <mc:Choice xmlns:v="urn:schemas-microsoft-com:vml" Requires="v">
                  <p:oleObj spid="_x0000_s604171" name="Equation" r:id="rId8" imgW="1523880" imgH="393480" progId="Equation.DSMT4">
                    <p:embed/>
                  </p:oleObj>
                </mc:Choice>
                <mc:Fallback>
                  <p:oleObj name="Equation" r:id="rId8" imgW="1523880" imgH="393480" progId="Equation.DSMT4">
                    <p:embed/>
                    <p:pic>
                      <p:nvPicPr>
                        <p:cNvPr id="161829" name="Object 37">
                          <a:extLst>
                            <a:ext uri="{FF2B5EF4-FFF2-40B4-BE49-F238E27FC236}">
                              <a16:creationId xmlns:a16="http://schemas.microsoft.com/office/drawing/2014/main" id="{4984C22B-6E71-4D7E-9044-CA23E58261AD}"/>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4" y="1888"/>
                          <a:ext cx="1460"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1841" name="Group 49">
            <a:extLst>
              <a:ext uri="{FF2B5EF4-FFF2-40B4-BE49-F238E27FC236}">
                <a16:creationId xmlns:a16="http://schemas.microsoft.com/office/drawing/2014/main" id="{79E9DEE6-4C00-426A-82D7-111EDC122090}"/>
              </a:ext>
            </a:extLst>
          </p:cNvPr>
          <p:cNvGrpSpPr>
            <a:grpSpLocks/>
          </p:cNvGrpSpPr>
          <p:nvPr/>
        </p:nvGrpSpPr>
        <p:grpSpPr bwMode="auto">
          <a:xfrm>
            <a:off x="323528" y="3137974"/>
            <a:ext cx="7889875" cy="576262"/>
            <a:chOff x="340" y="2205"/>
            <a:chExt cx="4970" cy="363"/>
          </a:xfrm>
        </p:grpSpPr>
        <p:sp>
          <p:nvSpPr>
            <p:cNvPr id="161833" name="Text Box 41">
              <a:extLst>
                <a:ext uri="{FF2B5EF4-FFF2-40B4-BE49-F238E27FC236}">
                  <a16:creationId xmlns:a16="http://schemas.microsoft.com/office/drawing/2014/main" id="{81245CD4-FBAF-48AD-BA33-9F439186B1DD}"/>
                </a:ext>
              </a:extLst>
            </p:cNvPr>
            <p:cNvSpPr txBox="1">
              <a:spLocks noChangeArrowheads="1"/>
            </p:cNvSpPr>
            <p:nvPr/>
          </p:nvSpPr>
          <p:spPr bwMode="auto">
            <a:xfrm>
              <a:off x="340" y="2250"/>
              <a:ext cx="4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当</a:t>
              </a:r>
            </a:p>
          </p:txBody>
        </p:sp>
        <p:graphicFrame>
          <p:nvGraphicFramePr>
            <p:cNvPr id="161834" name="Object 42">
              <a:extLst>
                <a:ext uri="{FF2B5EF4-FFF2-40B4-BE49-F238E27FC236}">
                  <a16:creationId xmlns:a16="http://schemas.microsoft.com/office/drawing/2014/main" id="{4ADF63CE-BE24-4235-A1F1-86F2DA7F1051}"/>
                </a:ext>
              </a:extLst>
            </p:cNvPr>
            <p:cNvGraphicFramePr>
              <a:graphicFrameLocks noChangeAspect="1"/>
            </p:cNvGraphicFramePr>
            <p:nvPr/>
          </p:nvGraphicFramePr>
          <p:xfrm>
            <a:off x="617" y="2296"/>
            <a:ext cx="1032" cy="210"/>
          </p:xfrm>
          <a:graphic>
            <a:graphicData uri="http://schemas.openxmlformats.org/presentationml/2006/ole">
              <mc:AlternateContent xmlns:mc="http://schemas.openxmlformats.org/markup-compatibility/2006">
                <mc:Choice xmlns:v="urn:schemas-microsoft-com:vml" Requires="v">
                  <p:oleObj spid="_x0000_s604172" name="公式" r:id="rId10" imgW="977760" imgH="203040" progId="Equation.3">
                    <p:embed/>
                  </p:oleObj>
                </mc:Choice>
                <mc:Fallback>
                  <p:oleObj name="公式" r:id="rId10" imgW="977760" imgH="203040" progId="Equation.3">
                    <p:embed/>
                    <p:pic>
                      <p:nvPicPr>
                        <p:cNvPr id="161834" name="Object 42">
                          <a:extLst>
                            <a:ext uri="{FF2B5EF4-FFF2-40B4-BE49-F238E27FC236}">
                              <a16:creationId xmlns:a16="http://schemas.microsoft.com/office/drawing/2014/main" id="{4ADF63CE-BE24-4235-A1F1-86F2DA7F105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 y="2296"/>
                          <a:ext cx="1032"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5" name="Text Box 43">
              <a:extLst>
                <a:ext uri="{FF2B5EF4-FFF2-40B4-BE49-F238E27FC236}">
                  <a16:creationId xmlns:a16="http://schemas.microsoft.com/office/drawing/2014/main" id="{067421CC-ABA7-4586-9D38-B30E53FC9358}"/>
                </a:ext>
              </a:extLst>
            </p:cNvPr>
            <p:cNvSpPr txBox="1">
              <a:spLocks noChangeArrowheads="1"/>
            </p:cNvSpPr>
            <p:nvPr/>
          </p:nvSpPr>
          <p:spPr bwMode="auto">
            <a:xfrm>
              <a:off x="1610" y="2251"/>
              <a:ext cx="99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时，即</a:t>
              </a:r>
              <a:r>
                <a:rPr lang="en-US" altLang="zh-CN" b="1" i="1">
                  <a:solidFill>
                    <a:schemeClr val="tx1"/>
                  </a:solidFill>
                </a:rPr>
                <a:t>d</a:t>
              </a:r>
              <a:r>
                <a:rPr lang="zh-CN" altLang="en-US">
                  <a:solidFill>
                    <a:schemeClr val="tx1"/>
                  </a:solidFill>
                </a:rPr>
                <a:t>与 </a:t>
              </a:r>
            </a:p>
          </p:txBody>
        </p:sp>
        <p:graphicFrame>
          <p:nvGraphicFramePr>
            <p:cNvPr id="161836" name="Object 44">
              <a:extLst>
                <a:ext uri="{FF2B5EF4-FFF2-40B4-BE49-F238E27FC236}">
                  <a16:creationId xmlns:a16="http://schemas.microsoft.com/office/drawing/2014/main" id="{3343C913-4C45-4CA3-A8D8-AEB515827AF3}"/>
                </a:ext>
              </a:extLst>
            </p:cNvPr>
            <p:cNvGraphicFramePr>
              <a:graphicFrameLocks noChangeAspect="1"/>
            </p:cNvGraphicFramePr>
            <p:nvPr/>
          </p:nvGraphicFramePr>
          <p:xfrm>
            <a:off x="2562" y="2296"/>
            <a:ext cx="454" cy="212"/>
          </p:xfrm>
          <a:graphic>
            <a:graphicData uri="http://schemas.openxmlformats.org/presentationml/2006/ole">
              <mc:AlternateContent xmlns:mc="http://schemas.openxmlformats.org/markup-compatibility/2006">
                <mc:Choice xmlns:v="urn:schemas-microsoft-com:vml" Requires="v">
                  <p:oleObj spid="_x0000_s604173" name="公式" r:id="rId12" imgW="431613" imgH="203112" progId="Equation.3">
                    <p:embed/>
                  </p:oleObj>
                </mc:Choice>
                <mc:Fallback>
                  <p:oleObj name="公式" r:id="rId12" imgW="431613" imgH="203112" progId="Equation.3">
                    <p:embed/>
                    <p:pic>
                      <p:nvPicPr>
                        <p:cNvPr id="161836" name="Object 44">
                          <a:extLst>
                            <a:ext uri="{FF2B5EF4-FFF2-40B4-BE49-F238E27FC236}">
                              <a16:creationId xmlns:a16="http://schemas.microsoft.com/office/drawing/2014/main" id="{3343C913-4C45-4CA3-A8D8-AEB515827A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2" y="2296"/>
                          <a:ext cx="454"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7" name="Text Box 45">
              <a:extLst>
                <a:ext uri="{FF2B5EF4-FFF2-40B4-BE49-F238E27FC236}">
                  <a16:creationId xmlns:a16="http://schemas.microsoft.com/office/drawing/2014/main" id="{4774941D-FF7F-4B3A-9BF5-19A78DD522D9}"/>
                </a:ext>
              </a:extLst>
            </p:cNvPr>
            <p:cNvSpPr txBox="1">
              <a:spLocks noChangeArrowheads="1"/>
            </p:cNvSpPr>
            <p:nvPr/>
          </p:nvSpPr>
          <p:spPr bwMode="auto">
            <a:xfrm>
              <a:off x="2971" y="2251"/>
              <a:ext cx="95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chemeClr val="tx1"/>
                  </a:solidFill>
                </a:rPr>
                <a:t>反向时， </a:t>
              </a:r>
            </a:p>
          </p:txBody>
        </p:sp>
        <p:graphicFrame>
          <p:nvGraphicFramePr>
            <p:cNvPr id="161839" name="Object 47">
              <a:extLst>
                <a:ext uri="{FF2B5EF4-FFF2-40B4-BE49-F238E27FC236}">
                  <a16:creationId xmlns:a16="http://schemas.microsoft.com/office/drawing/2014/main" id="{221F5E61-160B-4FA6-B2FE-F392109211CF}"/>
                </a:ext>
              </a:extLst>
            </p:cNvPr>
            <p:cNvGraphicFramePr>
              <a:graphicFrameLocks/>
            </p:cNvGraphicFramePr>
            <p:nvPr/>
          </p:nvGraphicFramePr>
          <p:xfrm>
            <a:off x="3715" y="2205"/>
            <a:ext cx="1595" cy="363"/>
          </p:xfrm>
          <a:graphic>
            <a:graphicData uri="http://schemas.openxmlformats.org/presentationml/2006/ole">
              <mc:AlternateContent xmlns:mc="http://schemas.openxmlformats.org/markup-compatibility/2006">
                <mc:Choice xmlns:v="urn:schemas-microsoft-com:vml" Requires="v">
                  <p:oleObj spid="_x0000_s604174" name="Equation" r:id="rId13" imgW="1587240" imgH="393480" progId="Equation.DSMT4">
                    <p:embed/>
                  </p:oleObj>
                </mc:Choice>
                <mc:Fallback>
                  <p:oleObj name="Equation" r:id="rId13" imgW="1587240" imgH="393480" progId="Equation.DSMT4">
                    <p:embed/>
                    <p:pic>
                      <p:nvPicPr>
                        <p:cNvPr id="161839" name="Object 47">
                          <a:extLst>
                            <a:ext uri="{FF2B5EF4-FFF2-40B4-BE49-F238E27FC236}">
                              <a16:creationId xmlns:a16="http://schemas.microsoft.com/office/drawing/2014/main" id="{221F5E61-160B-4FA6-B2FE-F392109211CF}"/>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5" y="2205"/>
                          <a:ext cx="1595"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1842" name="Text Box 50">
            <a:extLst>
              <a:ext uri="{FF2B5EF4-FFF2-40B4-BE49-F238E27FC236}">
                <a16:creationId xmlns:a16="http://schemas.microsoft.com/office/drawing/2014/main" id="{910376C0-F7C9-4664-B585-7A12D99C24FF}"/>
              </a:ext>
            </a:extLst>
          </p:cNvPr>
          <p:cNvSpPr txBox="1">
            <a:spLocks noChangeArrowheads="1"/>
          </p:cNvSpPr>
          <p:nvPr/>
        </p:nvSpPr>
        <p:spPr bwMode="auto">
          <a:xfrm>
            <a:off x="764411" y="4605554"/>
            <a:ext cx="3651754" cy="7939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dirty="0">
                <a:solidFill>
                  <a:schemeClr val="tx1"/>
                </a:solidFill>
              </a:rPr>
              <a:t>因此，梯度方向是函数值变化最快</a:t>
            </a:r>
            <a:endParaRPr lang="en-US" altLang="zh-CN" dirty="0">
              <a:solidFill>
                <a:schemeClr val="tx1"/>
              </a:solidFill>
            </a:endParaRPr>
          </a:p>
          <a:p>
            <a:pPr algn="l">
              <a:spcBef>
                <a:spcPct val="50000"/>
              </a:spcBef>
            </a:pPr>
            <a:r>
              <a:rPr lang="zh-CN" altLang="en-US" dirty="0">
                <a:solidFill>
                  <a:schemeClr val="tx1"/>
                </a:solidFill>
              </a:rPr>
              <a:t>（函数的变化率最大）的方向：</a:t>
            </a:r>
          </a:p>
        </p:txBody>
      </p:sp>
      <p:sp>
        <p:nvSpPr>
          <p:cNvPr id="161847" name="Text Box 55">
            <a:extLst>
              <a:ext uri="{FF2B5EF4-FFF2-40B4-BE49-F238E27FC236}">
                <a16:creationId xmlns:a16="http://schemas.microsoft.com/office/drawing/2014/main" id="{44C80CEA-04D6-4513-8F96-7A93A252A849}"/>
              </a:ext>
            </a:extLst>
          </p:cNvPr>
          <p:cNvSpPr txBox="1">
            <a:spLocks noChangeArrowheads="1"/>
          </p:cNvSpPr>
          <p:nvPr/>
        </p:nvSpPr>
        <p:spPr bwMode="auto">
          <a:xfrm>
            <a:off x="3419" y="43950"/>
            <a:ext cx="6265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a:solidFill>
                  <a:schemeClr val="tx1"/>
                </a:solidFill>
              </a:rPr>
              <a:t>梯度的几何意义：</a:t>
            </a:r>
            <a:endParaRPr lang="zh-CN" altLang="en-US">
              <a:solidFill>
                <a:schemeClr val="tx1"/>
              </a:solidFill>
            </a:endParaRPr>
          </a:p>
        </p:txBody>
      </p:sp>
      <p:graphicFrame>
        <p:nvGraphicFramePr>
          <p:cNvPr id="161848" name="Object 56">
            <a:extLst>
              <a:ext uri="{FF2B5EF4-FFF2-40B4-BE49-F238E27FC236}">
                <a16:creationId xmlns:a16="http://schemas.microsoft.com/office/drawing/2014/main" id="{132B82BE-7022-4C75-A63F-AB6DB65E989D}"/>
              </a:ext>
            </a:extLst>
          </p:cNvPr>
          <p:cNvGraphicFramePr>
            <a:graphicFrameLocks noChangeAspect="1"/>
          </p:cNvGraphicFramePr>
          <p:nvPr>
            <p:extLst>
              <p:ext uri="{D42A27DB-BD31-4B8C-83A1-F6EECF244321}">
                <p14:modId xmlns:p14="http://schemas.microsoft.com/office/powerpoint/2010/main" val="2655307404"/>
              </p:ext>
            </p:extLst>
          </p:nvPr>
        </p:nvGraphicFramePr>
        <p:xfrm>
          <a:off x="2401566" y="186394"/>
          <a:ext cx="6408738" cy="2093913"/>
        </p:xfrm>
        <a:graphic>
          <a:graphicData uri="http://schemas.openxmlformats.org/presentationml/2006/ole">
            <mc:AlternateContent xmlns:mc="http://schemas.openxmlformats.org/markup-compatibility/2006">
              <mc:Choice xmlns:v="urn:schemas-microsoft-com:vml" Requires="v">
                <p:oleObj spid="_x0000_s604175" name="公式" r:id="rId15" imgW="3429000" imgH="1193800" progId="Equation.3">
                  <p:embed/>
                </p:oleObj>
              </mc:Choice>
              <mc:Fallback>
                <p:oleObj name="公式" r:id="rId15" imgW="3429000" imgH="1193800" progId="Equation.3">
                  <p:embed/>
                  <p:pic>
                    <p:nvPicPr>
                      <p:cNvPr id="161848" name="Object 56">
                        <a:extLst>
                          <a:ext uri="{FF2B5EF4-FFF2-40B4-BE49-F238E27FC236}">
                            <a16:creationId xmlns:a16="http://schemas.microsoft.com/office/drawing/2014/main" id="{132B82BE-7022-4C75-A63F-AB6DB65E989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01566" y="186394"/>
                        <a:ext cx="6408738" cy="209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 name="Picture 34">
            <a:extLst>
              <a:ext uri="{FF2B5EF4-FFF2-40B4-BE49-F238E27FC236}">
                <a16:creationId xmlns:a16="http://schemas.microsoft.com/office/drawing/2014/main" id="{59B4D662-1A9C-4073-BF2F-283876A610C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59856" y="3795001"/>
            <a:ext cx="3602526" cy="3023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137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60600BA4-B7B4-4D5F-B039-93027CA96B31}"/>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3843" name="Rectangle 3">
            <a:extLst>
              <a:ext uri="{FF2B5EF4-FFF2-40B4-BE49-F238E27FC236}">
                <a16:creationId xmlns:a16="http://schemas.microsoft.com/office/drawing/2014/main" id="{93955AB6-7D07-4139-978E-48ADAFB0B25D}"/>
              </a:ext>
            </a:extLst>
          </p:cNvPr>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63844" name="Rectangle 4">
            <a:extLst>
              <a:ext uri="{FF2B5EF4-FFF2-40B4-BE49-F238E27FC236}">
                <a16:creationId xmlns:a16="http://schemas.microsoft.com/office/drawing/2014/main" id="{2181F0DA-F5F2-4093-8F0B-F32F549A089B}"/>
              </a:ext>
            </a:extLst>
          </p:cNvPr>
          <p:cNvSpPr>
            <a:spLocks noChangeArrowheads="1"/>
          </p:cNvSpPr>
          <p:nvPr/>
        </p:nvSpPr>
        <p:spPr bwMode="auto">
          <a:xfrm>
            <a:off x="0" y="31480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63845" name="Rectangle 5">
            <a:extLst>
              <a:ext uri="{FF2B5EF4-FFF2-40B4-BE49-F238E27FC236}">
                <a16:creationId xmlns:a16="http://schemas.microsoft.com/office/drawing/2014/main" id="{542E8DAA-5C8A-4143-97DB-1467572ACFC8}"/>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63846" name="Rectangle 6">
            <a:extLst>
              <a:ext uri="{FF2B5EF4-FFF2-40B4-BE49-F238E27FC236}">
                <a16:creationId xmlns:a16="http://schemas.microsoft.com/office/drawing/2014/main" id="{2CD932EB-18C5-4A19-A335-7D9519459853}"/>
              </a:ext>
            </a:extLst>
          </p:cNvPr>
          <p:cNvSpPr>
            <a:spLocks noChangeArrowheads="1"/>
          </p:cNvSpPr>
          <p:nvPr/>
        </p:nvSpPr>
        <p:spPr bwMode="auto">
          <a:xfrm>
            <a:off x="0" y="35433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63847" name="Rectangle 7">
            <a:extLst>
              <a:ext uri="{FF2B5EF4-FFF2-40B4-BE49-F238E27FC236}">
                <a16:creationId xmlns:a16="http://schemas.microsoft.com/office/drawing/2014/main" id="{50A3A256-8DA7-4584-940C-7B939E349CBD}"/>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63848" name="Rectangle 8">
            <a:extLst>
              <a:ext uri="{FF2B5EF4-FFF2-40B4-BE49-F238E27FC236}">
                <a16:creationId xmlns:a16="http://schemas.microsoft.com/office/drawing/2014/main" id="{82A3517D-A5D4-4305-9622-FB0F17EEB84B}"/>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63849" name="Rectangle 9">
            <a:extLst>
              <a:ext uri="{FF2B5EF4-FFF2-40B4-BE49-F238E27FC236}">
                <a16:creationId xmlns:a16="http://schemas.microsoft.com/office/drawing/2014/main" id="{714F27B6-38A9-4691-9F2C-55776CFD1E1F}"/>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63850" name="Rectangle 10">
            <a:extLst>
              <a:ext uri="{FF2B5EF4-FFF2-40B4-BE49-F238E27FC236}">
                <a16:creationId xmlns:a16="http://schemas.microsoft.com/office/drawing/2014/main" id="{3930719F-373F-4781-9B7D-8861895A7D92}"/>
              </a:ext>
            </a:extLst>
          </p:cNvPr>
          <p:cNvSpPr>
            <a:spLocks noChangeArrowheads="1"/>
          </p:cNvSpPr>
          <p:nvPr/>
        </p:nvSpPr>
        <p:spPr bwMode="auto">
          <a:xfrm>
            <a:off x="0" y="26431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63852" name="Rectangle 12">
            <a:extLst>
              <a:ext uri="{FF2B5EF4-FFF2-40B4-BE49-F238E27FC236}">
                <a16:creationId xmlns:a16="http://schemas.microsoft.com/office/drawing/2014/main" id="{FB040FA3-84EC-4242-ACFD-9255CF34D2BF}"/>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63853" name="Rectangle 13">
            <a:extLst>
              <a:ext uri="{FF2B5EF4-FFF2-40B4-BE49-F238E27FC236}">
                <a16:creationId xmlns:a16="http://schemas.microsoft.com/office/drawing/2014/main" id="{3D200AB6-39EB-40BC-B59E-34D9CC8D956C}"/>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63854" name="Rectangle 14">
            <a:extLst>
              <a:ext uri="{FF2B5EF4-FFF2-40B4-BE49-F238E27FC236}">
                <a16:creationId xmlns:a16="http://schemas.microsoft.com/office/drawing/2014/main" id="{0DD7DF16-C092-4BA1-93F4-5E1FBB8C9972}"/>
              </a:ext>
            </a:extLst>
          </p:cNvPr>
          <p:cNvSpPr>
            <a:spLocks noChangeArrowheads="1"/>
          </p:cNvSpPr>
          <p:nvPr/>
        </p:nvSpPr>
        <p:spPr bwMode="auto">
          <a:xfrm>
            <a:off x="0" y="26431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63873" name="Text Box 33">
            <a:extLst>
              <a:ext uri="{FF2B5EF4-FFF2-40B4-BE49-F238E27FC236}">
                <a16:creationId xmlns:a16="http://schemas.microsoft.com/office/drawing/2014/main" id="{982D25D4-ECE9-466A-ABAB-AFE36B6AEFED}"/>
              </a:ext>
            </a:extLst>
          </p:cNvPr>
          <p:cNvSpPr txBox="1">
            <a:spLocks noChangeArrowheads="1"/>
          </p:cNvSpPr>
          <p:nvPr/>
        </p:nvSpPr>
        <p:spPr bwMode="auto">
          <a:xfrm>
            <a:off x="160147" y="139153"/>
            <a:ext cx="727350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sz="2800" dirty="0">
                <a:solidFill>
                  <a:schemeClr val="tx1"/>
                </a:solidFill>
              </a:rPr>
              <a:t>梯度方向：等值线（面）的法线方向</a:t>
            </a:r>
          </a:p>
        </p:txBody>
      </p:sp>
      <p:pic>
        <p:nvPicPr>
          <p:cNvPr id="163874" name="Picture 34">
            <a:extLst>
              <a:ext uri="{FF2B5EF4-FFF2-40B4-BE49-F238E27FC236}">
                <a16:creationId xmlns:a16="http://schemas.microsoft.com/office/drawing/2014/main" id="{158AE75D-1DF1-4762-B6CF-DC88E19988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087" y="2116191"/>
            <a:ext cx="4197630" cy="3523088"/>
          </a:xfrm>
          <a:prstGeom prst="rect">
            <a:avLst/>
          </a:prstGeom>
          <a:noFill/>
          <a:extLst>
            <a:ext uri="{909E8E84-426E-40DD-AFC4-6F175D3DCCD1}">
              <a14:hiddenFill xmlns:a14="http://schemas.microsoft.com/office/drawing/2010/main">
                <a:solidFill>
                  <a:srgbClr val="FFFFFF"/>
                </a:solidFill>
              </a14:hiddenFill>
            </a:ext>
          </a:extLst>
        </p:spPr>
      </p:pic>
      <p:sp>
        <p:nvSpPr>
          <p:cNvPr id="163877" name="Rectangle 37">
            <a:extLst>
              <a:ext uri="{FF2B5EF4-FFF2-40B4-BE49-F238E27FC236}">
                <a16:creationId xmlns:a16="http://schemas.microsoft.com/office/drawing/2014/main" id="{1AAD8675-B5E1-4A06-947D-FADD60C00543}"/>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163882" name="Group 42">
            <a:extLst>
              <a:ext uri="{FF2B5EF4-FFF2-40B4-BE49-F238E27FC236}">
                <a16:creationId xmlns:a16="http://schemas.microsoft.com/office/drawing/2014/main" id="{3C8A4388-4CCC-448C-AE1E-F10087044F34}"/>
              </a:ext>
            </a:extLst>
          </p:cNvPr>
          <p:cNvGrpSpPr>
            <a:grpSpLocks/>
          </p:cNvGrpSpPr>
          <p:nvPr/>
        </p:nvGrpSpPr>
        <p:grpSpPr bwMode="auto">
          <a:xfrm>
            <a:off x="611560" y="2428082"/>
            <a:ext cx="3024188" cy="1439862"/>
            <a:chOff x="158" y="1207"/>
            <a:chExt cx="1905" cy="907"/>
          </a:xfrm>
        </p:grpSpPr>
        <p:sp>
          <p:nvSpPr>
            <p:cNvPr id="163875" name="Text Box 35">
              <a:extLst>
                <a:ext uri="{FF2B5EF4-FFF2-40B4-BE49-F238E27FC236}">
                  <a16:creationId xmlns:a16="http://schemas.microsoft.com/office/drawing/2014/main" id="{1DCC4F6D-0495-4E27-81D1-FFAE21E92426}"/>
                </a:ext>
              </a:extLst>
            </p:cNvPr>
            <p:cNvSpPr txBox="1">
              <a:spLocks noChangeArrowheads="1"/>
            </p:cNvSpPr>
            <p:nvPr/>
          </p:nvSpPr>
          <p:spPr bwMode="auto">
            <a:xfrm>
              <a:off x="158" y="1207"/>
              <a:ext cx="190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chemeClr val="tx1"/>
                  </a:solidFill>
                </a:rPr>
                <a:t>梯度方向单位向量： </a:t>
              </a:r>
            </a:p>
          </p:txBody>
        </p:sp>
        <p:graphicFrame>
          <p:nvGraphicFramePr>
            <p:cNvPr id="163876" name="Object 36">
              <a:extLst>
                <a:ext uri="{FF2B5EF4-FFF2-40B4-BE49-F238E27FC236}">
                  <a16:creationId xmlns:a16="http://schemas.microsoft.com/office/drawing/2014/main" id="{83162CDA-16BF-4CA8-A30C-82D4DDC76724}"/>
                </a:ext>
              </a:extLst>
            </p:cNvPr>
            <p:cNvGraphicFramePr>
              <a:graphicFrameLocks/>
            </p:cNvGraphicFramePr>
            <p:nvPr/>
          </p:nvGraphicFramePr>
          <p:xfrm>
            <a:off x="657" y="1661"/>
            <a:ext cx="862" cy="453"/>
          </p:xfrm>
          <a:graphic>
            <a:graphicData uri="http://schemas.openxmlformats.org/presentationml/2006/ole">
              <mc:AlternateContent xmlns:mc="http://schemas.openxmlformats.org/markup-compatibility/2006">
                <mc:Choice xmlns:v="urn:schemas-microsoft-com:vml" Requires="v">
                  <p:oleObj spid="_x0000_s577980" name="公式" r:id="rId5" imgW="812447" imgH="431613" progId="Equation.3">
                    <p:embed/>
                  </p:oleObj>
                </mc:Choice>
                <mc:Fallback>
                  <p:oleObj name="公式" r:id="rId5" imgW="812447" imgH="431613" progId="Equation.3">
                    <p:embed/>
                    <p:pic>
                      <p:nvPicPr>
                        <p:cNvPr id="163876" name="Object 36">
                          <a:extLst>
                            <a:ext uri="{FF2B5EF4-FFF2-40B4-BE49-F238E27FC236}">
                              <a16:creationId xmlns:a16="http://schemas.microsoft.com/office/drawing/2014/main" id="{83162CDA-16BF-4CA8-A30C-82D4DDC7672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 y="1661"/>
                          <a:ext cx="862" cy="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63883" name="Group 43">
            <a:extLst>
              <a:ext uri="{FF2B5EF4-FFF2-40B4-BE49-F238E27FC236}">
                <a16:creationId xmlns:a16="http://schemas.microsoft.com/office/drawing/2014/main" id="{7B4993AE-8101-4D13-8652-CB7318C6B4F9}"/>
              </a:ext>
            </a:extLst>
          </p:cNvPr>
          <p:cNvGrpSpPr>
            <a:grpSpLocks/>
          </p:cNvGrpSpPr>
          <p:nvPr/>
        </p:nvGrpSpPr>
        <p:grpSpPr bwMode="auto">
          <a:xfrm>
            <a:off x="175055" y="5169776"/>
            <a:ext cx="7270750" cy="1263650"/>
            <a:chOff x="295" y="2906"/>
            <a:chExt cx="4580" cy="796"/>
          </a:xfrm>
        </p:grpSpPr>
        <p:sp>
          <p:nvSpPr>
            <p:cNvPr id="163878" name="Text Box 38">
              <a:extLst>
                <a:ext uri="{FF2B5EF4-FFF2-40B4-BE49-F238E27FC236}">
                  <a16:creationId xmlns:a16="http://schemas.microsoft.com/office/drawing/2014/main" id="{9D3DFD7E-5FC7-41E5-9018-29FD67292452}"/>
                </a:ext>
              </a:extLst>
            </p:cNvPr>
            <p:cNvSpPr txBox="1">
              <a:spLocks noChangeArrowheads="1"/>
            </p:cNvSpPr>
            <p:nvPr/>
          </p:nvSpPr>
          <p:spPr bwMode="auto">
            <a:xfrm>
              <a:off x="295" y="2906"/>
              <a:ext cx="122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chemeClr val="tx1"/>
                  </a:solidFill>
                </a:rPr>
                <a:t>梯度的模： </a:t>
              </a:r>
            </a:p>
          </p:txBody>
        </p:sp>
        <p:graphicFrame>
          <p:nvGraphicFramePr>
            <p:cNvPr id="163879" name="Object 39">
              <a:extLst>
                <a:ext uri="{FF2B5EF4-FFF2-40B4-BE49-F238E27FC236}">
                  <a16:creationId xmlns:a16="http://schemas.microsoft.com/office/drawing/2014/main" id="{02923CFF-D26C-40E1-9FA6-C041BDC19F84}"/>
                </a:ext>
              </a:extLst>
            </p:cNvPr>
            <p:cNvGraphicFramePr>
              <a:graphicFrameLocks/>
            </p:cNvGraphicFramePr>
            <p:nvPr/>
          </p:nvGraphicFramePr>
          <p:xfrm>
            <a:off x="657" y="3113"/>
            <a:ext cx="1815" cy="589"/>
          </p:xfrm>
          <a:graphic>
            <a:graphicData uri="http://schemas.openxmlformats.org/presentationml/2006/ole">
              <mc:AlternateContent xmlns:mc="http://schemas.openxmlformats.org/markup-compatibility/2006">
                <mc:Choice xmlns:v="urn:schemas-microsoft-com:vml" Requires="v">
                  <p:oleObj spid="_x0000_s577981" name="公式" r:id="rId7" imgW="1472561" imgH="571252" progId="Equation.3">
                    <p:embed/>
                  </p:oleObj>
                </mc:Choice>
                <mc:Fallback>
                  <p:oleObj name="公式" r:id="rId7" imgW="1472561" imgH="571252" progId="Equation.3">
                    <p:embed/>
                    <p:pic>
                      <p:nvPicPr>
                        <p:cNvPr id="163879" name="Object 39">
                          <a:extLst>
                            <a:ext uri="{FF2B5EF4-FFF2-40B4-BE49-F238E27FC236}">
                              <a16:creationId xmlns:a16="http://schemas.microsoft.com/office/drawing/2014/main" id="{02923CFF-D26C-40E1-9FA6-C041BDC19F84}"/>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 y="3113"/>
                          <a:ext cx="1815" cy="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1" name="Text Box 41">
              <a:extLst>
                <a:ext uri="{FF2B5EF4-FFF2-40B4-BE49-F238E27FC236}">
                  <a16:creationId xmlns:a16="http://schemas.microsoft.com/office/drawing/2014/main" id="{31F23390-72E5-4A3B-B420-22ABC58FAF91}"/>
                </a:ext>
              </a:extLst>
            </p:cNvPr>
            <p:cNvSpPr txBox="1">
              <a:spLocks noChangeArrowheads="1"/>
            </p:cNvSpPr>
            <p:nvPr/>
          </p:nvSpPr>
          <p:spPr bwMode="auto">
            <a:xfrm>
              <a:off x="2381" y="3294"/>
              <a:ext cx="249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a:solidFill>
                    <a:schemeClr val="tx1"/>
                  </a:solidFill>
                </a:rPr>
                <a:t>——</a:t>
              </a:r>
              <a:r>
                <a:rPr lang="zh-CN" altLang="en-US">
                  <a:solidFill>
                    <a:schemeClr val="tx1"/>
                  </a:solidFill>
                </a:rPr>
                <a:t>函数变化率的最大值 </a:t>
              </a:r>
            </a:p>
          </p:txBody>
        </p:sp>
      </p:grpSp>
      <p:graphicFrame>
        <p:nvGraphicFramePr>
          <p:cNvPr id="24" name="Object 51">
            <a:extLst>
              <a:ext uri="{FF2B5EF4-FFF2-40B4-BE49-F238E27FC236}">
                <a16:creationId xmlns:a16="http://schemas.microsoft.com/office/drawing/2014/main" id="{A1F4C098-51BA-42F1-BC54-A67CFA1A56B4}"/>
              </a:ext>
            </a:extLst>
          </p:cNvPr>
          <p:cNvGraphicFramePr>
            <a:graphicFrameLocks/>
          </p:cNvGraphicFramePr>
          <p:nvPr>
            <p:extLst>
              <p:ext uri="{D42A27DB-BD31-4B8C-83A1-F6EECF244321}">
                <p14:modId xmlns:p14="http://schemas.microsoft.com/office/powerpoint/2010/main" val="31914266"/>
              </p:ext>
            </p:extLst>
          </p:nvPr>
        </p:nvGraphicFramePr>
        <p:xfrm>
          <a:off x="161925" y="853518"/>
          <a:ext cx="8820150" cy="935038"/>
        </p:xfrm>
        <a:graphic>
          <a:graphicData uri="http://schemas.openxmlformats.org/presentationml/2006/ole">
            <mc:AlternateContent xmlns:mc="http://schemas.openxmlformats.org/markup-compatibility/2006">
              <mc:Choice xmlns:v="urn:schemas-microsoft-com:vml" Requires="v">
                <p:oleObj spid="_x0000_s577982" name="Equation" r:id="rId9" imgW="4366905" imgH="482391" progId="Equation.DSMT4">
                  <p:embed/>
                </p:oleObj>
              </mc:Choice>
              <mc:Fallback>
                <p:oleObj name="Equation" r:id="rId9" imgW="4366905" imgH="482391" progId="Equation.DSMT4">
                  <p:embed/>
                  <p:pic>
                    <p:nvPicPr>
                      <p:cNvPr id="161843" name="Object 51">
                        <a:extLst>
                          <a:ext uri="{FF2B5EF4-FFF2-40B4-BE49-F238E27FC236}">
                            <a16:creationId xmlns:a16="http://schemas.microsoft.com/office/drawing/2014/main" id="{694C4618-2340-45FC-A866-FA6C0A2D2570}"/>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 y="853518"/>
                        <a:ext cx="8820150"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99888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5769C5E8-7F8D-4837-80A9-BAFEF08C26DA}"/>
              </a:ext>
            </a:extLst>
          </p:cNvPr>
          <p:cNvSpPr>
            <a:spLocks noChangeArrowheads="1"/>
          </p:cNvSpPr>
          <p:nvPr/>
        </p:nvSpPr>
        <p:spPr bwMode="auto">
          <a:xfrm>
            <a:off x="4479634" y="311940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891" name="Rectangle 3">
            <a:extLst>
              <a:ext uri="{FF2B5EF4-FFF2-40B4-BE49-F238E27FC236}">
                <a16:creationId xmlns:a16="http://schemas.microsoft.com/office/drawing/2014/main" id="{89B2E4D8-B410-4DF6-BAC4-81944D6C6BB9}"/>
              </a:ext>
            </a:extLst>
          </p:cNvPr>
          <p:cNvSpPr>
            <a:spLocks noChangeArrowheads="1"/>
          </p:cNvSpPr>
          <p:nvPr/>
        </p:nvSpPr>
        <p:spPr bwMode="auto">
          <a:xfrm>
            <a:off x="4479634" y="2976533"/>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893" name="Rectangle 5">
            <a:extLst>
              <a:ext uri="{FF2B5EF4-FFF2-40B4-BE49-F238E27FC236}">
                <a16:creationId xmlns:a16="http://schemas.microsoft.com/office/drawing/2014/main" id="{8C7109E0-BEE2-4E50-A09D-F499C32918DA}"/>
              </a:ext>
            </a:extLst>
          </p:cNvPr>
          <p:cNvSpPr>
            <a:spLocks noChangeArrowheads="1"/>
          </p:cNvSpPr>
          <p:nvPr/>
        </p:nvSpPr>
        <p:spPr bwMode="auto">
          <a:xfrm>
            <a:off x="4479634" y="3114645"/>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894" name="Rectangle 6">
            <a:extLst>
              <a:ext uri="{FF2B5EF4-FFF2-40B4-BE49-F238E27FC236}">
                <a16:creationId xmlns:a16="http://schemas.microsoft.com/office/drawing/2014/main" id="{464B3A3F-DA46-4BA2-9D1C-F2E765072B9B}"/>
              </a:ext>
            </a:extLst>
          </p:cNvPr>
          <p:cNvSpPr>
            <a:spLocks noChangeArrowheads="1"/>
          </p:cNvSpPr>
          <p:nvPr/>
        </p:nvSpPr>
        <p:spPr bwMode="auto">
          <a:xfrm>
            <a:off x="4479634" y="3343245"/>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895" name="Rectangle 7">
            <a:extLst>
              <a:ext uri="{FF2B5EF4-FFF2-40B4-BE49-F238E27FC236}">
                <a16:creationId xmlns:a16="http://schemas.microsoft.com/office/drawing/2014/main" id="{8DA5E33A-506D-4F5E-8FF3-C2F3743F44F9}"/>
              </a:ext>
            </a:extLst>
          </p:cNvPr>
          <p:cNvSpPr>
            <a:spLocks noChangeArrowheads="1"/>
          </p:cNvSpPr>
          <p:nvPr/>
        </p:nvSpPr>
        <p:spPr bwMode="auto">
          <a:xfrm>
            <a:off x="4479634" y="3014633"/>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896" name="Rectangle 8">
            <a:extLst>
              <a:ext uri="{FF2B5EF4-FFF2-40B4-BE49-F238E27FC236}">
                <a16:creationId xmlns:a16="http://schemas.microsoft.com/office/drawing/2014/main" id="{5A98AA59-B8AC-48B3-8C31-9D7FE7022403}"/>
              </a:ext>
            </a:extLst>
          </p:cNvPr>
          <p:cNvSpPr>
            <a:spLocks noChangeArrowheads="1"/>
          </p:cNvSpPr>
          <p:nvPr/>
        </p:nvSpPr>
        <p:spPr bwMode="auto">
          <a:xfrm>
            <a:off x="4479634" y="3014633"/>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897" name="Rectangle 9">
            <a:extLst>
              <a:ext uri="{FF2B5EF4-FFF2-40B4-BE49-F238E27FC236}">
                <a16:creationId xmlns:a16="http://schemas.microsoft.com/office/drawing/2014/main" id="{6AC9316A-0CAB-417A-A09D-EA85E93E33BF}"/>
              </a:ext>
            </a:extLst>
          </p:cNvPr>
          <p:cNvSpPr>
            <a:spLocks noChangeArrowheads="1"/>
          </p:cNvSpPr>
          <p:nvPr/>
        </p:nvSpPr>
        <p:spPr bwMode="auto">
          <a:xfrm>
            <a:off x="4479634" y="3114645"/>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899" name="Rectangle 11">
            <a:extLst>
              <a:ext uri="{FF2B5EF4-FFF2-40B4-BE49-F238E27FC236}">
                <a16:creationId xmlns:a16="http://schemas.microsoft.com/office/drawing/2014/main" id="{2E9318F3-5A81-4D60-BC1F-6CBD52ED7C09}"/>
              </a:ext>
            </a:extLst>
          </p:cNvPr>
          <p:cNvSpPr>
            <a:spLocks noChangeArrowheads="1"/>
          </p:cNvSpPr>
          <p:nvPr/>
        </p:nvSpPr>
        <p:spPr bwMode="auto">
          <a:xfrm>
            <a:off x="4479634" y="3119408"/>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900" name="Rectangle 12">
            <a:extLst>
              <a:ext uri="{FF2B5EF4-FFF2-40B4-BE49-F238E27FC236}">
                <a16:creationId xmlns:a16="http://schemas.microsoft.com/office/drawing/2014/main" id="{1CEF5D47-84FD-4E53-9CAD-481D9383C83A}"/>
              </a:ext>
            </a:extLst>
          </p:cNvPr>
          <p:cNvSpPr>
            <a:spLocks noChangeArrowheads="1"/>
          </p:cNvSpPr>
          <p:nvPr/>
        </p:nvSpPr>
        <p:spPr bwMode="auto">
          <a:xfrm>
            <a:off x="4479634" y="3119408"/>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pic>
        <p:nvPicPr>
          <p:cNvPr id="165903" name="Picture 15">
            <a:extLst>
              <a:ext uri="{FF2B5EF4-FFF2-40B4-BE49-F238E27FC236}">
                <a16:creationId xmlns:a16="http://schemas.microsoft.com/office/drawing/2014/main" id="{7E6BE50E-FB70-414B-82A6-D4A5E1283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6407" y="265113"/>
            <a:ext cx="3843338" cy="3225800"/>
          </a:xfrm>
          <a:prstGeom prst="rect">
            <a:avLst/>
          </a:prstGeom>
          <a:noFill/>
          <a:extLst>
            <a:ext uri="{909E8E84-426E-40DD-AFC4-6F175D3DCCD1}">
              <a14:hiddenFill xmlns:a14="http://schemas.microsoft.com/office/drawing/2010/main">
                <a:solidFill>
                  <a:srgbClr val="FFFFFF"/>
                </a:solidFill>
              </a14:hiddenFill>
            </a:ext>
          </a:extLst>
        </p:spPr>
      </p:pic>
      <p:sp>
        <p:nvSpPr>
          <p:cNvPr id="165904" name="Rectangle 16">
            <a:extLst>
              <a:ext uri="{FF2B5EF4-FFF2-40B4-BE49-F238E27FC236}">
                <a16:creationId xmlns:a16="http://schemas.microsoft.com/office/drawing/2014/main" id="{877F57A0-9A0E-40A5-902C-144A0658309F}"/>
              </a:ext>
            </a:extLst>
          </p:cNvPr>
          <p:cNvSpPr>
            <a:spLocks noChangeArrowheads="1"/>
          </p:cNvSpPr>
          <p:nvPr/>
        </p:nvSpPr>
        <p:spPr bwMode="auto">
          <a:xfrm>
            <a:off x="4479634" y="3014633"/>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zh-CN" sz="2000">
              <a:solidFill>
                <a:schemeClr val="tx1"/>
              </a:solidFill>
              <a:latin typeface="+mn-ea"/>
              <a:ea typeface="+mn-ea"/>
            </a:endParaRPr>
          </a:p>
        </p:txBody>
      </p:sp>
      <p:sp>
        <p:nvSpPr>
          <p:cNvPr id="165912" name="Text Box 24">
            <a:extLst>
              <a:ext uri="{FF2B5EF4-FFF2-40B4-BE49-F238E27FC236}">
                <a16:creationId xmlns:a16="http://schemas.microsoft.com/office/drawing/2014/main" id="{C6FFCF72-8438-494D-96AA-31A0D8C647CC}"/>
              </a:ext>
            </a:extLst>
          </p:cNvPr>
          <p:cNvSpPr txBox="1">
            <a:spLocks noChangeArrowheads="1"/>
          </p:cNvSpPr>
          <p:nvPr/>
        </p:nvSpPr>
        <p:spPr bwMode="auto">
          <a:xfrm>
            <a:off x="250826" y="219015"/>
            <a:ext cx="223202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000" b="1">
                <a:solidFill>
                  <a:schemeClr val="tx1"/>
                </a:solidFill>
                <a:latin typeface="+mn-ea"/>
                <a:ea typeface="+mn-ea"/>
              </a:rPr>
              <a:t>梯度的性质</a:t>
            </a:r>
            <a:r>
              <a:rPr lang="zh-CN" altLang="en-US" sz="2000">
                <a:solidFill>
                  <a:schemeClr val="tx1"/>
                </a:solidFill>
                <a:latin typeface="+mn-ea"/>
                <a:ea typeface="+mn-ea"/>
              </a:rPr>
              <a:t>：</a:t>
            </a:r>
          </a:p>
        </p:txBody>
      </p:sp>
      <p:sp>
        <p:nvSpPr>
          <p:cNvPr id="165919" name="Rectangle 31">
            <a:extLst>
              <a:ext uri="{FF2B5EF4-FFF2-40B4-BE49-F238E27FC236}">
                <a16:creationId xmlns:a16="http://schemas.microsoft.com/office/drawing/2014/main" id="{29D95B6B-3E23-4B61-9FF1-72ADAB911823}"/>
              </a:ext>
            </a:extLst>
          </p:cNvPr>
          <p:cNvSpPr>
            <a:spLocks noChangeArrowheads="1"/>
          </p:cNvSpPr>
          <p:nvPr/>
        </p:nvSpPr>
        <p:spPr bwMode="auto">
          <a:xfrm>
            <a:off x="4371114" y="-200055"/>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grpSp>
        <p:nvGrpSpPr>
          <p:cNvPr id="165923" name="Group 35">
            <a:extLst>
              <a:ext uri="{FF2B5EF4-FFF2-40B4-BE49-F238E27FC236}">
                <a16:creationId xmlns:a16="http://schemas.microsoft.com/office/drawing/2014/main" id="{DB145068-AE3D-44A0-84CF-6E7696CD1DB0}"/>
              </a:ext>
            </a:extLst>
          </p:cNvPr>
          <p:cNvGrpSpPr>
            <a:grpSpLocks/>
          </p:cNvGrpSpPr>
          <p:nvPr/>
        </p:nvGrpSpPr>
        <p:grpSpPr bwMode="auto">
          <a:xfrm>
            <a:off x="360363" y="765175"/>
            <a:ext cx="4464050" cy="2752726"/>
            <a:chOff x="227" y="482"/>
            <a:chExt cx="2812" cy="1734"/>
          </a:xfrm>
        </p:grpSpPr>
        <p:sp>
          <p:nvSpPr>
            <p:cNvPr id="165913" name="Text Box 25">
              <a:extLst>
                <a:ext uri="{FF2B5EF4-FFF2-40B4-BE49-F238E27FC236}">
                  <a16:creationId xmlns:a16="http://schemas.microsoft.com/office/drawing/2014/main" id="{FD25E183-17BB-4CCB-894D-4B736BE17EDB}"/>
                </a:ext>
              </a:extLst>
            </p:cNvPr>
            <p:cNvSpPr txBox="1">
              <a:spLocks noChangeArrowheads="1"/>
            </p:cNvSpPr>
            <p:nvPr/>
          </p:nvSpPr>
          <p:spPr bwMode="auto">
            <a:xfrm>
              <a:off x="227" y="482"/>
              <a:ext cx="2812"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000" dirty="0">
                  <a:solidFill>
                    <a:schemeClr val="tx1"/>
                  </a:solidFill>
                  <a:latin typeface="+mn-ea"/>
                  <a:ea typeface="+mn-ea"/>
                </a:rPr>
                <a:t>1</a:t>
              </a:r>
              <a:r>
                <a:rPr lang="zh-CN" altLang="en-US" sz="2000" dirty="0">
                  <a:solidFill>
                    <a:schemeClr val="tx1"/>
                  </a:solidFill>
                  <a:latin typeface="+mn-ea"/>
                  <a:ea typeface="+mn-ea"/>
                </a:rPr>
                <a:t>）梯度是在函数定义域空间里</a:t>
              </a:r>
            </a:p>
            <a:p>
              <a:pPr algn="l">
                <a:spcBef>
                  <a:spcPct val="50000"/>
                </a:spcBef>
              </a:pPr>
              <a:r>
                <a:rPr lang="zh-CN" altLang="en-US" sz="2000" dirty="0">
                  <a:solidFill>
                    <a:schemeClr val="tx1"/>
                  </a:solidFill>
                  <a:latin typeface="+mn-ea"/>
                  <a:ea typeface="+mn-ea"/>
                </a:rPr>
                <a:t>      的一个矢量， </a:t>
              </a:r>
            </a:p>
          </p:txBody>
        </p:sp>
        <p:graphicFrame>
          <p:nvGraphicFramePr>
            <p:cNvPr id="165914" name="Object 26">
              <a:extLst>
                <a:ext uri="{FF2B5EF4-FFF2-40B4-BE49-F238E27FC236}">
                  <a16:creationId xmlns:a16="http://schemas.microsoft.com/office/drawing/2014/main" id="{C61BDB88-4273-4187-B627-E5CA7E75486D}"/>
                </a:ext>
              </a:extLst>
            </p:cNvPr>
            <p:cNvGraphicFramePr>
              <a:graphicFrameLocks/>
            </p:cNvGraphicFramePr>
            <p:nvPr>
              <p:extLst>
                <p:ext uri="{D42A27DB-BD31-4B8C-83A1-F6EECF244321}">
                  <p14:modId xmlns:p14="http://schemas.microsoft.com/office/powerpoint/2010/main" val="715238838"/>
                </p:ext>
              </p:extLst>
            </p:nvPr>
          </p:nvGraphicFramePr>
          <p:xfrm>
            <a:off x="1464" y="803"/>
            <a:ext cx="454" cy="227"/>
          </p:xfrm>
          <a:graphic>
            <a:graphicData uri="http://schemas.openxmlformats.org/presentationml/2006/ole">
              <mc:AlternateContent xmlns:mc="http://schemas.openxmlformats.org/markup-compatibility/2006">
                <mc:Choice xmlns:v="urn:schemas-microsoft-com:vml" Requires="v">
                  <p:oleObj spid="_x0000_s579150" name="公式" r:id="rId5" imgW="444114" imgH="203024" progId="Equation.3">
                    <p:embed/>
                  </p:oleObj>
                </mc:Choice>
                <mc:Fallback>
                  <p:oleObj name="公式" r:id="rId5" imgW="444114" imgH="203024" progId="Equation.3">
                    <p:embed/>
                    <p:pic>
                      <p:nvPicPr>
                        <p:cNvPr id="165914" name="Object 26">
                          <a:extLst>
                            <a:ext uri="{FF2B5EF4-FFF2-40B4-BE49-F238E27FC236}">
                              <a16:creationId xmlns:a16="http://schemas.microsoft.com/office/drawing/2014/main" id="{C61BDB88-4273-4187-B627-E5CA7E75486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4" y="803"/>
                          <a:ext cx="45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16" name="Text Box 28">
              <a:extLst>
                <a:ext uri="{FF2B5EF4-FFF2-40B4-BE49-F238E27FC236}">
                  <a16:creationId xmlns:a16="http://schemas.microsoft.com/office/drawing/2014/main" id="{7AAD4A10-C8C2-4A10-B06C-0FF1A25803CF}"/>
                </a:ext>
              </a:extLst>
            </p:cNvPr>
            <p:cNvSpPr txBox="1">
              <a:spLocks noChangeArrowheads="1"/>
            </p:cNvSpPr>
            <p:nvPr/>
          </p:nvSpPr>
          <p:spPr bwMode="auto">
            <a:xfrm>
              <a:off x="1873" y="768"/>
              <a:ext cx="77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000" dirty="0">
                  <a:solidFill>
                    <a:schemeClr val="tx1"/>
                  </a:solidFill>
                  <a:latin typeface="+mn-ea"/>
                  <a:ea typeface="+mn-ea"/>
                </a:rPr>
                <a:t>的方向</a:t>
              </a:r>
            </a:p>
          </p:txBody>
        </p:sp>
        <p:sp>
          <p:nvSpPr>
            <p:cNvPr id="165917" name="Text Box 29">
              <a:extLst>
                <a:ext uri="{FF2B5EF4-FFF2-40B4-BE49-F238E27FC236}">
                  <a16:creationId xmlns:a16="http://schemas.microsoft.com/office/drawing/2014/main" id="{97A4F041-85E1-4FBF-912B-53C38C082F21}"/>
                </a:ext>
              </a:extLst>
            </p:cNvPr>
            <p:cNvSpPr txBox="1">
              <a:spLocks noChangeArrowheads="1"/>
            </p:cNvSpPr>
            <p:nvPr/>
          </p:nvSpPr>
          <p:spPr bwMode="auto">
            <a:xfrm>
              <a:off x="491" y="1057"/>
              <a:ext cx="235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000" dirty="0">
                  <a:solidFill>
                    <a:schemeClr val="tx1"/>
                  </a:solidFill>
                  <a:latin typeface="+mn-ea"/>
                  <a:ea typeface="+mn-ea"/>
                </a:rPr>
                <a:t>指向函数最速上升方向； </a:t>
              </a:r>
            </a:p>
          </p:txBody>
        </p:sp>
        <p:graphicFrame>
          <p:nvGraphicFramePr>
            <p:cNvPr id="165918" name="Object 30">
              <a:extLst>
                <a:ext uri="{FF2B5EF4-FFF2-40B4-BE49-F238E27FC236}">
                  <a16:creationId xmlns:a16="http://schemas.microsoft.com/office/drawing/2014/main" id="{F882893D-C176-4D63-9643-9B11FD8E6128}"/>
                </a:ext>
              </a:extLst>
            </p:cNvPr>
            <p:cNvGraphicFramePr>
              <a:graphicFrameLocks/>
            </p:cNvGraphicFramePr>
            <p:nvPr>
              <p:extLst>
                <p:ext uri="{D42A27DB-BD31-4B8C-83A1-F6EECF244321}">
                  <p14:modId xmlns:p14="http://schemas.microsoft.com/office/powerpoint/2010/main" val="3076745235"/>
                </p:ext>
              </p:extLst>
            </p:nvPr>
          </p:nvGraphicFramePr>
          <p:xfrm>
            <a:off x="551" y="1401"/>
            <a:ext cx="454" cy="227"/>
          </p:xfrm>
          <a:graphic>
            <a:graphicData uri="http://schemas.openxmlformats.org/presentationml/2006/ole">
              <mc:AlternateContent xmlns:mc="http://schemas.openxmlformats.org/markup-compatibility/2006">
                <mc:Choice xmlns:v="urn:schemas-microsoft-com:vml" Requires="v">
                  <p:oleObj spid="_x0000_s579151" name="公式" r:id="rId7" imgW="558315" imgH="203024" progId="Equation.3">
                    <p:embed/>
                  </p:oleObj>
                </mc:Choice>
                <mc:Fallback>
                  <p:oleObj name="公式" r:id="rId7" imgW="558315" imgH="203024" progId="Equation.3">
                    <p:embed/>
                    <p:pic>
                      <p:nvPicPr>
                        <p:cNvPr id="165918" name="Object 30">
                          <a:extLst>
                            <a:ext uri="{FF2B5EF4-FFF2-40B4-BE49-F238E27FC236}">
                              <a16:creationId xmlns:a16="http://schemas.microsoft.com/office/drawing/2014/main" id="{F882893D-C176-4D63-9643-9B11FD8E6128}"/>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 y="1401"/>
                          <a:ext cx="45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21" name="Text Box 33">
              <a:extLst>
                <a:ext uri="{FF2B5EF4-FFF2-40B4-BE49-F238E27FC236}">
                  <a16:creationId xmlns:a16="http://schemas.microsoft.com/office/drawing/2014/main" id="{E44C85BD-0DCA-4C8B-9DDC-AE48F3871596}"/>
                </a:ext>
              </a:extLst>
            </p:cNvPr>
            <p:cNvSpPr txBox="1">
              <a:spLocks noChangeArrowheads="1"/>
            </p:cNvSpPr>
            <p:nvPr/>
          </p:nvSpPr>
          <p:spPr bwMode="auto">
            <a:xfrm>
              <a:off x="982" y="1355"/>
              <a:ext cx="186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000" dirty="0">
                  <a:solidFill>
                    <a:schemeClr val="tx1"/>
                  </a:solidFill>
                  <a:latin typeface="+mn-ea"/>
                  <a:ea typeface="+mn-ea"/>
                </a:rPr>
                <a:t>的方向指向函数最速</a:t>
              </a:r>
            </a:p>
          </p:txBody>
        </p:sp>
        <p:sp>
          <p:nvSpPr>
            <p:cNvPr id="165922" name="Text Box 34">
              <a:extLst>
                <a:ext uri="{FF2B5EF4-FFF2-40B4-BE49-F238E27FC236}">
                  <a16:creationId xmlns:a16="http://schemas.microsoft.com/office/drawing/2014/main" id="{80D01E90-6443-446D-ADA0-51D8172530E4}"/>
                </a:ext>
              </a:extLst>
            </p:cNvPr>
            <p:cNvSpPr txBox="1">
              <a:spLocks noChangeArrowheads="1"/>
            </p:cNvSpPr>
            <p:nvPr/>
          </p:nvSpPr>
          <p:spPr bwMode="auto">
            <a:xfrm>
              <a:off x="385" y="1673"/>
              <a:ext cx="2631"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latin typeface="+mn-ea"/>
                  <a:ea typeface="+mn-ea"/>
                </a:rPr>
                <a:t>下降方向。即梯度能定量表</a:t>
              </a:r>
            </a:p>
            <a:p>
              <a:pPr>
                <a:spcBef>
                  <a:spcPct val="50000"/>
                </a:spcBef>
              </a:pPr>
              <a:r>
                <a:rPr lang="zh-CN" altLang="en-US" sz="2000" dirty="0">
                  <a:latin typeface="+mn-ea"/>
                  <a:ea typeface="+mn-ea"/>
                </a:rPr>
                <a:t>明函数在某一点的变化性态。</a:t>
              </a:r>
            </a:p>
          </p:txBody>
        </p:sp>
      </p:grpSp>
      <p:sp>
        <p:nvSpPr>
          <p:cNvPr id="165924" name="Text Box 36">
            <a:extLst>
              <a:ext uri="{FF2B5EF4-FFF2-40B4-BE49-F238E27FC236}">
                <a16:creationId xmlns:a16="http://schemas.microsoft.com/office/drawing/2014/main" id="{36A90572-6B4B-4938-8B5C-C43F22FFDDD2}"/>
              </a:ext>
            </a:extLst>
          </p:cNvPr>
          <p:cNvSpPr txBox="1">
            <a:spLocks noChangeArrowheads="1"/>
          </p:cNvSpPr>
          <p:nvPr/>
        </p:nvSpPr>
        <p:spPr bwMode="auto">
          <a:xfrm>
            <a:off x="395288" y="3860800"/>
            <a:ext cx="8280400"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mn-ea"/>
                <a:ea typeface="+mn-ea"/>
              </a:rPr>
              <a:t>2) </a:t>
            </a:r>
            <a:r>
              <a:rPr lang="zh-CN" altLang="en-US" sz="2000">
                <a:latin typeface="+mn-ea"/>
                <a:ea typeface="+mn-ea"/>
              </a:rPr>
              <a:t>函数在某点的梯度只是指出了在该点极小邻域内函数的最</a:t>
            </a:r>
          </a:p>
          <a:p>
            <a:pPr>
              <a:spcBef>
                <a:spcPct val="50000"/>
              </a:spcBef>
            </a:pPr>
            <a:r>
              <a:rPr lang="zh-CN" altLang="en-US" sz="2000">
                <a:latin typeface="+mn-ea"/>
                <a:ea typeface="+mn-ea"/>
              </a:rPr>
              <a:t>    速上升方向</a:t>
            </a:r>
            <a:r>
              <a:rPr lang="en-US" altLang="zh-CN" sz="2000">
                <a:latin typeface="+mn-ea"/>
                <a:ea typeface="+mn-ea"/>
              </a:rPr>
              <a:t>——</a:t>
            </a:r>
            <a:r>
              <a:rPr lang="zh-CN" altLang="en-US" sz="2000">
                <a:latin typeface="+mn-ea"/>
                <a:ea typeface="+mn-ea"/>
              </a:rPr>
              <a:t>并非全局最速上升方向</a:t>
            </a:r>
          </a:p>
        </p:txBody>
      </p:sp>
      <p:sp>
        <p:nvSpPr>
          <p:cNvPr id="165926" name="Rectangle 38">
            <a:extLst>
              <a:ext uri="{FF2B5EF4-FFF2-40B4-BE49-F238E27FC236}">
                <a16:creationId xmlns:a16="http://schemas.microsoft.com/office/drawing/2014/main" id="{90B75F2C-9890-487A-B18F-927246F35CBD}"/>
              </a:ext>
            </a:extLst>
          </p:cNvPr>
          <p:cNvSpPr>
            <a:spLocks noChangeArrowheads="1"/>
          </p:cNvSpPr>
          <p:nvPr/>
        </p:nvSpPr>
        <p:spPr bwMode="auto">
          <a:xfrm>
            <a:off x="4479634" y="3128933"/>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sp>
        <p:nvSpPr>
          <p:cNvPr id="165930" name="Rectangle 42">
            <a:extLst>
              <a:ext uri="{FF2B5EF4-FFF2-40B4-BE49-F238E27FC236}">
                <a16:creationId xmlns:a16="http://schemas.microsoft.com/office/drawing/2014/main" id="{B1FD03F6-8AED-48C5-AF01-F2035649908A}"/>
              </a:ext>
            </a:extLst>
          </p:cNvPr>
          <p:cNvSpPr>
            <a:spLocks noChangeArrowheads="1"/>
          </p:cNvSpPr>
          <p:nvPr/>
        </p:nvSpPr>
        <p:spPr bwMode="auto">
          <a:xfrm>
            <a:off x="4479634" y="3128933"/>
            <a:ext cx="1847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000">
              <a:solidFill>
                <a:schemeClr val="tx1"/>
              </a:solidFill>
              <a:latin typeface="+mn-ea"/>
              <a:ea typeface="+mn-ea"/>
            </a:endParaRPr>
          </a:p>
        </p:txBody>
      </p:sp>
      <p:grpSp>
        <p:nvGrpSpPr>
          <p:cNvPr id="165932" name="Group 44">
            <a:extLst>
              <a:ext uri="{FF2B5EF4-FFF2-40B4-BE49-F238E27FC236}">
                <a16:creationId xmlns:a16="http://schemas.microsoft.com/office/drawing/2014/main" id="{03371DEA-3DF6-4880-8D1C-2477B429167F}"/>
              </a:ext>
            </a:extLst>
          </p:cNvPr>
          <p:cNvGrpSpPr>
            <a:grpSpLocks/>
          </p:cNvGrpSpPr>
          <p:nvPr/>
        </p:nvGrpSpPr>
        <p:grpSpPr bwMode="auto">
          <a:xfrm>
            <a:off x="468313" y="5003800"/>
            <a:ext cx="5816600" cy="441325"/>
            <a:chOff x="295" y="3152"/>
            <a:chExt cx="3664" cy="278"/>
          </a:xfrm>
        </p:grpSpPr>
        <p:graphicFrame>
          <p:nvGraphicFramePr>
            <p:cNvPr id="165925" name="Object 37">
              <a:extLst>
                <a:ext uri="{FF2B5EF4-FFF2-40B4-BE49-F238E27FC236}">
                  <a16:creationId xmlns:a16="http://schemas.microsoft.com/office/drawing/2014/main" id="{2DE9102D-AC6F-4F56-86A1-A0F532DEAB42}"/>
                </a:ext>
              </a:extLst>
            </p:cNvPr>
            <p:cNvGraphicFramePr>
              <a:graphicFrameLocks/>
            </p:cNvGraphicFramePr>
            <p:nvPr/>
          </p:nvGraphicFramePr>
          <p:xfrm>
            <a:off x="567" y="3203"/>
            <a:ext cx="408" cy="227"/>
          </p:xfrm>
          <a:graphic>
            <a:graphicData uri="http://schemas.openxmlformats.org/presentationml/2006/ole">
              <mc:AlternateContent xmlns:mc="http://schemas.openxmlformats.org/markup-compatibility/2006">
                <mc:Choice xmlns:v="urn:schemas-microsoft-com:vml" Requires="v">
                  <p:oleObj spid="_x0000_s579152" name="公式" r:id="rId9" imgW="444114" imgH="203024" progId="Equation.3">
                    <p:embed/>
                  </p:oleObj>
                </mc:Choice>
                <mc:Fallback>
                  <p:oleObj name="公式" r:id="rId9" imgW="444114" imgH="203024" progId="Equation.3">
                    <p:embed/>
                    <p:pic>
                      <p:nvPicPr>
                        <p:cNvPr id="165925" name="Object 37">
                          <a:extLst>
                            <a:ext uri="{FF2B5EF4-FFF2-40B4-BE49-F238E27FC236}">
                              <a16:creationId xmlns:a16="http://schemas.microsoft.com/office/drawing/2014/main" id="{2DE9102D-AC6F-4F56-86A1-A0F532DEAB4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 y="3203"/>
                          <a:ext cx="408"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27" name="Text Box 39">
              <a:extLst>
                <a:ext uri="{FF2B5EF4-FFF2-40B4-BE49-F238E27FC236}">
                  <a16:creationId xmlns:a16="http://schemas.microsoft.com/office/drawing/2014/main" id="{28BC6B1D-7876-47A3-A467-50FDE9C6068D}"/>
                </a:ext>
              </a:extLst>
            </p:cNvPr>
            <p:cNvSpPr txBox="1">
              <a:spLocks noChangeArrowheads="1"/>
            </p:cNvSpPr>
            <p:nvPr/>
          </p:nvSpPr>
          <p:spPr bwMode="auto">
            <a:xfrm>
              <a:off x="295" y="3158"/>
              <a:ext cx="45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000">
                  <a:solidFill>
                    <a:schemeClr val="tx1"/>
                  </a:solidFill>
                  <a:latin typeface="+mn-ea"/>
                  <a:ea typeface="+mn-ea"/>
                </a:rPr>
                <a:t>3)</a:t>
              </a:r>
            </a:p>
          </p:txBody>
        </p:sp>
        <p:sp>
          <p:nvSpPr>
            <p:cNvPr id="165928" name="Text Box 40">
              <a:extLst>
                <a:ext uri="{FF2B5EF4-FFF2-40B4-BE49-F238E27FC236}">
                  <a16:creationId xmlns:a16="http://schemas.microsoft.com/office/drawing/2014/main" id="{1BDF7BC0-CEC4-49DF-833C-6545590DC70A}"/>
                </a:ext>
              </a:extLst>
            </p:cNvPr>
            <p:cNvSpPr txBox="1">
              <a:spLocks noChangeArrowheads="1"/>
            </p:cNvSpPr>
            <p:nvPr/>
          </p:nvSpPr>
          <p:spPr bwMode="auto">
            <a:xfrm>
              <a:off x="1020" y="3158"/>
              <a:ext cx="72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000">
                  <a:solidFill>
                    <a:schemeClr val="tx1"/>
                  </a:solidFill>
                  <a:latin typeface="+mn-ea"/>
                  <a:ea typeface="+mn-ea"/>
                </a:rPr>
                <a:t>方向是 </a:t>
              </a:r>
            </a:p>
          </p:txBody>
        </p:sp>
        <p:graphicFrame>
          <p:nvGraphicFramePr>
            <p:cNvPr id="165929" name="Object 41">
              <a:extLst>
                <a:ext uri="{FF2B5EF4-FFF2-40B4-BE49-F238E27FC236}">
                  <a16:creationId xmlns:a16="http://schemas.microsoft.com/office/drawing/2014/main" id="{EC31ADFE-B1B6-43FB-8E09-FA30D3729DBE}"/>
                </a:ext>
              </a:extLst>
            </p:cNvPr>
            <p:cNvGraphicFramePr>
              <a:graphicFrameLocks/>
            </p:cNvGraphicFramePr>
            <p:nvPr>
              <p:extLst>
                <p:ext uri="{D42A27DB-BD31-4B8C-83A1-F6EECF244321}">
                  <p14:modId xmlns:p14="http://schemas.microsoft.com/office/powerpoint/2010/main" val="3140956140"/>
                </p:ext>
              </p:extLst>
            </p:nvPr>
          </p:nvGraphicFramePr>
          <p:xfrm>
            <a:off x="1564" y="3170"/>
            <a:ext cx="363" cy="227"/>
          </p:xfrm>
          <a:graphic>
            <a:graphicData uri="http://schemas.openxmlformats.org/presentationml/2006/ole">
              <mc:AlternateContent xmlns:mc="http://schemas.openxmlformats.org/markup-compatibility/2006">
                <mc:Choice xmlns:v="urn:schemas-microsoft-com:vml" Requires="v">
                  <p:oleObj spid="_x0000_s579153" name="公式" r:id="rId10" imgW="367981" imgH="203024" progId="Equation.3">
                    <p:embed/>
                  </p:oleObj>
                </mc:Choice>
                <mc:Fallback>
                  <p:oleObj name="公式" r:id="rId10" imgW="367981" imgH="203024" progId="Equation.3">
                    <p:embed/>
                    <p:pic>
                      <p:nvPicPr>
                        <p:cNvPr id="165929" name="Object 41">
                          <a:extLst>
                            <a:ext uri="{FF2B5EF4-FFF2-40B4-BE49-F238E27FC236}">
                              <a16:creationId xmlns:a16="http://schemas.microsoft.com/office/drawing/2014/main" id="{EC31ADFE-B1B6-43FB-8E09-FA30D3729DBE}"/>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64" y="3170"/>
                          <a:ext cx="363"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31" name="Text Box 43">
              <a:extLst>
                <a:ext uri="{FF2B5EF4-FFF2-40B4-BE49-F238E27FC236}">
                  <a16:creationId xmlns:a16="http://schemas.microsoft.com/office/drawing/2014/main" id="{450065A2-C698-49E9-91AF-2DB177144F9E}"/>
                </a:ext>
              </a:extLst>
            </p:cNvPr>
            <p:cNvSpPr txBox="1">
              <a:spLocks noChangeArrowheads="1"/>
            </p:cNvSpPr>
            <p:nvPr/>
          </p:nvSpPr>
          <p:spPr bwMode="auto">
            <a:xfrm>
              <a:off x="1918" y="3152"/>
              <a:ext cx="204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000" dirty="0">
                  <a:solidFill>
                    <a:schemeClr val="tx1"/>
                  </a:solidFill>
                  <a:latin typeface="+mn-ea"/>
                  <a:ea typeface="+mn-ea"/>
                </a:rPr>
                <a:t>等值线的法线方向 </a:t>
              </a:r>
            </a:p>
          </p:txBody>
        </p:sp>
      </p:grpSp>
    </p:spTree>
    <p:extLst>
      <p:ext uri="{BB962C8B-B14F-4D97-AF65-F5344CB8AC3E}">
        <p14:creationId xmlns:p14="http://schemas.microsoft.com/office/powerpoint/2010/main" val="18808781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6E9EC01D-955B-4D16-A061-9CE37397A6AF}"/>
              </a:ext>
            </a:extLst>
          </p:cNvPr>
          <p:cNvSpPr>
            <a:spLocks noChangeArrowheads="1"/>
          </p:cNvSpPr>
          <p:nvPr/>
        </p:nvSpPr>
        <p:spPr bwMode="auto">
          <a:xfrm>
            <a:off x="4479634" y="30886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67939" name="Rectangle 3">
            <a:extLst>
              <a:ext uri="{FF2B5EF4-FFF2-40B4-BE49-F238E27FC236}">
                <a16:creationId xmlns:a16="http://schemas.microsoft.com/office/drawing/2014/main" id="{34EA3120-F648-49D0-BE80-A5AD4D07978E}"/>
              </a:ext>
            </a:extLst>
          </p:cNvPr>
          <p:cNvSpPr>
            <a:spLocks noChangeArrowheads="1"/>
          </p:cNvSpPr>
          <p:nvPr/>
        </p:nvSpPr>
        <p:spPr bwMode="auto">
          <a:xfrm>
            <a:off x="4479634" y="2945756"/>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67940" name="Rectangle 4">
            <a:extLst>
              <a:ext uri="{FF2B5EF4-FFF2-40B4-BE49-F238E27FC236}">
                <a16:creationId xmlns:a16="http://schemas.microsoft.com/office/drawing/2014/main" id="{2A66F2A6-441F-43A9-B332-74DA36B1DA8B}"/>
              </a:ext>
            </a:extLst>
          </p:cNvPr>
          <p:cNvSpPr>
            <a:spLocks noChangeArrowheads="1"/>
          </p:cNvSpPr>
          <p:nvPr/>
        </p:nvSpPr>
        <p:spPr bwMode="auto">
          <a:xfrm>
            <a:off x="4479634" y="308386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67941" name="Rectangle 5">
            <a:extLst>
              <a:ext uri="{FF2B5EF4-FFF2-40B4-BE49-F238E27FC236}">
                <a16:creationId xmlns:a16="http://schemas.microsoft.com/office/drawing/2014/main" id="{371A0916-4BD8-440B-B881-CE5AF767467D}"/>
              </a:ext>
            </a:extLst>
          </p:cNvPr>
          <p:cNvSpPr>
            <a:spLocks noChangeArrowheads="1"/>
          </p:cNvSpPr>
          <p:nvPr/>
        </p:nvSpPr>
        <p:spPr bwMode="auto">
          <a:xfrm>
            <a:off x="4479634" y="331246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67942" name="Rectangle 6">
            <a:extLst>
              <a:ext uri="{FF2B5EF4-FFF2-40B4-BE49-F238E27FC236}">
                <a16:creationId xmlns:a16="http://schemas.microsoft.com/office/drawing/2014/main" id="{E739702D-09A2-4475-8D3B-1EAE8B5CF3BF}"/>
              </a:ext>
            </a:extLst>
          </p:cNvPr>
          <p:cNvSpPr>
            <a:spLocks noChangeArrowheads="1"/>
          </p:cNvSpPr>
          <p:nvPr/>
        </p:nvSpPr>
        <p:spPr bwMode="auto">
          <a:xfrm>
            <a:off x="4479634" y="2983856"/>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67943" name="Rectangle 7">
            <a:extLst>
              <a:ext uri="{FF2B5EF4-FFF2-40B4-BE49-F238E27FC236}">
                <a16:creationId xmlns:a16="http://schemas.microsoft.com/office/drawing/2014/main" id="{996DFC51-B143-46C3-99EF-9915E1CBE6BF}"/>
              </a:ext>
            </a:extLst>
          </p:cNvPr>
          <p:cNvSpPr>
            <a:spLocks noChangeArrowheads="1"/>
          </p:cNvSpPr>
          <p:nvPr/>
        </p:nvSpPr>
        <p:spPr bwMode="auto">
          <a:xfrm>
            <a:off x="4479634" y="2983856"/>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67944" name="Rectangle 8">
            <a:extLst>
              <a:ext uri="{FF2B5EF4-FFF2-40B4-BE49-F238E27FC236}">
                <a16:creationId xmlns:a16="http://schemas.microsoft.com/office/drawing/2014/main" id="{EC8B6E95-DE86-42E7-91E4-CC662A46CC8E}"/>
              </a:ext>
            </a:extLst>
          </p:cNvPr>
          <p:cNvSpPr>
            <a:spLocks noChangeArrowheads="1"/>
          </p:cNvSpPr>
          <p:nvPr/>
        </p:nvSpPr>
        <p:spPr bwMode="auto">
          <a:xfrm>
            <a:off x="4479634" y="308386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67945" name="Rectangle 9">
            <a:extLst>
              <a:ext uri="{FF2B5EF4-FFF2-40B4-BE49-F238E27FC236}">
                <a16:creationId xmlns:a16="http://schemas.microsoft.com/office/drawing/2014/main" id="{2812ECE3-27F8-445C-8306-0FD38E6ABBE9}"/>
              </a:ext>
            </a:extLst>
          </p:cNvPr>
          <p:cNvSpPr>
            <a:spLocks noChangeArrowheads="1"/>
          </p:cNvSpPr>
          <p:nvPr/>
        </p:nvSpPr>
        <p:spPr bwMode="auto">
          <a:xfrm>
            <a:off x="4479634" y="3088631"/>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67946" name="Rectangle 10">
            <a:extLst>
              <a:ext uri="{FF2B5EF4-FFF2-40B4-BE49-F238E27FC236}">
                <a16:creationId xmlns:a16="http://schemas.microsoft.com/office/drawing/2014/main" id="{AFCE3A61-3C30-4EAC-9F83-23F9410DF12F}"/>
              </a:ext>
            </a:extLst>
          </p:cNvPr>
          <p:cNvSpPr>
            <a:spLocks noChangeArrowheads="1"/>
          </p:cNvSpPr>
          <p:nvPr/>
        </p:nvSpPr>
        <p:spPr bwMode="auto">
          <a:xfrm>
            <a:off x="4479634" y="3088631"/>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67948" name="Rectangle 12">
            <a:extLst>
              <a:ext uri="{FF2B5EF4-FFF2-40B4-BE49-F238E27FC236}">
                <a16:creationId xmlns:a16="http://schemas.microsoft.com/office/drawing/2014/main" id="{5DDD427E-3095-4D85-A6A8-3463B2234A0A}"/>
              </a:ext>
            </a:extLst>
          </p:cNvPr>
          <p:cNvSpPr>
            <a:spLocks noChangeArrowheads="1"/>
          </p:cNvSpPr>
          <p:nvPr/>
        </p:nvSpPr>
        <p:spPr bwMode="auto">
          <a:xfrm>
            <a:off x="4479634" y="2983856"/>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zh-CN" sz="2400">
              <a:solidFill>
                <a:schemeClr val="tx1"/>
              </a:solidFill>
              <a:latin typeface="+mn-ea"/>
              <a:ea typeface="+mn-ea"/>
            </a:endParaRPr>
          </a:p>
        </p:txBody>
      </p:sp>
      <p:sp>
        <p:nvSpPr>
          <p:cNvPr id="167950" name="Rectangle 14">
            <a:extLst>
              <a:ext uri="{FF2B5EF4-FFF2-40B4-BE49-F238E27FC236}">
                <a16:creationId xmlns:a16="http://schemas.microsoft.com/office/drawing/2014/main" id="{294E2EC2-83DD-46E0-ABC7-39B1D11BA250}"/>
              </a:ext>
            </a:extLst>
          </p:cNvPr>
          <p:cNvSpPr>
            <a:spLocks noChangeArrowheads="1"/>
          </p:cNvSpPr>
          <p:nvPr/>
        </p:nvSpPr>
        <p:spPr bwMode="auto">
          <a:xfrm>
            <a:off x="4479634" y="-184666"/>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67960" name="Rectangle 24">
            <a:extLst>
              <a:ext uri="{FF2B5EF4-FFF2-40B4-BE49-F238E27FC236}">
                <a16:creationId xmlns:a16="http://schemas.microsoft.com/office/drawing/2014/main" id="{33B9A9BF-7504-4DB5-97CE-7671333B00D0}"/>
              </a:ext>
            </a:extLst>
          </p:cNvPr>
          <p:cNvSpPr>
            <a:spLocks noChangeArrowheads="1"/>
          </p:cNvSpPr>
          <p:nvPr/>
        </p:nvSpPr>
        <p:spPr bwMode="auto">
          <a:xfrm>
            <a:off x="4479634" y="3098156"/>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67969" name="Rectangle 33">
            <a:extLst>
              <a:ext uri="{FF2B5EF4-FFF2-40B4-BE49-F238E27FC236}">
                <a16:creationId xmlns:a16="http://schemas.microsoft.com/office/drawing/2014/main" id="{365D0C69-508A-42F4-B5A1-289FA848AE48}"/>
              </a:ext>
            </a:extLst>
          </p:cNvPr>
          <p:cNvSpPr>
            <a:spLocks noChangeArrowheads="1"/>
          </p:cNvSpPr>
          <p:nvPr/>
        </p:nvSpPr>
        <p:spPr bwMode="auto">
          <a:xfrm>
            <a:off x="4479634" y="308386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grpSp>
        <p:nvGrpSpPr>
          <p:cNvPr id="167974" name="Group 38">
            <a:extLst>
              <a:ext uri="{FF2B5EF4-FFF2-40B4-BE49-F238E27FC236}">
                <a16:creationId xmlns:a16="http://schemas.microsoft.com/office/drawing/2014/main" id="{8B8EEFDE-16A4-45B7-94E6-1FC6FD5A8937}"/>
              </a:ext>
            </a:extLst>
          </p:cNvPr>
          <p:cNvGrpSpPr>
            <a:grpSpLocks/>
          </p:cNvGrpSpPr>
          <p:nvPr/>
        </p:nvGrpSpPr>
        <p:grpSpPr bwMode="auto">
          <a:xfrm>
            <a:off x="179512" y="186383"/>
            <a:ext cx="7631113" cy="1035052"/>
            <a:chOff x="204" y="144"/>
            <a:chExt cx="4807" cy="652"/>
          </a:xfrm>
        </p:grpSpPr>
        <p:sp>
          <p:nvSpPr>
            <p:cNvPr id="167949" name="Text Box 13">
              <a:extLst>
                <a:ext uri="{FF2B5EF4-FFF2-40B4-BE49-F238E27FC236}">
                  <a16:creationId xmlns:a16="http://schemas.microsoft.com/office/drawing/2014/main" id="{F7D13D94-7028-4748-A679-A98AD7E12970}"/>
                </a:ext>
              </a:extLst>
            </p:cNvPr>
            <p:cNvSpPr txBox="1">
              <a:spLocks noChangeArrowheads="1"/>
            </p:cNvSpPr>
            <p:nvPr/>
          </p:nvSpPr>
          <p:spPr bwMode="auto">
            <a:xfrm>
              <a:off x="204" y="164"/>
              <a:ext cx="254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例</a:t>
              </a:r>
              <a:r>
                <a:rPr lang="en-US" altLang="zh-CN" sz="2400" dirty="0">
                  <a:solidFill>
                    <a:schemeClr val="tx1"/>
                  </a:solidFill>
                  <a:latin typeface="+mn-ea"/>
                  <a:ea typeface="+mn-ea"/>
                </a:rPr>
                <a:t>8.6</a:t>
              </a:r>
              <a:r>
                <a:rPr lang="zh-CN" altLang="en-US" sz="2400" dirty="0">
                  <a:solidFill>
                    <a:schemeClr val="tx1"/>
                  </a:solidFill>
                  <a:latin typeface="+mn-ea"/>
                  <a:ea typeface="+mn-ea"/>
                </a:rPr>
                <a:t>：求二元函数</a:t>
              </a:r>
              <a:r>
                <a:rPr lang="zh-CN" altLang="en-US" sz="2400" b="1" dirty="0">
                  <a:solidFill>
                    <a:schemeClr val="tx1"/>
                  </a:solidFill>
                  <a:latin typeface="+mn-ea"/>
                  <a:ea typeface="+mn-ea"/>
                </a:rPr>
                <a:t> </a:t>
              </a:r>
            </a:p>
          </p:txBody>
        </p:sp>
        <p:graphicFrame>
          <p:nvGraphicFramePr>
            <p:cNvPr id="167968" name="Object 32">
              <a:extLst>
                <a:ext uri="{FF2B5EF4-FFF2-40B4-BE49-F238E27FC236}">
                  <a16:creationId xmlns:a16="http://schemas.microsoft.com/office/drawing/2014/main" id="{99E93C06-49D4-4C7F-8708-BC9E599C1684}"/>
                </a:ext>
              </a:extLst>
            </p:cNvPr>
            <p:cNvGraphicFramePr>
              <a:graphicFrameLocks/>
            </p:cNvGraphicFramePr>
            <p:nvPr>
              <p:extLst>
                <p:ext uri="{D42A27DB-BD31-4B8C-83A1-F6EECF244321}">
                  <p14:modId xmlns:p14="http://schemas.microsoft.com/office/powerpoint/2010/main" val="1273585890"/>
                </p:ext>
              </p:extLst>
            </p:nvPr>
          </p:nvGraphicFramePr>
          <p:xfrm>
            <a:off x="1847" y="158"/>
            <a:ext cx="2131" cy="272"/>
          </p:xfrm>
          <a:graphic>
            <a:graphicData uri="http://schemas.openxmlformats.org/presentationml/2006/ole">
              <mc:AlternateContent xmlns:mc="http://schemas.openxmlformats.org/markup-compatibility/2006">
                <mc:Choice xmlns:v="urn:schemas-microsoft-com:vml" Requires="v">
                  <p:oleObj spid="_x0000_s580316" name="公式" r:id="rId4" imgW="2146300" imgH="228600" progId="Equation.3">
                    <p:embed/>
                  </p:oleObj>
                </mc:Choice>
                <mc:Fallback>
                  <p:oleObj name="公式" r:id="rId4" imgW="2146300" imgH="228600" progId="Equation.3">
                    <p:embed/>
                    <p:pic>
                      <p:nvPicPr>
                        <p:cNvPr id="167968" name="Object 32">
                          <a:extLst>
                            <a:ext uri="{FF2B5EF4-FFF2-40B4-BE49-F238E27FC236}">
                              <a16:creationId xmlns:a16="http://schemas.microsoft.com/office/drawing/2014/main" id="{99E93C06-49D4-4C7F-8708-BC9E599C168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 y="158"/>
                          <a:ext cx="213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70" name="Text Box 34">
              <a:extLst>
                <a:ext uri="{FF2B5EF4-FFF2-40B4-BE49-F238E27FC236}">
                  <a16:creationId xmlns:a16="http://schemas.microsoft.com/office/drawing/2014/main" id="{F674B968-E1D0-40F5-8E3F-68995605A1EE}"/>
                </a:ext>
              </a:extLst>
            </p:cNvPr>
            <p:cNvSpPr txBox="1">
              <a:spLocks noChangeArrowheads="1"/>
            </p:cNvSpPr>
            <p:nvPr/>
          </p:nvSpPr>
          <p:spPr bwMode="auto">
            <a:xfrm>
              <a:off x="4014" y="155"/>
              <a:ext cx="31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solidFill>
                    <a:schemeClr val="tx1"/>
                  </a:solidFill>
                  <a:latin typeface="+mn-ea"/>
                  <a:ea typeface="+mn-ea"/>
                </a:rPr>
                <a:t>在 </a:t>
              </a:r>
            </a:p>
          </p:txBody>
        </p:sp>
        <p:graphicFrame>
          <p:nvGraphicFramePr>
            <p:cNvPr id="167971" name="Object 35">
              <a:extLst>
                <a:ext uri="{FF2B5EF4-FFF2-40B4-BE49-F238E27FC236}">
                  <a16:creationId xmlns:a16="http://schemas.microsoft.com/office/drawing/2014/main" id="{12B8067C-804B-461A-ACE0-B6263D2FE842}"/>
                </a:ext>
              </a:extLst>
            </p:cNvPr>
            <p:cNvGraphicFramePr>
              <a:graphicFrameLocks/>
            </p:cNvGraphicFramePr>
            <p:nvPr>
              <p:extLst>
                <p:ext uri="{D42A27DB-BD31-4B8C-83A1-F6EECF244321}">
                  <p14:modId xmlns:p14="http://schemas.microsoft.com/office/powerpoint/2010/main" val="311603179"/>
                </p:ext>
              </p:extLst>
            </p:nvPr>
          </p:nvGraphicFramePr>
          <p:xfrm>
            <a:off x="4285" y="144"/>
            <a:ext cx="726" cy="272"/>
          </p:xfrm>
          <a:graphic>
            <a:graphicData uri="http://schemas.openxmlformats.org/presentationml/2006/ole">
              <mc:AlternateContent xmlns:mc="http://schemas.openxmlformats.org/markup-compatibility/2006">
                <mc:Choice xmlns:v="urn:schemas-microsoft-com:vml" Requires="v">
                  <p:oleObj spid="_x0000_s580317" name="公式" r:id="rId6" imgW="825500" imgH="241300" progId="Equation.3">
                    <p:embed/>
                  </p:oleObj>
                </mc:Choice>
                <mc:Fallback>
                  <p:oleObj name="公式" r:id="rId6" imgW="825500" imgH="241300" progId="Equation.3">
                    <p:embed/>
                    <p:pic>
                      <p:nvPicPr>
                        <p:cNvPr id="167971" name="Object 35">
                          <a:extLst>
                            <a:ext uri="{FF2B5EF4-FFF2-40B4-BE49-F238E27FC236}">
                              <a16:creationId xmlns:a16="http://schemas.microsoft.com/office/drawing/2014/main" id="{12B8067C-804B-461A-ACE0-B6263D2FE842}"/>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5" y="144"/>
                          <a:ext cx="726"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73" name="Text Box 37">
              <a:extLst>
                <a:ext uri="{FF2B5EF4-FFF2-40B4-BE49-F238E27FC236}">
                  <a16:creationId xmlns:a16="http://schemas.microsoft.com/office/drawing/2014/main" id="{059C1B6C-995A-40CB-AE03-D0A92BF2BC71}"/>
                </a:ext>
              </a:extLst>
            </p:cNvPr>
            <p:cNvSpPr txBox="1">
              <a:spLocks noChangeArrowheads="1"/>
            </p:cNvSpPr>
            <p:nvPr/>
          </p:nvSpPr>
          <p:spPr bwMode="auto">
            <a:xfrm>
              <a:off x="794" y="505"/>
              <a:ext cx="362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处函数变化率最大的方向和数值。 </a:t>
              </a:r>
            </a:p>
          </p:txBody>
        </p:sp>
      </p:grpSp>
      <p:sp>
        <p:nvSpPr>
          <p:cNvPr id="167975" name="Text Box 39">
            <a:extLst>
              <a:ext uri="{FF2B5EF4-FFF2-40B4-BE49-F238E27FC236}">
                <a16:creationId xmlns:a16="http://schemas.microsoft.com/office/drawing/2014/main" id="{443BBB2E-BB78-48B5-B30A-B24ED62B5C73}"/>
              </a:ext>
            </a:extLst>
          </p:cNvPr>
          <p:cNvSpPr txBox="1">
            <a:spLocks noChangeArrowheads="1"/>
          </p:cNvSpPr>
          <p:nvPr/>
        </p:nvSpPr>
        <p:spPr bwMode="auto">
          <a:xfrm>
            <a:off x="504156" y="1343934"/>
            <a:ext cx="122396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解：</a:t>
            </a:r>
          </a:p>
        </p:txBody>
      </p:sp>
      <p:grpSp>
        <p:nvGrpSpPr>
          <p:cNvPr id="167983" name="Group 47">
            <a:extLst>
              <a:ext uri="{FF2B5EF4-FFF2-40B4-BE49-F238E27FC236}">
                <a16:creationId xmlns:a16="http://schemas.microsoft.com/office/drawing/2014/main" id="{0E873777-782D-4986-A2DB-8E31F610AD0D}"/>
              </a:ext>
            </a:extLst>
          </p:cNvPr>
          <p:cNvGrpSpPr>
            <a:grpSpLocks/>
          </p:cNvGrpSpPr>
          <p:nvPr/>
        </p:nvGrpSpPr>
        <p:grpSpPr bwMode="auto">
          <a:xfrm>
            <a:off x="1187624" y="1366838"/>
            <a:ext cx="5329237" cy="2103438"/>
            <a:chOff x="839" y="935"/>
            <a:chExt cx="3357" cy="1325"/>
          </a:xfrm>
        </p:grpSpPr>
        <p:sp>
          <p:nvSpPr>
            <p:cNvPr id="167976" name="Text Box 40">
              <a:extLst>
                <a:ext uri="{FF2B5EF4-FFF2-40B4-BE49-F238E27FC236}">
                  <a16:creationId xmlns:a16="http://schemas.microsoft.com/office/drawing/2014/main" id="{74784987-8B05-4D12-BD90-980A5EEDCE53}"/>
                </a:ext>
              </a:extLst>
            </p:cNvPr>
            <p:cNvSpPr txBox="1">
              <a:spLocks noChangeArrowheads="1"/>
            </p:cNvSpPr>
            <p:nvPr/>
          </p:nvSpPr>
          <p:spPr bwMode="auto">
            <a:xfrm>
              <a:off x="839" y="935"/>
              <a:ext cx="335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函数变化率最大的方向</a:t>
              </a:r>
              <a:r>
                <a:rPr lang="en-US" altLang="zh-CN" sz="2400" dirty="0">
                  <a:solidFill>
                    <a:schemeClr val="tx1"/>
                  </a:solidFill>
                  <a:latin typeface="+mn-ea"/>
                  <a:ea typeface="+mn-ea"/>
                </a:rPr>
                <a:t>——</a:t>
              </a:r>
              <a:r>
                <a:rPr lang="zh-CN" altLang="en-US" sz="2400" dirty="0">
                  <a:solidFill>
                    <a:schemeClr val="tx1"/>
                  </a:solidFill>
                  <a:latin typeface="+mn-ea"/>
                  <a:ea typeface="+mn-ea"/>
                </a:rPr>
                <a:t>梯度方向</a:t>
              </a:r>
            </a:p>
          </p:txBody>
        </p:sp>
        <p:graphicFrame>
          <p:nvGraphicFramePr>
            <p:cNvPr id="167977" name="Object 41">
              <a:extLst>
                <a:ext uri="{FF2B5EF4-FFF2-40B4-BE49-F238E27FC236}">
                  <a16:creationId xmlns:a16="http://schemas.microsoft.com/office/drawing/2014/main" id="{A1457917-54D5-4649-B8E1-AC745B67B7D9}"/>
                </a:ext>
              </a:extLst>
            </p:cNvPr>
            <p:cNvGraphicFramePr>
              <a:graphicFrameLocks noChangeAspect="1"/>
            </p:cNvGraphicFramePr>
            <p:nvPr>
              <p:extLst>
                <p:ext uri="{D42A27DB-BD31-4B8C-83A1-F6EECF244321}">
                  <p14:modId xmlns:p14="http://schemas.microsoft.com/office/powerpoint/2010/main" val="4061725943"/>
                </p:ext>
              </p:extLst>
            </p:nvPr>
          </p:nvGraphicFramePr>
          <p:xfrm>
            <a:off x="933" y="1296"/>
            <a:ext cx="2540" cy="964"/>
          </p:xfrm>
          <a:graphic>
            <a:graphicData uri="http://schemas.openxmlformats.org/presentationml/2006/ole">
              <mc:AlternateContent xmlns:mc="http://schemas.openxmlformats.org/markup-compatibility/2006">
                <mc:Choice xmlns:v="urn:schemas-microsoft-com:vml" Requires="v">
                  <p:oleObj spid="_x0000_s580318" name="公式" r:id="rId8" imgW="2489200" imgH="939800" progId="Equation.3">
                    <p:embed/>
                  </p:oleObj>
                </mc:Choice>
                <mc:Fallback>
                  <p:oleObj name="公式" r:id="rId8" imgW="2489200" imgH="939800" progId="Equation.3">
                    <p:embed/>
                    <p:pic>
                      <p:nvPicPr>
                        <p:cNvPr id="167977" name="Object 41">
                          <a:extLst>
                            <a:ext uri="{FF2B5EF4-FFF2-40B4-BE49-F238E27FC236}">
                              <a16:creationId xmlns:a16="http://schemas.microsoft.com/office/drawing/2014/main" id="{A1457917-54D5-4649-B8E1-AC745B67B7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3" y="1296"/>
                          <a:ext cx="2540" cy="9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7979" name="Object 43">
            <a:extLst>
              <a:ext uri="{FF2B5EF4-FFF2-40B4-BE49-F238E27FC236}">
                <a16:creationId xmlns:a16="http://schemas.microsoft.com/office/drawing/2014/main" id="{2E63EB59-9B8A-4268-9D83-FB5D794B3C3F}"/>
              </a:ext>
            </a:extLst>
          </p:cNvPr>
          <p:cNvGraphicFramePr>
            <a:graphicFrameLocks noChangeAspect="1"/>
          </p:cNvGraphicFramePr>
          <p:nvPr>
            <p:extLst>
              <p:ext uri="{D42A27DB-BD31-4B8C-83A1-F6EECF244321}">
                <p14:modId xmlns:p14="http://schemas.microsoft.com/office/powerpoint/2010/main" val="3726567031"/>
              </p:ext>
            </p:extLst>
          </p:nvPr>
        </p:nvGraphicFramePr>
        <p:xfrm>
          <a:off x="749541" y="3759845"/>
          <a:ext cx="6121400" cy="887412"/>
        </p:xfrm>
        <a:graphic>
          <a:graphicData uri="http://schemas.openxmlformats.org/presentationml/2006/ole">
            <mc:AlternateContent xmlns:mc="http://schemas.openxmlformats.org/markup-compatibility/2006">
              <mc:Choice xmlns:v="urn:schemas-microsoft-com:vml" Requires="v">
                <p:oleObj spid="_x0000_s580319" name="公式" r:id="rId10" imgW="3352800" imgH="482600" progId="Equation.3">
                  <p:embed/>
                </p:oleObj>
              </mc:Choice>
              <mc:Fallback>
                <p:oleObj name="公式" r:id="rId10" imgW="3352800" imgH="482600" progId="Equation.3">
                  <p:embed/>
                  <p:pic>
                    <p:nvPicPr>
                      <p:cNvPr id="167979" name="Object 43">
                        <a:extLst>
                          <a:ext uri="{FF2B5EF4-FFF2-40B4-BE49-F238E27FC236}">
                            <a16:creationId xmlns:a16="http://schemas.microsoft.com/office/drawing/2014/main" id="{2E63EB59-9B8A-4268-9D83-FB5D794B3C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9541" y="3759845"/>
                        <a:ext cx="6121400"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7981" name="Object 45">
            <a:extLst>
              <a:ext uri="{FF2B5EF4-FFF2-40B4-BE49-F238E27FC236}">
                <a16:creationId xmlns:a16="http://schemas.microsoft.com/office/drawing/2014/main" id="{5A679122-D1BF-42BD-A44C-764BAEAFC174}"/>
              </a:ext>
            </a:extLst>
          </p:cNvPr>
          <p:cNvGraphicFramePr>
            <a:graphicFrameLocks noChangeAspect="1"/>
          </p:cNvGraphicFramePr>
          <p:nvPr>
            <p:extLst>
              <p:ext uri="{D42A27DB-BD31-4B8C-83A1-F6EECF244321}">
                <p14:modId xmlns:p14="http://schemas.microsoft.com/office/powerpoint/2010/main" val="1096217532"/>
              </p:ext>
            </p:extLst>
          </p:nvPr>
        </p:nvGraphicFramePr>
        <p:xfrm>
          <a:off x="867946" y="4930876"/>
          <a:ext cx="3671887" cy="1427163"/>
        </p:xfrm>
        <a:graphic>
          <a:graphicData uri="http://schemas.openxmlformats.org/presentationml/2006/ole">
            <mc:AlternateContent xmlns:mc="http://schemas.openxmlformats.org/markup-compatibility/2006">
              <mc:Choice xmlns:v="urn:schemas-microsoft-com:vml" Requires="v">
                <p:oleObj spid="_x0000_s580320" name="公式" r:id="rId12" imgW="1993900" imgH="876300" progId="Equation.3">
                  <p:embed/>
                </p:oleObj>
              </mc:Choice>
              <mc:Fallback>
                <p:oleObj name="公式" r:id="rId12" imgW="1993900" imgH="876300" progId="Equation.3">
                  <p:embed/>
                  <p:pic>
                    <p:nvPicPr>
                      <p:cNvPr id="167981" name="Object 45">
                        <a:extLst>
                          <a:ext uri="{FF2B5EF4-FFF2-40B4-BE49-F238E27FC236}">
                            <a16:creationId xmlns:a16="http://schemas.microsoft.com/office/drawing/2014/main" id="{5A679122-D1BF-42BD-A44C-764BAEAFC17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7946" y="4930876"/>
                        <a:ext cx="3671887" cy="1427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72626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a:extLst>
              <a:ext uri="{FF2B5EF4-FFF2-40B4-BE49-F238E27FC236}">
                <a16:creationId xmlns:a16="http://schemas.microsoft.com/office/drawing/2014/main" id="{2933A3DD-ED23-4347-AFBF-D4175787FC8E}"/>
              </a:ext>
            </a:extLst>
          </p:cNvPr>
          <p:cNvSpPr txBox="1">
            <a:spLocks noChangeArrowheads="1"/>
          </p:cNvSpPr>
          <p:nvPr/>
        </p:nvSpPr>
        <p:spPr bwMode="auto">
          <a:xfrm>
            <a:off x="2283026" y="240165"/>
            <a:ext cx="61928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solidFill>
                  <a:schemeClr val="tx1"/>
                </a:solidFill>
                <a:latin typeface="+mn-ea"/>
                <a:ea typeface="+mn-ea"/>
              </a:rPr>
              <a:t>多元函数的泰勒展开</a:t>
            </a:r>
            <a:r>
              <a:rPr lang="zh-CN" altLang="en-US" sz="2800" dirty="0">
                <a:solidFill>
                  <a:schemeClr val="tx1"/>
                </a:solidFill>
                <a:latin typeface="+mn-ea"/>
                <a:ea typeface="+mn-ea"/>
              </a:rPr>
              <a:t> </a:t>
            </a:r>
          </a:p>
        </p:txBody>
      </p:sp>
      <p:sp>
        <p:nvSpPr>
          <p:cNvPr id="169989" name="Rectangle 5">
            <a:extLst>
              <a:ext uri="{FF2B5EF4-FFF2-40B4-BE49-F238E27FC236}">
                <a16:creationId xmlns:a16="http://schemas.microsoft.com/office/drawing/2014/main" id="{80FE1846-432F-410C-B203-61EEB5A966E3}"/>
              </a:ext>
            </a:extLst>
          </p:cNvPr>
          <p:cNvSpPr>
            <a:spLocks noChangeArrowheads="1"/>
          </p:cNvSpPr>
          <p:nvPr/>
        </p:nvSpPr>
        <p:spPr bwMode="auto">
          <a:xfrm>
            <a:off x="4479634" y="30886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69991" name="Rectangle 7">
            <a:extLst>
              <a:ext uri="{FF2B5EF4-FFF2-40B4-BE49-F238E27FC236}">
                <a16:creationId xmlns:a16="http://schemas.microsoft.com/office/drawing/2014/main" id="{60D4C684-4C6C-4414-86C7-1A537185FF3F}"/>
              </a:ext>
            </a:extLst>
          </p:cNvPr>
          <p:cNvSpPr>
            <a:spLocks noChangeArrowheads="1"/>
          </p:cNvSpPr>
          <p:nvPr/>
        </p:nvSpPr>
        <p:spPr bwMode="auto">
          <a:xfrm>
            <a:off x="4479634" y="2945756"/>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69998" name="Rectangle 14">
            <a:extLst>
              <a:ext uri="{FF2B5EF4-FFF2-40B4-BE49-F238E27FC236}">
                <a16:creationId xmlns:a16="http://schemas.microsoft.com/office/drawing/2014/main" id="{D7A6C2B5-70D5-4993-91EE-08E705D0CEB2}"/>
              </a:ext>
            </a:extLst>
          </p:cNvPr>
          <p:cNvSpPr>
            <a:spLocks noChangeArrowheads="1"/>
          </p:cNvSpPr>
          <p:nvPr/>
        </p:nvSpPr>
        <p:spPr bwMode="auto">
          <a:xfrm>
            <a:off x="4479634" y="2917181"/>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69999" name="Rectangle 15">
            <a:extLst>
              <a:ext uri="{FF2B5EF4-FFF2-40B4-BE49-F238E27FC236}">
                <a16:creationId xmlns:a16="http://schemas.microsoft.com/office/drawing/2014/main" id="{16918435-C8B2-4D2A-8D87-C30392C2CC6E}"/>
              </a:ext>
            </a:extLst>
          </p:cNvPr>
          <p:cNvSpPr>
            <a:spLocks noChangeArrowheads="1"/>
          </p:cNvSpPr>
          <p:nvPr/>
        </p:nvSpPr>
        <p:spPr bwMode="auto">
          <a:xfrm>
            <a:off x="4479634" y="308386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70006" name="Rectangle 22">
            <a:extLst>
              <a:ext uri="{FF2B5EF4-FFF2-40B4-BE49-F238E27FC236}">
                <a16:creationId xmlns:a16="http://schemas.microsoft.com/office/drawing/2014/main" id="{54C59306-6FE1-4A66-A372-34FF5327A12B}"/>
              </a:ext>
            </a:extLst>
          </p:cNvPr>
          <p:cNvSpPr>
            <a:spLocks noChangeArrowheads="1"/>
          </p:cNvSpPr>
          <p:nvPr/>
        </p:nvSpPr>
        <p:spPr bwMode="auto">
          <a:xfrm>
            <a:off x="4479634" y="2983856"/>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70007" name="Rectangle 23">
            <a:extLst>
              <a:ext uri="{FF2B5EF4-FFF2-40B4-BE49-F238E27FC236}">
                <a16:creationId xmlns:a16="http://schemas.microsoft.com/office/drawing/2014/main" id="{AA3E18A4-4AC4-4B23-AA1F-4983F1A5648D}"/>
              </a:ext>
            </a:extLst>
          </p:cNvPr>
          <p:cNvSpPr>
            <a:spLocks noChangeArrowheads="1"/>
          </p:cNvSpPr>
          <p:nvPr/>
        </p:nvSpPr>
        <p:spPr bwMode="auto">
          <a:xfrm>
            <a:off x="4479634" y="2983856"/>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70020" name="Rectangle 36">
            <a:extLst>
              <a:ext uri="{FF2B5EF4-FFF2-40B4-BE49-F238E27FC236}">
                <a16:creationId xmlns:a16="http://schemas.microsoft.com/office/drawing/2014/main" id="{A3BDE977-DC74-4322-966A-FDEA62810619}"/>
              </a:ext>
            </a:extLst>
          </p:cNvPr>
          <p:cNvSpPr>
            <a:spLocks noChangeArrowheads="1"/>
          </p:cNvSpPr>
          <p:nvPr/>
        </p:nvSpPr>
        <p:spPr bwMode="auto">
          <a:xfrm>
            <a:off x="4479634" y="3002906"/>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grpSp>
        <p:nvGrpSpPr>
          <p:cNvPr id="170037" name="Group 53">
            <a:extLst>
              <a:ext uri="{FF2B5EF4-FFF2-40B4-BE49-F238E27FC236}">
                <a16:creationId xmlns:a16="http://schemas.microsoft.com/office/drawing/2014/main" id="{D3ADE110-3088-4135-9862-06FB8955D137}"/>
              </a:ext>
            </a:extLst>
          </p:cNvPr>
          <p:cNvGrpSpPr>
            <a:grpSpLocks/>
          </p:cNvGrpSpPr>
          <p:nvPr/>
        </p:nvGrpSpPr>
        <p:grpSpPr bwMode="auto">
          <a:xfrm>
            <a:off x="176618" y="979349"/>
            <a:ext cx="6051551" cy="1339850"/>
            <a:chOff x="158" y="527"/>
            <a:chExt cx="3812" cy="844"/>
          </a:xfrm>
        </p:grpSpPr>
        <p:grpSp>
          <p:nvGrpSpPr>
            <p:cNvPr id="170018" name="Group 34">
              <a:extLst>
                <a:ext uri="{FF2B5EF4-FFF2-40B4-BE49-F238E27FC236}">
                  <a16:creationId xmlns:a16="http://schemas.microsoft.com/office/drawing/2014/main" id="{6C8EFF04-8BFE-4ECB-AA1A-4B365D548E89}"/>
                </a:ext>
              </a:extLst>
            </p:cNvPr>
            <p:cNvGrpSpPr>
              <a:grpSpLocks/>
            </p:cNvGrpSpPr>
            <p:nvPr/>
          </p:nvGrpSpPr>
          <p:grpSpPr bwMode="auto">
            <a:xfrm>
              <a:off x="158" y="527"/>
              <a:ext cx="3221" cy="296"/>
              <a:chOff x="158" y="527"/>
              <a:chExt cx="3221" cy="296"/>
            </a:xfrm>
          </p:grpSpPr>
          <p:sp>
            <p:nvSpPr>
              <p:cNvPr id="169987" name="Text Box 3">
                <a:extLst>
                  <a:ext uri="{FF2B5EF4-FFF2-40B4-BE49-F238E27FC236}">
                    <a16:creationId xmlns:a16="http://schemas.microsoft.com/office/drawing/2014/main" id="{834465F0-9DE6-4D91-BF3F-014A0F490D17}"/>
                  </a:ext>
                </a:extLst>
              </p:cNvPr>
              <p:cNvSpPr txBox="1">
                <a:spLocks noChangeArrowheads="1"/>
              </p:cNvSpPr>
              <p:nvPr/>
            </p:nvSpPr>
            <p:spPr bwMode="auto">
              <a:xfrm>
                <a:off x="158" y="527"/>
                <a:ext cx="32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a:solidFill>
                      <a:schemeClr val="tx1"/>
                    </a:solidFill>
                    <a:latin typeface="+mn-ea"/>
                    <a:ea typeface="+mn-ea"/>
                  </a:rPr>
                  <a:t>一元函数</a:t>
                </a:r>
                <a:r>
                  <a:rPr lang="en-US" altLang="zh-CN" sz="2400">
                    <a:solidFill>
                      <a:schemeClr val="tx1"/>
                    </a:solidFill>
                    <a:latin typeface="+mn-ea"/>
                    <a:ea typeface="+mn-ea"/>
                  </a:rPr>
                  <a:t>——</a:t>
                </a:r>
                <a:r>
                  <a:rPr lang="zh-CN" altLang="en-US" sz="2400">
                    <a:solidFill>
                      <a:schemeClr val="tx1"/>
                    </a:solidFill>
                    <a:latin typeface="+mn-ea"/>
                    <a:ea typeface="+mn-ea"/>
                  </a:rPr>
                  <a:t>在 </a:t>
                </a:r>
              </a:p>
            </p:txBody>
          </p:sp>
          <p:graphicFrame>
            <p:nvGraphicFramePr>
              <p:cNvPr id="170015" name="Object 31">
                <a:extLst>
                  <a:ext uri="{FF2B5EF4-FFF2-40B4-BE49-F238E27FC236}">
                    <a16:creationId xmlns:a16="http://schemas.microsoft.com/office/drawing/2014/main" id="{BD57164D-F2A5-4E2B-8248-39E81A801875}"/>
                  </a:ext>
                </a:extLst>
              </p:cNvPr>
              <p:cNvGraphicFramePr>
                <a:graphicFrameLocks/>
              </p:cNvGraphicFramePr>
              <p:nvPr>
                <p:extLst>
                  <p:ext uri="{D42A27DB-BD31-4B8C-83A1-F6EECF244321}">
                    <p14:modId xmlns:p14="http://schemas.microsoft.com/office/powerpoint/2010/main" val="2576708230"/>
                  </p:ext>
                </p:extLst>
              </p:nvPr>
            </p:nvGraphicFramePr>
            <p:xfrm>
              <a:off x="1587" y="566"/>
              <a:ext cx="544" cy="246"/>
            </p:xfrm>
            <a:graphic>
              <a:graphicData uri="http://schemas.openxmlformats.org/presentationml/2006/ole">
                <mc:AlternateContent xmlns:mc="http://schemas.openxmlformats.org/markup-compatibility/2006">
                  <mc:Choice xmlns:v="urn:schemas-microsoft-com:vml" Requires="v">
                    <p:oleObj spid="_x0000_s609287" name="公式" r:id="rId4" imgW="444307" imgH="228501" progId="Equation.3">
                      <p:embed/>
                    </p:oleObj>
                  </mc:Choice>
                  <mc:Fallback>
                    <p:oleObj name="公式" r:id="rId4" imgW="444307" imgH="228501" progId="Equation.3">
                      <p:embed/>
                      <p:pic>
                        <p:nvPicPr>
                          <p:cNvPr id="170015" name="Object 31">
                            <a:extLst>
                              <a:ext uri="{FF2B5EF4-FFF2-40B4-BE49-F238E27FC236}">
                                <a16:creationId xmlns:a16="http://schemas.microsoft.com/office/drawing/2014/main" id="{BD57164D-F2A5-4E2B-8248-39E81A80187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566"/>
                            <a:ext cx="544" cy="246"/>
                          </a:xfrm>
                          <a:prstGeom prst="rect">
                            <a:avLst/>
                          </a:prstGeom>
                          <a:noFill/>
                        </p:spPr>
                      </p:pic>
                    </p:oleObj>
                  </mc:Fallback>
                </mc:AlternateContent>
              </a:graphicData>
            </a:graphic>
          </p:graphicFrame>
          <p:sp>
            <p:nvSpPr>
              <p:cNvPr id="170017" name="Text Box 33">
                <a:extLst>
                  <a:ext uri="{FF2B5EF4-FFF2-40B4-BE49-F238E27FC236}">
                    <a16:creationId xmlns:a16="http://schemas.microsoft.com/office/drawing/2014/main" id="{A63E9C52-AB60-4F30-8AA9-22DB061F6407}"/>
                  </a:ext>
                </a:extLst>
              </p:cNvPr>
              <p:cNvSpPr txBox="1">
                <a:spLocks noChangeArrowheads="1"/>
              </p:cNvSpPr>
              <p:nvPr/>
            </p:nvSpPr>
            <p:spPr bwMode="auto">
              <a:xfrm>
                <a:off x="2086" y="532"/>
                <a:ext cx="122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处展开： </a:t>
                </a:r>
              </a:p>
            </p:txBody>
          </p:sp>
        </p:grpSp>
        <p:graphicFrame>
          <p:nvGraphicFramePr>
            <p:cNvPr id="170019" name="Object 35">
              <a:extLst>
                <a:ext uri="{FF2B5EF4-FFF2-40B4-BE49-F238E27FC236}">
                  <a16:creationId xmlns:a16="http://schemas.microsoft.com/office/drawing/2014/main" id="{D65AC14B-7867-404D-8046-23817F0205A8}"/>
                </a:ext>
              </a:extLst>
            </p:cNvPr>
            <p:cNvGraphicFramePr>
              <a:graphicFrameLocks/>
            </p:cNvGraphicFramePr>
            <p:nvPr>
              <p:extLst>
                <p:ext uri="{D42A27DB-BD31-4B8C-83A1-F6EECF244321}">
                  <p14:modId xmlns:p14="http://schemas.microsoft.com/office/powerpoint/2010/main" val="1830907877"/>
                </p:ext>
              </p:extLst>
            </p:nvPr>
          </p:nvGraphicFramePr>
          <p:xfrm>
            <a:off x="931" y="872"/>
            <a:ext cx="3039" cy="499"/>
          </p:xfrm>
          <a:graphic>
            <a:graphicData uri="http://schemas.openxmlformats.org/presentationml/2006/ole">
              <mc:AlternateContent xmlns:mc="http://schemas.openxmlformats.org/markup-compatibility/2006">
                <mc:Choice xmlns:v="urn:schemas-microsoft-com:vml" Requires="v">
                  <p:oleObj spid="_x0000_s609288" name="公式" r:id="rId6" imgW="2894344" imgH="393529" progId="Equation.3">
                    <p:embed/>
                  </p:oleObj>
                </mc:Choice>
                <mc:Fallback>
                  <p:oleObj name="公式" r:id="rId6" imgW="2894344" imgH="393529" progId="Equation.3">
                    <p:embed/>
                    <p:pic>
                      <p:nvPicPr>
                        <p:cNvPr id="170019" name="Object 35">
                          <a:extLst>
                            <a:ext uri="{FF2B5EF4-FFF2-40B4-BE49-F238E27FC236}">
                              <a16:creationId xmlns:a16="http://schemas.microsoft.com/office/drawing/2014/main" id="{D65AC14B-7867-404D-8046-23817F0205A8}"/>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1" y="872"/>
                          <a:ext cx="3039" cy="4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0030" name="Rectangle 46">
            <a:extLst>
              <a:ext uri="{FF2B5EF4-FFF2-40B4-BE49-F238E27FC236}">
                <a16:creationId xmlns:a16="http://schemas.microsoft.com/office/drawing/2014/main" id="{C14DE2CF-6729-4A26-9F81-76EF9ECDBA78}"/>
              </a:ext>
            </a:extLst>
          </p:cNvPr>
          <p:cNvSpPr>
            <a:spLocks noChangeArrowheads="1"/>
          </p:cNvSpPr>
          <p:nvPr/>
        </p:nvSpPr>
        <p:spPr bwMode="auto">
          <a:xfrm>
            <a:off x="4479634" y="2679056"/>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70033" name="Rectangle 49">
            <a:extLst>
              <a:ext uri="{FF2B5EF4-FFF2-40B4-BE49-F238E27FC236}">
                <a16:creationId xmlns:a16="http://schemas.microsoft.com/office/drawing/2014/main" id="{3D666112-58D5-4635-9503-7AD364BA8CB2}"/>
              </a:ext>
            </a:extLst>
          </p:cNvPr>
          <p:cNvSpPr>
            <a:spLocks noChangeArrowheads="1"/>
          </p:cNvSpPr>
          <p:nvPr/>
        </p:nvSpPr>
        <p:spPr bwMode="auto">
          <a:xfrm>
            <a:off x="4479634" y="308386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sp>
        <p:nvSpPr>
          <p:cNvPr id="170035" name="Rectangle 51">
            <a:extLst>
              <a:ext uri="{FF2B5EF4-FFF2-40B4-BE49-F238E27FC236}">
                <a16:creationId xmlns:a16="http://schemas.microsoft.com/office/drawing/2014/main" id="{6FB74EA3-73F2-4770-B0A4-FB5ED5DAD3A8}"/>
              </a:ext>
            </a:extLst>
          </p:cNvPr>
          <p:cNvSpPr>
            <a:spLocks noChangeArrowheads="1"/>
          </p:cNvSpPr>
          <p:nvPr/>
        </p:nvSpPr>
        <p:spPr bwMode="auto">
          <a:xfrm>
            <a:off x="4479634" y="308386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mn-ea"/>
              <a:ea typeface="+mn-ea"/>
            </a:endParaRPr>
          </a:p>
        </p:txBody>
      </p:sp>
      <p:grpSp>
        <p:nvGrpSpPr>
          <p:cNvPr id="170038" name="Group 54">
            <a:extLst>
              <a:ext uri="{FF2B5EF4-FFF2-40B4-BE49-F238E27FC236}">
                <a16:creationId xmlns:a16="http://schemas.microsoft.com/office/drawing/2014/main" id="{4BFD89EE-3FD5-4C9A-994C-B10D4F35109B}"/>
              </a:ext>
            </a:extLst>
          </p:cNvPr>
          <p:cNvGrpSpPr>
            <a:grpSpLocks/>
          </p:cNvGrpSpPr>
          <p:nvPr/>
        </p:nvGrpSpPr>
        <p:grpSpPr bwMode="auto">
          <a:xfrm>
            <a:off x="176618" y="2525590"/>
            <a:ext cx="7200900" cy="3455988"/>
            <a:chOff x="204" y="1344"/>
            <a:chExt cx="4536" cy="2177"/>
          </a:xfrm>
        </p:grpSpPr>
        <p:grpSp>
          <p:nvGrpSpPr>
            <p:cNvPr id="170028" name="Group 44">
              <a:extLst>
                <a:ext uri="{FF2B5EF4-FFF2-40B4-BE49-F238E27FC236}">
                  <a16:creationId xmlns:a16="http://schemas.microsoft.com/office/drawing/2014/main" id="{E8C76873-1EEA-417A-9A05-FCADAF3D65FA}"/>
                </a:ext>
              </a:extLst>
            </p:cNvPr>
            <p:cNvGrpSpPr>
              <a:grpSpLocks/>
            </p:cNvGrpSpPr>
            <p:nvPr/>
          </p:nvGrpSpPr>
          <p:grpSpPr bwMode="auto">
            <a:xfrm>
              <a:off x="204" y="1344"/>
              <a:ext cx="3674" cy="297"/>
              <a:chOff x="204" y="1344"/>
              <a:chExt cx="3674" cy="297"/>
            </a:xfrm>
          </p:grpSpPr>
          <p:sp>
            <p:nvSpPr>
              <p:cNvPr id="170021" name="Text Box 37">
                <a:extLst>
                  <a:ext uri="{FF2B5EF4-FFF2-40B4-BE49-F238E27FC236}">
                    <a16:creationId xmlns:a16="http://schemas.microsoft.com/office/drawing/2014/main" id="{A14F6D95-C836-4C96-A1CA-00B5A6D032F5}"/>
                  </a:ext>
                </a:extLst>
              </p:cNvPr>
              <p:cNvSpPr txBox="1">
                <a:spLocks noChangeArrowheads="1"/>
              </p:cNvSpPr>
              <p:nvPr/>
            </p:nvSpPr>
            <p:spPr bwMode="auto">
              <a:xfrm>
                <a:off x="204" y="1344"/>
                <a:ext cx="113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b="1">
                    <a:solidFill>
                      <a:schemeClr val="tx1"/>
                    </a:solidFill>
                    <a:latin typeface="+mn-ea"/>
                    <a:ea typeface="+mn-ea"/>
                  </a:rPr>
                  <a:t>二元函数</a:t>
                </a:r>
                <a:r>
                  <a:rPr lang="zh-CN" altLang="en-US" sz="2400">
                    <a:solidFill>
                      <a:schemeClr val="tx1"/>
                    </a:solidFill>
                    <a:latin typeface="+mn-ea"/>
                    <a:ea typeface="+mn-ea"/>
                  </a:rPr>
                  <a:t> </a:t>
                </a:r>
              </a:p>
            </p:txBody>
          </p:sp>
          <p:graphicFrame>
            <p:nvGraphicFramePr>
              <p:cNvPr id="170022" name="Object 38">
                <a:extLst>
                  <a:ext uri="{FF2B5EF4-FFF2-40B4-BE49-F238E27FC236}">
                    <a16:creationId xmlns:a16="http://schemas.microsoft.com/office/drawing/2014/main" id="{84B647A6-7356-421F-B1B0-1743FA7CC3D0}"/>
                  </a:ext>
                </a:extLst>
              </p:cNvPr>
              <p:cNvGraphicFramePr>
                <a:graphicFrameLocks/>
              </p:cNvGraphicFramePr>
              <p:nvPr/>
            </p:nvGraphicFramePr>
            <p:xfrm>
              <a:off x="1066" y="1389"/>
              <a:ext cx="544" cy="227"/>
            </p:xfrm>
            <a:graphic>
              <a:graphicData uri="http://schemas.openxmlformats.org/presentationml/2006/ole">
                <mc:AlternateContent xmlns:mc="http://schemas.openxmlformats.org/markup-compatibility/2006">
                  <mc:Choice xmlns:v="urn:schemas-microsoft-com:vml" Requires="v">
                    <p:oleObj spid="_x0000_s609289" name="公式" r:id="rId8" imgW="596124" imgH="215619" progId="Equation.3">
                      <p:embed/>
                    </p:oleObj>
                  </mc:Choice>
                  <mc:Fallback>
                    <p:oleObj name="公式" r:id="rId8" imgW="596124" imgH="215619" progId="Equation.3">
                      <p:embed/>
                      <p:pic>
                        <p:nvPicPr>
                          <p:cNvPr id="170022" name="Object 38">
                            <a:extLst>
                              <a:ext uri="{FF2B5EF4-FFF2-40B4-BE49-F238E27FC236}">
                                <a16:creationId xmlns:a16="http://schemas.microsoft.com/office/drawing/2014/main" id="{84B647A6-7356-421F-B1B0-1743FA7CC3D0}"/>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 y="1389"/>
                            <a:ext cx="544"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0024" name="Text Box 40">
                <a:extLst>
                  <a:ext uri="{FF2B5EF4-FFF2-40B4-BE49-F238E27FC236}">
                    <a16:creationId xmlns:a16="http://schemas.microsoft.com/office/drawing/2014/main" id="{2CA791D4-4D95-4201-9D5A-49977FFEFC96}"/>
                  </a:ext>
                </a:extLst>
              </p:cNvPr>
              <p:cNvSpPr txBox="1">
                <a:spLocks noChangeArrowheads="1"/>
              </p:cNvSpPr>
              <p:nvPr/>
            </p:nvSpPr>
            <p:spPr bwMode="auto">
              <a:xfrm>
                <a:off x="1565" y="1344"/>
                <a:ext cx="90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400">
                    <a:solidFill>
                      <a:schemeClr val="tx1"/>
                    </a:solidFill>
                    <a:latin typeface="+mn-ea"/>
                    <a:ea typeface="+mn-ea"/>
                  </a:rPr>
                  <a:t>——</a:t>
                </a:r>
                <a:r>
                  <a:rPr lang="zh-CN" altLang="en-US" sz="2400">
                    <a:solidFill>
                      <a:schemeClr val="tx1"/>
                    </a:solidFill>
                    <a:latin typeface="+mn-ea"/>
                    <a:ea typeface="+mn-ea"/>
                  </a:rPr>
                  <a:t>在 </a:t>
                </a:r>
              </a:p>
            </p:txBody>
          </p:sp>
          <p:graphicFrame>
            <p:nvGraphicFramePr>
              <p:cNvPr id="170025" name="Object 41">
                <a:extLst>
                  <a:ext uri="{FF2B5EF4-FFF2-40B4-BE49-F238E27FC236}">
                    <a16:creationId xmlns:a16="http://schemas.microsoft.com/office/drawing/2014/main" id="{129214C9-6A59-44AC-A7BA-4255BB4B1E40}"/>
                  </a:ext>
                </a:extLst>
              </p:cNvPr>
              <p:cNvGraphicFramePr>
                <a:graphicFrameLocks/>
              </p:cNvGraphicFramePr>
              <p:nvPr/>
            </p:nvGraphicFramePr>
            <p:xfrm>
              <a:off x="2245" y="1389"/>
              <a:ext cx="680" cy="227"/>
            </p:xfrm>
            <a:graphic>
              <a:graphicData uri="http://schemas.openxmlformats.org/presentationml/2006/ole">
                <mc:AlternateContent xmlns:mc="http://schemas.openxmlformats.org/markup-compatibility/2006">
                  <mc:Choice xmlns:v="urn:schemas-microsoft-com:vml" Requires="v">
                    <p:oleObj spid="_x0000_s609290" name="公式" r:id="rId10" imgW="749300" imgH="228600" progId="Equation.3">
                      <p:embed/>
                    </p:oleObj>
                  </mc:Choice>
                  <mc:Fallback>
                    <p:oleObj name="公式" r:id="rId10" imgW="749300" imgH="228600" progId="Equation.3">
                      <p:embed/>
                      <p:pic>
                        <p:nvPicPr>
                          <p:cNvPr id="170025" name="Object 41">
                            <a:extLst>
                              <a:ext uri="{FF2B5EF4-FFF2-40B4-BE49-F238E27FC236}">
                                <a16:creationId xmlns:a16="http://schemas.microsoft.com/office/drawing/2014/main" id="{129214C9-6A59-44AC-A7BA-4255BB4B1E40}"/>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45" y="1389"/>
                            <a:ext cx="680"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0027" name="Text Box 43">
                <a:extLst>
                  <a:ext uri="{FF2B5EF4-FFF2-40B4-BE49-F238E27FC236}">
                    <a16:creationId xmlns:a16="http://schemas.microsoft.com/office/drawing/2014/main" id="{1102F6AC-F564-4B31-81EF-088C6F01BB17}"/>
                  </a:ext>
                </a:extLst>
              </p:cNvPr>
              <p:cNvSpPr txBox="1">
                <a:spLocks noChangeArrowheads="1"/>
              </p:cNvSpPr>
              <p:nvPr/>
            </p:nvSpPr>
            <p:spPr bwMode="auto">
              <a:xfrm>
                <a:off x="2925" y="1350"/>
                <a:ext cx="95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mn-ea"/>
                    <a:ea typeface="+mn-ea"/>
                  </a:rPr>
                  <a:t>处展开： </a:t>
                </a:r>
              </a:p>
            </p:txBody>
          </p:sp>
        </p:grpSp>
        <p:graphicFrame>
          <p:nvGraphicFramePr>
            <p:cNvPr id="170029" name="Object 45">
              <a:extLst>
                <a:ext uri="{FF2B5EF4-FFF2-40B4-BE49-F238E27FC236}">
                  <a16:creationId xmlns:a16="http://schemas.microsoft.com/office/drawing/2014/main" id="{E244803B-D500-4E66-9241-8DEF08AFC0E8}"/>
                </a:ext>
              </a:extLst>
            </p:cNvPr>
            <p:cNvGraphicFramePr>
              <a:graphicFrameLocks/>
            </p:cNvGraphicFramePr>
            <p:nvPr/>
          </p:nvGraphicFramePr>
          <p:xfrm>
            <a:off x="567" y="1797"/>
            <a:ext cx="4173" cy="1225"/>
          </p:xfrm>
          <a:graphic>
            <a:graphicData uri="http://schemas.openxmlformats.org/presentationml/2006/ole">
              <mc:AlternateContent xmlns:mc="http://schemas.openxmlformats.org/markup-compatibility/2006">
                <mc:Choice xmlns:v="urn:schemas-microsoft-com:vml" Requires="v">
                  <p:oleObj spid="_x0000_s609291" name="公式" r:id="rId12" imgW="3833736" imgH="1040948" progId="Equation.3">
                    <p:embed/>
                  </p:oleObj>
                </mc:Choice>
                <mc:Fallback>
                  <p:oleObj name="公式" r:id="rId12" imgW="3833736" imgH="1040948" progId="Equation.3">
                    <p:embed/>
                    <p:pic>
                      <p:nvPicPr>
                        <p:cNvPr id="170029" name="Object 45">
                          <a:extLst>
                            <a:ext uri="{FF2B5EF4-FFF2-40B4-BE49-F238E27FC236}">
                              <a16:creationId xmlns:a16="http://schemas.microsoft.com/office/drawing/2014/main" id="{E244803B-D500-4E66-9241-8DEF08AFC0E8}"/>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7" y="1797"/>
                          <a:ext cx="4173" cy="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0036" name="Group 52">
              <a:extLst>
                <a:ext uri="{FF2B5EF4-FFF2-40B4-BE49-F238E27FC236}">
                  <a16:creationId xmlns:a16="http://schemas.microsoft.com/office/drawing/2014/main" id="{992C6BB8-3F28-4807-ABF3-77E358AD8ED2}"/>
                </a:ext>
              </a:extLst>
            </p:cNvPr>
            <p:cNvGrpSpPr>
              <a:grpSpLocks/>
            </p:cNvGrpSpPr>
            <p:nvPr/>
          </p:nvGrpSpPr>
          <p:grpSpPr bwMode="auto">
            <a:xfrm>
              <a:off x="431" y="3203"/>
              <a:ext cx="2630" cy="318"/>
              <a:chOff x="431" y="3203"/>
              <a:chExt cx="2630" cy="318"/>
            </a:xfrm>
          </p:grpSpPr>
          <p:sp>
            <p:nvSpPr>
              <p:cNvPr id="170031" name="Text Box 47">
                <a:extLst>
                  <a:ext uri="{FF2B5EF4-FFF2-40B4-BE49-F238E27FC236}">
                    <a16:creationId xmlns:a16="http://schemas.microsoft.com/office/drawing/2014/main" id="{E653B7FE-9BB6-488B-B320-2F5EA21A8E90}"/>
                  </a:ext>
                </a:extLst>
              </p:cNvPr>
              <p:cNvSpPr txBox="1">
                <a:spLocks noChangeArrowheads="1"/>
              </p:cNvSpPr>
              <p:nvPr/>
            </p:nvSpPr>
            <p:spPr bwMode="auto">
              <a:xfrm>
                <a:off x="431" y="3203"/>
                <a:ext cx="86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solidFill>
                      <a:schemeClr val="tx1"/>
                    </a:solidFill>
                    <a:latin typeface="+mn-ea"/>
                    <a:ea typeface="+mn-ea"/>
                  </a:rPr>
                  <a:t>其中： </a:t>
                </a:r>
              </a:p>
            </p:txBody>
          </p:sp>
          <p:graphicFrame>
            <p:nvGraphicFramePr>
              <p:cNvPr id="170032" name="Object 48">
                <a:extLst>
                  <a:ext uri="{FF2B5EF4-FFF2-40B4-BE49-F238E27FC236}">
                    <a16:creationId xmlns:a16="http://schemas.microsoft.com/office/drawing/2014/main" id="{7048B5D2-F8E7-4BF5-94FE-4966CDD344E1}"/>
                  </a:ext>
                </a:extLst>
              </p:cNvPr>
              <p:cNvGraphicFramePr>
                <a:graphicFrameLocks/>
              </p:cNvGraphicFramePr>
              <p:nvPr/>
            </p:nvGraphicFramePr>
            <p:xfrm>
              <a:off x="1066" y="3249"/>
              <a:ext cx="998" cy="272"/>
            </p:xfrm>
            <a:graphic>
              <a:graphicData uri="http://schemas.openxmlformats.org/presentationml/2006/ole">
                <mc:AlternateContent xmlns:mc="http://schemas.openxmlformats.org/markup-compatibility/2006">
                  <mc:Choice xmlns:v="urn:schemas-microsoft-com:vml" Requires="v">
                    <p:oleObj spid="_x0000_s609292" name="公式" r:id="rId14" imgW="876300" imgH="228600" progId="Equation.3">
                      <p:embed/>
                    </p:oleObj>
                  </mc:Choice>
                  <mc:Fallback>
                    <p:oleObj name="公式" r:id="rId14" imgW="876300" imgH="228600" progId="Equation.3">
                      <p:embed/>
                      <p:pic>
                        <p:nvPicPr>
                          <p:cNvPr id="170032" name="Object 48">
                            <a:extLst>
                              <a:ext uri="{FF2B5EF4-FFF2-40B4-BE49-F238E27FC236}">
                                <a16:creationId xmlns:a16="http://schemas.microsoft.com/office/drawing/2014/main" id="{7048B5D2-F8E7-4BF5-94FE-4966CDD344E1}"/>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6" y="3249"/>
                            <a:ext cx="99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0034" name="Object 50">
                <a:extLst>
                  <a:ext uri="{FF2B5EF4-FFF2-40B4-BE49-F238E27FC236}">
                    <a16:creationId xmlns:a16="http://schemas.microsoft.com/office/drawing/2014/main" id="{E6FFE929-C46A-458D-A403-49F2D5426AE9}"/>
                  </a:ext>
                </a:extLst>
              </p:cNvPr>
              <p:cNvGraphicFramePr>
                <a:graphicFrameLocks/>
              </p:cNvGraphicFramePr>
              <p:nvPr/>
            </p:nvGraphicFramePr>
            <p:xfrm>
              <a:off x="2290" y="3249"/>
              <a:ext cx="771" cy="272"/>
            </p:xfrm>
            <a:graphic>
              <a:graphicData uri="http://schemas.openxmlformats.org/presentationml/2006/ole">
                <mc:AlternateContent xmlns:mc="http://schemas.openxmlformats.org/markup-compatibility/2006">
                  <mc:Choice xmlns:v="urn:schemas-microsoft-com:vml" Requires="v">
                    <p:oleObj spid="_x0000_s609293" name="公式" r:id="rId16" imgW="914400" imgH="228600" progId="Equation.3">
                      <p:embed/>
                    </p:oleObj>
                  </mc:Choice>
                  <mc:Fallback>
                    <p:oleObj name="公式" r:id="rId16" imgW="914400" imgH="228600" progId="Equation.3">
                      <p:embed/>
                      <p:pic>
                        <p:nvPicPr>
                          <p:cNvPr id="170034" name="Object 50">
                            <a:extLst>
                              <a:ext uri="{FF2B5EF4-FFF2-40B4-BE49-F238E27FC236}">
                                <a16:creationId xmlns:a16="http://schemas.microsoft.com/office/drawing/2014/main" id="{E6FFE929-C46A-458D-A403-49F2D5426AE9}"/>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90" y="3249"/>
                            <a:ext cx="77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extLst>
      <p:ext uri="{BB962C8B-B14F-4D97-AF65-F5344CB8AC3E}">
        <p14:creationId xmlns:p14="http://schemas.microsoft.com/office/powerpoint/2010/main" val="353430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9BA6E45-FFB9-4ECE-9252-D6694F80B150}"/>
              </a:ext>
            </a:extLst>
          </p:cNvPr>
          <p:cNvSpPr>
            <a:spLocks noGrp="1" noChangeArrowheads="1"/>
          </p:cNvSpPr>
          <p:nvPr>
            <p:ph type="title"/>
          </p:nvPr>
        </p:nvSpPr>
        <p:spPr>
          <a:xfrm>
            <a:off x="202527" y="902329"/>
            <a:ext cx="7632700" cy="427361"/>
          </a:xfrm>
          <a:noFill/>
        </p:spPr>
        <p:txBody>
          <a:bodyPr>
            <a:spAutoFit/>
          </a:bodyPr>
          <a:lstStyle/>
          <a:p>
            <a:pPr eaLnBrk="1" hangingPunct="1"/>
            <a:r>
              <a:rPr lang="zh-CN" altLang="en-US" sz="2400" dirty="0">
                <a:latin typeface="+mn-ea"/>
                <a:ea typeface="+mn-ea"/>
              </a:rPr>
              <a:t>同理： 区间</a:t>
            </a:r>
            <a:r>
              <a:rPr lang="en-US" altLang="zh-CN" sz="2400" dirty="0">
                <a:latin typeface="+mn-ea"/>
                <a:ea typeface="+mn-ea"/>
              </a:rPr>
              <a:t>[-1,1]</a:t>
            </a:r>
            <a:r>
              <a:rPr lang="zh-CN" altLang="en-US" sz="2400" dirty="0">
                <a:latin typeface="+mn-ea"/>
                <a:ea typeface="+mn-ea"/>
              </a:rPr>
              <a:t>上几个简单的</a:t>
            </a:r>
            <a:r>
              <a:rPr lang="en-US" altLang="zh-CN" sz="2400" dirty="0">
                <a:latin typeface="+mn-ea"/>
                <a:ea typeface="+mn-ea"/>
              </a:rPr>
              <a:t>Gauss </a:t>
            </a:r>
            <a:r>
              <a:rPr lang="zh-CN" altLang="en-US" sz="2400" dirty="0">
                <a:latin typeface="+mn-ea"/>
                <a:ea typeface="+mn-ea"/>
              </a:rPr>
              <a:t>公式</a:t>
            </a:r>
          </a:p>
        </p:txBody>
      </p:sp>
      <p:sp>
        <p:nvSpPr>
          <p:cNvPr id="883715" name="Rectangle 3">
            <a:extLst>
              <a:ext uri="{FF2B5EF4-FFF2-40B4-BE49-F238E27FC236}">
                <a16:creationId xmlns:a16="http://schemas.microsoft.com/office/drawing/2014/main" id="{4E9B6574-6C33-4000-B9BB-33CA5B47C4DD}"/>
              </a:ext>
            </a:extLst>
          </p:cNvPr>
          <p:cNvSpPr>
            <a:spLocks noChangeArrowheads="1"/>
          </p:cNvSpPr>
          <p:nvPr/>
        </p:nvSpPr>
        <p:spPr bwMode="auto">
          <a:xfrm>
            <a:off x="299013" y="1551964"/>
            <a:ext cx="9124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a:latin typeface="+mn-ea"/>
                <a:ea typeface="+mn-ea"/>
              </a:rPr>
              <a:t>n</a:t>
            </a:r>
            <a:r>
              <a:rPr lang="en-US" altLang="zh-CN" b="1">
                <a:latin typeface="+mn-ea"/>
                <a:ea typeface="+mn-ea"/>
              </a:rPr>
              <a:t> = 1:</a:t>
            </a:r>
            <a:endParaRPr lang="zh-CN" altLang="en-US" b="1">
              <a:latin typeface="+mn-ea"/>
              <a:ea typeface="+mn-ea"/>
            </a:endParaRPr>
          </a:p>
        </p:txBody>
      </p:sp>
      <p:sp>
        <p:nvSpPr>
          <p:cNvPr id="883716" name="Rectangle 4">
            <a:extLst>
              <a:ext uri="{FF2B5EF4-FFF2-40B4-BE49-F238E27FC236}">
                <a16:creationId xmlns:a16="http://schemas.microsoft.com/office/drawing/2014/main" id="{3F06F2B5-FFF9-48AC-9C1F-EAA827FD15D8}"/>
              </a:ext>
            </a:extLst>
          </p:cNvPr>
          <p:cNvSpPr>
            <a:spLocks noChangeArrowheads="1"/>
          </p:cNvSpPr>
          <p:nvPr/>
        </p:nvSpPr>
        <p:spPr bwMode="auto">
          <a:xfrm>
            <a:off x="1368003" y="1551964"/>
            <a:ext cx="190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a:solidFill>
                  <a:srgbClr val="0000CC"/>
                </a:solidFill>
                <a:latin typeface="+mn-ea"/>
                <a:ea typeface="+mn-ea"/>
              </a:rPr>
              <a:t>P</a:t>
            </a:r>
            <a:r>
              <a:rPr lang="en-US" altLang="zh-CN" b="1" i="1" baseline="-25000">
                <a:solidFill>
                  <a:srgbClr val="0000CC"/>
                </a:solidFill>
                <a:latin typeface="+mn-ea"/>
                <a:ea typeface="+mn-ea"/>
              </a:rPr>
              <a:t>n</a:t>
            </a:r>
            <a:r>
              <a:rPr lang="en-US" altLang="zh-CN" b="1">
                <a:solidFill>
                  <a:srgbClr val="0000CC"/>
                </a:solidFill>
                <a:latin typeface="+mn-ea"/>
                <a:ea typeface="+mn-ea"/>
              </a:rPr>
              <a:t>(</a:t>
            </a:r>
            <a:r>
              <a:rPr lang="en-US" altLang="zh-CN" b="1" i="1">
                <a:solidFill>
                  <a:srgbClr val="0000CC"/>
                </a:solidFill>
                <a:latin typeface="+mn-ea"/>
                <a:ea typeface="+mn-ea"/>
              </a:rPr>
              <a:t>x</a:t>
            </a:r>
            <a:r>
              <a:rPr lang="en-US" altLang="zh-CN" b="1">
                <a:solidFill>
                  <a:srgbClr val="0000CC"/>
                </a:solidFill>
                <a:latin typeface="+mn-ea"/>
                <a:ea typeface="+mn-ea"/>
              </a:rPr>
              <a:t>) = 2</a:t>
            </a:r>
            <a:r>
              <a:rPr lang="en-US" altLang="zh-CN" b="1" i="1">
                <a:solidFill>
                  <a:srgbClr val="0000CC"/>
                </a:solidFill>
                <a:latin typeface="+mn-ea"/>
                <a:ea typeface="+mn-ea"/>
              </a:rPr>
              <a:t>x</a:t>
            </a:r>
            <a:r>
              <a:rPr lang="en-US" altLang="zh-CN" b="1">
                <a:solidFill>
                  <a:srgbClr val="0000CC"/>
                </a:solidFill>
                <a:latin typeface="+mn-ea"/>
                <a:ea typeface="+mn-ea"/>
              </a:rPr>
              <a:t>, </a:t>
            </a:r>
            <a:endParaRPr lang="zh-CN" altLang="en-US" b="1">
              <a:solidFill>
                <a:srgbClr val="0000CC"/>
              </a:solidFill>
              <a:latin typeface="+mn-ea"/>
              <a:ea typeface="+mn-ea"/>
            </a:endParaRPr>
          </a:p>
        </p:txBody>
      </p:sp>
      <p:sp>
        <p:nvSpPr>
          <p:cNvPr id="883717" name="Rectangle 5">
            <a:extLst>
              <a:ext uri="{FF2B5EF4-FFF2-40B4-BE49-F238E27FC236}">
                <a16:creationId xmlns:a16="http://schemas.microsoft.com/office/drawing/2014/main" id="{3B8DA65E-FF26-4FEE-BF47-D66955C1F127}"/>
              </a:ext>
            </a:extLst>
          </p:cNvPr>
          <p:cNvSpPr>
            <a:spLocks noChangeArrowheads="1"/>
          </p:cNvSpPr>
          <p:nvPr/>
        </p:nvSpPr>
        <p:spPr bwMode="auto">
          <a:xfrm>
            <a:off x="2886069" y="1538126"/>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dirty="0">
                <a:solidFill>
                  <a:srgbClr val="0000CC"/>
                </a:solidFill>
                <a:latin typeface="+mn-ea"/>
                <a:ea typeface="+mn-ea"/>
              </a:rPr>
              <a:t>x</a:t>
            </a:r>
            <a:r>
              <a:rPr lang="en-US" altLang="zh-CN" b="1" baseline="-25000" dirty="0">
                <a:solidFill>
                  <a:srgbClr val="0000CC"/>
                </a:solidFill>
                <a:latin typeface="+mn-ea"/>
                <a:ea typeface="+mn-ea"/>
              </a:rPr>
              <a:t>0</a:t>
            </a:r>
            <a:r>
              <a:rPr lang="en-US" altLang="zh-CN" b="1" dirty="0">
                <a:solidFill>
                  <a:srgbClr val="0000CC"/>
                </a:solidFill>
                <a:latin typeface="+mn-ea"/>
                <a:ea typeface="+mn-ea"/>
              </a:rPr>
              <a:t> = 0, </a:t>
            </a:r>
            <a:endParaRPr lang="zh-CN" altLang="en-US" b="1" dirty="0">
              <a:solidFill>
                <a:srgbClr val="0000CC"/>
              </a:solidFill>
              <a:latin typeface="+mn-ea"/>
              <a:ea typeface="+mn-ea"/>
            </a:endParaRPr>
          </a:p>
        </p:txBody>
      </p:sp>
      <p:sp>
        <p:nvSpPr>
          <p:cNvPr id="883718" name="Rectangle 6">
            <a:extLst>
              <a:ext uri="{FF2B5EF4-FFF2-40B4-BE49-F238E27FC236}">
                <a16:creationId xmlns:a16="http://schemas.microsoft.com/office/drawing/2014/main" id="{8015152A-2B7C-46B1-AF29-30175A1D29E2}"/>
              </a:ext>
            </a:extLst>
          </p:cNvPr>
          <p:cNvSpPr>
            <a:spLocks noChangeArrowheads="1"/>
          </p:cNvSpPr>
          <p:nvPr/>
        </p:nvSpPr>
        <p:spPr bwMode="auto">
          <a:xfrm>
            <a:off x="3928931" y="1501449"/>
            <a:ext cx="121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dirty="0">
                <a:solidFill>
                  <a:srgbClr val="0000CC"/>
                </a:solidFill>
                <a:latin typeface="+mn-ea"/>
                <a:ea typeface="+mn-ea"/>
                <a:sym typeface="Symbol" panose="05050102010706020507" pitchFamily="18" charset="2"/>
              </a:rPr>
              <a:t></a:t>
            </a:r>
            <a:r>
              <a:rPr lang="en-US" altLang="zh-CN" b="1" baseline="-25000" dirty="0">
                <a:solidFill>
                  <a:srgbClr val="0000CC"/>
                </a:solidFill>
                <a:latin typeface="+mn-ea"/>
                <a:ea typeface="+mn-ea"/>
              </a:rPr>
              <a:t>0</a:t>
            </a:r>
            <a:r>
              <a:rPr lang="en-US" altLang="zh-CN" b="1" dirty="0">
                <a:solidFill>
                  <a:srgbClr val="0000CC"/>
                </a:solidFill>
                <a:latin typeface="+mn-ea"/>
                <a:ea typeface="+mn-ea"/>
              </a:rPr>
              <a:t> = 2 </a:t>
            </a:r>
            <a:endParaRPr lang="zh-CN" altLang="en-US" b="1" dirty="0">
              <a:solidFill>
                <a:srgbClr val="0000CC"/>
              </a:solidFill>
              <a:latin typeface="+mn-ea"/>
              <a:ea typeface="+mn-ea"/>
            </a:endParaRPr>
          </a:p>
        </p:txBody>
      </p:sp>
      <p:graphicFrame>
        <p:nvGraphicFramePr>
          <p:cNvPr id="883719" name="Object 7">
            <a:extLst>
              <a:ext uri="{FF2B5EF4-FFF2-40B4-BE49-F238E27FC236}">
                <a16:creationId xmlns:a16="http://schemas.microsoft.com/office/drawing/2014/main" id="{95CA1850-2FA4-4DA8-B743-C444872A01B1}"/>
              </a:ext>
            </a:extLst>
          </p:cNvPr>
          <p:cNvGraphicFramePr>
            <a:graphicFrameLocks noChangeAspect="1"/>
          </p:cNvGraphicFramePr>
          <p:nvPr>
            <p:extLst>
              <p:ext uri="{D42A27DB-BD31-4B8C-83A1-F6EECF244321}">
                <p14:modId xmlns:p14="http://schemas.microsoft.com/office/powerpoint/2010/main" val="3066108542"/>
              </p:ext>
            </p:extLst>
          </p:nvPr>
        </p:nvGraphicFramePr>
        <p:xfrm>
          <a:off x="1684671" y="2004159"/>
          <a:ext cx="3671461" cy="767192"/>
        </p:xfrm>
        <a:graphic>
          <a:graphicData uri="http://schemas.openxmlformats.org/presentationml/2006/ole">
            <mc:AlternateContent xmlns:mc="http://schemas.openxmlformats.org/markup-compatibility/2006">
              <mc:Choice xmlns:v="urn:schemas-microsoft-com:vml" Requires="v">
                <p:oleObj spid="_x0000_s603163" name="Equation" r:id="rId4" imgW="2070100" imgH="431800" progId="Equation.DSMT4">
                  <p:embed/>
                </p:oleObj>
              </mc:Choice>
              <mc:Fallback>
                <p:oleObj name="Equation" r:id="rId4" imgW="2070100" imgH="431800" progId="Equation.DSMT4">
                  <p:embed/>
                  <p:pic>
                    <p:nvPicPr>
                      <p:cNvPr id="883719" name="Object 7">
                        <a:extLst>
                          <a:ext uri="{FF2B5EF4-FFF2-40B4-BE49-F238E27FC236}">
                            <a16:creationId xmlns:a16="http://schemas.microsoft.com/office/drawing/2014/main" id="{95CA1850-2FA4-4DA8-B743-C444872A01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4671" y="2004159"/>
                        <a:ext cx="3671461" cy="767192"/>
                      </a:xfrm>
                      <a:prstGeom prst="rect">
                        <a:avLst/>
                      </a:prstGeom>
                      <a:noFill/>
                      <a:ln>
                        <a:noFill/>
                      </a:ln>
                      <a:effectLst/>
                    </p:spPr>
                  </p:pic>
                </p:oleObj>
              </mc:Fallback>
            </mc:AlternateContent>
          </a:graphicData>
        </a:graphic>
      </p:graphicFrame>
      <p:graphicFrame>
        <p:nvGraphicFramePr>
          <p:cNvPr id="883720" name="Object 8">
            <a:extLst>
              <a:ext uri="{FF2B5EF4-FFF2-40B4-BE49-F238E27FC236}">
                <a16:creationId xmlns:a16="http://schemas.microsoft.com/office/drawing/2014/main" id="{7D42967D-291F-4AB9-8F79-AD70FAA87D51}"/>
              </a:ext>
            </a:extLst>
          </p:cNvPr>
          <p:cNvGraphicFramePr>
            <a:graphicFrameLocks noChangeAspect="1"/>
          </p:cNvGraphicFramePr>
          <p:nvPr>
            <p:extLst>
              <p:ext uri="{D42A27DB-BD31-4B8C-83A1-F6EECF244321}">
                <p14:modId xmlns:p14="http://schemas.microsoft.com/office/powerpoint/2010/main" val="734156246"/>
              </p:ext>
            </p:extLst>
          </p:nvPr>
        </p:nvGraphicFramePr>
        <p:xfrm>
          <a:off x="863178" y="3608168"/>
          <a:ext cx="5594351" cy="787343"/>
        </p:xfrm>
        <a:graphic>
          <a:graphicData uri="http://schemas.openxmlformats.org/presentationml/2006/ole">
            <mc:AlternateContent xmlns:mc="http://schemas.openxmlformats.org/markup-compatibility/2006">
              <mc:Choice xmlns:v="urn:schemas-microsoft-com:vml" Requires="v">
                <p:oleObj spid="_x0000_s603164" name="Equation" r:id="rId6" imgW="3073400" imgH="431800" progId="Equation.DSMT4">
                  <p:embed/>
                </p:oleObj>
              </mc:Choice>
              <mc:Fallback>
                <p:oleObj name="Equation" r:id="rId6" imgW="3073400" imgH="431800" progId="Equation.DSMT4">
                  <p:embed/>
                  <p:pic>
                    <p:nvPicPr>
                      <p:cNvPr id="883720" name="Object 8">
                        <a:extLst>
                          <a:ext uri="{FF2B5EF4-FFF2-40B4-BE49-F238E27FC236}">
                            <a16:creationId xmlns:a16="http://schemas.microsoft.com/office/drawing/2014/main" id="{7D42967D-291F-4AB9-8F79-AD70FAA87D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3178" y="3608168"/>
                        <a:ext cx="5594351" cy="787343"/>
                      </a:xfrm>
                      <a:prstGeom prst="rect">
                        <a:avLst/>
                      </a:prstGeom>
                      <a:noFill/>
                      <a:ln>
                        <a:noFill/>
                      </a:ln>
                      <a:effectLst/>
                    </p:spPr>
                  </p:pic>
                </p:oleObj>
              </mc:Fallback>
            </mc:AlternateContent>
          </a:graphicData>
        </a:graphic>
      </p:graphicFrame>
      <p:grpSp>
        <p:nvGrpSpPr>
          <p:cNvPr id="883721" name="Group 9">
            <a:extLst>
              <a:ext uri="{FF2B5EF4-FFF2-40B4-BE49-F238E27FC236}">
                <a16:creationId xmlns:a16="http://schemas.microsoft.com/office/drawing/2014/main" id="{9E5137CD-1429-4D41-9CEB-1557CD7A499D}"/>
              </a:ext>
            </a:extLst>
          </p:cNvPr>
          <p:cNvGrpSpPr>
            <a:grpSpLocks/>
          </p:cNvGrpSpPr>
          <p:nvPr/>
        </p:nvGrpSpPr>
        <p:grpSpPr bwMode="auto">
          <a:xfrm>
            <a:off x="155153" y="2967126"/>
            <a:ext cx="8262938" cy="571501"/>
            <a:chOff x="239" y="1853"/>
            <a:chExt cx="5205" cy="360"/>
          </a:xfrm>
        </p:grpSpPr>
        <p:sp>
          <p:nvSpPr>
            <p:cNvPr id="28693" name="Rectangle 10">
              <a:extLst>
                <a:ext uri="{FF2B5EF4-FFF2-40B4-BE49-F238E27FC236}">
                  <a16:creationId xmlns:a16="http://schemas.microsoft.com/office/drawing/2014/main" id="{9E7632B9-487F-4C7B-8ABC-4699E101E193}"/>
                </a:ext>
              </a:extLst>
            </p:cNvPr>
            <p:cNvSpPr>
              <a:spLocks noChangeArrowheads="1"/>
            </p:cNvSpPr>
            <p:nvPr/>
          </p:nvSpPr>
          <p:spPr bwMode="auto">
            <a:xfrm>
              <a:off x="239" y="1856"/>
              <a:ext cx="5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a:latin typeface="+mn-ea"/>
                  <a:ea typeface="+mn-ea"/>
                </a:rPr>
                <a:t>n</a:t>
              </a:r>
              <a:r>
                <a:rPr lang="en-US" altLang="zh-CN" b="1">
                  <a:latin typeface="+mn-ea"/>
                  <a:ea typeface="+mn-ea"/>
                </a:rPr>
                <a:t> = 2:</a:t>
              </a:r>
              <a:endParaRPr lang="zh-CN" altLang="en-US" b="1">
                <a:latin typeface="+mn-ea"/>
                <a:ea typeface="+mn-ea"/>
              </a:endParaRPr>
            </a:p>
          </p:txBody>
        </p:sp>
        <p:sp>
          <p:nvSpPr>
            <p:cNvPr id="28694" name="Rectangle 11">
              <a:extLst>
                <a:ext uri="{FF2B5EF4-FFF2-40B4-BE49-F238E27FC236}">
                  <a16:creationId xmlns:a16="http://schemas.microsoft.com/office/drawing/2014/main" id="{707D1511-8826-4DE8-BCBA-22E58C021551}"/>
                </a:ext>
              </a:extLst>
            </p:cNvPr>
            <p:cNvSpPr>
              <a:spLocks noChangeArrowheads="1"/>
            </p:cNvSpPr>
            <p:nvPr/>
          </p:nvSpPr>
          <p:spPr bwMode="auto">
            <a:xfrm>
              <a:off x="993" y="1904"/>
              <a:ext cx="20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dirty="0" err="1">
                  <a:solidFill>
                    <a:srgbClr val="0000CC"/>
                  </a:solidFill>
                  <a:latin typeface="+mn-ea"/>
                  <a:ea typeface="+mn-ea"/>
                </a:rPr>
                <a:t>P</a:t>
              </a:r>
              <a:r>
                <a:rPr lang="en-US" altLang="zh-CN" b="1" i="1" baseline="-25000" dirty="0" err="1">
                  <a:solidFill>
                    <a:srgbClr val="0000CC"/>
                  </a:solidFill>
                  <a:latin typeface="+mn-ea"/>
                  <a:ea typeface="+mn-ea"/>
                </a:rPr>
                <a:t>n</a:t>
              </a:r>
              <a:r>
                <a:rPr lang="en-US" altLang="zh-CN" b="1" dirty="0">
                  <a:solidFill>
                    <a:srgbClr val="0000CC"/>
                  </a:solidFill>
                  <a:latin typeface="+mn-ea"/>
                  <a:ea typeface="+mn-ea"/>
                </a:rPr>
                <a:t>(</a:t>
              </a:r>
              <a:r>
                <a:rPr lang="en-US" altLang="zh-CN" b="1" i="1" dirty="0">
                  <a:solidFill>
                    <a:srgbClr val="0000CC"/>
                  </a:solidFill>
                  <a:latin typeface="+mn-ea"/>
                  <a:ea typeface="+mn-ea"/>
                </a:rPr>
                <a:t>x</a:t>
              </a:r>
              <a:r>
                <a:rPr lang="en-US" altLang="zh-CN" b="1" dirty="0">
                  <a:solidFill>
                    <a:srgbClr val="0000CC"/>
                  </a:solidFill>
                  <a:latin typeface="+mn-ea"/>
                  <a:ea typeface="+mn-ea"/>
                </a:rPr>
                <a:t>) = 12</a:t>
              </a:r>
              <a:r>
                <a:rPr lang="en-US" altLang="zh-CN" b="1" i="1" dirty="0">
                  <a:solidFill>
                    <a:srgbClr val="0000CC"/>
                  </a:solidFill>
                  <a:latin typeface="+mn-ea"/>
                  <a:ea typeface="+mn-ea"/>
                </a:rPr>
                <a:t>x</a:t>
              </a:r>
              <a:r>
                <a:rPr lang="en-US" altLang="zh-CN" b="1" baseline="30000" dirty="0">
                  <a:solidFill>
                    <a:srgbClr val="0000CC"/>
                  </a:solidFill>
                  <a:latin typeface="+mn-ea"/>
                  <a:ea typeface="+mn-ea"/>
                </a:rPr>
                <a:t>2 </a:t>
              </a:r>
              <a:r>
                <a:rPr lang="en-US" altLang="zh-CN" b="1" dirty="0">
                  <a:solidFill>
                    <a:srgbClr val="0000CC"/>
                  </a:solidFill>
                  <a:latin typeface="+mn-ea"/>
                  <a:ea typeface="+mn-ea"/>
                </a:rPr>
                <a:t>-4, </a:t>
              </a:r>
              <a:endParaRPr lang="zh-CN" altLang="en-US" b="1" dirty="0">
                <a:solidFill>
                  <a:srgbClr val="0000CC"/>
                </a:solidFill>
                <a:latin typeface="+mn-ea"/>
                <a:ea typeface="+mn-ea"/>
              </a:endParaRPr>
            </a:p>
          </p:txBody>
        </p:sp>
        <p:sp>
          <p:nvSpPr>
            <p:cNvPr id="28695" name="Rectangle 12">
              <a:extLst>
                <a:ext uri="{FF2B5EF4-FFF2-40B4-BE49-F238E27FC236}">
                  <a16:creationId xmlns:a16="http://schemas.microsoft.com/office/drawing/2014/main" id="{97CAD7C6-18C5-4FF9-BA0A-9C23686F3E49}"/>
                </a:ext>
              </a:extLst>
            </p:cNvPr>
            <p:cNvSpPr>
              <a:spLocks noChangeArrowheads="1"/>
            </p:cNvSpPr>
            <p:nvPr/>
          </p:nvSpPr>
          <p:spPr bwMode="auto">
            <a:xfrm>
              <a:off x="4436" y="1853"/>
              <a:ext cx="10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a:solidFill>
                    <a:srgbClr val="0000CC"/>
                  </a:solidFill>
                  <a:latin typeface="+mn-ea"/>
                  <a:ea typeface="+mn-ea"/>
                  <a:sym typeface="Symbol" panose="05050102010706020507" pitchFamily="18" charset="2"/>
                </a:rPr>
                <a:t></a:t>
              </a:r>
              <a:r>
                <a:rPr lang="en-US" altLang="zh-CN" b="1" baseline="-25000">
                  <a:solidFill>
                    <a:srgbClr val="0000CC"/>
                  </a:solidFill>
                  <a:latin typeface="+mn-ea"/>
                  <a:ea typeface="+mn-ea"/>
                </a:rPr>
                <a:t>0</a:t>
              </a:r>
              <a:r>
                <a:rPr lang="en-US" altLang="zh-CN" b="1">
                  <a:solidFill>
                    <a:srgbClr val="0000CC"/>
                  </a:solidFill>
                  <a:latin typeface="+mn-ea"/>
                  <a:ea typeface="+mn-ea"/>
                </a:rPr>
                <a:t>=</a:t>
              </a:r>
              <a:r>
                <a:rPr lang="en-US" altLang="zh-CN" b="1" i="1">
                  <a:solidFill>
                    <a:srgbClr val="0000CC"/>
                  </a:solidFill>
                  <a:latin typeface="+mn-ea"/>
                  <a:ea typeface="+mn-ea"/>
                  <a:sym typeface="Symbol" panose="05050102010706020507" pitchFamily="18" charset="2"/>
                </a:rPr>
                <a:t></a:t>
              </a:r>
              <a:r>
                <a:rPr lang="en-US" altLang="zh-CN" b="1" baseline="-25000">
                  <a:solidFill>
                    <a:srgbClr val="0000CC"/>
                  </a:solidFill>
                  <a:latin typeface="+mn-ea"/>
                  <a:ea typeface="+mn-ea"/>
                </a:rPr>
                <a:t>1</a:t>
              </a:r>
              <a:r>
                <a:rPr lang="en-US" altLang="zh-CN" b="1">
                  <a:solidFill>
                    <a:srgbClr val="0000CC"/>
                  </a:solidFill>
                  <a:latin typeface="+mn-ea"/>
                  <a:ea typeface="+mn-ea"/>
                </a:rPr>
                <a:t>=1 </a:t>
              </a:r>
              <a:endParaRPr lang="zh-CN" altLang="en-US" b="1">
                <a:solidFill>
                  <a:srgbClr val="0000CC"/>
                </a:solidFill>
                <a:latin typeface="+mn-ea"/>
                <a:ea typeface="+mn-ea"/>
              </a:endParaRPr>
            </a:p>
          </p:txBody>
        </p:sp>
        <p:graphicFrame>
          <p:nvGraphicFramePr>
            <p:cNvPr id="28696" name="Object 13">
              <a:extLst>
                <a:ext uri="{FF2B5EF4-FFF2-40B4-BE49-F238E27FC236}">
                  <a16:creationId xmlns:a16="http://schemas.microsoft.com/office/drawing/2014/main" id="{DF974FF8-4A15-496A-8CC5-B63A9BF98393}"/>
                </a:ext>
              </a:extLst>
            </p:cNvPr>
            <p:cNvGraphicFramePr>
              <a:graphicFrameLocks noChangeAspect="1"/>
            </p:cNvGraphicFramePr>
            <p:nvPr/>
          </p:nvGraphicFramePr>
          <p:xfrm>
            <a:off x="2286" y="1877"/>
            <a:ext cx="1923" cy="336"/>
          </p:xfrm>
          <a:graphic>
            <a:graphicData uri="http://schemas.openxmlformats.org/presentationml/2006/ole">
              <mc:AlternateContent xmlns:mc="http://schemas.openxmlformats.org/markup-compatibility/2006">
                <mc:Choice xmlns:v="urn:schemas-microsoft-com:vml" Requires="v">
                  <p:oleObj spid="_x0000_s603165" name="Equation" r:id="rId8" imgW="1523339" imgH="266584" progId="Equation.DSMT4">
                    <p:embed/>
                  </p:oleObj>
                </mc:Choice>
                <mc:Fallback>
                  <p:oleObj name="Equation" r:id="rId8" imgW="1523339" imgH="266584" progId="Equation.DSMT4">
                    <p:embed/>
                    <p:pic>
                      <p:nvPicPr>
                        <p:cNvPr id="28696" name="Object 13">
                          <a:extLst>
                            <a:ext uri="{FF2B5EF4-FFF2-40B4-BE49-F238E27FC236}">
                              <a16:creationId xmlns:a16="http://schemas.microsoft.com/office/drawing/2014/main" id="{DF974FF8-4A15-496A-8CC5-B63A9BF983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 y="1877"/>
                          <a:ext cx="192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83729" name="Object 17">
            <a:extLst>
              <a:ext uri="{FF2B5EF4-FFF2-40B4-BE49-F238E27FC236}">
                <a16:creationId xmlns:a16="http://schemas.microsoft.com/office/drawing/2014/main" id="{974619B3-36D3-4A08-A0C4-FEEBE9C817EB}"/>
              </a:ext>
            </a:extLst>
          </p:cNvPr>
          <p:cNvGraphicFramePr>
            <a:graphicFrameLocks noChangeAspect="1"/>
          </p:cNvGraphicFramePr>
          <p:nvPr>
            <p:extLst>
              <p:ext uri="{D42A27DB-BD31-4B8C-83A1-F6EECF244321}">
                <p14:modId xmlns:p14="http://schemas.microsoft.com/office/powerpoint/2010/main" val="4279089638"/>
              </p:ext>
            </p:extLst>
          </p:nvPr>
        </p:nvGraphicFramePr>
        <p:xfrm>
          <a:off x="611560" y="5373216"/>
          <a:ext cx="6071688" cy="647205"/>
        </p:xfrm>
        <a:graphic>
          <a:graphicData uri="http://schemas.openxmlformats.org/presentationml/2006/ole">
            <mc:AlternateContent xmlns:mc="http://schemas.openxmlformats.org/markup-compatibility/2006">
              <mc:Choice xmlns:v="urn:schemas-microsoft-com:vml" Requires="v">
                <p:oleObj spid="_x0000_s603166" name="Equation" r:id="rId10" imgW="3225800" imgH="342900" progId="Equation.DSMT4">
                  <p:embed/>
                </p:oleObj>
              </mc:Choice>
              <mc:Fallback>
                <p:oleObj name="Equation" r:id="rId10" imgW="3225800" imgH="342900" progId="Equation.DSMT4">
                  <p:embed/>
                  <p:pic>
                    <p:nvPicPr>
                      <p:cNvPr id="883729" name="Object 17">
                        <a:extLst>
                          <a:ext uri="{FF2B5EF4-FFF2-40B4-BE49-F238E27FC236}">
                            <a16:creationId xmlns:a16="http://schemas.microsoft.com/office/drawing/2014/main" id="{974619B3-36D3-4A08-A0C4-FEEBE9C817E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560" y="5373216"/>
                        <a:ext cx="6071688" cy="647205"/>
                      </a:xfrm>
                      <a:prstGeom prst="rect">
                        <a:avLst/>
                      </a:prstGeom>
                      <a:noFill/>
                      <a:ln>
                        <a:noFill/>
                      </a:ln>
                      <a:effectLst/>
                    </p:spPr>
                  </p:pic>
                </p:oleObj>
              </mc:Fallback>
            </mc:AlternateContent>
          </a:graphicData>
        </a:graphic>
      </p:graphicFrame>
      <p:sp>
        <p:nvSpPr>
          <p:cNvPr id="883730" name="Rectangle 18">
            <a:extLst>
              <a:ext uri="{FF2B5EF4-FFF2-40B4-BE49-F238E27FC236}">
                <a16:creationId xmlns:a16="http://schemas.microsoft.com/office/drawing/2014/main" id="{864F864A-25CB-4B23-8705-3199532FC53A}"/>
              </a:ext>
            </a:extLst>
          </p:cNvPr>
          <p:cNvSpPr>
            <a:spLocks noChangeArrowheads="1"/>
          </p:cNvSpPr>
          <p:nvPr/>
        </p:nvSpPr>
        <p:spPr bwMode="auto">
          <a:xfrm>
            <a:off x="6683247" y="3728982"/>
            <a:ext cx="2153154" cy="461665"/>
          </a:xfrm>
          <a:prstGeom prst="rect">
            <a:avLst/>
          </a:prstGeom>
          <a:noFill/>
          <a:ln w="9525">
            <a:solidFill>
              <a:srgbClr val="CC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solidFill>
                  <a:srgbClr val="990000"/>
                </a:solidFill>
                <a:latin typeface="+mn-ea"/>
                <a:ea typeface="+mn-ea"/>
              </a:rPr>
              <a:t>两点</a:t>
            </a:r>
            <a:r>
              <a:rPr lang="en-US" altLang="zh-CN" b="1" dirty="0">
                <a:solidFill>
                  <a:srgbClr val="990000"/>
                </a:solidFill>
                <a:latin typeface="+mn-ea"/>
                <a:ea typeface="+mn-ea"/>
              </a:rPr>
              <a:t>Gauss</a:t>
            </a:r>
            <a:r>
              <a:rPr lang="zh-CN" altLang="en-US" b="1" dirty="0">
                <a:solidFill>
                  <a:srgbClr val="990000"/>
                </a:solidFill>
                <a:latin typeface="+mn-ea"/>
                <a:ea typeface="+mn-ea"/>
              </a:rPr>
              <a:t>公式</a:t>
            </a:r>
          </a:p>
        </p:txBody>
      </p:sp>
      <p:sp>
        <p:nvSpPr>
          <p:cNvPr id="883731" name="Rectangle 19">
            <a:extLst>
              <a:ext uri="{FF2B5EF4-FFF2-40B4-BE49-F238E27FC236}">
                <a16:creationId xmlns:a16="http://schemas.microsoft.com/office/drawing/2014/main" id="{1F3C9813-4B5C-4BEE-8FF3-766DFCA1395A}"/>
              </a:ext>
            </a:extLst>
          </p:cNvPr>
          <p:cNvSpPr>
            <a:spLocks noChangeArrowheads="1"/>
          </p:cNvSpPr>
          <p:nvPr/>
        </p:nvSpPr>
        <p:spPr bwMode="auto">
          <a:xfrm>
            <a:off x="6817891" y="5440807"/>
            <a:ext cx="2153154" cy="461665"/>
          </a:xfrm>
          <a:prstGeom prst="rect">
            <a:avLst/>
          </a:prstGeom>
          <a:noFill/>
          <a:ln w="9525">
            <a:solidFill>
              <a:srgbClr val="CC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990000"/>
                </a:solidFill>
                <a:latin typeface="+mn-ea"/>
                <a:ea typeface="+mn-ea"/>
              </a:rPr>
              <a:t>三点</a:t>
            </a:r>
            <a:r>
              <a:rPr lang="en-US" altLang="zh-CN" b="1">
                <a:solidFill>
                  <a:srgbClr val="990000"/>
                </a:solidFill>
                <a:latin typeface="+mn-ea"/>
                <a:ea typeface="+mn-ea"/>
              </a:rPr>
              <a:t>Gauss</a:t>
            </a:r>
            <a:r>
              <a:rPr lang="zh-CN" altLang="en-US" b="1">
                <a:solidFill>
                  <a:srgbClr val="990000"/>
                </a:solidFill>
                <a:latin typeface="+mn-ea"/>
                <a:ea typeface="+mn-ea"/>
              </a:rPr>
              <a:t>公式</a:t>
            </a:r>
          </a:p>
        </p:txBody>
      </p:sp>
      <p:sp>
        <p:nvSpPr>
          <p:cNvPr id="28685" name="Rectangle 26">
            <a:extLst>
              <a:ext uri="{FF2B5EF4-FFF2-40B4-BE49-F238E27FC236}">
                <a16:creationId xmlns:a16="http://schemas.microsoft.com/office/drawing/2014/main" id="{B225DAB8-521C-490F-B701-D51A3E920AC6}"/>
              </a:ext>
            </a:extLst>
          </p:cNvPr>
          <p:cNvSpPr>
            <a:spLocks noChangeArrowheads="1"/>
          </p:cNvSpPr>
          <p:nvPr/>
        </p:nvSpPr>
        <p:spPr bwMode="auto">
          <a:xfrm>
            <a:off x="221538" y="450864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b="1">
              <a:latin typeface="+mn-ea"/>
              <a:ea typeface="+mn-ea"/>
            </a:endParaRPr>
          </a:p>
        </p:txBody>
      </p:sp>
      <p:sp>
        <p:nvSpPr>
          <p:cNvPr id="28686" name="Rectangle 27">
            <a:extLst>
              <a:ext uri="{FF2B5EF4-FFF2-40B4-BE49-F238E27FC236}">
                <a16:creationId xmlns:a16="http://schemas.microsoft.com/office/drawing/2014/main" id="{A728E57D-BA07-47B3-A2E9-83BF59386BFF}"/>
              </a:ext>
            </a:extLst>
          </p:cNvPr>
          <p:cNvSpPr>
            <a:spLocks noChangeArrowheads="1"/>
          </p:cNvSpPr>
          <p:nvPr/>
        </p:nvSpPr>
        <p:spPr bwMode="auto">
          <a:xfrm>
            <a:off x="1547139" y="4887909"/>
            <a:ext cx="3276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b="1">
              <a:solidFill>
                <a:srgbClr val="0000CC"/>
              </a:solidFill>
              <a:latin typeface="+mn-ea"/>
              <a:ea typeface="+mn-ea"/>
            </a:endParaRPr>
          </a:p>
        </p:txBody>
      </p:sp>
      <p:grpSp>
        <p:nvGrpSpPr>
          <p:cNvPr id="883742" name="Group 30">
            <a:extLst>
              <a:ext uri="{FF2B5EF4-FFF2-40B4-BE49-F238E27FC236}">
                <a16:creationId xmlns:a16="http://schemas.microsoft.com/office/drawing/2014/main" id="{5344C377-E94C-41F0-A491-3C5F89110E57}"/>
              </a:ext>
            </a:extLst>
          </p:cNvPr>
          <p:cNvGrpSpPr>
            <a:grpSpLocks/>
          </p:cNvGrpSpPr>
          <p:nvPr/>
        </p:nvGrpSpPr>
        <p:grpSpPr bwMode="auto">
          <a:xfrm>
            <a:off x="221538" y="4630019"/>
            <a:ext cx="7613650" cy="512763"/>
            <a:chOff x="239" y="3034"/>
            <a:chExt cx="4796" cy="323"/>
          </a:xfrm>
        </p:grpSpPr>
        <p:grpSp>
          <p:nvGrpSpPr>
            <p:cNvPr id="28689" name="Group 14">
              <a:extLst>
                <a:ext uri="{FF2B5EF4-FFF2-40B4-BE49-F238E27FC236}">
                  <a16:creationId xmlns:a16="http://schemas.microsoft.com/office/drawing/2014/main" id="{018AA549-F4CF-4429-91AC-47044E8FF720}"/>
                </a:ext>
              </a:extLst>
            </p:cNvPr>
            <p:cNvGrpSpPr>
              <a:grpSpLocks/>
            </p:cNvGrpSpPr>
            <p:nvPr/>
          </p:nvGrpSpPr>
          <p:grpSpPr bwMode="auto">
            <a:xfrm>
              <a:off x="239" y="3056"/>
              <a:ext cx="3073" cy="301"/>
              <a:chOff x="239" y="3056"/>
              <a:chExt cx="3073" cy="301"/>
            </a:xfrm>
          </p:grpSpPr>
          <p:sp>
            <p:nvSpPr>
              <p:cNvPr id="28691" name="Rectangle 15">
                <a:extLst>
                  <a:ext uri="{FF2B5EF4-FFF2-40B4-BE49-F238E27FC236}">
                    <a16:creationId xmlns:a16="http://schemas.microsoft.com/office/drawing/2014/main" id="{48FDB8FC-007B-4A4B-A8B6-5CCB7DB02B04}"/>
                  </a:ext>
                </a:extLst>
              </p:cNvPr>
              <p:cNvSpPr>
                <a:spLocks noChangeArrowheads="1"/>
              </p:cNvSpPr>
              <p:nvPr/>
            </p:nvSpPr>
            <p:spPr bwMode="auto">
              <a:xfrm>
                <a:off x="239" y="3056"/>
                <a:ext cx="5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a:latin typeface="+mn-ea"/>
                    <a:ea typeface="+mn-ea"/>
                  </a:rPr>
                  <a:t>n</a:t>
                </a:r>
                <a:r>
                  <a:rPr lang="en-US" altLang="zh-CN" b="1">
                    <a:latin typeface="+mn-ea"/>
                    <a:ea typeface="+mn-ea"/>
                  </a:rPr>
                  <a:t> = 3:</a:t>
                </a:r>
                <a:endParaRPr lang="zh-CN" altLang="en-US" b="1">
                  <a:latin typeface="+mn-ea"/>
                  <a:ea typeface="+mn-ea"/>
                </a:endParaRPr>
              </a:p>
            </p:txBody>
          </p:sp>
          <p:sp>
            <p:nvSpPr>
              <p:cNvPr id="28692" name="Rectangle 16">
                <a:extLst>
                  <a:ext uri="{FF2B5EF4-FFF2-40B4-BE49-F238E27FC236}">
                    <a16:creationId xmlns:a16="http://schemas.microsoft.com/office/drawing/2014/main" id="{26C7F796-7B98-4D5B-8F44-630D7B8CDA72}"/>
                  </a:ext>
                </a:extLst>
              </p:cNvPr>
              <p:cNvSpPr>
                <a:spLocks noChangeArrowheads="1"/>
              </p:cNvSpPr>
              <p:nvPr/>
            </p:nvSpPr>
            <p:spPr bwMode="auto">
              <a:xfrm>
                <a:off x="864" y="3066"/>
                <a:ext cx="24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i="1" dirty="0" err="1">
                    <a:solidFill>
                      <a:srgbClr val="0000CC"/>
                    </a:solidFill>
                    <a:latin typeface="+mn-ea"/>
                    <a:ea typeface="+mn-ea"/>
                  </a:rPr>
                  <a:t>P</a:t>
                </a:r>
                <a:r>
                  <a:rPr lang="en-US" altLang="zh-CN" b="1" i="1" baseline="-25000" dirty="0" err="1">
                    <a:solidFill>
                      <a:srgbClr val="0000CC"/>
                    </a:solidFill>
                    <a:latin typeface="+mn-ea"/>
                    <a:ea typeface="+mn-ea"/>
                  </a:rPr>
                  <a:t>n</a:t>
                </a:r>
                <a:r>
                  <a:rPr lang="en-US" altLang="zh-CN" b="1" dirty="0">
                    <a:solidFill>
                      <a:srgbClr val="0000CC"/>
                    </a:solidFill>
                    <a:latin typeface="+mn-ea"/>
                    <a:ea typeface="+mn-ea"/>
                  </a:rPr>
                  <a:t>(</a:t>
                </a:r>
                <a:r>
                  <a:rPr lang="en-US" altLang="zh-CN" b="1" i="1" dirty="0">
                    <a:solidFill>
                      <a:srgbClr val="0000CC"/>
                    </a:solidFill>
                    <a:latin typeface="+mn-ea"/>
                    <a:ea typeface="+mn-ea"/>
                  </a:rPr>
                  <a:t>x</a:t>
                </a:r>
                <a:r>
                  <a:rPr lang="en-US" altLang="zh-CN" b="1" dirty="0">
                    <a:solidFill>
                      <a:srgbClr val="0000CC"/>
                    </a:solidFill>
                    <a:latin typeface="+mn-ea"/>
                    <a:ea typeface="+mn-ea"/>
                  </a:rPr>
                  <a:t>) = 120</a:t>
                </a:r>
                <a:r>
                  <a:rPr lang="en-US" altLang="zh-CN" b="1" i="1" dirty="0">
                    <a:solidFill>
                      <a:srgbClr val="0000CC"/>
                    </a:solidFill>
                    <a:latin typeface="+mn-ea"/>
                    <a:ea typeface="+mn-ea"/>
                  </a:rPr>
                  <a:t>x</a:t>
                </a:r>
                <a:r>
                  <a:rPr lang="en-US" altLang="zh-CN" b="1" baseline="30000" dirty="0">
                    <a:solidFill>
                      <a:srgbClr val="0000CC"/>
                    </a:solidFill>
                    <a:latin typeface="+mn-ea"/>
                    <a:ea typeface="+mn-ea"/>
                  </a:rPr>
                  <a:t>3 </a:t>
                </a:r>
                <a:r>
                  <a:rPr lang="en-US" altLang="zh-CN" b="1" dirty="0">
                    <a:solidFill>
                      <a:srgbClr val="0000CC"/>
                    </a:solidFill>
                    <a:latin typeface="+mn-ea"/>
                    <a:ea typeface="+mn-ea"/>
                  </a:rPr>
                  <a:t>- 72</a:t>
                </a:r>
                <a:r>
                  <a:rPr lang="en-US" altLang="zh-CN" b="1" i="1" dirty="0">
                    <a:solidFill>
                      <a:srgbClr val="0000CC"/>
                    </a:solidFill>
                    <a:latin typeface="+mn-ea"/>
                    <a:ea typeface="+mn-ea"/>
                  </a:rPr>
                  <a:t>x</a:t>
                </a:r>
                <a:r>
                  <a:rPr lang="en-US" altLang="zh-CN" b="1" dirty="0">
                    <a:solidFill>
                      <a:srgbClr val="0000CC"/>
                    </a:solidFill>
                    <a:latin typeface="+mn-ea"/>
                    <a:ea typeface="+mn-ea"/>
                  </a:rPr>
                  <a:t>, </a:t>
                </a:r>
                <a:endParaRPr lang="zh-CN" altLang="en-US" b="1" dirty="0">
                  <a:solidFill>
                    <a:srgbClr val="0000CC"/>
                  </a:solidFill>
                  <a:latin typeface="+mn-ea"/>
                  <a:ea typeface="+mn-ea"/>
                </a:endParaRPr>
              </a:p>
            </p:txBody>
          </p:sp>
        </p:grpSp>
        <p:graphicFrame>
          <p:nvGraphicFramePr>
            <p:cNvPr id="28690" name="Object 29">
              <a:extLst>
                <a:ext uri="{FF2B5EF4-FFF2-40B4-BE49-F238E27FC236}">
                  <a16:creationId xmlns:a16="http://schemas.microsoft.com/office/drawing/2014/main" id="{3C610937-6953-4680-A67C-F086CB129618}"/>
                </a:ext>
              </a:extLst>
            </p:cNvPr>
            <p:cNvGraphicFramePr>
              <a:graphicFrameLocks noChangeAspect="1"/>
            </p:cNvGraphicFramePr>
            <p:nvPr/>
          </p:nvGraphicFramePr>
          <p:xfrm>
            <a:off x="2551" y="3034"/>
            <a:ext cx="2484" cy="320"/>
          </p:xfrm>
          <a:graphic>
            <a:graphicData uri="http://schemas.openxmlformats.org/presentationml/2006/ole">
              <mc:AlternateContent xmlns:mc="http://schemas.openxmlformats.org/markup-compatibility/2006">
                <mc:Choice xmlns:v="urn:schemas-microsoft-com:vml" Requires="v">
                  <p:oleObj spid="_x0000_s603167" name="Equation" r:id="rId12" imgW="1968500" imgH="254000" progId="Equation.DSMT4">
                    <p:embed/>
                  </p:oleObj>
                </mc:Choice>
                <mc:Fallback>
                  <p:oleObj name="Equation" r:id="rId12" imgW="1968500" imgH="254000" progId="Equation.DSMT4">
                    <p:embed/>
                    <p:pic>
                      <p:nvPicPr>
                        <p:cNvPr id="28690" name="Object 29">
                          <a:extLst>
                            <a:ext uri="{FF2B5EF4-FFF2-40B4-BE49-F238E27FC236}">
                              <a16:creationId xmlns:a16="http://schemas.microsoft.com/office/drawing/2014/main" id="{3C610937-6953-4680-A67C-F086CB12961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1" y="3034"/>
                          <a:ext cx="248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83743" name="Rectangle 31">
            <a:extLst>
              <a:ext uri="{FF2B5EF4-FFF2-40B4-BE49-F238E27FC236}">
                <a16:creationId xmlns:a16="http://schemas.microsoft.com/office/drawing/2014/main" id="{BBFAADDA-9989-4645-BDD5-FAC4AF847F0D}"/>
              </a:ext>
            </a:extLst>
          </p:cNvPr>
          <p:cNvSpPr>
            <a:spLocks noChangeArrowheads="1"/>
          </p:cNvSpPr>
          <p:nvPr/>
        </p:nvSpPr>
        <p:spPr bwMode="auto">
          <a:xfrm>
            <a:off x="5527435" y="1786324"/>
            <a:ext cx="2153154" cy="461665"/>
          </a:xfrm>
          <a:prstGeom prst="rect">
            <a:avLst/>
          </a:prstGeom>
          <a:noFill/>
          <a:ln w="9525">
            <a:solidFill>
              <a:srgbClr val="CC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990000"/>
                </a:solidFill>
                <a:latin typeface="+mn-ea"/>
                <a:ea typeface="+mn-ea"/>
              </a:rPr>
              <a:t>一点</a:t>
            </a:r>
            <a:r>
              <a:rPr lang="en-US" altLang="zh-CN" b="1">
                <a:solidFill>
                  <a:srgbClr val="990000"/>
                </a:solidFill>
                <a:latin typeface="+mn-ea"/>
                <a:ea typeface="+mn-ea"/>
              </a:rPr>
              <a:t>Gauss</a:t>
            </a:r>
            <a:r>
              <a:rPr lang="zh-CN" altLang="en-US" b="1">
                <a:solidFill>
                  <a:srgbClr val="990000"/>
                </a:solidFill>
                <a:latin typeface="+mn-ea"/>
                <a:ea typeface="+mn-ea"/>
              </a:rPr>
              <a:t>公式</a:t>
            </a:r>
          </a:p>
        </p:txBody>
      </p:sp>
      <p:sp>
        <p:nvSpPr>
          <p:cNvPr id="25" name="文本框 24">
            <a:extLst>
              <a:ext uri="{FF2B5EF4-FFF2-40B4-BE49-F238E27FC236}">
                <a16:creationId xmlns:a16="http://schemas.microsoft.com/office/drawing/2014/main" id="{B990235E-1698-4FD6-90DB-C4A001BE92E6}"/>
              </a:ext>
            </a:extLst>
          </p:cNvPr>
          <p:cNvSpPr txBox="1"/>
          <p:nvPr/>
        </p:nvSpPr>
        <p:spPr>
          <a:xfrm>
            <a:off x="3530971" y="101946"/>
            <a:ext cx="1648891" cy="646331"/>
          </a:xfrm>
          <a:prstGeom prst="rect">
            <a:avLst/>
          </a:prstGeom>
          <a:noFill/>
        </p:spPr>
        <p:txBody>
          <a:bodyPr wrap="square" rtlCol="0">
            <a:spAutoFit/>
          </a:bodyPr>
          <a:lstStyle/>
          <a:p>
            <a:pPr marL="0" indent="0" algn="just">
              <a:buFontTx/>
              <a:buNone/>
            </a:pPr>
            <a:r>
              <a:rPr lang="zh-CN" altLang="en-US" sz="3600" dirty="0">
                <a:solidFill>
                  <a:srgbClr val="0000FF"/>
                </a:solidFill>
                <a:latin typeface="华文仿宋" panose="02010600040101010101" pitchFamily="2" charset="-122"/>
                <a:ea typeface="华文仿宋" panose="02010600040101010101" pitchFamily="2" charset="-122"/>
              </a:rPr>
              <a:t>回 顾</a:t>
            </a:r>
            <a:endParaRPr lang="en-US" altLang="zh-CN" sz="36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642863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a:extLst>
              <a:ext uri="{FF2B5EF4-FFF2-40B4-BE49-F238E27FC236}">
                <a16:creationId xmlns:a16="http://schemas.microsoft.com/office/drawing/2014/main" id="{40759FC2-B0A6-4FDA-8261-03340A4C59CB}"/>
              </a:ext>
            </a:extLst>
          </p:cNvPr>
          <p:cNvSpPr txBox="1">
            <a:spLocks noChangeArrowheads="1"/>
          </p:cNvSpPr>
          <p:nvPr/>
        </p:nvSpPr>
        <p:spPr bwMode="auto">
          <a:xfrm>
            <a:off x="251520" y="357259"/>
            <a:ext cx="79200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a:solidFill>
                  <a:schemeClr val="tx1"/>
                </a:solidFill>
              </a:rPr>
              <a:t>上式可写成矩阵形式：</a:t>
            </a:r>
          </a:p>
        </p:txBody>
      </p:sp>
      <p:sp>
        <p:nvSpPr>
          <p:cNvPr id="172035" name="Rectangle 3">
            <a:extLst>
              <a:ext uri="{FF2B5EF4-FFF2-40B4-BE49-F238E27FC236}">
                <a16:creationId xmlns:a16="http://schemas.microsoft.com/office/drawing/2014/main" id="{08F06B79-B28E-4709-9EC5-CD60C6CB0254}"/>
              </a:ext>
            </a:extLst>
          </p:cNvPr>
          <p:cNvSpPr>
            <a:spLocks noChangeArrowheads="1"/>
          </p:cNvSpPr>
          <p:nvPr/>
        </p:nvSpPr>
        <p:spPr bwMode="auto">
          <a:xfrm>
            <a:off x="4479634" y="3134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a:solidFill>
                <a:schemeClr val="tx1"/>
              </a:solidFill>
            </a:endParaRPr>
          </a:p>
        </p:txBody>
      </p:sp>
      <p:sp>
        <p:nvSpPr>
          <p:cNvPr id="172036" name="Rectangle 4">
            <a:extLst>
              <a:ext uri="{FF2B5EF4-FFF2-40B4-BE49-F238E27FC236}">
                <a16:creationId xmlns:a16="http://schemas.microsoft.com/office/drawing/2014/main" id="{82A9FB59-AED9-4CEA-B1A0-920E0ED5C3A4}"/>
              </a:ext>
            </a:extLst>
          </p:cNvPr>
          <p:cNvSpPr>
            <a:spLocks noChangeArrowheads="1"/>
          </p:cNvSpPr>
          <p:nvPr/>
        </p:nvSpPr>
        <p:spPr bwMode="auto">
          <a:xfrm>
            <a:off x="4479634" y="29919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2037" name="Rectangle 5">
            <a:extLst>
              <a:ext uri="{FF2B5EF4-FFF2-40B4-BE49-F238E27FC236}">
                <a16:creationId xmlns:a16="http://schemas.microsoft.com/office/drawing/2014/main" id="{18945445-B98F-4817-A159-D8BB5C100DCD}"/>
              </a:ext>
            </a:extLst>
          </p:cNvPr>
          <p:cNvSpPr>
            <a:spLocks noChangeArrowheads="1"/>
          </p:cNvSpPr>
          <p:nvPr/>
        </p:nvSpPr>
        <p:spPr bwMode="auto">
          <a:xfrm>
            <a:off x="4479634" y="296334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2038" name="Rectangle 6">
            <a:extLst>
              <a:ext uri="{FF2B5EF4-FFF2-40B4-BE49-F238E27FC236}">
                <a16:creationId xmlns:a16="http://schemas.microsoft.com/office/drawing/2014/main" id="{17DC00D9-3455-4181-8DAA-3A37F00A4504}"/>
              </a:ext>
            </a:extLst>
          </p:cNvPr>
          <p:cNvSpPr>
            <a:spLocks noChangeArrowheads="1"/>
          </p:cNvSpPr>
          <p:nvPr/>
        </p:nvSpPr>
        <p:spPr bwMode="auto">
          <a:xfrm>
            <a:off x="4479634" y="31300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2039" name="Rectangle 7">
            <a:extLst>
              <a:ext uri="{FF2B5EF4-FFF2-40B4-BE49-F238E27FC236}">
                <a16:creationId xmlns:a16="http://schemas.microsoft.com/office/drawing/2014/main" id="{43BACAFB-149F-4B83-8D14-7949643A108C}"/>
              </a:ext>
            </a:extLst>
          </p:cNvPr>
          <p:cNvSpPr>
            <a:spLocks noChangeArrowheads="1"/>
          </p:cNvSpPr>
          <p:nvPr/>
        </p:nvSpPr>
        <p:spPr bwMode="auto">
          <a:xfrm>
            <a:off x="4479634" y="30300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2040" name="Rectangle 8">
            <a:extLst>
              <a:ext uri="{FF2B5EF4-FFF2-40B4-BE49-F238E27FC236}">
                <a16:creationId xmlns:a16="http://schemas.microsoft.com/office/drawing/2014/main" id="{D81E453E-CD8B-4FF2-9A0B-68A508F8CDA0}"/>
              </a:ext>
            </a:extLst>
          </p:cNvPr>
          <p:cNvSpPr>
            <a:spLocks noChangeArrowheads="1"/>
          </p:cNvSpPr>
          <p:nvPr/>
        </p:nvSpPr>
        <p:spPr bwMode="auto">
          <a:xfrm>
            <a:off x="4479634" y="30300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2041" name="Rectangle 9">
            <a:extLst>
              <a:ext uri="{FF2B5EF4-FFF2-40B4-BE49-F238E27FC236}">
                <a16:creationId xmlns:a16="http://schemas.microsoft.com/office/drawing/2014/main" id="{D2B9265F-F36A-427C-8564-02531AF33812}"/>
              </a:ext>
            </a:extLst>
          </p:cNvPr>
          <p:cNvSpPr>
            <a:spLocks noChangeArrowheads="1"/>
          </p:cNvSpPr>
          <p:nvPr/>
        </p:nvSpPr>
        <p:spPr bwMode="auto">
          <a:xfrm>
            <a:off x="4479634" y="304907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2048" name="Rectangle 16">
            <a:extLst>
              <a:ext uri="{FF2B5EF4-FFF2-40B4-BE49-F238E27FC236}">
                <a16:creationId xmlns:a16="http://schemas.microsoft.com/office/drawing/2014/main" id="{7F34079B-4137-4EF9-87B6-05779CE1CFA0}"/>
              </a:ext>
            </a:extLst>
          </p:cNvPr>
          <p:cNvSpPr>
            <a:spLocks noChangeArrowheads="1"/>
          </p:cNvSpPr>
          <p:nvPr/>
        </p:nvSpPr>
        <p:spPr bwMode="auto">
          <a:xfrm>
            <a:off x="4479634" y="27252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2049" name="Rectangle 17">
            <a:extLst>
              <a:ext uri="{FF2B5EF4-FFF2-40B4-BE49-F238E27FC236}">
                <a16:creationId xmlns:a16="http://schemas.microsoft.com/office/drawing/2014/main" id="{3C847429-5988-495E-B3CD-966E9A80E11E}"/>
              </a:ext>
            </a:extLst>
          </p:cNvPr>
          <p:cNvSpPr>
            <a:spLocks noChangeArrowheads="1"/>
          </p:cNvSpPr>
          <p:nvPr/>
        </p:nvSpPr>
        <p:spPr bwMode="auto">
          <a:xfrm>
            <a:off x="4479634" y="31300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2064" name="Rectangle 32">
            <a:extLst>
              <a:ext uri="{FF2B5EF4-FFF2-40B4-BE49-F238E27FC236}">
                <a16:creationId xmlns:a16="http://schemas.microsoft.com/office/drawing/2014/main" id="{FD65F3F4-58F4-4578-AD18-FE03F18662B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172063" name="Object 31">
            <a:extLst>
              <a:ext uri="{FF2B5EF4-FFF2-40B4-BE49-F238E27FC236}">
                <a16:creationId xmlns:a16="http://schemas.microsoft.com/office/drawing/2014/main" id="{9471CD67-CD52-4C2C-B80C-F345E4186916}"/>
              </a:ext>
            </a:extLst>
          </p:cNvPr>
          <p:cNvGraphicFramePr>
            <a:graphicFrameLocks noChangeAspect="1"/>
          </p:cNvGraphicFramePr>
          <p:nvPr/>
        </p:nvGraphicFramePr>
        <p:xfrm>
          <a:off x="363538" y="866775"/>
          <a:ext cx="8053387" cy="2187575"/>
        </p:xfrm>
        <a:graphic>
          <a:graphicData uri="http://schemas.openxmlformats.org/presentationml/2006/ole">
            <mc:AlternateContent xmlns:mc="http://schemas.openxmlformats.org/markup-compatibility/2006">
              <mc:Choice xmlns:v="urn:schemas-microsoft-com:vml" Requires="v">
                <p:oleObj spid="_x0000_s582218" name="Equation" r:id="rId4" imgW="4952880" imgH="1346040" progId="Equation.DSMT4">
                  <p:embed/>
                </p:oleObj>
              </mc:Choice>
              <mc:Fallback>
                <p:oleObj name="Equation" r:id="rId4" imgW="4952880" imgH="1346040" progId="Equation.DSMT4">
                  <p:embed/>
                  <p:pic>
                    <p:nvPicPr>
                      <p:cNvPr id="172063" name="Object 31">
                        <a:extLst>
                          <a:ext uri="{FF2B5EF4-FFF2-40B4-BE49-F238E27FC236}">
                            <a16:creationId xmlns:a16="http://schemas.microsoft.com/office/drawing/2014/main" id="{9471CD67-CD52-4C2C-B80C-F345E4186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8" y="866775"/>
                        <a:ext cx="8053387" cy="218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66" name="Rectangle 34">
            <a:extLst>
              <a:ext uri="{FF2B5EF4-FFF2-40B4-BE49-F238E27FC236}">
                <a16:creationId xmlns:a16="http://schemas.microsoft.com/office/drawing/2014/main" id="{2E9FCDFF-E329-4D11-8709-933F5833FDB8}"/>
              </a:ext>
            </a:extLst>
          </p:cNvPr>
          <p:cNvSpPr>
            <a:spLocks noChangeArrowheads="1"/>
          </p:cNvSpPr>
          <p:nvPr/>
        </p:nvSpPr>
        <p:spPr bwMode="auto">
          <a:xfrm>
            <a:off x="4479634" y="31300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2069" name="Rectangle 37">
            <a:extLst>
              <a:ext uri="{FF2B5EF4-FFF2-40B4-BE49-F238E27FC236}">
                <a16:creationId xmlns:a16="http://schemas.microsoft.com/office/drawing/2014/main" id="{593427DF-BC2D-4468-ABE3-D6EC2D79DC67}"/>
              </a:ext>
            </a:extLst>
          </p:cNvPr>
          <p:cNvSpPr>
            <a:spLocks noChangeArrowheads="1"/>
          </p:cNvSpPr>
          <p:nvPr/>
        </p:nvSpPr>
        <p:spPr bwMode="auto">
          <a:xfrm>
            <a:off x="4479634" y="3134797"/>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2072" name="Rectangle 40">
            <a:extLst>
              <a:ext uri="{FF2B5EF4-FFF2-40B4-BE49-F238E27FC236}">
                <a16:creationId xmlns:a16="http://schemas.microsoft.com/office/drawing/2014/main" id="{B2C0A2C9-467C-477E-A43E-14F4FEC90FA2}"/>
              </a:ext>
            </a:extLst>
          </p:cNvPr>
          <p:cNvSpPr>
            <a:spLocks noChangeArrowheads="1"/>
          </p:cNvSpPr>
          <p:nvPr/>
        </p:nvSpPr>
        <p:spPr bwMode="auto">
          <a:xfrm>
            <a:off x="4479634" y="31300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grpSp>
        <p:nvGrpSpPr>
          <p:cNvPr id="172074" name="Group 42">
            <a:extLst>
              <a:ext uri="{FF2B5EF4-FFF2-40B4-BE49-F238E27FC236}">
                <a16:creationId xmlns:a16="http://schemas.microsoft.com/office/drawing/2014/main" id="{3BC11362-ADB1-4DC2-849D-465F814A1C2C}"/>
              </a:ext>
            </a:extLst>
          </p:cNvPr>
          <p:cNvGrpSpPr>
            <a:grpSpLocks/>
          </p:cNvGrpSpPr>
          <p:nvPr/>
        </p:nvGrpSpPr>
        <p:grpSpPr bwMode="auto">
          <a:xfrm>
            <a:off x="426244" y="3701200"/>
            <a:ext cx="7977187" cy="463551"/>
            <a:chOff x="379" y="2205"/>
            <a:chExt cx="5025" cy="292"/>
          </a:xfrm>
        </p:grpSpPr>
        <p:graphicFrame>
          <p:nvGraphicFramePr>
            <p:cNvPr id="172065" name="Object 33">
              <a:extLst>
                <a:ext uri="{FF2B5EF4-FFF2-40B4-BE49-F238E27FC236}">
                  <a16:creationId xmlns:a16="http://schemas.microsoft.com/office/drawing/2014/main" id="{24897718-CADD-464C-B91E-3D36CBED60F1}"/>
                </a:ext>
              </a:extLst>
            </p:cNvPr>
            <p:cNvGraphicFramePr>
              <a:graphicFrameLocks/>
            </p:cNvGraphicFramePr>
            <p:nvPr/>
          </p:nvGraphicFramePr>
          <p:xfrm>
            <a:off x="379" y="2251"/>
            <a:ext cx="420" cy="227"/>
          </p:xfrm>
          <a:graphic>
            <a:graphicData uri="http://schemas.openxmlformats.org/presentationml/2006/ole">
              <mc:AlternateContent xmlns:mc="http://schemas.openxmlformats.org/markup-compatibility/2006">
                <mc:Choice xmlns:v="urn:schemas-microsoft-com:vml" Requires="v">
                  <p:oleObj spid="_x0000_s582219" name="Equation" r:id="rId6" imgW="444240" imgH="228600" progId="Equation.DSMT4">
                    <p:embed/>
                  </p:oleObj>
                </mc:Choice>
                <mc:Fallback>
                  <p:oleObj name="Equation" r:id="rId6" imgW="444240" imgH="228600" progId="Equation.DSMT4">
                    <p:embed/>
                    <p:pic>
                      <p:nvPicPr>
                        <p:cNvPr id="172065" name="Object 33">
                          <a:extLst>
                            <a:ext uri="{FF2B5EF4-FFF2-40B4-BE49-F238E27FC236}">
                              <a16:creationId xmlns:a16="http://schemas.microsoft.com/office/drawing/2014/main" id="{24897718-CADD-464C-B91E-3D36CBED60F1}"/>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 y="2251"/>
                          <a:ext cx="420"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67" name="Text Box 35">
              <a:extLst>
                <a:ext uri="{FF2B5EF4-FFF2-40B4-BE49-F238E27FC236}">
                  <a16:creationId xmlns:a16="http://schemas.microsoft.com/office/drawing/2014/main" id="{8D2F0988-2227-494F-8C12-B40AE25A3DDA}"/>
                </a:ext>
              </a:extLst>
            </p:cNvPr>
            <p:cNvSpPr txBox="1">
              <a:spLocks noChangeArrowheads="1"/>
            </p:cNvSpPr>
            <p:nvPr/>
          </p:nvSpPr>
          <p:spPr bwMode="auto">
            <a:xfrm>
              <a:off x="793" y="2205"/>
              <a:ext cx="771"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dirty="0">
                  <a:solidFill>
                    <a:schemeClr val="tx1"/>
                  </a:solidFill>
                </a:rPr>
                <a:t>—— </a:t>
              </a:r>
            </a:p>
          </p:txBody>
        </p:sp>
        <p:graphicFrame>
          <p:nvGraphicFramePr>
            <p:cNvPr id="172068" name="Object 36">
              <a:extLst>
                <a:ext uri="{FF2B5EF4-FFF2-40B4-BE49-F238E27FC236}">
                  <a16:creationId xmlns:a16="http://schemas.microsoft.com/office/drawing/2014/main" id="{B2AED02E-A0AF-449F-B851-C64096277550}"/>
                </a:ext>
              </a:extLst>
            </p:cNvPr>
            <p:cNvGraphicFramePr>
              <a:graphicFrameLocks/>
            </p:cNvGraphicFramePr>
            <p:nvPr>
              <p:extLst>
                <p:ext uri="{D42A27DB-BD31-4B8C-83A1-F6EECF244321}">
                  <p14:modId xmlns:p14="http://schemas.microsoft.com/office/powerpoint/2010/main" val="4284721723"/>
                </p:ext>
              </p:extLst>
            </p:nvPr>
          </p:nvGraphicFramePr>
          <p:xfrm>
            <a:off x="1227" y="2222"/>
            <a:ext cx="590" cy="227"/>
          </p:xfrm>
          <a:graphic>
            <a:graphicData uri="http://schemas.openxmlformats.org/presentationml/2006/ole">
              <mc:AlternateContent xmlns:mc="http://schemas.openxmlformats.org/markup-compatibility/2006">
                <mc:Choice xmlns:v="urn:schemas-microsoft-com:vml" Requires="v">
                  <p:oleObj spid="_x0000_s582220" name="公式" r:id="rId8" imgW="596124" imgH="215619" progId="Equation.3">
                    <p:embed/>
                  </p:oleObj>
                </mc:Choice>
                <mc:Fallback>
                  <p:oleObj name="公式" r:id="rId8" imgW="596124" imgH="215619" progId="Equation.3">
                    <p:embed/>
                    <p:pic>
                      <p:nvPicPr>
                        <p:cNvPr id="172068" name="Object 36">
                          <a:extLst>
                            <a:ext uri="{FF2B5EF4-FFF2-40B4-BE49-F238E27FC236}">
                              <a16:creationId xmlns:a16="http://schemas.microsoft.com/office/drawing/2014/main" id="{B2AED02E-A0AF-449F-B851-C64096277550}"/>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7" y="2222"/>
                          <a:ext cx="590"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70" name="Text Box 38">
              <a:extLst>
                <a:ext uri="{FF2B5EF4-FFF2-40B4-BE49-F238E27FC236}">
                  <a16:creationId xmlns:a16="http://schemas.microsoft.com/office/drawing/2014/main" id="{66A2B217-7AAA-4995-A929-7B9A0353E36F}"/>
                </a:ext>
              </a:extLst>
            </p:cNvPr>
            <p:cNvSpPr txBox="1">
              <a:spLocks noChangeArrowheads="1"/>
            </p:cNvSpPr>
            <p:nvPr/>
          </p:nvSpPr>
          <p:spPr bwMode="auto">
            <a:xfrm>
              <a:off x="1787" y="2233"/>
              <a:ext cx="31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chemeClr val="tx1"/>
                  </a:solidFill>
                </a:rPr>
                <a:t>在 </a:t>
              </a:r>
            </a:p>
          </p:txBody>
        </p:sp>
        <p:graphicFrame>
          <p:nvGraphicFramePr>
            <p:cNvPr id="172071" name="Object 39">
              <a:extLst>
                <a:ext uri="{FF2B5EF4-FFF2-40B4-BE49-F238E27FC236}">
                  <a16:creationId xmlns:a16="http://schemas.microsoft.com/office/drawing/2014/main" id="{F84821A9-5D99-4E3A-B278-3C6D11353E21}"/>
                </a:ext>
              </a:extLst>
            </p:cNvPr>
            <p:cNvGraphicFramePr>
              <a:graphicFrameLocks/>
            </p:cNvGraphicFramePr>
            <p:nvPr>
              <p:extLst>
                <p:ext uri="{D42A27DB-BD31-4B8C-83A1-F6EECF244321}">
                  <p14:modId xmlns:p14="http://schemas.microsoft.com/office/powerpoint/2010/main" val="1494831646"/>
                </p:ext>
              </p:extLst>
            </p:nvPr>
          </p:nvGraphicFramePr>
          <p:xfrm>
            <a:off x="2047" y="2222"/>
            <a:ext cx="680" cy="272"/>
          </p:xfrm>
          <a:graphic>
            <a:graphicData uri="http://schemas.openxmlformats.org/presentationml/2006/ole">
              <mc:AlternateContent xmlns:mc="http://schemas.openxmlformats.org/markup-compatibility/2006">
                <mc:Choice xmlns:v="urn:schemas-microsoft-com:vml" Requires="v">
                  <p:oleObj spid="_x0000_s582221" name="公式" r:id="rId10" imgW="749300" imgH="228600" progId="Equation.3">
                    <p:embed/>
                  </p:oleObj>
                </mc:Choice>
                <mc:Fallback>
                  <p:oleObj name="公式" r:id="rId10" imgW="749300" imgH="228600" progId="Equation.3">
                    <p:embed/>
                    <p:pic>
                      <p:nvPicPr>
                        <p:cNvPr id="172071" name="Object 39">
                          <a:extLst>
                            <a:ext uri="{FF2B5EF4-FFF2-40B4-BE49-F238E27FC236}">
                              <a16:creationId xmlns:a16="http://schemas.microsoft.com/office/drawing/2014/main" id="{F84821A9-5D99-4E3A-B278-3C6D11353E21}"/>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7" y="2222"/>
                          <a:ext cx="68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73" name="Text Box 41">
              <a:extLst>
                <a:ext uri="{FF2B5EF4-FFF2-40B4-BE49-F238E27FC236}">
                  <a16:creationId xmlns:a16="http://schemas.microsoft.com/office/drawing/2014/main" id="{730B9B51-C17A-4C30-98C3-75ED68859D36}"/>
                </a:ext>
              </a:extLst>
            </p:cNvPr>
            <p:cNvSpPr txBox="1">
              <a:spLocks noChangeArrowheads="1"/>
            </p:cNvSpPr>
            <p:nvPr/>
          </p:nvSpPr>
          <p:spPr bwMode="auto">
            <a:xfrm>
              <a:off x="2727" y="2245"/>
              <a:ext cx="267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000" dirty="0">
                  <a:solidFill>
                    <a:schemeClr val="tx1"/>
                  </a:solidFill>
                </a:rPr>
                <a:t>点处的</a:t>
              </a:r>
              <a:r>
                <a:rPr lang="en-US" altLang="zh-CN" sz="2000" b="0" dirty="0">
                  <a:solidFill>
                    <a:srgbClr val="FF0000"/>
                  </a:solidFill>
                </a:rPr>
                <a:t>Hessian</a:t>
              </a:r>
              <a:r>
                <a:rPr lang="zh-CN" altLang="en-US" sz="2000" dirty="0">
                  <a:solidFill>
                    <a:schemeClr val="tx1"/>
                  </a:solidFill>
                </a:rPr>
                <a:t>矩阵</a:t>
              </a:r>
            </a:p>
          </p:txBody>
        </p:sp>
      </p:grpSp>
      <p:sp>
        <p:nvSpPr>
          <p:cNvPr id="2" name="文本框 1">
            <a:extLst>
              <a:ext uri="{FF2B5EF4-FFF2-40B4-BE49-F238E27FC236}">
                <a16:creationId xmlns:a16="http://schemas.microsoft.com/office/drawing/2014/main" id="{ADB1BCC1-6F9F-4F7F-966B-A6D63D4444A4}"/>
              </a:ext>
            </a:extLst>
          </p:cNvPr>
          <p:cNvSpPr txBox="1"/>
          <p:nvPr/>
        </p:nvSpPr>
        <p:spPr>
          <a:xfrm>
            <a:off x="2051720" y="4217328"/>
            <a:ext cx="6552728" cy="400050"/>
          </a:xfrm>
          <a:prstGeom prst="rect">
            <a:avLst/>
          </a:prstGeom>
          <a:noFill/>
        </p:spPr>
        <p:txBody>
          <a:bodyPr wrap="square" rtlCol="0">
            <a:spAutoFit/>
          </a:bodyPr>
          <a:lstStyle/>
          <a:p>
            <a:pPr algn="l"/>
            <a:r>
              <a:rPr lang="zh-CN" altLang="en-US" sz="2000" dirty="0">
                <a:solidFill>
                  <a:schemeClr val="tx1"/>
                </a:solidFill>
              </a:rPr>
              <a:t>（译作</a:t>
            </a:r>
            <a:r>
              <a:rPr lang="zh-CN" altLang="en-US" sz="2000" b="0" dirty="0">
                <a:solidFill>
                  <a:schemeClr val="tx1"/>
                </a:solidFill>
              </a:rPr>
              <a:t>海森矩阵、海瑟矩阵、海塞矩阵等</a:t>
            </a:r>
            <a:r>
              <a:rPr lang="zh-CN" altLang="en-US" sz="2000" dirty="0">
                <a:solidFill>
                  <a:schemeClr val="tx1"/>
                </a:solidFill>
              </a:rPr>
              <a:t>）</a:t>
            </a:r>
            <a:r>
              <a:rPr lang="en-US" altLang="zh-CN" sz="2000" dirty="0">
                <a:solidFill>
                  <a:schemeClr val="tx1"/>
                </a:solidFill>
              </a:rPr>
              <a:t>——</a:t>
            </a:r>
            <a:r>
              <a:rPr lang="zh-CN" altLang="en-US" sz="2000" dirty="0">
                <a:solidFill>
                  <a:schemeClr val="tx1"/>
                </a:solidFill>
              </a:rPr>
              <a:t>对称方阵</a:t>
            </a:r>
            <a:endParaRPr lang="zh-CN" altLang="en-US" sz="20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081041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a:extLst>
              <a:ext uri="{FF2B5EF4-FFF2-40B4-BE49-F238E27FC236}">
                <a16:creationId xmlns:a16="http://schemas.microsoft.com/office/drawing/2014/main" id="{AB16E813-2CBB-4675-84A6-93DD40DD69F7}"/>
              </a:ext>
            </a:extLst>
          </p:cNvPr>
          <p:cNvSpPr txBox="1">
            <a:spLocks noChangeArrowheads="1"/>
          </p:cNvSpPr>
          <p:nvPr/>
        </p:nvSpPr>
        <p:spPr bwMode="auto">
          <a:xfrm>
            <a:off x="179636" y="160512"/>
            <a:ext cx="79200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a:solidFill>
                  <a:schemeClr val="tx1"/>
                </a:solidFill>
                <a:latin typeface="华文仿宋" panose="02010600040101010101" pitchFamily="2" charset="-122"/>
                <a:ea typeface="华文仿宋" panose="02010600040101010101" pitchFamily="2" charset="-122"/>
              </a:rPr>
              <a:t>多元函数</a:t>
            </a:r>
            <a:r>
              <a:rPr lang="zh-CN" altLang="en-US" sz="2400">
                <a:solidFill>
                  <a:schemeClr val="tx1"/>
                </a:solidFill>
                <a:latin typeface="华文仿宋" panose="02010600040101010101" pitchFamily="2" charset="-122"/>
                <a:ea typeface="华文仿宋" panose="02010600040101010101" pitchFamily="2" charset="-122"/>
              </a:rPr>
              <a:t>的泰勒展开：</a:t>
            </a:r>
          </a:p>
        </p:txBody>
      </p:sp>
      <p:sp>
        <p:nvSpPr>
          <p:cNvPr id="174083" name="Rectangle 3">
            <a:extLst>
              <a:ext uri="{FF2B5EF4-FFF2-40B4-BE49-F238E27FC236}">
                <a16:creationId xmlns:a16="http://schemas.microsoft.com/office/drawing/2014/main" id="{53831A93-8F0A-44AF-8C6C-CD0143E52CAA}"/>
              </a:ext>
            </a:extLst>
          </p:cNvPr>
          <p:cNvSpPr>
            <a:spLocks noChangeArrowheads="1"/>
          </p:cNvSpPr>
          <p:nvPr/>
        </p:nvSpPr>
        <p:spPr bwMode="auto">
          <a:xfrm>
            <a:off x="4335420" y="298879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sp>
        <p:nvSpPr>
          <p:cNvPr id="174084" name="Rectangle 4">
            <a:extLst>
              <a:ext uri="{FF2B5EF4-FFF2-40B4-BE49-F238E27FC236}">
                <a16:creationId xmlns:a16="http://schemas.microsoft.com/office/drawing/2014/main" id="{858CF555-AA31-46C9-967E-5E9AF434E4DE}"/>
              </a:ext>
            </a:extLst>
          </p:cNvPr>
          <p:cNvSpPr>
            <a:spLocks noChangeArrowheads="1"/>
          </p:cNvSpPr>
          <p:nvPr/>
        </p:nvSpPr>
        <p:spPr bwMode="auto">
          <a:xfrm>
            <a:off x="4335420" y="284591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sp>
        <p:nvSpPr>
          <p:cNvPr id="174086" name="Rectangle 6">
            <a:extLst>
              <a:ext uri="{FF2B5EF4-FFF2-40B4-BE49-F238E27FC236}">
                <a16:creationId xmlns:a16="http://schemas.microsoft.com/office/drawing/2014/main" id="{01D599DE-64EF-4386-B63C-566E9BE6F775}"/>
              </a:ext>
            </a:extLst>
          </p:cNvPr>
          <p:cNvSpPr>
            <a:spLocks noChangeArrowheads="1"/>
          </p:cNvSpPr>
          <p:nvPr/>
        </p:nvSpPr>
        <p:spPr bwMode="auto">
          <a:xfrm>
            <a:off x="4335420" y="2984030"/>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sp>
        <p:nvSpPr>
          <p:cNvPr id="174087" name="Rectangle 7">
            <a:extLst>
              <a:ext uri="{FF2B5EF4-FFF2-40B4-BE49-F238E27FC236}">
                <a16:creationId xmlns:a16="http://schemas.microsoft.com/office/drawing/2014/main" id="{42CDBC76-ED3C-4917-A054-047632B831AA}"/>
              </a:ext>
            </a:extLst>
          </p:cNvPr>
          <p:cNvSpPr>
            <a:spLocks noChangeArrowheads="1"/>
          </p:cNvSpPr>
          <p:nvPr/>
        </p:nvSpPr>
        <p:spPr bwMode="auto">
          <a:xfrm>
            <a:off x="4335420" y="288401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sp>
        <p:nvSpPr>
          <p:cNvPr id="174088" name="Rectangle 8">
            <a:extLst>
              <a:ext uri="{FF2B5EF4-FFF2-40B4-BE49-F238E27FC236}">
                <a16:creationId xmlns:a16="http://schemas.microsoft.com/office/drawing/2014/main" id="{DD753929-137C-452C-8D67-07149EC09B3E}"/>
              </a:ext>
            </a:extLst>
          </p:cNvPr>
          <p:cNvSpPr>
            <a:spLocks noChangeArrowheads="1"/>
          </p:cNvSpPr>
          <p:nvPr/>
        </p:nvSpPr>
        <p:spPr bwMode="auto">
          <a:xfrm>
            <a:off x="4335420" y="288401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sp>
        <p:nvSpPr>
          <p:cNvPr id="174089" name="Rectangle 9">
            <a:extLst>
              <a:ext uri="{FF2B5EF4-FFF2-40B4-BE49-F238E27FC236}">
                <a16:creationId xmlns:a16="http://schemas.microsoft.com/office/drawing/2014/main" id="{D58D7E5D-4FF3-43F7-939A-28CA29F67D2E}"/>
              </a:ext>
            </a:extLst>
          </p:cNvPr>
          <p:cNvSpPr>
            <a:spLocks noChangeArrowheads="1"/>
          </p:cNvSpPr>
          <p:nvPr/>
        </p:nvSpPr>
        <p:spPr bwMode="auto">
          <a:xfrm>
            <a:off x="4335420" y="290306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sp>
        <p:nvSpPr>
          <p:cNvPr id="174090" name="Rectangle 10">
            <a:extLst>
              <a:ext uri="{FF2B5EF4-FFF2-40B4-BE49-F238E27FC236}">
                <a16:creationId xmlns:a16="http://schemas.microsoft.com/office/drawing/2014/main" id="{BA495256-4687-4ED8-AFC5-988F5626AAE0}"/>
              </a:ext>
            </a:extLst>
          </p:cNvPr>
          <p:cNvSpPr>
            <a:spLocks noChangeArrowheads="1"/>
          </p:cNvSpPr>
          <p:nvPr/>
        </p:nvSpPr>
        <p:spPr bwMode="auto">
          <a:xfrm>
            <a:off x="4335420" y="257921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sp>
        <p:nvSpPr>
          <p:cNvPr id="174091" name="Rectangle 11">
            <a:extLst>
              <a:ext uri="{FF2B5EF4-FFF2-40B4-BE49-F238E27FC236}">
                <a16:creationId xmlns:a16="http://schemas.microsoft.com/office/drawing/2014/main" id="{DF6DE0DA-7B72-46AD-8236-55863C2687F8}"/>
              </a:ext>
            </a:extLst>
          </p:cNvPr>
          <p:cNvSpPr>
            <a:spLocks noChangeArrowheads="1"/>
          </p:cNvSpPr>
          <p:nvPr/>
        </p:nvSpPr>
        <p:spPr bwMode="auto">
          <a:xfrm>
            <a:off x="4335420" y="2984030"/>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sp>
        <p:nvSpPr>
          <p:cNvPr id="174092" name="Rectangle 12">
            <a:extLst>
              <a:ext uri="{FF2B5EF4-FFF2-40B4-BE49-F238E27FC236}">
                <a16:creationId xmlns:a16="http://schemas.microsoft.com/office/drawing/2014/main" id="{23B1338B-8C33-4D5E-9707-329C2ADA0599}"/>
              </a:ext>
            </a:extLst>
          </p:cNvPr>
          <p:cNvSpPr>
            <a:spLocks noChangeArrowheads="1"/>
          </p:cNvSpPr>
          <p:nvPr/>
        </p:nvSpPr>
        <p:spPr bwMode="auto">
          <a:xfrm>
            <a:off x="4479634" y="-184666"/>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4094" name="Rectangle 14">
            <a:extLst>
              <a:ext uri="{FF2B5EF4-FFF2-40B4-BE49-F238E27FC236}">
                <a16:creationId xmlns:a16="http://schemas.microsoft.com/office/drawing/2014/main" id="{D5216BDE-CA0D-4E7F-AFFF-84833F0E714F}"/>
              </a:ext>
            </a:extLst>
          </p:cNvPr>
          <p:cNvSpPr>
            <a:spLocks noChangeArrowheads="1"/>
          </p:cNvSpPr>
          <p:nvPr/>
        </p:nvSpPr>
        <p:spPr bwMode="auto">
          <a:xfrm>
            <a:off x="4335420" y="2984030"/>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sp>
        <p:nvSpPr>
          <p:cNvPr id="174096" name="Rectangle 16">
            <a:extLst>
              <a:ext uri="{FF2B5EF4-FFF2-40B4-BE49-F238E27FC236}">
                <a16:creationId xmlns:a16="http://schemas.microsoft.com/office/drawing/2014/main" id="{8C9EAE2D-D1F9-4CF2-9FE3-FBC425C7BC70}"/>
              </a:ext>
            </a:extLst>
          </p:cNvPr>
          <p:cNvSpPr>
            <a:spLocks noChangeArrowheads="1"/>
          </p:cNvSpPr>
          <p:nvPr/>
        </p:nvSpPr>
        <p:spPr bwMode="auto">
          <a:xfrm>
            <a:off x="4335420" y="2984030"/>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sp>
        <p:nvSpPr>
          <p:cNvPr id="174106" name="Rectangle 26">
            <a:extLst>
              <a:ext uri="{FF2B5EF4-FFF2-40B4-BE49-F238E27FC236}">
                <a16:creationId xmlns:a16="http://schemas.microsoft.com/office/drawing/2014/main" id="{87A1E717-9AF4-47F1-B41F-F8F2AC5634E5}"/>
              </a:ext>
            </a:extLst>
          </p:cNvPr>
          <p:cNvSpPr>
            <a:spLocks noChangeArrowheads="1"/>
          </p:cNvSpPr>
          <p:nvPr/>
        </p:nvSpPr>
        <p:spPr bwMode="auto">
          <a:xfrm>
            <a:off x="4335420" y="290306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grpSp>
        <p:nvGrpSpPr>
          <p:cNvPr id="174107" name="Group 27">
            <a:extLst>
              <a:ext uri="{FF2B5EF4-FFF2-40B4-BE49-F238E27FC236}">
                <a16:creationId xmlns:a16="http://schemas.microsoft.com/office/drawing/2014/main" id="{A2FC278F-37C4-467A-835D-19D2B6F1DAF6}"/>
              </a:ext>
            </a:extLst>
          </p:cNvPr>
          <p:cNvGrpSpPr>
            <a:grpSpLocks/>
          </p:cNvGrpSpPr>
          <p:nvPr/>
        </p:nvGrpSpPr>
        <p:grpSpPr bwMode="auto">
          <a:xfrm>
            <a:off x="395536" y="743125"/>
            <a:ext cx="7032625" cy="738187"/>
            <a:chOff x="340" y="531"/>
            <a:chExt cx="4430" cy="465"/>
          </a:xfrm>
        </p:grpSpPr>
        <p:sp>
          <p:nvSpPr>
            <p:cNvPr id="174104" name="Text Box 24">
              <a:extLst>
                <a:ext uri="{FF2B5EF4-FFF2-40B4-BE49-F238E27FC236}">
                  <a16:creationId xmlns:a16="http://schemas.microsoft.com/office/drawing/2014/main" id="{FB83FD83-D92C-4B9A-88B5-F231E44434D2}"/>
                </a:ext>
              </a:extLst>
            </p:cNvPr>
            <p:cNvSpPr txBox="1">
              <a:spLocks noChangeArrowheads="1"/>
            </p:cNvSpPr>
            <p:nvPr/>
          </p:nvSpPr>
          <p:spPr bwMode="auto">
            <a:xfrm>
              <a:off x="340" y="618"/>
              <a:ext cx="117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solidFill>
                    <a:schemeClr val="tx1"/>
                  </a:solidFill>
                  <a:latin typeface="华文仿宋" panose="02010600040101010101" pitchFamily="2" charset="-122"/>
                  <a:ea typeface="华文仿宋" panose="02010600040101010101" pitchFamily="2" charset="-122"/>
                </a:rPr>
                <a:t>展开式</a:t>
              </a:r>
              <a:r>
                <a:rPr lang="zh-CN" altLang="en-US" sz="2400" b="1">
                  <a:solidFill>
                    <a:schemeClr val="tx1"/>
                  </a:solidFill>
                  <a:latin typeface="华文仿宋" panose="02010600040101010101" pitchFamily="2" charset="-122"/>
                  <a:ea typeface="华文仿宋" panose="02010600040101010101" pitchFamily="2" charset="-122"/>
                </a:rPr>
                <a:t>：</a:t>
              </a:r>
              <a:r>
                <a:rPr lang="zh-CN" altLang="en-US" sz="2400">
                  <a:solidFill>
                    <a:schemeClr val="tx1"/>
                  </a:solidFill>
                  <a:latin typeface="华文仿宋" panose="02010600040101010101" pitchFamily="2" charset="-122"/>
                  <a:ea typeface="华文仿宋" panose="02010600040101010101" pitchFamily="2" charset="-122"/>
                </a:rPr>
                <a:t> </a:t>
              </a:r>
            </a:p>
          </p:txBody>
        </p:sp>
        <p:graphicFrame>
          <p:nvGraphicFramePr>
            <p:cNvPr id="174105" name="Object 25">
              <a:extLst>
                <a:ext uri="{FF2B5EF4-FFF2-40B4-BE49-F238E27FC236}">
                  <a16:creationId xmlns:a16="http://schemas.microsoft.com/office/drawing/2014/main" id="{CF73F3AD-6167-4B81-9C6C-07ED107EC458}"/>
                </a:ext>
              </a:extLst>
            </p:cNvPr>
            <p:cNvGraphicFramePr>
              <a:graphicFrameLocks noChangeAspect="1"/>
            </p:cNvGraphicFramePr>
            <p:nvPr>
              <p:extLst>
                <p:ext uri="{D42A27DB-BD31-4B8C-83A1-F6EECF244321}">
                  <p14:modId xmlns:p14="http://schemas.microsoft.com/office/powerpoint/2010/main" val="1739459799"/>
                </p:ext>
              </p:extLst>
            </p:nvPr>
          </p:nvGraphicFramePr>
          <p:xfrm>
            <a:off x="1172" y="531"/>
            <a:ext cx="3598" cy="465"/>
          </p:xfrm>
          <a:graphic>
            <a:graphicData uri="http://schemas.openxmlformats.org/presentationml/2006/ole">
              <mc:AlternateContent xmlns:mc="http://schemas.openxmlformats.org/markup-compatibility/2006">
                <mc:Choice xmlns:v="urn:schemas-microsoft-com:vml" Requires="v">
                  <p:oleObj spid="_x0000_s583242" name="Equation" r:id="rId4" imgW="3022560" imgH="393480" progId="Equation.DSMT4">
                    <p:embed/>
                  </p:oleObj>
                </mc:Choice>
                <mc:Fallback>
                  <p:oleObj name="Equation" r:id="rId4" imgW="3022560" imgH="393480" progId="Equation.DSMT4">
                    <p:embed/>
                    <p:pic>
                      <p:nvPicPr>
                        <p:cNvPr id="174105" name="Object 25">
                          <a:extLst>
                            <a:ext uri="{FF2B5EF4-FFF2-40B4-BE49-F238E27FC236}">
                              <a16:creationId xmlns:a16="http://schemas.microsoft.com/office/drawing/2014/main" id="{CF73F3AD-6167-4B81-9C6C-07ED107EC4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2" y="531"/>
                          <a:ext cx="3598" cy="4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4111" name="Rectangle 31">
            <a:extLst>
              <a:ext uri="{FF2B5EF4-FFF2-40B4-BE49-F238E27FC236}">
                <a16:creationId xmlns:a16="http://schemas.microsoft.com/office/drawing/2014/main" id="{A8F50470-3D94-42E3-862F-8DC9960242AC}"/>
              </a:ext>
            </a:extLst>
          </p:cNvPr>
          <p:cNvSpPr>
            <a:spLocks noChangeArrowheads="1"/>
          </p:cNvSpPr>
          <p:nvPr/>
        </p:nvSpPr>
        <p:spPr bwMode="auto">
          <a:xfrm>
            <a:off x="4335420" y="2274418"/>
            <a:ext cx="18473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grpSp>
        <p:nvGrpSpPr>
          <p:cNvPr id="174112" name="Group 32">
            <a:extLst>
              <a:ext uri="{FF2B5EF4-FFF2-40B4-BE49-F238E27FC236}">
                <a16:creationId xmlns:a16="http://schemas.microsoft.com/office/drawing/2014/main" id="{9890A2FF-6A1F-4367-B4EA-37401FA6A68F}"/>
              </a:ext>
            </a:extLst>
          </p:cNvPr>
          <p:cNvGrpSpPr>
            <a:grpSpLocks/>
          </p:cNvGrpSpPr>
          <p:nvPr/>
        </p:nvGrpSpPr>
        <p:grpSpPr bwMode="auto">
          <a:xfrm>
            <a:off x="398712" y="1705150"/>
            <a:ext cx="7332663" cy="3263901"/>
            <a:chOff x="342" y="1137"/>
            <a:chExt cx="4619" cy="2056"/>
          </a:xfrm>
        </p:grpSpPr>
        <p:sp>
          <p:nvSpPr>
            <p:cNvPr id="174108" name="Text Box 28">
              <a:extLst>
                <a:ext uri="{FF2B5EF4-FFF2-40B4-BE49-F238E27FC236}">
                  <a16:creationId xmlns:a16="http://schemas.microsoft.com/office/drawing/2014/main" id="{FE80726F-920E-4620-BA23-57F5A91E1ED5}"/>
                </a:ext>
              </a:extLst>
            </p:cNvPr>
            <p:cNvSpPr txBox="1">
              <a:spLocks noChangeArrowheads="1"/>
            </p:cNvSpPr>
            <p:nvPr/>
          </p:nvSpPr>
          <p:spPr bwMode="auto">
            <a:xfrm>
              <a:off x="342" y="1137"/>
              <a:ext cx="77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华文仿宋" panose="02010600040101010101" pitchFamily="2" charset="-122"/>
                  <a:ea typeface="华文仿宋" panose="02010600040101010101" pitchFamily="2" charset="-122"/>
                </a:rPr>
                <a:t>其中： </a:t>
              </a:r>
            </a:p>
          </p:txBody>
        </p:sp>
        <p:graphicFrame>
          <p:nvGraphicFramePr>
            <p:cNvPr id="174110" name="Object 30">
              <a:extLst>
                <a:ext uri="{FF2B5EF4-FFF2-40B4-BE49-F238E27FC236}">
                  <a16:creationId xmlns:a16="http://schemas.microsoft.com/office/drawing/2014/main" id="{4BA2944A-447F-41E0-B84B-21F7BCA7002A}"/>
                </a:ext>
              </a:extLst>
            </p:cNvPr>
            <p:cNvGraphicFramePr>
              <a:graphicFrameLocks noChangeAspect="1"/>
            </p:cNvGraphicFramePr>
            <p:nvPr>
              <p:extLst>
                <p:ext uri="{D42A27DB-BD31-4B8C-83A1-F6EECF244321}">
                  <p14:modId xmlns:p14="http://schemas.microsoft.com/office/powerpoint/2010/main" val="1963098752"/>
                </p:ext>
              </p:extLst>
            </p:nvPr>
          </p:nvGraphicFramePr>
          <p:xfrm>
            <a:off x="431" y="1454"/>
            <a:ext cx="4530" cy="1739"/>
          </p:xfrm>
          <a:graphic>
            <a:graphicData uri="http://schemas.openxmlformats.org/presentationml/2006/ole">
              <mc:AlternateContent xmlns:mc="http://schemas.openxmlformats.org/markup-compatibility/2006">
                <mc:Choice xmlns:v="urn:schemas-microsoft-com:vml" Requires="v">
                  <p:oleObj spid="_x0000_s583243" name="Equation" r:id="rId6" imgW="4165560" imgH="1650960" progId="Equation.DSMT4">
                    <p:embed/>
                  </p:oleObj>
                </mc:Choice>
                <mc:Fallback>
                  <p:oleObj name="Equation" r:id="rId6" imgW="4165560" imgH="1650960" progId="Equation.DSMT4">
                    <p:embed/>
                    <p:pic>
                      <p:nvPicPr>
                        <p:cNvPr id="174110" name="Object 30">
                          <a:extLst>
                            <a:ext uri="{FF2B5EF4-FFF2-40B4-BE49-F238E27FC236}">
                              <a16:creationId xmlns:a16="http://schemas.microsoft.com/office/drawing/2014/main" id="{4BA2944A-447F-41E0-B84B-21F7BCA700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 y="1454"/>
                          <a:ext cx="4530" cy="17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4113" name="Text Box 33">
            <a:extLst>
              <a:ext uri="{FF2B5EF4-FFF2-40B4-BE49-F238E27FC236}">
                <a16:creationId xmlns:a16="http://schemas.microsoft.com/office/drawing/2014/main" id="{3E54D32E-F860-4544-AC16-3CF3ABEF6D7C}"/>
              </a:ext>
            </a:extLst>
          </p:cNvPr>
          <p:cNvSpPr txBox="1">
            <a:spLocks noChangeArrowheads="1"/>
          </p:cNvSpPr>
          <p:nvPr/>
        </p:nvSpPr>
        <p:spPr bwMode="auto">
          <a:xfrm>
            <a:off x="395536" y="5476105"/>
            <a:ext cx="72723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华文仿宋" panose="02010600040101010101" pitchFamily="2" charset="-122"/>
                <a:ea typeface="华文仿宋" panose="02010600040101010101" pitchFamily="2" charset="-122"/>
              </a:rPr>
              <a:t>教材：在       点展开               </a:t>
            </a:r>
          </a:p>
        </p:txBody>
      </p:sp>
      <p:graphicFrame>
        <p:nvGraphicFramePr>
          <p:cNvPr id="174115" name="Object 35">
            <a:extLst>
              <a:ext uri="{FF2B5EF4-FFF2-40B4-BE49-F238E27FC236}">
                <a16:creationId xmlns:a16="http://schemas.microsoft.com/office/drawing/2014/main" id="{84E04FB6-7922-4938-A4BA-B8C677ABA003}"/>
              </a:ext>
            </a:extLst>
          </p:cNvPr>
          <p:cNvGraphicFramePr>
            <a:graphicFrameLocks noChangeAspect="1"/>
          </p:cNvGraphicFramePr>
          <p:nvPr>
            <p:extLst>
              <p:ext uri="{D42A27DB-BD31-4B8C-83A1-F6EECF244321}">
                <p14:modId xmlns:p14="http://schemas.microsoft.com/office/powerpoint/2010/main" val="583332212"/>
              </p:ext>
            </p:extLst>
          </p:nvPr>
        </p:nvGraphicFramePr>
        <p:xfrm>
          <a:off x="1812134" y="5522654"/>
          <a:ext cx="431800" cy="339725"/>
        </p:xfrm>
        <a:graphic>
          <a:graphicData uri="http://schemas.openxmlformats.org/presentationml/2006/ole">
            <mc:AlternateContent xmlns:mc="http://schemas.openxmlformats.org/markup-compatibility/2006">
              <mc:Choice xmlns:v="urn:schemas-microsoft-com:vml" Requires="v">
                <p:oleObj spid="_x0000_s583244" name="Equation" r:id="rId8" imgW="241200" imgH="190440" progId="Equation.DSMT4">
                  <p:embed/>
                </p:oleObj>
              </mc:Choice>
              <mc:Fallback>
                <p:oleObj name="Equation" r:id="rId8" imgW="241200" imgH="190440" progId="Equation.DSMT4">
                  <p:embed/>
                  <p:pic>
                    <p:nvPicPr>
                      <p:cNvPr id="174115" name="Object 35">
                        <a:extLst>
                          <a:ext uri="{FF2B5EF4-FFF2-40B4-BE49-F238E27FC236}">
                            <a16:creationId xmlns:a16="http://schemas.microsoft.com/office/drawing/2014/main" id="{84E04FB6-7922-4938-A4BA-B8C677ABA0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2134" y="5522654"/>
                        <a:ext cx="43180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6" name="Object 36">
            <a:extLst>
              <a:ext uri="{FF2B5EF4-FFF2-40B4-BE49-F238E27FC236}">
                <a16:creationId xmlns:a16="http://schemas.microsoft.com/office/drawing/2014/main" id="{BE58425B-86A7-4FE8-99B8-D8790FEC56E7}"/>
              </a:ext>
            </a:extLst>
          </p:cNvPr>
          <p:cNvGraphicFramePr>
            <a:graphicFrameLocks noChangeAspect="1"/>
          </p:cNvGraphicFramePr>
          <p:nvPr>
            <p:extLst>
              <p:ext uri="{D42A27DB-BD31-4B8C-83A1-F6EECF244321}">
                <p14:modId xmlns:p14="http://schemas.microsoft.com/office/powerpoint/2010/main" val="404198589"/>
              </p:ext>
            </p:extLst>
          </p:nvPr>
        </p:nvGraphicFramePr>
        <p:xfrm>
          <a:off x="3824774" y="5518802"/>
          <a:ext cx="890588" cy="409575"/>
        </p:xfrm>
        <a:graphic>
          <a:graphicData uri="http://schemas.openxmlformats.org/presentationml/2006/ole">
            <mc:AlternateContent xmlns:mc="http://schemas.openxmlformats.org/markup-compatibility/2006">
              <mc:Choice xmlns:v="urn:schemas-microsoft-com:vml" Requires="v">
                <p:oleObj spid="_x0000_s583245" name="Equation" r:id="rId10" imgW="495000" imgH="228600" progId="Equation.DSMT4">
                  <p:embed/>
                </p:oleObj>
              </mc:Choice>
              <mc:Fallback>
                <p:oleObj name="Equation" r:id="rId10" imgW="495000" imgH="228600" progId="Equation.DSMT4">
                  <p:embed/>
                  <p:pic>
                    <p:nvPicPr>
                      <p:cNvPr id="174116" name="Object 36">
                        <a:extLst>
                          <a:ext uri="{FF2B5EF4-FFF2-40B4-BE49-F238E27FC236}">
                            <a16:creationId xmlns:a16="http://schemas.microsoft.com/office/drawing/2014/main" id="{BE58425B-86A7-4FE8-99B8-D8790FEC5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24774" y="5518802"/>
                        <a:ext cx="890588"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18" name="AutoShape 38">
            <a:extLst>
              <a:ext uri="{FF2B5EF4-FFF2-40B4-BE49-F238E27FC236}">
                <a16:creationId xmlns:a16="http://schemas.microsoft.com/office/drawing/2014/main" id="{A386A92D-2383-470F-AFAD-74BC9AA8542E}"/>
              </a:ext>
            </a:extLst>
          </p:cNvPr>
          <p:cNvSpPr>
            <a:spLocks noChangeArrowheads="1"/>
          </p:cNvSpPr>
          <p:nvPr/>
        </p:nvSpPr>
        <p:spPr bwMode="auto">
          <a:xfrm>
            <a:off x="3203848" y="5655210"/>
            <a:ext cx="574675" cy="144462"/>
          </a:xfrm>
          <a:prstGeom prst="rightArrow">
            <a:avLst>
              <a:gd name="adj1" fmla="val 50000"/>
              <a:gd name="adj2" fmla="val 99451"/>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endParaRPr lang="zh-CN" altLang="en-US" sz="2400">
              <a:solidFill>
                <a:schemeClr val="tx1"/>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226835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3" name="Rectangle 5">
            <a:extLst>
              <a:ext uri="{FF2B5EF4-FFF2-40B4-BE49-F238E27FC236}">
                <a16:creationId xmlns:a16="http://schemas.microsoft.com/office/drawing/2014/main" id="{4D498D0E-C649-44EA-9271-B1FD94538191}"/>
              </a:ext>
            </a:extLst>
          </p:cNvPr>
          <p:cNvSpPr>
            <a:spLocks noChangeArrowheads="1"/>
          </p:cNvSpPr>
          <p:nvPr/>
        </p:nvSpPr>
        <p:spPr bwMode="auto">
          <a:xfrm>
            <a:off x="4328581" y="30631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en-US">
              <a:solidFill>
                <a:schemeClr val="tx1"/>
              </a:solidFill>
            </a:endParaRPr>
          </a:p>
        </p:txBody>
      </p:sp>
      <p:sp>
        <p:nvSpPr>
          <p:cNvPr id="176135" name="Rectangle 7">
            <a:extLst>
              <a:ext uri="{FF2B5EF4-FFF2-40B4-BE49-F238E27FC236}">
                <a16:creationId xmlns:a16="http://schemas.microsoft.com/office/drawing/2014/main" id="{F4464821-E8F1-4C37-B879-2C31FC7C4D9C}"/>
              </a:ext>
            </a:extLst>
          </p:cNvPr>
          <p:cNvSpPr>
            <a:spLocks noChangeArrowheads="1"/>
          </p:cNvSpPr>
          <p:nvPr/>
        </p:nvSpPr>
        <p:spPr bwMode="auto">
          <a:xfrm>
            <a:off x="4328581" y="292026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6150" name="Rectangle 22">
            <a:extLst>
              <a:ext uri="{FF2B5EF4-FFF2-40B4-BE49-F238E27FC236}">
                <a16:creationId xmlns:a16="http://schemas.microsoft.com/office/drawing/2014/main" id="{A383D345-F0EA-4236-97A4-F6FD1C462580}"/>
              </a:ext>
            </a:extLst>
          </p:cNvPr>
          <p:cNvSpPr>
            <a:spLocks noChangeArrowheads="1"/>
          </p:cNvSpPr>
          <p:nvPr/>
        </p:nvSpPr>
        <p:spPr bwMode="auto">
          <a:xfrm>
            <a:off x="4328581" y="295836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6175" name="Rectangle 47">
            <a:extLst>
              <a:ext uri="{FF2B5EF4-FFF2-40B4-BE49-F238E27FC236}">
                <a16:creationId xmlns:a16="http://schemas.microsoft.com/office/drawing/2014/main" id="{B038C0D3-73D2-4616-AEB3-02A0544C19E0}"/>
              </a:ext>
            </a:extLst>
          </p:cNvPr>
          <p:cNvSpPr>
            <a:spLocks noChangeArrowheads="1"/>
          </p:cNvSpPr>
          <p:nvPr/>
        </p:nvSpPr>
        <p:spPr bwMode="auto">
          <a:xfrm>
            <a:off x="4328581" y="307266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6177" name="Rectangle 49">
            <a:extLst>
              <a:ext uri="{FF2B5EF4-FFF2-40B4-BE49-F238E27FC236}">
                <a16:creationId xmlns:a16="http://schemas.microsoft.com/office/drawing/2014/main" id="{DDE0AAAC-629D-49D6-94DB-BBC28E0A5B43}"/>
              </a:ext>
            </a:extLst>
          </p:cNvPr>
          <p:cNvSpPr>
            <a:spLocks noChangeArrowheads="1"/>
          </p:cNvSpPr>
          <p:nvPr/>
        </p:nvSpPr>
        <p:spPr bwMode="auto">
          <a:xfrm>
            <a:off x="4328581" y="3067898"/>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76179" name="Rectangle 51">
            <a:extLst>
              <a:ext uri="{FF2B5EF4-FFF2-40B4-BE49-F238E27FC236}">
                <a16:creationId xmlns:a16="http://schemas.microsoft.com/office/drawing/2014/main" id="{54332A6F-6F61-4EB7-BFE4-31D70F95D6A9}"/>
              </a:ext>
            </a:extLst>
          </p:cNvPr>
          <p:cNvSpPr>
            <a:spLocks noChangeArrowheads="1"/>
          </p:cNvSpPr>
          <p:nvPr/>
        </p:nvSpPr>
        <p:spPr bwMode="auto">
          <a:xfrm>
            <a:off x="4328581" y="3058373"/>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grpSp>
        <p:nvGrpSpPr>
          <p:cNvPr id="176184" name="Group 56">
            <a:extLst>
              <a:ext uri="{FF2B5EF4-FFF2-40B4-BE49-F238E27FC236}">
                <a16:creationId xmlns:a16="http://schemas.microsoft.com/office/drawing/2014/main" id="{E2D9AD5F-EB8E-4E3A-972F-B839E8F4644D}"/>
              </a:ext>
            </a:extLst>
          </p:cNvPr>
          <p:cNvGrpSpPr>
            <a:grpSpLocks/>
          </p:cNvGrpSpPr>
          <p:nvPr/>
        </p:nvGrpSpPr>
        <p:grpSpPr bwMode="auto">
          <a:xfrm>
            <a:off x="251520" y="1063403"/>
            <a:ext cx="8893175" cy="431801"/>
            <a:chOff x="158" y="527"/>
            <a:chExt cx="5602" cy="272"/>
          </a:xfrm>
        </p:grpSpPr>
        <p:sp>
          <p:nvSpPr>
            <p:cNvPr id="176131" name="Text Box 3">
              <a:extLst>
                <a:ext uri="{FF2B5EF4-FFF2-40B4-BE49-F238E27FC236}">
                  <a16:creationId xmlns:a16="http://schemas.microsoft.com/office/drawing/2014/main" id="{123EC462-E32C-4CCE-8713-4EF72D66B6B8}"/>
                </a:ext>
              </a:extLst>
            </p:cNvPr>
            <p:cNvSpPr txBox="1">
              <a:spLocks noChangeArrowheads="1"/>
            </p:cNvSpPr>
            <p:nvPr/>
          </p:nvSpPr>
          <p:spPr bwMode="auto">
            <a:xfrm>
              <a:off x="158" y="527"/>
              <a:ext cx="3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solidFill>
                    <a:schemeClr val="tx1"/>
                  </a:solidFill>
                </a:rPr>
                <a:t>目标函数 </a:t>
              </a:r>
            </a:p>
          </p:txBody>
        </p:sp>
        <p:graphicFrame>
          <p:nvGraphicFramePr>
            <p:cNvPr id="176178" name="Object 50">
              <a:extLst>
                <a:ext uri="{FF2B5EF4-FFF2-40B4-BE49-F238E27FC236}">
                  <a16:creationId xmlns:a16="http://schemas.microsoft.com/office/drawing/2014/main" id="{F4BD52DB-4BE5-4704-8372-D11DAD296F77}"/>
                </a:ext>
              </a:extLst>
            </p:cNvPr>
            <p:cNvGraphicFramePr>
              <a:graphicFrameLocks noChangeAspect="1"/>
            </p:cNvGraphicFramePr>
            <p:nvPr>
              <p:extLst>
                <p:ext uri="{D42A27DB-BD31-4B8C-83A1-F6EECF244321}">
                  <p14:modId xmlns:p14="http://schemas.microsoft.com/office/powerpoint/2010/main" val="3388732428"/>
                </p:ext>
              </p:extLst>
            </p:nvPr>
          </p:nvGraphicFramePr>
          <p:xfrm>
            <a:off x="1019" y="532"/>
            <a:ext cx="1724" cy="267"/>
          </p:xfrm>
          <a:graphic>
            <a:graphicData uri="http://schemas.openxmlformats.org/presentationml/2006/ole">
              <mc:AlternateContent xmlns:mc="http://schemas.openxmlformats.org/markup-compatibility/2006">
                <mc:Choice xmlns:v="urn:schemas-microsoft-com:vml" Requires="v">
                  <p:oleObj spid="_x0000_s584266" name="公式" r:id="rId4" imgW="1473200" imgH="228600" progId="Equation.3">
                    <p:embed/>
                  </p:oleObj>
                </mc:Choice>
                <mc:Fallback>
                  <p:oleObj name="公式" r:id="rId4" imgW="1473200" imgH="228600" progId="Equation.3">
                    <p:embed/>
                    <p:pic>
                      <p:nvPicPr>
                        <p:cNvPr id="176178" name="Object 50">
                          <a:extLst>
                            <a:ext uri="{FF2B5EF4-FFF2-40B4-BE49-F238E27FC236}">
                              <a16:creationId xmlns:a16="http://schemas.microsoft.com/office/drawing/2014/main" id="{F4BD52DB-4BE5-4704-8372-D11DAD296F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 y="532"/>
                          <a:ext cx="1724"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80" name="Text Box 52">
              <a:extLst>
                <a:ext uri="{FF2B5EF4-FFF2-40B4-BE49-F238E27FC236}">
                  <a16:creationId xmlns:a16="http://schemas.microsoft.com/office/drawing/2014/main" id="{54F0DE1E-6BEF-4A77-9B15-F02E34A5C17E}"/>
                </a:ext>
              </a:extLst>
            </p:cNvPr>
            <p:cNvSpPr txBox="1">
              <a:spLocks noChangeArrowheads="1"/>
            </p:cNvSpPr>
            <p:nvPr/>
          </p:nvSpPr>
          <p:spPr bwMode="auto">
            <a:xfrm>
              <a:off x="2744" y="527"/>
              <a:ext cx="31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在 </a:t>
              </a:r>
            </a:p>
          </p:txBody>
        </p:sp>
        <p:graphicFrame>
          <p:nvGraphicFramePr>
            <p:cNvPr id="176181" name="Object 53">
              <a:extLst>
                <a:ext uri="{FF2B5EF4-FFF2-40B4-BE49-F238E27FC236}">
                  <a16:creationId xmlns:a16="http://schemas.microsoft.com/office/drawing/2014/main" id="{1B121E03-6875-4BF7-9B3E-273690E45B17}"/>
                </a:ext>
              </a:extLst>
            </p:cNvPr>
            <p:cNvGraphicFramePr>
              <a:graphicFrameLocks noChangeAspect="1"/>
            </p:cNvGraphicFramePr>
            <p:nvPr/>
          </p:nvGraphicFramePr>
          <p:xfrm>
            <a:off x="3016" y="572"/>
            <a:ext cx="273" cy="216"/>
          </p:xfrm>
          <a:graphic>
            <a:graphicData uri="http://schemas.openxmlformats.org/presentationml/2006/ole">
              <mc:AlternateContent xmlns:mc="http://schemas.openxmlformats.org/markup-compatibility/2006">
                <mc:Choice xmlns:v="urn:schemas-microsoft-com:vml" Requires="v">
                  <p:oleObj spid="_x0000_s584267" name="公式" r:id="rId6" imgW="228402" imgH="177646" progId="Equation.3">
                    <p:embed/>
                  </p:oleObj>
                </mc:Choice>
                <mc:Fallback>
                  <p:oleObj name="公式" r:id="rId6" imgW="228402" imgH="177646" progId="Equation.3">
                    <p:embed/>
                    <p:pic>
                      <p:nvPicPr>
                        <p:cNvPr id="176181" name="Object 53">
                          <a:extLst>
                            <a:ext uri="{FF2B5EF4-FFF2-40B4-BE49-F238E27FC236}">
                              <a16:creationId xmlns:a16="http://schemas.microsoft.com/office/drawing/2014/main" id="{1B121E03-6875-4BF7-9B3E-273690E45B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6" y="572"/>
                          <a:ext cx="273"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83" name="Text Box 55">
              <a:extLst>
                <a:ext uri="{FF2B5EF4-FFF2-40B4-BE49-F238E27FC236}">
                  <a16:creationId xmlns:a16="http://schemas.microsoft.com/office/drawing/2014/main" id="{59B164E7-C33B-4DF4-9BDD-9A72293FC7C4}"/>
                </a:ext>
              </a:extLst>
            </p:cNvPr>
            <p:cNvSpPr txBox="1">
              <a:spLocks noChangeArrowheads="1"/>
            </p:cNvSpPr>
            <p:nvPr/>
          </p:nvSpPr>
          <p:spPr bwMode="auto">
            <a:xfrm>
              <a:off x="3288" y="527"/>
              <a:ext cx="247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chemeClr val="tx1"/>
                  </a:solidFill>
                </a:rPr>
                <a:t>处取极小值的充要条件是： </a:t>
              </a:r>
            </a:p>
          </p:txBody>
        </p:sp>
      </p:grpSp>
      <p:sp>
        <p:nvSpPr>
          <p:cNvPr id="176187" name="Rectangle 59">
            <a:extLst>
              <a:ext uri="{FF2B5EF4-FFF2-40B4-BE49-F238E27FC236}">
                <a16:creationId xmlns:a16="http://schemas.microsoft.com/office/drawing/2014/main" id="{AE631D12-6729-47C0-9C9B-E5384B5BB9DC}"/>
              </a:ext>
            </a:extLst>
          </p:cNvPr>
          <p:cNvSpPr>
            <a:spLocks noChangeArrowheads="1"/>
          </p:cNvSpPr>
          <p:nvPr/>
        </p:nvSpPr>
        <p:spPr bwMode="auto">
          <a:xfrm>
            <a:off x="4328581" y="2910736"/>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grpSp>
        <p:nvGrpSpPr>
          <p:cNvPr id="176188" name="Group 60">
            <a:extLst>
              <a:ext uri="{FF2B5EF4-FFF2-40B4-BE49-F238E27FC236}">
                <a16:creationId xmlns:a16="http://schemas.microsoft.com/office/drawing/2014/main" id="{ECDB0343-7AFB-415B-9EA8-240B9511CA1E}"/>
              </a:ext>
            </a:extLst>
          </p:cNvPr>
          <p:cNvGrpSpPr>
            <a:grpSpLocks/>
          </p:cNvGrpSpPr>
          <p:nvPr/>
        </p:nvGrpSpPr>
        <p:grpSpPr bwMode="auto">
          <a:xfrm>
            <a:off x="244236" y="1617440"/>
            <a:ext cx="6265862" cy="1022350"/>
            <a:chOff x="385" y="935"/>
            <a:chExt cx="3947" cy="644"/>
          </a:xfrm>
        </p:grpSpPr>
        <p:sp>
          <p:nvSpPr>
            <p:cNvPr id="176185" name="Text Box 57">
              <a:extLst>
                <a:ext uri="{FF2B5EF4-FFF2-40B4-BE49-F238E27FC236}">
                  <a16:creationId xmlns:a16="http://schemas.microsoft.com/office/drawing/2014/main" id="{AA9BCDA5-667B-4936-9A0A-A8EA6356AD7C}"/>
                </a:ext>
              </a:extLst>
            </p:cNvPr>
            <p:cNvSpPr txBox="1">
              <a:spLocks noChangeArrowheads="1"/>
            </p:cNvSpPr>
            <p:nvPr/>
          </p:nvSpPr>
          <p:spPr bwMode="auto">
            <a:xfrm>
              <a:off x="385" y="1117"/>
              <a:ext cx="117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必要条件： </a:t>
              </a:r>
            </a:p>
          </p:txBody>
        </p:sp>
        <p:graphicFrame>
          <p:nvGraphicFramePr>
            <p:cNvPr id="176186" name="Object 58">
              <a:extLst>
                <a:ext uri="{FF2B5EF4-FFF2-40B4-BE49-F238E27FC236}">
                  <a16:creationId xmlns:a16="http://schemas.microsoft.com/office/drawing/2014/main" id="{18EE42EF-492A-40E7-B8F5-00B2A2531F34}"/>
                </a:ext>
              </a:extLst>
            </p:cNvPr>
            <p:cNvGraphicFramePr>
              <a:graphicFrameLocks noChangeAspect="1"/>
            </p:cNvGraphicFramePr>
            <p:nvPr/>
          </p:nvGraphicFramePr>
          <p:xfrm>
            <a:off x="1429" y="935"/>
            <a:ext cx="2903" cy="644"/>
          </p:xfrm>
          <a:graphic>
            <a:graphicData uri="http://schemas.openxmlformats.org/presentationml/2006/ole">
              <mc:AlternateContent xmlns:mc="http://schemas.openxmlformats.org/markup-compatibility/2006">
                <mc:Choice xmlns:v="urn:schemas-microsoft-com:vml" Requires="v">
                  <p:oleObj spid="_x0000_s584268" name="公式" r:id="rId8" imgW="2362200" imgH="520700" progId="Equation.3">
                    <p:embed/>
                  </p:oleObj>
                </mc:Choice>
                <mc:Fallback>
                  <p:oleObj name="公式" r:id="rId8" imgW="2362200" imgH="520700" progId="Equation.3">
                    <p:embed/>
                    <p:pic>
                      <p:nvPicPr>
                        <p:cNvPr id="176186" name="Object 58">
                          <a:extLst>
                            <a:ext uri="{FF2B5EF4-FFF2-40B4-BE49-F238E27FC236}">
                              <a16:creationId xmlns:a16="http://schemas.microsoft.com/office/drawing/2014/main" id="{18EE42EF-492A-40E7-B8F5-00B2A2531F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9" y="935"/>
                          <a:ext cx="2903" cy="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6191" name="Rectangle 63">
            <a:extLst>
              <a:ext uri="{FF2B5EF4-FFF2-40B4-BE49-F238E27FC236}">
                <a16:creationId xmlns:a16="http://schemas.microsoft.com/office/drawing/2014/main" id="{2346CCBE-F287-4C21-894F-0E6CE6F6FBE2}"/>
              </a:ext>
            </a:extLst>
          </p:cNvPr>
          <p:cNvSpPr>
            <a:spLocks noChangeArrowheads="1"/>
          </p:cNvSpPr>
          <p:nvPr/>
        </p:nvSpPr>
        <p:spPr bwMode="auto">
          <a:xfrm>
            <a:off x="4328581" y="2348761"/>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grpSp>
        <p:nvGrpSpPr>
          <p:cNvPr id="176194" name="Group 66">
            <a:extLst>
              <a:ext uri="{FF2B5EF4-FFF2-40B4-BE49-F238E27FC236}">
                <a16:creationId xmlns:a16="http://schemas.microsoft.com/office/drawing/2014/main" id="{2E58F5CD-14A5-4412-8758-33F39B371C69}"/>
              </a:ext>
            </a:extLst>
          </p:cNvPr>
          <p:cNvGrpSpPr>
            <a:grpSpLocks/>
          </p:cNvGrpSpPr>
          <p:nvPr/>
        </p:nvGrpSpPr>
        <p:grpSpPr bwMode="auto">
          <a:xfrm>
            <a:off x="251520" y="2857679"/>
            <a:ext cx="6985000" cy="2825750"/>
            <a:chOff x="249" y="1774"/>
            <a:chExt cx="4400" cy="1780"/>
          </a:xfrm>
        </p:grpSpPr>
        <p:sp>
          <p:nvSpPr>
            <p:cNvPr id="176189" name="Text Box 61">
              <a:extLst>
                <a:ext uri="{FF2B5EF4-FFF2-40B4-BE49-F238E27FC236}">
                  <a16:creationId xmlns:a16="http://schemas.microsoft.com/office/drawing/2014/main" id="{CF574184-954D-4A59-BB6B-DE86648BB7EB}"/>
                </a:ext>
              </a:extLst>
            </p:cNvPr>
            <p:cNvSpPr txBox="1">
              <a:spLocks noChangeArrowheads="1"/>
            </p:cNvSpPr>
            <p:nvPr/>
          </p:nvSpPr>
          <p:spPr bwMode="auto">
            <a:xfrm>
              <a:off x="249" y="2523"/>
              <a:ext cx="127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充分条件： </a:t>
              </a:r>
            </a:p>
          </p:txBody>
        </p:sp>
        <p:graphicFrame>
          <p:nvGraphicFramePr>
            <p:cNvPr id="176190" name="Object 62">
              <a:extLst>
                <a:ext uri="{FF2B5EF4-FFF2-40B4-BE49-F238E27FC236}">
                  <a16:creationId xmlns:a16="http://schemas.microsoft.com/office/drawing/2014/main" id="{BA73F55D-5901-4E36-B6AE-FC91F0612264}"/>
                </a:ext>
              </a:extLst>
            </p:cNvPr>
            <p:cNvGraphicFramePr>
              <a:graphicFrameLocks noChangeAspect="1"/>
            </p:cNvGraphicFramePr>
            <p:nvPr>
              <p:extLst>
                <p:ext uri="{D42A27DB-BD31-4B8C-83A1-F6EECF244321}">
                  <p14:modId xmlns:p14="http://schemas.microsoft.com/office/powerpoint/2010/main" val="2189794562"/>
                </p:ext>
              </p:extLst>
            </p:nvPr>
          </p:nvGraphicFramePr>
          <p:xfrm>
            <a:off x="1194" y="1774"/>
            <a:ext cx="2774" cy="1780"/>
          </p:xfrm>
          <a:graphic>
            <a:graphicData uri="http://schemas.openxmlformats.org/presentationml/2006/ole">
              <mc:AlternateContent xmlns:mc="http://schemas.openxmlformats.org/markup-compatibility/2006">
                <mc:Choice xmlns:v="urn:schemas-microsoft-com:vml" Requires="v">
                  <p:oleObj spid="_x0000_s584269" name="Equation" r:id="rId10" imgW="2565360" imgH="1650960" progId="Equation.DSMT4">
                    <p:embed/>
                  </p:oleObj>
                </mc:Choice>
                <mc:Fallback>
                  <p:oleObj name="Equation" r:id="rId10" imgW="2565360" imgH="1650960" progId="Equation.DSMT4">
                    <p:embed/>
                    <p:pic>
                      <p:nvPicPr>
                        <p:cNvPr id="176190" name="Object 62">
                          <a:extLst>
                            <a:ext uri="{FF2B5EF4-FFF2-40B4-BE49-F238E27FC236}">
                              <a16:creationId xmlns:a16="http://schemas.microsoft.com/office/drawing/2014/main" id="{BA73F55D-5901-4E36-B6AE-FC91F06122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94" y="1774"/>
                          <a:ext cx="2774" cy="1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92" name="Text Box 64">
              <a:extLst>
                <a:ext uri="{FF2B5EF4-FFF2-40B4-BE49-F238E27FC236}">
                  <a16:creationId xmlns:a16="http://schemas.microsoft.com/office/drawing/2014/main" id="{E9D7DFB8-1C15-4889-8486-CF0372210D43}"/>
                </a:ext>
              </a:extLst>
            </p:cNvPr>
            <p:cNvSpPr txBox="1">
              <a:spLocks noChangeArrowheads="1"/>
            </p:cNvSpPr>
            <p:nvPr/>
          </p:nvSpPr>
          <p:spPr bwMode="auto">
            <a:xfrm>
              <a:off x="4014" y="2432"/>
              <a:ext cx="63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a:solidFill>
                    <a:schemeClr val="tx1"/>
                  </a:solidFill>
                </a:rPr>
                <a:t>正定</a:t>
              </a:r>
            </a:p>
          </p:txBody>
        </p:sp>
      </p:grpSp>
      <p:sp>
        <p:nvSpPr>
          <p:cNvPr id="176195" name="Text Box 67">
            <a:extLst>
              <a:ext uri="{FF2B5EF4-FFF2-40B4-BE49-F238E27FC236}">
                <a16:creationId xmlns:a16="http://schemas.microsoft.com/office/drawing/2014/main" id="{DE577EDE-52DE-47D2-AFC9-DDAB242BC532}"/>
              </a:ext>
            </a:extLst>
          </p:cNvPr>
          <p:cNvSpPr txBox="1">
            <a:spLocks noChangeArrowheads="1"/>
          </p:cNvSpPr>
          <p:nvPr/>
        </p:nvSpPr>
        <p:spPr bwMode="auto">
          <a:xfrm>
            <a:off x="272652" y="5947509"/>
            <a:ext cx="69850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dirty="0">
                <a:solidFill>
                  <a:schemeClr val="tx1"/>
                </a:solidFill>
              </a:rPr>
              <a:t>正定的条件：各阶</a:t>
            </a:r>
            <a:r>
              <a:rPr lang="zh-CN" altLang="en-US" b="1" dirty="0">
                <a:solidFill>
                  <a:schemeClr val="tx1"/>
                </a:solidFill>
              </a:rPr>
              <a:t>主子式</a:t>
            </a:r>
            <a:r>
              <a:rPr lang="zh-CN" altLang="en-US" dirty="0">
                <a:solidFill>
                  <a:schemeClr val="tx1"/>
                </a:solidFill>
              </a:rPr>
              <a:t>均大于零</a:t>
            </a:r>
          </a:p>
        </p:txBody>
      </p:sp>
      <p:sp>
        <p:nvSpPr>
          <p:cNvPr id="176196" name="Text Box 68">
            <a:extLst>
              <a:ext uri="{FF2B5EF4-FFF2-40B4-BE49-F238E27FC236}">
                <a16:creationId xmlns:a16="http://schemas.microsoft.com/office/drawing/2014/main" id="{1CE374CD-AC64-443D-A6B9-1B49E55CC2DA}"/>
              </a:ext>
            </a:extLst>
          </p:cNvPr>
          <p:cNvSpPr txBox="1">
            <a:spLocks noChangeArrowheads="1"/>
          </p:cNvSpPr>
          <p:nvPr/>
        </p:nvSpPr>
        <p:spPr bwMode="auto">
          <a:xfrm>
            <a:off x="251520" y="434027"/>
            <a:ext cx="604837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dirty="0">
                <a:solidFill>
                  <a:schemeClr val="tx1"/>
                </a:solidFill>
              </a:rPr>
              <a:t>无约束优化  </a:t>
            </a:r>
            <a:r>
              <a:rPr lang="en-US" altLang="zh-CN" dirty="0">
                <a:solidFill>
                  <a:schemeClr val="tx1"/>
                </a:solidFill>
              </a:rPr>
              <a:t>——    </a:t>
            </a:r>
            <a:r>
              <a:rPr lang="zh-CN" altLang="en-US" dirty="0">
                <a:solidFill>
                  <a:schemeClr val="tx1"/>
                </a:solidFill>
              </a:rPr>
              <a:t>目标函数取极小值 </a:t>
            </a:r>
          </a:p>
        </p:txBody>
      </p:sp>
    </p:spTree>
    <p:extLst>
      <p:ext uri="{BB962C8B-B14F-4D97-AF65-F5344CB8AC3E}">
        <p14:creationId xmlns:p14="http://schemas.microsoft.com/office/powerpoint/2010/main" val="41158772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a:extLst>
              <a:ext uri="{FF2B5EF4-FFF2-40B4-BE49-F238E27FC236}">
                <a16:creationId xmlns:a16="http://schemas.microsoft.com/office/drawing/2014/main" id="{DE77BF50-DFEB-4DED-85FD-84BFA53EAA19}"/>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2516" name="Rectangle 4">
            <a:extLst>
              <a:ext uri="{FF2B5EF4-FFF2-40B4-BE49-F238E27FC236}">
                <a16:creationId xmlns:a16="http://schemas.microsoft.com/office/drawing/2014/main" id="{DF3C9EDE-31DB-472A-A020-CC14E4DF3286}"/>
              </a:ext>
            </a:extLst>
          </p:cNvPr>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92517" name="Rectangle 5">
            <a:extLst>
              <a:ext uri="{FF2B5EF4-FFF2-40B4-BE49-F238E27FC236}">
                <a16:creationId xmlns:a16="http://schemas.microsoft.com/office/drawing/2014/main" id="{E9E4F489-AEE9-49A1-85E4-7593FCDFF64D}"/>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92518" name="Rectangle 6">
            <a:extLst>
              <a:ext uri="{FF2B5EF4-FFF2-40B4-BE49-F238E27FC236}">
                <a16:creationId xmlns:a16="http://schemas.microsoft.com/office/drawing/2014/main" id="{56658D69-1B5F-42B4-8737-463AA0605816}"/>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92519" name="Rectangle 7">
            <a:extLst>
              <a:ext uri="{FF2B5EF4-FFF2-40B4-BE49-F238E27FC236}">
                <a16:creationId xmlns:a16="http://schemas.microsoft.com/office/drawing/2014/main" id="{576A3BF7-60F1-453E-9F7B-518F6C56A074}"/>
              </a:ext>
            </a:extLst>
          </p:cNvPr>
          <p:cNvSpPr>
            <a:spLocks noChangeArrowheads="1"/>
          </p:cNvSpPr>
          <p:nvPr/>
        </p:nvSpPr>
        <p:spPr bwMode="auto">
          <a:xfrm>
            <a:off x="0" y="332422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92520" name="Rectangle 8">
            <a:extLst>
              <a:ext uri="{FF2B5EF4-FFF2-40B4-BE49-F238E27FC236}">
                <a16:creationId xmlns:a16="http://schemas.microsoft.com/office/drawing/2014/main" id="{CA7CF824-68DA-4958-BA58-4DB0E17586DA}"/>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92527" name="Rectangle 15">
            <a:extLst>
              <a:ext uri="{FF2B5EF4-FFF2-40B4-BE49-F238E27FC236}">
                <a16:creationId xmlns:a16="http://schemas.microsoft.com/office/drawing/2014/main" id="{2EA370F6-FFBD-4B4E-8CE7-5DCDDFF39383}"/>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92531" name="Rectangle 19">
            <a:extLst>
              <a:ext uri="{FF2B5EF4-FFF2-40B4-BE49-F238E27FC236}">
                <a16:creationId xmlns:a16="http://schemas.microsoft.com/office/drawing/2014/main" id="{3EF5EFAB-BEE4-4D36-A894-6762580F30C7}"/>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92533" name="Text Box 21">
            <a:extLst>
              <a:ext uri="{FF2B5EF4-FFF2-40B4-BE49-F238E27FC236}">
                <a16:creationId xmlns:a16="http://schemas.microsoft.com/office/drawing/2014/main" id="{F23E83E7-7BD5-406D-A3A5-B0C5562F547A}"/>
              </a:ext>
            </a:extLst>
          </p:cNvPr>
          <p:cNvSpPr txBox="1">
            <a:spLocks noChangeArrowheads="1"/>
          </p:cNvSpPr>
          <p:nvPr/>
        </p:nvSpPr>
        <p:spPr bwMode="auto">
          <a:xfrm>
            <a:off x="827336" y="1414314"/>
            <a:ext cx="1511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solidFill>
                  <a:schemeClr val="tx1"/>
                </a:solidFill>
                <a:latin typeface="华文仿宋" panose="02010600040101010101" pitchFamily="2" charset="-122"/>
                <a:ea typeface="华文仿宋" panose="02010600040101010101" pitchFamily="2" charset="-122"/>
              </a:rPr>
              <a:t>对于矩阵 </a:t>
            </a:r>
          </a:p>
        </p:txBody>
      </p:sp>
      <p:sp>
        <p:nvSpPr>
          <p:cNvPr id="192536" name="Text Box 24">
            <a:extLst>
              <a:ext uri="{FF2B5EF4-FFF2-40B4-BE49-F238E27FC236}">
                <a16:creationId xmlns:a16="http://schemas.microsoft.com/office/drawing/2014/main" id="{60A7F775-9BD8-400A-8EEF-51E692AEE758}"/>
              </a:ext>
            </a:extLst>
          </p:cNvPr>
          <p:cNvSpPr txBox="1">
            <a:spLocks noChangeArrowheads="1"/>
          </p:cNvSpPr>
          <p:nvPr/>
        </p:nvSpPr>
        <p:spPr bwMode="auto">
          <a:xfrm>
            <a:off x="395536" y="404664"/>
            <a:ext cx="69850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400" b="1">
                <a:solidFill>
                  <a:schemeClr val="tx1"/>
                </a:solidFill>
                <a:latin typeface="华文仿宋" panose="02010600040101010101" pitchFamily="2" charset="-122"/>
                <a:ea typeface="华文仿宋" panose="02010600040101010101" pitchFamily="2" charset="-122"/>
              </a:rPr>
              <a:t>主子式</a:t>
            </a:r>
            <a:r>
              <a:rPr lang="en-US" altLang="zh-CN" sz="2400" b="1">
                <a:solidFill>
                  <a:schemeClr val="tx1"/>
                </a:solidFill>
                <a:latin typeface="华文仿宋" panose="02010600040101010101" pitchFamily="2" charset="-122"/>
                <a:ea typeface="华文仿宋" panose="02010600040101010101" pitchFamily="2" charset="-122"/>
              </a:rPr>
              <a:t>:</a:t>
            </a:r>
            <a:endParaRPr lang="en-US" altLang="zh-CN" sz="2400">
              <a:solidFill>
                <a:schemeClr val="tx1"/>
              </a:solidFill>
              <a:latin typeface="华文仿宋" panose="02010600040101010101" pitchFamily="2" charset="-122"/>
              <a:ea typeface="华文仿宋" panose="02010600040101010101" pitchFamily="2" charset="-122"/>
            </a:endParaRPr>
          </a:p>
        </p:txBody>
      </p:sp>
      <p:graphicFrame>
        <p:nvGraphicFramePr>
          <p:cNvPr id="192538" name="Object 26">
            <a:extLst>
              <a:ext uri="{FF2B5EF4-FFF2-40B4-BE49-F238E27FC236}">
                <a16:creationId xmlns:a16="http://schemas.microsoft.com/office/drawing/2014/main" id="{4732E0F3-6583-465A-9920-E00C2748C82E}"/>
              </a:ext>
            </a:extLst>
          </p:cNvPr>
          <p:cNvGraphicFramePr>
            <a:graphicFrameLocks noChangeAspect="1"/>
          </p:cNvGraphicFramePr>
          <p:nvPr>
            <p:extLst>
              <p:ext uri="{D42A27DB-BD31-4B8C-83A1-F6EECF244321}">
                <p14:modId xmlns:p14="http://schemas.microsoft.com/office/powerpoint/2010/main" val="1398020170"/>
              </p:ext>
            </p:extLst>
          </p:nvPr>
        </p:nvGraphicFramePr>
        <p:xfrm>
          <a:off x="2554536" y="1053952"/>
          <a:ext cx="2212975" cy="1252537"/>
        </p:xfrm>
        <a:graphic>
          <a:graphicData uri="http://schemas.openxmlformats.org/presentationml/2006/ole">
            <mc:AlternateContent xmlns:mc="http://schemas.openxmlformats.org/markup-compatibility/2006">
              <mc:Choice xmlns:v="urn:schemas-microsoft-com:vml" Requires="v">
                <p:oleObj spid="_x0000_s585290" name="Equation" r:id="rId4" imgW="1257120" imgH="711000" progId="Equation.DSMT4">
                  <p:embed/>
                </p:oleObj>
              </mc:Choice>
              <mc:Fallback>
                <p:oleObj name="Equation" r:id="rId4" imgW="1257120" imgH="711000" progId="Equation.DSMT4">
                  <p:embed/>
                  <p:pic>
                    <p:nvPicPr>
                      <p:cNvPr id="192538" name="Object 26">
                        <a:extLst>
                          <a:ext uri="{FF2B5EF4-FFF2-40B4-BE49-F238E27FC236}">
                            <a16:creationId xmlns:a16="http://schemas.microsoft.com/office/drawing/2014/main" id="{4732E0F3-6583-465A-9920-E00C2748C8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4536" y="1053952"/>
                        <a:ext cx="2212975" cy="125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39" name="Object 27">
            <a:extLst>
              <a:ext uri="{FF2B5EF4-FFF2-40B4-BE49-F238E27FC236}">
                <a16:creationId xmlns:a16="http://schemas.microsoft.com/office/drawing/2014/main" id="{396FC515-7360-4A42-9D51-5B33E0257199}"/>
              </a:ext>
            </a:extLst>
          </p:cNvPr>
          <p:cNvGraphicFramePr>
            <a:graphicFrameLocks noChangeAspect="1"/>
          </p:cNvGraphicFramePr>
          <p:nvPr>
            <p:extLst>
              <p:ext uri="{D42A27DB-BD31-4B8C-83A1-F6EECF244321}">
                <p14:modId xmlns:p14="http://schemas.microsoft.com/office/powerpoint/2010/main" val="2638029434"/>
              </p:ext>
            </p:extLst>
          </p:nvPr>
        </p:nvGraphicFramePr>
        <p:xfrm>
          <a:off x="3635623" y="2493814"/>
          <a:ext cx="422275" cy="474663"/>
        </p:xfrm>
        <a:graphic>
          <a:graphicData uri="http://schemas.openxmlformats.org/presentationml/2006/ole">
            <mc:AlternateContent xmlns:mc="http://schemas.openxmlformats.org/markup-compatibility/2006">
              <mc:Choice xmlns:v="urn:schemas-microsoft-com:vml" Requires="v">
                <p:oleObj spid="_x0000_s585291" name="Equation" r:id="rId6" imgW="203040" imgH="228600" progId="Equation.DSMT4">
                  <p:embed/>
                </p:oleObj>
              </mc:Choice>
              <mc:Fallback>
                <p:oleObj name="Equation" r:id="rId6" imgW="203040" imgH="228600" progId="Equation.DSMT4">
                  <p:embed/>
                  <p:pic>
                    <p:nvPicPr>
                      <p:cNvPr id="192539" name="Object 27">
                        <a:extLst>
                          <a:ext uri="{FF2B5EF4-FFF2-40B4-BE49-F238E27FC236}">
                            <a16:creationId xmlns:a16="http://schemas.microsoft.com/office/drawing/2014/main" id="{396FC515-7360-4A42-9D51-5B33E02571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623" y="2493814"/>
                        <a:ext cx="422275"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40" name="Object 28">
            <a:extLst>
              <a:ext uri="{FF2B5EF4-FFF2-40B4-BE49-F238E27FC236}">
                <a16:creationId xmlns:a16="http://schemas.microsoft.com/office/drawing/2014/main" id="{EE1381B7-55A6-49FE-8C72-F3E1E7A3B2B0}"/>
              </a:ext>
            </a:extLst>
          </p:cNvPr>
          <p:cNvGraphicFramePr>
            <a:graphicFrameLocks noChangeAspect="1"/>
          </p:cNvGraphicFramePr>
          <p:nvPr>
            <p:extLst>
              <p:ext uri="{D42A27DB-BD31-4B8C-83A1-F6EECF244321}">
                <p14:modId xmlns:p14="http://schemas.microsoft.com/office/powerpoint/2010/main" val="1934645493"/>
              </p:ext>
            </p:extLst>
          </p:nvPr>
        </p:nvGraphicFramePr>
        <p:xfrm>
          <a:off x="3635623" y="3212952"/>
          <a:ext cx="1008063" cy="814387"/>
        </p:xfrm>
        <a:graphic>
          <a:graphicData uri="http://schemas.openxmlformats.org/presentationml/2006/ole">
            <mc:AlternateContent xmlns:mc="http://schemas.openxmlformats.org/markup-compatibility/2006">
              <mc:Choice xmlns:v="urn:schemas-microsoft-com:vml" Requires="v">
                <p:oleObj spid="_x0000_s585292" name="Equation" r:id="rId8" imgW="596880" imgH="482400" progId="Equation.DSMT4">
                  <p:embed/>
                </p:oleObj>
              </mc:Choice>
              <mc:Fallback>
                <p:oleObj name="Equation" r:id="rId8" imgW="596880" imgH="482400" progId="Equation.DSMT4">
                  <p:embed/>
                  <p:pic>
                    <p:nvPicPr>
                      <p:cNvPr id="192540" name="Object 28">
                        <a:extLst>
                          <a:ext uri="{FF2B5EF4-FFF2-40B4-BE49-F238E27FC236}">
                            <a16:creationId xmlns:a16="http://schemas.microsoft.com/office/drawing/2014/main" id="{EE1381B7-55A6-49FE-8C72-F3E1E7A3B2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5623" y="3212952"/>
                        <a:ext cx="1008063"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41" name="Object 29">
            <a:extLst>
              <a:ext uri="{FF2B5EF4-FFF2-40B4-BE49-F238E27FC236}">
                <a16:creationId xmlns:a16="http://schemas.microsoft.com/office/drawing/2014/main" id="{8A62B208-58BB-4C5D-8C57-7D740EE2A038}"/>
              </a:ext>
            </a:extLst>
          </p:cNvPr>
          <p:cNvGraphicFramePr>
            <a:graphicFrameLocks noChangeAspect="1"/>
          </p:cNvGraphicFramePr>
          <p:nvPr>
            <p:extLst>
              <p:ext uri="{D42A27DB-BD31-4B8C-83A1-F6EECF244321}">
                <p14:modId xmlns:p14="http://schemas.microsoft.com/office/powerpoint/2010/main" val="1630063303"/>
              </p:ext>
            </p:extLst>
          </p:nvPr>
        </p:nvGraphicFramePr>
        <p:xfrm>
          <a:off x="3564186" y="4149577"/>
          <a:ext cx="1608137" cy="1252537"/>
        </p:xfrm>
        <a:graphic>
          <a:graphicData uri="http://schemas.openxmlformats.org/presentationml/2006/ole">
            <mc:AlternateContent xmlns:mc="http://schemas.openxmlformats.org/markup-compatibility/2006">
              <mc:Choice xmlns:v="urn:schemas-microsoft-com:vml" Requires="v">
                <p:oleObj spid="_x0000_s585293" name="Equation" r:id="rId10" imgW="914400" imgH="711000" progId="Equation.DSMT4">
                  <p:embed/>
                </p:oleObj>
              </mc:Choice>
              <mc:Fallback>
                <p:oleObj name="Equation" r:id="rId10" imgW="914400" imgH="711000" progId="Equation.DSMT4">
                  <p:embed/>
                  <p:pic>
                    <p:nvPicPr>
                      <p:cNvPr id="192541" name="Object 29">
                        <a:extLst>
                          <a:ext uri="{FF2B5EF4-FFF2-40B4-BE49-F238E27FC236}">
                            <a16:creationId xmlns:a16="http://schemas.microsoft.com/office/drawing/2014/main" id="{8A62B208-58BB-4C5D-8C57-7D740EE2A03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64186" y="4149577"/>
                        <a:ext cx="1608137" cy="125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42" name="Text Box 30">
            <a:extLst>
              <a:ext uri="{FF2B5EF4-FFF2-40B4-BE49-F238E27FC236}">
                <a16:creationId xmlns:a16="http://schemas.microsoft.com/office/drawing/2014/main" id="{4D867E79-E950-4A9B-9DBC-A6722570E192}"/>
              </a:ext>
            </a:extLst>
          </p:cNvPr>
          <p:cNvSpPr txBox="1">
            <a:spLocks noChangeArrowheads="1"/>
          </p:cNvSpPr>
          <p:nvPr/>
        </p:nvSpPr>
        <p:spPr bwMode="auto">
          <a:xfrm>
            <a:off x="611436" y="5373539"/>
            <a:ext cx="69850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400">
                <a:solidFill>
                  <a:schemeClr val="tx1"/>
                </a:solidFill>
                <a:latin typeface="华文仿宋" panose="02010600040101010101" pitchFamily="2" charset="-122"/>
                <a:ea typeface="华文仿宋" panose="02010600040101010101" pitchFamily="2" charset="-122"/>
              </a:rPr>
              <a:t>正定：各阶</a:t>
            </a:r>
            <a:r>
              <a:rPr lang="zh-CN" altLang="en-US" sz="2400" b="1">
                <a:solidFill>
                  <a:schemeClr val="tx1"/>
                </a:solidFill>
                <a:latin typeface="华文仿宋" panose="02010600040101010101" pitchFamily="2" charset="-122"/>
                <a:ea typeface="华文仿宋" panose="02010600040101010101" pitchFamily="2" charset="-122"/>
              </a:rPr>
              <a:t>主子式</a:t>
            </a:r>
            <a:r>
              <a:rPr lang="zh-CN" altLang="en-US" sz="2400">
                <a:solidFill>
                  <a:schemeClr val="tx1"/>
                </a:solidFill>
                <a:latin typeface="华文仿宋" panose="02010600040101010101" pitchFamily="2" charset="-122"/>
                <a:ea typeface="华文仿宋" panose="02010600040101010101" pitchFamily="2" charset="-122"/>
              </a:rPr>
              <a:t>均大于零</a:t>
            </a:r>
          </a:p>
        </p:txBody>
      </p:sp>
      <p:sp>
        <p:nvSpPr>
          <p:cNvPr id="192544" name="Text Box 32">
            <a:extLst>
              <a:ext uri="{FF2B5EF4-FFF2-40B4-BE49-F238E27FC236}">
                <a16:creationId xmlns:a16="http://schemas.microsoft.com/office/drawing/2014/main" id="{C3800556-72A4-497C-AB17-E67709A733A4}"/>
              </a:ext>
            </a:extLst>
          </p:cNvPr>
          <p:cNvSpPr txBox="1">
            <a:spLocks noChangeArrowheads="1"/>
          </p:cNvSpPr>
          <p:nvPr/>
        </p:nvSpPr>
        <p:spPr bwMode="auto">
          <a:xfrm>
            <a:off x="1259136" y="2493814"/>
            <a:ext cx="20161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solidFill>
                  <a:schemeClr val="tx1"/>
                </a:solidFill>
                <a:latin typeface="华文仿宋" panose="02010600040101010101" pitchFamily="2" charset="-122"/>
                <a:ea typeface="华文仿宋" panose="02010600040101010101" pitchFamily="2" charset="-122"/>
              </a:rPr>
              <a:t>一阶主子式 </a:t>
            </a:r>
          </a:p>
        </p:txBody>
      </p:sp>
      <p:sp>
        <p:nvSpPr>
          <p:cNvPr id="192545" name="Text Box 33">
            <a:extLst>
              <a:ext uri="{FF2B5EF4-FFF2-40B4-BE49-F238E27FC236}">
                <a16:creationId xmlns:a16="http://schemas.microsoft.com/office/drawing/2014/main" id="{822F3292-6C05-4611-8706-B3020CB5F07C}"/>
              </a:ext>
            </a:extLst>
          </p:cNvPr>
          <p:cNvSpPr txBox="1">
            <a:spLocks noChangeArrowheads="1"/>
          </p:cNvSpPr>
          <p:nvPr/>
        </p:nvSpPr>
        <p:spPr bwMode="auto">
          <a:xfrm>
            <a:off x="1186111" y="3430439"/>
            <a:ext cx="20161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solidFill>
                  <a:schemeClr val="tx1"/>
                </a:solidFill>
                <a:latin typeface="华文仿宋" panose="02010600040101010101" pitchFamily="2" charset="-122"/>
                <a:ea typeface="华文仿宋" panose="02010600040101010101" pitchFamily="2" charset="-122"/>
              </a:rPr>
              <a:t>二阶主子式 </a:t>
            </a:r>
          </a:p>
        </p:txBody>
      </p:sp>
      <p:sp>
        <p:nvSpPr>
          <p:cNvPr id="192546" name="Text Box 34">
            <a:extLst>
              <a:ext uri="{FF2B5EF4-FFF2-40B4-BE49-F238E27FC236}">
                <a16:creationId xmlns:a16="http://schemas.microsoft.com/office/drawing/2014/main" id="{BD2EE50A-A189-4AEC-9D95-BBD460F21037}"/>
              </a:ext>
            </a:extLst>
          </p:cNvPr>
          <p:cNvSpPr txBox="1">
            <a:spLocks noChangeArrowheads="1"/>
          </p:cNvSpPr>
          <p:nvPr/>
        </p:nvSpPr>
        <p:spPr bwMode="auto">
          <a:xfrm>
            <a:off x="1259136" y="4581377"/>
            <a:ext cx="20161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solidFill>
                  <a:schemeClr val="tx1"/>
                </a:solidFill>
                <a:latin typeface="华文仿宋" panose="02010600040101010101" pitchFamily="2" charset="-122"/>
                <a:ea typeface="华文仿宋" panose="02010600040101010101" pitchFamily="2" charset="-122"/>
              </a:rPr>
              <a:t>三阶主子式 </a:t>
            </a:r>
          </a:p>
        </p:txBody>
      </p:sp>
    </p:spTree>
    <p:extLst>
      <p:ext uri="{BB962C8B-B14F-4D97-AF65-F5344CB8AC3E}">
        <p14:creationId xmlns:p14="http://schemas.microsoft.com/office/powerpoint/2010/main" val="1884510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787449F-C6CA-40CB-BE06-5EAE305A536E}"/>
              </a:ext>
            </a:extLst>
          </p:cNvPr>
          <p:cNvSpPr>
            <a:spLocks noGrp="1" noChangeArrowheads="1"/>
          </p:cNvSpPr>
          <p:nvPr>
            <p:ph type="title"/>
          </p:nvPr>
        </p:nvSpPr>
        <p:spPr>
          <a:xfrm>
            <a:off x="2488992" y="364636"/>
            <a:ext cx="4951462" cy="543594"/>
          </a:xfrm>
        </p:spPr>
        <p:txBody>
          <a:bodyPr>
            <a:normAutofit fontScale="90000"/>
          </a:bodyPr>
          <a:lstStyle/>
          <a:p>
            <a:r>
              <a:rPr lang="zh-CN" altLang="en-US" sz="2800" dirty="0">
                <a:latin typeface="+mn-ea"/>
                <a:ea typeface="+mn-ea"/>
              </a:rPr>
              <a:t>二元函数的极小值问题</a:t>
            </a:r>
            <a:r>
              <a:rPr lang="en-US" altLang="zh-CN" sz="2800" dirty="0">
                <a:latin typeface="+mn-ea"/>
                <a:ea typeface="+mn-ea"/>
              </a:rPr>
              <a:t>---</a:t>
            </a:r>
            <a:r>
              <a:rPr lang="zh-CN" altLang="en-US" sz="2800" dirty="0">
                <a:solidFill>
                  <a:srgbClr val="0000FF"/>
                </a:solidFill>
                <a:latin typeface="+mn-ea"/>
                <a:ea typeface="+mn-ea"/>
              </a:rPr>
              <a:t>理论结果</a:t>
            </a:r>
          </a:p>
        </p:txBody>
      </p:sp>
      <p:sp>
        <p:nvSpPr>
          <p:cNvPr id="47107" name="Rectangle 3">
            <a:extLst>
              <a:ext uri="{FF2B5EF4-FFF2-40B4-BE49-F238E27FC236}">
                <a16:creationId xmlns:a16="http://schemas.microsoft.com/office/drawing/2014/main" id="{2CD70740-01A1-483F-B4AB-D4DE07521763}"/>
              </a:ext>
            </a:extLst>
          </p:cNvPr>
          <p:cNvSpPr>
            <a:spLocks noGrp="1" noChangeArrowheads="1"/>
          </p:cNvSpPr>
          <p:nvPr>
            <p:ph type="body" idx="1"/>
          </p:nvPr>
        </p:nvSpPr>
        <p:spPr>
          <a:xfrm>
            <a:off x="180292" y="997188"/>
            <a:ext cx="8783415" cy="1922489"/>
          </a:xfrm>
        </p:spPr>
        <p:txBody>
          <a:bodyPr>
            <a:normAutofit fontScale="92500" lnSpcReduction="20000"/>
          </a:bodyPr>
          <a:lstStyle/>
          <a:p>
            <a:pPr>
              <a:lnSpc>
                <a:spcPct val="150000"/>
              </a:lnSpc>
            </a:pPr>
            <a:r>
              <a:rPr lang="zh-CN" altLang="en-US" sz="2400" dirty="0">
                <a:latin typeface="华文仿宋" panose="02010600040101010101" pitchFamily="2" charset="-122"/>
                <a:ea typeface="华文仿宋" panose="02010600040101010101" pitchFamily="2" charset="-122"/>
              </a:rPr>
              <a:t>二元函数的图形是一个几何表面</a:t>
            </a:r>
          </a:p>
          <a:p>
            <a:pPr>
              <a:lnSpc>
                <a:spcPct val="150000"/>
              </a:lnSpc>
            </a:pPr>
            <a:r>
              <a:rPr lang="zh-CN" altLang="en-US" sz="2400" dirty="0">
                <a:latin typeface="华文仿宋" panose="02010600040101010101" pitchFamily="2" charset="-122"/>
                <a:ea typeface="华文仿宋" panose="02010600040101010101" pitchFamily="2" charset="-122"/>
              </a:rPr>
              <a:t>定理</a:t>
            </a:r>
            <a:r>
              <a:rPr lang="en-US" altLang="zh-CN" sz="2400" dirty="0">
                <a:latin typeface="华文仿宋" panose="02010600040101010101" pitchFamily="2" charset="-122"/>
                <a:ea typeface="华文仿宋" panose="02010600040101010101" pitchFamily="2" charset="-122"/>
              </a:rPr>
              <a:t>8.5</a:t>
            </a:r>
            <a:r>
              <a:rPr lang="zh-CN" altLang="en-US" sz="2400" dirty="0">
                <a:latin typeface="华文仿宋" panose="02010600040101010101" pitchFamily="2" charset="-122"/>
                <a:ea typeface="华文仿宋" panose="02010600040101010101" pitchFamily="2" charset="-122"/>
              </a:rPr>
              <a:t>（二阶偏导数测试）设</a:t>
            </a:r>
            <a:r>
              <a:rPr lang="en-US" altLang="zh-CN" sz="2400" i="1" dirty="0">
                <a:latin typeface="华文仿宋" panose="02010600040101010101" pitchFamily="2" charset="-122"/>
                <a:ea typeface="华文仿宋" panose="02010600040101010101" pitchFamily="2" charset="-122"/>
              </a:rPr>
              <a:t>f</a:t>
            </a:r>
            <a:r>
              <a:rPr lang="en-US" altLang="zh-CN" sz="2400" dirty="0">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x</a:t>
            </a:r>
            <a:r>
              <a:rPr lang="en-US" altLang="zh-CN" sz="2400" dirty="0" err="1">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y</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及其一阶和二阶偏导数在区域</a:t>
            </a:r>
            <a:r>
              <a:rPr lang="en-US" altLang="zh-CN" sz="2400" i="1" dirty="0">
                <a:latin typeface="华文仿宋" panose="02010600040101010101" pitchFamily="2" charset="-122"/>
                <a:ea typeface="华文仿宋" panose="02010600040101010101" pitchFamily="2" charset="-122"/>
              </a:rPr>
              <a:t>R</a:t>
            </a:r>
            <a:r>
              <a:rPr lang="zh-CN" altLang="en-US" sz="2400" dirty="0">
                <a:latin typeface="华文仿宋" panose="02010600040101010101" pitchFamily="2" charset="-122"/>
                <a:ea typeface="华文仿宋" panose="02010600040101010101" pitchFamily="2" charset="-122"/>
              </a:rPr>
              <a:t>上连续。设点</a:t>
            </a:r>
            <a:r>
              <a:rPr lang="en-US" altLang="zh-CN" sz="2400" dirty="0">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p</a:t>
            </a:r>
            <a:r>
              <a:rPr lang="en-US" altLang="zh-CN" sz="2400" dirty="0" err="1">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R</a:t>
            </a:r>
            <a:r>
              <a:rPr lang="zh-CN" altLang="en-US" sz="2400" dirty="0">
                <a:latin typeface="华文仿宋" panose="02010600040101010101" pitchFamily="2" charset="-122"/>
                <a:ea typeface="华文仿宋" panose="02010600040101010101" pitchFamily="2" charset="-122"/>
              </a:rPr>
              <a:t>是一个临界点，即</a:t>
            </a:r>
            <a:r>
              <a:rPr lang="en-US" altLang="zh-CN" sz="2400" i="1" dirty="0" err="1">
                <a:latin typeface="华文仿宋" panose="02010600040101010101" pitchFamily="2" charset="-122"/>
                <a:ea typeface="华文仿宋" panose="02010600040101010101" pitchFamily="2" charset="-122"/>
              </a:rPr>
              <a:t>f</a:t>
            </a:r>
            <a:r>
              <a:rPr lang="en-US" altLang="zh-CN" sz="2400" i="1" baseline="-25000" dirty="0" err="1">
                <a:latin typeface="华文仿宋" panose="02010600040101010101" pitchFamily="2" charset="-122"/>
                <a:ea typeface="华文仿宋" panose="02010600040101010101" pitchFamily="2" charset="-122"/>
              </a:rPr>
              <a:t>x</a:t>
            </a:r>
            <a:r>
              <a:rPr lang="en-US" altLang="zh-CN" sz="2400" dirty="0">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p</a:t>
            </a:r>
            <a:r>
              <a:rPr lang="en-US" altLang="zh-CN" sz="2400" dirty="0" err="1">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)=0</a:t>
            </a:r>
            <a:r>
              <a:rPr lang="zh-CN" altLang="en-US" sz="2400" dirty="0">
                <a:latin typeface="华文仿宋" panose="02010600040101010101" pitchFamily="2" charset="-122"/>
                <a:ea typeface="华文仿宋" panose="02010600040101010101" pitchFamily="2" charset="-122"/>
              </a:rPr>
              <a:t>且</a:t>
            </a:r>
            <a:r>
              <a:rPr lang="en-US" altLang="zh-CN" sz="2400" i="1" dirty="0" err="1">
                <a:latin typeface="华文仿宋" panose="02010600040101010101" pitchFamily="2" charset="-122"/>
                <a:ea typeface="华文仿宋" panose="02010600040101010101" pitchFamily="2" charset="-122"/>
              </a:rPr>
              <a:t>f</a:t>
            </a:r>
            <a:r>
              <a:rPr lang="en-US" altLang="zh-CN" sz="2400" i="1" baseline="-25000" dirty="0" err="1">
                <a:latin typeface="华文仿宋" panose="02010600040101010101" pitchFamily="2" charset="-122"/>
                <a:ea typeface="华文仿宋" panose="02010600040101010101" pitchFamily="2" charset="-122"/>
              </a:rPr>
              <a:t>y</a:t>
            </a:r>
            <a:r>
              <a:rPr lang="en-US" altLang="zh-CN" sz="2400" dirty="0">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p</a:t>
            </a:r>
            <a:r>
              <a:rPr lang="en-US" altLang="zh-CN" sz="2400" dirty="0" err="1">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)=0</a:t>
            </a:r>
            <a:r>
              <a:rPr lang="zh-CN" altLang="en-US" sz="2400" dirty="0">
                <a:latin typeface="华文仿宋" panose="02010600040101010101" pitchFamily="2" charset="-122"/>
                <a:ea typeface="华文仿宋" panose="02010600040101010101" pitchFamily="2" charset="-122"/>
              </a:rPr>
              <a:t>。可用高阶偏导数来确定临界点的属性。</a:t>
            </a:r>
          </a:p>
        </p:txBody>
      </p:sp>
      <p:sp>
        <p:nvSpPr>
          <p:cNvPr id="6" name="Text Box 4">
            <a:extLst>
              <a:ext uri="{FF2B5EF4-FFF2-40B4-BE49-F238E27FC236}">
                <a16:creationId xmlns:a16="http://schemas.microsoft.com/office/drawing/2014/main" id="{139ED2B5-30E8-45B0-96DB-2F30492A90E9}"/>
              </a:ext>
            </a:extLst>
          </p:cNvPr>
          <p:cNvSpPr txBox="1">
            <a:spLocks noChangeArrowheads="1"/>
          </p:cNvSpPr>
          <p:nvPr/>
        </p:nvSpPr>
        <p:spPr bwMode="auto">
          <a:xfrm>
            <a:off x="251520" y="3140968"/>
            <a:ext cx="8424862"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buClr>
                <a:schemeClr val="accent1"/>
              </a:buClr>
              <a:buFont typeface="Wingdings" panose="05000000000000000000" pitchFamily="2" charset="2"/>
              <a:buAutoNum type="romanUcPeriod"/>
            </a:pPr>
            <a:r>
              <a:rPr lang="zh-CN" altLang="en-US" sz="2400" dirty="0">
                <a:latin typeface="华文仿宋" panose="02010600040101010101" pitchFamily="2" charset="-122"/>
                <a:ea typeface="华文仿宋" panose="02010600040101010101" pitchFamily="2" charset="-122"/>
              </a:rPr>
              <a:t>若                                                且 </a:t>
            </a:r>
            <a:r>
              <a:rPr lang="en-US" altLang="zh-CN" sz="2400" i="1" dirty="0" err="1">
                <a:solidFill>
                  <a:srgbClr val="0000FF"/>
                </a:solidFill>
                <a:latin typeface="华文仿宋" panose="02010600040101010101" pitchFamily="2" charset="-122"/>
                <a:ea typeface="华文仿宋" panose="02010600040101010101" pitchFamily="2" charset="-122"/>
              </a:rPr>
              <a:t>f</a:t>
            </a:r>
            <a:r>
              <a:rPr lang="en-US" altLang="zh-CN" sz="2400" i="1" baseline="-25000" dirty="0" err="1">
                <a:solidFill>
                  <a:srgbClr val="0000FF"/>
                </a:solidFill>
                <a:latin typeface="华文仿宋" panose="02010600040101010101" pitchFamily="2" charset="-122"/>
                <a:ea typeface="华文仿宋" panose="02010600040101010101" pitchFamily="2" charset="-122"/>
              </a:rPr>
              <a:t>xx</a:t>
            </a:r>
            <a:r>
              <a:rPr lang="en-US" altLang="zh-CN" sz="2400" dirty="0">
                <a:solidFill>
                  <a:srgbClr val="0000FF"/>
                </a:solidFill>
                <a:latin typeface="华文仿宋" panose="02010600040101010101" pitchFamily="2" charset="-122"/>
                <a:ea typeface="华文仿宋" panose="02010600040101010101" pitchFamily="2" charset="-122"/>
              </a:rPr>
              <a:t>(</a:t>
            </a:r>
            <a:r>
              <a:rPr lang="en-US" altLang="zh-CN" sz="2400" i="1" dirty="0">
                <a:solidFill>
                  <a:srgbClr val="0000FF"/>
                </a:solidFill>
                <a:latin typeface="华文仿宋" panose="02010600040101010101" pitchFamily="2" charset="-122"/>
                <a:ea typeface="华文仿宋" panose="02010600040101010101" pitchFamily="2" charset="-122"/>
              </a:rPr>
              <a:t>p</a:t>
            </a:r>
            <a:r>
              <a:rPr lang="en-US" altLang="zh-CN" sz="2400" dirty="0">
                <a:solidFill>
                  <a:srgbClr val="0000FF"/>
                </a:solidFill>
                <a:latin typeface="华文仿宋" panose="02010600040101010101" pitchFamily="2" charset="-122"/>
                <a:ea typeface="华文仿宋" panose="02010600040101010101" pitchFamily="2" charset="-122"/>
              </a:rPr>
              <a:t>, </a:t>
            </a:r>
            <a:r>
              <a:rPr lang="en-US" altLang="zh-CN" sz="2400" i="1" dirty="0">
                <a:solidFill>
                  <a:srgbClr val="0000FF"/>
                </a:solidFill>
                <a:latin typeface="华文仿宋" panose="02010600040101010101" pitchFamily="2" charset="-122"/>
                <a:ea typeface="华文仿宋" panose="02010600040101010101" pitchFamily="2" charset="-122"/>
              </a:rPr>
              <a:t>q</a:t>
            </a:r>
            <a:r>
              <a:rPr lang="en-US" altLang="zh-CN" sz="2400" dirty="0">
                <a:solidFill>
                  <a:srgbClr val="0000FF"/>
                </a:solidFill>
                <a:latin typeface="华文仿宋" panose="02010600040101010101" pitchFamily="2" charset="-122"/>
                <a:ea typeface="华文仿宋" panose="02010600040101010101" pitchFamily="2" charset="-122"/>
              </a:rPr>
              <a:t>)&gt;0</a:t>
            </a:r>
            <a:r>
              <a:rPr lang="zh-CN" altLang="en-US" sz="2400" dirty="0">
                <a:latin typeface="华文仿宋" panose="02010600040101010101" pitchFamily="2" charset="-122"/>
                <a:ea typeface="华文仿宋" panose="02010600040101010101" pitchFamily="2" charset="-122"/>
              </a:rPr>
              <a:t>，则 </a:t>
            </a:r>
            <a:r>
              <a:rPr lang="en-US" altLang="zh-CN" sz="2400" i="1" dirty="0">
                <a:latin typeface="华文仿宋" panose="02010600040101010101" pitchFamily="2" charset="-122"/>
                <a:ea typeface="华文仿宋" panose="02010600040101010101" pitchFamily="2" charset="-122"/>
              </a:rPr>
              <a:t>f </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p</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是 </a:t>
            </a:r>
            <a:r>
              <a:rPr lang="en-US" altLang="zh-CN" sz="2400" i="1" dirty="0">
                <a:latin typeface="华文仿宋" panose="02010600040101010101" pitchFamily="2" charset="-122"/>
                <a:ea typeface="华文仿宋" panose="02010600040101010101" pitchFamily="2" charset="-122"/>
              </a:rPr>
              <a:t>f </a:t>
            </a:r>
            <a:r>
              <a:rPr lang="zh-CN" altLang="en-US" sz="2400" dirty="0">
                <a:latin typeface="华文仿宋" panose="02010600040101010101" pitchFamily="2" charset="-122"/>
                <a:ea typeface="华文仿宋" panose="02010600040101010101" pitchFamily="2" charset="-122"/>
              </a:rPr>
              <a:t>的</a:t>
            </a:r>
            <a:r>
              <a:rPr lang="zh-CN" altLang="en-US" sz="2400" dirty="0">
                <a:solidFill>
                  <a:srgbClr val="FF0000"/>
                </a:solidFill>
                <a:latin typeface="华文仿宋" panose="02010600040101010101" pitchFamily="2" charset="-122"/>
                <a:ea typeface="华文仿宋" panose="02010600040101010101" pitchFamily="2" charset="-122"/>
              </a:rPr>
              <a:t>局部极小值</a:t>
            </a:r>
            <a:r>
              <a:rPr lang="zh-CN" altLang="en-US" sz="2400" dirty="0">
                <a:latin typeface="华文仿宋" panose="02010600040101010101" pitchFamily="2" charset="-122"/>
                <a:ea typeface="华文仿宋" panose="02010600040101010101" pitchFamily="2" charset="-122"/>
              </a:rPr>
              <a:t>。</a:t>
            </a:r>
          </a:p>
          <a:p>
            <a:pPr algn="l">
              <a:spcBef>
                <a:spcPct val="50000"/>
              </a:spcBef>
              <a:buClr>
                <a:schemeClr val="accent1"/>
              </a:buClr>
              <a:buFont typeface="Wingdings" panose="05000000000000000000" pitchFamily="2" charset="2"/>
              <a:buAutoNum type="romanUcPeriod" startAt="2"/>
            </a:pPr>
            <a:r>
              <a:rPr lang="zh-CN" altLang="en-US" sz="2400" dirty="0">
                <a:latin typeface="华文仿宋" panose="02010600040101010101" pitchFamily="2" charset="-122"/>
                <a:ea typeface="华文仿宋" panose="02010600040101010101" pitchFamily="2" charset="-122"/>
              </a:rPr>
              <a:t>若                                               且 </a:t>
            </a:r>
            <a:r>
              <a:rPr lang="en-US" altLang="zh-CN" sz="2400" i="1" dirty="0" err="1">
                <a:solidFill>
                  <a:srgbClr val="0000FF"/>
                </a:solidFill>
                <a:latin typeface="华文仿宋" panose="02010600040101010101" pitchFamily="2" charset="-122"/>
                <a:ea typeface="华文仿宋" panose="02010600040101010101" pitchFamily="2" charset="-122"/>
              </a:rPr>
              <a:t>f</a:t>
            </a:r>
            <a:r>
              <a:rPr lang="en-US" altLang="zh-CN" sz="2400" i="1" baseline="-25000" dirty="0" err="1">
                <a:solidFill>
                  <a:srgbClr val="0000FF"/>
                </a:solidFill>
                <a:latin typeface="华文仿宋" panose="02010600040101010101" pitchFamily="2" charset="-122"/>
                <a:ea typeface="华文仿宋" panose="02010600040101010101" pitchFamily="2" charset="-122"/>
              </a:rPr>
              <a:t>xx</a:t>
            </a:r>
            <a:r>
              <a:rPr lang="en-US" altLang="zh-CN" sz="2400" dirty="0">
                <a:solidFill>
                  <a:srgbClr val="0000FF"/>
                </a:solidFill>
                <a:latin typeface="华文仿宋" panose="02010600040101010101" pitchFamily="2" charset="-122"/>
                <a:ea typeface="华文仿宋" panose="02010600040101010101" pitchFamily="2" charset="-122"/>
              </a:rPr>
              <a:t>(</a:t>
            </a:r>
            <a:r>
              <a:rPr lang="en-US" altLang="zh-CN" sz="2400" i="1" dirty="0" err="1">
                <a:solidFill>
                  <a:srgbClr val="0000FF"/>
                </a:solidFill>
                <a:latin typeface="华文仿宋" panose="02010600040101010101" pitchFamily="2" charset="-122"/>
                <a:ea typeface="华文仿宋" panose="02010600040101010101" pitchFamily="2" charset="-122"/>
              </a:rPr>
              <a:t>p</a:t>
            </a:r>
            <a:r>
              <a:rPr lang="en-US" altLang="zh-CN" sz="2400" dirty="0" err="1">
                <a:solidFill>
                  <a:srgbClr val="0000FF"/>
                </a:solidFill>
                <a:latin typeface="华文仿宋" panose="02010600040101010101" pitchFamily="2" charset="-122"/>
                <a:ea typeface="华文仿宋" panose="02010600040101010101" pitchFamily="2" charset="-122"/>
              </a:rPr>
              <a:t>,</a:t>
            </a:r>
            <a:r>
              <a:rPr lang="en-US" altLang="zh-CN" sz="2400" i="1" dirty="0" err="1">
                <a:solidFill>
                  <a:srgbClr val="0000FF"/>
                </a:solidFill>
                <a:latin typeface="华文仿宋" panose="02010600040101010101" pitchFamily="2" charset="-122"/>
                <a:ea typeface="华文仿宋" panose="02010600040101010101" pitchFamily="2" charset="-122"/>
              </a:rPr>
              <a:t>q</a:t>
            </a:r>
            <a:r>
              <a:rPr lang="en-US" altLang="zh-CN" sz="2400" dirty="0">
                <a:solidFill>
                  <a:srgbClr val="0000FF"/>
                </a:solidFill>
                <a:latin typeface="华文仿宋" panose="02010600040101010101" pitchFamily="2" charset="-122"/>
                <a:ea typeface="华文仿宋" panose="02010600040101010101" pitchFamily="2" charset="-122"/>
              </a:rPr>
              <a:t>)&lt;0</a:t>
            </a:r>
            <a:r>
              <a:rPr lang="zh-CN" altLang="en-US" sz="2400" dirty="0">
                <a:latin typeface="华文仿宋" panose="02010600040101010101" pitchFamily="2" charset="-122"/>
                <a:ea typeface="华文仿宋" panose="02010600040101010101" pitchFamily="2" charset="-122"/>
              </a:rPr>
              <a:t>，则 </a:t>
            </a:r>
            <a:r>
              <a:rPr lang="en-US" altLang="zh-CN" sz="2400" i="1" dirty="0">
                <a:latin typeface="华文仿宋" panose="02010600040101010101" pitchFamily="2" charset="-122"/>
                <a:ea typeface="华文仿宋" panose="02010600040101010101" pitchFamily="2" charset="-122"/>
              </a:rPr>
              <a:t>f </a:t>
            </a:r>
            <a:r>
              <a:rPr lang="en-US" altLang="zh-CN" sz="2400" dirty="0">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p</a:t>
            </a:r>
            <a:r>
              <a:rPr lang="en-US" altLang="zh-CN" sz="2400" dirty="0" err="1">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是 </a:t>
            </a:r>
            <a:r>
              <a:rPr lang="en-US" altLang="zh-CN" sz="2400" i="1" dirty="0">
                <a:latin typeface="华文仿宋" panose="02010600040101010101" pitchFamily="2" charset="-122"/>
                <a:ea typeface="华文仿宋" panose="02010600040101010101" pitchFamily="2" charset="-122"/>
              </a:rPr>
              <a:t>f </a:t>
            </a:r>
            <a:r>
              <a:rPr lang="zh-CN" altLang="en-US" sz="2400" dirty="0">
                <a:latin typeface="华文仿宋" panose="02010600040101010101" pitchFamily="2" charset="-122"/>
                <a:ea typeface="华文仿宋" panose="02010600040101010101" pitchFamily="2" charset="-122"/>
              </a:rPr>
              <a:t>的</a:t>
            </a:r>
            <a:r>
              <a:rPr lang="zh-CN" altLang="en-US" sz="2400" dirty="0">
                <a:solidFill>
                  <a:srgbClr val="FF0000"/>
                </a:solidFill>
                <a:latin typeface="华文仿宋" panose="02010600040101010101" pitchFamily="2" charset="-122"/>
                <a:ea typeface="华文仿宋" panose="02010600040101010101" pitchFamily="2" charset="-122"/>
              </a:rPr>
              <a:t>局部极大值</a:t>
            </a:r>
            <a:r>
              <a:rPr lang="zh-CN" altLang="en-US" sz="2400" dirty="0">
                <a:latin typeface="华文仿宋" panose="02010600040101010101" pitchFamily="2" charset="-122"/>
                <a:ea typeface="华文仿宋" panose="02010600040101010101" pitchFamily="2" charset="-122"/>
              </a:rPr>
              <a:t>。</a:t>
            </a:r>
          </a:p>
          <a:p>
            <a:pPr algn="l">
              <a:spcBef>
                <a:spcPct val="50000"/>
              </a:spcBef>
              <a:buClr>
                <a:schemeClr val="accent1"/>
              </a:buClr>
              <a:buFont typeface="Wingdings" panose="05000000000000000000" pitchFamily="2" charset="2"/>
              <a:buAutoNum type="romanUcPeriod" startAt="3"/>
            </a:pPr>
            <a:r>
              <a:rPr lang="zh-CN" altLang="en-US" sz="2400" dirty="0">
                <a:latin typeface="华文仿宋" panose="02010600040101010101" pitchFamily="2" charset="-122"/>
                <a:ea typeface="华文仿宋" panose="02010600040101010101" pitchFamily="2" charset="-122"/>
              </a:rPr>
              <a:t>若                                                 ，则</a:t>
            </a:r>
            <a:r>
              <a:rPr lang="en-US" altLang="zh-CN" sz="2400" i="1" dirty="0">
                <a:latin typeface="华文仿宋" panose="02010600040101010101" pitchFamily="2" charset="-122"/>
                <a:ea typeface="华文仿宋" panose="02010600040101010101" pitchFamily="2" charset="-122"/>
              </a:rPr>
              <a:t>f </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x</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y</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在</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p</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q</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没有局部极值。</a:t>
            </a:r>
          </a:p>
          <a:p>
            <a:pPr algn="l">
              <a:spcBef>
                <a:spcPct val="50000"/>
              </a:spcBef>
              <a:buClr>
                <a:schemeClr val="accent1"/>
              </a:buClr>
              <a:buFont typeface="Wingdings" panose="05000000000000000000" pitchFamily="2" charset="2"/>
              <a:buAutoNum type="romanUcPeriod" startAt="4"/>
            </a:pPr>
            <a:r>
              <a:rPr lang="zh-CN" altLang="en-US" sz="2400" dirty="0">
                <a:latin typeface="华文仿宋" panose="02010600040101010101" pitchFamily="2" charset="-122"/>
                <a:ea typeface="华文仿宋" panose="02010600040101010101" pitchFamily="2" charset="-122"/>
              </a:rPr>
              <a:t>若                                                ，则结果不确定。</a:t>
            </a:r>
          </a:p>
        </p:txBody>
      </p:sp>
      <p:graphicFrame>
        <p:nvGraphicFramePr>
          <p:cNvPr id="7" name="Object 5">
            <a:extLst>
              <a:ext uri="{FF2B5EF4-FFF2-40B4-BE49-F238E27FC236}">
                <a16:creationId xmlns:a16="http://schemas.microsoft.com/office/drawing/2014/main" id="{8A3C9183-F545-4BCB-89CD-ACF3AF5EE690}"/>
              </a:ext>
            </a:extLst>
          </p:cNvPr>
          <p:cNvGraphicFramePr>
            <a:graphicFrameLocks noChangeAspect="1"/>
          </p:cNvGraphicFramePr>
          <p:nvPr>
            <p:extLst>
              <p:ext uri="{D42A27DB-BD31-4B8C-83A1-F6EECF244321}">
                <p14:modId xmlns:p14="http://schemas.microsoft.com/office/powerpoint/2010/main" val="2494026279"/>
              </p:ext>
            </p:extLst>
          </p:nvPr>
        </p:nvGraphicFramePr>
        <p:xfrm>
          <a:off x="1136026" y="3132256"/>
          <a:ext cx="3570576" cy="458131"/>
        </p:xfrm>
        <a:graphic>
          <a:graphicData uri="http://schemas.openxmlformats.org/presentationml/2006/ole">
            <mc:AlternateContent xmlns:mc="http://schemas.openxmlformats.org/markup-compatibility/2006">
              <mc:Choice xmlns:v="urn:schemas-microsoft-com:vml" Requires="v">
                <p:oleObj spid="_x0000_s571010" name="Equation" r:id="rId3" imgW="1981080" imgH="253800" progId="Equation.DSMT4">
                  <p:embed/>
                </p:oleObj>
              </mc:Choice>
              <mc:Fallback>
                <p:oleObj name="Equation" r:id="rId3" imgW="1981080" imgH="253800" progId="Equation.DSMT4">
                  <p:embed/>
                  <p:pic>
                    <p:nvPicPr>
                      <p:cNvPr id="48133" name="Object 5">
                        <a:extLst>
                          <a:ext uri="{FF2B5EF4-FFF2-40B4-BE49-F238E27FC236}">
                            <a16:creationId xmlns:a16="http://schemas.microsoft.com/office/drawing/2014/main" id="{A58E4D88-0FE8-429D-B750-92A4995B3C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026" y="3132256"/>
                        <a:ext cx="3570576" cy="458131"/>
                      </a:xfrm>
                      <a:prstGeom prst="rect">
                        <a:avLst/>
                      </a:prstGeom>
                      <a:noFill/>
                      <a:ln>
                        <a:noFill/>
                      </a:ln>
                      <a:effectLst/>
                    </p:spPr>
                  </p:pic>
                </p:oleObj>
              </mc:Fallback>
            </mc:AlternateContent>
          </a:graphicData>
        </a:graphic>
      </p:graphicFrame>
      <p:graphicFrame>
        <p:nvGraphicFramePr>
          <p:cNvPr id="8" name="Object 7">
            <a:extLst>
              <a:ext uri="{FF2B5EF4-FFF2-40B4-BE49-F238E27FC236}">
                <a16:creationId xmlns:a16="http://schemas.microsoft.com/office/drawing/2014/main" id="{B3D7DFB6-983C-48A0-8DAC-0BBB53DC5E6B}"/>
              </a:ext>
            </a:extLst>
          </p:cNvPr>
          <p:cNvGraphicFramePr>
            <a:graphicFrameLocks noChangeAspect="1"/>
          </p:cNvGraphicFramePr>
          <p:nvPr>
            <p:extLst>
              <p:ext uri="{D42A27DB-BD31-4B8C-83A1-F6EECF244321}">
                <p14:modId xmlns:p14="http://schemas.microsoft.com/office/powerpoint/2010/main" val="472020825"/>
              </p:ext>
            </p:extLst>
          </p:nvPr>
        </p:nvGraphicFramePr>
        <p:xfrm>
          <a:off x="1045722" y="4066388"/>
          <a:ext cx="3603522" cy="462358"/>
        </p:xfrm>
        <a:graphic>
          <a:graphicData uri="http://schemas.openxmlformats.org/presentationml/2006/ole">
            <mc:AlternateContent xmlns:mc="http://schemas.openxmlformats.org/markup-compatibility/2006">
              <mc:Choice xmlns:v="urn:schemas-microsoft-com:vml" Requires="v">
                <p:oleObj spid="_x0000_s571011" name="Equation" r:id="rId5" imgW="1981080" imgH="253800" progId="Equation.DSMT4">
                  <p:embed/>
                </p:oleObj>
              </mc:Choice>
              <mc:Fallback>
                <p:oleObj name="Equation" r:id="rId5" imgW="1981080" imgH="253800" progId="Equation.DSMT4">
                  <p:embed/>
                  <p:pic>
                    <p:nvPicPr>
                      <p:cNvPr id="48135" name="Object 7">
                        <a:extLst>
                          <a:ext uri="{FF2B5EF4-FFF2-40B4-BE49-F238E27FC236}">
                            <a16:creationId xmlns:a16="http://schemas.microsoft.com/office/drawing/2014/main" id="{58BD89DA-F277-4E59-B620-3170DCB97A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722" y="4066388"/>
                        <a:ext cx="3603522" cy="462358"/>
                      </a:xfrm>
                      <a:prstGeom prst="rect">
                        <a:avLst/>
                      </a:prstGeom>
                      <a:noFill/>
                      <a:ln>
                        <a:noFill/>
                      </a:ln>
                      <a:effectLst/>
                    </p:spPr>
                  </p:pic>
                </p:oleObj>
              </mc:Fallback>
            </mc:AlternateContent>
          </a:graphicData>
        </a:graphic>
      </p:graphicFrame>
      <p:graphicFrame>
        <p:nvGraphicFramePr>
          <p:cNvPr id="9" name="Object 8">
            <a:extLst>
              <a:ext uri="{FF2B5EF4-FFF2-40B4-BE49-F238E27FC236}">
                <a16:creationId xmlns:a16="http://schemas.microsoft.com/office/drawing/2014/main" id="{DD4934F7-79BF-4CD2-A756-4CC5051605FC}"/>
              </a:ext>
            </a:extLst>
          </p:cNvPr>
          <p:cNvGraphicFramePr>
            <a:graphicFrameLocks noChangeAspect="1"/>
          </p:cNvGraphicFramePr>
          <p:nvPr>
            <p:extLst>
              <p:ext uri="{D42A27DB-BD31-4B8C-83A1-F6EECF244321}">
                <p14:modId xmlns:p14="http://schemas.microsoft.com/office/powerpoint/2010/main" val="580147187"/>
              </p:ext>
            </p:extLst>
          </p:nvPr>
        </p:nvGraphicFramePr>
        <p:xfrm>
          <a:off x="1139810" y="4968808"/>
          <a:ext cx="3716864" cy="476901"/>
        </p:xfrm>
        <a:graphic>
          <a:graphicData uri="http://schemas.openxmlformats.org/presentationml/2006/ole">
            <mc:AlternateContent xmlns:mc="http://schemas.openxmlformats.org/markup-compatibility/2006">
              <mc:Choice xmlns:v="urn:schemas-microsoft-com:vml" Requires="v">
                <p:oleObj spid="_x0000_s571012" name="Equation" r:id="rId6" imgW="1981080" imgH="253800" progId="Equation.DSMT4">
                  <p:embed/>
                </p:oleObj>
              </mc:Choice>
              <mc:Fallback>
                <p:oleObj name="Equation" r:id="rId6" imgW="1981080" imgH="253800" progId="Equation.DSMT4">
                  <p:embed/>
                  <p:pic>
                    <p:nvPicPr>
                      <p:cNvPr id="48136" name="Object 8">
                        <a:extLst>
                          <a:ext uri="{FF2B5EF4-FFF2-40B4-BE49-F238E27FC236}">
                            <a16:creationId xmlns:a16="http://schemas.microsoft.com/office/drawing/2014/main" id="{179715C0-EB11-4DD3-B65F-8CFACD6589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9810" y="4968808"/>
                        <a:ext cx="3716864" cy="476901"/>
                      </a:xfrm>
                      <a:prstGeom prst="rect">
                        <a:avLst/>
                      </a:prstGeom>
                      <a:noFill/>
                      <a:ln>
                        <a:noFill/>
                      </a:ln>
                      <a:effectLst/>
                    </p:spPr>
                  </p:pic>
                </p:oleObj>
              </mc:Fallback>
            </mc:AlternateContent>
          </a:graphicData>
        </a:graphic>
      </p:graphicFrame>
      <p:graphicFrame>
        <p:nvGraphicFramePr>
          <p:cNvPr id="10" name="Object 9">
            <a:extLst>
              <a:ext uri="{FF2B5EF4-FFF2-40B4-BE49-F238E27FC236}">
                <a16:creationId xmlns:a16="http://schemas.microsoft.com/office/drawing/2014/main" id="{E5AB500A-14EB-43CE-8C62-4701BD708AA9}"/>
              </a:ext>
            </a:extLst>
          </p:cNvPr>
          <p:cNvGraphicFramePr>
            <a:graphicFrameLocks noChangeAspect="1"/>
          </p:cNvGraphicFramePr>
          <p:nvPr>
            <p:extLst>
              <p:ext uri="{D42A27DB-BD31-4B8C-83A1-F6EECF244321}">
                <p14:modId xmlns:p14="http://schemas.microsoft.com/office/powerpoint/2010/main" val="1980096017"/>
              </p:ext>
            </p:extLst>
          </p:nvPr>
        </p:nvGraphicFramePr>
        <p:xfrm>
          <a:off x="1062882" y="5884261"/>
          <a:ext cx="3716864" cy="476901"/>
        </p:xfrm>
        <a:graphic>
          <a:graphicData uri="http://schemas.openxmlformats.org/presentationml/2006/ole">
            <mc:AlternateContent xmlns:mc="http://schemas.openxmlformats.org/markup-compatibility/2006">
              <mc:Choice xmlns:v="urn:schemas-microsoft-com:vml" Requires="v">
                <p:oleObj spid="_x0000_s571013" name="Equation" r:id="rId8" imgW="1981080" imgH="253800" progId="Equation.DSMT4">
                  <p:embed/>
                </p:oleObj>
              </mc:Choice>
              <mc:Fallback>
                <p:oleObj name="Equation" r:id="rId8" imgW="1981080" imgH="253800" progId="Equation.DSMT4">
                  <p:embed/>
                  <p:pic>
                    <p:nvPicPr>
                      <p:cNvPr id="48137" name="Object 9">
                        <a:extLst>
                          <a:ext uri="{FF2B5EF4-FFF2-40B4-BE49-F238E27FC236}">
                            <a16:creationId xmlns:a16="http://schemas.microsoft.com/office/drawing/2014/main" id="{748E1E7E-FE16-4CEB-87AA-CFFD509A9FC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2882" y="5884261"/>
                        <a:ext cx="3716864" cy="47690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96714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a:extLst>
              <a:ext uri="{FF2B5EF4-FFF2-40B4-BE49-F238E27FC236}">
                <a16:creationId xmlns:a16="http://schemas.microsoft.com/office/drawing/2014/main" id="{84A26921-F567-41B6-824C-34BCA8F232FD}"/>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8180" name="Rectangle 4">
            <a:extLst>
              <a:ext uri="{FF2B5EF4-FFF2-40B4-BE49-F238E27FC236}">
                <a16:creationId xmlns:a16="http://schemas.microsoft.com/office/drawing/2014/main" id="{F95A43D1-A16C-470D-9040-0C4F10E99C59}"/>
              </a:ext>
            </a:extLst>
          </p:cNvPr>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81" name="Rectangle 5">
            <a:extLst>
              <a:ext uri="{FF2B5EF4-FFF2-40B4-BE49-F238E27FC236}">
                <a16:creationId xmlns:a16="http://schemas.microsoft.com/office/drawing/2014/main" id="{C4664464-DF2D-4BEC-9111-277539C36CD1}"/>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82" name="Rectangle 6">
            <a:extLst>
              <a:ext uri="{FF2B5EF4-FFF2-40B4-BE49-F238E27FC236}">
                <a16:creationId xmlns:a16="http://schemas.microsoft.com/office/drawing/2014/main" id="{0F76DFD8-AB69-490A-BE2D-773FB2B72459}"/>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83" name="Rectangle 7">
            <a:extLst>
              <a:ext uri="{FF2B5EF4-FFF2-40B4-BE49-F238E27FC236}">
                <a16:creationId xmlns:a16="http://schemas.microsoft.com/office/drawing/2014/main" id="{255EF762-CCEE-4FC9-87D3-B0E65E323E6F}"/>
              </a:ext>
            </a:extLst>
          </p:cNvPr>
          <p:cNvSpPr>
            <a:spLocks noChangeArrowheads="1"/>
          </p:cNvSpPr>
          <p:nvPr/>
        </p:nvSpPr>
        <p:spPr bwMode="auto">
          <a:xfrm>
            <a:off x="0" y="332422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84" name="Rectangle 8">
            <a:extLst>
              <a:ext uri="{FF2B5EF4-FFF2-40B4-BE49-F238E27FC236}">
                <a16:creationId xmlns:a16="http://schemas.microsoft.com/office/drawing/2014/main" id="{2BE43DE1-530A-41A7-A915-A1B3C3A38A09}"/>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91" name="Rectangle 15">
            <a:extLst>
              <a:ext uri="{FF2B5EF4-FFF2-40B4-BE49-F238E27FC236}">
                <a16:creationId xmlns:a16="http://schemas.microsoft.com/office/drawing/2014/main" id="{A0686D9F-97A6-4D7F-B97D-4F98362527BF}"/>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195" name="Rectangle 19">
            <a:extLst>
              <a:ext uri="{FF2B5EF4-FFF2-40B4-BE49-F238E27FC236}">
                <a16:creationId xmlns:a16="http://schemas.microsoft.com/office/drawing/2014/main" id="{77005ACF-7B8B-41D7-9AC9-2E5E90E22539}"/>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78205" name="Rectangle 29">
            <a:extLst>
              <a:ext uri="{FF2B5EF4-FFF2-40B4-BE49-F238E27FC236}">
                <a16:creationId xmlns:a16="http://schemas.microsoft.com/office/drawing/2014/main" id="{1A07C606-B24D-4711-8548-945E0AA64CCC}"/>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178207" name="Group 31">
            <a:extLst>
              <a:ext uri="{FF2B5EF4-FFF2-40B4-BE49-F238E27FC236}">
                <a16:creationId xmlns:a16="http://schemas.microsoft.com/office/drawing/2014/main" id="{D3D3BA1C-20B9-4430-8AF0-1A3C7FD7EC95}"/>
              </a:ext>
            </a:extLst>
          </p:cNvPr>
          <p:cNvGrpSpPr>
            <a:grpSpLocks/>
          </p:cNvGrpSpPr>
          <p:nvPr/>
        </p:nvGrpSpPr>
        <p:grpSpPr bwMode="auto">
          <a:xfrm>
            <a:off x="53652" y="225297"/>
            <a:ext cx="6302375" cy="947738"/>
            <a:chOff x="249" y="158"/>
            <a:chExt cx="3970" cy="597"/>
          </a:xfrm>
        </p:grpSpPr>
        <p:sp>
          <p:nvSpPr>
            <p:cNvPr id="178203" name="Text Box 27">
              <a:extLst>
                <a:ext uri="{FF2B5EF4-FFF2-40B4-BE49-F238E27FC236}">
                  <a16:creationId xmlns:a16="http://schemas.microsoft.com/office/drawing/2014/main" id="{A46CB3E6-774E-4A96-AA82-B9CC50128673}"/>
                </a:ext>
              </a:extLst>
            </p:cNvPr>
            <p:cNvSpPr txBox="1">
              <a:spLocks noChangeArrowheads="1"/>
            </p:cNvSpPr>
            <p:nvPr/>
          </p:nvSpPr>
          <p:spPr bwMode="auto">
            <a:xfrm>
              <a:off x="249" y="164"/>
              <a:ext cx="204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华文仿宋" panose="02010600040101010101" pitchFamily="2" charset="-122"/>
                  <a:ea typeface="华文仿宋" panose="02010600040101010101" pitchFamily="2" charset="-122"/>
                </a:rPr>
                <a:t>例</a:t>
              </a:r>
              <a:r>
                <a:rPr lang="en-US" altLang="zh-CN" sz="2400" dirty="0">
                  <a:solidFill>
                    <a:schemeClr val="tx1"/>
                  </a:solidFill>
                  <a:latin typeface="华文仿宋" panose="02010600040101010101" pitchFamily="2" charset="-122"/>
                  <a:ea typeface="华文仿宋" panose="02010600040101010101" pitchFamily="2" charset="-122"/>
                </a:rPr>
                <a:t>8.7 </a:t>
              </a:r>
              <a:r>
                <a:rPr lang="zh-CN" altLang="en-US" sz="2400" dirty="0">
                  <a:solidFill>
                    <a:schemeClr val="tx1"/>
                  </a:solidFill>
                  <a:latin typeface="华文仿宋" panose="02010600040101010101" pitchFamily="2" charset="-122"/>
                  <a:ea typeface="华文仿宋" panose="02010600040101010101" pitchFamily="2" charset="-122"/>
                </a:rPr>
                <a:t>试证明函数 </a:t>
              </a:r>
            </a:p>
          </p:txBody>
        </p:sp>
        <p:graphicFrame>
          <p:nvGraphicFramePr>
            <p:cNvPr id="178204" name="Object 28">
              <a:extLst>
                <a:ext uri="{FF2B5EF4-FFF2-40B4-BE49-F238E27FC236}">
                  <a16:creationId xmlns:a16="http://schemas.microsoft.com/office/drawing/2014/main" id="{22A7D091-C9E3-4D01-8580-8AA6668F0A7D}"/>
                </a:ext>
              </a:extLst>
            </p:cNvPr>
            <p:cNvGraphicFramePr>
              <a:graphicFrameLocks noChangeAspect="1"/>
            </p:cNvGraphicFramePr>
            <p:nvPr>
              <p:extLst>
                <p:ext uri="{D42A27DB-BD31-4B8C-83A1-F6EECF244321}">
                  <p14:modId xmlns:p14="http://schemas.microsoft.com/office/powerpoint/2010/main" val="1134666220"/>
                </p:ext>
              </p:extLst>
            </p:nvPr>
          </p:nvGraphicFramePr>
          <p:xfrm>
            <a:off x="1770" y="158"/>
            <a:ext cx="2449" cy="240"/>
          </p:xfrm>
          <a:graphic>
            <a:graphicData uri="http://schemas.openxmlformats.org/presentationml/2006/ole">
              <mc:AlternateContent xmlns:mc="http://schemas.openxmlformats.org/markup-compatibility/2006">
                <mc:Choice xmlns:v="urn:schemas-microsoft-com:vml" Requires="v">
                  <p:oleObj spid="_x0000_s586314" name="公式" r:id="rId4" imgW="2286000" imgH="228600" progId="Equation.3">
                    <p:embed/>
                  </p:oleObj>
                </mc:Choice>
                <mc:Fallback>
                  <p:oleObj name="公式" r:id="rId4" imgW="2286000" imgH="228600" progId="Equation.3">
                    <p:embed/>
                    <p:pic>
                      <p:nvPicPr>
                        <p:cNvPr id="178204" name="Object 28">
                          <a:extLst>
                            <a:ext uri="{FF2B5EF4-FFF2-40B4-BE49-F238E27FC236}">
                              <a16:creationId xmlns:a16="http://schemas.microsoft.com/office/drawing/2014/main" id="{22A7D091-C9E3-4D01-8580-8AA6668F0A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0" y="158"/>
                          <a:ext cx="2449"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206" name="Text Box 30">
              <a:extLst>
                <a:ext uri="{FF2B5EF4-FFF2-40B4-BE49-F238E27FC236}">
                  <a16:creationId xmlns:a16="http://schemas.microsoft.com/office/drawing/2014/main" id="{3616925A-5259-4740-8463-A84212F79FFE}"/>
                </a:ext>
              </a:extLst>
            </p:cNvPr>
            <p:cNvSpPr txBox="1">
              <a:spLocks noChangeArrowheads="1"/>
            </p:cNvSpPr>
            <p:nvPr/>
          </p:nvSpPr>
          <p:spPr bwMode="auto">
            <a:xfrm>
              <a:off x="692" y="464"/>
              <a:ext cx="308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dirty="0">
                  <a:solidFill>
                    <a:schemeClr val="tx1"/>
                  </a:solidFill>
                  <a:latin typeface="华文仿宋" panose="02010600040101010101" pitchFamily="2" charset="-122"/>
                  <a:ea typeface="华文仿宋" panose="02010600040101010101" pitchFamily="2" charset="-122"/>
                </a:rPr>
                <a:t>在点</a:t>
              </a:r>
              <a:r>
                <a:rPr lang="en-US" altLang="zh-CN" sz="2400" dirty="0">
                  <a:solidFill>
                    <a:schemeClr val="tx1"/>
                  </a:solidFill>
                  <a:latin typeface="华文仿宋" panose="02010600040101010101" pitchFamily="2" charset="-122"/>
                  <a:ea typeface="华文仿宋" panose="02010600040101010101" pitchFamily="2" charset="-122"/>
                </a:rPr>
                <a:t>(2</a:t>
              </a:r>
              <a:r>
                <a:rPr lang="zh-CN" altLang="en-US" sz="2400" dirty="0">
                  <a:solidFill>
                    <a:schemeClr val="tx1"/>
                  </a:solidFill>
                  <a:latin typeface="华文仿宋" panose="02010600040101010101" pitchFamily="2" charset="-122"/>
                  <a:ea typeface="华文仿宋" panose="02010600040101010101" pitchFamily="2" charset="-122"/>
                </a:rPr>
                <a:t>，</a:t>
              </a:r>
              <a:r>
                <a:rPr lang="en-US" altLang="zh-CN" sz="2400" dirty="0">
                  <a:solidFill>
                    <a:schemeClr val="tx1"/>
                  </a:solidFill>
                  <a:latin typeface="华文仿宋" panose="02010600040101010101" pitchFamily="2" charset="-122"/>
                  <a:ea typeface="华文仿宋" panose="02010600040101010101" pitchFamily="2" charset="-122"/>
                </a:rPr>
                <a:t>4)</a:t>
              </a:r>
              <a:r>
                <a:rPr lang="zh-CN" altLang="en-US" sz="2400" dirty="0">
                  <a:solidFill>
                    <a:schemeClr val="tx1"/>
                  </a:solidFill>
                  <a:latin typeface="华文仿宋" panose="02010600040101010101" pitchFamily="2" charset="-122"/>
                  <a:ea typeface="华文仿宋" panose="02010600040101010101" pitchFamily="2" charset="-122"/>
                </a:rPr>
                <a:t>处具有极小值。 </a:t>
              </a:r>
            </a:p>
          </p:txBody>
        </p:sp>
      </p:grpSp>
      <p:sp>
        <p:nvSpPr>
          <p:cNvPr id="178208" name="Text Box 32">
            <a:extLst>
              <a:ext uri="{FF2B5EF4-FFF2-40B4-BE49-F238E27FC236}">
                <a16:creationId xmlns:a16="http://schemas.microsoft.com/office/drawing/2014/main" id="{7520B6AC-E111-469D-BA19-1557648A8483}"/>
              </a:ext>
            </a:extLst>
          </p:cNvPr>
          <p:cNvSpPr txBox="1">
            <a:spLocks noChangeArrowheads="1"/>
          </p:cNvSpPr>
          <p:nvPr/>
        </p:nvSpPr>
        <p:spPr bwMode="auto">
          <a:xfrm>
            <a:off x="252090" y="1341736"/>
            <a:ext cx="143986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solidFill>
                  <a:schemeClr val="tx1"/>
                </a:solidFill>
                <a:latin typeface="华文仿宋" panose="02010600040101010101" pitchFamily="2" charset="-122"/>
                <a:ea typeface="华文仿宋" panose="02010600040101010101" pitchFamily="2" charset="-122"/>
              </a:rPr>
              <a:t>解：</a:t>
            </a:r>
          </a:p>
        </p:txBody>
      </p:sp>
      <p:sp>
        <p:nvSpPr>
          <p:cNvPr id="178210" name="Rectangle 34">
            <a:extLst>
              <a:ext uri="{FF2B5EF4-FFF2-40B4-BE49-F238E27FC236}">
                <a16:creationId xmlns:a16="http://schemas.microsoft.com/office/drawing/2014/main" id="{ED02DD8C-7903-4F11-AAF2-388EB431B28A}"/>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178209" name="Object 33">
            <a:extLst>
              <a:ext uri="{FF2B5EF4-FFF2-40B4-BE49-F238E27FC236}">
                <a16:creationId xmlns:a16="http://schemas.microsoft.com/office/drawing/2014/main" id="{840E0F79-BE1C-453D-A552-5E3378695EBB}"/>
              </a:ext>
            </a:extLst>
          </p:cNvPr>
          <p:cNvGraphicFramePr>
            <a:graphicFrameLocks noChangeAspect="1"/>
          </p:cNvGraphicFramePr>
          <p:nvPr>
            <p:extLst>
              <p:ext uri="{D42A27DB-BD31-4B8C-83A1-F6EECF244321}">
                <p14:modId xmlns:p14="http://schemas.microsoft.com/office/powerpoint/2010/main" val="310263052"/>
              </p:ext>
            </p:extLst>
          </p:nvPr>
        </p:nvGraphicFramePr>
        <p:xfrm>
          <a:off x="971229" y="1285006"/>
          <a:ext cx="4824908" cy="2366209"/>
        </p:xfrm>
        <a:graphic>
          <a:graphicData uri="http://schemas.openxmlformats.org/presentationml/2006/ole">
            <mc:AlternateContent xmlns:mc="http://schemas.openxmlformats.org/markup-compatibility/2006">
              <mc:Choice xmlns:v="urn:schemas-microsoft-com:vml" Requires="v">
                <p:oleObj spid="_x0000_s586315" name="公式" r:id="rId6" imgW="3187700" imgH="1562100" progId="Equation.3">
                  <p:embed/>
                </p:oleObj>
              </mc:Choice>
              <mc:Fallback>
                <p:oleObj name="公式" r:id="rId6" imgW="3187700" imgH="1562100" progId="Equation.3">
                  <p:embed/>
                  <p:pic>
                    <p:nvPicPr>
                      <p:cNvPr id="178209" name="Object 33">
                        <a:extLst>
                          <a:ext uri="{FF2B5EF4-FFF2-40B4-BE49-F238E27FC236}">
                            <a16:creationId xmlns:a16="http://schemas.microsoft.com/office/drawing/2014/main" id="{840E0F79-BE1C-453D-A552-5E3378695E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229" y="1285006"/>
                        <a:ext cx="4824908" cy="2366209"/>
                      </a:xfrm>
                      <a:prstGeom prst="rect">
                        <a:avLst/>
                      </a:prstGeom>
                      <a:noFill/>
                    </p:spPr>
                  </p:pic>
                </p:oleObj>
              </mc:Fallback>
            </mc:AlternateContent>
          </a:graphicData>
        </a:graphic>
      </p:graphicFrame>
      <p:sp>
        <p:nvSpPr>
          <p:cNvPr id="178211" name="Text Box 35">
            <a:extLst>
              <a:ext uri="{FF2B5EF4-FFF2-40B4-BE49-F238E27FC236}">
                <a16:creationId xmlns:a16="http://schemas.microsoft.com/office/drawing/2014/main" id="{C846407D-5D85-4968-BA8D-412B00209503}"/>
              </a:ext>
            </a:extLst>
          </p:cNvPr>
          <p:cNvSpPr txBox="1">
            <a:spLocks noChangeArrowheads="1"/>
          </p:cNvSpPr>
          <p:nvPr/>
        </p:nvSpPr>
        <p:spPr bwMode="auto">
          <a:xfrm>
            <a:off x="6061179" y="2212329"/>
            <a:ext cx="307848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en-US" sz="2400" dirty="0">
                <a:solidFill>
                  <a:schemeClr val="tx1"/>
                </a:solidFill>
                <a:latin typeface="华文仿宋" panose="02010600040101010101" pitchFamily="2" charset="-122"/>
                <a:ea typeface="华文仿宋" panose="02010600040101010101" pitchFamily="2" charset="-122"/>
              </a:rPr>
              <a:t>将</a:t>
            </a:r>
            <a:r>
              <a:rPr lang="en-US" altLang="zh-CN" sz="2400" i="1" dirty="0">
                <a:solidFill>
                  <a:schemeClr val="tx1"/>
                </a:solidFill>
                <a:latin typeface="华文仿宋" panose="02010600040101010101" pitchFamily="2" charset="-122"/>
                <a:ea typeface="华文仿宋" panose="02010600040101010101" pitchFamily="2" charset="-122"/>
              </a:rPr>
              <a:t>x</a:t>
            </a:r>
            <a:r>
              <a:rPr lang="en-US" altLang="zh-CN" sz="2400" dirty="0">
                <a:solidFill>
                  <a:schemeClr val="tx1"/>
                </a:solidFill>
                <a:latin typeface="华文仿宋" panose="02010600040101010101" pitchFamily="2" charset="-122"/>
                <a:ea typeface="华文仿宋" panose="02010600040101010101" pitchFamily="2" charset="-122"/>
              </a:rPr>
              <a:t>1=2</a:t>
            </a:r>
            <a:r>
              <a:rPr lang="zh-CN" altLang="en-US" sz="2400" dirty="0">
                <a:solidFill>
                  <a:schemeClr val="tx1"/>
                </a:solidFill>
                <a:latin typeface="华文仿宋" panose="02010600040101010101" pitchFamily="2" charset="-122"/>
                <a:ea typeface="华文仿宋" panose="02010600040101010101" pitchFamily="2" charset="-122"/>
              </a:rPr>
              <a:t>，</a:t>
            </a:r>
            <a:r>
              <a:rPr lang="en-US" altLang="zh-CN" sz="2400" i="1" dirty="0">
                <a:solidFill>
                  <a:schemeClr val="tx1"/>
                </a:solidFill>
                <a:latin typeface="华文仿宋" panose="02010600040101010101" pitchFamily="2" charset="-122"/>
                <a:ea typeface="华文仿宋" panose="02010600040101010101" pitchFamily="2" charset="-122"/>
              </a:rPr>
              <a:t>x</a:t>
            </a:r>
            <a:r>
              <a:rPr lang="en-US" altLang="zh-CN" sz="2400" dirty="0">
                <a:solidFill>
                  <a:schemeClr val="tx1"/>
                </a:solidFill>
                <a:latin typeface="华文仿宋" panose="02010600040101010101" pitchFamily="2" charset="-122"/>
                <a:ea typeface="华文仿宋" panose="02010600040101010101" pitchFamily="2" charset="-122"/>
              </a:rPr>
              <a:t>2=4</a:t>
            </a:r>
            <a:r>
              <a:rPr lang="zh-CN" altLang="en-US" sz="2400" dirty="0">
                <a:solidFill>
                  <a:schemeClr val="tx1"/>
                </a:solidFill>
                <a:latin typeface="华文仿宋" panose="02010600040101010101" pitchFamily="2" charset="-122"/>
                <a:ea typeface="华文仿宋" panose="02010600040101010101" pitchFamily="2" charset="-122"/>
              </a:rPr>
              <a:t>代入 </a:t>
            </a:r>
          </a:p>
        </p:txBody>
      </p:sp>
      <p:sp>
        <p:nvSpPr>
          <p:cNvPr id="178213" name="Rectangle 37">
            <a:extLst>
              <a:ext uri="{FF2B5EF4-FFF2-40B4-BE49-F238E27FC236}">
                <a16:creationId xmlns:a16="http://schemas.microsoft.com/office/drawing/2014/main" id="{71DD95E3-AD42-4B76-853C-0014EF46E8AF}"/>
              </a:ext>
            </a:extLst>
          </p:cNvPr>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178221" name="Group 45">
            <a:extLst>
              <a:ext uri="{FF2B5EF4-FFF2-40B4-BE49-F238E27FC236}">
                <a16:creationId xmlns:a16="http://schemas.microsoft.com/office/drawing/2014/main" id="{1C1F7F2A-9980-434B-9C89-8512FADBF0D8}"/>
              </a:ext>
            </a:extLst>
          </p:cNvPr>
          <p:cNvGrpSpPr>
            <a:grpSpLocks/>
          </p:cNvGrpSpPr>
          <p:nvPr/>
        </p:nvGrpSpPr>
        <p:grpSpPr bwMode="auto">
          <a:xfrm>
            <a:off x="268559" y="3815178"/>
            <a:ext cx="5076825" cy="709613"/>
            <a:chOff x="2426" y="2387"/>
            <a:chExt cx="3198" cy="447"/>
          </a:xfrm>
        </p:grpSpPr>
        <p:graphicFrame>
          <p:nvGraphicFramePr>
            <p:cNvPr id="178212" name="Object 36">
              <a:extLst>
                <a:ext uri="{FF2B5EF4-FFF2-40B4-BE49-F238E27FC236}">
                  <a16:creationId xmlns:a16="http://schemas.microsoft.com/office/drawing/2014/main" id="{2A008E07-8422-4C02-82A6-6307E05DD2D7}"/>
                </a:ext>
              </a:extLst>
            </p:cNvPr>
            <p:cNvGraphicFramePr>
              <a:graphicFrameLocks noChangeAspect="1"/>
            </p:cNvGraphicFramePr>
            <p:nvPr/>
          </p:nvGraphicFramePr>
          <p:xfrm>
            <a:off x="2426" y="2387"/>
            <a:ext cx="953" cy="447"/>
          </p:xfrm>
          <a:graphic>
            <a:graphicData uri="http://schemas.openxmlformats.org/presentationml/2006/ole">
              <mc:AlternateContent xmlns:mc="http://schemas.openxmlformats.org/markup-compatibility/2006">
                <mc:Choice xmlns:v="urn:schemas-microsoft-com:vml" Requires="v">
                  <p:oleObj spid="_x0000_s586316" name="公式" r:id="rId8" imgW="901309" imgH="431613" progId="Equation.3">
                    <p:embed/>
                  </p:oleObj>
                </mc:Choice>
                <mc:Fallback>
                  <p:oleObj name="公式" r:id="rId8" imgW="901309" imgH="431613" progId="Equation.3">
                    <p:embed/>
                    <p:pic>
                      <p:nvPicPr>
                        <p:cNvPr id="178212" name="Object 36">
                          <a:extLst>
                            <a:ext uri="{FF2B5EF4-FFF2-40B4-BE49-F238E27FC236}">
                              <a16:creationId xmlns:a16="http://schemas.microsoft.com/office/drawing/2014/main" id="{2A008E07-8422-4C02-82A6-6307E05DD2D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6" y="2387"/>
                          <a:ext cx="953" cy="4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214" name="Text Box 38">
              <a:extLst>
                <a:ext uri="{FF2B5EF4-FFF2-40B4-BE49-F238E27FC236}">
                  <a16:creationId xmlns:a16="http://schemas.microsoft.com/office/drawing/2014/main" id="{3B20D889-B714-43E0-885B-30ADD0E1C412}"/>
                </a:ext>
              </a:extLst>
            </p:cNvPr>
            <p:cNvSpPr txBox="1">
              <a:spLocks noChangeArrowheads="1"/>
            </p:cNvSpPr>
            <p:nvPr/>
          </p:nvSpPr>
          <p:spPr bwMode="auto">
            <a:xfrm>
              <a:off x="3288" y="2432"/>
              <a:ext cx="23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400" dirty="0">
                  <a:solidFill>
                    <a:schemeClr val="tx1"/>
                  </a:solidFill>
                  <a:latin typeface="华文仿宋" panose="02010600040101010101" pitchFamily="2" charset="-122"/>
                  <a:ea typeface="华文仿宋" panose="02010600040101010101" pitchFamily="2" charset="-122"/>
                </a:rPr>
                <a:t>——</a:t>
              </a:r>
              <a:r>
                <a:rPr lang="zh-CN" altLang="en-US" sz="2400" dirty="0">
                  <a:solidFill>
                    <a:schemeClr val="tx1"/>
                  </a:solidFill>
                  <a:latin typeface="华文仿宋" panose="02010600040101010101" pitchFamily="2" charset="-122"/>
                  <a:ea typeface="华文仿宋" panose="02010600040101010101" pitchFamily="2" charset="-122"/>
                </a:rPr>
                <a:t>存在极值的必要条件</a:t>
              </a:r>
            </a:p>
          </p:txBody>
        </p:sp>
      </p:grpSp>
      <p:sp>
        <p:nvSpPr>
          <p:cNvPr id="178217" name="Rectangle 41">
            <a:extLst>
              <a:ext uri="{FF2B5EF4-FFF2-40B4-BE49-F238E27FC236}">
                <a16:creationId xmlns:a16="http://schemas.microsoft.com/office/drawing/2014/main" id="{027AAEB8-66A7-4F52-83BE-B9380F7EEA85}"/>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178222" name="Group 46">
            <a:extLst>
              <a:ext uri="{FF2B5EF4-FFF2-40B4-BE49-F238E27FC236}">
                <a16:creationId xmlns:a16="http://schemas.microsoft.com/office/drawing/2014/main" id="{0BBEB0EE-34F5-45F7-9FC8-06E96DC48C04}"/>
              </a:ext>
            </a:extLst>
          </p:cNvPr>
          <p:cNvGrpSpPr>
            <a:grpSpLocks/>
          </p:cNvGrpSpPr>
          <p:nvPr/>
        </p:nvGrpSpPr>
        <p:grpSpPr bwMode="auto">
          <a:xfrm>
            <a:off x="756915" y="4636374"/>
            <a:ext cx="7850187" cy="1254125"/>
            <a:chOff x="657" y="2840"/>
            <a:chExt cx="4945" cy="790"/>
          </a:xfrm>
        </p:grpSpPr>
        <p:sp>
          <p:nvSpPr>
            <p:cNvPr id="178215" name="Text Box 39">
              <a:extLst>
                <a:ext uri="{FF2B5EF4-FFF2-40B4-BE49-F238E27FC236}">
                  <a16:creationId xmlns:a16="http://schemas.microsoft.com/office/drawing/2014/main" id="{87E78593-3813-46F7-84C0-523FF66E254A}"/>
                </a:ext>
              </a:extLst>
            </p:cNvPr>
            <p:cNvSpPr txBox="1">
              <a:spLocks noChangeArrowheads="1"/>
            </p:cNvSpPr>
            <p:nvPr/>
          </p:nvSpPr>
          <p:spPr bwMode="auto">
            <a:xfrm>
              <a:off x="657" y="2886"/>
              <a:ext cx="140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en-US" altLang="zh-CN" sz="2400" i="1">
                  <a:solidFill>
                    <a:schemeClr val="tx1"/>
                  </a:solidFill>
                  <a:latin typeface="华文仿宋" panose="02010600040101010101" pitchFamily="2" charset="-122"/>
                  <a:ea typeface="华文仿宋" panose="02010600040101010101" pitchFamily="2" charset="-122"/>
                </a:rPr>
                <a:t>Hessian</a:t>
              </a:r>
              <a:r>
                <a:rPr lang="zh-CN" altLang="en-US" sz="2400">
                  <a:solidFill>
                    <a:schemeClr val="tx1"/>
                  </a:solidFill>
                  <a:latin typeface="华文仿宋" panose="02010600040101010101" pitchFamily="2" charset="-122"/>
                  <a:ea typeface="华文仿宋" panose="02010600040101010101" pitchFamily="2" charset="-122"/>
                </a:rPr>
                <a:t>矩阵 </a:t>
              </a:r>
            </a:p>
          </p:txBody>
        </p:sp>
        <p:graphicFrame>
          <p:nvGraphicFramePr>
            <p:cNvPr id="178216" name="Object 40">
              <a:extLst>
                <a:ext uri="{FF2B5EF4-FFF2-40B4-BE49-F238E27FC236}">
                  <a16:creationId xmlns:a16="http://schemas.microsoft.com/office/drawing/2014/main" id="{8226C7C8-475B-4E7B-A555-78184A687786}"/>
                </a:ext>
              </a:extLst>
            </p:cNvPr>
            <p:cNvGraphicFramePr>
              <a:graphicFrameLocks noChangeAspect="1"/>
            </p:cNvGraphicFramePr>
            <p:nvPr/>
          </p:nvGraphicFramePr>
          <p:xfrm>
            <a:off x="1770" y="2840"/>
            <a:ext cx="2728" cy="481"/>
          </p:xfrm>
          <a:graphic>
            <a:graphicData uri="http://schemas.openxmlformats.org/presentationml/2006/ole">
              <mc:AlternateContent xmlns:mc="http://schemas.openxmlformats.org/markup-compatibility/2006">
                <mc:Choice xmlns:v="urn:schemas-microsoft-com:vml" Requires="v">
                  <p:oleObj spid="_x0000_s586317" name="Equation" r:id="rId10" imgW="2882880" imgH="507960" progId="Equation.DSMT4">
                    <p:embed/>
                  </p:oleObj>
                </mc:Choice>
                <mc:Fallback>
                  <p:oleObj name="Equation" r:id="rId10" imgW="2882880" imgH="507960" progId="Equation.DSMT4">
                    <p:embed/>
                    <p:pic>
                      <p:nvPicPr>
                        <p:cNvPr id="178216" name="Object 40">
                          <a:extLst>
                            <a:ext uri="{FF2B5EF4-FFF2-40B4-BE49-F238E27FC236}">
                              <a16:creationId xmlns:a16="http://schemas.microsoft.com/office/drawing/2014/main" id="{8226C7C8-475B-4E7B-A555-78184A68778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0" y="2840"/>
                          <a:ext cx="2728" cy="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218" name="Text Box 42">
              <a:extLst>
                <a:ext uri="{FF2B5EF4-FFF2-40B4-BE49-F238E27FC236}">
                  <a16:creationId xmlns:a16="http://schemas.microsoft.com/office/drawing/2014/main" id="{3EFB2751-CEBB-49CA-A784-AD688029C567}"/>
                </a:ext>
              </a:extLst>
            </p:cNvPr>
            <p:cNvSpPr txBox="1">
              <a:spLocks noChangeArrowheads="1"/>
            </p:cNvSpPr>
            <p:nvPr/>
          </p:nvSpPr>
          <p:spPr bwMode="auto">
            <a:xfrm>
              <a:off x="4558" y="2886"/>
              <a:ext cx="72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en-US" sz="2400">
                  <a:solidFill>
                    <a:schemeClr val="tx1"/>
                  </a:solidFill>
                  <a:latin typeface="华文仿宋" panose="02010600040101010101" pitchFamily="2" charset="-122"/>
                  <a:ea typeface="华文仿宋" panose="02010600040101010101" pitchFamily="2" charset="-122"/>
                </a:rPr>
                <a:t>正定</a:t>
              </a:r>
            </a:p>
          </p:txBody>
        </p:sp>
        <p:sp>
          <p:nvSpPr>
            <p:cNvPr id="178219" name="Text Box 43">
              <a:extLst>
                <a:ext uri="{FF2B5EF4-FFF2-40B4-BE49-F238E27FC236}">
                  <a16:creationId xmlns:a16="http://schemas.microsoft.com/office/drawing/2014/main" id="{395B46FF-8A7D-49AD-AF6F-19A2B0ABC40A}"/>
                </a:ext>
              </a:extLst>
            </p:cNvPr>
            <p:cNvSpPr txBox="1">
              <a:spLocks noChangeArrowheads="1"/>
            </p:cNvSpPr>
            <p:nvPr/>
          </p:nvSpPr>
          <p:spPr bwMode="auto">
            <a:xfrm>
              <a:off x="793" y="3339"/>
              <a:ext cx="480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2400">
                  <a:solidFill>
                    <a:schemeClr val="tx1"/>
                  </a:solidFill>
                  <a:latin typeface="华文仿宋" panose="02010600040101010101" pitchFamily="2" charset="-122"/>
                  <a:ea typeface="华文仿宋" panose="02010600040101010101" pitchFamily="2" charset="-122"/>
                </a:rPr>
                <a:t>34</a:t>
              </a: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0   34×2-[</a:t>
              </a: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-8</a:t>
              </a: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a:t>
              </a: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-8</a:t>
              </a: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=4] </a:t>
              </a: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0  </a:t>
              </a:r>
              <a:r>
                <a:rPr lang="zh-CN" altLang="en-US" sz="2400">
                  <a:solidFill>
                    <a:schemeClr val="tx1"/>
                  </a:solidFill>
                  <a:latin typeface="华文仿宋" panose="02010600040101010101" pitchFamily="2" charset="-122"/>
                  <a:ea typeface="华文仿宋" panose="02010600040101010101" pitchFamily="2" charset="-122"/>
                </a:rPr>
                <a:t>存在充分条件</a:t>
              </a:r>
            </a:p>
          </p:txBody>
        </p:sp>
      </p:grpSp>
      <p:sp>
        <p:nvSpPr>
          <p:cNvPr id="178220" name="Text Box 44">
            <a:extLst>
              <a:ext uri="{FF2B5EF4-FFF2-40B4-BE49-F238E27FC236}">
                <a16:creationId xmlns:a16="http://schemas.microsoft.com/office/drawing/2014/main" id="{7CB9AAD5-D996-49E3-9756-D943C8B6A63D}"/>
              </a:ext>
            </a:extLst>
          </p:cNvPr>
          <p:cNvSpPr txBox="1">
            <a:spLocks noChangeArrowheads="1"/>
          </p:cNvSpPr>
          <p:nvPr/>
        </p:nvSpPr>
        <p:spPr bwMode="auto">
          <a:xfrm>
            <a:off x="614040" y="6147676"/>
            <a:ext cx="72723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400">
                <a:solidFill>
                  <a:schemeClr val="tx1"/>
                </a:solidFill>
                <a:latin typeface="华文仿宋" panose="02010600040101010101" pitchFamily="2" charset="-122"/>
                <a:ea typeface="华文仿宋" panose="02010600040101010101" pitchFamily="2" charset="-122"/>
              </a:rPr>
              <a:t>故函数在点</a:t>
            </a:r>
            <a:r>
              <a:rPr lang="en-US" altLang="zh-CN" sz="2400">
                <a:solidFill>
                  <a:schemeClr val="tx1"/>
                </a:solidFill>
                <a:latin typeface="华文仿宋" panose="02010600040101010101" pitchFamily="2" charset="-122"/>
                <a:ea typeface="华文仿宋" panose="02010600040101010101" pitchFamily="2" charset="-122"/>
              </a:rPr>
              <a:t>(2</a:t>
            </a: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4)</a:t>
            </a:r>
            <a:r>
              <a:rPr lang="zh-CN" altLang="en-US" sz="2400">
                <a:solidFill>
                  <a:schemeClr val="tx1"/>
                </a:solidFill>
                <a:latin typeface="华文仿宋" panose="02010600040101010101" pitchFamily="2" charset="-122"/>
                <a:ea typeface="华文仿宋" panose="02010600040101010101" pitchFamily="2" charset="-122"/>
              </a:rPr>
              <a:t>处有极小值</a:t>
            </a:r>
            <a:r>
              <a:rPr lang="en-US" altLang="zh-CN" sz="2400" i="1">
                <a:solidFill>
                  <a:schemeClr val="tx1"/>
                </a:solidFill>
                <a:latin typeface="华文仿宋" panose="02010600040101010101" pitchFamily="2" charset="-122"/>
                <a:ea typeface="华文仿宋" panose="02010600040101010101" pitchFamily="2" charset="-122"/>
              </a:rPr>
              <a:t>f </a:t>
            </a:r>
            <a:r>
              <a:rPr lang="en-US" altLang="zh-CN" sz="2400">
                <a:solidFill>
                  <a:schemeClr val="tx1"/>
                </a:solidFill>
                <a:latin typeface="华文仿宋" panose="02010600040101010101" pitchFamily="2" charset="-122"/>
                <a:ea typeface="华文仿宋" panose="02010600040101010101" pitchFamily="2" charset="-122"/>
              </a:rPr>
              <a:t>(2</a:t>
            </a: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4)=1  (</a:t>
            </a:r>
            <a:r>
              <a:rPr lang="zh-CN" altLang="en-US" sz="2400">
                <a:solidFill>
                  <a:schemeClr val="tx1"/>
                </a:solidFill>
                <a:latin typeface="华文仿宋" panose="02010600040101010101" pitchFamily="2" charset="-122"/>
                <a:ea typeface="华文仿宋" panose="02010600040101010101" pitchFamily="2" charset="-122"/>
              </a:rPr>
              <a:t>极小值为</a:t>
            </a:r>
            <a:r>
              <a:rPr lang="en-US" altLang="zh-CN" sz="2400">
                <a:solidFill>
                  <a:schemeClr val="tx1"/>
                </a:solidFill>
                <a:latin typeface="华文仿宋" panose="02010600040101010101" pitchFamily="2" charset="-122"/>
                <a:ea typeface="华文仿宋" panose="02010600040101010101" pitchFamily="2" charset="-122"/>
              </a:rPr>
              <a:t>1)</a:t>
            </a:r>
          </a:p>
        </p:txBody>
      </p:sp>
    </p:spTree>
    <p:extLst>
      <p:ext uri="{BB962C8B-B14F-4D97-AF65-F5344CB8AC3E}">
        <p14:creationId xmlns:p14="http://schemas.microsoft.com/office/powerpoint/2010/main" val="33061344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8" name="Text Box 10">
            <a:extLst>
              <a:ext uri="{FF2B5EF4-FFF2-40B4-BE49-F238E27FC236}">
                <a16:creationId xmlns:a16="http://schemas.microsoft.com/office/drawing/2014/main" id="{AB630661-F776-4FC6-A4A3-5EBA1A3DC37C}"/>
              </a:ext>
            </a:extLst>
          </p:cNvPr>
          <p:cNvSpPr txBox="1">
            <a:spLocks noChangeArrowheads="1"/>
          </p:cNvSpPr>
          <p:nvPr/>
        </p:nvSpPr>
        <p:spPr bwMode="auto">
          <a:xfrm>
            <a:off x="251520" y="234574"/>
            <a:ext cx="2916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Tx/>
              <a:buSzTx/>
              <a:buFontTx/>
              <a:buNone/>
            </a:pPr>
            <a:r>
              <a:rPr lang="zh-CN" altLang="en-US" sz="2800" b="0" dirty="0">
                <a:solidFill>
                  <a:schemeClr val="tx1"/>
                </a:solidFill>
              </a:rPr>
              <a:t>例</a:t>
            </a:r>
            <a:r>
              <a:rPr lang="en-US" altLang="zh-CN" sz="2800" b="0" dirty="0">
                <a:solidFill>
                  <a:schemeClr val="tx1"/>
                </a:solidFill>
              </a:rPr>
              <a:t>8.8</a:t>
            </a:r>
          </a:p>
        </p:txBody>
      </p:sp>
      <p:pic>
        <p:nvPicPr>
          <p:cNvPr id="4" name="图片 3">
            <a:extLst>
              <a:ext uri="{FF2B5EF4-FFF2-40B4-BE49-F238E27FC236}">
                <a16:creationId xmlns:a16="http://schemas.microsoft.com/office/drawing/2014/main" id="{C25110F7-C999-4581-ACC3-BBFCB9B6A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81580"/>
            <a:ext cx="5076825" cy="504825"/>
          </a:xfrm>
          <a:prstGeom prst="rect">
            <a:avLst/>
          </a:prstGeom>
        </p:spPr>
      </p:pic>
      <p:pic>
        <p:nvPicPr>
          <p:cNvPr id="6" name="图片 5">
            <a:extLst>
              <a:ext uri="{FF2B5EF4-FFF2-40B4-BE49-F238E27FC236}">
                <a16:creationId xmlns:a16="http://schemas.microsoft.com/office/drawing/2014/main" id="{5A237CE5-1FFA-4549-A095-8E4BA27C6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016523"/>
            <a:ext cx="6244134" cy="2201170"/>
          </a:xfrm>
          <a:prstGeom prst="rect">
            <a:avLst/>
          </a:prstGeom>
        </p:spPr>
      </p:pic>
      <p:pic>
        <p:nvPicPr>
          <p:cNvPr id="10" name="图片 9">
            <a:extLst>
              <a:ext uri="{FF2B5EF4-FFF2-40B4-BE49-F238E27FC236}">
                <a16:creationId xmlns:a16="http://schemas.microsoft.com/office/drawing/2014/main" id="{C8024B31-3789-41BB-A12E-E252A9B3C2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3" y="3429000"/>
            <a:ext cx="8982942" cy="2790904"/>
          </a:xfrm>
          <a:prstGeom prst="rect">
            <a:avLst/>
          </a:prstGeom>
        </p:spPr>
      </p:pic>
    </p:spTree>
    <p:extLst>
      <p:ext uri="{BB962C8B-B14F-4D97-AF65-F5344CB8AC3E}">
        <p14:creationId xmlns:p14="http://schemas.microsoft.com/office/powerpoint/2010/main" val="10456561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B8448DB-764B-4918-A8B4-49EE5354AA35}"/>
              </a:ext>
            </a:extLst>
          </p:cNvPr>
          <p:cNvSpPr>
            <a:spLocks noGrp="1" noChangeArrowheads="1"/>
          </p:cNvSpPr>
          <p:nvPr>
            <p:ph type="title"/>
          </p:nvPr>
        </p:nvSpPr>
        <p:spPr>
          <a:xfrm>
            <a:off x="935596" y="299055"/>
            <a:ext cx="7272808" cy="680804"/>
          </a:xfrm>
        </p:spPr>
        <p:txBody>
          <a:bodyPr>
            <a:noAutofit/>
          </a:bodyPr>
          <a:lstStyle/>
          <a:p>
            <a:r>
              <a:rPr lang="en-US" altLang="zh-CN" sz="3200" dirty="0"/>
              <a:t>8.3.2 </a:t>
            </a:r>
            <a:r>
              <a:rPr lang="zh-CN" altLang="en-US" sz="3200" b="1" dirty="0">
                <a:latin typeface="华文仿宋" panose="02010600040101010101" pitchFamily="2" charset="-122"/>
              </a:rPr>
              <a:t>内德</a:t>
            </a:r>
            <a:r>
              <a:rPr lang="en-US" altLang="zh-CN" sz="3200" b="1" dirty="0">
                <a:latin typeface="华文仿宋" panose="02010600040101010101" pitchFamily="2" charset="-122"/>
              </a:rPr>
              <a:t>-</a:t>
            </a:r>
            <a:r>
              <a:rPr lang="zh-CN" altLang="en-US" sz="3200" b="1" dirty="0">
                <a:latin typeface="华文仿宋" panose="02010600040101010101" pitchFamily="2" charset="-122"/>
              </a:rPr>
              <a:t>米德方法和鲍威尔方法</a:t>
            </a:r>
            <a:r>
              <a:rPr lang="en-US" altLang="zh-CN" sz="3200" b="1" dirty="0">
                <a:solidFill>
                  <a:srgbClr val="FF0000"/>
                </a:solidFill>
                <a:latin typeface="华文仿宋" panose="02010600040101010101" pitchFamily="2" charset="-122"/>
              </a:rPr>
              <a:t>(</a:t>
            </a:r>
            <a:r>
              <a:rPr lang="zh-CN" altLang="en-US" sz="3200" b="1" dirty="0">
                <a:solidFill>
                  <a:srgbClr val="FF0000"/>
                </a:solidFill>
                <a:latin typeface="华文仿宋" panose="02010600040101010101" pitchFamily="2" charset="-122"/>
              </a:rPr>
              <a:t>选讲</a:t>
            </a:r>
            <a:r>
              <a:rPr lang="en-US" altLang="zh-CN" sz="3200" b="1" dirty="0">
                <a:solidFill>
                  <a:srgbClr val="FF0000"/>
                </a:solidFill>
                <a:latin typeface="华文仿宋" panose="02010600040101010101" pitchFamily="2" charset="-122"/>
              </a:rPr>
              <a:t>)</a:t>
            </a:r>
            <a:endParaRPr lang="zh-CN" altLang="en-US" sz="3200" dirty="0">
              <a:solidFill>
                <a:srgbClr val="FF0000"/>
              </a:solidFill>
            </a:endParaRPr>
          </a:p>
        </p:txBody>
      </p:sp>
      <p:sp>
        <p:nvSpPr>
          <p:cNvPr id="51203" name="Rectangle 3">
            <a:extLst>
              <a:ext uri="{FF2B5EF4-FFF2-40B4-BE49-F238E27FC236}">
                <a16:creationId xmlns:a16="http://schemas.microsoft.com/office/drawing/2014/main" id="{B42E5BC6-4BF0-4D81-B7E0-6F0EF8CE09B7}"/>
              </a:ext>
            </a:extLst>
          </p:cNvPr>
          <p:cNvSpPr>
            <a:spLocks noGrp="1" noChangeArrowheads="1"/>
          </p:cNvSpPr>
          <p:nvPr>
            <p:ph type="body" idx="1"/>
          </p:nvPr>
        </p:nvSpPr>
        <p:spPr>
          <a:xfrm>
            <a:off x="467544" y="2316893"/>
            <a:ext cx="7992888" cy="1544155"/>
          </a:xfrm>
        </p:spPr>
        <p:txBody>
          <a:bodyPr>
            <a:normAutofit fontScale="92500" lnSpcReduction="20000"/>
          </a:bodyPr>
          <a:lstStyle/>
          <a:p>
            <a:pPr>
              <a:lnSpc>
                <a:spcPct val="150000"/>
              </a:lnSpc>
            </a:pPr>
            <a:r>
              <a:rPr lang="zh-CN" altLang="en-US" sz="2400" dirty="0"/>
              <a:t>多变量目标函数</a:t>
            </a:r>
            <a:r>
              <a:rPr lang="en-US" altLang="zh-CN" sz="2400" i="1" dirty="0"/>
              <a:t>f</a:t>
            </a:r>
            <a:r>
              <a:rPr lang="en-US" altLang="zh-CN" sz="2400" dirty="0"/>
              <a:t>(</a:t>
            </a:r>
            <a:r>
              <a:rPr lang="en-US" altLang="zh-CN" sz="2400" i="1" dirty="0"/>
              <a:t>x</a:t>
            </a:r>
            <a:r>
              <a:rPr lang="en-US" altLang="zh-CN" sz="2400" baseline="-25000" dirty="0"/>
              <a:t>1</a:t>
            </a:r>
            <a:r>
              <a:rPr lang="en-US" altLang="zh-CN" sz="2400" dirty="0"/>
              <a:t>,</a:t>
            </a:r>
            <a:r>
              <a:rPr lang="en-US" altLang="zh-CN" sz="2400" i="1" dirty="0"/>
              <a:t>x</a:t>
            </a:r>
            <a:r>
              <a:rPr lang="en-US" altLang="zh-CN" sz="2400" baseline="-25000" dirty="0"/>
              <a:t>2</a:t>
            </a:r>
            <a:r>
              <a:rPr lang="en-US" altLang="zh-CN" sz="2400" dirty="0"/>
              <a:t>,…,</a:t>
            </a:r>
            <a:r>
              <a:rPr lang="en-US" altLang="zh-CN" sz="2400" i="1" dirty="0" err="1"/>
              <a:t>x</a:t>
            </a:r>
            <a:r>
              <a:rPr lang="en-US" altLang="zh-CN" sz="2400" i="1" baseline="-25000" dirty="0" err="1"/>
              <a:t>N</a:t>
            </a:r>
            <a:r>
              <a:rPr lang="en-US" altLang="zh-CN" sz="2400" dirty="0"/>
              <a:t>)</a:t>
            </a:r>
            <a:r>
              <a:rPr lang="zh-CN" altLang="en-US" sz="2400" dirty="0"/>
              <a:t>的极值直接搜索法对函数的可微性不作显性或隐性的假设</a:t>
            </a:r>
          </a:p>
          <a:p>
            <a:pPr>
              <a:lnSpc>
                <a:spcPct val="150000"/>
              </a:lnSpc>
            </a:pPr>
            <a:r>
              <a:rPr lang="zh-CN" altLang="en-US" sz="2400" dirty="0"/>
              <a:t>对非光滑（不可微）目标函数而言，直接方法特别有用</a:t>
            </a:r>
          </a:p>
        </p:txBody>
      </p:sp>
      <p:sp>
        <p:nvSpPr>
          <p:cNvPr id="2" name="文本框 1">
            <a:extLst>
              <a:ext uri="{FF2B5EF4-FFF2-40B4-BE49-F238E27FC236}">
                <a16:creationId xmlns:a16="http://schemas.microsoft.com/office/drawing/2014/main" id="{F770A5F8-3A9C-46F0-A840-AB940744D645}"/>
              </a:ext>
            </a:extLst>
          </p:cNvPr>
          <p:cNvSpPr txBox="1"/>
          <p:nvPr/>
        </p:nvSpPr>
        <p:spPr>
          <a:xfrm>
            <a:off x="251520" y="1052736"/>
            <a:ext cx="8424936" cy="1015663"/>
          </a:xfrm>
          <a:prstGeom prst="rect">
            <a:avLst/>
          </a:prstGeom>
          <a:noFill/>
        </p:spPr>
        <p:txBody>
          <a:bodyPr wrap="square" rtlCol="0">
            <a:spAutoFit/>
          </a:bodyPr>
          <a:lstStyle/>
          <a:p>
            <a:pPr algn="l"/>
            <a:r>
              <a:rPr lang="zh-CN" altLang="en-US" sz="2000" b="0" dirty="0">
                <a:solidFill>
                  <a:schemeClr val="tx1">
                    <a:lumMod val="95000"/>
                    <a:lumOff val="5000"/>
                  </a:schemeClr>
                </a:solidFill>
                <a:latin typeface="+mn-ea"/>
                <a:ea typeface="+mn-ea"/>
              </a:rPr>
              <a:t>上一小节介绍的黄金分割搜索法和斐波那契搜索法都不直接使用单变量目标函数的导数，它们只进行函数值的比较。多元函数的直接搜索法也具有这个性质： </a:t>
            </a:r>
          </a:p>
        </p:txBody>
      </p:sp>
      <p:sp>
        <p:nvSpPr>
          <p:cNvPr id="3" name="文本框 2">
            <a:extLst>
              <a:ext uri="{FF2B5EF4-FFF2-40B4-BE49-F238E27FC236}">
                <a16:creationId xmlns:a16="http://schemas.microsoft.com/office/drawing/2014/main" id="{C3108F8B-CBA4-4831-9A64-B0E9CB475FEB}"/>
              </a:ext>
            </a:extLst>
          </p:cNvPr>
          <p:cNvSpPr txBox="1"/>
          <p:nvPr/>
        </p:nvSpPr>
        <p:spPr>
          <a:xfrm>
            <a:off x="2627784" y="4103708"/>
            <a:ext cx="3888432" cy="1701556"/>
          </a:xfrm>
          <a:prstGeom prst="rect">
            <a:avLst/>
          </a:prstGeom>
          <a:noFill/>
        </p:spPr>
        <p:txBody>
          <a:bodyPr wrap="square" rtlCol="0">
            <a:spAutoFit/>
          </a:bodyPr>
          <a:lstStyle/>
          <a:p>
            <a:pPr marL="342900" indent="-342900" algn="l">
              <a:lnSpc>
                <a:spcPct val="150000"/>
              </a:lnSpc>
              <a:buFont typeface="Wingdings" panose="05000000000000000000" pitchFamily="2" charset="2"/>
              <a:buChar char="ü"/>
            </a:pPr>
            <a:r>
              <a:rPr lang="zh-CN" altLang="en-US" sz="2400" dirty="0">
                <a:solidFill>
                  <a:srgbClr val="0000FF"/>
                </a:solidFill>
              </a:rPr>
              <a:t>内德－米德方法</a:t>
            </a:r>
            <a:endParaRPr lang="en-US" altLang="zh-CN" sz="2400" dirty="0">
              <a:solidFill>
                <a:srgbClr val="0000FF"/>
              </a:solidFill>
            </a:endParaRPr>
          </a:p>
          <a:p>
            <a:pPr marL="342900" indent="-342900" algn="l">
              <a:lnSpc>
                <a:spcPct val="150000"/>
              </a:lnSpc>
              <a:buFont typeface="Wingdings" panose="05000000000000000000" pitchFamily="2" charset="2"/>
              <a:buChar char="ü"/>
            </a:pPr>
            <a:r>
              <a:rPr lang="zh-CN" altLang="en-US" sz="2400" dirty="0">
                <a:solidFill>
                  <a:srgbClr val="0000FF"/>
                </a:solidFill>
              </a:rPr>
              <a:t>鲍威尔方法</a:t>
            </a:r>
          </a:p>
          <a:p>
            <a:pPr algn="l">
              <a:lnSpc>
                <a:spcPct val="150000"/>
              </a:lnSpc>
            </a:pPr>
            <a:endParaRPr lang="zh-CN" altLang="en-US" sz="2400" b="0" dirty="0">
              <a:solidFill>
                <a:srgbClr val="0000FF"/>
              </a:solidFill>
              <a:latin typeface="+mn-ea"/>
              <a:ea typeface="+mn-ea"/>
            </a:endParaRPr>
          </a:p>
        </p:txBody>
      </p:sp>
      <p:sp>
        <p:nvSpPr>
          <p:cNvPr id="4" name="文本框 3">
            <a:extLst>
              <a:ext uri="{FF2B5EF4-FFF2-40B4-BE49-F238E27FC236}">
                <a16:creationId xmlns:a16="http://schemas.microsoft.com/office/drawing/2014/main" id="{0F902290-0913-4C04-A7E0-D002D173617A}"/>
              </a:ext>
            </a:extLst>
          </p:cNvPr>
          <p:cNvSpPr txBox="1"/>
          <p:nvPr/>
        </p:nvSpPr>
        <p:spPr>
          <a:xfrm>
            <a:off x="6248554" y="4221086"/>
            <a:ext cx="1944216" cy="461665"/>
          </a:xfrm>
          <a:prstGeom prst="rect">
            <a:avLst/>
          </a:prstGeom>
          <a:noFill/>
        </p:spPr>
        <p:txBody>
          <a:bodyPr wrap="square" rtlCol="0">
            <a:spAutoFit/>
          </a:bodyPr>
          <a:lstStyle/>
          <a:p>
            <a:pPr algn="l"/>
            <a:r>
              <a:rPr lang="zh-CN" altLang="en-US" sz="2400" b="0" dirty="0">
                <a:solidFill>
                  <a:srgbClr val="FF0000"/>
                </a:solidFill>
                <a:latin typeface="+mn-ea"/>
                <a:ea typeface="+mn-ea"/>
              </a:rPr>
              <a:t>单纯形法</a:t>
            </a:r>
          </a:p>
        </p:txBody>
      </p:sp>
      <p:sp>
        <p:nvSpPr>
          <p:cNvPr id="5" name="箭头: 右 4">
            <a:extLst>
              <a:ext uri="{FF2B5EF4-FFF2-40B4-BE49-F238E27FC236}">
                <a16:creationId xmlns:a16="http://schemas.microsoft.com/office/drawing/2014/main" id="{C722348A-2770-4EEC-A089-91EED021E606}"/>
              </a:ext>
            </a:extLst>
          </p:cNvPr>
          <p:cNvSpPr/>
          <p:nvPr/>
        </p:nvSpPr>
        <p:spPr bwMode="auto">
          <a:xfrm>
            <a:off x="5364088" y="4366841"/>
            <a:ext cx="936104" cy="170157"/>
          </a:xfrm>
          <a:prstGeom prst="rightArrow">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l">
              <a:spcBef>
                <a:spcPct val="20000"/>
              </a:spcBef>
            </a:pPr>
            <a:endParaRPr lang="zh-CN" altLang="en-US" sz="28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1826405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5F3CC58-D605-4651-B149-9AD41651A5B7}"/>
              </a:ext>
            </a:extLst>
          </p:cNvPr>
          <p:cNvSpPr>
            <a:spLocks noGrp="1" noChangeArrowheads="1"/>
          </p:cNvSpPr>
          <p:nvPr>
            <p:ph type="title"/>
          </p:nvPr>
        </p:nvSpPr>
        <p:spPr>
          <a:xfrm>
            <a:off x="332647" y="879232"/>
            <a:ext cx="8280920" cy="461536"/>
          </a:xfrm>
        </p:spPr>
        <p:txBody>
          <a:bodyPr>
            <a:normAutofit fontScale="90000"/>
          </a:bodyPr>
          <a:lstStyle/>
          <a:p>
            <a:r>
              <a:rPr lang="zh-CN" altLang="en-US"/>
              <a:t>单纯形的概念</a:t>
            </a:r>
          </a:p>
        </p:txBody>
      </p:sp>
      <p:sp>
        <p:nvSpPr>
          <p:cNvPr id="66563" name="Rectangle 3">
            <a:extLst>
              <a:ext uri="{FF2B5EF4-FFF2-40B4-BE49-F238E27FC236}">
                <a16:creationId xmlns:a16="http://schemas.microsoft.com/office/drawing/2014/main" id="{07058139-885D-422C-9EBE-DB88193AFCAB}"/>
              </a:ext>
            </a:extLst>
          </p:cNvPr>
          <p:cNvSpPr>
            <a:spLocks noGrp="1" noChangeArrowheads="1"/>
          </p:cNvSpPr>
          <p:nvPr>
            <p:ph type="body" idx="1"/>
          </p:nvPr>
        </p:nvSpPr>
        <p:spPr>
          <a:xfrm>
            <a:off x="351674" y="1952836"/>
            <a:ext cx="8496944" cy="2952328"/>
          </a:xfrm>
        </p:spPr>
        <p:txBody>
          <a:bodyPr>
            <a:noAutofit/>
          </a:bodyPr>
          <a:lstStyle/>
          <a:p>
            <a:pPr algn="just">
              <a:lnSpc>
                <a:spcPct val="150000"/>
              </a:lnSpc>
            </a:pPr>
            <a:r>
              <a:rPr lang="zh-CN" altLang="en-US" sz="2400" dirty="0">
                <a:solidFill>
                  <a:srgbClr val="FF0000"/>
                </a:solidFill>
              </a:rPr>
              <a:t>单纯形</a:t>
            </a:r>
            <a:r>
              <a:rPr lang="zh-CN" altLang="en-US" sz="2400" dirty="0"/>
              <a:t>是指</a:t>
            </a:r>
            <a:r>
              <a:rPr lang="en-US" altLang="zh-CN" sz="2400" dirty="0"/>
              <a:t>0</a:t>
            </a:r>
            <a:r>
              <a:rPr lang="zh-CN" altLang="en-US" sz="2400" dirty="0"/>
              <a:t>维中的点，一维中的线段，二维中的三角形，三维中的四面体，</a:t>
            </a:r>
            <a:r>
              <a:rPr lang="en-US" altLang="zh-CN" sz="2400" i="1" dirty="0"/>
              <a:t>n</a:t>
            </a:r>
            <a:r>
              <a:rPr lang="zh-CN" altLang="en-US" sz="2400" dirty="0"/>
              <a:t>维空间中的有</a:t>
            </a:r>
            <a:r>
              <a:rPr lang="en-US" altLang="zh-CN" sz="2400" i="1" dirty="0"/>
              <a:t>n</a:t>
            </a:r>
            <a:r>
              <a:rPr lang="en-US" altLang="zh-CN" sz="2400" dirty="0"/>
              <a:t>+1</a:t>
            </a:r>
            <a:r>
              <a:rPr lang="zh-CN" altLang="en-US" sz="2400" dirty="0"/>
              <a:t>个顶点的多面体。例如在三维空间中的四面体，其顶点分别为</a:t>
            </a:r>
            <a:r>
              <a:rPr lang="en-US" altLang="zh-CN" sz="2400" dirty="0"/>
              <a:t>(0,0,0)</a:t>
            </a:r>
            <a:r>
              <a:rPr lang="zh-CN" altLang="en-US" sz="2400" dirty="0"/>
              <a:t>，</a:t>
            </a:r>
            <a:r>
              <a:rPr lang="en-US" altLang="zh-CN" sz="2400" dirty="0"/>
              <a:t>(1,0,0)</a:t>
            </a:r>
            <a:r>
              <a:rPr lang="zh-CN" altLang="en-US" sz="2400" dirty="0"/>
              <a:t>，</a:t>
            </a:r>
            <a:r>
              <a:rPr lang="en-US" altLang="zh-CN" sz="2400" dirty="0"/>
              <a:t>(0,1,0)</a:t>
            </a:r>
            <a:r>
              <a:rPr lang="zh-CN" altLang="en-US" sz="2400" dirty="0"/>
              <a:t>，</a:t>
            </a:r>
            <a:r>
              <a:rPr lang="en-US" altLang="zh-CN" sz="2400" dirty="0"/>
              <a:t>(0,0,1)</a:t>
            </a:r>
            <a:r>
              <a:rPr lang="zh-CN" altLang="en-US" sz="2400" dirty="0"/>
              <a:t>。具有单位截距的单纯形的方程是∑</a:t>
            </a:r>
            <a:r>
              <a:rPr lang="en-US" altLang="zh-CN" sz="2400" i="1" dirty="0"/>
              <a:t>x</a:t>
            </a:r>
            <a:r>
              <a:rPr lang="en-US" altLang="zh-CN" sz="2400" i="1" baseline="-25000" dirty="0"/>
              <a:t>i</a:t>
            </a:r>
            <a:r>
              <a:rPr lang="en-US" altLang="zh-CN" sz="2400" dirty="0"/>
              <a:t>≤1</a:t>
            </a:r>
            <a:r>
              <a:rPr lang="zh-CN" altLang="en-US" sz="2400" dirty="0"/>
              <a:t>，并且</a:t>
            </a:r>
            <a:r>
              <a:rPr lang="en-US" altLang="zh-CN" sz="2400" i="1" dirty="0"/>
              <a:t>x</a:t>
            </a:r>
            <a:r>
              <a:rPr lang="en-US" altLang="zh-CN" sz="2400" i="1" baseline="-25000" dirty="0"/>
              <a:t>i</a:t>
            </a:r>
            <a:r>
              <a:rPr lang="en-US" altLang="zh-CN" sz="2400" dirty="0"/>
              <a:t>≥0</a:t>
            </a:r>
            <a:r>
              <a:rPr lang="zh-CN" altLang="en-US" sz="2400" dirty="0"/>
              <a:t>，</a:t>
            </a:r>
            <a:r>
              <a:rPr lang="en-US" altLang="zh-CN" sz="2400" i="1" dirty="0" err="1"/>
              <a:t>i</a:t>
            </a:r>
            <a:r>
              <a:rPr lang="en-US" altLang="zh-CN" sz="2400" dirty="0"/>
              <a:t>=1,2,…,</a:t>
            </a:r>
            <a:r>
              <a:rPr lang="en-US" altLang="zh-CN" sz="2400" i="1" dirty="0"/>
              <a:t>n</a:t>
            </a:r>
            <a:endParaRPr lang="en-US" altLang="zh-CN" sz="2400" dirty="0"/>
          </a:p>
        </p:txBody>
      </p:sp>
    </p:spTree>
    <p:extLst>
      <p:ext uri="{BB962C8B-B14F-4D97-AF65-F5344CB8AC3E}">
        <p14:creationId xmlns:p14="http://schemas.microsoft.com/office/powerpoint/2010/main" val="31429331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7708AAF-AC93-4586-B600-D7752A09409A}"/>
              </a:ext>
            </a:extLst>
          </p:cNvPr>
          <p:cNvSpPr>
            <a:spLocks noGrp="1" noChangeArrowheads="1"/>
          </p:cNvSpPr>
          <p:nvPr>
            <p:ph type="title"/>
          </p:nvPr>
        </p:nvSpPr>
        <p:spPr>
          <a:xfrm>
            <a:off x="143508" y="409909"/>
            <a:ext cx="8424936" cy="402540"/>
          </a:xfrm>
        </p:spPr>
        <p:txBody>
          <a:bodyPr>
            <a:normAutofit fontScale="90000"/>
          </a:bodyPr>
          <a:lstStyle/>
          <a:p>
            <a:r>
              <a:rPr lang="zh-CN" altLang="en-US" dirty="0"/>
              <a:t>二元函数的</a:t>
            </a:r>
            <a:r>
              <a:rPr lang="zh-CN" altLang="en-US" sz="3600" dirty="0"/>
              <a:t>内德－米德方法（单纯形方法）</a:t>
            </a:r>
            <a:endParaRPr lang="zh-CN" altLang="en-US" dirty="0"/>
          </a:p>
        </p:txBody>
      </p:sp>
      <p:sp>
        <p:nvSpPr>
          <p:cNvPr id="52227" name="Rectangle 3">
            <a:extLst>
              <a:ext uri="{FF2B5EF4-FFF2-40B4-BE49-F238E27FC236}">
                <a16:creationId xmlns:a16="http://schemas.microsoft.com/office/drawing/2014/main" id="{D4DF1CD7-C96C-483A-B47C-488457544CD3}"/>
              </a:ext>
            </a:extLst>
          </p:cNvPr>
          <p:cNvSpPr>
            <a:spLocks noGrp="1" noChangeArrowheads="1"/>
          </p:cNvSpPr>
          <p:nvPr>
            <p:ph type="body" idx="1"/>
          </p:nvPr>
        </p:nvSpPr>
        <p:spPr>
          <a:xfrm>
            <a:off x="323528" y="980728"/>
            <a:ext cx="8424936" cy="3024336"/>
          </a:xfrm>
        </p:spPr>
        <p:txBody>
          <a:bodyPr>
            <a:normAutofit/>
          </a:bodyPr>
          <a:lstStyle/>
          <a:p>
            <a:r>
              <a:rPr lang="zh-CN" altLang="en-US" sz="2400" dirty="0">
                <a:latin typeface="华文仿宋" panose="02010600040101010101" pitchFamily="2" charset="-122"/>
                <a:ea typeface="华文仿宋" panose="02010600040101010101" pitchFamily="2" charset="-122"/>
              </a:rPr>
              <a:t>在二维平面空间中，单纯形就是三角形</a:t>
            </a:r>
          </a:p>
          <a:p>
            <a:r>
              <a:rPr lang="zh-CN" altLang="en-US" sz="2400" dirty="0">
                <a:latin typeface="华文仿宋" panose="02010600040101010101" pitchFamily="2" charset="-122"/>
                <a:ea typeface="华文仿宋" panose="02010600040101010101" pitchFamily="2" charset="-122"/>
              </a:rPr>
              <a:t>搜索过程：比较三角形</a:t>
            </a:r>
            <a:r>
              <a:rPr lang="en-US" altLang="zh-CN" sz="2400" dirty="0">
                <a:latin typeface="华文仿宋" panose="02010600040101010101" pitchFamily="2" charset="-122"/>
                <a:ea typeface="华文仿宋" panose="02010600040101010101" pitchFamily="2" charset="-122"/>
              </a:rPr>
              <a:t>3</a:t>
            </a:r>
            <a:r>
              <a:rPr lang="zh-CN" altLang="en-US" sz="2400" dirty="0">
                <a:latin typeface="华文仿宋" panose="02010600040101010101" pitchFamily="2" charset="-122"/>
                <a:ea typeface="华文仿宋" panose="02010600040101010101" pitchFamily="2" charset="-122"/>
              </a:rPr>
              <a:t>个顶点处的函数值，</a:t>
            </a:r>
            <a:endParaRPr lang="en-US" altLang="zh-CN" sz="2400" dirty="0">
              <a:latin typeface="华文仿宋" panose="02010600040101010101" pitchFamily="2" charset="-122"/>
              <a:ea typeface="华文仿宋" panose="02010600040101010101" pitchFamily="2" charset="-122"/>
            </a:endParaRPr>
          </a:p>
          <a:p>
            <a:pPr marL="0" indent="0">
              <a:buNone/>
            </a:pPr>
            <a:r>
              <a:rPr lang="en-US" altLang="zh-CN" sz="2400" i="1" dirty="0">
                <a:latin typeface="华文仿宋" panose="02010600040101010101" pitchFamily="2" charset="-122"/>
                <a:ea typeface="华文仿宋" panose="02010600040101010101" pitchFamily="2" charset="-122"/>
              </a:rPr>
              <a:t>f</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x</a:t>
            </a:r>
            <a:r>
              <a:rPr lang="en-US" altLang="zh-CN" sz="2400" dirty="0">
                <a:latin typeface="华文仿宋" panose="02010600040101010101" pitchFamily="2" charset="-122"/>
                <a:ea typeface="华文仿宋" panose="02010600040101010101" pitchFamily="2" charset="-122"/>
              </a:rPr>
              <a:t>, </a:t>
            </a:r>
            <a:r>
              <a:rPr lang="en-US" altLang="zh-CN" sz="2400" i="1" dirty="0">
                <a:latin typeface="华文仿宋" panose="02010600040101010101" pitchFamily="2" charset="-122"/>
                <a:ea typeface="华文仿宋" panose="02010600040101010101" pitchFamily="2" charset="-122"/>
              </a:rPr>
              <a:t>y</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值最大的顶点为最差顶点</a:t>
            </a:r>
            <a:r>
              <a:rPr lang="en-US" altLang="zh-CN" sz="2400" dirty="0">
                <a:latin typeface="华文仿宋" panose="02010600040101010101" pitchFamily="2" charset="-122"/>
                <a:ea typeface="华文仿宋" panose="02010600040101010101" pitchFamily="2" charset="-122"/>
              </a:rPr>
              <a:t>(W)</a:t>
            </a:r>
            <a:r>
              <a:rPr lang="zh-CN" altLang="en-US" sz="2400" dirty="0">
                <a:latin typeface="华文仿宋" panose="02010600040101010101" pitchFamily="2" charset="-122"/>
                <a:ea typeface="华文仿宋" panose="02010600040101010101" pitchFamily="2" charset="-122"/>
              </a:rPr>
              <a:t>，用一个新的顶点代替最差顶点，形成新的三角形式</a:t>
            </a:r>
          </a:p>
          <a:p>
            <a:r>
              <a:rPr lang="zh-CN" altLang="en-US" sz="2400" dirty="0">
                <a:latin typeface="华文仿宋" panose="02010600040101010101" pitchFamily="2" charset="-122"/>
                <a:ea typeface="华文仿宋" panose="02010600040101010101" pitchFamily="2" charset="-122"/>
              </a:rPr>
              <a:t>继续这一过程，生成一系列三角形（它们可能具有不同的形状），函数在其顶点处的值越来越小</a:t>
            </a:r>
          </a:p>
          <a:p>
            <a:r>
              <a:rPr lang="zh-CN" altLang="en-US" sz="2400" dirty="0">
                <a:latin typeface="华文仿宋" panose="02010600040101010101" pitchFamily="2" charset="-122"/>
                <a:ea typeface="华文仿宋" panose="02010600040101010101" pitchFamily="2" charset="-122"/>
              </a:rPr>
              <a:t>随着三角形的减小就可以找到极小值点的坐标</a:t>
            </a:r>
          </a:p>
        </p:txBody>
      </p:sp>
      <p:pic>
        <p:nvPicPr>
          <p:cNvPr id="4" name="图片 3">
            <a:extLst>
              <a:ext uri="{FF2B5EF4-FFF2-40B4-BE49-F238E27FC236}">
                <a16:creationId xmlns:a16="http://schemas.microsoft.com/office/drawing/2014/main" id="{1E0DAE4E-4316-4D88-BBF5-E3AD6840B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4" y="4578192"/>
            <a:ext cx="8856984" cy="1884653"/>
          </a:xfrm>
          <a:prstGeom prst="rect">
            <a:avLst/>
          </a:prstGeom>
        </p:spPr>
      </p:pic>
      <p:sp>
        <p:nvSpPr>
          <p:cNvPr id="2" name="文本框 1">
            <a:extLst>
              <a:ext uri="{FF2B5EF4-FFF2-40B4-BE49-F238E27FC236}">
                <a16:creationId xmlns:a16="http://schemas.microsoft.com/office/drawing/2014/main" id="{31592A59-CB59-4805-9688-EC54F7FD169B}"/>
              </a:ext>
            </a:extLst>
          </p:cNvPr>
          <p:cNvSpPr txBox="1"/>
          <p:nvPr/>
        </p:nvSpPr>
        <p:spPr>
          <a:xfrm>
            <a:off x="251520" y="3955787"/>
            <a:ext cx="198022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算法：</a:t>
            </a:r>
          </a:p>
        </p:txBody>
      </p:sp>
    </p:spTree>
    <p:extLst>
      <p:ext uri="{BB962C8B-B14F-4D97-AF65-F5344CB8AC3E}">
        <p14:creationId xmlns:p14="http://schemas.microsoft.com/office/powerpoint/2010/main" val="1230662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7" name="Rectangle 2">
            <a:extLst>
              <a:ext uri="{FF2B5EF4-FFF2-40B4-BE49-F238E27FC236}">
                <a16:creationId xmlns:a16="http://schemas.microsoft.com/office/drawing/2014/main" id="{C331B82F-4269-4171-A2E9-0725E745131A}"/>
              </a:ext>
            </a:extLst>
          </p:cNvPr>
          <p:cNvSpPr>
            <a:spLocks noGrp="1" noChangeArrowheads="1"/>
          </p:cNvSpPr>
          <p:nvPr>
            <p:ph type="ctrTitle" idx="4294967295"/>
          </p:nvPr>
        </p:nvSpPr>
        <p:spPr>
          <a:xfrm>
            <a:off x="2339752" y="620688"/>
            <a:ext cx="4968552" cy="576064"/>
          </a:xfrm>
        </p:spPr>
        <p:txBody>
          <a:bodyPr>
            <a:noAutofit/>
          </a:bodyPr>
          <a:lstStyle/>
          <a:p>
            <a:r>
              <a:rPr lang="zh-CN" altLang="en-US" sz="3200" b="1" dirty="0">
                <a:solidFill>
                  <a:srgbClr val="FF3300"/>
                </a:solidFill>
                <a:latin typeface="华文仿宋" panose="02010600040101010101" pitchFamily="2" charset="-122"/>
                <a:ea typeface="华文仿宋" panose="02010600040101010101" pitchFamily="2" charset="-122"/>
              </a:rPr>
              <a:t>第</a:t>
            </a:r>
            <a:r>
              <a:rPr lang="en-US" altLang="zh-CN" sz="3200" b="1" dirty="0">
                <a:solidFill>
                  <a:srgbClr val="FF3300"/>
                </a:solidFill>
                <a:latin typeface="华文仿宋" panose="02010600040101010101" pitchFamily="2" charset="-122"/>
                <a:ea typeface="华文仿宋" panose="02010600040101010101" pitchFamily="2" charset="-122"/>
              </a:rPr>
              <a:t>8</a:t>
            </a:r>
            <a:r>
              <a:rPr lang="zh-CN" altLang="en-US" sz="3200" b="1" dirty="0">
                <a:solidFill>
                  <a:srgbClr val="FF3300"/>
                </a:solidFill>
                <a:latin typeface="华文仿宋" panose="02010600040101010101" pitchFamily="2" charset="-122"/>
                <a:ea typeface="华文仿宋" panose="02010600040101010101" pitchFamily="2" charset="-122"/>
              </a:rPr>
              <a:t>章 数值优化</a:t>
            </a:r>
          </a:p>
        </p:txBody>
      </p:sp>
      <p:sp>
        <p:nvSpPr>
          <p:cNvPr id="542723" name="Rectangle 3">
            <a:extLst>
              <a:ext uri="{FF2B5EF4-FFF2-40B4-BE49-F238E27FC236}">
                <a16:creationId xmlns:a16="http://schemas.microsoft.com/office/drawing/2014/main" id="{F9ECCA2C-FA57-4A08-BAE0-E78239DF8583}"/>
              </a:ext>
            </a:extLst>
          </p:cNvPr>
          <p:cNvSpPr>
            <a:spLocks noGrp="1" noChangeArrowheads="1"/>
          </p:cNvSpPr>
          <p:nvPr>
            <p:ph type="subTitle" idx="4294967295"/>
          </p:nvPr>
        </p:nvSpPr>
        <p:spPr>
          <a:xfrm>
            <a:off x="2699792" y="1484784"/>
            <a:ext cx="5832648" cy="4464496"/>
          </a:xfrm>
        </p:spPr>
        <p:txBody>
          <a:bodyPr>
            <a:noAutofit/>
          </a:bodyPr>
          <a:lstStyle/>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8.1 </a:t>
            </a:r>
            <a:r>
              <a:rPr lang="zh-CN" altLang="en-US" sz="2800" b="1" dirty="0">
                <a:solidFill>
                  <a:srgbClr val="0000FF"/>
                </a:solidFill>
                <a:latin typeface="华文仿宋" panose="02010600040101010101" pitchFamily="2" charset="-122"/>
                <a:ea typeface="华文仿宋" panose="02010600040101010101" pitchFamily="2" charset="-122"/>
              </a:rPr>
              <a:t>引言</a:t>
            </a: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8.2 </a:t>
            </a:r>
            <a:r>
              <a:rPr lang="zh-CN" altLang="en-US" sz="2800" b="1" dirty="0">
                <a:solidFill>
                  <a:srgbClr val="0000FF"/>
                </a:solidFill>
                <a:latin typeface="华文仿宋" panose="02010600040101010101" pitchFamily="2" charset="-122"/>
                <a:ea typeface="华文仿宋" panose="02010600040101010101" pitchFamily="2" charset="-122"/>
              </a:rPr>
              <a:t>单变量函数的极小值</a:t>
            </a:r>
            <a:endParaRPr lang="en-US" altLang="zh-CN" sz="28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en-US" altLang="zh-CN" sz="2400" b="1" dirty="0">
                <a:solidFill>
                  <a:srgbClr val="0000FF"/>
                </a:solidFill>
                <a:latin typeface="华文仿宋" panose="02010600040101010101" pitchFamily="2" charset="-122"/>
                <a:ea typeface="华文仿宋" panose="02010600040101010101" pitchFamily="2" charset="-122"/>
              </a:rPr>
              <a:t>        8.2.1 </a:t>
            </a:r>
            <a:r>
              <a:rPr lang="zh-CN" altLang="en-US" sz="2400" b="1" dirty="0">
                <a:solidFill>
                  <a:srgbClr val="0000FF"/>
                </a:solidFill>
                <a:latin typeface="华文仿宋" panose="02010600040101010101" pitchFamily="2" charset="-122"/>
                <a:ea typeface="华文仿宋" panose="02010600040101010101" pitchFamily="2" charset="-122"/>
              </a:rPr>
              <a:t>最优化条件</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400" b="1" dirty="0">
                <a:solidFill>
                  <a:srgbClr val="0000FF"/>
                </a:solidFill>
                <a:latin typeface="华文仿宋" panose="02010600040101010101" pitchFamily="2" charset="-122"/>
                <a:ea typeface="华文仿宋" panose="02010600040101010101" pitchFamily="2" charset="-122"/>
              </a:rPr>
              <a:t>        8.2.2 </a:t>
            </a:r>
            <a:r>
              <a:rPr lang="zh-CN" altLang="en-US" sz="2400" b="1" dirty="0">
                <a:solidFill>
                  <a:srgbClr val="0000FF"/>
                </a:solidFill>
                <a:latin typeface="华文仿宋" panose="02010600040101010101" pitchFamily="2" charset="-122"/>
                <a:ea typeface="华文仿宋" panose="02010600040101010101" pitchFamily="2" charset="-122"/>
              </a:rPr>
              <a:t>分类搜索方法</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400" b="1" dirty="0">
                <a:solidFill>
                  <a:srgbClr val="0000FF"/>
                </a:solidFill>
                <a:latin typeface="华文仿宋" panose="02010600040101010101" pitchFamily="2" charset="-122"/>
                <a:ea typeface="华文仿宋" panose="02010600040101010101" pitchFamily="2" charset="-122"/>
              </a:rPr>
              <a:t>        8.2.3 </a:t>
            </a:r>
            <a:r>
              <a:rPr lang="zh-CN" altLang="en-US" sz="2400" b="1" dirty="0">
                <a:solidFill>
                  <a:srgbClr val="0000FF"/>
                </a:solidFill>
                <a:latin typeface="华文仿宋" panose="02010600040101010101" pitchFamily="2" charset="-122"/>
                <a:ea typeface="华文仿宋" panose="02010600040101010101" pitchFamily="2" charset="-122"/>
              </a:rPr>
              <a:t>利用导数求极小值</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8.3 </a:t>
            </a:r>
            <a:r>
              <a:rPr lang="zh-CN" altLang="en-US" sz="2800" b="1" dirty="0">
                <a:solidFill>
                  <a:srgbClr val="0000FF"/>
                </a:solidFill>
                <a:latin typeface="华文仿宋" panose="02010600040101010101" pitchFamily="2" charset="-122"/>
                <a:ea typeface="华文仿宋" panose="02010600040101010101" pitchFamily="2" charset="-122"/>
              </a:rPr>
              <a:t>多元函数求极值的方法</a:t>
            </a:r>
            <a:endParaRPr lang="en-US" altLang="zh-CN" sz="28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       </a:t>
            </a:r>
            <a:r>
              <a:rPr lang="en-US" altLang="zh-CN" sz="2400" b="1" dirty="0">
                <a:solidFill>
                  <a:srgbClr val="0000FF"/>
                </a:solidFill>
                <a:latin typeface="华文仿宋" panose="02010600040101010101" pitchFamily="2" charset="-122"/>
                <a:ea typeface="华文仿宋" panose="02010600040101010101" pitchFamily="2" charset="-122"/>
              </a:rPr>
              <a:t>8.3.1</a:t>
            </a:r>
            <a:r>
              <a:rPr lang="zh-CN" altLang="en-US" sz="2400" b="1" dirty="0">
                <a:solidFill>
                  <a:srgbClr val="0000FF"/>
                </a:solidFill>
                <a:latin typeface="华文仿宋" panose="02010600040101010101" pitchFamily="2" charset="-122"/>
                <a:ea typeface="华文仿宋" panose="02010600040101010101" pitchFamily="2" charset="-122"/>
              </a:rPr>
              <a:t>基础知识回顾</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zh-CN" altLang="en-US" sz="2800" b="1" dirty="0">
                <a:solidFill>
                  <a:srgbClr val="0000FF"/>
                </a:solidFill>
                <a:latin typeface="华文仿宋" panose="02010600040101010101" pitchFamily="2" charset="-122"/>
                <a:ea typeface="华文仿宋" panose="02010600040101010101" pitchFamily="2" charset="-122"/>
              </a:rPr>
              <a:t>     </a:t>
            </a:r>
            <a:r>
              <a:rPr lang="zh-CN" altLang="en-US" sz="2400" b="1" dirty="0">
                <a:solidFill>
                  <a:srgbClr val="0000FF"/>
                </a:solidFill>
                <a:latin typeface="华文仿宋" panose="02010600040101010101" pitchFamily="2" charset="-122"/>
                <a:ea typeface="华文仿宋" panose="02010600040101010101" pitchFamily="2" charset="-122"/>
              </a:rPr>
              <a:t>  </a:t>
            </a:r>
            <a:r>
              <a:rPr lang="en-US" altLang="zh-CN" sz="2400" b="1" dirty="0">
                <a:solidFill>
                  <a:srgbClr val="0000FF"/>
                </a:solidFill>
                <a:latin typeface="华文仿宋" panose="02010600040101010101" pitchFamily="2" charset="-122"/>
                <a:ea typeface="华文仿宋" panose="02010600040101010101" pitchFamily="2" charset="-122"/>
              </a:rPr>
              <a:t>8.3.2 </a:t>
            </a:r>
            <a:r>
              <a:rPr lang="zh-CN" altLang="en-US" sz="2400" b="1" dirty="0">
                <a:solidFill>
                  <a:srgbClr val="0000FF"/>
                </a:solidFill>
                <a:latin typeface="华文仿宋" panose="02010600040101010101" pitchFamily="2" charset="-122"/>
                <a:ea typeface="华文仿宋" panose="02010600040101010101" pitchFamily="2" charset="-122"/>
              </a:rPr>
              <a:t>内德</a:t>
            </a:r>
            <a:r>
              <a:rPr lang="en-US" altLang="zh-CN" sz="2400" b="1" dirty="0">
                <a:solidFill>
                  <a:srgbClr val="0000FF"/>
                </a:solidFill>
                <a:latin typeface="华文仿宋" panose="02010600040101010101" pitchFamily="2" charset="-122"/>
                <a:ea typeface="华文仿宋" panose="02010600040101010101" pitchFamily="2" charset="-122"/>
              </a:rPr>
              <a:t>-</a:t>
            </a:r>
            <a:r>
              <a:rPr lang="zh-CN" altLang="en-US" sz="2400" b="1" dirty="0">
                <a:solidFill>
                  <a:srgbClr val="0000FF"/>
                </a:solidFill>
                <a:latin typeface="华文仿宋" panose="02010600040101010101" pitchFamily="2" charset="-122"/>
                <a:ea typeface="华文仿宋" panose="02010600040101010101" pitchFamily="2" charset="-122"/>
              </a:rPr>
              <a:t>米德方法和鲍威尔方法</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en-US" altLang="zh-CN" sz="2400" b="1" dirty="0">
                <a:solidFill>
                  <a:srgbClr val="0000FF"/>
                </a:solidFill>
                <a:latin typeface="华文仿宋" panose="02010600040101010101" pitchFamily="2" charset="-122"/>
                <a:ea typeface="华文仿宋" panose="02010600040101010101" pitchFamily="2" charset="-122"/>
              </a:rPr>
              <a:t>        8.3.3 </a:t>
            </a:r>
            <a:r>
              <a:rPr lang="zh-CN" altLang="en-US" sz="2400" b="1" dirty="0">
                <a:solidFill>
                  <a:srgbClr val="0000FF"/>
                </a:solidFill>
                <a:latin typeface="华文仿宋" panose="02010600040101010101" pitchFamily="2" charset="-122"/>
                <a:ea typeface="华文仿宋" panose="02010600040101010101" pitchFamily="2" charset="-122"/>
              </a:rPr>
              <a:t>梯度和牛顿方法</a:t>
            </a:r>
          </a:p>
        </p:txBody>
      </p:sp>
    </p:spTree>
    <p:extLst>
      <p:ext uri="{BB962C8B-B14F-4D97-AF65-F5344CB8AC3E}">
        <p14:creationId xmlns:p14="http://schemas.microsoft.com/office/powerpoint/2010/main" val="8888134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7D879112-8C7E-4557-98B1-A7C2D244B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6632"/>
            <a:ext cx="7448550" cy="1533525"/>
          </a:xfrm>
          <a:prstGeom prst="rect">
            <a:avLst/>
          </a:prstGeom>
        </p:spPr>
      </p:pic>
      <p:pic>
        <p:nvPicPr>
          <p:cNvPr id="11" name="图片 10">
            <a:extLst>
              <a:ext uri="{FF2B5EF4-FFF2-40B4-BE49-F238E27FC236}">
                <a16:creationId xmlns:a16="http://schemas.microsoft.com/office/drawing/2014/main" id="{86857CCD-6D0C-424E-BCB8-C877384AE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4365104"/>
            <a:ext cx="8784976" cy="2089544"/>
          </a:xfrm>
          <a:prstGeom prst="rect">
            <a:avLst/>
          </a:prstGeom>
        </p:spPr>
      </p:pic>
      <p:pic>
        <p:nvPicPr>
          <p:cNvPr id="7" name="图片 6">
            <a:extLst>
              <a:ext uri="{FF2B5EF4-FFF2-40B4-BE49-F238E27FC236}">
                <a16:creationId xmlns:a16="http://schemas.microsoft.com/office/drawing/2014/main" id="{9BA888EF-D68F-4B4D-92C7-FD01FFB9C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2012" y="1654891"/>
            <a:ext cx="5031988" cy="2925169"/>
          </a:xfrm>
          <a:prstGeom prst="rect">
            <a:avLst/>
          </a:prstGeom>
        </p:spPr>
      </p:pic>
    </p:spTree>
    <p:extLst>
      <p:ext uri="{BB962C8B-B14F-4D97-AF65-F5344CB8AC3E}">
        <p14:creationId xmlns:p14="http://schemas.microsoft.com/office/powerpoint/2010/main" val="184786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4C2C669-BD6F-4F09-AB36-C81566FA3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50" y="678827"/>
            <a:ext cx="8964488" cy="1684721"/>
          </a:xfrm>
          <a:prstGeom prst="rect">
            <a:avLst/>
          </a:prstGeom>
        </p:spPr>
      </p:pic>
      <p:pic>
        <p:nvPicPr>
          <p:cNvPr id="5" name="图片 4">
            <a:extLst>
              <a:ext uri="{FF2B5EF4-FFF2-40B4-BE49-F238E27FC236}">
                <a16:creationId xmlns:a16="http://schemas.microsoft.com/office/drawing/2014/main" id="{4849E961-9297-40F6-9247-7044A8DFA878}"/>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411760" y="2708920"/>
            <a:ext cx="4176464" cy="326256"/>
          </a:xfrm>
          <a:prstGeom prst="rect">
            <a:avLst/>
          </a:prstGeom>
        </p:spPr>
      </p:pic>
      <p:pic>
        <p:nvPicPr>
          <p:cNvPr id="7" name="图片 6">
            <a:extLst>
              <a:ext uri="{FF2B5EF4-FFF2-40B4-BE49-F238E27FC236}">
                <a16:creationId xmlns:a16="http://schemas.microsoft.com/office/drawing/2014/main" id="{1C37275B-6D13-441A-905F-A9E98ACB16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550" y="3376641"/>
            <a:ext cx="7200900" cy="3143250"/>
          </a:xfrm>
          <a:prstGeom prst="rect">
            <a:avLst/>
          </a:prstGeom>
        </p:spPr>
      </p:pic>
      <p:sp>
        <p:nvSpPr>
          <p:cNvPr id="8" name="文本框 7">
            <a:extLst>
              <a:ext uri="{FF2B5EF4-FFF2-40B4-BE49-F238E27FC236}">
                <a16:creationId xmlns:a16="http://schemas.microsoft.com/office/drawing/2014/main" id="{21B9BBB3-E995-4A69-BDDF-AC279E5A5E03}"/>
              </a:ext>
            </a:extLst>
          </p:cNvPr>
          <p:cNvSpPr txBox="1"/>
          <p:nvPr/>
        </p:nvSpPr>
        <p:spPr>
          <a:xfrm>
            <a:off x="251520" y="116632"/>
            <a:ext cx="2448272" cy="461665"/>
          </a:xfrm>
          <a:prstGeom prst="rect">
            <a:avLst/>
          </a:prstGeom>
          <a:noFill/>
        </p:spPr>
        <p:txBody>
          <a:bodyPr wrap="square" rtlCol="0">
            <a:spAutoFit/>
          </a:bodyPr>
          <a:lstStyle/>
          <a:p>
            <a:pPr algn="l"/>
            <a:r>
              <a:rPr lang="zh-CN" altLang="en-US" sz="2400" b="0" dirty="0">
                <a:solidFill>
                  <a:srgbClr val="FF0000"/>
                </a:solidFill>
                <a:latin typeface="+mn-ea"/>
                <a:ea typeface="+mn-ea"/>
              </a:rPr>
              <a:t>情形</a:t>
            </a:r>
            <a:r>
              <a:rPr lang="en-US" altLang="zh-CN" sz="2400" b="0" dirty="0">
                <a:solidFill>
                  <a:srgbClr val="FF0000"/>
                </a:solidFill>
                <a:latin typeface="+mn-ea"/>
                <a:ea typeface="+mn-ea"/>
              </a:rPr>
              <a:t>1</a:t>
            </a:r>
            <a:endParaRPr lang="zh-CN" altLang="en-US" sz="2400" b="0" dirty="0">
              <a:solidFill>
                <a:srgbClr val="FF0000"/>
              </a:solidFill>
              <a:latin typeface="+mn-ea"/>
              <a:ea typeface="+mn-ea"/>
            </a:endParaRPr>
          </a:p>
        </p:txBody>
      </p:sp>
    </p:spTree>
    <p:extLst>
      <p:ext uri="{BB962C8B-B14F-4D97-AF65-F5344CB8AC3E}">
        <p14:creationId xmlns:p14="http://schemas.microsoft.com/office/powerpoint/2010/main" val="2566360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871D26A-1B8F-482D-904C-51A31A18A067}"/>
              </a:ext>
            </a:extLst>
          </p:cNvPr>
          <p:cNvSpPr txBox="1"/>
          <p:nvPr/>
        </p:nvSpPr>
        <p:spPr>
          <a:xfrm>
            <a:off x="251520" y="116632"/>
            <a:ext cx="2448272" cy="461665"/>
          </a:xfrm>
          <a:prstGeom prst="rect">
            <a:avLst/>
          </a:prstGeom>
          <a:noFill/>
        </p:spPr>
        <p:txBody>
          <a:bodyPr wrap="square" rtlCol="0">
            <a:spAutoFit/>
          </a:bodyPr>
          <a:lstStyle/>
          <a:p>
            <a:pPr algn="l"/>
            <a:r>
              <a:rPr lang="zh-CN" altLang="en-US" sz="2400" b="0" dirty="0">
                <a:solidFill>
                  <a:srgbClr val="FF0000"/>
                </a:solidFill>
                <a:latin typeface="+mn-ea"/>
                <a:ea typeface="+mn-ea"/>
              </a:rPr>
              <a:t>情形</a:t>
            </a:r>
            <a:r>
              <a:rPr lang="en-US" altLang="zh-CN" sz="2400" b="0" dirty="0">
                <a:solidFill>
                  <a:srgbClr val="FF0000"/>
                </a:solidFill>
                <a:latin typeface="+mn-ea"/>
                <a:ea typeface="+mn-ea"/>
              </a:rPr>
              <a:t>2</a:t>
            </a:r>
            <a:endParaRPr lang="zh-CN" altLang="en-US" sz="2400" b="0" dirty="0">
              <a:solidFill>
                <a:srgbClr val="FF0000"/>
              </a:solidFill>
              <a:latin typeface="+mn-ea"/>
              <a:ea typeface="+mn-ea"/>
            </a:endParaRPr>
          </a:p>
        </p:txBody>
      </p:sp>
      <p:pic>
        <p:nvPicPr>
          <p:cNvPr id="4" name="图片 3">
            <a:extLst>
              <a:ext uri="{FF2B5EF4-FFF2-40B4-BE49-F238E27FC236}">
                <a16:creationId xmlns:a16="http://schemas.microsoft.com/office/drawing/2014/main" id="{9E1816E8-1A79-49B6-B982-3AC538F65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60" y="908720"/>
            <a:ext cx="8892480" cy="4846402"/>
          </a:xfrm>
          <a:prstGeom prst="rect">
            <a:avLst/>
          </a:prstGeom>
        </p:spPr>
      </p:pic>
    </p:spTree>
    <p:extLst>
      <p:ext uri="{BB962C8B-B14F-4D97-AF65-F5344CB8AC3E}">
        <p14:creationId xmlns:p14="http://schemas.microsoft.com/office/powerpoint/2010/main" val="28890867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2D5C3D6-51DD-418C-81F8-998C93A71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08" y="476672"/>
            <a:ext cx="8856984" cy="1103811"/>
          </a:xfrm>
          <a:prstGeom prst="rect">
            <a:avLst/>
          </a:prstGeom>
        </p:spPr>
      </p:pic>
      <p:pic>
        <p:nvPicPr>
          <p:cNvPr id="6" name="图片 5">
            <a:extLst>
              <a:ext uri="{FF2B5EF4-FFF2-40B4-BE49-F238E27FC236}">
                <a16:creationId xmlns:a16="http://schemas.microsoft.com/office/drawing/2014/main" id="{0EF83B73-5B43-4AF3-8919-62177BA30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2291804"/>
            <a:ext cx="3200400" cy="3181350"/>
          </a:xfrm>
          <a:prstGeom prst="rect">
            <a:avLst/>
          </a:prstGeom>
        </p:spPr>
      </p:pic>
      <p:pic>
        <p:nvPicPr>
          <p:cNvPr id="8" name="图片 7">
            <a:extLst>
              <a:ext uri="{FF2B5EF4-FFF2-40B4-BE49-F238E27FC236}">
                <a16:creationId xmlns:a16="http://schemas.microsoft.com/office/drawing/2014/main" id="{772C4A46-21D4-41AA-99B6-D7CE684A5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2420888"/>
            <a:ext cx="4499827" cy="2923183"/>
          </a:xfrm>
          <a:prstGeom prst="rect">
            <a:avLst/>
          </a:prstGeom>
        </p:spPr>
      </p:pic>
    </p:spTree>
    <p:extLst>
      <p:ext uri="{BB962C8B-B14F-4D97-AF65-F5344CB8AC3E}">
        <p14:creationId xmlns:p14="http://schemas.microsoft.com/office/powerpoint/2010/main" val="3019353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7602DD4-7643-448F-A951-7D7A6BF7DCE1}"/>
              </a:ext>
            </a:extLst>
          </p:cNvPr>
          <p:cNvSpPr>
            <a:spLocks noGrp="1" noChangeArrowheads="1"/>
          </p:cNvSpPr>
          <p:nvPr>
            <p:ph type="title"/>
          </p:nvPr>
        </p:nvSpPr>
        <p:spPr>
          <a:xfrm>
            <a:off x="250825" y="155872"/>
            <a:ext cx="5485110" cy="358180"/>
          </a:xfrm>
        </p:spPr>
        <p:txBody>
          <a:bodyPr>
            <a:normAutofit fontScale="90000"/>
          </a:bodyPr>
          <a:lstStyle/>
          <a:p>
            <a:r>
              <a:rPr lang="en-US" altLang="zh-CN" sz="2800" dirty="0">
                <a:latin typeface="华文仿宋" panose="02010600040101010101" pitchFamily="2" charset="-122"/>
                <a:ea typeface="华文仿宋" panose="02010600040101010101" pitchFamily="2" charset="-122"/>
              </a:rPr>
              <a:t>7. </a:t>
            </a:r>
            <a:r>
              <a:rPr lang="zh-CN" altLang="en-US" sz="2800" dirty="0">
                <a:latin typeface="华文仿宋" panose="02010600040101010101" pitchFamily="2" charset="-122"/>
                <a:ea typeface="华文仿宋" panose="02010600040101010101" pitchFamily="2" charset="-122"/>
              </a:rPr>
              <a:t>每一步的逻辑判断</a:t>
            </a:r>
          </a:p>
        </p:txBody>
      </p:sp>
      <p:sp>
        <p:nvSpPr>
          <p:cNvPr id="67587" name="Rectangle 3">
            <a:extLst>
              <a:ext uri="{FF2B5EF4-FFF2-40B4-BE49-F238E27FC236}">
                <a16:creationId xmlns:a16="http://schemas.microsoft.com/office/drawing/2014/main" id="{46CF360D-4363-4E7D-9E9C-B3A8F7084643}"/>
              </a:ext>
            </a:extLst>
          </p:cNvPr>
          <p:cNvSpPr>
            <a:spLocks noGrp="1" noChangeArrowheads="1"/>
          </p:cNvSpPr>
          <p:nvPr>
            <p:ph type="body" sz="half" idx="1"/>
          </p:nvPr>
        </p:nvSpPr>
        <p:spPr>
          <a:xfrm>
            <a:off x="-18701" y="2488535"/>
            <a:ext cx="4278512" cy="2357438"/>
          </a:xfrm>
        </p:spPr>
        <p:txBody>
          <a:bodyPr/>
          <a:lstStyle/>
          <a:p>
            <a:pPr>
              <a:lnSpc>
                <a:spcPct val="90000"/>
              </a:lnSpc>
              <a:buFont typeface="Wingdings" panose="05000000000000000000" pitchFamily="2" charset="2"/>
              <a:buNone/>
            </a:pPr>
            <a:r>
              <a:rPr lang="en-US" altLang="zh-CN" sz="2400" dirty="0"/>
              <a:t>①</a:t>
            </a:r>
            <a:r>
              <a:rPr lang="zh-CN" altLang="en-US" sz="2400" dirty="0"/>
              <a:t>若</a:t>
            </a:r>
            <a:r>
              <a:rPr lang="en-US" altLang="zh-CN" sz="2400" i="1" dirty="0"/>
              <a:t>f</a:t>
            </a:r>
            <a:r>
              <a:rPr lang="en-US" altLang="zh-CN" sz="2400" dirty="0"/>
              <a:t>(</a:t>
            </a:r>
            <a:r>
              <a:rPr lang="en-US" altLang="zh-CN" sz="2400" b="1" i="1" dirty="0"/>
              <a:t>B</a:t>
            </a:r>
            <a:r>
              <a:rPr lang="en-US" altLang="zh-CN" sz="2400" dirty="0"/>
              <a:t>)&lt;</a:t>
            </a:r>
            <a:r>
              <a:rPr lang="en-US" altLang="zh-CN" sz="2400" i="1" dirty="0"/>
              <a:t>f</a:t>
            </a:r>
            <a:r>
              <a:rPr lang="en-US" altLang="zh-CN" sz="2400" dirty="0"/>
              <a:t>(</a:t>
            </a:r>
            <a:r>
              <a:rPr lang="en-US" altLang="zh-CN" sz="2400" b="1" i="1" dirty="0"/>
              <a:t>R</a:t>
            </a:r>
            <a:r>
              <a:rPr lang="en-US" altLang="zh-CN" sz="2400" dirty="0"/>
              <a:t>)</a:t>
            </a:r>
            <a:r>
              <a:rPr lang="zh-CN" altLang="en-US" sz="2400" dirty="0"/>
              <a:t>，则以</a:t>
            </a:r>
            <a:r>
              <a:rPr lang="en-US" altLang="zh-CN" sz="2400" b="1" i="1" dirty="0"/>
              <a:t>R</a:t>
            </a:r>
            <a:r>
              <a:rPr lang="zh-CN" altLang="en-US" sz="2400" dirty="0"/>
              <a:t>代替</a:t>
            </a:r>
            <a:r>
              <a:rPr lang="en-US" altLang="zh-CN" sz="2400" b="1" i="1" dirty="0"/>
              <a:t>W</a:t>
            </a:r>
          </a:p>
          <a:p>
            <a:pPr>
              <a:lnSpc>
                <a:spcPct val="90000"/>
              </a:lnSpc>
              <a:buFont typeface="Wingdings" panose="05000000000000000000" pitchFamily="2" charset="2"/>
              <a:buNone/>
            </a:pPr>
            <a:r>
              <a:rPr lang="en-US" altLang="zh-CN" sz="2400" dirty="0"/>
              <a:t>                      </a:t>
            </a:r>
            <a:r>
              <a:rPr lang="zh-CN" altLang="en-US" sz="2400" dirty="0"/>
              <a:t>否则计算</a:t>
            </a:r>
            <a:r>
              <a:rPr lang="en-US" altLang="zh-CN" sz="2400" b="1" i="1" dirty="0"/>
              <a:t>E</a:t>
            </a:r>
            <a:r>
              <a:rPr lang="zh-CN" altLang="en-US" sz="2400" dirty="0"/>
              <a:t>和</a:t>
            </a:r>
            <a:r>
              <a:rPr lang="en-US" altLang="zh-CN" sz="2400" i="1" dirty="0"/>
              <a:t>f</a:t>
            </a:r>
            <a:r>
              <a:rPr lang="en-US" altLang="zh-CN" sz="2400" dirty="0"/>
              <a:t>(</a:t>
            </a:r>
            <a:r>
              <a:rPr lang="en-US" altLang="zh-CN" sz="2400" b="1" i="1" dirty="0"/>
              <a:t>E</a:t>
            </a:r>
            <a:r>
              <a:rPr lang="en-US" altLang="zh-CN" sz="2400" dirty="0"/>
              <a:t>)</a:t>
            </a:r>
          </a:p>
          <a:p>
            <a:pPr>
              <a:lnSpc>
                <a:spcPct val="90000"/>
              </a:lnSpc>
              <a:buFont typeface="Wingdings" panose="05000000000000000000" pitchFamily="2" charset="2"/>
              <a:buNone/>
            </a:pPr>
            <a:r>
              <a:rPr lang="en-US" altLang="zh-CN" sz="2400" dirty="0"/>
              <a:t>    </a:t>
            </a:r>
            <a:r>
              <a:rPr lang="zh-CN" altLang="en-US" sz="2400" dirty="0"/>
              <a:t>若</a:t>
            </a:r>
            <a:r>
              <a:rPr lang="en-US" altLang="zh-CN" sz="2400" i="1" dirty="0"/>
              <a:t>f</a:t>
            </a:r>
            <a:r>
              <a:rPr lang="en-US" altLang="zh-CN" sz="2400" dirty="0"/>
              <a:t>(</a:t>
            </a:r>
            <a:r>
              <a:rPr lang="en-US" altLang="zh-CN" sz="2400" b="1" i="1" dirty="0"/>
              <a:t>E</a:t>
            </a:r>
            <a:r>
              <a:rPr lang="en-US" altLang="zh-CN" sz="2400" dirty="0"/>
              <a:t>)&lt;</a:t>
            </a:r>
            <a:r>
              <a:rPr lang="en-US" altLang="zh-CN" sz="2400" i="1" dirty="0"/>
              <a:t>f</a:t>
            </a:r>
            <a:r>
              <a:rPr lang="en-US" altLang="zh-CN" sz="2400" dirty="0"/>
              <a:t>(</a:t>
            </a:r>
            <a:r>
              <a:rPr lang="en-US" altLang="zh-CN" sz="2400" b="1" i="1" dirty="0"/>
              <a:t>B</a:t>
            </a:r>
            <a:r>
              <a:rPr lang="en-US" altLang="zh-CN" sz="2400" dirty="0"/>
              <a:t>)</a:t>
            </a:r>
            <a:r>
              <a:rPr lang="zh-CN" altLang="en-US" sz="2400" dirty="0"/>
              <a:t>，则以</a:t>
            </a:r>
            <a:r>
              <a:rPr lang="en-US" altLang="zh-CN" sz="2400" b="1" i="1" dirty="0"/>
              <a:t>E</a:t>
            </a:r>
            <a:r>
              <a:rPr lang="zh-CN" altLang="en-US" sz="2400" dirty="0"/>
              <a:t>代替</a:t>
            </a:r>
            <a:r>
              <a:rPr lang="en-US" altLang="zh-CN" sz="2400" b="1" i="1" dirty="0"/>
              <a:t>W</a:t>
            </a:r>
          </a:p>
          <a:p>
            <a:pPr>
              <a:lnSpc>
                <a:spcPct val="90000"/>
              </a:lnSpc>
              <a:buFont typeface="Wingdings" panose="05000000000000000000" pitchFamily="2" charset="2"/>
              <a:buNone/>
            </a:pPr>
            <a:r>
              <a:rPr lang="en-US" altLang="zh-CN" sz="2400" dirty="0"/>
              <a:t>                      </a:t>
            </a:r>
            <a:r>
              <a:rPr lang="zh-CN" altLang="en-US" sz="2400" dirty="0"/>
              <a:t>否则以</a:t>
            </a:r>
            <a:r>
              <a:rPr lang="en-US" altLang="zh-CN" sz="2400" b="1" i="1" dirty="0"/>
              <a:t>R</a:t>
            </a:r>
            <a:r>
              <a:rPr lang="zh-CN" altLang="en-US" sz="2400" dirty="0"/>
              <a:t>代替</a:t>
            </a:r>
            <a:r>
              <a:rPr lang="en-US" altLang="zh-CN" sz="2400" b="1" i="1" dirty="0"/>
              <a:t>W</a:t>
            </a:r>
          </a:p>
        </p:txBody>
      </p:sp>
      <p:sp>
        <p:nvSpPr>
          <p:cNvPr id="67588" name="Rectangle 4">
            <a:extLst>
              <a:ext uri="{FF2B5EF4-FFF2-40B4-BE49-F238E27FC236}">
                <a16:creationId xmlns:a16="http://schemas.microsoft.com/office/drawing/2014/main" id="{5EEED540-C459-4324-8C85-236471332FBA}"/>
              </a:ext>
            </a:extLst>
          </p:cNvPr>
          <p:cNvSpPr>
            <a:spLocks noGrp="1" noChangeArrowheads="1"/>
          </p:cNvSpPr>
          <p:nvPr>
            <p:ph type="body" sz="half" idx="2"/>
          </p:nvPr>
        </p:nvSpPr>
        <p:spPr>
          <a:xfrm>
            <a:off x="5076056" y="2646212"/>
            <a:ext cx="4249043" cy="3481536"/>
          </a:xfrm>
        </p:spPr>
        <p:txBody>
          <a:bodyPr/>
          <a:lstStyle/>
          <a:p>
            <a:pPr>
              <a:lnSpc>
                <a:spcPct val="90000"/>
              </a:lnSpc>
              <a:buFont typeface="Wingdings" panose="05000000000000000000" pitchFamily="2" charset="2"/>
              <a:buNone/>
            </a:pPr>
            <a:r>
              <a:rPr lang="en-US" altLang="zh-CN" sz="2400" dirty="0"/>
              <a:t>②</a:t>
            </a:r>
            <a:r>
              <a:rPr lang="zh-CN" altLang="en-US" sz="2400" dirty="0"/>
              <a:t>若</a:t>
            </a:r>
            <a:r>
              <a:rPr lang="en-US" altLang="zh-CN" sz="2400" i="1" dirty="0"/>
              <a:t>f</a:t>
            </a:r>
            <a:r>
              <a:rPr lang="en-US" altLang="zh-CN" sz="2400" dirty="0"/>
              <a:t>(</a:t>
            </a:r>
            <a:r>
              <a:rPr lang="en-US" altLang="zh-CN" sz="2400" b="1" i="1" dirty="0"/>
              <a:t>R</a:t>
            </a:r>
            <a:r>
              <a:rPr lang="en-US" altLang="zh-CN" sz="2400" dirty="0"/>
              <a:t>)&lt;</a:t>
            </a:r>
            <a:r>
              <a:rPr lang="en-US" altLang="zh-CN" sz="2400" i="1" dirty="0"/>
              <a:t>f</a:t>
            </a:r>
            <a:r>
              <a:rPr lang="en-US" altLang="zh-CN" sz="2400" dirty="0"/>
              <a:t>(</a:t>
            </a:r>
            <a:r>
              <a:rPr lang="en-US" altLang="zh-CN" sz="2400" b="1" i="1" dirty="0"/>
              <a:t>W</a:t>
            </a:r>
            <a:r>
              <a:rPr lang="en-US" altLang="zh-CN" sz="2400" dirty="0"/>
              <a:t>)</a:t>
            </a:r>
            <a:r>
              <a:rPr lang="zh-CN" altLang="en-US" sz="2400" dirty="0"/>
              <a:t>，则以</a:t>
            </a:r>
            <a:r>
              <a:rPr lang="en-US" altLang="zh-CN" sz="2400" b="1" i="1" dirty="0"/>
              <a:t>R</a:t>
            </a:r>
            <a:r>
              <a:rPr lang="zh-CN" altLang="en-US" sz="2400" dirty="0"/>
              <a:t>代替</a:t>
            </a:r>
            <a:r>
              <a:rPr lang="en-US" altLang="zh-CN" sz="2400" b="1" i="1" dirty="0"/>
              <a:t>W</a:t>
            </a:r>
          </a:p>
          <a:p>
            <a:pPr>
              <a:lnSpc>
                <a:spcPct val="90000"/>
              </a:lnSpc>
              <a:buFont typeface="Wingdings" panose="05000000000000000000" pitchFamily="2" charset="2"/>
              <a:buNone/>
            </a:pPr>
            <a:r>
              <a:rPr lang="zh-CN" altLang="en-US" sz="2400" dirty="0"/>
              <a:t>否则计算</a:t>
            </a:r>
            <a:r>
              <a:rPr lang="en-US" altLang="zh-CN" sz="2400" b="1" i="1" dirty="0"/>
              <a:t>C</a:t>
            </a:r>
            <a:r>
              <a:rPr lang="en-US" altLang="zh-CN" sz="2400" baseline="-25000" dirty="0"/>
              <a:t>1</a:t>
            </a:r>
            <a:r>
              <a:rPr lang="en-US" altLang="zh-CN" sz="2400" dirty="0"/>
              <a:t>=(</a:t>
            </a:r>
            <a:r>
              <a:rPr lang="en-US" altLang="zh-CN" sz="2400" b="1" i="1" dirty="0"/>
              <a:t>M</a:t>
            </a:r>
            <a:r>
              <a:rPr lang="en-US" altLang="zh-CN" sz="2400" dirty="0"/>
              <a:t>+</a:t>
            </a:r>
            <a:r>
              <a:rPr lang="en-US" altLang="zh-CN" sz="2400" b="1" i="1" dirty="0"/>
              <a:t>R</a:t>
            </a:r>
            <a:r>
              <a:rPr lang="en-US" altLang="zh-CN" sz="2400" dirty="0"/>
              <a:t>)/2</a:t>
            </a:r>
            <a:r>
              <a:rPr lang="zh-CN" altLang="en-US" sz="2400" dirty="0"/>
              <a:t>和</a:t>
            </a:r>
            <a:r>
              <a:rPr lang="en-US" altLang="zh-CN" sz="2400" i="1" dirty="0"/>
              <a:t>f</a:t>
            </a:r>
            <a:r>
              <a:rPr lang="en-US" altLang="zh-CN" sz="2400" dirty="0"/>
              <a:t>(</a:t>
            </a:r>
            <a:r>
              <a:rPr lang="en-US" altLang="zh-CN" sz="2400" b="1" i="1" dirty="0"/>
              <a:t>C</a:t>
            </a:r>
            <a:r>
              <a:rPr lang="en-US" altLang="zh-CN" sz="2400" baseline="-25000" dirty="0"/>
              <a:t>1</a:t>
            </a:r>
            <a:r>
              <a:rPr lang="en-US" altLang="zh-CN" sz="2400" dirty="0"/>
              <a:t>)</a:t>
            </a:r>
          </a:p>
          <a:p>
            <a:pPr>
              <a:lnSpc>
                <a:spcPct val="90000"/>
              </a:lnSpc>
              <a:buFont typeface="Wingdings" panose="05000000000000000000" pitchFamily="2" charset="2"/>
              <a:buNone/>
            </a:pPr>
            <a:r>
              <a:rPr lang="en-US" altLang="zh-CN" sz="2400" dirty="0"/>
              <a:t>        </a:t>
            </a:r>
            <a:r>
              <a:rPr lang="zh-CN" altLang="en-US" sz="2400" dirty="0"/>
              <a:t>计算</a:t>
            </a:r>
            <a:r>
              <a:rPr lang="en-US" altLang="zh-CN" sz="2400" b="1" i="1" dirty="0"/>
              <a:t>C</a:t>
            </a:r>
            <a:r>
              <a:rPr lang="en-US" altLang="zh-CN" sz="2400" baseline="-25000" dirty="0"/>
              <a:t>2</a:t>
            </a:r>
            <a:r>
              <a:rPr lang="en-US" altLang="zh-CN" sz="2400" dirty="0"/>
              <a:t>=(</a:t>
            </a:r>
            <a:r>
              <a:rPr lang="en-US" altLang="zh-CN" sz="2400" b="1" i="1" dirty="0"/>
              <a:t>W</a:t>
            </a:r>
            <a:r>
              <a:rPr lang="en-US" altLang="zh-CN" sz="2400" dirty="0"/>
              <a:t>+</a:t>
            </a:r>
            <a:r>
              <a:rPr lang="en-US" altLang="zh-CN" sz="2400" b="1" i="1" dirty="0"/>
              <a:t>M</a:t>
            </a:r>
            <a:r>
              <a:rPr lang="en-US" altLang="zh-CN" sz="2400" dirty="0"/>
              <a:t>)/2</a:t>
            </a:r>
            <a:r>
              <a:rPr lang="zh-CN" altLang="en-US" sz="2400" dirty="0"/>
              <a:t>和</a:t>
            </a:r>
            <a:r>
              <a:rPr lang="en-US" altLang="zh-CN" sz="2400" i="1" dirty="0"/>
              <a:t>f</a:t>
            </a:r>
            <a:r>
              <a:rPr lang="en-US" altLang="zh-CN" sz="2400" dirty="0"/>
              <a:t>(</a:t>
            </a:r>
            <a:r>
              <a:rPr lang="en-US" altLang="zh-CN" sz="2400" b="1" i="1" dirty="0"/>
              <a:t>C</a:t>
            </a:r>
            <a:r>
              <a:rPr lang="en-US" altLang="zh-CN" sz="2400" baseline="-25000" dirty="0"/>
              <a:t>2</a:t>
            </a:r>
            <a:r>
              <a:rPr lang="en-US" altLang="zh-CN" sz="2400" dirty="0"/>
              <a:t>)</a:t>
            </a:r>
          </a:p>
          <a:p>
            <a:pPr>
              <a:lnSpc>
                <a:spcPct val="90000"/>
              </a:lnSpc>
              <a:buFont typeface="Wingdings" panose="05000000000000000000" pitchFamily="2" charset="2"/>
              <a:buNone/>
            </a:pPr>
            <a:r>
              <a:rPr lang="en-US" altLang="zh-CN" sz="2400" dirty="0"/>
              <a:t>   </a:t>
            </a:r>
            <a:r>
              <a:rPr lang="zh-CN" altLang="en-US" sz="2400" dirty="0"/>
              <a:t>取两者中函数值较小者为</a:t>
            </a:r>
            <a:r>
              <a:rPr lang="en-US" altLang="zh-CN" sz="2400" b="1" i="1" dirty="0"/>
              <a:t>C</a:t>
            </a:r>
          </a:p>
          <a:p>
            <a:pPr>
              <a:lnSpc>
                <a:spcPct val="90000"/>
              </a:lnSpc>
              <a:buFont typeface="Wingdings" panose="05000000000000000000" pitchFamily="2" charset="2"/>
              <a:buNone/>
            </a:pPr>
            <a:r>
              <a:rPr lang="en-US" altLang="zh-CN" sz="2400" dirty="0"/>
              <a:t>    </a:t>
            </a:r>
            <a:r>
              <a:rPr lang="zh-CN" altLang="en-US" sz="2400" dirty="0"/>
              <a:t>若</a:t>
            </a:r>
            <a:r>
              <a:rPr lang="en-US" altLang="zh-CN" sz="2400" i="1" dirty="0"/>
              <a:t>f</a:t>
            </a:r>
            <a:r>
              <a:rPr lang="en-US" altLang="zh-CN" sz="2400" dirty="0"/>
              <a:t>(</a:t>
            </a:r>
            <a:r>
              <a:rPr lang="en-US" altLang="zh-CN" sz="2400" b="1" i="1" dirty="0"/>
              <a:t>C</a:t>
            </a:r>
            <a:r>
              <a:rPr lang="en-US" altLang="zh-CN" sz="2400" dirty="0"/>
              <a:t>)&lt;</a:t>
            </a:r>
            <a:r>
              <a:rPr lang="en-US" altLang="zh-CN" sz="2400" i="1" dirty="0"/>
              <a:t>f</a:t>
            </a:r>
            <a:r>
              <a:rPr lang="en-US" altLang="zh-CN" sz="2400" dirty="0"/>
              <a:t>(</a:t>
            </a:r>
            <a:r>
              <a:rPr lang="en-US" altLang="zh-CN" sz="2400" b="1" i="1" dirty="0"/>
              <a:t>W</a:t>
            </a:r>
            <a:r>
              <a:rPr lang="en-US" altLang="zh-CN" sz="2400" dirty="0"/>
              <a:t>)</a:t>
            </a:r>
            <a:r>
              <a:rPr lang="zh-CN" altLang="en-US" sz="2400" dirty="0"/>
              <a:t>，则以</a:t>
            </a:r>
            <a:r>
              <a:rPr lang="en-US" altLang="zh-CN" sz="2400" b="1" i="1" dirty="0"/>
              <a:t>C</a:t>
            </a:r>
            <a:r>
              <a:rPr lang="zh-CN" altLang="en-US" sz="2400" dirty="0"/>
              <a:t>代替</a:t>
            </a:r>
            <a:r>
              <a:rPr lang="en-US" altLang="zh-CN" sz="2400" b="1" i="1" dirty="0"/>
              <a:t>W</a:t>
            </a:r>
          </a:p>
          <a:p>
            <a:pPr>
              <a:lnSpc>
                <a:spcPct val="90000"/>
              </a:lnSpc>
              <a:buFont typeface="Wingdings" panose="05000000000000000000" pitchFamily="2" charset="2"/>
              <a:buNone/>
            </a:pPr>
            <a:r>
              <a:rPr lang="en-US" altLang="zh-CN" sz="2400" dirty="0"/>
              <a:t>    </a:t>
            </a:r>
            <a:r>
              <a:rPr lang="zh-CN" altLang="en-US" sz="2400" dirty="0"/>
              <a:t>否则计算</a:t>
            </a:r>
            <a:r>
              <a:rPr lang="en-US" altLang="zh-CN" sz="2400" b="1" i="1" dirty="0"/>
              <a:t>S</a:t>
            </a:r>
            <a:r>
              <a:rPr lang="en-US" altLang="zh-CN" sz="2400" dirty="0"/>
              <a:t>=(</a:t>
            </a:r>
            <a:r>
              <a:rPr lang="en-US" altLang="zh-CN" sz="2400" b="1" i="1" dirty="0"/>
              <a:t>W</a:t>
            </a:r>
            <a:r>
              <a:rPr lang="en-US" altLang="zh-CN" sz="2400" dirty="0"/>
              <a:t>+</a:t>
            </a:r>
            <a:r>
              <a:rPr lang="en-US" altLang="zh-CN" sz="2400" b="1" i="1" dirty="0"/>
              <a:t>B</a:t>
            </a:r>
            <a:r>
              <a:rPr lang="en-US" altLang="zh-CN" sz="2400" dirty="0"/>
              <a:t>)/2</a:t>
            </a:r>
            <a:r>
              <a:rPr lang="zh-CN" altLang="en-US" sz="2400" dirty="0"/>
              <a:t>和</a:t>
            </a:r>
            <a:r>
              <a:rPr lang="en-US" altLang="zh-CN" sz="2400" i="1" dirty="0"/>
              <a:t>f</a:t>
            </a:r>
            <a:r>
              <a:rPr lang="en-US" altLang="zh-CN" sz="2400" dirty="0"/>
              <a:t>(</a:t>
            </a:r>
            <a:r>
              <a:rPr lang="en-US" altLang="zh-CN" sz="2400" b="1" i="1" dirty="0"/>
              <a:t>S</a:t>
            </a:r>
            <a:r>
              <a:rPr lang="en-US" altLang="zh-CN" sz="2400" dirty="0"/>
              <a:t>)</a:t>
            </a:r>
          </a:p>
          <a:p>
            <a:pPr>
              <a:lnSpc>
                <a:spcPct val="90000"/>
              </a:lnSpc>
              <a:buFont typeface="Wingdings" panose="05000000000000000000" pitchFamily="2" charset="2"/>
              <a:buNone/>
            </a:pPr>
            <a:r>
              <a:rPr lang="en-US" altLang="zh-CN" sz="2400" dirty="0"/>
              <a:t>            </a:t>
            </a:r>
            <a:r>
              <a:rPr lang="zh-CN" altLang="en-US" sz="2400" dirty="0"/>
              <a:t>以</a:t>
            </a:r>
            <a:r>
              <a:rPr lang="en-US" altLang="zh-CN" sz="2400" b="1" i="1" dirty="0"/>
              <a:t>S</a:t>
            </a:r>
            <a:r>
              <a:rPr lang="zh-CN" altLang="en-US" sz="2400" dirty="0"/>
              <a:t>代替</a:t>
            </a:r>
            <a:r>
              <a:rPr lang="en-US" altLang="zh-CN" sz="2400" b="1" i="1" dirty="0"/>
              <a:t>W</a:t>
            </a:r>
          </a:p>
          <a:p>
            <a:pPr>
              <a:lnSpc>
                <a:spcPct val="90000"/>
              </a:lnSpc>
              <a:buFont typeface="Wingdings" panose="05000000000000000000" pitchFamily="2" charset="2"/>
              <a:buNone/>
            </a:pPr>
            <a:r>
              <a:rPr lang="en-US" altLang="zh-CN" sz="2400" dirty="0"/>
              <a:t>            </a:t>
            </a:r>
            <a:r>
              <a:rPr lang="zh-CN" altLang="en-US" sz="2400" dirty="0"/>
              <a:t>以</a:t>
            </a:r>
            <a:r>
              <a:rPr lang="en-US" altLang="zh-CN" sz="2400" b="1" i="1" dirty="0"/>
              <a:t>M</a:t>
            </a:r>
            <a:r>
              <a:rPr lang="zh-CN" altLang="en-US" sz="2400" dirty="0"/>
              <a:t>代替</a:t>
            </a:r>
            <a:r>
              <a:rPr lang="en-US" altLang="zh-CN" sz="2400" b="1" i="1" dirty="0"/>
              <a:t>G</a:t>
            </a:r>
          </a:p>
        </p:txBody>
      </p:sp>
      <p:sp>
        <p:nvSpPr>
          <p:cNvPr id="67589" name="Rectangle 5">
            <a:extLst>
              <a:ext uri="{FF2B5EF4-FFF2-40B4-BE49-F238E27FC236}">
                <a16:creationId xmlns:a16="http://schemas.microsoft.com/office/drawing/2014/main" id="{D055A332-2CB6-49CB-AFD5-15E8866BCF49}"/>
              </a:ext>
            </a:extLst>
          </p:cNvPr>
          <p:cNvSpPr>
            <a:spLocks noChangeArrowheads="1"/>
          </p:cNvSpPr>
          <p:nvPr/>
        </p:nvSpPr>
        <p:spPr bwMode="auto">
          <a:xfrm>
            <a:off x="172158" y="1430736"/>
            <a:ext cx="8135938"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20000"/>
              </a:spcBef>
            </a:pPr>
            <a:r>
              <a:rPr lang="zh-CN" altLang="en-US" sz="2800" dirty="0">
                <a:latin typeface="华文仿宋" panose="02010600040101010101" pitchFamily="2" charset="-122"/>
                <a:ea typeface="华文仿宋" panose="02010600040101010101" pitchFamily="2" charset="-122"/>
              </a:rPr>
              <a:t>若</a:t>
            </a:r>
            <a:r>
              <a:rPr lang="en-US" altLang="zh-CN" sz="2800" i="1" dirty="0">
                <a:latin typeface="华文仿宋" panose="02010600040101010101" pitchFamily="2" charset="-122"/>
                <a:ea typeface="华文仿宋" panose="02010600040101010101" pitchFamily="2" charset="-122"/>
              </a:rPr>
              <a:t>f</a:t>
            </a:r>
            <a:r>
              <a:rPr lang="en-US" altLang="zh-CN" sz="2800" dirty="0">
                <a:latin typeface="华文仿宋" panose="02010600040101010101" pitchFamily="2" charset="-122"/>
                <a:ea typeface="华文仿宋" panose="02010600040101010101" pitchFamily="2" charset="-122"/>
              </a:rPr>
              <a:t>(</a:t>
            </a:r>
            <a:r>
              <a:rPr lang="en-US" altLang="zh-CN" sz="2800" b="1" i="1" dirty="0">
                <a:latin typeface="华文仿宋" panose="02010600040101010101" pitchFamily="2" charset="-122"/>
                <a:ea typeface="华文仿宋" panose="02010600040101010101" pitchFamily="2" charset="-122"/>
              </a:rPr>
              <a:t>R</a:t>
            </a:r>
            <a:r>
              <a:rPr lang="en-US" altLang="zh-CN" sz="2800" dirty="0">
                <a:latin typeface="华文仿宋" panose="02010600040101010101" pitchFamily="2" charset="-122"/>
                <a:ea typeface="华文仿宋" panose="02010600040101010101" pitchFamily="2" charset="-122"/>
              </a:rPr>
              <a:t>)&lt;</a:t>
            </a:r>
            <a:r>
              <a:rPr lang="en-US" altLang="zh-CN" sz="2800" i="1" dirty="0">
                <a:latin typeface="华文仿宋" panose="02010600040101010101" pitchFamily="2" charset="-122"/>
                <a:ea typeface="华文仿宋" panose="02010600040101010101" pitchFamily="2" charset="-122"/>
              </a:rPr>
              <a:t>f</a:t>
            </a:r>
            <a:r>
              <a:rPr lang="en-US" altLang="zh-CN" sz="2800" dirty="0">
                <a:latin typeface="华文仿宋" panose="02010600040101010101" pitchFamily="2" charset="-122"/>
                <a:ea typeface="华文仿宋" panose="02010600040101010101" pitchFamily="2" charset="-122"/>
              </a:rPr>
              <a:t>(</a:t>
            </a:r>
            <a:r>
              <a:rPr lang="en-US" altLang="zh-CN" sz="2800" b="1" i="1" dirty="0">
                <a:latin typeface="华文仿宋" panose="02010600040101010101" pitchFamily="2" charset="-122"/>
                <a:ea typeface="华文仿宋" panose="02010600040101010101" pitchFamily="2" charset="-122"/>
              </a:rPr>
              <a:t>G</a:t>
            </a:r>
            <a:r>
              <a:rPr lang="en-US" altLang="zh-CN" sz="2800" dirty="0">
                <a:latin typeface="华文仿宋" panose="02010600040101010101" pitchFamily="2" charset="-122"/>
                <a:ea typeface="华文仿宋" panose="02010600040101010101" pitchFamily="2" charset="-122"/>
              </a:rPr>
              <a:t>)</a:t>
            </a:r>
            <a:r>
              <a:rPr lang="zh-CN" altLang="en-US" sz="2800" dirty="0">
                <a:latin typeface="华文仿宋" panose="02010600040101010101" pitchFamily="2" charset="-122"/>
                <a:ea typeface="华文仿宋" panose="02010600040101010101" pitchFamily="2" charset="-122"/>
              </a:rPr>
              <a:t>，则转①（反射点或开拓点）</a:t>
            </a:r>
          </a:p>
          <a:p>
            <a:pPr algn="l">
              <a:spcBef>
                <a:spcPct val="20000"/>
              </a:spcBef>
              <a:buFont typeface="Wingdings" panose="05000000000000000000" pitchFamily="2" charset="2"/>
              <a:buNone/>
            </a:pPr>
            <a:r>
              <a:rPr lang="zh-CN" altLang="en-US" sz="2800" dirty="0">
                <a:latin typeface="华文仿宋" panose="02010600040101010101" pitchFamily="2" charset="-122"/>
                <a:ea typeface="华文仿宋" panose="02010600040101010101" pitchFamily="2" charset="-122"/>
              </a:rPr>
              <a:t>                        否则转②（压缩点或收缩点）</a:t>
            </a:r>
          </a:p>
        </p:txBody>
      </p:sp>
      <p:sp>
        <p:nvSpPr>
          <p:cNvPr id="2" name="文本框 1">
            <a:extLst>
              <a:ext uri="{FF2B5EF4-FFF2-40B4-BE49-F238E27FC236}">
                <a16:creationId xmlns:a16="http://schemas.microsoft.com/office/drawing/2014/main" id="{4E098FDE-9BC8-492D-A15E-4412E7C4E50B}"/>
              </a:ext>
            </a:extLst>
          </p:cNvPr>
          <p:cNvSpPr txBox="1"/>
          <p:nvPr/>
        </p:nvSpPr>
        <p:spPr>
          <a:xfrm>
            <a:off x="143222" y="555533"/>
            <a:ext cx="8857555" cy="830997"/>
          </a:xfrm>
          <a:prstGeom prst="rect">
            <a:avLst/>
          </a:prstGeom>
          <a:noFill/>
        </p:spPr>
        <p:txBody>
          <a:bodyPr wrap="square" rtlCol="0">
            <a:spAutoFit/>
          </a:bodyPr>
          <a:lstStyle/>
          <a:p>
            <a:pPr algn="l"/>
            <a:r>
              <a:rPr lang="zh-CN" altLang="en-US" sz="2400" b="0" dirty="0">
                <a:solidFill>
                  <a:srgbClr val="FF0000"/>
                </a:solidFill>
                <a:latin typeface="+mn-ea"/>
                <a:ea typeface="+mn-ea"/>
              </a:rPr>
              <a:t>高效的算法应当只在必要的时候进行函数求值。在每一步中找到一个新的点替代</a:t>
            </a:r>
            <a:r>
              <a:rPr lang="en-US" altLang="zh-CN" sz="2400" b="0" dirty="0">
                <a:solidFill>
                  <a:srgbClr val="FF0000"/>
                </a:solidFill>
                <a:latin typeface="+mn-ea"/>
                <a:ea typeface="+mn-ea"/>
              </a:rPr>
              <a:t>W. </a:t>
            </a:r>
            <a:r>
              <a:rPr lang="zh-CN" altLang="en-US" sz="2400" b="0" dirty="0">
                <a:solidFill>
                  <a:srgbClr val="FF0000"/>
                </a:solidFill>
                <a:latin typeface="+mn-ea"/>
                <a:ea typeface="+mn-ea"/>
              </a:rPr>
              <a:t>一旦找到这个点，这一步的迭代就完成了。</a:t>
            </a:r>
          </a:p>
        </p:txBody>
      </p:sp>
      <p:pic>
        <p:nvPicPr>
          <p:cNvPr id="8" name="图片 7">
            <a:extLst>
              <a:ext uri="{FF2B5EF4-FFF2-40B4-BE49-F238E27FC236}">
                <a16:creationId xmlns:a16="http://schemas.microsoft.com/office/drawing/2014/main" id="{87956020-3A3F-4941-A6FE-71340C566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0" y="4487885"/>
            <a:ext cx="5228725" cy="2282380"/>
          </a:xfrm>
          <a:prstGeom prst="rect">
            <a:avLst/>
          </a:prstGeom>
        </p:spPr>
      </p:pic>
    </p:spTree>
    <p:extLst>
      <p:ext uri="{BB962C8B-B14F-4D97-AF65-F5344CB8AC3E}">
        <p14:creationId xmlns:p14="http://schemas.microsoft.com/office/powerpoint/2010/main" val="4328693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2DEF660-97B0-43B3-8142-10692FECCAC9}"/>
              </a:ext>
            </a:extLst>
          </p:cNvPr>
          <p:cNvSpPr>
            <a:spLocks noGrp="1" noChangeArrowheads="1"/>
          </p:cNvSpPr>
          <p:nvPr>
            <p:ph type="title"/>
          </p:nvPr>
        </p:nvSpPr>
        <p:spPr>
          <a:xfrm>
            <a:off x="251520" y="260648"/>
            <a:ext cx="7128792" cy="576063"/>
          </a:xfrm>
        </p:spPr>
        <p:txBody>
          <a:bodyPr>
            <a:normAutofit/>
          </a:bodyPr>
          <a:lstStyle/>
          <a:p>
            <a:r>
              <a:rPr lang="zh-CN" altLang="en-US" sz="2800" dirty="0"/>
              <a:t>内德－米德方法（单纯形方法）的基本思想</a:t>
            </a:r>
          </a:p>
        </p:txBody>
      </p:sp>
      <p:sp>
        <p:nvSpPr>
          <p:cNvPr id="50179" name="Rectangle 3">
            <a:extLst>
              <a:ext uri="{FF2B5EF4-FFF2-40B4-BE49-F238E27FC236}">
                <a16:creationId xmlns:a16="http://schemas.microsoft.com/office/drawing/2014/main" id="{FA29A8C7-E18E-4B70-A979-F1ED3E7FEE6D}"/>
              </a:ext>
            </a:extLst>
          </p:cNvPr>
          <p:cNvSpPr>
            <a:spLocks noGrp="1" noChangeArrowheads="1"/>
          </p:cNvSpPr>
          <p:nvPr>
            <p:ph type="body" idx="1"/>
          </p:nvPr>
        </p:nvSpPr>
        <p:spPr>
          <a:xfrm>
            <a:off x="395536" y="1412776"/>
            <a:ext cx="7886700" cy="4351338"/>
          </a:xfrm>
        </p:spPr>
        <p:txBody>
          <a:bodyPr/>
          <a:lstStyle/>
          <a:p>
            <a:pPr>
              <a:lnSpc>
                <a:spcPct val="90000"/>
              </a:lnSpc>
            </a:pPr>
            <a:r>
              <a:rPr lang="zh-CN" altLang="en-US" sz="2800" dirty="0"/>
              <a:t>内德和米德提出了单纯形法，可用于求解多变量函数的局部极小值</a:t>
            </a:r>
          </a:p>
          <a:p>
            <a:pPr>
              <a:lnSpc>
                <a:spcPct val="90000"/>
              </a:lnSpc>
            </a:pPr>
            <a:r>
              <a:rPr lang="zh-CN" altLang="en-US" sz="2800" dirty="0">
                <a:solidFill>
                  <a:srgbClr val="0000FF"/>
                </a:solidFill>
              </a:rPr>
              <a:t>从可行域中的一个基本可行解出发，判断它是否已是最优解，若不是，寻找下一个基本可行解，并使目标函数得到改进，如此迭代下去，直到找出最优解或判定问题无解为止。</a:t>
            </a:r>
          </a:p>
          <a:p>
            <a:pPr>
              <a:lnSpc>
                <a:spcPct val="90000"/>
              </a:lnSpc>
            </a:pPr>
            <a:r>
              <a:rPr lang="zh-CN" altLang="en-US" sz="2800" dirty="0"/>
              <a:t>从另一个角度说，就是从可行域的某一个极点出发，迭代到另一个极点，并使目标函数的值有所改善，直到找出有无最优解时为止。</a:t>
            </a:r>
          </a:p>
        </p:txBody>
      </p:sp>
    </p:spTree>
    <p:extLst>
      <p:ext uri="{BB962C8B-B14F-4D97-AF65-F5344CB8AC3E}">
        <p14:creationId xmlns:p14="http://schemas.microsoft.com/office/powerpoint/2010/main" val="27346283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73108E-C87B-44FA-A63A-1A15227E5EF9}"/>
              </a:ext>
            </a:extLst>
          </p:cNvPr>
          <p:cNvSpPr txBox="1"/>
          <p:nvPr/>
        </p:nvSpPr>
        <p:spPr>
          <a:xfrm>
            <a:off x="0" y="28709"/>
            <a:ext cx="216024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8.9</a:t>
            </a:r>
            <a:endParaRPr lang="zh-CN" altLang="en-US" sz="2400" b="0" dirty="0">
              <a:solidFill>
                <a:schemeClr val="tx1">
                  <a:lumMod val="95000"/>
                  <a:lumOff val="5000"/>
                </a:schemeClr>
              </a:solidFill>
              <a:latin typeface="+mn-ea"/>
              <a:ea typeface="+mn-ea"/>
            </a:endParaRPr>
          </a:p>
        </p:txBody>
      </p:sp>
      <p:pic>
        <p:nvPicPr>
          <p:cNvPr id="4" name="图片 3">
            <a:extLst>
              <a:ext uri="{FF2B5EF4-FFF2-40B4-BE49-F238E27FC236}">
                <a16:creationId xmlns:a16="http://schemas.microsoft.com/office/drawing/2014/main" id="{8EB42449-4DB2-4C79-8F01-34AFEE308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2" y="490374"/>
            <a:ext cx="8753475" cy="381000"/>
          </a:xfrm>
          <a:prstGeom prst="rect">
            <a:avLst/>
          </a:prstGeom>
        </p:spPr>
      </p:pic>
      <p:pic>
        <p:nvPicPr>
          <p:cNvPr id="6" name="图片 5">
            <a:extLst>
              <a:ext uri="{FF2B5EF4-FFF2-40B4-BE49-F238E27FC236}">
                <a16:creationId xmlns:a16="http://schemas.microsoft.com/office/drawing/2014/main" id="{3935324C-C0C1-4AAC-B99B-6BEB29363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49" y="871374"/>
            <a:ext cx="8953500" cy="4181475"/>
          </a:xfrm>
          <a:prstGeom prst="rect">
            <a:avLst/>
          </a:prstGeom>
        </p:spPr>
      </p:pic>
      <p:pic>
        <p:nvPicPr>
          <p:cNvPr id="8" name="图片 7">
            <a:extLst>
              <a:ext uri="{FF2B5EF4-FFF2-40B4-BE49-F238E27FC236}">
                <a16:creationId xmlns:a16="http://schemas.microsoft.com/office/drawing/2014/main" id="{1C2002E0-FB4C-471F-91D9-C4F2741C63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262" y="5133940"/>
            <a:ext cx="7810500" cy="1238250"/>
          </a:xfrm>
          <a:prstGeom prst="rect">
            <a:avLst/>
          </a:prstGeom>
        </p:spPr>
      </p:pic>
    </p:spTree>
    <p:extLst>
      <p:ext uri="{BB962C8B-B14F-4D97-AF65-F5344CB8AC3E}">
        <p14:creationId xmlns:p14="http://schemas.microsoft.com/office/powerpoint/2010/main" val="38502717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102DF4-F986-40FF-9668-8AD0580DC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548680"/>
            <a:ext cx="9048750" cy="5543550"/>
          </a:xfrm>
          <a:prstGeom prst="rect">
            <a:avLst/>
          </a:prstGeom>
        </p:spPr>
      </p:pic>
    </p:spTree>
    <p:extLst>
      <p:ext uri="{BB962C8B-B14F-4D97-AF65-F5344CB8AC3E}">
        <p14:creationId xmlns:p14="http://schemas.microsoft.com/office/powerpoint/2010/main" val="12297666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F134FB-9C35-478B-ACAF-5542CB0E6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76672"/>
            <a:ext cx="7391400" cy="5419725"/>
          </a:xfrm>
          <a:prstGeom prst="rect">
            <a:avLst/>
          </a:prstGeom>
        </p:spPr>
      </p:pic>
    </p:spTree>
    <p:extLst>
      <p:ext uri="{BB962C8B-B14F-4D97-AF65-F5344CB8AC3E}">
        <p14:creationId xmlns:p14="http://schemas.microsoft.com/office/powerpoint/2010/main" val="40180526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B72577-7BF0-4B07-98A6-8B9893971A79}"/>
              </a:ext>
            </a:extLst>
          </p:cNvPr>
          <p:cNvSpPr txBox="1"/>
          <p:nvPr/>
        </p:nvSpPr>
        <p:spPr>
          <a:xfrm>
            <a:off x="344107" y="0"/>
            <a:ext cx="504056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实现程序： </a:t>
            </a:r>
            <a:r>
              <a:rPr lang="en-US" altLang="zh-CN" sz="2400" b="0" dirty="0" err="1">
                <a:solidFill>
                  <a:schemeClr val="tx1">
                    <a:lumMod val="95000"/>
                    <a:lumOff val="5000"/>
                  </a:schemeClr>
                </a:solidFill>
                <a:latin typeface="+mn-ea"/>
                <a:ea typeface="+mn-ea"/>
              </a:rPr>
              <a:t>nelder.m</a:t>
            </a:r>
            <a:endParaRPr lang="zh-CN" altLang="en-US" sz="2400" b="0" dirty="0">
              <a:solidFill>
                <a:schemeClr val="tx1">
                  <a:lumMod val="95000"/>
                  <a:lumOff val="5000"/>
                </a:schemeClr>
              </a:solidFill>
              <a:latin typeface="+mn-ea"/>
              <a:ea typeface="+mn-ea"/>
            </a:endParaRPr>
          </a:p>
        </p:txBody>
      </p:sp>
      <p:sp>
        <p:nvSpPr>
          <p:cNvPr id="3" name="文本框 2">
            <a:extLst>
              <a:ext uri="{FF2B5EF4-FFF2-40B4-BE49-F238E27FC236}">
                <a16:creationId xmlns:a16="http://schemas.microsoft.com/office/drawing/2014/main" id="{FCC59F7D-477B-428A-B95B-799AFBEC5EF2}"/>
              </a:ext>
            </a:extLst>
          </p:cNvPr>
          <p:cNvSpPr txBox="1"/>
          <p:nvPr/>
        </p:nvSpPr>
        <p:spPr>
          <a:xfrm>
            <a:off x="128083" y="438845"/>
            <a:ext cx="5256584" cy="6555641"/>
          </a:xfrm>
          <a:prstGeom prst="rect">
            <a:avLst/>
          </a:prstGeom>
          <a:noFill/>
        </p:spPr>
        <p:txBody>
          <a:bodyPr wrap="square" rtlCol="0">
            <a:spAutoFit/>
          </a:bodyPr>
          <a:lstStyle/>
          <a:p>
            <a:pPr algn="l"/>
            <a:r>
              <a:rPr lang="en-US" altLang="zh-CN" sz="1200" b="0" dirty="0">
                <a:solidFill>
                  <a:srgbClr val="0000FF"/>
                </a:solidFill>
              </a:rPr>
              <a:t>function [V0,y0,dV,dy]=</a:t>
            </a:r>
            <a:r>
              <a:rPr lang="en-US" altLang="zh-CN" sz="1200" b="0" dirty="0" err="1">
                <a:solidFill>
                  <a:srgbClr val="0000FF"/>
                </a:solidFill>
              </a:rPr>
              <a:t>nelder</a:t>
            </a:r>
            <a:r>
              <a:rPr lang="en-US" altLang="zh-CN" sz="1200" b="0" dirty="0">
                <a:solidFill>
                  <a:srgbClr val="0000FF"/>
                </a:solidFill>
              </a:rPr>
              <a:t>(F,V,min1,max1,epsilon,show)</a:t>
            </a:r>
          </a:p>
          <a:p>
            <a:pPr algn="l"/>
            <a:r>
              <a:rPr lang="zh-CN" altLang="en-US" sz="1200" b="0" dirty="0">
                <a:solidFill>
                  <a:srgbClr val="0000FF"/>
                </a:solidFill>
              </a:rPr>
              <a:t> </a:t>
            </a:r>
          </a:p>
          <a:p>
            <a:pPr algn="l"/>
            <a:r>
              <a:rPr lang="en-US" altLang="zh-CN" sz="1200" b="0" dirty="0">
                <a:solidFill>
                  <a:srgbClr val="0000FF"/>
                </a:solidFill>
              </a:rPr>
              <a:t>%Input     - F is input as an M-file function</a:t>
            </a:r>
          </a:p>
          <a:p>
            <a:pPr algn="l"/>
            <a:r>
              <a:rPr lang="en-US" altLang="zh-CN" sz="1200" b="0" dirty="0">
                <a:solidFill>
                  <a:srgbClr val="0000FF"/>
                </a:solidFill>
              </a:rPr>
              <a:t>%             - V is a 3xn matrix containing starting simplex</a:t>
            </a:r>
          </a:p>
          <a:p>
            <a:pPr algn="l"/>
            <a:r>
              <a:rPr lang="en-US" altLang="zh-CN" sz="1200" b="0" dirty="0">
                <a:solidFill>
                  <a:srgbClr val="0000FF"/>
                </a:solidFill>
              </a:rPr>
              <a:t>%             - min1 &amp; max1 are minimum and maximum number of iterations</a:t>
            </a:r>
          </a:p>
          <a:p>
            <a:pPr algn="l"/>
            <a:r>
              <a:rPr lang="en-US" altLang="zh-CN" sz="1200" b="0" dirty="0">
                <a:solidFill>
                  <a:srgbClr val="0000FF"/>
                </a:solidFill>
              </a:rPr>
              <a:t>%             - epsilon is the tolerance</a:t>
            </a:r>
          </a:p>
          <a:p>
            <a:pPr algn="l"/>
            <a:r>
              <a:rPr lang="en-US" altLang="zh-CN" sz="1200" b="0" dirty="0">
                <a:solidFill>
                  <a:srgbClr val="0000FF"/>
                </a:solidFill>
              </a:rPr>
              <a:t>%             - show == 1 displays iterations (P and Q)</a:t>
            </a:r>
          </a:p>
          <a:p>
            <a:pPr algn="l"/>
            <a:r>
              <a:rPr lang="en-US" altLang="zh-CN" sz="1200" b="0" dirty="0">
                <a:solidFill>
                  <a:srgbClr val="0000FF"/>
                </a:solidFill>
              </a:rPr>
              <a:t>%Output  - V0 is the vertex </a:t>
            </a:r>
            <a:r>
              <a:rPr lang="en-US" altLang="zh-CN" sz="1200" b="0" dirty="0" err="1">
                <a:solidFill>
                  <a:srgbClr val="0000FF"/>
                </a:solidFill>
              </a:rPr>
              <a:t>forthe</a:t>
            </a:r>
            <a:r>
              <a:rPr lang="en-US" altLang="zh-CN" sz="1200" b="0" dirty="0">
                <a:solidFill>
                  <a:srgbClr val="0000FF"/>
                </a:solidFill>
              </a:rPr>
              <a:t> minimum</a:t>
            </a:r>
          </a:p>
          <a:p>
            <a:pPr algn="l"/>
            <a:r>
              <a:rPr lang="en-US" altLang="zh-CN" sz="1200" b="0" dirty="0">
                <a:solidFill>
                  <a:srgbClr val="0000FF"/>
                </a:solidFill>
              </a:rPr>
              <a:t>%             - y0 is the function value F(V0)</a:t>
            </a:r>
          </a:p>
          <a:p>
            <a:pPr algn="l"/>
            <a:r>
              <a:rPr lang="en-US" altLang="zh-CN" sz="1200" b="0" dirty="0">
                <a:solidFill>
                  <a:srgbClr val="0000FF"/>
                </a:solidFill>
              </a:rPr>
              <a:t>%             - </a:t>
            </a:r>
            <a:r>
              <a:rPr lang="en-US" altLang="zh-CN" sz="1200" b="0" dirty="0" err="1">
                <a:solidFill>
                  <a:srgbClr val="0000FF"/>
                </a:solidFill>
              </a:rPr>
              <a:t>dV</a:t>
            </a:r>
            <a:r>
              <a:rPr lang="en-US" altLang="zh-CN" sz="1200" b="0" dirty="0">
                <a:solidFill>
                  <a:srgbClr val="0000FF"/>
                </a:solidFill>
              </a:rPr>
              <a:t> is the size of the final simplex</a:t>
            </a:r>
          </a:p>
          <a:p>
            <a:pPr algn="l"/>
            <a:r>
              <a:rPr lang="en-US" altLang="zh-CN" sz="1200" b="0" dirty="0">
                <a:solidFill>
                  <a:srgbClr val="0000FF"/>
                </a:solidFill>
              </a:rPr>
              <a:t>%             - </a:t>
            </a:r>
            <a:r>
              <a:rPr lang="en-US" altLang="zh-CN" sz="1200" b="0" dirty="0" err="1">
                <a:solidFill>
                  <a:srgbClr val="0000FF"/>
                </a:solidFill>
              </a:rPr>
              <a:t>dy</a:t>
            </a:r>
            <a:r>
              <a:rPr lang="en-US" altLang="zh-CN" sz="1200" b="0" dirty="0">
                <a:solidFill>
                  <a:srgbClr val="0000FF"/>
                </a:solidFill>
              </a:rPr>
              <a:t> is the error bound for the minimum</a:t>
            </a:r>
          </a:p>
          <a:p>
            <a:pPr algn="l"/>
            <a:r>
              <a:rPr lang="en-US" altLang="zh-CN" sz="1200" b="0" dirty="0">
                <a:solidFill>
                  <a:srgbClr val="0000FF"/>
                </a:solidFill>
              </a:rPr>
              <a:t>%             - P is a matrix containing the vertex iterations</a:t>
            </a:r>
          </a:p>
          <a:p>
            <a:pPr algn="l"/>
            <a:r>
              <a:rPr lang="en-US" altLang="zh-CN" sz="1200" b="0" dirty="0">
                <a:solidFill>
                  <a:srgbClr val="0000FF"/>
                </a:solidFill>
              </a:rPr>
              <a:t>%             - Q is an array containing the iterations for F(P)</a:t>
            </a:r>
          </a:p>
          <a:p>
            <a:pPr algn="l"/>
            <a:endParaRPr lang="en-US" altLang="zh-CN" sz="1200" b="0" dirty="0">
              <a:solidFill>
                <a:srgbClr val="0000FF"/>
              </a:solidFill>
            </a:endParaRPr>
          </a:p>
          <a:p>
            <a:pPr algn="l"/>
            <a:r>
              <a:rPr lang="en-US" altLang="zh-CN" sz="1200" b="0" dirty="0">
                <a:solidFill>
                  <a:srgbClr val="0000FF"/>
                </a:solidFill>
              </a:rPr>
              <a:t>if </a:t>
            </a:r>
            <a:r>
              <a:rPr lang="en-US" altLang="zh-CN" sz="1200" b="0" dirty="0" err="1">
                <a:solidFill>
                  <a:srgbClr val="0000FF"/>
                </a:solidFill>
              </a:rPr>
              <a:t>nargin</a:t>
            </a:r>
            <a:r>
              <a:rPr lang="en-US" altLang="zh-CN" sz="1200" b="0" dirty="0">
                <a:solidFill>
                  <a:srgbClr val="0000FF"/>
                </a:solidFill>
              </a:rPr>
              <a:t>==5,</a:t>
            </a:r>
          </a:p>
          <a:p>
            <a:pPr algn="l"/>
            <a:r>
              <a:rPr lang="en-US" altLang="zh-CN" sz="1200" b="0" dirty="0">
                <a:solidFill>
                  <a:srgbClr val="0000FF"/>
                </a:solidFill>
              </a:rPr>
              <a:t>   show=0;</a:t>
            </a:r>
          </a:p>
          <a:p>
            <a:pPr algn="l"/>
            <a:r>
              <a:rPr lang="en-US" altLang="zh-CN" sz="1200" b="0" dirty="0">
                <a:solidFill>
                  <a:srgbClr val="0000FF"/>
                </a:solidFill>
              </a:rPr>
              <a:t>end</a:t>
            </a:r>
          </a:p>
          <a:p>
            <a:pPr algn="l"/>
            <a:r>
              <a:rPr lang="zh-CN" altLang="en-US" sz="1200" b="0" dirty="0">
                <a:solidFill>
                  <a:srgbClr val="0000FF"/>
                </a:solidFill>
              </a:rPr>
              <a:t> </a:t>
            </a:r>
          </a:p>
          <a:p>
            <a:pPr algn="l"/>
            <a:r>
              <a:rPr lang="en-US" altLang="zh-CN" sz="1200" b="0" dirty="0">
                <a:solidFill>
                  <a:srgbClr val="0000FF"/>
                </a:solidFill>
              </a:rPr>
              <a:t>[mm n]=size(V);</a:t>
            </a:r>
          </a:p>
          <a:p>
            <a:pPr algn="l"/>
            <a:r>
              <a:rPr lang="zh-CN" altLang="en-US" sz="1200" b="0" dirty="0">
                <a:solidFill>
                  <a:srgbClr val="0000FF"/>
                </a:solidFill>
              </a:rPr>
              <a:t> </a:t>
            </a:r>
          </a:p>
          <a:p>
            <a:pPr algn="l"/>
            <a:r>
              <a:rPr lang="en-US" altLang="zh-CN" sz="1200" b="0" dirty="0">
                <a:solidFill>
                  <a:srgbClr val="0000FF"/>
                </a:solidFill>
              </a:rPr>
              <a:t>% Order the vertices</a:t>
            </a:r>
          </a:p>
          <a:p>
            <a:pPr algn="l"/>
            <a:r>
              <a:rPr lang="pt-BR" altLang="zh-CN" sz="1200" b="0" dirty="0">
                <a:solidFill>
                  <a:srgbClr val="0000FF"/>
                </a:solidFill>
              </a:rPr>
              <a:t>for j=1:n+1</a:t>
            </a:r>
          </a:p>
          <a:p>
            <a:pPr algn="l"/>
            <a:r>
              <a:rPr lang="pl-PL" altLang="zh-CN" sz="1200" b="0" dirty="0">
                <a:solidFill>
                  <a:srgbClr val="0000FF"/>
                </a:solidFill>
              </a:rPr>
              <a:t>   Z=V(j,1:n);</a:t>
            </a:r>
          </a:p>
          <a:p>
            <a:pPr algn="l"/>
            <a:r>
              <a:rPr lang="en-US" altLang="zh-CN" sz="1200" b="0" dirty="0">
                <a:solidFill>
                  <a:srgbClr val="0000FF"/>
                </a:solidFill>
              </a:rPr>
              <a:t>   Y(j)=F(Z);</a:t>
            </a:r>
          </a:p>
          <a:p>
            <a:pPr algn="l"/>
            <a:r>
              <a:rPr lang="en-US" altLang="zh-CN" sz="1200" b="0" dirty="0">
                <a:solidFill>
                  <a:srgbClr val="0000FF"/>
                </a:solidFill>
              </a:rPr>
              <a:t>end</a:t>
            </a:r>
            <a:endParaRPr lang="zh-CN" altLang="en-US" sz="1200" b="0" dirty="0">
              <a:solidFill>
                <a:srgbClr val="0000FF"/>
              </a:solidFill>
            </a:endParaRPr>
          </a:p>
          <a:p>
            <a:pPr algn="l"/>
            <a:r>
              <a:rPr lang="en-US" altLang="zh-CN" sz="1200" b="0" dirty="0">
                <a:solidFill>
                  <a:srgbClr val="0000FF"/>
                </a:solidFill>
              </a:rPr>
              <a:t>[mm lo]=min(Y);</a:t>
            </a:r>
          </a:p>
          <a:p>
            <a:pPr algn="l"/>
            <a:r>
              <a:rPr lang="en-US" altLang="zh-CN" sz="1200" b="0" dirty="0">
                <a:solidFill>
                  <a:srgbClr val="0000FF"/>
                </a:solidFill>
              </a:rPr>
              <a:t>[mm hi]=max(Y);</a:t>
            </a:r>
          </a:p>
          <a:p>
            <a:pPr algn="l"/>
            <a:r>
              <a:rPr lang="en-US" altLang="zh-CN" sz="1200" b="0" dirty="0">
                <a:solidFill>
                  <a:srgbClr val="0000FF"/>
                </a:solidFill>
              </a:rPr>
              <a:t>li=hi;</a:t>
            </a:r>
          </a:p>
          <a:p>
            <a:pPr algn="l"/>
            <a:r>
              <a:rPr lang="en-US" altLang="zh-CN" sz="1200" b="0" dirty="0">
                <a:solidFill>
                  <a:srgbClr val="0000FF"/>
                </a:solidFill>
              </a:rPr>
              <a:t>ho=lo;</a:t>
            </a:r>
          </a:p>
          <a:p>
            <a:pPr algn="l"/>
            <a:r>
              <a:rPr lang="zh-CN" altLang="en-US" sz="1200" b="0" dirty="0">
                <a:solidFill>
                  <a:srgbClr val="0000FF"/>
                </a:solidFill>
              </a:rPr>
              <a:t> </a:t>
            </a:r>
          </a:p>
          <a:p>
            <a:pPr algn="l"/>
            <a:r>
              <a:rPr lang="pt-BR" altLang="zh-CN" sz="1200" b="0" dirty="0">
                <a:solidFill>
                  <a:srgbClr val="0000FF"/>
                </a:solidFill>
              </a:rPr>
              <a:t>for j=1:n+1</a:t>
            </a:r>
          </a:p>
          <a:p>
            <a:pPr algn="l"/>
            <a:r>
              <a:rPr lang="es-ES" altLang="zh-CN" sz="1200" b="0" dirty="0">
                <a:solidFill>
                  <a:srgbClr val="0000FF"/>
                </a:solidFill>
              </a:rPr>
              <a:t>   if(j~=lo&amp;j~=hi&amp;Y(j)&lt;=Y(li))</a:t>
            </a:r>
          </a:p>
          <a:p>
            <a:pPr algn="l"/>
            <a:r>
              <a:rPr lang="en-US" altLang="zh-CN" sz="1200" b="0" dirty="0">
                <a:solidFill>
                  <a:srgbClr val="0000FF"/>
                </a:solidFill>
              </a:rPr>
              <a:t>      li=j;</a:t>
            </a:r>
          </a:p>
          <a:p>
            <a:pPr algn="l"/>
            <a:r>
              <a:rPr lang="en-US" altLang="zh-CN" sz="1200" b="0" dirty="0">
                <a:solidFill>
                  <a:srgbClr val="0000FF"/>
                </a:solidFill>
              </a:rPr>
              <a:t>   end</a:t>
            </a:r>
          </a:p>
        </p:txBody>
      </p:sp>
      <p:sp>
        <p:nvSpPr>
          <p:cNvPr id="4" name="文本框 3">
            <a:extLst>
              <a:ext uri="{FF2B5EF4-FFF2-40B4-BE49-F238E27FC236}">
                <a16:creationId xmlns:a16="http://schemas.microsoft.com/office/drawing/2014/main" id="{F755AF67-DCCF-4960-B74A-E95D17272189}"/>
              </a:ext>
            </a:extLst>
          </p:cNvPr>
          <p:cNvSpPr txBox="1"/>
          <p:nvPr/>
        </p:nvSpPr>
        <p:spPr>
          <a:xfrm>
            <a:off x="5384667" y="69513"/>
            <a:ext cx="3851920" cy="6924973"/>
          </a:xfrm>
          <a:prstGeom prst="rect">
            <a:avLst/>
          </a:prstGeom>
          <a:noFill/>
        </p:spPr>
        <p:txBody>
          <a:bodyPr wrap="square" rtlCol="0">
            <a:spAutoFit/>
          </a:bodyPr>
          <a:lstStyle/>
          <a:p>
            <a:pPr algn="l"/>
            <a:r>
              <a:rPr lang="es-ES" altLang="zh-CN" sz="1200" b="0" dirty="0">
                <a:solidFill>
                  <a:srgbClr val="0000FF"/>
                </a:solidFill>
              </a:rPr>
              <a:t> if (j~=hi&amp;j~=lo&amp;Y(j)&gt;=Y(ho))</a:t>
            </a:r>
          </a:p>
          <a:p>
            <a:pPr algn="l"/>
            <a:r>
              <a:rPr lang="en-US" altLang="zh-CN" sz="1200" b="0" dirty="0">
                <a:solidFill>
                  <a:srgbClr val="0000FF"/>
                </a:solidFill>
              </a:rPr>
              <a:t>      ho=j;</a:t>
            </a:r>
          </a:p>
          <a:p>
            <a:pPr algn="l"/>
            <a:r>
              <a:rPr lang="en-US" altLang="zh-CN" sz="1200" b="0" dirty="0">
                <a:solidFill>
                  <a:srgbClr val="0000FF"/>
                </a:solidFill>
              </a:rPr>
              <a:t>   end</a:t>
            </a:r>
          </a:p>
          <a:p>
            <a:pPr algn="l"/>
            <a:r>
              <a:rPr lang="en-US" altLang="zh-CN" sz="1200" b="0" dirty="0">
                <a:solidFill>
                  <a:srgbClr val="0000FF"/>
                </a:solidFill>
              </a:rPr>
              <a:t>end</a:t>
            </a:r>
          </a:p>
          <a:p>
            <a:pPr algn="l"/>
            <a:r>
              <a:rPr lang="zh-CN" altLang="en-US" sz="1200" b="0" dirty="0">
                <a:solidFill>
                  <a:srgbClr val="0000FF"/>
                </a:solidFill>
              </a:rPr>
              <a:t> </a:t>
            </a:r>
          </a:p>
          <a:p>
            <a:pPr algn="l"/>
            <a:r>
              <a:rPr lang="en-US" altLang="zh-CN" sz="1200" b="0" dirty="0" err="1">
                <a:solidFill>
                  <a:srgbClr val="0000FF"/>
                </a:solidFill>
              </a:rPr>
              <a:t>cnt</a:t>
            </a:r>
            <a:r>
              <a:rPr lang="en-US" altLang="zh-CN" sz="1200" b="0" dirty="0">
                <a:solidFill>
                  <a:srgbClr val="0000FF"/>
                </a:solidFill>
              </a:rPr>
              <a:t>=0;</a:t>
            </a:r>
          </a:p>
          <a:p>
            <a:pPr algn="l"/>
            <a:r>
              <a:rPr lang="zh-CN" altLang="en-US" sz="1200" b="0" dirty="0">
                <a:solidFill>
                  <a:srgbClr val="0000FF"/>
                </a:solidFill>
              </a:rPr>
              <a:t> </a:t>
            </a:r>
          </a:p>
          <a:p>
            <a:pPr algn="l"/>
            <a:r>
              <a:rPr lang="en-US" altLang="zh-CN" sz="1200" b="0" dirty="0">
                <a:solidFill>
                  <a:srgbClr val="0000FF"/>
                </a:solidFill>
              </a:rPr>
              <a:t>%  Start of </a:t>
            </a:r>
            <a:r>
              <a:rPr lang="en-US" altLang="zh-CN" sz="1200" b="0" dirty="0" err="1">
                <a:solidFill>
                  <a:srgbClr val="0000FF"/>
                </a:solidFill>
              </a:rPr>
              <a:t>Nelder</a:t>
            </a:r>
            <a:r>
              <a:rPr lang="en-US" altLang="zh-CN" sz="1200" b="0" dirty="0">
                <a:solidFill>
                  <a:srgbClr val="0000FF"/>
                </a:solidFill>
              </a:rPr>
              <a:t>-Mead algorithm</a:t>
            </a:r>
          </a:p>
          <a:p>
            <a:pPr algn="l"/>
            <a:r>
              <a:rPr lang="es-ES" altLang="zh-CN" sz="1200" b="0" dirty="0">
                <a:solidFill>
                  <a:srgbClr val="0000FF"/>
                </a:solidFill>
              </a:rPr>
              <a:t>while (Y(hi)&gt;Y(lo)+epsilon&amp;cnt&lt;max1)|cnt&lt;min1</a:t>
            </a:r>
          </a:p>
          <a:p>
            <a:pPr algn="l"/>
            <a:r>
              <a:rPr lang="en-US" altLang="zh-CN" sz="1200" b="0" dirty="0">
                <a:solidFill>
                  <a:srgbClr val="0000FF"/>
                </a:solidFill>
              </a:rPr>
              <a:t>   S=zeros(1:n);</a:t>
            </a:r>
          </a:p>
          <a:p>
            <a:pPr algn="l"/>
            <a:r>
              <a:rPr lang="pt-BR" altLang="zh-CN" sz="1200" b="0" dirty="0">
                <a:solidFill>
                  <a:srgbClr val="0000FF"/>
                </a:solidFill>
              </a:rPr>
              <a:t>   for j=1:n+1</a:t>
            </a:r>
          </a:p>
          <a:p>
            <a:pPr algn="l"/>
            <a:r>
              <a:rPr lang="pt-BR" altLang="zh-CN" sz="1200" b="0" dirty="0">
                <a:solidFill>
                  <a:srgbClr val="0000FF"/>
                </a:solidFill>
              </a:rPr>
              <a:t>      S=S+V(j,1:n);</a:t>
            </a:r>
          </a:p>
          <a:p>
            <a:pPr algn="l"/>
            <a:r>
              <a:rPr lang="en-US" altLang="zh-CN" sz="1200" b="0" dirty="0">
                <a:solidFill>
                  <a:srgbClr val="0000FF"/>
                </a:solidFill>
              </a:rPr>
              <a:t>   end</a:t>
            </a:r>
          </a:p>
          <a:p>
            <a:pPr algn="l"/>
            <a:r>
              <a:rPr lang="pt-BR" altLang="zh-CN" sz="1200" b="0" dirty="0">
                <a:solidFill>
                  <a:srgbClr val="0000FF"/>
                </a:solidFill>
              </a:rPr>
              <a:t>   M=(S-V(hi,1:n))/n;</a:t>
            </a:r>
          </a:p>
          <a:p>
            <a:pPr algn="l"/>
            <a:r>
              <a:rPr lang="pt-BR" altLang="zh-CN" sz="1200" b="0" dirty="0">
                <a:solidFill>
                  <a:srgbClr val="0000FF"/>
                </a:solidFill>
              </a:rPr>
              <a:t>   R=2*M-V(hi,1:n);</a:t>
            </a:r>
          </a:p>
          <a:p>
            <a:pPr algn="l"/>
            <a:r>
              <a:rPr lang="en-US" altLang="zh-CN" sz="1200" b="0" dirty="0">
                <a:solidFill>
                  <a:srgbClr val="0000FF"/>
                </a:solidFill>
              </a:rPr>
              <a:t>   </a:t>
            </a:r>
            <a:r>
              <a:rPr lang="en-US" altLang="zh-CN" sz="1200" b="0" dirty="0" err="1">
                <a:solidFill>
                  <a:srgbClr val="0000FF"/>
                </a:solidFill>
              </a:rPr>
              <a:t>yR</a:t>
            </a:r>
            <a:r>
              <a:rPr lang="en-US" altLang="zh-CN" sz="1200" b="0" dirty="0">
                <a:solidFill>
                  <a:srgbClr val="0000FF"/>
                </a:solidFill>
              </a:rPr>
              <a:t>=F(R);</a:t>
            </a:r>
          </a:p>
          <a:p>
            <a:pPr algn="l"/>
            <a:r>
              <a:rPr lang="en-US" altLang="zh-CN" sz="1200" b="0" dirty="0">
                <a:solidFill>
                  <a:srgbClr val="0000FF"/>
                </a:solidFill>
              </a:rPr>
              <a:t>   if (</a:t>
            </a:r>
            <a:r>
              <a:rPr lang="en-US" altLang="zh-CN" sz="1200" b="0" dirty="0" err="1">
                <a:solidFill>
                  <a:srgbClr val="0000FF"/>
                </a:solidFill>
              </a:rPr>
              <a:t>yR</a:t>
            </a:r>
            <a:r>
              <a:rPr lang="en-US" altLang="zh-CN" sz="1200" b="0" dirty="0">
                <a:solidFill>
                  <a:srgbClr val="0000FF"/>
                </a:solidFill>
              </a:rPr>
              <a:t>&lt;Y(ho))</a:t>
            </a:r>
          </a:p>
          <a:p>
            <a:pPr algn="l"/>
            <a:r>
              <a:rPr lang="en-US" altLang="zh-CN" sz="1200" b="0" dirty="0">
                <a:solidFill>
                  <a:srgbClr val="0000FF"/>
                </a:solidFill>
              </a:rPr>
              <a:t>      if (Y(li)&lt;</a:t>
            </a:r>
            <a:r>
              <a:rPr lang="en-US" altLang="zh-CN" sz="1200" b="0" dirty="0" err="1">
                <a:solidFill>
                  <a:srgbClr val="0000FF"/>
                </a:solidFill>
              </a:rPr>
              <a:t>yR</a:t>
            </a:r>
            <a:r>
              <a:rPr lang="en-US" altLang="zh-CN" sz="1200" b="0" dirty="0">
                <a:solidFill>
                  <a:srgbClr val="0000FF"/>
                </a:solidFill>
              </a:rPr>
              <a:t>)</a:t>
            </a:r>
          </a:p>
          <a:p>
            <a:pPr algn="l"/>
            <a:r>
              <a:rPr lang="pt-BR" altLang="zh-CN" sz="1200" b="0" dirty="0">
                <a:solidFill>
                  <a:srgbClr val="0000FF"/>
                </a:solidFill>
              </a:rPr>
              <a:t>         V(hi,1:n)=R;</a:t>
            </a:r>
          </a:p>
          <a:p>
            <a:pPr algn="l"/>
            <a:r>
              <a:rPr lang="en-US" altLang="zh-CN" sz="1200" b="0" dirty="0">
                <a:solidFill>
                  <a:srgbClr val="0000FF"/>
                </a:solidFill>
              </a:rPr>
              <a:t>         Y(hi)=</a:t>
            </a:r>
            <a:r>
              <a:rPr lang="en-US" altLang="zh-CN" sz="1200" b="0" dirty="0" err="1">
                <a:solidFill>
                  <a:srgbClr val="0000FF"/>
                </a:solidFill>
              </a:rPr>
              <a:t>yR</a:t>
            </a:r>
            <a:r>
              <a:rPr lang="en-US" altLang="zh-CN" sz="1200" b="0" dirty="0">
                <a:solidFill>
                  <a:srgbClr val="0000FF"/>
                </a:solidFill>
              </a:rPr>
              <a:t>;</a:t>
            </a:r>
          </a:p>
          <a:p>
            <a:pPr algn="l"/>
            <a:r>
              <a:rPr lang="en-US" altLang="zh-CN" sz="1200" b="0" dirty="0">
                <a:solidFill>
                  <a:srgbClr val="0000FF"/>
                </a:solidFill>
              </a:rPr>
              <a:t>      else</a:t>
            </a:r>
          </a:p>
          <a:p>
            <a:pPr algn="l"/>
            <a:r>
              <a:rPr lang="en-US" altLang="zh-CN" sz="1200" b="0" dirty="0">
                <a:solidFill>
                  <a:srgbClr val="0000FF"/>
                </a:solidFill>
              </a:rPr>
              <a:t>         E=2*R-M;</a:t>
            </a:r>
          </a:p>
          <a:p>
            <a:pPr algn="l"/>
            <a:r>
              <a:rPr lang="en-US" altLang="zh-CN" sz="1200" b="0" dirty="0">
                <a:solidFill>
                  <a:srgbClr val="0000FF"/>
                </a:solidFill>
              </a:rPr>
              <a:t>         </a:t>
            </a:r>
            <a:r>
              <a:rPr lang="en-US" altLang="zh-CN" sz="1200" b="0" dirty="0" err="1">
                <a:solidFill>
                  <a:srgbClr val="0000FF"/>
                </a:solidFill>
              </a:rPr>
              <a:t>yE</a:t>
            </a:r>
            <a:r>
              <a:rPr lang="en-US" altLang="zh-CN" sz="1200" b="0" dirty="0">
                <a:solidFill>
                  <a:srgbClr val="0000FF"/>
                </a:solidFill>
              </a:rPr>
              <a:t>=F(E);</a:t>
            </a:r>
          </a:p>
          <a:p>
            <a:pPr algn="l"/>
            <a:r>
              <a:rPr lang="en-US" altLang="zh-CN" sz="1200" b="0" dirty="0">
                <a:solidFill>
                  <a:srgbClr val="0000FF"/>
                </a:solidFill>
              </a:rPr>
              <a:t>         if (</a:t>
            </a:r>
            <a:r>
              <a:rPr lang="en-US" altLang="zh-CN" sz="1200" b="0" dirty="0" err="1">
                <a:solidFill>
                  <a:srgbClr val="0000FF"/>
                </a:solidFill>
              </a:rPr>
              <a:t>yE</a:t>
            </a:r>
            <a:r>
              <a:rPr lang="en-US" altLang="zh-CN" sz="1200" b="0" dirty="0">
                <a:solidFill>
                  <a:srgbClr val="0000FF"/>
                </a:solidFill>
              </a:rPr>
              <a:t>&lt;Y(li))</a:t>
            </a:r>
          </a:p>
          <a:p>
            <a:pPr algn="l"/>
            <a:r>
              <a:rPr lang="pt-BR" altLang="zh-CN" sz="1200" b="0" dirty="0">
                <a:solidFill>
                  <a:srgbClr val="0000FF"/>
                </a:solidFill>
              </a:rPr>
              <a:t>            V(hi,1:n)=E;</a:t>
            </a:r>
          </a:p>
          <a:p>
            <a:pPr algn="l"/>
            <a:r>
              <a:rPr lang="en-US" altLang="zh-CN" sz="1200" b="0" dirty="0">
                <a:solidFill>
                  <a:srgbClr val="0000FF"/>
                </a:solidFill>
              </a:rPr>
              <a:t>            Y(hi)=</a:t>
            </a:r>
            <a:r>
              <a:rPr lang="en-US" altLang="zh-CN" sz="1200" b="0" dirty="0" err="1">
                <a:solidFill>
                  <a:srgbClr val="0000FF"/>
                </a:solidFill>
              </a:rPr>
              <a:t>yE</a:t>
            </a:r>
            <a:r>
              <a:rPr lang="en-US" altLang="zh-CN" sz="1200" b="0" dirty="0">
                <a:solidFill>
                  <a:srgbClr val="0000FF"/>
                </a:solidFill>
              </a:rPr>
              <a:t>;</a:t>
            </a:r>
          </a:p>
          <a:p>
            <a:pPr algn="l"/>
            <a:r>
              <a:rPr lang="en-US" altLang="zh-CN" sz="1200" b="0" dirty="0">
                <a:solidFill>
                  <a:srgbClr val="0000FF"/>
                </a:solidFill>
              </a:rPr>
              <a:t>         else</a:t>
            </a:r>
          </a:p>
          <a:p>
            <a:pPr algn="l"/>
            <a:r>
              <a:rPr lang="pt-BR" altLang="zh-CN" sz="1200" b="0" dirty="0">
                <a:solidFill>
                  <a:srgbClr val="0000FF"/>
                </a:solidFill>
              </a:rPr>
              <a:t>            V(hi,1:n)=R;</a:t>
            </a:r>
          </a:p>
          <a:p>
            <a:pPr algn="l"/>
            <a:r>
              <a:rPr lang="en-US" altLang="zh-CN" sz="1200" b="0" dirty="0">
                <a:solidFill>
                  <a:srgbClr val="0000FF"/>
                </a:solidFill>
              </a:rPr>
              <a:t>            Y(hi)=</a:t>
            </a:r>
            <a:r>
              <a:rPr lang="en-US" altLang="zh-CN" sz="1200" b="0" dirty="0" err="1">
                <a:solidFill>
                  <a:srgbClr val="0000FF"/>
                </a:solidFill>
              </a:rPr>
              <a:t>yR</a:t>
            </a:r>
            <a:r>
              <a:rPr lang="en-US" altLang="zh-CN" sz="1200" b="0" dirty="0">
                <a:solidFill>
                  <a:srgbClr val="0000FF"/>
                </a:solidFill>
              </a:rPr>
              <a:t>;</a:t>
            </a:r>
          </a:p>
          <a:p>
            <a:pPr algn="l"/>
            <a:r>
              <a:rPr lang="en-US" altLang="zh-CN" sz="1200" b="0" dirty="0">
                <a:solidFill>
                  <a:srgbClr val="0000FF"/>
                </a:solidFill>
              </a:rPr>
              <a:t>         end</a:t>
            </a:r>
          </a:p>
          <a:p>
            <a:pPr algn="l"/>
            <a:r>
              <a:rPr lang="en-US" altLang="zh-CN" sz="1200" b="0" dirty="0">
                <a:solidFill>
                  <a:srgbClr val="0000FF"/>
                </a:solidFill>
              </a:rPr>
              <a:t>      end</a:t>
            </a:r>
          </a:p>
          <a:p>
            <a:pPr algn="l"/>
            <a:r>
              <a:rPr lang="en-US" altLang="zh-CN" sz="1200" b="0" dirty="0">
                <a:solidFill>
                  <a:srgbClr val="0000FF"/>
                </a:solidFill>
              </a:rPr>
              <a:t>   else</a:t>
            </a:r>
          </a:p>
          <a:p>
            <a:pPr algn="l"/>
            <a:r>
              <a:rPr lang="en-US" altLang="zh-CN" sz="1200" b="0" dirty="0">
                <a:solidFill>
                  <a:srgbClr val="0000FF"/>
                </a:solidFill>
              </a:rPr>
              <a:t>      if (</a:t>
            </a:r>
            <a:r>
              <a:rPr lang="en-US" altLang="zh-CN" sz="1200" b="0" dirty="0" err="1">
                <a:solidFill>
                  <a:srgbClr val="0000FF"/>
                </a:solidFill>
              </a:rPr>
              <a:t>yR</a:t>
            </a:r>
            <a:r>
              <a:rPr lang="en-US" altLang="zh-CN" sz="1200" b="0" dirty="0">
                <a:solidFill>
                  <a:srgbClr val="0000FF"/>
                </a:solidFill>
              </a:rPr>
              <a:t>&lt;Y(hi))</a:t>
            </a:r>
          </a:p>
          <a:p>
            <a:pPr algn="l"/>
            <a:r>
              <a:rPr lang="pt-BR" altLang="zh-CN" sz="1200" b="0" dirty="0">
                <a:solidFill>
                  <a:srgbClr val="0000FF"/>
                </a:solidFill>
              </a:rPr>
              <a:t>         V(hi,1:n)=R;</a:t>
            </a:r>
          </a:p>
          <a:p>
            <a:pPr algn="l"/>
            <a:r>
              <a:rPr lang="en-US" altLang="zh-CN" sz="1200" b="0" dirty="0">
                <a:solidFill>
                  <a:srgbClr val="0000FF"/>
                </a:solidFill>
              </a:rPr>
              <a:t>         Y(hi)=</a:t>
            </a:r>
            <a:r>
              <a:rPr lang="en-US" altLang="zh-CN" sz="1200" b="0" dirty="0" err="1">
                <a:solidFill>
                  <a:srgbClr val="0000FF"/>
                </a:solidFill>
              </a:rPr>
              <a:t>yR</a:t>
            </a:r>
            <a:r>
              <a:rPr lang="en-US" altLang="zh-CN" sz="1200" b="0" dirty="0">
                <a:solidFill>
                  <a:srgbClr val="0000FF"/>
                </a:solidFill>
              </a:rPr>
              <a:t>;</a:t>
            </a:r>
          </a:p>
          <a:p>
            <a:pPr algn="l"/>
            <a:r>
              <a:rPr lang="en-US" altLang="zh-CN" sz="1200" b="0" dirty="0">
                <a:solidFill>
                  <a:srgbClr val="0000FF"/>
                </a:solidFill>
              </a:rPr>
              <a:t>      end</a:t>
            </a:r>
          </a:p>
          <a:p>
            <a:pPr algn="l"/>
            <a:r>
              <a:rPr lang="pt-BR" altLang="zh-CN" sz="1200" b="0" dirty="0">
                <a:solidFill>
                  <a:srgbClr val="0000FF"/>
                </a:solidFill>
              </a:rPr>
              <a:t>      </a:t>
            </a:r>
            <a:endParaRPr lang="zh-CN" altLang="en-US" sz="12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55836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5" name="Rectangle 2">
            <a:extLst>
              <a:ext uri="{FF2B5EF4-FFF2-40B4-BE49-F238E27FC236}">
                <a16:creationId xmlns:a16="http://schemas.microsoft.com/office/drawing/2014/main" id="{0F82EBEA-D688-4E60-9154-522C71C63FFE}"/>
              </a:ext>
            </a:extLst>
          </p:cNvPr>
          <p:cNvSpPr>
            <a:spLocks noGrp="1" noChangeArrowheads="1"/>
          </p:cNvSpPr>
          <p:nvPr>
            <p:ph type="ctrTitle" idx="4294967295"/>
          </p:nvPr>
        </p:nvSpPr>
        <p:spPr>
          <a:xfrm>
            <a:off x="3275856" y="321742"/>
            <a:ext cx="3276364" cy="508914"/>
          </a:xfrm>
        </p:spPr>
        <p:txBody>
          <a:bodyPr>
            <a:normAutofit/>
          </a:bodyPr>
          <a:lstStyle/>
          <a:p>
            <a:r>
              <a:rPr lang="en-US" altLang="zh-CN" sz="2800" b="1" dirty="0">
                <a:latin typeface="华文仿宋" panose="02010600040101010101" pitchFamily="2" charset="-122"/>
                <a:ea typeface="华文仿宋" panose="02010600040101010101" pitchFamily="2" charset="-122"/>
              </a:rPr>
              <a:t>8.1 </a:t>
            </a:r>
            <a:r>
              <a:rPr lang="zh-CN" altLang="en-US" sz="2800" b="1" dirty="0">
                <a:latin typeface="华文仿宋" panose="02010600040101010101" pitchFamily="2" charset="-122"/>
                <a:ea typeface="华文仿宋" panose="02010600040101010101" pitchFamily="2" charset="-122"/>
              </a:rPr>
              <a:t>引言</a:t>
            </a:r>
          </a:p>
        </p:txBody>
      </p:sp>
      <p:sp>
        <p:nvSpPr>
          <p:cNvPr id="10" name="Text Box 4">
            <a:extLst>
              <a:ext uri="{FF2B5EF4-FFF2-40B4-BE49-F238E27FC236}">
                <a16:creationId xmlns:a16="http://schemas.microsoft.com/office/drawing/2014/main" id="{BFD9C948-5328-4DA5-A803-F54C214269B3}"/>
              </a:ext>
            </a:extLst>
          </p:cNvPr>
          <p:cNvSpPr txBox="1">
            <a:spLocks noChangeArrowheads="1"/>
          </p:cNvSpPr>
          <p:nvPr/>
        </p:nvSpPr>
        <p:spPr bwMode="auto">
          <a:xfrm>
            <a:off x="161764" y="836712"/>
            <a:ext cx="8820472"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rgbClr val="0000FF"/>
                </a:solidFill>
                <a:latin typeface="华文仿宋" panose="02010600040101010101" pitchFamily="2" charset="-122"/>
                <a:ea typeface="华文仿宋" panose="02010600040101010101" pitchFamily="2" charset="-122"/>
              </a:rPr>
              <a:t>什么是最优化</a:t>
            </a:r>
            <a:endParaRPr lang="en-US" altLang="zh-CN" sz="2400" b="1" dirty="0">
              <a:solidFill>
                <a:srgbClr val="0000FF"/>
              </a:solidFill>
              <a:latin typeface="华文仿宋" panose="02010600040101010101" pitchFamily="2" charset="-122"/>
              <a:ea typeface="华文仿宋" panose="02010600040101010101" pitchFamily="2" charset="-122"/>
            </a:endParaRPr>
          </a:p>
          <a:p>
            <a:pPr algn="l"/>
            <a:endParaRPr lang="zh-CN" altLang="en-US" sz="2400" b="1" dirty="0">
              <a:solidFill>
                <a:srgbClr val="0000FF"/>
              </a:solidFill>
              <a:latin typeface="华文仿宋" panose="02010600040101010101" pitchFamily="2" charset="-122"/>
              <a:ea typeface="华文仿宋" panose="02010600040101010101" pitchFamily="2" charset="-122"/>
            </a:endParaRPr>
          </a:p>
          <a:p>
            <a:pPr algn="l"/>
            <a:r>
              <a:rPr lang="zh-CN" altLang="en-US" sz="2400" dirty="0">
                <a:solidFill>
                  <a:schemeClr val="tx1"/>
                </a:solidFill>
                <a:latin typeface="华文仿宋" panose="02010600040101010101" pitchFamily="2" charset="-122"/>
                <a:ea typeface="华文仿宋" panose="02010600040101010101" pitchFamily="2" charset="-122"/>
              </a:rPr>
              <a:t>        无论做任何一件事，人们总希望以最少的代价取得最大的效益，也就是力求最好，这就是优化问题．</a:t>
            </a:r>
            <a:endParaRPr lang="en-US" altLang="zh-CN" sz="2400" dirty="0">
              <a:solidFill>
                <a:schemeClr val="tx1"/>
              </a:solidFill>
              <a:latin typeface="华文仿宋" panose="02010600040101010101" pitchFamily="2" charset="-122"/>
              <a:ea typeface="华文仿宋" panose="02010600040101010101" pitchFamily="2" charset="-122"/>
            </a:endParaRPr>
          </a:p>
          <a:p>
            <a:pPr algn="l"/>
            <a:endParaRPr lang="en-US" altLang="zh-CN" sz="2400" dirty="0">
              <a:solidFill>
                <a:schemeClr val="tx1"/>
              </a:solidFill>
              <a:latin typeface="华文仿宋" panose="02010600040101010101" pitchFamily="2" charset="-122"/>
              <a:ea typeface="华文仿宋" panose="02010600040101010101" pitchFamily="2" charset="-122"/>
            </a:endParaRPr>
          </a:p>
          <a:p>
            <a:pPr algn="l"/>
            <a:r>
              <a:rPr lang="zh-CN" altLang="en-US" sz="2400" dirty="0">
                <a:solidFill>
                  <a:schemeClr val="tx1"/>
                </a:solidFill>
                <a:latin typeface="华文仿宋" panose="02010600040101010101" pitchFamily="2" charset="-122"/>
                <a:ea typeface="华文仿宋" panose="02010600040101010101" pitchFamily="2" charset="-122"/>
              </a:rPr>
              <a:t>        最优化是一门应用性相当广泛的学科，它讨论在一切可能的方案中选择一个最好的方案以达到最优目标的学科．例如，从甲地到乙地有公路、水路、铁路、航空四种走法，如果我们追求的目标是省钱，那么只要比较一下这四种走法的票价，从中选择最便宜的那一种走法就达到目标．这是最简单的最优化问题，实际优化问题一般都比较复杂．</a:t>
            </a:r>
            <a:endParaRPr lang="en-US" altLang="zh-CN" sz="2400" dirty="0">
              <a:solidFill>
                <a:schemeClr val="tx1"/>
              </a:solidFill>
              <a:latin typeface="华文仿宋" panose="02010600040101010101" pitchFamily="2" charset="-122"/>
              <a:ea typeface="华文仿宋" panose="02010600040101010101" pitchFamily="2" charset="-122"/>
            </a:endParaRPr>
          </a:p>
          <a:p>
            <a:pPr algn="l"/>
            <a:r>
              <a:rPr lang="zh-CN" altLang="en-US" sz="2400" b="1" dirty="0">
                <a:solidFill>
                  <a:schemeClr val="tx1"/>
                </a:solidFill>
                <a:latin typeface="华文仿宋" panose="02010600040101010101" pitchFamily="2" charset="-122"/>
                <a:ea typeface="华文仿宋" panose="02010600040101010101" pitchFamily="2" charset="-122"/>
              </a:rPr>
              <a:t>   </a:t>
            </a:r>
            <a:endParaRPr lang="en-US" altLang="zh-CN" sz="2400" b="1" dirty="0">
              <a:solidFill>
                <a:schemeClr val="tx1"/>
              </a:solidFill>
              <a:latin typeface="华文仿宋" panose="02010600040101010101" pitchFamily="2" charset="-122"/>
              <a:ea typeface="华文仿宋" panose="02010600040101010101" pitchFamily="2" charset="-122"/>
            </a:endParaRPr>
          </a:p>
          <a:p>
            <a:pPr algn="l"/>
            <a:r>
              <a:rPr lang="zh-CN" altLang="en-US" sz="2400" b="1" dirty="0">
                <a:solidFill>
                  <a:schemeClr val="tx1"/>
                </a:solidFill>
                <a:latin typeface="华文仿宋" panose="02010600040101010101" pitchFamily="2" charset="-122"/>
                <a:ea typeface="华文仿宋" panose="02010600040101010101" pitchFamily="2" charset="-122"/>
              </a:rPr>
              <a:t>应用范围：信息工程及设计、经济规划、生产管理、交通运输、国防工业以及科学研究等诸多领域。</a:t>
            </a:r>
          </a:p>
          <a:p>
            <a:pPr algn="l"/>
            <a:endParaRPr lang="en-US" altLang="zh-CN" sz="2800" b="1" dirty="0">
              <a:solidFill>
                <a:schemeClr val="tx1"/>
              </a:solidFill>
            </a:endParaRPr>
          </a:p>
        </p:txBody>
      </p:sp>
    </p:spTree>
    <p:extLst>
      <p:ext uri="{BB962C8B-B14F-4D97-AF65-F5344CB8AC3E}">
        <p14:creationId xmlns:p14="http://schemas.microsoft.com/office/powerpoint/2010/main" val="23307226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8CCC2A-084B-426B-BD7B-74A02CFDE19F}"/>
              </a:ext>
            </a:extLst>
          </p:cNvPr>
          <p:cNvSpPr txBox="1"/>
          <p:nvPr/>
        </p:nvSpPr>
        <p:spPr>
          <a:xfrm>
            <a:off x="467544" y="332656"/>
            <a:ext cx="3600400" cy="6001643"/>
          </a:xfrm>
          <a:prstGeom prst="rect">
            <a:avLst/>
          </a:prstGeom>
          <a:noFill/>
        </p:spPr>
        <p:txBody>
          <a:bodyPr wrap="square" rtlCol="0">
            <a:spAutoFit/>
          </a:bodyPr>
          <a:lstStyle/>
          <a:p>
            <a:pPr algn="l"/>
            <a:r>
              <a:rPr lang="pt-BR" altLang="zh-CN" sz="1200" b="0" dirty="0">
                <a:solidFill>
                  <a:srgbClr val="0000FF"/>
                </a:solidFill>
              </a:rPr>
              <a:t>C=(V(hi,1:n)+M)/2;</a:t>
            </a:r>
          </a:p>
          <a:p>
            <a:pPr algn="l"/>
            <a:r>
              <a:rPr lang="en-US" altLang="zh-CN" sz="1200" b="0" dirty="0">
                <a:solidFill>
                  <a:srgbClr val="0000FF"/>
                </a:solidFill>
              </a:rPr>
              <a:t>      </a:t>
            </a:r>
            <a:r>
              <a:rPr lang="en-US" altLang="zh-CN" sz="1200" b="0" dirty="0" err="1">
                <a:solidFill>
                  <a:srgbClr val="0000FF"/>
                </a:solidFill>
              </a:rPr>
              <a:t>yC</a:t>
            </a:r>
            <a:r>
              <a:rPr lang="en-US" altLang="zh-CN" sz="1200" b="0" dirty="0">
                <a:solidFill>
                  <a:srgbClr val="0000FF"/>
                </a:solidFill>
              </a:rPr>
              <a:t>=F(C);</a:t>
            </a:r>
          </a:p>
          <a:p>
            <a:pPr algn="l"/>
            <a:r>
              <a:rPr lang="en-US" altLang="zh-CN" sz="1200" b="0" dirty="0">
                <a:solidFill>
                  <a:srgbClr val="0000FF"/>
                </a:solidFill>
              </a:rPr>
              <a:t>      C2=(M+R)/2;</a:t>
            </a:r>
          </a:p>
          <a:p>
            <a:pPr algn="l"/>
            <a:r>
              <a:rPr lang="en-US" altLang="zh-CN" sz="1200" b="0" dirty="0">
                <a:solidFill>
                  <a:srgbClr val="0000FF"/>
                </a:solidFill>
              </a:rPr>
              <a:t>      yC2=F(C2);</a:t>
            </a:r>
          </a:p>
          <a:p>
            <a:pPr algn="l"/>
            <a:r>
              <a:rPr lang="en-US" altLang="zh-CN" sz="1200" b="0" dirty="0">
                <a:solidFill>
                  <a:srgbClr val="0000FF"/>
                </a:solidFill>
              </a:rPr>
              <a:t>      if (yC2&lt;</a:t>
            </a:r>
            <a:r>
              <a:rPr lang="en-US" altLang="zh-CN" sz="1200" b="0" dirty="0" err="1">
                <a:solidFill>
                  <a:srgbClr val="0000FF"/>
                </a:solidFill>
              </a:rPr>
              <a:t>yC</a:t>
            </a:r>
            <a:r>
              <a:rPr lang="en-US" altLang="zh-CN" sz="1200" b="0" dirty="0">
                <a:solidFill>
                  <a:srgbClr val="0000FF"/>
                </a:solidFill>
              </a:rPr>
              <a:t>)</a:t>
            </a:r>
          </a:p>
          <a:p>
            <a:pPr algn="l"/>
            <a:r>
              <a:rPr lang="en-US" altLang="zh-CN" sz="1200" b="0" dirty="0">
                <a:solidFill>
                  <a:srgbClr val="0000FF"/>
                </a:solidFill>
              </a:rPr>
              <a:t>         C=C2;</a:t>
            </a:r>
          </a:p>
          <a:p>
            <a:pPr algn="l"/>
            <a:r>
              <a:rPr lang="en-US" altLang="zh-CN" sz="1200" b="0" dirty="0">
                <a:solidFill>
                  <a:srgbClr val="0000FF"/>
                </a:solidFill>
              </a:rPr>
              <a:t>         </a:t>
            </a:r>
            <a:r>
              <a:rPr lang="en-US" altLang="zh-CN" sz="1200" b="0" dirty="0" err="1">
                <a:solidFill>
                  <a:srgbClr val="0000FF"/>
                </a:solidFill>
              </a:rPr>
              <a:t>yC</a:t>
            </a:r>
            <a:r>
              <a:rPr lang="en-US" altLang="zh-CN" sz="1200" b="0" dirty="0">
                <a:solidFill>
                  <a:srgbClr val="0000FF"/>
                </a:solidFill>
              </a:rPr>
              <a:t>=yC2;</a:t>
            </a:r>
          </a:p>
          <a:p>
            <a:pPr algn="l"/>
            <a:r>
              <a:rPr lang="en-US" altLang="zh-CN" sz="1200" b="0" dirty="0">
                <a:solidFill>
                  <a:srgbClr val="0000FF"/>
                </a:solidFill>
              </a:rPr>
              <a:t>      end</a:t>
            </a:r>
          </a:p>
          <a:p>
            <a:pPr algn="l"/>
            <a:r>
              <a:rPr lang="en-US" altLang="zh-CN" sz="1200" b="0" dirty="0">
                <a:solidFill>
                  <a:srgbClr val="0000FF"/>
                </a:solidFill>
              </a:rPr>
              <a:t>      if (</a:t>
            </a:r>
            <a:r>
              <a:rPr lang="en-US" altLang="zh-CN" sz="1200" b="0" dirty="0" err="1">
                <a:solidFill>
                  <a:srgbClr val="0000FF"/>
                </a:solidFill>
              </a:rPr>
              <a:t>yC</a:t>
            </a:r>
            <a:r>
              <a:rPr lang="en-US" altLang="zh-CN" sz="1200" b="0" dirty="0">
                <a:solidFill>
                  <a:srgbClr val="0000FF"/>
                </a:solidFill>
              </a:rPr>
              <a:t>&lt;Y(hi))</a:t>
            </a:r>
          </a:p>
          <a:p>
            <a:pPr algn="l"/>
            <a:r>
              <a:rPr lang="pt-BR" altLang="zh-CN" sz="1200" b="0" dirty="0">
                <a:solidFill>
                  <a:srgbClr val="0000FF"/>
                </a:solidFill>
              </a:rPr>
              <a:t>         V(hi,1:n)=C;    </a:t>
            </a:r>
            <a:r>
              <a:rPr lang="en-US" altLang="zh-CN" sz="1200" b="0" dirty="0">
                <a:solidFill>
                  <a:srgbClr val="0000FF"/>
                </a:solidFill>
              </a:rPr>
              <a:t>Y(hi)=</a:t>
            </a:r>
            <a:r>
              <a:rPr lang="en-US" altLang="zh-CN" sz="1200" b="0" dirty="0" err="1">
                <a:solidFill>
                  <a:srgbClr val="0000FF"/>
                </a:solidFill>
              </a:rPr>
              <a:t>yC</a:t>
            </a:r>
            <a:r>
              <a:rPr lang="en-US" altLang="zh-CN" sz="1200" b="0" dirty="0">
                <a:solidFill>
                  <a:srgbClr val="0000FF"/>
                </a:solidFill>
              </a:rPr>
              <a:t>;</a:t>
            </a:r>
          </a:p>
          <a:p>
            <a:pPr algn="l"/>
            <a:r>
              <a:rPr lang="en-US" altLang="zh-CN" sz="1200" b="0" dirty="0">
                <a:solidFill>
                  <a:srgbClr val="0000FF"/>
                </a:solidFill>
              </a:rPr>
              <a:t>      else</a:t>
            </a:r>
          </a:p>
          <a:p>
            <a:pPr algn="l"/>
            <a:r>
              <a:rPr lang="pt-BR" altLang="zh-CN" sz="1200" b="0" dirty="0">
                <a:solidFill>
                  <a:srgbClr val="0000FF"/>
                </a:solidFill>
              </a:rPr>
              <a:t>         for j=1:n+1</a:t>
            </a:r>
          </a:p>
          <a:p>
            <a:pPr algn="l"/>
            <a:r>
              <a:rPr lang="en-US" altLang="zh-CN" sz="1200" b="0" dirty="0">
                <a:solidFill>
                  <a:srgbClr val="0000FF"/>
                </a:solidFill>
              </a:rPr>
              <a:t>            if (j~=lo)</a:t>
            </a:r>
          </a:p>
          <a:p>
            <a:pPr algn="l"/>
            <a:r>
              <a:rPr lang="pt-BR" altLang="zh-CN" sz="1200" b="0" dirty="0">
                <a:solidFill>
                  <a:srgbClr val="0000FF"/>
                </a:solidFill>
              </a:rPr>
              <a:t>               V(j,1:n)=(V(j,1:n)+V(lo,1:n))/2;</a:t>
            </a:r>
          </a:p>
          <a:p>
            <a:pPr algn="l"/>
            <a:r>
              <a:rPr lang="pl-PL" altLang="zh-CN" sz="1200" b="0" dirty="0">
                <a:solidFill>
                  <a:srgbClr val="0000FF"/>
                </a:solidFill>
              </a:rPr>
              <a:t>               Z=V(j,1:n);</a:t>
            </a:r>
          </a:p>
          <a:p>
            <a:pPr algn="l"/>
            <a:r>
              <a:rPr lang="en-US" altLang="zh-CN" sz="1200" b="0" dirty="0">
                <a:solidFill>
                  <a:srgbClr val="0000FF"/>
                </a:solidFill>
              </a:rPr>
              <a:t>               Y(j)=F(Z);</a:t>
            </a:r>
          </a:p>
          <a:p>
            <a:pPr algn="l"/>
            <a:r>
              <a:rPr lang="en-US" altLang="zh-CN" sz="1200" b="0" dirty="0">
                <a:solidFill>
                  <a:srgbClr val="0000FF"/>
                </a:solidFill>
              </a:rPr>
              <a:t>            end</a:t>
            </a:r>
          </a:p>
          <a:p>
            <a:pPr algn="l"/>
            <a:r>
              <a:rPr lang="en-US" altLang="zh-CN" sz="1200" b="0" dirty="0">
                <a:solidFill>
                  <a:srgbClr val="0000FF"/>
                </a:solidFill>
              </a:rPr>
              <a:t>         end</a:t>
            </a:r>
          </a:p>
          <a:p>
            <a:pPr algn="l"/>
            <a:r>
              <a:rPr lang="en-US" altLang="zh-CN" sz="1200" b="0" dirty="0">
                <a:solidFill>
                  <a:srgbClr val="0000FF"/>
                </a:solidFill>
              </a:rPr>
              <a:t>      end</a:t>
            </a:r>
          </a:p>
          <a:p>
            <a:pPr algn="l"/>
            <a:r>
              <a:rPr lang="en-US" altLang="zh-CN" sz="1200" b="0" dirty="0">
                <a:solidFill>
                  <a:srgbClr val="0000FF"/>
                </a:solidFill>
              </a:rPr>
              <a:t>   end</a:t>
            </a:r>
          </a:p>
          <a:p>
            <a:pPr algn="l"/>
            <a:r>
              <a:rPr lang="en-US" altLang="zh-CN" sz="1200" b="0" dirty="0">
                <a:solidFill>
                  <a:srgbClr val="0000FF"/>
                </a:solidFill>
              </a:rPr>
              <a:t>   [mm lo]=min(Y);</a:t>
            </a:r>
          </a:p>
          <a:p>
            <a:pPr algn="l"/>
            <a:r>
              <a:rPr lang="en-US" altLang="zh-CN" sz="1200" b="0" dirty="0">
                <a:solidFill>
                  <a:srgbClr val="0000FF"/>
                </a:solidFill>
              </a:rPr>
              <a:t>   [mm hi]=max(Y);</a:t>
            </a:r>
          </a:p>
          <a:p>
            <a:pPr algn="l"/>
            <a:r>
              <a:rPr lang="en-US" altLang="zh-CN" sz="1200" b="0" dirty="0">
                <a:solidFill>
                  <a:srgbClr val="0000FF"/>
                </a:solidFill>
              </a:rPr>
              <a:t>   li=hi;</a:t>
            </a:r>
          </a:p>
          <a:p>
            <a:pPr algn="l"/>
            <a:r>
              <a:rPr lang="en-US" altLang="zh-CN" sz="1200" b="0" dirty="0">
                <a:solidFill>
                  <a:srgbClr val="0000FF"/>
                </a:solidFill>
              </a:rPr>
              <a:t>   ho=lo;</a:t>
            </a:r>
          </a:p>
          <a:p>
            <a:pPr algn="l"/>
            <a:r>
              <a:rPr lang="pt-BR" altLang="zh-CN" sz="1200" b="0" dirty="0">
                <a:solidFill>
                  <a:srgbClr val="0000FF"/>
                </a:solidFill>
              </a:rPr>
              <a:t>   for j=1:n+1</a:t>
            </a:r>
          </a:p>
          <a:p>
            <a:pPr algn="l"/>
            <a:r>
              <a:rPr lang="es-ES" altLang="zh-CN" sz="1200" b="0" dirty="0">
                <a:solidFill>
                  <a:srgbClr val="0000FF"/>
                </a:solidFill>
              </a:rPr>
              <a:t>      if (j~=lo&amp;j~=hi&amp;Y(j)&lt;=Y(li))</a:t>
            </a:r>
          </a:p>
          <a:p>
            <a:pPr algn="l"/>
            <a:r>
              <a:rPr lang="en-US" altLang="zh-CN" sz="1200" b="0" dirty="0">
                <a:solidFill>
                  <a:srgbClr val="0000FF"/>
                </a:solidFill>
              </a:rPr>
              <a:t>         li=j;</a:t>
            </a:r>
          </a:p>
          <a:p>
            <a:pPr algn="l"/>
            <a:r>
              <a:rPr lang="en-US" altLang="zh-CN" sz="1200" b="0" dirty="0">
                <a:solidFill>
                  <a:srgbClr val="0000FF"/>
                </a:solidFill>
              </a:rPr>
              <a:t>      end</a:t>
            </a:r>
          </a:p>
          <a:p>
            <a:pPr algn="l"/>
            <a:r>
              <a:rPr lang="es-ES" altLang="zh-CN" sz="1200" b="0" dirty="0">
                <a:solidFill>
                  <a:srgbClr val="0000FF"/>
                </a:solidFill>
              </a:rPr>
              <a:t>      if (j~=hi&amp;j~=lo&amp;Y(j)&gt;=Y(ho))</a:t>
            </a:r>
          </a:p>
          <a:p>
            <a:pPr algn="l"/>
            <a:r>
              <a:rPr lang="en-US" altLang="zh-CN" sz="1200" b="0" dirty="0">
                <a:solidFill>
                  <a:srgbClr val="0000FF"/>
                </a:solidFill>
              </a:rPr>
              <a:t>         ho=j;</a:t>
            </a:r>
          </a:p>
          <a:p>
            <a:pPr algn="l"/>
            <a:r>
              <a:rPr lang="en-US" altLang="zh-CN" sz="1200" b="0" dirty="0">
                <a:solidFill>
                  <a:srgbClr val="0000FF"/>
                </a:solidFill>
              </a:rPr>
              <a:t>      end</a:t>
            </a:r>
          </a:p>
          <a:p>
            <a:pPr algn="l"/>
            <a:r>
              <a:rPr lang="en-US" altLang="zh-CN" sz="1200" b="0" dirty="0">
                <a:solidFill>
                  <a:srgbClr val="0000FF"/>
                </a:solidFill>
              </a:rPr>
              <a:t>   end</a:t>
            </a:r>
          </a:p>
        </p:txBody>
      </p:sp>
      <p:sp>
        <p:nvSpPr>
          <p:cNvPr id="3" name="文本框 2">
            <a:extLst>
              <a:ext uri="{FF2B5EF4-FFF2-40B4-BE49-F238E27FC236}">
                <a16:creationId xmlns:a16="http://schemas.microsoft.com/office/drawing/2014/main" id="{C96656F5-EC2F-4CED-A169-A800AE9F4D64}"/>
              </a:ext>
            </a:extLst>
          </p:cNvPr>
          <p:cNvSpPr txBox="1"/>
          <p:nvPr/>
        </p:nvSpPr>
        <p:spPr>
          <a:xfrm>
            <a:off x="4752746" y="1268760"/>
            <a:ext cx="4248472" cy="4524315"/>
          </a:xfrm>
          <a:prstGeom prst="rect">
            <a:avLst/>
          </a:prstGeom>
          <a:noFill/>
        </p:spPr>
        <p:txBody>
          <a:bodyPr wrap="square" rtlCol="0">
            <a:spAutoFit/>
          </a:bodyPr>
          <a:lstStyle/>
          <a:p>
            <a:pPr algn="l"/>
            <a:r>
              <a:rPr lang="en-US" altLang="zh-CN" sz="1200" b="0" dirty="0">
                <a:solidFill>
                  <a:srgbClr val="0000FF"/>
                </a:solidFill>
              </a:rPr>
              <a:t> </a:t>
            </a:r>
            <a:r>
              <a:rPr lang="en-US" altLang="zh-CN" sz="1200" b="0" dirty="0" err="1">
                <a:solidFill>
                  <a:srgbClr val="0000FF"/>
                </a:solidFill>
              </a:rPr>
              <a:t>cnt</a:t>
            </a:r>
            <a:r>
              <a:rPr lang="en-US" altLang="zh-CN" sz="1200" b="0" dirty="0">
                <a:solidFill>
                  <a:srgbClr val="0000FF"/>
                </a:solidFill>
              </a:rPr>
              <a:t>=cnt+1;</a:t>
            </a:r>
          </a:p>
          <a:p>
            <a:pPr algn="l"/>
            <a:r>
              <a:rPr lang="en-US" altLang="zh-CN" sz="1200" b="0" dirty="0">
                <a:solidFill>
                  <a:srgbClr val="0000FF"/>
                </a:solidFill>
              </a:rPr>
              <a:t>   P(</a:t>
            </a:r>
            <a:r>
              <a:rPr lang="en-US" altLang="zh-CN" sz="1200" b="0" dirty="0" err="1">
                <a:solidFill>
                  <a:srgbClr val="0000FF"/>
                </a:solidFill>
              </a:rPr>
              <a:t>cnt</a:t>
            </a:r>
            <a:r>
              <a:rPr lang="en-US" altLang="zh-CN" sz="1200" b="0" dirty="0">
                <a:solidFill>
                  <a:srgbClr val="0000FF"/>
                </a:solidFill>
              </a:rPr>
              <a:t>,:)=V(lo,:);</a:t>
            </a:r>
          </a:p>
          <a:p>
            <a:pPr algn="l"/>
            <a:r>
              <a:rPr lang="en-US" altLang="zh-CN" sz="1200" b="0" dirty="0">
                <a:solidFill>
                  <a:srgbClr val="0000FF"/>
                </a:solidFill>
              </a:rPr>
              <a:t>   Q(</a:t>
            </a:r>
            <a:r>
              <a:rPr lang="en-US" altLang="zh-CN" sz="1200" b="0" dirty="0" err="1">
                <a:solidFill>
                  <a:srgbClr val="0000FF"/>
                </a:solidFill>
              </a:rPr>
              <a:t>cnt</a:t>
            </a:r>
            <a:r>
              <a:rPr lang="en-US" altLang="zh-CN" sz="1200" b="0" dirty="0">
                <a:solidFill>
                  <a:srgbClr val="0000FF"/>
                </a:solidFill>
              </a:rPr>
              <a:t>)=Y(lo);</a:t>
            </a:r>
          </a:p>
          <a:p>
            <a:pPr algn="l"/>
            <a:r>
              <a:rPr lang="en-US" altLang="zh-CN" sz="1200" b="0" dirty="0">
                <a:solidFill>
                  <a:srgbClr val="0000FF"/>
                </a:solidFill>
              </a:rPr>
              <a:t>end</a:t>
            </a:r>
            <a:endParaRPr lang="zh-CN" altLang="en-US" sz="1200" b="0" dirty="0">
              <a:solidFill>
                <a:srgbClr val="0000FF"/>
              </a:solidFill>
            </a:endParaRPr>
          </a:p>
          <a:p>
            <a:pPr algn="l"/>
            <a:r>
              <a:rPr lang="en-US" altLang="zh-CN" sz="1200" b="0" dirty="0">
                <a:solidFill>
                  <a:srgbClr val="0000FF"/>
                </a:solidFill>
              </a:rPr>
              <a:t>% End of </a:t>
            </a:r>
            <a:r>
              <a:rPr lang="en-US" altLang="zh-CN" sz="1200" b="0" dirty="0" err="1">
                <a:solidFill>
                  <a:srgbClr val="0000FF"/>
                </a:solidFill>
              </a:rPr>
              <a:t>Nelder</a:t>
            </a:r>
            <a:r>
              <a:rPr lang="en-US" altLang="zh-CN" sz="1200" b="0" dirty="0">
                <a:solidFill>
                  <a:srgbClr val="0000FF"/>
                </a:solidFill>
              </a:rPr>
              <a:t>-Mead algorithm</a:t>
            </a:r>
          </a:p>
          <a:p>
            <a:pPr algn="l"/>
            <a:r>
              <a:rPr lang="zh-CN" altLang="en-US" sz="1200" b="0" dirty="0">
                <a:solidFill>
                  <a:srgbClr val="0000FF"/>
                </a:solidFill>
              </a:rPr>
              <a:t> </a:t>
            </a:r>
          </a:p>
          <a:p>
            <a:pPr algn="l"/>
            <a:r>
              <a:rPr lang="en-US" altLang="zh-CN" sz="1200" b="0" dirty="0">
                <a:solidFill>
                  <a:srgbClr val="0000FF"/>
                </a:solidFill>
              </a:rPr>
              <a:t>%Determine size of simplex</a:t>
            </a:r>
          </a:p>
          <a:p>
            <a:pPr algn="l"/>
            <a:r>
              <a:rPr lang="en-US" altLang="zh-CN" sz="1200" b="0" dirty="0" err="1">
                <a:solidFill>
                  <a:srgbClr val="0000FF"/>
                </a:solidFill>
              </a:rPr>
              <a:t>snorm</a:t>
            </a:r>
            <a:r>
              <a:rPr lang="en-US" altLang="zh-CN" sz="1200" b="0" dirty="0">
                <a:solidFill>
                  <a:srgbClr val="0000FF"/>
                </a:solidFill>
              </a:rPr>
              <a:t>=0;</a:t>
            </a:r>
          </a:p>
          <a:p>
            <a:pPr algn="l"/>
            <a:r>
              <a:rPr lang="pt-BR" altLang="zh-CN" sz="1200" b="0" dirty="0">
                <a:solidFill>
                  <a:srgbClr val="0000FF"/>
                </a:solidFill>
              </a:rPr>
              <a:t>for j=1:n+1</a:t>
            </a:r>
          </a:p>
          <a:p>
            <a:pPr algn="l"/>
            <a:r>
              <a:rPr lang="nl-NL" altLang="zh-CN" sz="1200" b="0" dirty="0">
                <a:solidFill>
                  <a:srgbClr val="0000FF"/>
                </a:solidFill>
              </a:rPr>
              <a:t>   s=norm(V(j)-V(lo));</a:t>
            </a:r>
          </a:p>
          <a:p>
            <a:pPr algn="l"/>
            <a:r>
              <a:rPr lang="en-US" altLang="zh-CN" sz="1200" b="0" dirty="0">
                <a:solidFill>
                  <a:srgbClr val="0000FF"/>
                </a:solidFill>
              </a:rPr>
              <a:t>   if(s&gt;=</a:t>
            </a:r>
            <a:r>
              <a:rPr lang="en-US" altLang="zh-CN" sz="1200" b="0" dirty="0" err="1">
                <a:solidFill>
                  <a:srgbClr val="0000FF"/>
                </a:solidFill>
              </a:rPr>
              <a:t>snorm</a:t>
            </a:r>
            <a:r>
              <a:rPr lang="en-US" altLang="zh-CN" sz="1200" b="0" dirty="0">
                <a:solidFill>
                  <a:srgbClr val="0000FF"/>
                </a:solidFill>
              </a:rPr>
              <a:t>)</a:t>
            </a:r>
          </a:p>
          <a:p>
            <a:pPr algn="l"/>
            <a:r>
              <a:rPr lang="en-US" altLang="zh-CN" sz="1200" b="0" dirty="0">
                <a:solidFill>
                  <a:srgbClr val="0000FF"/>
                </a:solidFill>
              </a:rPr>
              <a:t>      </a:t>
            </a:r>
            <a:r>
              <a:rPr lang="en-US" altLang="zh-CN" sz="1200" b="0" dirty="0" err="1">
                <a:solidFill>
                  <a:srgbClr val="0000FF"/>
                </a:solidFill>
              </a:rPr>
              <a:t>snorm</a:t>
            </a:r>
            <a:r>
              <a:rPr lang="en-US" altLang="zh-CN" sz="1200" b="0" dirty="0">
                <a:solidFill>
                  <a:srgbClr val="0000FF"/>
                </a:solidFill>
              </a:rPr>
              <a:t>=s;</a:t>
            </a:r>
          </a:p>
          <a:p>
            <a:pPr algn="l"/>
            <a:r>
              <a:rPr lang="en-US" altLang="zh-CN" sz="1200" b="0" dirty="0">
                <a:solidFill>
                  <a:srgbClr val="0000FF"/>
                </a:solidFill>
              </a:rPr>
              <a:t>   end</a:t>
            </a:r>
          </a:p>
          <a:p>
            <a:pPr algn="l"/>
            <a:r>
              <a:rPr lang="en-US" altLang="zh-CN" sz="1200" b="0" dirty="0">
                <a:solidFill>
                  <a:srgbClr val="0000FF"/>
                </a:solidFill>
              </a:rPr>
              <a:t>end</a:t>
            </a:r>
          </a:p>
          <a:p>
            <a:pPr algn="l"/>
            <a:r>
              <a:rPr lang="zh-CN" altLang="en-US" sz="1200" b="0" dirty="0">
                <a:solidFill>
                  <a:srgbClr val="0000FF"/>
                </a:solidFill>
              </a:rPr>
              <a:t> </a:t>
            </a:r>
          </a:p>
          <a:p>
            <a:pPr algn="l"/>
            <a:r>
              <a:rPr lang="en-US" altLang="zh-CN" sz="1200" b="0" dirty="0">
                <a:solidFill>
                  <a:srgbClr val="0000FF"/>
                </a:solidFill>
              </a:rPr>
              <a:t>Q=Q';</a:t>
            </a:r>
          </a:p>
          <a:p>
            <a:pPr algn="l"/>
            <a:r>
              <a:rPr lang="pt-BR" altLang="zh-CN" sz="1200" b="0" dirty="0">
                <a:solidFill>
                  <a:srgbClr val="0000FF"/>
                </a:solidFill>
              </a:rPr>
              <a:t>V0=V(lo,1:n);</a:t>
            </a:r>
          </a:p>
          <a:p>
            <a:pPr algn="l"/>
            <a:r>
              <a:rPr lang="en-US" altLang="zh-CN" sz="1200" b="0" dirty="0">
                <a:solidFill>
                  <a:srgbClr val="0000FF"/>
                </a:solidFill>
              </a:rPr>
              <a:t>y0=Y(lo);</a:t>
            </a:r>
          </a:p>
          <a:p>
            <a:pPr algn="l"/>
            <a:r>
              <a:rPr lang="en-US" altLang="zh-CN" sz="1200" b="0" dirty="0" err="1">
                <a:solidFill>
                  <a:srgbClr val="0000FF"/>
                </a:solidFill>
              </a:rPr>
              <a:t>dV</a:t>
            </a:r>
            <a:r>
              <a:rPr lang="en-US" altLang="zh-CN" sz="1200" b="0" dirty="0">
                <a:solidFill>
                  <a:srgbClr val="0000FF"/>
                </a:solidFill>
              </a:rPr>
              <a:t>=</a:t>
            </a:r>
            <a:r>
              <a:rPr lang="en-US" altLang="zh-CN" sz="1200" b="0" dirty="0" err="1">
                <a:solidFill>
                  <a:srgbClr val="0000FF"/>
                </a:solidFill>
              </a:rPr>
              <a:t>snorm</a:t>
            </a:r>
            <a:r>
              <a:rPr lang="en-US" altLang="zh-CN" sz="1200" b="0" dirty="0">
                <a:solidFill>
                  <a:srgbClr val="0000FF"/>
                </a:solidFill>
              </a:rPr>
              <a:t>;</a:t>
            </a:r>
          </a:p>
          <a:p>
            <a:pPr algn="l"/>
            <a:r>
              <a:rPr lang="es-ES" altLang="zh-CN" sz="1200" b="0" dirty="0">
                <a:solidFill>
                  <a:srgbClr val="0000FF"/>
                </a:solidFill>
              </a:rPr>
              <a:t>dy=abs(Y(hi)-Y(lo));</a:t>
            </a:r>
          </a:p>
          <a:p>
            <a:pPr algn="l"/>
            <a:r>
              <a:rPr lang="zh-CN" altLang="en-US" sz="1200" b="0" dirty="0">
                <a:solidFill>
                  <a:srgbClr val="0000FF"/>
                </a:solidFill>
              </a:rPr>
              <a:t> </a:t>
            </a:r>
          </a:p>
          <a:p>
            <a:pPr algn="l"/>
            <a:r>
              <a:rPr lang="en-US" altLang="zh-CN" sz="1200" b="0" dirty="0">
                <a:solidFill>
                  <a:srgbClr val="0000FF"/>
                </a:solidFill>
              </a:rPr>
              <a:t>if (show==1)</a:t>
            </a:r>
          </a:p>
          <a:p>
            <a:pPr algn="l"/>
            <a:r>
              <a:rPr lang="en-US" altLang="zh-CN" sz="1200" b="0" dirty="0">
                <a:solidFill>
                  <a:srgbClr val="0000FF"/>
                </a:solidFill>
              </a:rPr>
              <a:t>    </a:t>
            </a:r>
            <a:r>
              <a:rPr lang="en-US" altLang="zh-CN" sz="1200" b="0" dirty="0" err="1">
                <a:solidFill>
                  <a:srgbClr val="0000FF"/>
                </a:solidFill>
              </a:rPr>
              <a:t>disp</a:t>
            </a:r>
            <a:r>
              <a:rPr lang="en-US" altLang="zh-CN" sz="1200" b="0" dirty="0">
                <a:solidFill>
                  <a:srgbClr val="0000FF"/>
                </a:solidFill>
              </a:rPr>
              <a:t>([P Q])</a:t>
            </a:r>
          </a:p>
          <a:p>
            <a:pPr algn="l"/>
            <a:r>
              <a:rPr lang="en-US" altLang="zh-CN" sz="1200" b="0" dirty="0">
                <a:solidFill>
                  <a:srgbClr val="0000FF"/>
                </a:solidFill>
              </a:rPr>
              <a:t>end</a:t>
            </a:r>
            <a:endParaRPr lang="zh-CN" altLang="en-US" sz="12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7261155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5F90E9B-1443-4A93-85B4-22BAFBCB77CC}"/>
              </a:ext>
            </a:extLst>
          </p:cNvPr>
          <p:cNvSpPr>
            <a:spLocks noGrp="1" noChangeArrowheads="1"/>
          </p:cNvSpPr>
          <p:nvPr>
            <p:ph type="title"/>
          </p:nvPr>
        </p:nvSpPr>
        <p:spPr>
          <a:xfrm>
            <a:off x="3131840" y="724611"/>
            <a:ext cx="4087366" cy="471586"/>
          </a:xfrm>
        </p:spPr>
        <p:txBody>
          <a:bodyPr>
            <a:normAutofit fontScale="90000"/>
          </a:bodyPr>
          <a:lstStyle/>
          <a:p>
            <a:r>
              <a:rPr lang="zh-CN" altLang="en-US" dirty="0"/>
              <a:t>鲍威尔方法</a:t>
            </a:r>
          </a:p>
        </p:txBody>
      </p:sp>
      <p:sp>
        <p:nvSpPr>
          <p:cNvPr id="2" name="文本框 1">
            <a:extLst>
              <a:ext uri="{FF2B5EF4-FFF2-40B4-BE49-F238E27FC236}">
                <a16:creationId xmlns:a16="http://schemas.microsoft.com/office/drawing/2014/main" id="{972A8843-9479-4C82-96D1-17E0D846FECD}"/>
              </a:ext>
            </a:extLst>
          </p:cNvPr>
          <p:cNvSpPr txBox="1"/>
          <p:nvPr/>
        </p:nvSpPr>
        <p:spPr>
          <a:xfrm>
            <a:off x="177062" y="1416195"/>
            <a:ext cx="8928992" cy="1433341"/>
          </a:xfrm>
          <a:prstGeom prst="rect">
            <a:avLst/>
          </a:prstGeom>
          <a:noFill/>
        </p:spPr>
        <p:txBody>
          <a:bodyPr wrap="square" rtlCol="0">
            <a:spAutoFit/>
          </a:bodyPr>
          <a:lstStyle/>
          <a:p>
            <a:pPr algn="l">
              <a:lnSpc>
                <a:spcPct val="150000"/>
              </a:lnSpc>
            </a:pPr>
            <a:r>
              <a:rPr lang="zh-CN" altLang="en-US" sz="2000" b="0" dirty="0">
                <a:solidFill>
                  <a:schemeClr val="tx1"/>
                </a:solidFill>
                <a:latin typeface="+mn-ea"/>
              </a:rPr>
              <a:t>设</a:t>
            </a:r>
            <a:r>
              <a:rPr lang="en-US" altLang="zh-CN" sz="2000" b="0" i="1" dirty="0">
                <a:solidFill>
                  <a:schemeClr val="tx1"/>
                </a:solidFill>
                <a:latin typeface="+mn-ea"/>
              </a:rPr>
              <a:t>X</a:t>
            </a:r>
            <a:r>
              <a:rPr lang="en-US" altLang="zh-CN" sz="2000" b="0" baseline="-25000" dirty="0">
                <a:solidFill>
                  <a:schemeClr val="tx1"/>
                </a:solidFill>
                <a:latin typeface="+mn-ea"/>
              </a:rPr>
              <a:t>0</a:t>
            </a:r>
            <a:r>
              <a:rPr lang="zh-CN" altLang="en-US" sz="2000" b="0" dirty="0">
                <a:solidFill>
                  <a:schemeClr val="tx1"/>
                </a:solidFill>
                <a:latin typeface="+mn-ea"/>
              </a:rPr>
              <a:t>是函数</a:t>
            </a:r>
            <a:r>
              <a:rPr lang="en-US" altLang="zh-CN" sz="2000" b="0" i="1" dirty="0">
                <a:solidFill>
                  <a:schemeClr val="tx1"/>
                </a:solidFill>
                <a:latin typeface="+mn-ea"/>
              </a:rPr>
              <a:t>z</a:t>
            </a:r>
            <a:r>
              <a:rPr lang="en-US" altLang="zh-CN" sz="2000" b="0" dirty="0">
                <a:solidFill>
                  <a:schemeClr val="tx1"/>
                </a:solidFill>
                <a:latin typeface="+mn-ea"/>
              </a:rPr>
              <a:t>=</a:t>
            </a:r>
            <a:r>
              <a:rPr lang="en-US" altLang="zh-CN" sz="2000" b="0" i="1" dirty="0">
                <a:solidFill>
                  <a:schemeClr val="tx1"/>
                </a:solidFill>
                <a:latin typeface="+mn-ea"/>
              </a:rPr>
              <a:t>f </a:t>
            </a:r>
            <a:r>
              <a:rPr lang="en-US" altLang="zh-CN" sz="2000" b="0" dirty="0">
                <a:solidFill>
                  <a:schemeClr val="tx1"/>
                </a:solidFill>
                <a:latin typeface="+mn-ea"/>
              </a:rPr>
              <a:t>(</a:t>
            </a:r>
            <a:r>
              <a:rPr lang="en-US" altLang="zh-CN" sz="2000" b="0" i="1" dirty="0">
                <a:solidFill>
                  <a:schemeClr val="tx1"/>
                </a:solidFill>
                <a:latin typeface="+mn-ea"/>
              </a:rPr>
              <a:t>x</a:t>
            </a:r>
            <a:r>
              <a:rPr lang="en-US" altLang="zh-CN" sz="2000" b="0" baseline="-25000" dirty="0">
                <a:solidFill>
                  <a:schemeClr val="tx1"/>
                </a:solidFill>
                <a:latin typeface="+mn-ea"/>
              </a:rPr>
              <a:t>1</a:t>
            </a:r>
            <a:r>
              <a:rPr lang="en-US" altLang="zh-CN" sz="2000" b="0" dirty="0">
                <a:solidFill>
                  <a:schemeClr val="tx1"/>
                </a:solidFill>
                <a:latin typeface="+mn-ea"/>
              </a:rPr>
              <a:t>,</a:t>
            </a:r>
            <a:r>
              <a:rPr lang="en-US" altLang="zh-CN" sz="2000" b="0" i="1" dirty="0">
                <a:solidFill>
                  <a:schemeClr val="tx1"/>
                </a:solidFill>
                <a:latin typeface="+mn-ea"/>
              </a:rPr>
              <a:t>x</a:t>
            </a:r>
            <a:r>
              <a:rPr lang="en-US" altLang="zh-CN" sz="2000" b="0" baseline="-25000" dirty="0">
                <a:solidFill>
                  <a:schemeClr val="tx1"/>
                </a:solidFill>
                <a:latin typeface="+mn-ea"/>
              </a:rPr>
              <a:t>2</a:t>
            </a:r>
            <a:r>
              <a:rPr lang="en-US" altLang="zh-CN" sz="2000" b="0" dirty="0">
                <a:solidFill>
                  <a:schemeClr val="tx1"/>
                </a:solidFill>
                <a:latin typeface="+mn-ea"/>
              </a:rPr>
              <a:t>,…,</a:t>
            </a:r>
            <a:r>
              <a:rPr lang="en-US" altLang="zh-CN" sz="2000" b="0" i="1" dirty="0" err="1">
                <a:solidFill>
                  <a:schemeClr val="tx1"/>
                </a:solidFill>
                <a:latin typeface="+mn-ea"/>
              </a:rPr>
              <a:t>x</a:t>
            </a:r>
            <a:r>
              <a:rPr lang="en-US" altLang="zh-CN" sz="2000" b="0" i="1" baseline="-25000" dirty="0" err="1">
                <a:solidFill>
                  <a:schemeClr val="tx1"/>
                </a:solidFill>
                <a:latin typeface="+mn-ea"/>
              </a:rPr>
              <a:t>N</a:t>
            </a:r>
            <a:r>
              <a:rPr lang="en-US" altLang="zh-CN" sz="2000" b="0" dirty="0">
                <a:solidFill>
                  <a:schemeClr val="tx1"/>
                </a:solidFill>
                <a:latin typeface="+mn-ea"/>
              </a:rPr>
              <a:t>)</a:t>
            </a:r>
            <a:r>
              <a:rPr lang="zh-CN" altLang="en-US" sz="2000" b="0" dirty="0">
                <a:solidFill>
                  <a:schemeClr val="tx1"/>
                </a:solidFill>
                <a:latin typeface="+mn-ea"/>
              </a:rPr>
              <a:t>的极小值点位置的初始估计，假设函数的偏导数不可得。 一种直观上的很有吸引力的方法是</a:t>
            </a:r>
            <a:r>
              <a:rPr lang="en-US" altLang="zh-CN" sz="2000" b="0" dirty="0">
                <a:solidFill>
                  <a:schemeClr val="tx1"/>
                </a:solidFill>
                <a:latin typeface="+mn-ea"/>
              </a:rPr>
              <a:t>, </a:t>
            </a:r>
            <a:r>
              <a:rPr lang="zh-CN" altLang="en-US" sz="2000" b="0" dirty="0">
                <a:solidFill>
                  <a:srgbClr val="0000FF"/>
                </a:solidFill>
                <a:latin typeface="+mn-ea"/>
                <a:ea typeface="+mn-ea"/>
              </a:rPr>
              <a:t>通过连续地沿着每个标准基向量方向找极小值，来求下一个近似</a:t>
            </a:r>
            <a:r>
              <a:rPr lang="en-US" altLang="zh-CN" sz="2000" b="0" dirty="0">
                <a:solidFill>
                  <a:srgbClr val="0000FF"/>
                </a:solidFill>
                <a:latin typeface="+mn-ea"/>
                <a:ea typeface="+mn-ea"/>
              </a:rPr>
              <a:t>.</a:t>
            </a:r>
            <a:endParaRPr lang="zh-CN" altLang="en-US" sz="2000" b="0" dirty="0">
              <a:solidFill>
                <a:srgbClr val="0000FF"/>
              </a:solidFill>
              <a:latin typeface="+mn-ea"/>
              <a:ea typeface="+mn-ea"/>
            </a:endParaRPr>
          </a:p>
        </p:txBody>
      </p:sp>
      <p:sp>
        <p:nvSpPr>
          <p:cNvPr id="6" name="文本框 5">
            <a:extLst>
              <a:ext uri="{FF2B5EF4-FFF2-40B4-BE49-F238E27FC236}">
                <a16:creationId xmlns:a16="http://schemas.microsoft.com/office/drawing/2014/main" id="{71F3DBE0-3D0F-41DC-8ED2-7F626294F209}"/>
              </a:ext>
            </a:extLst>
          </p:cNvPr>
          <p:cNvSpPr txBox="1"/>
          <p:nvPr/>
        </p:nvSpPr>
        <p:spPr>
          <a:xfrm>
            <a:off x="251520" y="3131505"/>
            <a:ext cx="8640960" cy="461665"/>
          </a:xfrm>
          <a:prstGeom prst="rect">
            <a:avLst/>
          </a:prstGeom>
          <a:noFill/>
        </p:spPr>
        <p:txBody>
          <a:bodyPr wrap="square" rtlCol="0">
            <a:spAutoFit/>
          </a:bodyPr>
          <a:lstStyle/>
          <a:p>
            <a:pPr algn="l"/>
            <a:r>
              <a:rPr lang="en-US" altLang="zh-CN" sz="2400" dirty="0">
                <a:solidFill>
                  <a:schemeClr val="tx1"/>
                </a:solidFill>
                <a:latin typeface="+mn-ea"/>
              </a:rPr>
              <a:t>{</a:t>
            </a:r>
            <a:r>
              <a:rPr lang="en-US" altLang="zh-CN" sz="2400" i="1" dirty="0" err="1">
                <a:solidFill>
                  <a:schemeClr val="tx1"/>
                </a:solidFill>
                <a:latin typeface="+mn-ea"/>
              </a:rPr>
              <a:t>E</a:t>
            </a:r>
            <a:r>
              <a:rPr lang="en-US" altLang="zh-CN" sz="2400" i="1" baseline="-25000" dirty="0" err="1">
                <a:solidFill>
                  <a:schemeClr val="tx1"/>
                </a:solidFill>
                <a:latin typeface="+mn-ea"/>
              </a:rPr>
              <a:t>k</a:t>
            </a:r>
            <a:r>
              <a:rPr lang="en-US" altLang="zh-CN" sz="2400" dirty="0">
                <a:solidFill>
                  <a:schemeClr val="tx1"/>
                </a:solidFill>
                <a:latin typeface="+mn-ea"/>
              </a:rPr>
              <a:t>=[0 0 ... 0 1</a:t>
            </a:r>
            <a:r>
              <a:rPr lang="en-US" altLang="zh-CN" sz="2400" i="1" baseline="-25000" dirty="0">
                <a:solidFill>
                  <a:schemeClr val="tx1"/>
                </a:solidFill>
                <a:latin typeface="+mn-ea"/>
              </a:rPr>
              <a:t>k</a:t>
            </a:r>
            <a:r>
              <a:rPr lang="en-US" altLang="zh-CN" sz="2400" dirty="0">
                <a:solidFill>
                  <a:schemeClr val="tx1"/>
                </a:solidFill>
                <a:latin typeface="+mn-ea"/>
              </a:rPr>
              <a:t> 0 ... 0]: </a:t>
            </a:r>
            <a:r>
              <a:rPr lang="en-US" altLang="zh-CN" sz="2400" i="1" dirty="0">
                <a:solidFill>
                  <a:schemeClr val="tx1"/>
                </a:solidFill>
                <a:latin typeface="+mn-ea"/>
              </a:rPr>
              <a:t>k</a:t>
            </a:r>
            <a:r>
              <a:rPr lang="en-US" altLang="zh-CN" sz="2400" dirty="0">
                <a:solidFill>
                  <a:schemeClr val="tx1"/>
                </a:solidFill>
                <a:latin typeface="+mn-ea"/>
              </a:rPr>
              <a:t>=1, 2, … ,</a:t>
            </a:r>
            <a:r>
              <a:rPr lang="en-US" altLang="zh-CN" sz="2400" i="1" dirty="0">
                <a:solidFill>
                  <a:schemeClr val="tx1"/>
                </a:solidFill>
                <a:latin typeface="+mn-ea"/>
              </a:rPr>
              <a:t>N</a:t>
            </a:r>
            <a:r>
              <a:rPr lang="en-US" altLang="zh-CN" sz="2400" dirty="0">
                <a:solidFill>
                  <a:schemeClr val="tx1"/>
                </a:solidFill>
                <a:latin typeface="+mn-ea"/>
              </a:rPr>
              <a:t>}</a:t>
            </a:r>
            <a:r>
              <a:rPr lang="zh-CN" altLang="en-US" sz="2400" dirty="0">
                <a:solidFill>
                  <a:schemeClr val="tx1"/>
                </a:solidFill>
                <a:latin typeface="+mn-ea"/>
              </a:rPr>
              <a:t>为标准基向量，</a:t>
            </a:r>
            <a:endParaRPr lang="zh-CN" altLang="en-US" sz="2400" b="0" dirty="0">
              <a:solidFill>
                <a:schemeClr val="tx1"/>
              </a:solidFill>
              <a:latin typeface="+mn-ea"/>
              <a:ea typeface="+mn-ea"/>
            </a:endParaRPr>
          </a:p>
        </p:txBody>
      </p:sp>
      <p:graphicFrame>
        <p:nvGraphicFramePr>
          <p:cNvPr id="9" name="Object 4">
            <a:extLst>
              <a:ext uri="{FF2B5EF4-FFF2-40B4-BE49-F238E27FC236}">
                <a16:creationId xmlns:a16="http://schemas.microsoft.com/office/drawing/2014/main" id="{8727A96C-8702-4DD2-8D03-69FDABF1CA29}"/>
              </a:ext>
            </a:extLst>
          </p:cNvPr>
          <p:cNvGraphicFramePr>
            <a:graphicFrameLocks noChangeAspect="1"/>
          </p:cNvGraphicFramePr>
          <p:nvPr>
            <p:extLst>
              <p:ext uri="{D42A27DB-BD31-4B8C-83A1-F6EECF244321}">
                <p14:modId xmlns:p14="http://schemas.microsoft.com/office/powerpoint/2010/main" val="2509781607"/>
              </p:ext>
            </p:extLst>
          </p:nvPr>
        </p:nvGraphicFramePr>
        <p:xfrm>
          <a:off x="2622258" y="3875139"/>
          <a:ext cx="4038600" cy="427037"/>
        </p:xfrm>
        <a:graphic>
          <a:graphicData uri="http://schemas.openxmlformats.org/presentationml/2006/ole">
            <mc:AlternateContent xmlns:mc="http://schemas.openxmlformats.org/markup-compatibility/2006">
              <mc:Choice xmlns:v="urn:schemas-microsoft-com:vml" Requires="v">
                <p:oleObj spid="_x0000_s587910" name="Equation" r:id="rId3" imgW="2286000" imgH="241200" progId="Equation.DSMT4">
                  <p:embed/>
                </p:oleObj>
              </mc:Choice>
              <mc:Fallback>
                <p:oleObj name="Equation" r:id="rId3" imgW="2286000" imgH="241200" progId="Equation.DSMT4">
                  <p:embed/>
                  <p:pic>
                    <p:nvPicPr>
                      <p:cNvPr id="59396" name="Object 4">
                        <a:extLst>
                          <a:ext uri="{FF2B5EF4-FFF2-40B4-BE49-F238E27FC236}">
                            <a16:creationId xmlns:a16="http://schemas.microsoft.com/office/drawing/2014/main" id="{D1F5C141-7DB4-4C1B-BDC8-40DB6DB3EE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2258" y="3875139"/>
                        <a:ext cx="403860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本框 6">
            <a:extLst>
              <a:ext uri="{FF2B5EF4-FFF2-40B4-BE49-F238E27FC236}">
                <a16:creationId xmlns:a16="http://schemas.microsoft.com/office/drawing/2014/main" id="{6AF6958B-FD7A-4679-8F39-B8A8574006E6}"/>
              </a:ext>
            </a:extLst>
          </p:cNvPr>
          <p:cNvSpPr txBox="1"/>
          <p:nvPr/>
        </p:nvSpPr>
        <p:spPr>
          <a:xfrm>
            <a:off x="323528" y="4437112"/>
            <a:ext cx="2118202" cy="461665"/>
          </a:xfrm>
          <a:prstGeom prst="rect">
            <a:avLst/>
          </a:prstGeom>
          <a:noFill/>
        </p:spPr>
        <p:txBody>
          <a:bodyPr wrap="square" rtlCol="0">
            <a:spAutoFit/>
          </a:bodyPr>
          <a:lstStyle/>
          <a:p>
            <a:pPr algn="l"/>
            <a:r>
              <a:rPr lang="zh-CN" altLang="en-US" sz="2400" dirty="0">
                <a:solidFill>
                  <a:schemeClr val="tx1"/>
                </a:solidFill>
                <a:latin typeface="+mn-ea"/>
              </a:rPr>
              <a:t>且</a:t>
            </a:r>
            <a:r>
              <a:rPr lang="en-US" altLang="zh-CN" sz="2400" dirty="0" err="1">
                <a:solidFill>
                  <a:schemeClr val="tx1"/>
                </a:solidFill>
                <a:latin typeface="+mn-ea"/>
              </a:rPr>
              <a:t>i</a:t>
            </a:r>
            <a:r>
              <a:rPr lang="en-US" altLang="zh-CN" sz="2400" dirty="0">
                <a:solidFill>
                  <a:schemeClr val="tx1"/>
                </a:solidFill>
                <a:latin typeface="+mn-ea"/>
              </a:rPr>
              <a:t>=0</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1541912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a:extLst>
              <a:ext uri="{FF2B5EF4-FFF2-40B4-BE49-F238E27FC236}">
                <a16:creationId xmlns:a16="http://schemas.microsoft.com/office/drawing/2014/main" id="{A40A8E9C-7FB4-42B3-93B3-709C76FC8F1D}"/>
              </a:ext>
            </a:extLst>
          </p:cNvPr>
          <p:cNvSpPr txBox="1">
            <a:spLocks noChangeArrowheads="1"/>
          </p:cNvSpPr>
          <p:nvPr/>
        </p:nvSpPr>
        <p:spPr bwMode="auto">
          <a:xfrm>
            <a:off x="323528" y="836712"/>
            <a:ext cx="8408413" cy="35988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50000"/>
              </a:lnSpc>
              <a:buSzTx/>
              <a:buFontTx/>
              <a:buAutoNum type="romanUcPeriod"/>
            </a:pPr>
            <a:r>
              <a:rPr lang="zh-CN" altLang="en-US" sz="2200" dirty="0">
                <a:latin typeface="+mn-ea"/>
                <a:ea typeface="+mn-ea"/>
              </a:rPr>
              <a:t>令</a:t>
            </a:r>
            <a:r>
              <a:rPr lang="en-US" altLang="zh-CN" sz="2200" b="1" i="1" dirty="0">
                <a:latin typeface="+mn-ea"/>
                <a:ea typeface="+mn-ea"/>
              </a:rPr>
              <a:t>P</a:t>
            </a:r>
            <a:r>
              <a:rPr lang="en-US" altLang="zh-CN" sz="2200" baseline="-25000" dirty="0">
                <a:latin typeface="+mn-ea"/>
                <a:ea typeface="+mn-ea"/>
              </a:rPr>
              <a:t>0</a:t>
            </a:r>
            <a:r>
              <a:rPr lang="en-US" altLang="zh-CN" sz="2200" dirty="0">
                <a:latin typeface="+mn-ea"/>
                <a:ea typeface="+mn-ea"/>
              </a:rPr>
              <a:t>=</a:t>
            </a:r>
            <a:r>
              <a:rPr lang="en-US" altLang="zh-CN" sz="2200" i="1" dirty="0">
                <a:latin typeface="+mn-ea"/>
                <a:ea typeface="+mn-ea"/>
              </a:rPr>
              <a:t>x</a:t>
            </a:r>
            <a:r>
              <a:rPr lang="en-US" altLang="zh-CN" sz="2200" i="1" baseline="-25000" dirty="0">
                <a:latin typeface="+mn-ea"/>
                <a:ea typeface="+mn-ea"/>
              </a:rPr>
              <a:t>i</a:t>
            </a:r>
          </a:p>
          <a:p>
            <a:pPr algn="l">
              <a:lnSpc>
                <a:spcPct val="150000"/>
              </a:lnSpc>
              <a:buSzTx/>
              <a:buFontTx/>
              <a:buAutoNum type="romanUcPeriod"/>
            </a:pPr>
            <a:r>
              <a:rPr lang="zh-CN" altLang="en-US" sz="2200" dirty="0">
                <a:latin typeface="+mn-ea"/>
                <a:ea typeface="+mn-ea"/>
              </a:rPr>
              <a:t>对</a:t>
            </a:r>
            <a:r>
              <a:rPr lang="en-US" altLang="zh-CN" sz="2200" i="1" dirty="0">
                <a:latin typeface="+mn-ea"/>
                <a:ea typeface="+mn-ea"/>
              </a:rPr>
              <a:t>k</a:t>
            </a:r>
            <a:r>
              <a:rPr lang="en-US" altLang="zh-CN" sz="2200" dirty="0">
                <a:latin typeface="+mn-ea"/>
                <a:ea typeface="+mn-ea"/>
              </a:rPr>
              <a:t>=1,2,…,</a:t>
            </a:r>
            <a:r>
              <a:rPr lang="en-US" altLang="zh-CN" sz="2200" i="1" dirty="0">
                <a:latin typeface="+mn-ea"/>
                <a:ea typeface="+mn-ea"/>
              </a:rPr>
              <a:t>N</a:t>
            </a:r>
            <a:r>
              <a:rPr lang="zh-CN" altLang="en-US" sz="2200" dirty="0">
                <a:latin typeface="+mn-ea"/>
                <a:ea typeface="+mn-ea"/>
              </a:rPr>
              <a:t>，求值</a:t>
            </a:r>
            <a:r>
              <a:rPr lang="en-US" altLang="zh-CN" sz="2200" i="1" dirty="0" err="1">
                <a:latin typeface="+mn-ea"/>
                <a:ea typeface="+mn-ea"/>
              </a:rPr>
              <a:t>γ</a:t>
            </a:r>
            <a:r>
              <a:rPr lang="en-US" altLang="zh-CN" sz="2200" i="1" baseline="-25000" dirty="0" err="1">
                <a:latin typeface="+mn-ea"/>
                <a:ea typeface="+mn-ea"/>
              </a:rPr>
              <a:t>k</a:t>
            </a:r>
            <a:r>
              <a:rPr lang="zh-CN" altLang="en-US" sz="2200" dirty="0">
                <a:latin typeface="+mn-ea"/>
                <a:ea typeface="+mn-ea"/>
              </a:rPr>
              <a:t>，使得</a:t>
            </a:r>
            <a:r>
              <a:rPr lang="en-US" altLang="zh-CN" sz="2200" i="1" dirty="0">
                <a:latin typeface="+mn-ea"/>
                <a:ea typeface="+mn-ea"/>
              </a:rPr>
              <a:t>f</a:t>
            </a:r>
            <a:r>
              <a:rPr lang="en-US" altLang="zh-CN" sz="2200" dirty="0">
                <a:latin typeface="+mn-ea"/>
                <a:ea typeface="+mn-ea"/>
              </a:rPr>
              <a:t>(</a:t>
            </a:r>
            <a:r>
              <a:rPr lang="en-US" altLang="zh-CN" sz="2200" b="1" i="1" dirty="0">
                <a:latin typeface="+mn-ea"/>
                <a:ea typeface="+mn-ea"/>
              </a:rPr>
              <a:t>P</a:t>
            </a:r>
            <a:r>
              <a:rPr lang="en-US" altLang="zh-CN" sz="2200" i="1" baseline="-25000" dirty="0">
                <a:latin typeface="+mn-ea"/>
                <a:ea typeface="+mn-ea"/>
              </a:rPr>
              <a:t>k</a:t>
            </a:r>
            <a:r>
              <a:rPr lang="en-US" altLang="zh-CN" sz="2200" baseline="-25000" dirty="0">
                <a:latin typeface="+mn-ea"/>
                <a:ea typeface="+mn-ea"/>
              </a:rPr>
              <a:t>-1</a:t>
            </a:r>
            <a:r>
              <a:rPr lang="en-US" altLang="zh-CN" sz="2200" dirty="0">
                <a:latin typeface="+mn-ea"/>
                <a:ea typeface="+mn-ea"/>
              </a:rPr>
              <a:t>+</a:t>
            </a:r>
            <a:r>
              <a:rPr lang="el-GR" altLang="zh-CN" sz="2200" i="1" dirty="0">
                <a:latin typeface="+mn-ea"/>
                <a:ea typeface="+mn-ea"/>
              </a:rPr>
              <a:t>γ</a:t>
            </a:r>
            <a:r>
              <a:rPr lang="en-US" altLang="zh-CN" sz="2200" i="1" baseline="-25000" dirty="0" err="1">
                <a:latin typeface="+mn-ea"/>
                <a:ea typeface="+mn-ea"/>
              </a:rPr>
              <a:t>k</a:t>
            </a:r>
            <a:r>
              <a:rPr lang="en-US" altLang="zh-CN" sz="2200" b="1" i="1" dirty="0" err="1">
                <a:latin typeface="+mn-ea"/>
                <a:ea typeface="+mn-ea"/>
              </a:rPr>
              <a:t>U</a:t>
            </a:r>
            <a:r>
              <a:rPr lang="en-US" altLang="zh-CN" sz="2200" i="1" baseline="-25000" dirty="0" err="1">
                <a:latin typeface="+mn-ea"/>
                <a:ea typeface="+mn-ea"/>
              </a:rPr>
              <a:t>k</a:t>
            </a:r>
            <a:r>
              <a:rPr lang="en-US" altLang="zh-CN" sz="2200" dirty="0">
                <a:latin typeface="+mn-ea"/>
                <a:ea typeface="+mn-ea"/>
              </a:rPr>
              <a:t>)</a:t>
            </a:r>
            <a:r>
              <a:rPr lang="zh-CN" altLang="en-US" sz="2200" dirty="0">
                <a:latin typeface="+mn-ea"/>
                <a:ea typeface="+mn-ea"/>
              </a:rPr>
              <a:t>极小，并令</a:t>
            </a:r>
            <a:r>
              <a:rPr lang="en-US" altLang="zh-CN" sz="2200" b="1" i="1" dirty="0" err="1">
                <a:latin typeface="+mn-ea"/>
                <a:ea typeface="+mn-ea"/>
              </a:rPr>
              <a:t>P</a:t>
            </a:r>
            <a:r>
              <a:rPr lang="en-US" altLang="zh-CN" sz="2200" i="1" baseline="-25000" dirty="0" err="1">
                <a:latin typeface="+mn-ea"/>
                <a:ea typeface="+mn-ea"/>
              </a:rPr>
              <a:t>k</a:t>
            </a:r>
            <a:r>
              <a:rPr lang="en-US" altLang="zh-CN" sz="2200" dirty="0">
                <a:latin typeface="+mn-ea"/>
                <a:ea typeface="+mn-ea"/>
              </a:rPr>
              <a:t>=</a:t>
            </a:r>
            <a:r>
              <a:rPr lang="en-US" altLang="zh-CN" sz="2200" b="1" i="1" dirty="0">
                <a:latin typeface="+mn-ea"/>
                <a:ea typeface="+mn-ea"/>
              </a:rPr>
              <a:t>P</a:t>
            </a:r>
            <a:r>
              <a:rPr lang="en-US" altLang="zh-CN" sz="2200" i="1" baseline="-25000" dirty="0">
                <a:latin typeface="+mn-ea"/>
                <a:ea typeface="+mn-ea"/>
              </a:rPr>
              <a:t>k</a:t>
            </a:r>
            <a:r>
              <a:rPr lang="en-US" altLang="zh-CN" sz="2200" baseline="-25000" dirty="0">
                <a:latin typeface="+mn-ea"/>
                <a:ea typeface="+mn-ea"/>
              </a:rPr>
              <a:t>-1</a:t>
            </a:r>
            <a:r>
              <a:rPr lang="en-US" altLang="zh-CN" sz="2200" dirty="0">
                <a:latin typeface="+mn-ea"/>
                <a:ea typeface="+mn-ea"/>
              </a:rPr>
              <a:t>+</a:t>
            </a:r>
            <a:r>
              <a:rPr lang="el-GR" altLang="zh-CN" sz="2200" i="1" dirty="0">
                <a:latin typeface="+mn-ea"/>
                <a:ea typeface="+mn-ea"/>
              </a:rPr>
              <a:t>γ</a:t>
            </a:r>
            <a:r>
              <a:rPr lang="en-US" altLang="zh-CN" sz="2200" i="1" baseline="-25000" dirty="0" err="1">
                <a:latin typeface="+mn-ea"/>
                <a:ea typeface="+mn-ea"/>
              </a:rPr>
              <a:t>k</a:t>
            </a:r>
            <a:r>
              <a:rPr lang="en-US" altLang="zh-CN" sz="2200" b="1" i="1" dirty="0" err="1">
                <a:latin typeface="+mn-ea"/>
                <a:ea typeface="+mn-ea"/>
              </a:rPr>
              <a:t>U</a:t>
            </a:r>
            <a:r>
              <a:rPr lang="en-US" altLang="zh-CN" sz="2200" i="1" baseline="-25000" dirty="0" err="1">
                <a:latin typeface="+mn-ea"/>
                <a:ea typeface="+mn-ea"/>
              </a:rPr>
              <a:t>k</a:t>
            </a:r>
            <a:endParaRPr lang="en-US" altLang="zh-CN" sz="2200" i="1" baseline="-25000" dirty="0">
              <a:latin typeface="+mn-ea"/>
              <a:ea typeface="+mn-ea"/>
            </a:endParaRPr>
          </a:p>
          <a:p>
            <a:pPr algn="l">
              <a:lnSpc>
                <a:spcPct val="150000"/>
              </a:lnSpc>
              <a:buSzTx/>
              <a:buFontTx/>
              <a:buAutoNum type="romanUcPeriod"/>
            </a:pPr>
            <a:r>
              <a:rPr lang="zh-CN" altLang="en-US" sz="2200" dirty="0">
                <a:latin typeface="+mn-ea"/>
                <a:ea typeface="+mn-ea"/>
              </a:rPr>
              <a:t>令</a:t>
            </a:r>
            <a:r>
              <a:rPr lang="en-US" altLang="zh-CN" sz="2200" i="1" dirty="0" err="1">
                <a:latin typeface="+mn-ea"/>
                <a:ea typeface="+mn-ea"/>
              </a:rPr>
              <a:t>i</a:t>
            </a:r>
            <a:r>
              <a:rPr lang="en-US" altLang="zh-CN" sz="2200" dirty="0">
                <a:latin typeface="+mn-ea"/>
                <a:ea typeface="+mn-ea"/>
              </a:rPr>
              <a:t>=</a:t>
            </a:r>
            <a:r>
              <a:rPr lang="en-US" altLang="zh-CN" sz="2200" i="1" dirty="0">
                <a:latin typeface="+mn-ea"/>
                <a:ea typeface="+mn-ea"/>
              </a:rPr>
              <a:t>i</a:t>
            </a:r>
            <a:r>
              <a:rPr lang="en-US" altLang="zh-CN" sz="2200" dirty="0">
                <a:latin typeface="+mn-ea"/>
                <a:ea typeface="+mn-ea"/>
              </a:rPr>
              <a:t>+1</a:t>
            </a:r>
          </a:p>
          <a:p>
            <a:pPr algn="l">
              <a:lnSpc>
                <a:spcPct val="150000"/>
              </a:lnSpc>
              <a:buSzTx/>
              <a:buFontTx/>
              <a:buAutoNum type="romanUcPeriod"/>
            </a:pPr>
            <a:r>
              <a:rPr lang="zh-CN" altLang="en-US" sz="2200" dirty="0">
                <a:latin typeface="+mn-ea"/>
                <a:ea typeface="+mn-ea"/>
              </a:rPr>
              <a:t>对</a:t>
            </a:r>
            <a:r>
              <a:rPr lang="en-US" altLang="zh-CN" sz="2200" i="1" dirty="0">
                <a:latin typeface="+mn-ea"/>
                <a:ea typeface="+mn-ea"/>
              </a:rPr>
              <a:t>j</a:t>
            </a:r>
            <a:r>
              <a:rPr lang="en-US" altLang="zh-CN" sz="2200" dirty="0">
                <a:latin typeface="+mn-ea"/>
                <a:ea typeface="+mn-ea"/>
              </a:rPr>
              <a:t>=1,2,…,</a:t>
            </a:r>
            <a:r>
              <a:rPr lang="en-US" altLang="zh-CN" sz="2200" i="1" dirty="0">
                <a:latin typeface="+mn-ea"/>
                <a:ea typeface="+mn-ea"/>
              </a:rPr>
              <a:t>N</a:t>
            </a:r>
            <a:r>
              <a:rPr lang="en-US" altLang="zh-CN" sz="2200" dirty="0">
                <a:latin typeface="+mn-ea"/>
                <a:ea typeface="+mn-ea"/>
              </a:rPr>
              <a:t>-1</a:t>
            </a:r>
            <a:r>
              <a:rPr lang="zh-CN" altLang="en-US" sz="2200" dirty="0">
                <a:latin typeface="+mn-ea"/>
                <a:ea typeface="+mn-ea"/>
              </a:rPr>
              <a:t>，令</a:t>
            </a:r>
            <a:r>
              <a:rPr lang="en-US" altLang="zh-CN" sz="2200" b="1" i="1" dirty="0" err="1">
                <a:latin typeface="+mn-ea"/>
                <a:ea typeface="+mn-ea"/>
              </a:rPr>
              <a:t>U</a:t>
            </a:r>
            <a:r>
              <a:rPr lang="en-US" altLang="zh-CN" sz="2200" i="1" baseline="-25000" dirty="0" err="1">
                <a:latin typeface="+mn-ea"/>
                <a:ea typeface="+mn-ea"/>
              </a:rPr>
              <a:t>j</a:t>
            </a:r>
            <a:r>
              <a:rPr lang="en-US" altLang="zh-CN" sz="2200" dirty="0">
                <a:latin typeface="+mn-ea"/>
                <a:ea typeface="+mn-ea"/>
              </a:rPr>
              <a:t>=</a:t>
            </a:r>
            <a:r>
              <a:rPr lang="en-US" altLang="zh-CN" sz="2200" b="1" i="1" dirty="0">
                <a:latin typeface="+mn-ea"/>
                <a:ea typeface="+mn-ea"/>
              </a:rPr>
              <a:t>U</a:t>
            </a:r>
            <a:r>
              <a:rPr lang="en-US" altLang="zh-CN" sz="2200" i="1" baseline="-25000" dirty="0">
                <a:latin typeface="+mn-ea"/>
                <a:ea typeface="+mn-ea"/>
              </a:rPr>
              <a:t>j</a:t>
            </a:r>
            <a:r>
              <a:rPr lang="en-US" altLang="zh-CN" sz="2200" baseline="-25000" dirty="0">
                <a:latin typeface="+mn-ea"/>
                <a:ea typeface="+mn-ea"/>
              </a:rPr>
              <a:t>+1</a:t>
            </a:r>
            <a:r>
              <a:rPr lang="zh-CN" altLang="en-US" sz="2200" dirty="0">
                <a:latin typeface="+mn-ea"/>
                <a:ea typeface="+mn-ea"/>
              </a:rPr>
              <a:t>。令</a:t>
            </a:r>
            <a:r>
              <a:rPr lang="en-US" altLang="zh-CN" sz="2200" b="1" i="1" dirty="0">
                <a:latin typeface="+mn-ea"/>
                <a:ea typeface="+mn-ea"/>
              </a:rPr>
              <a:t>U</a:t>
            </a:r>
            <a:r>
              <a:rPr lang="en-US" altLang="zh-CN" sz="2200" i="1" baseline="-25000" dirty="0">
                <a:latin typeface="+mn-ea"/>
                <a:ea typeface="+mn-ea"/>
              </a:rPr>
              <a:t>N</a:t>
            </a:r>
            <a:r>
              <a:rPr lang="en-US" altLang="zh-CN" sz="2200" dirty="0">
                <a:latin typeface="+mn-ea"/>
                <a:ea typeface="+mn-ea"/>
              </a:rPr>
              <a:t>=</a:t>
            </a:r>
            <a:r>
              <a:rPr lang="en-US" altLang="zh-CN" sz="2200" b="1" i="1" dirty="0">
                <a:latin typeface="+mn-ea"/>
                <a:ea typeface="+mn-ea"/>
              </a:rPr>
              <a:t>P</a:t>
            </a:r>
            <a:r>
              <a:rPr lang="en-US" altLang="zh-CN" sz="2200" i="1" baseline="-25000" dirty="0">
                <a:latin typeface="+mn-ea"/>
                <a:ea typeface="+mn-ea"/>
              </a:rPr>
              <a:t>N </a:t>
            </a:r>
            <a:r>
              <a:rPr lang="en-US" altLang="zh-CN" sz="2200" dirty="0">
                <a:latin typeface="+mn-ea"/>
                <a:ea typeface="+mn-ea"/>
              </a:rPr>
              <a:t>-</a:t>
            </a:r>
            <a:r>
              <a:rPr lang="en-US" altLang="zh-CN" sz="2200" b="1" i="1" dirty="0">
                <a:latin typeface="+mn-ea"/>
                <a:ea typeface="+mn-ea"/>
              </a:rPr>
              <a:t>P</a:t>
            </a:r>
            <a:r>
              <a:rPr lang="en-US" altLang="zh-CN" sz="2200" baseline="-25000" dirty="0">
                <a:latin typeface="+mn-ea"/>
                <a:ea typeface="+mn-ea"/>
              </a:rPr>
              <a:t>0</a:t>
            </a:r>
            <a:r>
              <a:rPr lang="zh-CN" altLang="en-US" sz="2200" dirty="0">
                <a:latin typeface="+mn-ea"/>
                <a:ea typeface="+mn-ea"/>
              </a:rPr>
              <a:t>，若</a:t>
            </a:r>
            <a:r>
              <a:rPr lang="en-US" altLang="zh-CN" sz="2200" dirty="0">
                <a:latin typeface="+mn-ea"/>
                <a:ea typeface="+mn-ea"/>
              </a:rPr>
              <a:t>||</a:t>
            </a:r>
            <a:r>
              <a:rPr lang="en-US" altLang="zh-CN" sz="2200" b="1" i="1" dirty="0">
                <a:latin typeface="+mn-ea"/>
                <a:ea typeface="+mn-ea"/>
              </a:rPr>
              <a:t>U</a:t>
            </a:r>
            <a:r>
              <a:rPr lang="en-US" altLang="zh-CN" sz="2200" i="1" baseline="-25000" dirty="0">
                <a:latin typeface="+mn-ea"/>
                <a:ea typeface="+mn-ea"/>
              </a:rPr>
              <a:t>N</a:t>
            </a:r>
            <a:r>
              <a:rPr lang="en-US" altLang="zh-CN" sz="2200" dirty="0">
                <a:latin typeface="+mn-ea"/>
                <a:ea typeface="+mn-ea"/>
              </a:rPr>
              <a:t>||≤</a:t>
            </a:r>
            <a:r>
              <a:rPr lang="el-GR" altLang="zh-CN" sz="2200" dirty="0">
                <a:latin typeface="+mn-ea"/>
                <a:ea typeface="+mn-ea"/>
                <a:cs typeface="Times New Roman" panose="02020603050405020304" pitchFamily="18" charset="0"/>
              </a:rPr>
              <a:t>ε</a:t>
            </a:r>
            <a:r>
              <a:rPr lang="zh-CN" altLang="en-US" sz="2200" dirty="0">
                <a:latin typeface="+mn-ea"/>
                <a:ea typeface="+mn-ea"/>
                <a:cs typeface="Times New Roman" panose="02020603050405020304" pitchFamily="18" charset="0"/>
              </a:rPr>
              <a:t>，则得到解</a:t>
            </a:r>
            <a:r>
              <a:rPr lang="en-US" altLang="zh-CN" sz="2200" b="1" i="1" dirty="0">
                <a:latin typeface="+mn-ea"/>
                <a:ea typeface="+mn-ea"/>
              </a:rPr>
              <a:t>P</a:t>
            </a:r>
            <a:r>
              <a:rPr lang="en-US" altLang="zh-CN" sz="2200" i="1" baseline="-25000" dirty="0">
                <a:latin typeface="+mn-ea"/>
                <a:ea typeface="+mn-ea"/>
              </a:rPr>
              <a:t>N</a:t>
            </a:r>
            <a:r>
              <a:rPr lang="zh-CN" altLang="en-US" sz="2200" dirty="0">
                <a:latin typeface="+mn-ea"/>
                <a:ea typeface="+mn-ea"/>
                <a:cs typeface="Times New Roman" panose="02020603050405020304" pitchFamily="18" charset="0"/>
              </a:rPr>
              <a:t>，迭代停止</a:t>
            </a:r>
            <a:endParaRPr lang="zh-CN" altLang="el-GR" sz="2200" dirty="0">
              <a:latin typeface="+mn-ea"/>
              <a:ea typeface="+mn-ea"/>
              <a:cs typeface="Times New Roman" panose="02020603050405020304" pitchFamily="18" charset="0"/>
            </a:endParaRPr>
          </a:p>
          <a:p>
            <a:pPr algn="l">
              <a:lnSpc>
                <a:spcPct val="150000"/>
              </a:lnSpc>
              <a:buSzTx/>
              <a:buFontTx/>
              <a:buAutoNum type="romanUcPeriod"/>
            </a:pPr>
            <a:r>
              <a:rPr lang="zh-CN" altLang="en-US" sz="2200" dirty="0">
                <a:latin typeface="+mn-ea"/>
                <a:ea typeface="+mn-ea"/>
              </a:rPr>
              <a:t>求值</a:t>
            </a:r>
            <a:r>
              <a:rPr lang="el-GR" altLang="zh-CN" sz="2200" i="1" dirty="0">
                <a:latin typeface="+mn-ea"/>
                <a:ea typeface="+mn-ea"/>
              </a:rPr>
              <a:t>γ</a:t>
            </a:r>
            <a:r>
              <a:rPr lang="zh-CN" altLang="en-US" sz="2200" dirty="0">
                <a:latin typeface="+mn-ea"/>
                <a:ea typeface="+mn-ea"/>
              </a:rPr>
              <a:t>，使得</a:t>
            </a:r>
            <a:r>
              <a:rPr lang="en-US" altLang="zh-CN" sz="2200" i="1" dirty="0">
                <a:latin typeface="+mn-ea"/>
                <a:ea typeface="+mn-ea"/>
              </a:rPr>
              <a:t>f</a:t>
            </a:r>
            <a:r>
              <a:rPr lang="en-US" altLang="zh-CN" sz="2200" dirty="0">
                <a:latin typeface="+mn-ea"/>
                <a:ea typeface="+mn-ea"/>
              </a:rPr>
              <a:t>(</a:t>
            </a:r>
            <a:r>
              <a:rPr lang="en-US" altLang="zh-CN" sz="2200" b="1" i="1" dirty="0">
                <a:latin typeface="+mn-ea"/>
                <a:ea typeface="+mn-ea"/>
              </a:rPr>
              <a:t>P</a:t>
            </a:r>
            <a:r>
              <a:rPr lang="en-US" altLang="zh-CN" sz="2200" baseline="-25000" dirty="0">
                <a:latin typeface="+mn-ea"/>
                <a:ea typeface="+mn-ea"/>
              </a:rPr>
              <a:t>0</a:t>
            </a:r>
            <a:r>
              <a:rPr lang="en-US" altLang="zh-CN" sz="2200" dirty="0">
                <a:latin typeface="+mn-ea"/>
                <a:ea typeface="+mn-ea"/>
              </a:rPr>
              <a:t>+</a:t>
            </a:r>
            <a:r>
              <a:rPr lang="el-GR" altLang="zh-CN" sz="2200" i="1" dirty="0">
                <a:latin typeface="+mn-ea"/>
                <a:ea typeface="+mn-ea"/>
              </a:rPr>
              <a:t>γ</a:t>
            </a:r>
            <a:r>
              <a:rPr lang="en-US" altLang="zh-CN" sz="2200" b="1" i="1" dirty="0">
                <a:latin typeface="+mn-ea"/>
                <a:ea typeface="+mn-ea"/>
              </a:rPr>
              <a:t>U</a:t>
            </a:r>
            <a:r>
              <a:rPr lang="en-US" altLang="zh-CN" sz="2200" i="1" baseline="-25000" dirty="0">
                <a:latin typeface="+mn-ea"/>
                <a:ea typeface="+mn-ea"/>
              </a:rPr>
              <a:t>N</a:t>
            </a:r>
            <a:r>
              <a:rPr lang="en-US" altLang="zh-CN" sz="2200" dirty="0">
                <a:latin typeface="+mn-ea"/>
                <a:ea typeface="+mn-ea"/>
              </a:rPr>
              <a:t>)</a:t>
            </a:r>
            <a:r>
              <a:rPr lang="zh-CN" altLang="en-US" sz="2200" dirty="0">
                <a:latin typeface="+mn-ea"/>
                <a:ea typeface="+mn-ea"/>
              </a:rPr>
              <a:t>极小。令</a:t>
            </a:r>
            <a:r>
              <a:rPr lang="en-US" altLang="zh-CN" sz="2200" b="1" i="1" dirty="0">
                <a:latin typeface="+mn-ea"/>
                <a:ea typeface="+mn-ea"/>
              </a:rPr>
              <a:t>X</a:t>
            </a:r>
            <a:r>
              <a:rPr lang="en-US" altLang="zh-CN" sz="2200" i="1" baseline="-25000" dirty="0">
                <a:latin typeface="+mn-ea"/>
                <a:ea typeface="+mn-ea"/>
              </a:rPr>
              <a:t>i</a:t>
            </a:r>
            <a:r>
              <a:rPr lang="en-US" altLang="zh-CN" sz="2200" dirty="0">
                <a:latin typeface="+mn-ea"/>
                <a:ea typeface="+mn-ea"/>
              </a:rPr>
              <a:t>=</a:t>
            </a:r>
            <a:r>
              <a:rPr lang="en-US" altLang="zh-CN" sz="2200" b="1" i="1" dirty="0">
                <a:latin typeface="+mn-ea"/>
                <a:ea typeface="+mn-ea"/>
              </a:rPr>
              <a:t>P</a:t>
            </a:r>
            <a:r>
              <a:rPr lang="en-US" altLang="zh-CN" sz="2200" baseline="-25000" dirty="0">
                <a:latin typeface="+mn-ea"/>
                <a:ea typeface="+mn-ea"/>
              </a:rPr>
              <a:t>0</a:t>
            </a:r>
            <a:r>
              <a:rPr lang="en-US" altLang="zh-CN" sz="2200" dirty="0">
                <a:latin typeface="+mn-ea"/>
                <a:ea typeface="+mn-ea"/>
              </a:rPr>
              <a:t>+</a:t>
            </a:r>
            <a:r>
              <a:rPr lang="el-GR" altLang="zh-CN" sz="2200" i="1" dirty="0">
                <a:latin typeface="+mn-ea"/>
                <a:ea typeface="+mn-ea"/>
              </a:rPr>
              <a:t>γ</a:t>
            </a:r>
            <a:r>
              <a:rPr lang="en-US" altLang="zh-CN" sz="2200" b="1" i="1" dirty="0">
                <a:latin typeface="+mn-ea"/>
                <a:ea typeface="+mn-ea"/>
              </a:rPr>
              <a:t>U</a:t>
            </a:r>
            <a:r>
              <a:rPr lang="en-US" altLang="zh-CN" sz="2200" i="1" baseline="-25000" dirty="0">
                <a:latin typeface="+mn-ea"/>
                <a:ea typeface="+mn-ea"/>
              </a:rPr>
              <a:t>N</a:t>
            </a:r>
          </a:p>
          <a:p>
            <a:pPr algn="l">
              <a:lnSpc>
                <a:spcPct val="150000"/>
              </a:lnSpc>
              <a:buSzTx/>
              <a:buFontTx/>
              <a:buAutoNum type="romanUcPeriod"/>
            </a:pPr>
            <a:r>
              <a:rPr lang="zh-CN" altLang="en-US" sz="2200" dirty="0">
                <a:latin typeface="+mn-ea"/>
                <a:ea typeface="+mn-ea"/>
              </a:rPr>
              <a:t>重复第</a:t>
            </a:r>
            <a:r>
              <a:rPr lang="en-US" altLang="zh-CN" sz="2200" dirty="0">
                <a:latin typeface="+mn-ea"/>
                <a:ea typeface="+mn-ea"/>
              </a:rPr>
              <a:t>(I)</a:t>
            </a:r>
            <a:r>
              <a:rPr lang="zh-CN" altLang="en-US" sz="2200" dirty="0">
                <a:latin typeface="+mn-ea"/>
                <a:ea typeface="+mn-ea"/>
              </a:rPr>
              <a:t>步到第</a:t>
            </a:r>
            <a:r>
              <a:rPr lang="en-US" altLang="zh-CN" sz="2200" dirty="0">
                <a:latin typeface="+mn-ea"/>
                <a:ea typeface="+mn-ea"/>
              </a:rPr>
              <a:t>(V)</a:t>
            </a:r>
            <a:r>
              <a:rPr lang="zh-CN" altLang="en-US" sz="2200" dirty="0">
                <a:latin typeface="+mn-ea"/>
                <a:ea typeface="+mn-ea"/>
              </a:rPr>
              <a:t>步</a:t>
            </a:r>
          </a:p>
        </p:txBody>
      </p:sp>
      <p:sp>
        <p:nvSpPr>
          <p:cNvPr id="3" name="文本框 2">
            <a:extLst>
              <a:ext uri="{FF2B5EF4-FFF2-40B4-BE49-F238E27FC236}">
                <a16:creationId xmlns:a16="http://schemas.microsoft.com/office/drawing/2014/main" id="{71A72C0E-5196-4E72-961F-6B406397E3E9}"/>
              </a:ext>
            </a:extLst>
          </p:cNvPr>
          <p:cNvSpPr txBox="1"/>
          <p:nvPr/>
        </p:nvSpPr>
        <p:spPr>
          <a:xfrm>
            <a:off x="318410" y="5048169"/>
            <a:ext cx="7972636" cy="971676"/>
          </a:xfrm>
          <a:prstGeom prst="rect">
            <a:avLst/>
          </a:prstGeom>
          <a:noFill/>
        </p:spPr>
        <p:txBody>
          <a:bodyPr wrap="square" rtlCol="0">
            <a:spAutoFit/>
          </a:bodyPr>
          <a:lstStyle/>
          <a:p>
            <a:pPr algn="l">
              <a:lnSpc>
                <a:spcPct val="150000"/>
              </a:lnSpc>
            </a:pPr>
            <a:r>
              <a:rPr lang="zh-CN" altLang="en-US" sz="2000" b="0" dirty="0">
                <a:solidFill>
                  <a:srgbClr val="FF0000"/>
                </a:solidFill>
                <a:latin typeface="+mn-ea"/>
                <a:ea typeface="+mn-ea"/>
              </a:rPr>
              <a:t>沿着函数</a:t>
            </a:r>
            <a:r>
              <a:rPr lang="en-US" altLang="zh-CN" sz="2000" b="0" dirty="0">
                <a:solidFill>
                  <a:srgbClr val="FF0000"/>
                </a:solidFill>
                <a:latin typeface="+mn-ea"/>
                <a:ea typeface="+mn-ea"/>
              </a:rPr>
              <a:t>f</a:t>
            </a:r>
            <a:r>
              <a:rPr lang="zh-CN" altLang="en-US" sz="2000" b="0" dirty="0">
                <a:solidFill>
                  <a:srgbClr val="FF0000"/>
                </a:solidFill>
                <a:latin typeface="+mn-ea"/>
                <a:ea typeface="+mn-ea"/>
              </a:rPr>
              <a:t>的每个标准基向量是一个单变量函数，这样可用黄金分割搜索法或斐波那契所搜法求解</a:t>
            </a:r>
          </a:p>
        </p:txBody>
      </p:sp>
    </p:spTree>
    <p:extLst>
      <p:ext uri="{BB962C8B-B14F-4D97-AF65-F5344CB8AC3E}">
        <p14:creationId xmlns:p14="http://schemas.microsoft.com/office/powerpoint/2010/main" val="39114767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Line 4">
            <a:extLst>
              <a:ext uri="{FF2B5EF4-FFF2-40B4-BE49-F238E27FC236}">
                <a16:creationId xmlns:a16="http://schemas.microsoft.com/office/drawing/2014/main" id="{BAED8CE8-EA5E-4245-826D-8CBCF13767B3}"/>
              </a:ext>
            </a:extLst>
          </p:cNvPr>
          <p:cNvSpPr>
            <a:spLocks noChangeShapeType="1"/>
          </p:cNvSpPr>
          <p:nvPr/>
        </p:nvSpPr>
        <p:spPr bwMode="auto">
          <a:xfrm>
            <a:off x="1187699" y="5732884"/>
            <a:ext cx="622776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1685" name="Line 5">
            <a:extLst>
              <a:ext uri="{FF2B5EF4-FFF2-40B4-BE49-F238E27FC236}">
                <a16:creationId xmlns:a16="http://schemas.microsoft.com/office/drawing/2014/main" id="{66CA66EB-2772-4B03-A0C9-DEC917FD83E9}"/>
              </a:ext>
            </a:extLst>
          </p:cNvPr>
          <p:cNvSpPr>
            <a:spLocks noChangeShapeType="1"/>
          </p:cNvSpPr>
          <p:nvPr/>
        </p:nvSpPr>
        <p:spPr bwMode="auto">
          <a:xfrm flipV="1">
            <a:off x="1548061" y="1413297"/>
            <a:ext cx="0" cy="460851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1686" name="Freeform 6">
            <a:extLst>
              <a:ext uri="{FF2B5EF4-FFF2-40B4-BE49-F238E27FC236}">
                <a16:creationId xmlns:a16="http://schemas.microsoft.com/office/drawing/2014/main" id="{2A66BA0B-71DE-4A85-9EB7-FB97AE6D5E46}"/>
              </a:ext>
            </a:extLst>
          </p:cNvPr>
          <p:cNvSpPr>
            <a:spLocks/>
          </p:cNvSpPr>
          <p:nvPr/>
        </p:nvSpPr>
        <p:spPr bwMode="auto">
          <a:xfrm>
            <a:off x="2267199" y="5445547"/>
            <a:ext cx="1450975" cy="7937"/>
          </a:xfrm>
          <a:custGeom>
            <a:avLst/>
            <a:gdLst>
              <a:gd name="T0" fmla="*/ 0 w 914"/>
              <a:gd name="T1" fmla="*/ 5 h 5"/>
              <a:gd name="T2" fmla="*/ 914 w 914"/>
              <a:gd name="T3" fmla="*/ 0 h 5"/>
            </a:gdLst>
            <a:ahLst/>
            <a:cxnLst>
              <a:cxn ang="0">
                <a:pos x="T0" y="T1"/>
              </a:cxn>
              <a:cxn ang="0">
                <a:pos x="T2" y="T3"/>
              </a:cxn>
            </a:cxnLst>
            <a:rect l="0" t="0" r="r" b="b"/>
            <a:pathLst>
              <a:path w="914" h="5">
                <a:moveTo>
                  <a:pt x="0" y="5"/>
                </a:moveTo>
                <a:lnTo>
                  <a:pt x="914" y="0"/>
                </a:lnTo>
              </a:path>
            </a:pathLst>
          </a:custGeom>
          <a:noFill/>
          <a:ln w="9525"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1687" name="Freeform 7">
            <a:extLst>
              <a:ext uri="{FF2B5EF4-FFF2-40B4-BE49-F238E27FC236}">
                <a16:creationId xmlns:a16="http://schemas.microsoft.com/office/drawing/2014/main" id="{19A99F9E-E194-4FE3-B120-72326BDB4093}"/>
              </a:ext>
            </a:extLst>
          </p:cNvPr>
          <p:cNvSpPr>
            <a:spLocks/>
          </p:cNvSpPr>
          <p:nvPr/>
        </p:nvSpPr>
        <p:spPr bwMode="auto">
          <a:xfrm>
            <a:off x="3703886" y="4400972"/>
            <a:ext cx="4763" cy="1044575"/>
          </a:xfrm>
          <a:custGeom>
            <a:avLst/>
            <a:gdLst>
              <a:gd name="T0" fmla="*/ 2 w 3"/>
              <a:gd name="T1" fmla="*/ 658 h 658"/>
              <a:gd name="T2" fmla="*/ 0 w 3"/>
              <a:gd name="T3" fmla="*/ 8 h 658"/>
              <a:gd name="T4" fmla="*/ 3 w 3"/>
              <a:gd name="T5" fmla="*/ 0 h 658"/>
            </a:gdLst>
            <a:ahLst/>
            <a:cxnLst>
              <a:cxn ang="0">
                <a:pos x="T0" y="T1"/>
              </a:cxn>
              <a:cxn ang="0">
                <a:pos x="T2" y="T3"/>
              </a:cxn>
              <a:cxn ang="0">
                <a:pos x="T4" y="T5"/>
              </a:cxn>
            </a:cxnLst>
            <a:rect l="0" t="0" r="r" b="b"/>
            <a:pathLst>
              <a:path w="3" h="658">
                <a:moveTo>
                  <a:pt x="2" y="658"/>
                </a:moveTo>
                <a:lnTo>
                  <a:pt x="0" y="8"/>
                </a:lnTo>
                <a:lnTo>
                  <a:pt x="3" y="0"/>
                </a:lnTo>
              </a:path>
            </a:pathLst>
          </a:custGeom>
          <a:noFill/>
          <a:ln w="9525"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cxnSp>
        <p:nvCxnSpPr>
          <p:cNvPr id="71688" name="AutoShape 8">
            <a:extLst>
              <a:ext uri="{FF2B5EF4-FFF2-40B4-BE49-F238E27FC236}">
                <a16:creationId xmlns:a16="http://schemas.microsoft.com/office/drawing/2014/main" id="{7F309175-7E2B-4356-8BDF-6704DAB47D6B}"/>
              </a:ext>
            </a:extLst>
          </p:cNvPr>
          <p:cNvCxnSpPr>
            <a:cxnSpLocks noChangeShapeType="1"/>
            <a:stCxn id="71686" idx="0"/>
          </p:cNvCxnSpPr>
          <p:nvPr/>
        </p:nvCxnSpPr>
        <p:spPr bwMode="auto">
          <a:xfrm flipV="1">
            <a:off x="2267199" y="4113634"/>
            <a:ext cx="1800225" cy="1339850"/>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89" name="Line 9">
            <a:extLst>
              <a:ext uri="{FF2B5EF4-FFF2-40B4-BE49-F238E27FC236}">
                <a16:creationId xmlns:a16="http://schemas.microsoft.com/office/drawing/2014/main" id="{337A7699-5E9E-40DF-84B6-1E8FBD64597F}"/>
              </a:ext>
            </a:extLst>
          </p:cNvPr>
          <p:cNvSpPr>
            <a:spLocks noChangeShapeType="1"/>
          </p:cNvSpPr>
          <p:nvPr/>
        </p:nvSpPr>
        <p:spPr bwMode="auto">
          <a:xfrm flipV="1">
            <a:off x="4067424" y="3572297"/>
            <a:ext cx="0" cy="539750"/>
          </a:xfrm>
          <a:prstGeom prst="line">
            <a:avLst/>
          </a:prstGeom>
          <a:noFill/>
          <a:ln w="9525">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71696" name="Text Box 16">
            <a:extLst>
              <a:ext uri="{FF2B5EF4-FFF2-40B4-BE49-F238E27FC236}">
                <a16:creationId xmlns:a16="http://schemas.microsoft.com/office/drawing/2014/main" id="{FB3E44F5-9383-422C-8675-B05FEC8D8342}"/>
              </a:ext>
            </a:extLst>
          </p:cNvPr>
          <p:cNvSpPr txBox="1">
            <a:spLocks noChangeArrowheads="1"/>
          </p:cNvSpPr>
          <p:nvPr/>
        </p:nvSpPr>
        <p:spPr bwMode="auto">
          <a:xfrm>
            <a:off x="7164636" y="5732884"/>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i="1">
                <a:latin typeface="Times New Roman" panose="02020603050405020304" pitchFamily="18" charset="0"/>
              </a:rPr>
              <a:t>x</a:t>
            </a:r>
            <a:r>
              <a:rPr lang="en-US" altLang="zh-CN" sz="1800" baseline="-25000">
                <a:latin typeface="Times New Roman" panose="02020603050405020304" pitchFamily="18" charset="0"/>
              </a:rPr>
              <a:t>1</a:t>
            </a:r>
          </a:p>
        </p:txBody>
      </p:sp>
      <p:sp>
        <p:nvSpPr>
          <p:cNvPr id="71697" name="Text Box 17">
            <a:extLst>
              <a:ext uri="{FF2B5EF4-FFF2-40B4-BE49-F238E27FC236}">
                <a16:creationId xmlns:a16="http://schemas.microsoft.com/office/drawing/2014/main" id="{F5EFEA04-59B0-49F5-A6CB-2B4AA793CE75}"/>
              </a:ext>
            </a:extLst>
          </p:cNvPr>
          <p:cNvSpPr txBox="1">
            <a:spLocks noChangeArrowheads="1"/>
          </p:cNvSpPr>
          <p:nvPr/>
        </p:nvSpPr>
        <p:spPr bwMode="auto">
          <a:xfrm>
            <a:off x="1043236" y="1484734"/>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i="1">
                <a:latin typeface="Times New Roman" panose="02020603050405020304" pitchFamily="18" charset="0"/>
              </a:rPr>
              <a:t>x</a:t>
            </a:r>
            <a:r>
              <a:rPr lang="en-US" altLang="zh-CN" sz="1800" baseline="-25000">
                <a:latin typeface="Times New Roman" panose="02020603050405020304" pitchFamily="18" charset="0"/>
              </a:rPr>
              <a:t>2</a:t>
            </a:r>
          </a:p>
        </p:txBody>
      </p:sp>
      <p:sp>
        <p:nvSpPr>
          <p:cNvPr id="71698" name="Text Box 18">
            <a:extLst>
              <a:ext uri="{FF2B5EF4-FFF2-40B4-BE49-F238E27FC236}">
                <a16:creationId xmlns:a16="http://schemas.microsoft.com/office/drawing/2014/main" id="{FE4AA878-C440-41AE-9CEA-A88FB1160ED3}"/>
              </a:ext>
            </a:extLst>
          </p:cNvPr>
          <p:cNvSpPr txBox="1">
            <a:spLocks noChangeArrowheads="1"/>
          </p:cNvSpPr>
          <p:nvPr/>
        </p:nvSpPr>
        <p:spPr bwMode="auto">
          <a:xfrm>
            <a:off x="1979861" y="5301084"/>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P</a:t>
            </a:r>
            <a:r>
              <a:rPr lang="en-US" altLang="zh-CN" sz="1800" baseline="-25000">
                <a:latin typeface="Times New Roman" panose="02020603050405020304" pitchFamily="18" charset="0"/>
              </a:rPr>
              <a:t>0</a:t>
            </a:r>
          </a:p>
        </p:txBody>
      </p:sp>
      <p:sp>
        <p:nvSpPr>
          <p:cNvPr id="71699" name="Text Box 19">
            <a:extLst>
              <a:ext uri="{FF2B5EF4-FFF2-40B4-BE49-F238E27FC236}">
                <a16:creationId xmlns:a16="http://schemas.microsoft.com/office/drawing/2014/main" id="{AB2BA342-29A1-4394-896C-05269D514BDB}"/>
              </a:ext>
            </a:extLst>
          </p:cNvPr>
          <p:cNvSpPr txBox="1">
            <a:spLocks noChangeArrowheads="1"/>
          </p:cNvSpPr>
          <p:nvPr/>
        </p:nvSpPr>
        <p:spPr bwMode="auto">
          <a:xfrm>
            <a:off x="3672136" y="5337597"/>
            <a:ext cx="53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P</a:t>
            </a:r>
            <a:r>
              <a:rPr lang="en-US" altLang="zh-CN" sz="1800" baseline="-25000">
                <a:latin typeface="Times New Roman" panose="02020603050405020304" pitchFamily="18" charset="0"/>
              </a:rPr>
              <a:t>1</a:t>
            </a:r>
          </a:p>
        </p:txBody>
      </p:sp>
      <p:sp>
        <p:nvSpPr>
          <p:cNvPr id="71700" name="Text Box 20">
            <a:extLst>
              <a:ext uri="{FF2B5EF4-FFF2-40B4-BE49-F238E27FC236}">
                <a16:creationId xmlns:a16="http://schemas.microsoft.com/office/drawing/2014/main" id="{0700B26A-BD71-4D17-8AFD-6B21F9D0D08C}"/>
              </a:ext>
            </a:extLst>
          </p:cNvPr>
          <p:cNvSpPr txBox="1">
            <a:spLocks noChangeArrowheads="1"/>
          </p:cNvSpPr>
          <p:nvPr/>
        </p:nvSpPr>
        <p:spPr bwMode="auto">
          <a:xfrm>
            <a:off x="4032499" y="4040609"/>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X</a:t>
            </a:r>
            <a:r>
              <a:rPr lang="en-US" altLang="zh-CN" sz="1800" baseline="-25000">
                <a:latin typeface="Times New Roman" panose="02020603050405020304" pitchFamily="18" charset="0"/>
              </a:rPr>
              <a:t>1</a:t>
            </a:r>
          </a:p>
        </p:txBody>
      </p:sp>
      <p:sp>
        <p:nvSpPr>
          <p:cNvPr id="71701" name="Text Box 21">
            <a:extLst>
              <a:ext uri="{FF2B5EF4-FFF2-40B4-BE49-F238E27FC236}">
                <a16:creationId xmlns:a16="http://schemas.microsoft.com/office/drawing/2014/main" id="{445A2040-CD6D-4E37-8164-49F7FA3E1335}"/>
              </a:ext>
            </a:extLst>
          </p:cNvPr>
          <p:cNvSpPr txBox="1">
            <a:spLocks noChangeArrowheads="1"/>
          </p:cNvSpPr>
          <p:nvPr/>
        </p:nvSpPr>
        <p:spPr bwMode="auto">
          <a:xfrm>
            <a:off x="4823074" y="2708697"/>
            <a:ext cx="5762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X</a:t>
            </a:r>
            <a:r>
              <a:rPr lang="en-US" altLang="zh-CN" sz="1800" baseline="-25000">
                <a:latin typeface="Times New Roman" panose="02020603050405020304" pitchFamily="18" charset="0"/>
              </a:rPr>
              <a:t>2</a:t>
            </a:r>
          </a:p>
        </p:txBody>
      </p:sp>
      <p:sp>
        <p:nvSpPr>
          <p:cNvPr id="71702" name="Text Box 22">
            <a:extLst>
              <a:ext uri="{FF2B5EF4-FFF2-40B4-BE49-F238E27FC236}">
                <a16:creationId xmlns:a16="http://schemas.microsoft.com/office/drawing/2014/main" id="{1E1C8F51-9E00-4B0A-A4D4-661632CD9BBE}"/>
              </a:ext>
            </a:extLst>
          </p:cNvPr>
          <p:cNvSpPr txBox="1">
            <a:spLocks noChangeArrowheads="1"/>
          </p:cNvSpPr>
          <p:nvPr/>
        </p:nvSpPr>
        <p:spPr bwMode="auto">
          <a:xfrm>
            <a:off x="6048624" y="1521247"/>
            <a:ext cx="5762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X</a:t>
            </a:r>
            <a:r>
              <a:rPr lang="en-US" altLang="zh-CN" sz="1800" baseline="-25000">
                <a:latin typeface="Times New Roman" panose="02020603050405020304" pitchFamily="18" charset="0"/>
              </a:rPr>
              <a:t>3</a:t>
            </a:r>
          </a:p>
        </p:txBody>
      </p:sp>
      <p:sp>
        <p:nvSpPr>
          <p:cNvPr id="71703" name="Text Box 23">
            <a:extLst>
              <a:ext uri="{FF2B5EF4-FFF2-40B4-BE49-F238E27FC236}">
                <a16:creationId xmlns:a16="http://schemas.microsoft.com/office/drawing/2014/main" id="{65ABE4E5-F117-41D1-96D6-E183F31A8DFE}"/>
              </a:ext>
            </a:extLst>
          </p:cNvPr>
          <p:cNvSpPr txBox="1">
            <a:spLocks noChangeArrowheads="1"/>
          </p:cNvSpPr>
          <p:nvPr/>
        </p:nvSpPr>
        <p:spPr bwMode="auto">
          <a:xfrm>
            <a:off x="2429917" y="286361"/>
            <a:ext cx="40687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dirty="0">
                <a:latin typeface="Times New Roman" panose="02020603050405020304" pitchFamily="18" charset="0"/>
              </a:rPr>
              <a:t>鲍威尔基本方法示意图</a:t>
            </a:r>
          </a:p>
        </p:txBody>
      </p:sp>
      <p:sp>
        <p:nvSpPr>
          <p:cNvPr id="71704" name="Rectangle 24">
            <a:extLst>
              <a:ext uri="{FF2B5EF4-FFF2-40B4-BE49-F238E27FC236}">
                <a16:creationId xmlns:a16="http://schemas.microsoft.com/office/drawing/2014/main" id="{A44C67CA-0E46-4EF5-9053-233100B9A917}"/>
              </a:ext>
            </a:extLst>
          </p:cNvPr>
          <p:cNvSpPr>
            <a:spLocks noChangeArrowheads="1"/>
          </p:cNvSpPr>
          <p:nvPr/>
        </p:nvSpPr>
        <p:spPr bwMode="auto">
          <a:xfrm>
            <a:off x="3707061" y="4329534"/>
            <a:ext cx="40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en-US" altLang="zh-CN" sz="1800" b="1" i="1">
                <a:latin typeface="Times New Roman" panose="02020603050405020304" pitchFamily="18" charset="0"/>
              </a:rPr>
              <a:t>P</a:t>
            </a:r>
            <a:r>
              <a:rPr lang="en-US" altLang="zh-CN" sz="1800" baseline="-25000">
                <a:latin typeface="Times New Roman" panose="02020603050405020304" pitchFamily="18" charset="0"/>
              </a:rPr>
              <a:t>2</a:t>
            </a:r>
          </a:p>
        </p:txBody>
      </p:sp>
      <p:cxnSp>
        <p:nvCxnSpPr>
          <p:cNvPr id="71705" name="AutoShape 25">
            <a:extLst>
              <a:ext uri="{FF2B5EF4-FFF2-40B4-BE49-F238E27FC236}">
                <a16:creationId xmlns:a16="http://schemas.microsoft.com/office/drawing/2014/main" id="{B718496E-B431-4471-B191-50B1AC8C98EB}"/>
              </a:ext>
            </a:extLst>
          </p:cNvPr>
          <p:cNvCxnSpPr>
            <a:cxnSpLocks noChangeShapeType="1"/>
          </p:cNvCxnSpPr>
          <p:nvPr/>
        </p:nvCxnSpPr>
        <p:spPr bwMode="auto">
          <a:xfrm flipV="1">
            <a:off x="4067424" y="3105572"/>
            <a:ext cx="612775" cy="474662"/>
          </a:xfrm>
          <a:prstGeom prst="straightConnector1">
            <a:avLst/>
          </a:prstGeom>
          <a:noFill/>
          <a:ln w="9525">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7" name="AutoShape 27">
            <a:extLst>
              <a:ext uri="{FF2B5EF4-FFF2-40B4-BE49-F238E27FC236}">
                <a16:creationId xmlns:a16="http://schemas.microsoft.com/office/drawing/2014/main" id="{88F29490-E8E7-409D-A83E-1F89C8C89624}"/>
              </a:ext>
            </a:extLst>
          </p:cNvPr>
          <p:cNvCxnSpPr>
            <a:cxnSpLocks noChangeShapeType="1"/>
            <a:stCxn id="71689" idx="0"/>
          </p:cNvCxnSpPr>
          <p:nvPr/>
        </p:nvCxnSpPr>
        <p:spPr bwMode="auto">
          <a:xfrm flipV="1">
            <a:off x="4067424" y="2672184"/>
            <a:ext cx="865187" cy="1439863"/>
          </a:xfrm>
          <a:prstGeom prst="straightConnector1">
            <a:avLst/>
          </a:prstGeom>
          <a:noFill/>
          <a:ln w="9525">
            <a:solidFill>
              <a:srgbClr val="FF33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8" name="AutoShape 28">
            <a:extLst>
              <a:ext uri="{FF2B5EF4-FFF2-40B4-BE49-F238E27FC236}">
                <a16:creationId xmlns:a16="http://schemas.microsoft.com/office/drawing/2014/main" id="{5DFDD4D3-43B7-4948-A47B-02B703CAFB4D}"/>
              </a:ext>
            </a:extLst>
          </p:cNvPr>
          <p:cNvCxnSpPr>
            <a:cxnSpLocks noChangeShapeType="1"/>
          </p:cNvCxnSpPr>
          <p:nvPr/>
        </p:nvCxnSpPr>
        <p:spPr bwMode="auto">
          <a:xfrm flipV="1">
            <a:off x="4932611" y="2205459"/>
            <a:ext cx="612775" cy="474663"/>
          </a:xfrm>
          <a:prstGeom prst="straightConnector1">
            <a:avLst/>
          </a:prstGeom>
          <a:noFill/>
          <a:ln w="9525">
            <a:solidFill>
              <a:schemeClr val="bg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9" name="AutoShape 29">
            <a:extLst>
              <a:ext uri="{FF2B5EF4-FFF2-40B4-BE49-F238E27FC236}">
                <a16:creationId xmlns:a16="http://schemas.microsoft.com/office/drawing/2014/main" id="{4771A09A-523A-477E-BAFB-B2C2CADD87FE}"/>
              </a:ext>
            </a:extLst>
          </p:cNvPr>
          <p:cNvCxnSpPr>
            <a:cxnSpLocks noChangeShapeType="1"/>
          </p:cNvCxnSpPr>
          <p:nvPr/>
        </p:nvCxnSpPr>
        <p:spPr bwMode="auto">
          <a:xfrm flipV="1">
            <a:off x="5543799" y="1772072"/>
            <a:ext cx="252412" cy="431800"/>
          </a:xfrm>
          <a:prstGeom prst="straightConnector1">
            <a:avLst/>
          </a:prstGeom>
          <a:noFill/>
          <a:ln w="9525">
            <a:solidFill>
              <a:schemeClr val="bg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10" name="AutoShape 30">
            <a:extLst>
              <a:ext uri="{FF2B5EF4-FFF2-40B4-BE49-F238E27FC236}">
                <a16:creationId xmlns:a16="http://schemas.microsoft.com/office/drawing/2014/main" id="{F05A9631-DCF7-4445-9B44-89E6695E7460}"/>
              </a:ext>
            </a:extLst>
          </p:cNvPr>
          <p:cNvCxnSpPr>
            <a:cxnSpLocks noChangeShapeType="1"/>
          </p:cNvCxnSpPr>
          <p:nvPr/>
        </p:nvCxnSpPr>
        <p:spPr bwMode="auto">
          <a:xfrm flipV="1">
            <a:off x="4932611" y="1521247"/>
            <a:ext cx="1079500" cy="1150937"/>
          </a:xfrm>
          <a:prstGeom prst="straightConnector1">
            <a:avLst/>
          </a:prstGeom>
          <a:noFill/>
          <a:ln w="9525">
            <a:solidFill>
              <a:schemeClr val="bg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11" name="Text Box 31">
            <a:extLst>
              <a:ext uri="{FF2B5EF4-FFF2-40B4-BE49-F238E27FC236}">
                <a16:creationId xmlns:a16="http://schemas.microsoft.com/office/drawing/2014/main" id="{81A96B0B-BBE9-41B9-BCE5-323E6D8FE57B}"/>
              </a:ext>
            </a:extLst>
          </p:cNvPr>
          <p:cNvSpPr txBox="1">
            <a:spLocks noChangeArrowheads="1"/>
          </p:cNvSpPr>
          <p:nvPr/>
        </p:nvSpPr>
        <p:spPr bwMode="auto">
          <a:xfrm>
            <a:off x="1619499" y="1089447"/>
            <a:ext cx="30241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zh-CN" altLang="en-US" b="1">
                <a:latin typeface="Times New Roman" panose="02020603050405020304" pitchFamily="18" charset="0"/>
              </a:rPr>
              <a:t>（二维情形）</a:t>
            </a:r>
          </a:p>
        </p:txBody>
      </p:sp>
    </p:spTree>
    <p:extLst>
      <p:ext uri="{BB962C8B-B14F-4D97-AF65-F5344CB8AC3E}">
        <p14:creationId xmlns:p14="http://schemas.microsoft.com/office/powerpoint/2010/main" val="744286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left)">
                                      <p:cBhvr>
                                        <p:cTn id="7" dur="500"/>
                                        <p:tgtEl>
                                          <p:spTgt spid="71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wipe(down)">
                                      <p:cBhvr>
                                        <p:cTn id="12" dur="500"/>
                                        <p:tgtEl>
                                          <p:spTgt spid="716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696"/>
                                        </p:tgtEl>
                                        <p:attrNameLst>
                                          <p:attrName>style.visibility</p:attrName>
                                        </p:attrNameLst>
                                      </p:cBhvr>
                                      <p:to>
                                        <p:strVal val="visible"/>
                                      </p:to>
                                    </p:set>
                                    <p:animEffect transition="in" filter="dissolve">
                                      <p:cBhvr>
                                        <p:cTn id="17" dur="500"/>
                                        <p:tgtEl>
                                          <p:spTgt spid="7169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71697"/>
                                        </p:tgtEl>
                                        <p:attrNameLst>
                                          <p:attrName>style.visibility</p:attrName>
                                        </p:attrNameLst>
                                      </p:cBhvr>
                                      <p:to>
                                        <p:strVal val="visible"/>
                                      </p:to>
                                    </p:set>
                                    <p:animEffect transition="in" filter="dissolve">
                                      <p:cBhvr>
                                        <p:cTn id="20" dur="500"/>
                                        <p:tgtEl>
                                          <p:spTgt spid="716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698"/>
                                        </p:tgtEl>
                                        <p:attrNameLst>
                                          <p:attrName>style.visibility</p:attrName>
                                        </p:attrNameLst>
                                      </p:cBhvr>
                                      <p:to>
                                        <p:strVal val="visible"/>
                                      </p:to>
                                    </p:set>
                                    <p:animEffect transition="in" filter="dissolve">
                                      <p:cBhvr>
                                        <p:cTn id="25" dur="500"/>
                                        <p:tgtEl>
                                          <p:spTgt spid="7169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1686"/>
                                        </p:tgtEl>
                                        <p:attrNameLst>
                                          <p:attrName>style.visibility</p:attrName>
                                        </p:attrNameLst>
                                      </p:cBhvr>
                                      <p:to>
                                        <p:strVal val="visible"/>
                                      </p:to>
                                    </p:set>
                                    <p:animEffect transition="in" filter="wipe(left)">
                                      <p:cBhvr>
                                        <p:cTn id="30" dur="500"/>
                                        <p:tgtEl>
                                          <p:spTgt spid="7168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1699"/>
                                        </p:tgtEl>
                                        <p:attrNameLst>
                                          <p:attrName>style.visibility</p:attrName>
                                        </p:attrNameLst>
                                      </p:cBhvr>
                                      <p:to>
                                        <p:strVal val="visible"/>
                                      </p:to>
                                    </p:set>
                                    <p:animEffect transition="in" filter="dissolve">
                                      <p:cBhvr>
                                        <p:cTn id="35" dur="500"/>
                                        <p:tgtEl>
                                          <p:spTgt spid="7169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71687"/>
                                        </p:tgtEl>
                                        <p:attrNameLst>
                                          <p:attrName>style.visibility</p:attrName>
                                        </p:attrNameLst>
                                      </p:cBhvr>
                                      <p:to>
                                        <p:strVal val="visible"/>
                                      </p:to>
                                    </p:set>
                                    <p:animEffect transition="in" filter="wipe(down)">
                                      <p:cBhvr>
                                        <p:cTn id="40" dur="500"/>
                                        <p:tgtEl>
                                          <p:spTgt spid="7168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71704"/>
                                        </p:tgtEl>
                                        <p:attrNameLst>
                                          <p:attrName>style.visibility</p:attrName>
                                        </p:attrNameLst>
                                      </p:cBhvr>
                                      <p:to>
                                        <p:strVal val="visible"/>
                                      </p:to>
                                    </p:set>
                                    <p:animEffect transition="in" filter="dissolve">
                                      <p:cBhvr>
                                        <p:cTn id="45" dur="500"/>
                                        <p:tgtEl>
                                          <p:spTgt spid="7170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71688"/>
                                        </p:tgtEl>
                                        <p:attrNameLst>
                                          <p:attrName>style.visibility</p:attrName>
                                        </p:attrNameLst>
                                      </p:cBhvr>
                                      <p:to>
                                        <p:strVal val="visible"/>
                                      </p:to>
                                    </p:set>
                                    <p:animEffect transition="in" filter="wipe(down)">
                                      <p:cBhvr>
                                        <p:cTn id="50" dur="500"/>
                                        <p:tgtEl>
                                          <p:spTgt spid="7168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71700"/>
                                        </p:tgtEl>
                                        <p:attrNameLst>
                                          <p:attrName>style.visibility</p:attrName>
                                        </p:attrNameLst>
                                      </p:cBhvr>
                                      <p:to>
                                        <p:strVal val="visible"/>
                                      </p:to>
                                    </p:set>
                                    <p:animEffect transition="in" filter="dissolve">
                                      <p:cBhvr>
                                        <p:cTn id="55" dur="500"/>
                                        <p:tgtEl>
                                          <p:spTgt spid="7170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71689"/>
                                        </p:tgtEl>
                                        <p:attrNameLst>
                                          <p:attrName>style.visibility</p:attrName>
                                        </p:attrNameLst>
                                      </p:cBhvr>
                                      <p:to>
                                        <p:strVal val="visible"/>
                                      </p:to>
                                    </p:set>
                                    <p:animEffect transition="in" filter="wipe(down)">
                                      <p:cBhvr>
                                        <p:cTn id="60" dur="500"/>
                                        <p:tgtEl>
                                          <p:spTgt spid="7168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71705"/>
                                        </p:tgtEl>
                                        <p:attrNameLst>
                                          <p:attrName>style.visibility</p:attrName>
                                        </p:attrNameLst>
                                      </p:cBhvr>
                                      <p:to>
                                        <p:strVal val="visible"/>
                                      </p:to>
                                    </p:set>
                                    <p:animEffect transition="in" filter="wipe(down)">
                                      <p:cBhvr>
                                        <p:cTn id="65" dur="500"/>
                                        <p:tgtEl>
                                          <p:spTgt spid="7170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nodeType="clickEffect">
                                  <p:stCondLst>
                                    <p:cond delay="0"/>
                                  </p:stCondLst>
                                  <p:childTnLst>
                                    <p:set>
                                      <p:cBhvr>
                                        <p:cTn id="69" dur="1" fill="hold">
                                          <p:stCondLst>
                                            <p:cond delay="0"/>
                                          </p:stCondLst>
                                        </p:cTn>
                                        <p:tgtEl>
                                          <p:spTgt spid="71707"/>
                                        </p:tgtEl>
                                        <p:attrNameLst>
                                          <p:attrName>style.visibility</p:attrName>
                                        </p:attrNameLst>
                                      </p:cBhvr>
                                      <p:to>
                                        <p:strVal val="visible"/>
                                      </p:to>
                                    </p:set>
                                    <p:animEffect transition="in" filter="wipe(down)">
                                      <p:cBhvr>
                                        <p:cTn id="70" dur="500"/>
                                        <p:tgtEl>
                                          <p:spTgt spid="7170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71701"/>
                                        </p:tgtEl>
                                        <p:attrNameLst>
                                          <p:attrName>style.visibility</p:attrName>
                                        </p:attrNameLst>
                                      </p:cBhvr>
                                      <p:to>
                                        <p:strVal val="visible"/>
                                      </p:to>
                                    </p:set>
                                    <p:animEffect transition="in" filter="dissolve">
                                      <p:cBhvr>
                                        <p:cTn id="75" dur="500"/>
                                        <p:tgtEl>
                                          <p:spTgt spid="7170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71708"/>
                                        </p:tgtEl>
                                        <p:attrNameLst>
                                          <p:attrName>style.visibility</p:attrName>
                                        </p:attrNameLst>
                                      </p:cBhvr>
                                      <p:to>
                                        <p:strVal val="visible"/>
                                      </p:to>
                                    </p:set>
                                    <p:animEffect transition="in" filter="wipe(down)">
                                      <p:cBhvr>
                                        <p:cTn id="80" dur="500"/>
                                        <p:tgtEl>
                                          <p:spTgt spid="7170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71709"/>
                                        </p:tgtEl>
                                        <p:attrNameLst>
                                          <p:attrName>style.visibility</p:attrName>
                                        </p:attrNameLst>
                                      </p:cBhvr>
                                      <p:to>
                                        <p:strVal val="visible"/>
                                      </p:to>
                                    </p:set>
                                    <p:animEffect transition="in" filter="wipe(down)">
                                      <p:cBhvr>
                                        <p:cTn id="85" dur="500"/>
                                        <p:tgtEl>
                                          <p:spTgt spid="7170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4" fill="hold" nodeType="clickEffect">
                                  <p:stCondLst>
                                    <p:cond delay="0"/>
                                  </p:stCondLst>
                                  <p:childTnLst>
                                    <p:set>
                                      <p:cBhvr>
                                        <p:cTn id="89" dur="1" fill="hold">
                                          <p:stCondLst>
                                            <p:cond delay="0"/>
                                          </p:stCondLst>
                                        </p:cTn>
                                        <p:tgtEl>
                                          <p:spTgt spid="71710"/>
                                        </p:tgtEl>
                                        <p:attrNameLst>
                                          <p:attrName>style.visibility</p:attrName>
                                        </p:attrNameLst>
                                      </p:cBhvr>
                                      <p:to>
                                        <p:strVal val="visible"/>
                                      </p:to>
                                    </p:set>
                                    <p:animEffect transition="in" filter="wipe(down)">
                                      <p:cBhvr>
                                        <p:cTn id="90" dur="500"/>
                                        <p:tgtEl>
                                          <p:spTgt spid="7171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71702"/>
                                        </p:tgtEl>
                                        <p:attrNameLst>
                                          <p:attrName>style.visibility</p:attrName>
                                        </p:attrNameLst>
                                      </p:cBhvr>
                                      <p:to>
                                        <p:strVal val="visible"/>
                                      </p:to>
                                    </p:set>
                                    <p:animEffect transition="in" filter="dissolve">
                                      <p:cBhvr>
                                        <p:cTn id="95" dur="500"/>
                                        <p:tgtEl>
                                          <p:spTgt spid="71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6" grpId="0"/>
      <p:bldP spid="71697" grpId="0"/>
      <p:bldP spid="71698" grpId="0"/>
      <p:bldP spid="71699" grpId="0"/>
      <p:bldP spid="71700" grpId="0"/>
      <p:bldP spid="71701" grpId="0"/>
      <p:bldP spid="71702" grpId="0"/>
      <p:bldP spid="7170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CC846AAC-66E9-45DB-821A-69C9B418CC89}"/>
              </a:ext>
            </a:extLst>
          </p:cNvPr>
          <p:cNvSpPr>
            <a:spLocks noGrp="1" noChangeArrowheads="1"/>
          </p:cNvSpPr>
          <p:nvPr>
            <p:ph type="title"/>
          </p:nvPr>
        </p:nvSpPr>
        <p:spPr>
          <a:xfrm>
            <a:off x="395536" y="188641"/>
            <a:ext cx="7560840" cy="720080"/>
          </a:xfrm>
        </p:spPr>
        <p:txBody>
          <a:bodyPr/>
          <a:lstStyle/>
          <a:p>
            <a:r>
              <a:rPr lang="zh-CN" altLang="en-US" dirty="0"/>
              <a:t>鲍威尔基本算法要点</a:t>
            </a:r>
          </a:p>
        </p:txBody>
      </p:sp>
      <p:sp>
        <p:nvSpPr>
          <p:cNvPr id="96259" name="Rectangle 3">
            <a:extLst>
              <a:ext uri="{FF2B5EF4-FFF2-40B4-BE49-F238E27FC236}">
                <a16:creationId xmlns:a16="http://schemas.microsoft.com/office/drawing/2014/main" id="{2406EBE4-6B49-4571-A4EE-C7093EA10112}"/>
              </a:ext>
            </a:extLst>
          </p:cNvPr>
          <p:cNvSpPr>
            <a:spLocks noGrp="1" noChangeArrowheads="1"/>
          </p:cNvSpPr>
          <p:nvPr>
            <p:ph type="body" idx="1"/>
          </p:nvPr>
        </p:nvSpPr>
        <p:spPr>
          <a:xfrm>
            <a:off x="390526" y="1196752"/>
            <a:ext cx="8159657" cy="4752528"/>
          </a:xfrm>
        </p:spPr>
        <p:txBody>
          <a:bodyPr>
            <a:normAutofit fontScale="92500" lnSpcReduction="10000"/>
          </a:bodyPr>
          <a:lstStyle/>
          <a:p>
            <a:pPr>
              <a:lnSpc>
                <a:spcPct val="120000"/>
              </a:lnSpc>
            </a:pPr>
            <a:r>
              <a:rPr lang="zh-CN" altLang="en-US" sz="2800" dirty="0"/>
              <a:t>在每一轮迭代中总有一个始点（第一轮的始点是任取的初始点）和</a:t>
            </a:r>
            <a:r>
              <a:rPr lang="en-US" altLang="zh-CN" sz="2800" i="1" dirty="0"/>
              <a:t>n</a:t>
            </a:r>
            <a:r>
              <a:rPr lang="zh-CN" altLang="en-US" sz="2800" dirty="0"/>
              <a:t>个线性独立的搜索方向。从始点出发顺次沿</a:t>
            </a:r>
            <a:r>
              <a:rPr lang="en-US" altLang="zh-CN" sz="2800" i="1" dirty="0"/>
              <a:t>n</a:t>
            </a:r>
            <a:r>
              <a:rPr lang="zh-CN" altLang="en-US" sz="2800" dirty="0"/>
              <a:t>个方向作一维搜索得一终点，由始点和终点决定了一个新的搜索方向</a:t>
            </a:r>
          </a:p>
          <a:p>
            <a:pPr>
              <a:lnSpc>
                <a:spcPct val="120000"/>
              </a:lnSpc>
            </a:pPr>
            <a:r>
              <a:rPr lang="zh-CN" altLang="en-US" sz="2800" dirty="0"/>
              <a:t>用这个方向替换原来</a:t>
            </a:r>
            <a:r>
              <a:rPr lang="en-US" altLang="zh-CN" sz="2800" i="1" dirty="0"/>
              <a:t>n</a:t>
            </a:r>
            <a:r>
              <a:rPr lang="zh-CN" altLang="en-US" sz="2800" dirty="0"/>
              <a:t>个方向中的一个，于是形成新的搜索方向组。</a:t>
            </a:r>
            <a:r>
              <a:rPr lang="zh-CN" altLang="en-US" sz="2800" dirty="0">
                <a:solidFill>
                  <a:srgbClr val="FF0000"/>
                </a:solidFill>
              </a:rPr>
              <a:t>替换的原则是去掉原方向组的第一个方向而将新方向排在原方向的最后。</a:t>
            </a:r>
            <a:r>
              <a:rPr lang="zh-CN" altLang="en-US" sz="2800" dirty="0"/>
              <a:t>此外规定，从这一轮的搜索终点出发沿新的搜索方向作一维搜索而得到的极小点，作为下一轮迭代的始点。这样就形成算法的循环</a:t>
            </a:r>
          </a:p>
        </p:txBody>
      </p:sp>
      <p:sp>
        <p:nvSpPr>
          <p:cNvPr id="96260" name="Text Box 4">
            <a:extLst>
              <a:ext uri="{FF2B5EF4-FFF2-40B4-BE49-F238E27FC236}">
                <a16:creationId xmlns:a16="http://schemas.microsoft.com/office/drawing/2014/main" id="{CBBEC731-1BC0-4176-8763-1E63E1D429B7}"/>
              </a:ext>
            </a:extLst>
          </p:cNvPr>
          <p:cNvSpPr txBox="1">
            <a:spLocks noChangeArrowheads="1"/>
          </p:cNvSpPr>
          <p:nvPr/>
        </p:nvSpPr>
        <p:spPr bwMode="auto">
          <a:xfrm>
            <a:off x="528591" y="5949280"/>
            <a:ext cx="7883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zh-CN" altLang="en-US" sz="2800" b="1" dirty="0">
                <a:solidFill>
                  <a:srgbClr val="FF3300"/>
                </a:solidFill>
                <a:latin typeface="Times New Roman" panose="02020603050405020304" pitchFamily="18" charset="0"/>
              </a:rPr>
              <a:t>上述基本算法仅具有理论意义</a:t>
            </a:r>
          </a:p>
        </p:txBody>
      </p:sp>
    </p:spTree>
    <p:extLst>
      <p:ext uri="{BB962C8B-B14F-4D97-AF65-F5344CB8AC3E}">
        <p14:creationId xmlns:p14="http://schemas.microsoft.com/office/powerpoint/2010/main" val="23145496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0D797F7-47D8-4D2C-8A4A-1920E5B5971E}"/>
              </a:ext>
            </a:extLst>
          </p:cNvPr>
          <p:cNvSpPr>
            <a:spLocks noGrp="1" noChangeArrowheads="1"/>
          </p:cNvSpPr>
          <p:nvPr>
            <p:ph type="title"/>
          </p:nvPr>
        </p:nvSpPr>
        <p:spPr>
          <a:xfrm>
            <a:off x="2483768" y="441276"/>
            <a:ext cx="4320480" cy="576064"/>
          </a:xfrm>
        </p:spPr>
        <p:txBody>
          <a:bodyPr/>
          <a:lstStyle/>
          <a:p>
            <a:r>
              <a:rPr lang="zh-CN" altLang="en-US" dirty="0"/>
              <a:t>鲍威尔方法核心</a:t>
            </a:r>
          </a:p>
        </p:txBody>
      </p:sp>
      <p:sp>
        <p:nvSpPr>
          <p:cNvPr id="60419" name="Rectangle 3">
            <a:extLst>
              <a:ext uri="{FF2B5EF4-FFF2-40B4-BE49-F238E27FC236}">
                <a16:creationId xmlns:a16="http://schemas.microsoft.com/office/drawing/2014/main" id="{00C68D40-7C69-435A-831A-CE01797960AA}"/>
              </a:ext>
            </a:extLst>
          </p:cNvPr>
          <p:cNvSpPr>
            <a:spLocks noGrp="1" noChangeArrowheads="1"/>
          </p:cNvSpPr>
          <p:nvPr>
            <p:ph type="body" sz="half" idx="1"/>
          </p:nvPr>
        </p:nvSpPr>
        <p:spPr>
          <a:xfrm>
            <a:off x="107504" y="1340768"/>
            <a:ext cx="8640960" cy="4464496"/>
          </a:xfrm>
        </p:spPr>
        <p:txBody>
          <a:bodyPr>
            <a:normAutofit/>
          </a:bodyPr>
          <a:lstStyle/>
          <a:p>
            <a:pPr>
              <a:lnSpc>
                <a:spcPct val="150000"/>
              </a:lnSpc>
              <a:buFont typeface="Wingdings" panose="05000000000000000000" pitchFamily="2" charset="2"/>
              <a:buNone/>
            </a:pPr>
            <a:r>
              <a:rPr lang="zh-CN" altLang="en-US" sz="2800" dirty="0"/>
              <a:t>（</a:t>
            </a:r>
            <a:r>
              <a:rPr lang="en-US" altLang="zh-CN" sz="2800" dirty="0"/>
              <a:t>1</a:t>
            </a:r>
            <a:r>
              <a:rPr lang="zh-CN" altLang="en-US" sz="2800" dirty="0"/>
              <a:t>）在某种程度上，向量</a:t>
            </a:r>
            <a:r>
              <a:rPr lang="en-US" altLang="zh-CN" sz="2800" b="1" i="1" dirty="0"/>
              <a:t>P</a:t>
            </a:r>
            <a:r>
              <a:rPr lang="en-US" altLang="zh-CN" sz="2800" i="1" baseline="-25000" dirty="0"/>
              <a:t>N </a:t>
            </a:r>
            <a:r>
              <a:rPr lang="en-US" altLang="zh-CN" sz="2800" dirty="0"/>
              <a:t>-</a:t>
            </a:r>
            <a:r>
              <a:rPr lang="en-US" altLang="zh-CN" sz="2800" b="1" i="1" dirty="0"/>
              <a:t>P</a:t>
            </a:r>
            <a:r>
              <a:rPr lang="en-US" altLang="zh-CN" sz="2800" baseline="-25000" dirty="0"/>
              <a:t>0</a:t>
            </a:r>
            <a:r>
              <a:rPr lang="zh-CN" altLang="en-US" sz="2800" dirty="0"/>
              <a:t>代表着每次迭代过程移动的平均方向。因此确定点</a:t>
            </a:r>
            <a:r>
              <a:rPr lang="en-US" altLang="zh-CN" sz="2800" b="1" i="1" dirty="0"/>
              <a:t>X</a:t>
            </a:r>
            <a:r>
              <a:rPr lang="en-US" altLang="zh-CN" sz="2800" baseline="-25000" dirty="0"/>
              <a:t>1</a:t>
            </a:r>
            <a:r>
              <a:rPr lang="zh-CN" altLang="en-US" sz="2800" dirty="0"/>
              <a:t>为沿向量</a:t>
            </a:r>
            <a:r>
              <a:rPr lang="en-US" altLang="zh-CN" sz="2800" b="1" i="1" dirty="0"/>
              <a:t>P</a:t>
            </a:r>
            <a:r>
              <a:rPr lang="en-US" altLang="zh-CN" sz="2800" i="1" baseline="-25000" dirty="0"/>
              <a:t>N</a:t>
            </a:r>
            <a:r>
              <a:rPr lang="en-US" altLang="zh-CN" sz="2800" dirty="0"/>
              <a:t>-</a:t>
            </a:r>
            <a:r>
              <a:rPr lang="en-US" altLang="zh-CN" sz="2800" b="1" i="1" dirty="0"/>
              <a:t>P</a:t>
            </a:r>
            <a:r>
              <a:rPr lang="en-US" altLang="zh-CN" sz="2800" baseline="-25000" dirty="0"/>
              <a:t>0</a:t>
            </a:r>
            <a:r>
              <a:rPr lang="zh-CN" altLang="en-US" sz="2800" dirty="0"/>
              <a:t>方向的函数</a:t>
            </a:r>
            <a:r>
              <a:rPr lang="en-US" altLang="zh-CN" sz="2800" i="1" dirty="0"/>
              <a:t>f </a:t>
            </a:r>
            <a:r>
              <a:rPr lang="zh-CN" altLang="en-US" sz="2800" dirty="0"/>
              <a:t>取得极小值的点。沿着</a:t>
            </a:r>
            <a:r>
              <a:rPr lang="en-US" altLang="zh-CN" sz="2800" b="1" i="1" dirty="0"/>
              <a:t>P</a:t>
            </a:r>
            <a:r>
              <a:rPr lang="en-US" altLang="zh-CN" sz="2800" i="1" baseline="-25000" dirty="0"/>
              <a:t>N </a:t>
            </a:r>
            <a:r>
              <a:rPr lang="en-US" altLang="zh-CN" sz="2800" dirty="0"/>
              <a:t>-</a:t>
            </a:r>
            <a:r>
              <a:rPr lang="en-US" altLang="zh-CN" sz="2800" b="1" i="1" dirty="0"/>
              <a:t>P</a:t>
            </a:r>
            <a:r>
              <a:rPr lang="en-US" altLang="zh-CN" sz="2800" baseline="-25000" dirty="0"/>
              <a:t>0</a:t>
            </a:r>
            <a:r>
              <a:rPr lang="zh-CN" altLang="en-US" sz="2800" dirty="0"/>
              <a:t>方向的</a:t>
            </a:r>
            <a:r>
              <a:rPr lang="en-US" altLang="zh-CN" sz="2800" i="1" dirty="0"/>
              <a:t>f </a:t>
            </a:r>
            <a:r>
              <a:rPr lang="zh-CN" altLang="en-US" sz="2800" dirty="0"/>
              <a:t>是单变量函数，因此可用黄金分割搜索法或斐波那契搜索法</a:t>
            </a:r>
          </a:p>
          <a:p>
            <a:pPr>
              <a:lnSpc>
                <a:spcPct val="150000"/>
              </a:lnSpc>
              <a:buFont typeface="Wingdings" panose="05000000000000000000" pitchFamily="2" charset="2"/>
              <a:buNone/>
            </a:pPr>
            <a:r>
              <a:rPr lang="zh-CN" altLang="en-US" sz="2800" dirty="0"/>
              <a:t>（</a:t>
            </a:r>
            <a:r>
              <a:rPr lang="en-US" altLang="zh-CN" sz="2800" dirty="0"/>
              <a:t>2</a:t>
            </a:r>
            <a:r>
              <a:rPr lang="zh-CN" altLang="en-US" sz="2800" dirty="0"/>
              <a:t>）用向量</a:t>
            </a:r>
            <a:r>
              <a:rPr lang="en-US" altLang="zh-CN" sz="2800" b="1" i="1" dirty="0"/>
              <a:t>P</a:t>
            </a:r>
            <a:r>
              <a:rPr lang="en-US" altLang="zh-CN" sz="2800" i="1" baseline="-25000" dirty="0"/>
              <a:t>N </a:t>
            </a:r>
            <a:r>
              <a:rPr lang="en-US" altLang="zh-CN" sz="2800" dirty="0"/>
              <a:t>-</a:t>
            </a:r>
            <a:r>
              <a:rPr lang="en-US" altLang="zh-CN" sz="2800" b="1" i="1" dirty="0"/>
              <a:t>P</a:t>
            </a:r>
            <a:r>
              <a:rPr lang="en-US" altLang="zh-CN" sz="2800" baseline="-25000" dirty="0"/>
              <a:t>0</a:t>
            </a:r>
            <a:r>
              <a:rPr lang="zh-CN" altLang="en-US" sz="2800" dirty="0"/>
              <a:t>代替下一迭代过程中的某个方向向量，对新的方向向量集开始迭代，并产生点序列</a:t>
            </a:r>
          </a:p>
        </p:txBody>
      </p:sp>
      <p:graphicFrame>
        <p:nvGraphicFramePr>
          <p:cNvPr id="60420" name="Object 4">
            <a:extLst>
              <a:ext uri="{FF2B5EF4-FFF2-40B4-BE49-F238E27FC236}">
                <a16:creationId xmlns:a16="http://schemas.microsoft.com/office/drawing/2014/main" id="{DD79CF56-0484-4836-89F4-8E9803EB7BB9}"/>
              </a:ext>
            </a:extLst>
          </p:cNvPr>
          <p:cNvGraphicFramePr>
            <a:graphicFrameLocks noGrp="1" noChangeAspect="1"/>
          </p:cNvGraphicFramePr>
          <p:nvPr>
            <p:ph sz="half" idx="2"/>
            <p:extLst>
              <p:ext uri="{D42A27DB-BD31-4B8C-83A1-F6EECF244321}">
                <p14:modId xmlns:p14="http://schemas.microsoft.com/office/powerpoint/2010/main" val="2882562875"/>
              </p:ext>
            </p:extLst>
          </p:nvPr>
        </p:nvGraphicFramePr>
        <p:xfrm>
          <a:off x="7884368" y="4797152"/>
          <a:ext cx="1044575" cy="495300"/>
        </p:xfrm>
        <a:graphic>
          <a:graphicData uri="http://schemas.openxmlformats.org/presentationml/2006/ole">
            <mc:AlternateContent xmlns:mc="http://schemas.openxmlformats.org/markup-compatibility/2006">
              <mc:Choice xmlns:v="urn:schemas-microsoft-com:vml" Requires="v">
                <p:oleObj spid="_x0000_s545987" name="Equation" r:id="rId3" imgW="507960" imgH="241200" progId="Equation.DSMT4">
                  <p:embed/>
                </p:oleObj>
              </mc:Choice>
              <mc:Fallback>
                <p:oleObj name="Equation" r:id="rId3" imgW="507960" imgH="241200" progId="Equation.DSMT4">
                  <p:embed/>
                  <p:pic>
                    <p:nvPicPr>
                      <p:cNvPr id="60420" name="Object 4">
                        <a:extLst>
                          <a:ext uri="{FF2B5EF4-FFF2-40B4-BE49-F238E27FC236}">
                            <a16:creationId xmlns:a16="http://schemas.microsoft.com/office/drawing/2014/main" id="{DD79CF56-0484-4836-89F4-8E9803EB7B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4368" y="4797152"/>
                        <a:ext cx="104457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070369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A993E0E-4E83-4B4A-9BFF-A1136EB58E40}"/>
              </a:ext>
            </a:extLst>
          </p:cNvPr>
          <p:cNvSpPr>
            <a:spLocks noGrp="1" noChangeArrowheads="1"/>
          </p:cNvSpPr>
          <p:nvPr>
            <p:ph type="title"/>
          </p:nvPr>
        </p:nvSpPr>
        <p:spPr>
          <a:xfrm>
            <a:off x="1920950" y="283279"/>
            <a:ext cx="5117578" cy="674818"/>
          </a:xfrm>
        </p:spPr>
        <p:txBody>
          <a:bodyPr/>
          <a:lstStyle/>
          <a:p>
            <a:r>
              <a:rPr lang="zh-CN" altLang="en-US" dirty="0"/>
              <a:t>鲍威尔方法的进一步讨论</a:t>
            </a:r>
          </a:p>
        </p:txBody>
      </p:sp>
      <p:sp>
        <p:nvSpPr>
          <p:cNvPr id="58371" name="Rectangle 3">
            <a:extLst>
              <a:ext uri="{FF2B5EF4-FFF2-40B4-BE49-F238E27FC236}">
                <a16:creationId xmlns:a16="http://schemas.microsoft.com/office/drawing/2014/main" id="{42D08CCF-1756-4C5D-A818-15F562079625}"/>
              </a:ext>
            </a:extLst>
          </p:cNvPr>
          <p:cNvSpPr>
            <a:spLocks noGrp="1" noChangeArrowheads="1"/>
          </p:cNvSpPr>
          <p:nvPr>
            <p:ph type="body" sz="half" idx="1"/>
          </p:nvPr>
        </p:nvSpPr>
        <p:spPr>
          <a:xfrm>
            <a:off x="427038" y="1196752"/>
            <a:ext cx="8105402" cy="5040560"/>
          </a:xfrm>
          <a:solidFill>
            <a:schemeClr val="bg1"/>
          </a:solidFill>
        </p:spPr>
        <p:txBody>
          <a:bodyPr>
            <a:normAutofit fontScale="92500" lnSpcReduction="10000"/>
          </a:bodyPr>
          <a:lstStyle/>
          <a:p>
            <a:pPr>
              <a:lnSpc>
                <a:spcPct val="120000"/>
              </a:lnSpc>
            </a:pPr>
            <a:r>
              <a:rPr kumimoji="1" lang="zh-CN" altLang="en-US" sz="2800" dirty="0"/>
              <a:t>在鲍维尔基本算法中，每一轮迭代都用连结始点和终点所产生出的搜索方向</a:t>
            </a:r>
            <a:r>
              <a:rPr lang="en-US" altLang="zh-CN" sz="2800" b="1" i="1" dirty="0"/>
              <a:t>P</a:t>
            </a:r>
            <a:r>
              <a:rPr lang="en-US" altLang="zh-CN" sz="2800" i="1" baseline="-25000" dirty="0"/>
              <a:t>N</a:t>
            </a:r>
            <a:r>
              <a:rPr lang="en-US" altLang="zh-CN" sz="2800" i="1" dirty="0"/>
              <a:t> </a:t>
            </a:r>
            <a:r>
              <a:rPr lang="en-US" altLang="zh-CN" sz="2800" dirty="0"/>
              <a:t>-</a:t>
            </a:r>
            <a:r>
              <a:rPr lang="en-US" altLang="zh-CN" sz="2800" b="1" i="1" dirty="0"/>
              <a:t>P</a:t>
            </a:r>
            <a:r>
              <a:rPr lang="en-US" altLang="zh-CN" sz="2800" baseline="-25000" dirty="0"/>
              <a:t>0</a:t>
            </a:r>
            <a:r>
              <a:rPr kumimoji="1" lang="zh-CN" altLang="en-US" sz="2800" dirty="0"/>
              <a:t>去替换原来向量组中的第一个向量</a:t>
            </a:r>
            <a:r>
              <a:rPr lang="en-US" altLang="zh-CN" sz="2800" b="1" i="1" dirty="0"/>
              <a:t>U</a:t>
            </a:r>
            <a:r>
              <a:rPr lang="en-US" altLang="zh-CN" sz="2800" baseline="-25000" dirty="0"/>
              <a:t>1</a:t>
            </a:r>
            <a:r>
              <a:rPr kumimoji="1" lang="en-US" altLang="zh-CN" sz="2800" dirty="0"/>
              <a:t> </a:t>
            </a:r>
            <a:r>
              <a:rPr kumimoji="1" lang="zh-CN" altLang="en-US" sz="2800" dirty="0"/>
              <a:t>，而不管它的“好坏”。</a:t>
            </a:r>
          </a:p>
          <a:p>
            <a:pPr>
              <a:lnSpc>
                <a:spcPct val="120000"/>
              </a:lnSpc>
            </a:pPr>
            <a:r>
              <a:rPr kumimoji="1" lang="zh-CN" altLang="en-US" sz="2800" dirty="0">
                <a:solidFill>
                  <a:srgbClr val="0000FF"/>
                </a:solidFill>
              </a:rPr>
              <a:t>上述步骤中假设了平均方向是继续搜索的良好方向，但实际情况有可能并不是这样</a:t>
            </a:r>
          </a:p>
          <a:p>
            <a:pPr>
              <a:lnSpc>
                <a:spcPct val="120000"/>
              </a:lnSpc>
            </a:pPr>
            <a:r>
              <a:rPr kumimoji="1" lang="zh-CN" altLang="en-US" sz="2800" dirty="0"/>
              <a:t>随着迭代次数的增加，</a:t>
            </a:r>
            <a:r>
              <a:rPr lang="zh-CN" altLang="en-US" sz="2800" dirty="0"/>
              <a:t>方向向量集的</a:t>
            </a:r>
            <a:r>
              <a:rPr lang="en-US" altLang="zh-CN" sz="2800" i="1" dirty="0"/>
              <a:t>n</a:t>
            </a:r>
            <a:r>
              <a:rPr lang="zh-CN" altLang="en-US" sz="2800" dirty="0"/>
              <a:t>个搜索方向有时会趋向于变成</a:t>
            </a:r>
            <a:r>
              <a:rPr kumimoji="1" lang="zh-CN" altLang="en-US" sz="2800" b="1" dirty="0">
                <a:solidFill>
                  <a:srgbClr val="FF0000"/>
                </a:solidFill>
              </a:rPr>
              <a:t>线性相关</a:t>
            </a:r>
            <a:r>
              <a:rPr lang="zh-CN" altLang="en-US" sz="2800" dirty="0"/>
              <a:t>，它将会丢掉一个或多个方向，从而不能组成</a:t>
            </a:r>
            <a:r>
              <a:rPr lang="en-US" altLang="zh-CN" sz="2800" i="1" dirty="0"/>
              <a:t>n</a:t>
            </a:r>
            <a:r>
              <a:rPr lang="zh-CN" altLang="en-US" sz="2800" dirty="0"/>
              <a:t>维空间，</a:t>
            </a:r>
            <a:r>
              <a:rPr kumimoji="1" lang="zh-CN" altLang="en-US" sz="2800" dirty="0"/>
              <a:t>因此可能出现点集</a:t>
            </a:r>
            <a:r>
              <a:rPr kumimoji="1" lang="zh-CN" altLang="en-US" sz="2800" dirty="0">
                <a:solidFill>
                  <a:srgbClr val="FF0000"/>
                </a:solidFill>
              </a:rPr>
              <a:t>           </a:t>
            </a:r>
            <a:r>
              <a:rPr kumimoji="1" lang="zh-CN" altLang="en-US" sz="2800" dirty="0"/>
              <a:t>并不收敛于局部极小值点的情况</a:t>
            </a:r>
          </a:p>
          <a:p>
            <a:pPr>
              <a:lnSpc>
                <a:spcPct val="120000"/>
              </a:lnSpc>
            </a:pPr>
            <a:r>
              <a:rPr kumimoji="1" lang="zh-CN" altLang="en-US" sz="2800" dirty="0"/>
              <a:t>鲍威尔算法有待改进</a:t>
            </a:r>
          </a:p>
        </p:txBody>
      </p:sp>
      <p:graphicFrame>
        <p:nvGraphicFramePr>
          <p:cNvPr id="58372" name="Object 4">
            <a:extLst>
              <a:ext uri="{FF2B5EF4-FFF2-40B4-BE49-F238E27FC236}">
                <a16:creationId xmlns:a16="http://schemas.microsoft.com/office/drawing/2014/main" id="{D0A094AF-2380-4BE4-9DA5-2CF3B3007CA1}"/>
              </a:ext>
            </a:extLst>
          </p:cNvPr>
          <p:cNvGraphicFramePr>
            <a:graphicFrameLocks noGrp="1" noChangeAspect="1"/>
          </p:cNvGraphicFramePr>
          <p:nvPr>
            <p:ph sz="half" idx="2"/>
            <p:extLst>
              <p:ext uri="{D42A27DB-BD31-4B8C-83A1-F6EECF244321}">
                <p14:modId xmlns:p14="http://schemas.microsoft.com/office/powerpoint/2010/main" val="3781766749"/>
              </p:ext>
            </p:extLst>
          </p:nvPr>
        </p:nvGraphicFramePr>
        <p:xfrm>
          <a:off x="6804248" y="4509120"/>
          <a:ext cx="936625" cy="457200"/>
        </p:xfrm>
        <a:graphic>
          <a:graphicData uri="http://schemas.openxmlformats.org/presentationml/2006/ole">
            <mc:AlternateContent xmlns:mc="http://schemas.openxmlformats.org/markup-compatibility/2006">
              <mc:Choice xmlns:v="urn:schemas-microsoft-com:vml" Requires="v">
                <p:oleObj spid="_x0000_s548035" name="Equation" r:id="rId3" imgW="495000" imgH="241200" progId="Equation.DSMT4">
                  <p:embed/>
                </p:oleObj>
              </mc:Choice>
              <mc:Fallback>
                <p:oleObj name="Equation" r:id="rId3" imgW="495000" imgH="241200" progId="Equation.DSMT4">
                  <p:embed/>
                  <p:pic>
                    <p:nvPicPr>
                      <p:cNvPr id="58372" name="Object 4">
                        <a:extLst>
                          <a:ext uri="{FF2B5EF4-FFF2-40B4-BE49-F238E27FC236}">
                            <a16:creationId xmlns:a16="http://schemas.microsoft.com/office/drawing/2014/main" id="{D0A094AF-2380-4BE4-9DA5-2CF3B3007C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4509120"/>
                        <a:ext cx="9366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0244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5B947CD-4E4A-4ABC-B0A0-8B6D3948EEB8}"/>
              </a:ext>
            </a:extLst>
          </p:cNvPr>
          <p:cNvSpPr>
            <a:spLocks noGrp="1" noChangeArrowheads="1"/>
          </p:cNvSpPr>
          <p:nvPr>
            <p:ph type="title"/>
          </p:nvPr>
        </p:nvSpPr>
        <p:spPr>
          <a:xfrm>
            <a:off x="1763689" y="404664"/>
            <a:ext cx="4680520" cy="652566"/>
          </a:xfrm>
        </p:spPr>
        <p:txBody>
          <a:bodyPr/>
          <a:lstStyle/>
          <a:p>
            <a:r>
              <a:rPr lang="zh-CN" altLang="en-US" dirty="0"/>
              <a:t>有关线性相关的说明</a:t>
            </a:r>
          </a:p>
        </p:txBody>
      </p:sp>
      <p:sp>
        <p:nvSpPr>
          <p:cNvPr id="70659" name="Rectangle 3">
            <a:extLst>
              <a:ext uri="{FF2B5EF4-FFF2-40B4-BE49-F238E27FC236}">
                <a16:creationId xmlns:a16="http://schemas.microsoft.com/office/drawing/2014/main" id="{BF562978-8E5A-484C-B7E6-976DC56545AE}"/>
              </a:ext>
            </a:extLst>
          </p:cNvPr>
          <p:cNvSpPr>
            <a:spLocks noGrp="1" noChangeArrowheads="1"/>
          </p:cNvSpPr>
          <p:nvPr>
            <p:ph type="body" idx="1"/>
          </p:nvPr>
        </p:nvSpPr>
        <p:spPr>
          <a:xfrm>
            <a:off x="179512" y="1196752"/>
            <a:ext cx="8499662" cy="5112568"/>
          </a:xfrm>
        </p:spPr>
        <p:txBody>
          <a:bodyPr>
            <a:normAutofit fontScale="92500" lnSpcReduction="10000"/>
          </a:bodyPr>
          <a:lstStyle/>
          <a:p>
            <a:pPr>
              <a:lnSpc>
                <a:spcPct val="120000"/>
              </a:lnSpc>
            </a:pPr>
            <a:r>
              <a:rPr kumimoji="1" lang="zh-CN" altLang="en-US" sz="2800" dirty="0"/>
              <a:t>在鲍维尔基本算法中，每一轮迭代都用连结始点和终点所产生出的搜索方向</a:t>
            </a:r>
            <a:r>
              <a:rPr lang="en-US" altLang="zh-CN" sz="2800" b="1" i="1" dirty="0"/>
              <a:t>U</a:t>
            </a:r>
            <a:r>
              <a:rPr lang="en-US" altLang="zh-CN" sz="2800" i="1" baseline="-25000" dirty="0"/>
              <a:t>N</a:t>
            </a:r>
            <a:r>
              <a:rPr lang="en-US" altLang="zh-CN" sz="2800" baseline="-25000" dirty="0"/>
              <a:t>+1</a:t>
            </a:r>
            <a:r>
              <a:rPr lang="en-US" altLang="zh-CN" sz="2800" dirty="0"/>
              <a:t>=</a:t>
            </a:r>
            <a:r>
              <a:rPr lang="en-US" altLang="zh-CN" sz="2800" b="1" i="1" dirty="0"/>
              <a:t>P</a:t>
            </a:r>
            <a:r>
              <a:rPr lang="en-US" altLang="zh-CN" sz="2800" i="1" baseline="-25000" dirty="0"/>
              <a:t>N</a:t>
            </a:r>
            <a:r>
              <a:rPr lang="en-US" altLang="zh-CN" sz="2800" i="1" dirty="0"/>
              <a:t> </a:t>
            </a:r>
            <a:r>
              <a:rPr lang="en-US" altLang="zh-CN" sz="2800" dirty="0"/>
              <a:t>-</a:t>
            </a:r>
            <a:r>
              <a:rPr lang="en-US" altLang="zh-CN" sz="2800" b="1" i="1" dirty="0"/>
              <a:t>P</a:t>
            </a:r>
            <a:r>
              <a:rPr lang="en-US" altLang="zh-CN" sz="2800" baseline="-25000" dirty="0"/>
              <a:t>0</a:t>
            </a:r>
            <a:r>
              <a:rPr kumimoji="1" lang="zh-CN" altLang="en-US" sz="2800" dirty="0"/>
              <a:t>去替换原来向量组中的第一个向量</a:t>
            </a:r>
            <a:r>
              <a:rPr lang="en-US" altLang="zh-CN" sz="2800" b="1" i="1" dirty="0"/>
              <a:t>U</a:t>
            </a:r>
            <a:r>
              <a:rPr lang="en-US" altLang="zh-CN" sz="2800" baseline="-25000" dirty="0"/>
              <a:t>1</a:t>
            </a:r>
            <a:r>
              <a:rPr kumimoji="1" lang="en-US" altLang="zh-CN" sz="2800" dirty="0"/>
              <a:t> </a:t>
            </a:r>
            <a:r>
              <a:rPr kumimoji="1" lang="zh-CN" altLang="en-US" sz="2800" dirty="0"/>
              <a:t>，即下一轮的搜索方向组为</a:t>
            </a:r>
            <a:r>
              <a:rPr kumimoji="1" lang="en-US" altLang="zh-CN" sz="2800" dirty="0"/>
              <a:t>{</a:t>
            </a:r>
            <a:r>
              <a:rPr lang="en-US" altLang="zh-CN" sz="2800" b="1" i="1" dirty="0"/>
              <a:t>U</a:t>
            </a:r>
            <a:r>
              <a:rPr lang="en-US" altLang="zh-CN" sz="2800" baseline="-25000" dirty="0"/>
              <a:t>2</a:t>
            </a:r>
            <a:r>
              <a:rPr kumimoji="1" lang="en-US" altLang="zh-CN" sz="2800" dirty="0"/>
              <a:t>, </a:t>
            </a:r>
            <a:r>
              <a:rPr lang="en-US" altLang="zh-CN" sz="2800" b="1" i="1" dirty="0"/>
              <a:t>U</a:t>
            </a:r>
            <a:r>
              <a:rPr lang="en-US" altLang="zh-CN" sz="2800" baseline="-25000" dirty="0"/>
              <a:t>3</a:t>
            </a:r>
            <a:r>
              <a:rPr kumimoji="1" lang="en-US" altLang="zh-CN" sz="2800" dirty="0"/>
              <a:t>, …, </a:t>
            </a:r>
            <a:r>
              <a:rPr lang="en-US" altLang="zh-CN" sz="2800" b="1" i="1" dirty="0"/>
              <a:t>U</a:t>
            </a:r>
            <a:r>
              <a:rPr lang="en-US" altLang="zh-CN" sz="2800" i="1" baseline="-25000" dirty="0"/>
              <a:t>N</a:t>
            </a:r>
            <a:r>
              <a:rPr lang="en-US" altLang="zh-CN" sz="2800" baseline="-25000" dirty="0"/>
              <a:t>+1</a:t>
            </a:r>
            <a:r>
              <a:rPr lang="en-US" altLang="zh-CN" sz="2800" dirty="0"/>
              <a:t>}</a:t>
            </a:r>
          </a:p>
          <a:p>
            <a:pPr>
              <a:lnSpc>
                <a:spcPct val="120000"/>
              </a:lnSpc>
            </a:pPr>
            <a:r>
              <a:rPr lang="zh-CN" altLang="en-US" sz="2800" dirty="0"/>
              <a:t>这种自然的替换方式忽略了向量组</a:t>
            </a:r>
            <a:r>
              <a:rPr lang="en-US" altLang="zh-CN" sz="2800" dirty="0"/>
              <a:t>{</a:t>
            </a:r>
            <a:r>
              <a:rPr lang="en-US" altLang="zh-CN" sz="2800" b="1" i="1" dirty="0"/>
              <a:t>U</a:t>
            </a:r>
            <a:r>
              <a:rPr lang="en-US" altLang="zh-CN" sz="2800" baseline="-25000" dirty="0"/>
              <a:t>2</a:t>
            </a:r>
            <a:r>
              <a:rPr kumimoji="1" lang="en-US" altLang="zh-CN" sz="2800" dirty="0"/>
              <a:t>, </a:t>
            </a:r>
            <a:r>
              <a:rPr lang="en-US" altLang="zh-CN" sz="2800" b="1" i="1" dirty="0"/>
              <a:t>U</a:t>
            </a:r>
            <a:r>
              <a:rPr lang="en-US" altLang="zh-CN" sz="2800" baseline="-25000" dirty="0"/>
              <a:t>3</a:t>
            </a:r>
            <a:r>
              <a:rPr kumimoji="1" lang="en-US" altLang="zh-CN" sz="2800" dirty="0"/>
              <a:t>, …, </a:t>
            </a:r>
            <a:r>
              <a:rPr lang="en-US" altLang="zh-CN" sz="2800" b="1" i="1" dirty="0"/>
              <a:t>U</a:t>
            </a:r>
            <a:r>
              <a:rPr lang="en-US" altLang="zh-CN" sz="2800" i="1" baseline="-25000" dirty="0"/>
              <a:t>N</a:t>
            </a:r>
            <a:r>
              <a:rPr lang="en-US" altLang="zh-CN" sz="2800" baseline="-25000" dirty="0"/>
              <a:t>+1 </a:t>
            </a:r>
            <a:r>
              <a:rPr lang="en-US" altLang="zh-CN" sz="2800" dirty="0"/>
              <a:t>}</a:t>
            </a:r>
            <a:r>
              <a:rPr lang="zh-CN" altLang="en-US" sz="2800" dirty="0"/>
              <a:t>可能出现线性相关的情况</a:t>
            </a:r>
          </a:p>
          <a:p>
            <a:pPr>
              <a:lnSpc>
                <a:spcPct val="120000"/>
              </a:lnSpc>
            </a:pPr>
            <a:r>
              <a:rPr lang="zh-CN" altLang="en-US" sz="2800" dirty="0"/>
              <a:t>当上述向量组线性相关时，算法产生的点列可能不收敛于问题的解</a:t>
            </a:r>
          </a:p>
          <a:p>
            <a:pPr>
              <a:lnSpc>
                <a:spcPct val="120000"/>
              </a:lnSpc>
            </a:pPr>
            <a:r>
              <a:rPr kumimoji="1" lang="zh-CN" altLang="en-US" sz="2800" dirty="0"/>
              <a:t>如果抛弃</a:t>
            </a:r>
            <a:r>
              <a:rPr kumimoji="1" lang="en-US" altLang="zh-CN" sz="2800" i="1" dirty="0"/>
              <a:t>f </a:t>
            </a:r>
            <a:r>
              <a:rPr kumimoji="1" lang="zh-CN" altLang="en-US" sz="2800" dirty="0"/>
              <a:t>减小最快的方向向量</a:t>
            </a:r>
            <a:r>
              <a:rPr kumimoji="1" lang="en-US" altLang="zh-CN" sz="2800" b="1" i="1" dirty="0"/>
              <a:t>U</a:t>
            </a:r>
            <a:r>
              <a:rPr kumimoji="1" lang="en-US" altLang="zh-CN" sz="2800" i="1" baseline="-25000" dirty="0"/>
              <a:t>r</a:t>
            </a:r>
            <a:r>
              <a:rPr kumimoji="1" lang="zh-CN" altLang="en-US" sz="2800" dirty="0"/>
              <a:t>，结果将更好。 </a:t>
            </a:r>
            <a:r>
              <a:rPr kumimoji="1" lang="en-US" altLang="zh-CN" sz="2800" b="1" i="1" dirty="0"/>
              <a:t>U</a:t>
            </a:r>
            <a:r>
              <a:rPr kumimoji="1" lang="en-US" altLang="zh-CN" sz="2800" i="1" baseline="-25000" dirty="0"/>
              <a:t>r</a:t>
            </a:r>
            <a:r>
              <a:rPr kumimoji="1" lang="zh-CN" altLang="en-US" sz="2800" dirty="0"/>
              <a:t>可能是平均向量</a:t>
            </a:r>
            <a:r>
              <a:rPr kumimoji="1" lang="en-US" altLang="zh-CN" sz="2800" b="1" i="1" dirty="0"/>
              <a:t>U</a:t>
            </a:r>
            <a:r>
              <a:rPr kumimoji="1" lang="en-US" altLang="zh-CN" sz="2800" i="1" baseline="-25000" dirty="0"/>
              <a:t>N</a:t>
            </a:r>
            <a:r>
              <a:rPr kumimoji="1" lang="en-US" altLang="zh-CN" sz="2800" dirty="0"/>
              <a:t> =</a:t>
            </a:r>
            <a:r>
              <a:rPr lang="en-US" altLang="zh-CN" sz="2800" b="1" i="1" dirty="0"/>
              <a:t>P</a:t>
            </a:r>
            <a:r>
              <a:rPr lang="en-US" altLang="zh-CN" sz="2800" i="1" baseline="-25000" dirty="0"/>
              <a:t>N</a:t>
            </a:r>
            <a:r>
              <a:rPr lang="en-US" altLang="zh-CN" sz="2800" i="1" dirty="0"/>
              <a:t> </a:t>
            </a:r>
            <a:r>
              <a:rPr lang="en-US" altLang="zh-CN" sz="2800" dirty="0"/>
              <a:t>-</a:t>
            </a:r>
            <a:r>
              <a:rPr lang="en-US" altLang="zh-CN" sz="2800" b="1" i="1" dirty="0"/>
              <a:t>P</a:t>
            </a:r>
            <a:r>
              <a:rPr lang="en-US" altLang="zh-CN" sz="2800" baseline="-25000" dirty="0"/>
              <a:t>0</a:t>
            </a:r>
            <a:r>
              <a:rPr kumimoji="1" lang="zh-CN" altLang="en-US" sz="2800" dirty="0"/>
              <a:t>的主要分量</a:t>
            </a:r>
          </a:p>
        </p:txBody>
      </p:sp>
    </p:spTree>
    <p:extLst>
      <p:ext uri="{BB962C8B-B14F-4D97-AF65-F5344CB8AC3E}">
        <p14:creationId xmlns:p14="http://schemas.microsoft.com/office/powerpoint/2010/main" val="18489749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4B6AA36-CEA8-4CD3-BB9B-8E0795B16672}"/>
              </a:ext>
            </a:extLst>
          </p:cNvPr>
          <p:cNvSpPr>
            <a:spLocks noGrp="1" noChangeArrowheads="1"/>
          </p:cNvSpPr>
          <p:nvPr>
            <p:ph type="title"/>
          </p:nvPr>
        </p:nvSpPr>
        <p:spPr/>
        <p:txBody>
          <a:bodyPr/>
          <a:lstStyle/>
          <a:p>
            <a:r>
              <a:rPr lang="zh-CN" altLang="en-US"/>
              <a:t>改进的鲍威尔方法</a:t>
            </a:r>
          </a:p>
        </p:txBody>
      </p:sp>
      <p:sp>
        <p:nvSpPr>
          <p:cNvPr id="69635" name="Rectangle 3">
            <a:extLst>
              <a:ext uri="{FF2B5EF4-FFF2-40B4-BE49-F238E27FC236}">
                <a16:creationId xmlns:a16="http://schemas.microsoft.com/office/drawing/2014/main" id="{5337BC69-4194-4698-9BBE-017F63E08DEB}"/>
              </a:ext>
            </a:extLst>
          </p:cNvPr>
          <p:cNvSpPr>
            <a:spLocks noGrp="1" noChangeArrowheads="1"/>
          </p:cNvSpPr>
          <p:nvPr>
            <p:ph type="body" idx="1"/>
          </p:nvPr>
        </p:nvSpPr>
        <p:spPr/>
        <p:txBody>
          <a:bodyPr/>
          <a:lstStyle/>
          <a:p>
            <a:r>
              <a:rPr kumimoji="1" lang="zh-CN" altLang="en-US" sz="2800" dirty="0"/>
              <a:t>改进的算法是：首先判断原向量组是否需要替换。如需要替换，还要进一步判断原向量组中哪个向量最坏，然后再用新产生的向量替换这个最坏的向量，以保证逐次生成共轭方向。</a:t>
            </a:r>
          </a:p>
          <a:p>
            <a:pPr>
              <a:lnSpc>
                <a:spcPct val="150000"/>
              </a:lnSpc>
            </a:pPr>
            <a:r>
              <a:rPr kumimoji="1" lang="zh-CN" altLang="en-US" sz="2800" dirty="0"/>
              <a:t>要替换的两种情况：</a:t>
            </a:r>
          </a:p>
          <a:p>
            <a:pPr lvl="1">
              <a:lnSpc>
                <a:spcPct val="150000"/>
              </a:lnSpc>
            </a:pPr>
            <a:r>
              <a:rPr kumimoji="1" lang="zh-CN" altLang="en-US" sz="2400" dirty="0"/>
              <a:t>沿着平均方向</a:t>
            </a:r>
            <a:r>
              <a:rPr kumimoji="1" lang="en-US" altLang="zh-CN" sz="2400" i="1" dirty="0"/>
              <a:t>f </a:t>
            </a:r>
            <a:r>
              <a:rPr kumimoji="1" lang="zh-CN" altLang="en-US" sz="2400" dirty="0"/>
              <a:t>继续减小</a:t>
            </a:r>
          </a:p>
          <a:p>
            <a:pPr lvl="1">
              <a:lnSpc>
                <a:spcPct val="150000"/>
              </a:lnSpc>
            </a:pPr>
            <a:r>
              <a:rPr kumimoji="1" lang="en-US" altLang="zh-CN" sz="2400" i="1" dirty="0"/>
              <a:t>f </a:t>
            </a:r>
            <a:r>
              <a:rPr kumimoji="1" lang="zh-CN" altLang="en-US" sz="2400" dirty="0"/>
              <a:t>沿最大下降方向</a:t>
            </a:r>
            <a:r>
              <a:rPr kumimoji="1" lang="en-US" altLang="zh-CN" sz="2400" b="1" i="1" dirty="0"/>
              <a:t>U</a:t>
            </a:r>
            <a:r>
              <a:rPr kumimoji="1" lang="en-US" altLang="zh-CN" sz="2400" i="1" baseline="-25000" dirty="0"/>
              <a:t>r</a:t>
            </a:r>
            <a:r>
              <a:rPr kumimoji="1" lang="zh-CN" altLang="en-US" sz="2400" dirty="0"/>
              <a:t>的减小是</a:t>
            </a:r>
            <a:r>
              <a:rPr kumimoji="1" lang="en-US" altLang="zh-CN" sz="2400" i="1" dirty="0"/>
              <a:t>f </a:t>
            </a:r>
            <a:r>
              <a:rPr kumimoji="1" lang="zh-CN" altLang="en-US" sz="2400" dirty="0"/>
              <a:t>整体减小量的主要部分</a:t>
            </a:r>
          </a:p>
        </p:txBody>
      </p:sp>
    </p:spTree>
    <p:extLst>
      <p:ext uri="{BB962C8B-B14F-4D97-AF65-F5344CB8AC3E}">
        <p14:creationId xmlns:p14="http://schemas.microsoft.com/office/powerpoint/2010/main" val="21355385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4166464-78F2-4852-AC0B-3AA5BD1E2CBA}"/>
              </a:ext>
            </a:extLst>
          </p:cNvPr>
          <p:cNvSpPr>
            <a:spLocks noGrp="1" noChangeArrowheads="1"/>
          </p:cNvSpPr>
          <p:nvPr>
            <p:ph type="title"/>
          </p:nvPr>
        </p:nvSpPr>
        <p:spPr>
          <a:xfrm>
            <a:off x="2237290" y="230105"/>
            <a:ext cx="4752528" cy="526496"/>
          </a:xfrm>
        </p:spPr>
        <p:txBody>
          <a:bodyPr>
            <a:normAutofit fontScale="90000"/>
          </a:bodyPr>
          <a:lstStyle/>
          <a:p>
            <a:r>
              <a:rPr lang="zh-CN" altLang="en-US" dirty="0"/>
              <a:t>改进的鲍威尔方法概要</a:t>
            </a:r>
          </a:p>
        </p:txBody>
      </p:sp>
      <p:grpSp>
        <p:nvGrpSpPr>
          <p:cNvPr id="64518" name="Group 6">
            <a:extLst>
              <a:ext uri="{FF2B5EF4-FFF2-40B4-BE49-F238E27FC236}">
                <a16:creationId xmlns:a16="http://schemas.microsoft.com/office/drawing/2014/main" id="{726DC1A6-B09A-42EB-9CCB-357C501ADEF9}"/>
              </a:ext>
            </a:extLst>
          </p:cNvPr>
          <p:cNvGrpSpPr>
            <a:grpSpLocks noChangeAspect="1"/>
          </p:cNvGrpSpPr>
          <p:nvPr/>
        </p:nvGrpSpPr>
        <p:grpSpPr bwMode="auto">
          <a:xfrm>
            <a:off x="54727" y="853222"/>
            <a:ext cx="9117655" cy="5168158"/>
            <a:chOff x="1954" y="607"/>
            <a:chExt cx="7200" cy="4844"/>
          </a:xfrm>
        </p:grpSpPr>
        <p:sp>
          <p:nvSpPr>
            <p:cNvPr id="64519" name="AutoShape 7">
              <a:extLst>
                <a:ext uri="{FF2B5EF4-FFF2-40B4-BE49-F238E27FC236}">
                  <a16:creationId xmlns:a16="http://schemas.microsoft.com/office/drawing/2014/main" id="{24D25993-F4AA-49E7-8A4E-0F6470185319}"/>
                </a:ext>
              </a:extLst>
            </p:cNvPr>
            <p:cNvSpPr>
              <a:spLocks noChangeAspect="1" noChangeArrowheads="1"/>
            </p:cNvSpPr>
            <p:nvPr/>
          </p:nvSpPr>
          <p:spPr bwMode="auto">
            <a:xfrm>
              <a:off x="1954" y="794"/>
              <a:ext cx="7200" cy="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64520" name="Text Box 8">
              <a:extLst>
                <a:ext uri="{FF2B5EF4-FFF2-40B4-BE49-F238E27FC236}">
                  <a16:creationId xmlns:a16="http://schemas.microsoft.com/office/drawing/2014/main" id="{95403FE0-5CBF-4526-9414-AA9CBCD31D1A}"/>
                </a:ext>
              </a:extLst>
            </p:cNvPr>
            <p:cNvSpPr txBox="1">
              <a:spLocks noChangeArrowheads="1"/>
            </p:cNvSpPr>
            <p:nvPr/>
          </p:nvSpPr>
          <p:spPr bwMode="auto">
            <a:xfrm>
              <a:off x="2166" y="607"/>
              <a:ext cx="6198" cy="48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buFont typeface="Wingdings" panose="05000000000000000000" pitchFamily="2" charset="2"/>
                <a:buNone/>
              </a:pPr>
              <a:r>
                <a:rPr lang="en-US" altLang="zh-CN" sz="2400" dirty="0">
                  <a:latin typeface="Times New Roman" panose="02020603050405020304" pitchFamily="18" charset="0"/>
                </a:rPr>
                <a:t>① </a:t>
              </a:r>
              <a:r>
                <a:rPr lang="zh-CN" altLang="en-US" sz="2400" dirty="0">
                  <a:latin typeface="Times New Roman" panose="02020603050405020304" pitchFamily="18" charset="0"/>
                </a:rPr>
                <a:t>令</a:t>
              </a:r>
              <a:r>
                <a:rPr lang="en-US" altLang="zh-CN" sz="2400" b="1" i="1" dirty="0">
                  <a:latin typeface="Times New Roman" panose="02020603050405020304" pitchFamily="18" charset="0"/>
                </a:rPr>
                <a:t>P</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i="1" baseline="-25000" dirty="0">
                  <a:latin typeface="Times New Roman" panose="02020603050405020304" pitchFamily="18" charset="0"/>
                </a:rPr>
                <a:t>i</a:t>
              </a:r>
              <a:endParaRPr lang="en-US" altLang="zh-CN" sz="2400" dirty="0">
                <a:latin typeface="Times New Roman" panose="02020603050405020304" pitchFamily="18" charset="0"/>
              </a:endParaRPr>
            </a:p>
            <a:p>
              <a:pPr algn="just">
                <a:lnSpc>
                  <a:spcPct val="120000"/>
                </a:lnSpc>
                <a:buFont typeface="Wingdings" panose="05000000000000000000" pitchFamily="2" charset="2"/>
                <a:buNone/>
              </a:pPr>
              <a:r>
                <a:rPr lang="en-US" altLang="zh-CN" sz="2400" dirty="0">
                  <a:latin typeface="Times New Roman" panose="02020603050405020304" pitchFamily="18" charset="0"/>
                </a:rPr>
                <a:t>② </a:t>
              </a:r>
              <a:r>
                <a:rPr lang="zh-CN" altLang="en-US" sz="2400" dirty="0">
                  <a:latin typeface="Times New Roman" panose="02020603050405020304" pitchFamily="18" charset="0"/>
                </a:rPr>
                <a:t>对</a:t>
              </a:r>
              <a:r>
                <a:rPr lang="en-US" altLang="zh-CN" sz="2400" i="1" dirty="0">
                  <a:latin typeface="Times New Roman" panose="02020603050405020304" pitchFamily="18" charset="0"/>
                </a:rPr>
                <a:t>k</a:t>
              </a:r>
              <a:r>
                <a:rPr lang="en-US" altLang="zh-CN" sz="2400" dirty="0">
                  <a:latin typeface="Times New Roman" panose="02020603050405020304" pitchFamily="18" charset="0"/>
                </a:rPr>
                <a:t>=1,2,…,</a:t>
              </a:r>
              <a:r>
                <a:rPr lang="en-US" altLang="zh-CN" sz="2400" i="1" dirty="0">
                  <a:latin typeface="Times New Roman" panose="02020603050405020304" pitchFamily="18" charset="0"/>
                </a:rPr>
                <a:t>N</a:t>
              </a:r>
              <a:r>
                <a:rPr lang="zh-CN" altLang="en-US" sz="2400" dirty="0">
                  <a:latin typeface="Times New Roman" panose="02020603050405020304" pitchFamily="18" charset="0"/>
                </a:rPr>
                <a:t>，求</a:t>
              </a:r>
              <a:r>
                <a:rPr lang="en-US" altLang="zh-CN" sz="2400" i="1" dirty="0" err="1">
                  <a:latin typeface="Times New Roman" panose="02020603050405020304" pitchFamily="18" charset="0"/>
                </a:rPr>
                <a:t>γ</a:t>
              </a:r>
              <a:r>
                <a:rPr lang="en-US" altLang="zh-CN" sz="2400" i="1" baseline="-25000" dirty="0" err="1">
                  <a:latin typeface="Times New Roman" panose="02020603050405020304" pitchFamily="18" charset="0"/>
                </a:rPr>
                <a:t>k</a:t>
              </a:r>
              <a:r>
                <a:rPr lang="zh-CN" altLang="en-US" sz="2400" dirty="0">
                  <a:latin typeface="Times New Roman" panose="02020603050405020304" pitchFamily="18" charset="0"/>
                </a:rPr>
                <a:t>的值，使得</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b="1" i="1" dirty="0">
                  <a:latin typeface="Times New Roman" panose="02020603050405020304" pitchFamily="18" charset="0"/>
                </a:rPr>
                <a:t>P</a:t>
              </a:r>
              <a:r>
                <a:rPr lang="en-US" altLang="zh-CN" sz="2400" i="1" baseline="-25000" dirty="0">
                  <a:latin typeface="Times New Roman" panose="02020603050405020304" pitchFamily="18" charset="0"/>
                </a:rPr>
                <a:t>k</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γ</a:t>
              </a:r>
              <a:r>
                <a:rPr lang="en-US" altLang="zh-CN" sz="2400" i="1" baseline="-25000" dirty="0">
                  <a:latin typeface="Times New Roman" panose="02020603050405020304" pitchFamily="18" charset="0"/>
                </a:rPr>
                <a:t>k</a:t>
              </a:r>
              <a:r>
                <a:rPr lang="en-US" altLang="zh-CN" sz="2400" b="1" i="1" dirty="0">
                  <a:latin typeface="Times New Roman" panose="02020603050405020304" pitchFamily="18" charset="0"/>
                </a:rPr>
                <a:t>U</a:t>
              </a:r>
              <a:r>
                <a:rPr lang="en-US" altLang="zh-CN" sz="2400" i="1" baseline="-25000" dirty="0">
                  <a:latin typeface="Times New Roman" panose="02020603050405020304" pitchFamily="18" charset="0"/>
                </a:rPr>
                <a:t>k</a:t>
              </a:r>
              <a:r>
                <a:rPr lang="en-US" altLang="zh-CN" sz="2400" dirty="0">
                  <a:latin typeface="Times New Roman" panose="02020603050405020304" pitchFamily="18" charset="0"/>
                </a:rPr>
                <a:t>)</a:t>
              </a:r>
              <a:r>
                <a:rPr lang="zh-CN" altLang="en-US" sz="2400" dirty="0">
                  <a:latin typeface="Times New Roman" panose="02020603050405020304" pitchFamily="18" charset="0"/>
                </a:rPr>
                <a:t>最小，并令</a:t>
              </a:r>
              <a:r>
                <a:rPr lang="en-US" altLang="zh-CN" sz="2400" b="1" i="1" dirty="0" err="1">
                  <a:latin typeface="Times New Roman" panose="02020603050405020304" pitchFamily="18" charset="0"/>
                </a:rPr>
                <a:t>P</a:t>
              </a:r>
              <a:r>
                <a:rPr lang="en-US" altLang="zh-CN" sz="2400" i="1" baseline="-25000" dirty="0" err="1">
                  <a:latin typeface="Times New Roman" panose="02020603050405020304" pitchFamily="18" charset="0"/>
                </a:rPr>
                <a:t>k</a:t>
              </a:r>
              <a:r>
                <a:rPr lang="en-US" altLang="zh-CN" sz="2400" dirty="0">
                  <a:latin typeface="Times New Roman" panose="02020603050405020304" pitchFamily="18" charset="0"/>
                </a:rPr>
                <a:t>=</a:t>
              </a:r>
              <a:r>
                <a:rPr lang="en-US" altLang="zh-CN" sz="2400" b="1" i="1" dirty="0">
                  <a:latin typeface="Times New Roman" panose="02020603050405020304" pitchFamily="18" charset="0"/>
                </a:rPr>
                <a:t>P</a:t>
              </a:r>
              <a:r>
                <a:rPr lang="en-US" altLang="zh-CN" sz="2400" i="1" baseline="-25000" dirty="0">
                  <a:latin typeface="Times New Roman" panose="02020603050405020304" pitchFamily="18" charset="0"/>
                </a:rPr>
                <a:t>k</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γ</a:t>
              </a:r>
              <a:r>
                <a:rPr lang="en-US" altLang="zh-CN" sz="2400" i="1" baseline="-25000" dirty="0">
                  <a:latin typeface="Times New Roman" panose="02020603050405020304" pitchFamily="18" charset="0"/>
                </a:rPr>
                <a:t>k</a:t>
              </a:r>
              <a:r>
                <a:rPr lang="en-US" altLang="zh-CN" sz="2400" b="1" i="1" dirty="0">
                  <a:latin typeface="Times New Roman" panose="02020603050405020304" pitchFamily="18" charset="0"/>
                </a:rPr>
                <a:t>U</a:t>
              </a:r>
              <a:r>
                <a:rPr lang="en-US" altLang="zh-CN" sz="2400" i="1" baseline="-25000" dirty="0">
                  <a:latin typeface="Times New Roman" panose="02020603050405020304" pitchFamily="18" charset="0"/>
                </a:rPr>
                <a:t>k</a:t>
              </a:r>
              <a:endParaRPr lang="en-US" altLang="zh-CN" sz="2400" dirty="0">
                <a:latin typeface="Times New Roman" panose="02020603050405020304" pitchFamily="18" charset="0"/>
              </a:endParaRPr>
            </a:p>
            <a:p>
              <a:pPr algn="just">
                <a:lnSpc>
                  <a:spcPct val="120000"/>
                </a:lnSpc>
                <a:buFont typeface="Wingdings" panose="05000000000000000000" pitchFamily="2" charset="2"/>
                <a:buNone/>
              </a:pPr>
              <a:r>
                <a:rPr lang="en-US" altLang="zh-CN" sz="2400" dirty="0">
                  <a:latin typeface="Times New Roman" panose="02020603050405020304" pitchFamily="18" charset="0"/>
                </a:rPr>
                <a:t>③ </a:t>
              </a:r>
              <a:r>
                <a:rPr lang="zh-CN" altLang="en-US" sz="2400" dirty="0">
                  <a:latin typeface="Times New Roman" panose="02020603050405020304" pitchFamily="18" charset="0"/>
                </a:rPr>
                <a:t>令</a:t>
              </a:r>
              <a:r>
                <a:rPr lang="en-US" altLang="zh-CN" sz="2400" i="1" dirty="0">
                  <a:latin typeface="Times New Roman" panose="02020603050405020304" pitchFamily="18" charset="0"/>
                </a:rPr>
                <a:t>r</a:t>
              </a:r>
              <a:r>
                <a:rPr lang="zh-CN" altLang="en-US" sz="2400" dirty="0">
                  <a:latin typeface="Times New Roman" panose="02020603050405020304" pitchFamily="18" charset="0"/>
                </a:rPr>
                <a:t>和</a:t>
              </a:r>
              <a:r>
                <a:rPr lang="en-US" altLang="zh-CN" sz="2400" b="1" i="1" dirty="0">
                  <a:latin typeface="Times New Roman" panose="02020603050405020304" pitchFamily="18" charset="0"/>
                </a:rPr>
                <a:t>U</a:t>
              </a:r>
              <a:r>
                <a:rPr lang="en-US" altLang="zh-CN" sz="2400" i="1" baseline="-25000" dirty="0">
                  <a:latin typeface="Times New Roman" panose="02020603050405020304" pitchFamily="18" charset="0"/>
                </a:rPr>
                <a:t>r</a:t>
              </a:r>
              <a:r>
                <a:rPr lang="zh-CN" altLang="en-US" sz="2400" dirty="0">
                  <a:latin typeface="Times New Roman" panose="02020603050405020304" pitchFamily="18" charset="0"/>
                </a:rPr>
                <a:t>分别为第②步的所有向量中使得</a:t>
              </a:r>
              <a:r>
                <a:rPr lang="en-US" altLang="zh-CN" sz="2400" i="1" dirty="0">
                  <a:latin typeface="Times New Roman" panose="02020603050405020304" pitchFamily="18" charset="0"/>
                </a:rPr>
                <a:t>f</a:t>
              </a:r>
              <a:r>
                <a:rPr lang="zh-CN" altLang="en-US" sz="2400" dirty="0">
                  <a:latin typeface="Times New Roman" panose="02020603050405020304" pitchFamily="18" charset="0"/>
                </a:rPr>
                <a:t>减小的最大量及其方向</a:t>
              </a:r>
            </a:p>
            <a:p>
              <a:pPr algn="just">
                <a:lnSpc>
                  <a:spcPct val="120000"/>
                </a:lnSpc>
                <a:buFont typeface="Wingdings" panose="05000000000000000000" pitchFamily="2" charset="2"/>
                <a:buNone/>
              </a:pPr>
              <a:r>
                <a:rPr lang="zh-CN" altLang="en-US" sz="2400" dirty="0">
                  <a:latin typeface="Times New Roman" panose="02020603050405020304" pitchFamily="18" charset="0"/>
                </a:rPr>
                <a:t>④ 令</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a:t>
              </a:r>
              <a:r>
                <a:rPr lang="en-US" altLang="zh-CN" sz="2400" i="1" dirty="0">
                  <a:latin typeface="Times New Roman" panose="02020603050405020304" pitchFamily="18" charset="0"/>
                </a:rPr>
                <a:t>i</a:t>
              </a:r>
              <a:r>
                <a:rPr lang="en-US" altLang="zh-CN" sz="2400" dirty="0">
                  <a:latin typeface="Times New Roman" panose="02020603050405020304" pitchFamily="18" charset="0"/>
                </a:rPr>
                <a:t>+1</a:t>
              </a:r>
            </a:p>
            <a:p>
              <a:pPr algn="just">
                <a:lnSpc>
                  <a:spcPct val="120000"/>
                </a:lnSpc>
                <a:buFont typeface="Wingdings" panose="05000000000000000000" pitchFamily="2" charset="2"/>
                <a:buNone/>
              </a:pPr>
              <a:r>
                <a:rPr lang="en-US" altLang="zh-CN" sz="2400" dirty="0">
                  <a:latin typeface="Times New Roman" panose="02020603050405020304" pitchFamily="18" charset="0"/>
                </a:rPr>
                <a:t>⑤ </a:t>
              </a:r>
              <a:r>
                <a:rPr lang="zh-CN" altLang="en-US" sz="2400" dirty="0">
                  <a:latin typeface="Times New Roman" panose="02020603050405020304" pitchFamily="18" charset="0"/>
                </a:rPr>
                <a:t>如果</a:t>
              </a:r>
              <a:r>
                <a:rPr lang="en-US" altLang="zh-CN" sz="2400" i="1" dirty="0">
                  <a:latin typeface="Times New Roman" panose="02020603050405020304" pitchFamily="18" charset="0"/>
                </a:rPr>
                <a:t>f</a:t>
              </a:r>
              <a:r>
                <a:rPr lang="en-US" altLang="zh-CN" sz="2400" dirty="0">
                  <a:latin typeface="Times New Roman" panose="02020603050405020304" pitchFamily="18" charset="0"/>
                </a:rPr>
                <a:t>(2</a:t>
              </a:r>
              <a:r>
                <a:rPr lang="en-US" altLang="zh-CN" sz="2400" b="1" i="1" dirty="0">
                  <a:latin typeface="Times New Roman" panose="02020603050405020304" pitchFamily="18" charset="0"/>
                </a:rPr>
                <a:t>P</a:t>
              </a:r>
              <a:r>
                <a:rPr lang="en-US" altLang="zh-CN" sz="2400" i="1" baseline="-25000" dirty="0">
                  <a:latin typeface="Times New Roman" panose="02020603050405020304" pitchFamily="18" charset="0"/>
                </a:rPr>
                <a:t>N </a:t>
              </a:r>
              <a:r>
                <a:rPr lang="en-US" altLang="zh-CN" sz="2400" dirty="0">
                  <a:latin typeface="Times New Roman" panose="02020603050405020304" pitchFamily="18" charset="0"/>
                </a:rPr>
                <a:t>-</a:t>
              </a:r>
              <a:r>
                <a:rPr lang="en-US" altLang="zh-CN" sz="2400" b="1" i="1" dirty="0">
                  <a:latin typeface="Times New Roman" panose="02020603050405020304" pitchFamily="18" charset="0"/>
                </a:rPr>
                <a:t>P</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b="1" i="1" dirty="0">
                  <a:latin typeface="Times New Roman" panose="02020603050405020304" pitchFamily="18" charset="0"/>
                </a:rPr>
                <a:t>P</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a:t>
              </a:r>
              <a:r>
                <a:rPr lang="zh-CN" altLang="en-US" sz="2400" dirty="0">
                  <a:latin typeface="Times New Roman" panose="02020603050405020304" pitchFamily="18" charset="0"/>
                </a:rPr>
                <a:t>或</a:t>
              </a:r>
              <a:r>
                <a:rPr lang="en-US" altLang="zh-CN" sz="2400" dirty="0">
                  <a:latin typeface="Times New Roman" panose="02020603050405020304" pitchFamily="18" charset="0"/>
                </a:rPr>
                <a:t>2(</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b="1" i="1" dirty="0">
                  <a:latin typeface="Times New Roman" panose="02020603050405020304" pitchFamily="18" charset="0"/>
                </a:rPr>
                <a:t>P</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)-2</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b="1" i="1" dirty="0">
                  <a:latin typeface="Times New Roman" panose="02020603050405020304" pitchFamily="18" charset="0"/>
                </a:rPr>
                <a:t>P</a:t>
              </a:r>
              <a:r>
                <a:rPr lang="en-US" altLang="zh-CN" sz="2400" i="1" baseline="-25000" dirty="0">
                  <a:latin typeface="Times New Roman" panose="02020603050405020304" pitchFamily="18" charset="0"/>
                </a:rPr>
                <a:t>N</a:t>
              </a:r>
              <a:r>
                <a:rPr lang="en-US" altLang="zh-CN" sz="2400" dirty="0">
                  <a:latin typeface="Times New Roman" panose="02020603050405020304" pitchFamily="18" charset="0"/>
                </a:rPr>
                <a:t>)+</a:t>
              </a:r>
              <a:r>
                <a:rPr lang="en-US" altLang="zh-CN" sz="2400" i="1" dirty="0">
                  <a:latin typeface="Times New Roman" panose="02020603050405020304" pitchFamily="18" charset="0"/>
                </a:rPr>
                <a:t>f</a:t>
              </a:r>
              <a:r>
                <a:rPr lang="en-US" altLang="zh-CN" sz="2400" dirty="0">
                  <a:latin typeface="Times New Roman" panose="02020603050405020304" pitchFamily="18" charset="0"/>
                </a:rPr>
                <a:t>(2</a:t>
              </a:r>
              <a:r>
                <a:rPr lang="en-US" altLang="zh-CN" sz="2400" b="1" i="1" dirty="0">
                  <a:latin typeface="Times New Roman" panose="02020603050405020304" pitchFamily="18" charset="0"/>
                </a:rPr>
                <a:t>P</a:t>
              </a:r>
              <a:r>
                <a:rPr lang="en-US" altLang="zh-CN" sz="2400" i="1" baseline="-25000" dirty="0">
                  <a:latin typeface="Times New Roman" panose="02020603050405020304" pitchFamily="18" charset="0"/>
                </a:rPr>
                <a:t>N </a:t>
              </a:r>
              <a:r>
                <a:rPr lang="en-US" altLang="zh-CN" sz="2400" dirty="0">
                  <a:latin typeface="Times New Roman" panose="02020603050405020304" pitchFamily="18" charset="0"/>
                </a:rPr>
                <a:t>-</a:t>
              </a:r>
              <a:r>
                <a:rPr lang="en-US" altLang="zh-CN" sz="2400" b="1" i="1" dirty="0">
                  <a:latin typeface="Times New Roman" panose="02020603050405020304" pitchFamily="18" charset="0"/>
                </a:rPr>
                <a:t>P</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b="1" i="1" dirty="0">
                  <a:latin typeface="Times New Roman" panose="02020603050405020304" pitchFamily="18" charset="0"/>
                </a:rPr>
                <a:t>P</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b="1" i="1" dirty="0">
                  <a:latin typeface="Times New Roman" panose="02020603050405020304" pitchFamily="18" charset="0"/>
                </a:rPr>
                <a:t>P</a:t>
              </a:r>
              <a:r>
                <a:rPr lang="en-US" altLang="zh-CN" sz="2400" i="1" baseline="-25000" dirty="0">
                  <a:latin typeface="Times New Roman" panose="02020603050405020304" pitchFamily="18" charset="0"/>
                </a:rPr>
                <a:t>N</a:t>
              </a:r>
              <a:r>
                <a:rPr lang="en-US" altLang="zh-CN" sz="2400" dirty="0">
                  <a:latin typeface="Times New Roman" panose="02020603050405020304" pitchFamily="18" charset="0"/>
                </a:rPr>
                <a:t>)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b="1" i="1" dirty="0">
                  <a:latin typeface="Times New Roman" panose="02020603050405020304" pitchFamily="18" charset="0"/>
                </a:rPr>
                <a:t>P</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 -</a:t>
              </a:r>
              <a:r>
                <a:rPr lang="en-US" altLang="zh-CN" sz="2400" i="1" dirty="0">
                  <a:latin typeface="Times New Roman" panose="02020603050405020304" pitchFamily="18" charset="0"/>
                </a:rPr>
                <a:t>f</a:t>
              </a:r>
              <a:r>
                <a:rPr lang="en-US" altLang="zh-CN" sz="2400" dirty="0">
                  <a:latin typeface="Times New Roman" panose="02020603050405020304" pitchFamily="18" charset="0"/>
                </a:rPr>
                <a:t>(2</a:t>
              </a:r>
              <a:r>
                <a:rPr lang="en-US" altLang="zh-CN" sz="2400" b="1" i="1" dirty="0">
                  <a:latin typeface="Times New Roman" panose="02020603050405020304" pitchFamily="18" charset="0"/>
                </a:rPr>
                <a:t>P</a:t>
              </a:r>
              <a:r>
                <a:rPr lang="en-US" altLang="zh-CN" sz="2400" i="1" baseline="-25000" dirty="0">
                  <a:latin typeface="Times New Roman" panose="02020603050405020304" pitchFamily="18" charset="0"/>
                </a:rPr>
                <a:t>N </a:t>
              </a:r>
              <a:r>
                <a:rPr lang="en-US" altLang="zh-CN" sz="2400" dirty="0">
                  <a:latin typeface="Times New Roman" panose="02020603050405020304" pitchFamily="18" charset="0"/>
                </a:rPr>
                <a:t>-</a:t>
              </a:r>
              <a:r>
                <a:rPr lang="en-US" altLang="zh-CN" sz="2400" b="1" i="1" dirty="0">
                  <a:latin typeface="Times New Roman" panose="02020603050405020304" pitchFamily="18" charset="0"/>
                </a:rPr>
                <a:t>P</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a:t>
              </a:r>
              <a:r>
                <a:rPr lang="en-US" altLang="zh-CN" sz="2400" baseline="30000" dirty="0">
                  <a:latin typeface="Times New Roman" panose="02020603050405020304" pitchFamily="18" charset="0"/>
                </a:rPr>
                <a:t>2</a:t>
              </a:r>
              <a:r>
                <a:rPr lang="zh-CN" altLang="en-US" sz="2400" dirty="0">
                  <a:latin typeface="Times New Roman" panose="02020603050405020304" pitchFamily="18" charset="0"/>
                </a:rPr>
                <a:t>，则令</a:t>
              </a:r>
              <a:r>
                <a:rPr lang="en-US" altLang="zh-CN" sz="2400" b="1" i="1" dirty="0">
                  <a:latin typeface="Times New Roman" panose="02020603050405020304" pitchFamily="18" charset="0"/>
                </a:rPr>
                <a:t>X</a:t>
              </a:r>
              <a:r>
                <a:rPr lang="en-US" altLang="zh-CN" sz="2400" i="1" baseline="-25000" dirty="0">
                  <a:latin typeface="Times New Roman" panose="02020603050405020304" pitchFamily="18" charset="0"/>
                </a:rPr>
                <a:t>i</a:t>
              </a:r>
              <a:r>
                <a:rPr lang="en-US" altLang="zh-CN" sz="2400" dirty="0">
                  <a:latin typeface="Times New Roman" panose="02020603050405020304" pitchFamily="18" charset="0"/>
                </a:rPr>
                <a:t>=</a:t>
              </a:r>
              <a:r>
                <a:rPr lang="en-US" altLang="zh-CN" sz="2400" b="1" i="1" dirty="0">
                  <a:latin typeface="Times New Roman" panose="02020603050405020304" pitchFamily="18" charset="0"/>
                </a:rPr>
                <a:t>P</a:t>
              </a:r>
              <a:r>
                <a:rPr lang="en-US" altLang="zh-CN" sz="2400" i="1" baseline="-25000" dirty="0">
                  <a:latin typeface="Times New Roman" panose="02020603050405020304" pitchFamily="18" charset="0"/>
                </a:rPr>
                <a:t>N</a:t>
              </a:r>
              <a:r>
                <a:rPr lang="zh-CN" altLang="en-US" sz="2400" dirty="0">
                  <a:latin typeface="Times New Roman" panose="02020603050405020304" pitchFamily="18" charset="0"/>
                </a:rPr>
                <a:t>，并返回第①步；否则，执行第⑥步</a:t>
              </a:r>
            </a:p>
            <a:p>
              <a:pPr algn="just">
                <a:lnSpc>
                  <a:spcPct val="120000"/>
                </a:lnSpc>
                <a:buFont typeface="Wingdings" panose="05000000000000000000" pitchFamily="2" charset="2"/>
                <a:buNone/>
              </a:pPr>
              <a:r>
                <a:rPr lang="zh-CN" altLang="en-US" sz="2400" dirty="0">
                  <a:latin typeface="Times New Roman" panose="02020603050405020304" pitchFamily="18" charset="0"/>
                </a:rPr>
                <a:t>⑥ 令</a:t>
              </a:r>
              <a:r>
                <a:rPr lang="en-US" altLang="zh-CN" sz="2400" b="1" i="1" dirty="0">
                  <a:latin typeface="Times New Roman" panose="02020603050405020304" pitchFamily="18" charset="0"/>
                </a:rPr>
                <a:t>U</a:t>
              </a:r>
              <a:r>
                <a:rPr lang="en-US" altLang="zh-CN" sz="2400" i="1" baseline="-25000" dirty="0">
                  <a:latin typeface="Times New Roman" panose="02020603050405020304" pitchFamily="18" charset="0"/>
                </a:rPr>
                <a:t>r</a:t>
              </a:r>
              <a:r>
                <a:rPr lang="en-US" altLang="zh-CN" sz="2400" dirty="0">
                  <a:latin typeface="Times New Roman" panose="02020603050405020304" pitchFamily="18" charset="0"/>
                </a:rPr>
                <a:t>=</a:t>
              </a:r>
              <a:r>
                <a:rPr lang="en-US" altLang="zh-CN" sz="2400" b="1" i="1" dirty="0">
                  <a:latin typeface="Times New Roman" panose="02020603050405020304" pitchFamily="18" charset="0"/>
                </a:rPr>
                <a:t> P</a:t>
              </a:r>
              <a:r>
                <a:rPr lang="en-US" altLang="zh-CN" sz="2400" i="1" baseline="-25000" dirty="0">
                  <a:latin typeface="Times New Roman" panose="02020603050405020304" pitchFamily="18" charset="0"/>
                </a:rPr>
                <a:t>N</a:t>
              </a:r>
              <a:r>
                <a:rPr lang="en-US" altLang="zh-CN" sz="2400" b="1" i="1" dirty="0">
                  <a:latin typeface="Times New Roman" panose="02020603050405020304" pitchFamily="18" charset="0"/>
                </a:rPr>
                <a:t> </a:t>
              </a:r>
              <a:r>
                <a:rPr lang="en-US" altLang="zh-CN" sz="2400"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aseline="-25000" dirty="0">
                  <a:latin typeface="Times New Roman" panose="02020603050405020304" pitchFamily="18" charset="0"/>
                </a:rPr>
                <a:t>0</a:t>
              </a:r>
              <a:r>
                <a:rPr lang="zh-CN" altLang="en-US" sz="2400" dirty="0">
                  <a:latin typeface="Times New Roman" panose="02020603050405020304" pitchFamily="18" charset="0"/>
                </a:rPr>
                <a:t>（替换）</a:t>
              </a:r>
            </a:p>
            <a:p>
              <a:pPr algn="just">
                <a:lnSpc>
                  <a:spcPct val="120000"/>
                </a:lnSpc>
                <a:buFont typeface="Wingdings" panose="05000000000000000000" pitchFamily="2" charset="2"/>
                <a:buNone/>
              </a:pPr>
              <a:r>
                <a:rPr lang="zh-CN" altLang="en-US" sz="2400" dirty="0">
                  <a:latin typeface="Times New Roman" panose="02020603050405020304" pitchFamily="18" charset="0"/>
                </a:rPr>
                <a:t>⑦ 求</a:t>
              </a:r>
              <a:r>
                <a:rPr lang="en-US" altLang="zh-CN" sz="2400" i="1" dirty="0">
                  <a:latin typeface="Times New Roman" panose="02020603050405020304" pitchFamily="18" charset="0"/>
                </a:rPr>
                <a:t>γ</a:t>
              </a:r>
              <a:r>
                <a:rPr lang="zh-CN" altLang="en-US" sz="2400" dirty="0">
                  <a:latin typeface="Times New Roman" panose="02020603050405020304" pitchFamily="18" charset="0"/>
                </a:rPr>
                <a:t>，使得</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b="1" i="1" dirty="0">
                  <a:latin typeface="Times New Roman" panose="02020603050405020304" pitchFamily="18" charset="0"/>
                </a:rPr>
                <a:t>P</a:t>
              </a:r>
              <a:r>
                <a:rPr lang="en-US" altLang="zh-CN" sz="2400" baseline="-25000" dirty="0">
                  <a:latin typeface="Times New Roman" panose="02020603050405020304" pitchFamily="18" charset="0"/>
                </a:rPr>
                <a:t>0</a:t>
              </a:r>
              <a:r>
                <a:rPr lang="en-US" altLang="zh-CN" sz="2400" i="1" baseline="-25000" dirty="0">
                  <a:latin typeface="Times New Roman" panose="02020603050405020304" pitchFamily="18" charset="0"/>
                </a:rPr>
                <a:t> </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γ</a:t>
              </a:r>
              <a:r>
                <a:rPr lang="en-US" altLang="zh-CN" sz="2400" b="1" i="1" dirty="0" err="1">
                  <a:latin typeface="Times New Roman" panose="02020603050405020304" pitchFamily="18" charset="0"/>
                </a:rPr>
                <a:t>U</a:t>
              </a:r>
              <a:r>
                <a:rPr lang="en-US" altLang="zh-CN" sz="2400" i="1" baseline="-25000" dirty="0" err="1">
                  <a:latin typeface="Times New Roman" panose="02020603050405020304" pitchFamily="18" charset="0"/>
                </a:rPr>
                <a:t>r</a:t>
              </a:r>
              <a:r>
                <a:rPr lang="en-US" altLang="zh-CN" sz="2400" dirty="0">
                  <a:latin typeface="Times New Roman" panose="02020603050405020304" pitchFamily="18" charset="0"/>
                </a:rPr>
                <a:t>)</a:t>
              </a:r>
              <a:r>
                <a:rPr lang="zh-CN" altLang="en-US" sz="2400" dirty="0">
                  <a:latin typeface="Times New Roman" panose="02020603050405020304" pitchFamily="18" charset="0"/>
                </a:rPr>
                <a:t>最小。令</a:t>
              </a:r>
              <a:r>
                <a:rPr lang="en-US" altLang="zh-CN" sz="2400" b="1" i="1" dirty="0">
                  <a:latin typeface="Times New Roman" panose="02020603050405020304" pitchFamily="18" charset="0"/>
                </a:rPr>
                <a:t>X</a:t>
              </a:r>
              <a:r>
                <a:rPr lang="en-US" altLang="zh-CN" sz="2400" i="1" baseline="-25000" dirty="0">
                  <a:latin typeface="Times New Roman" panose="02020603050405020304" pitchFamily="18" charset="0"/>
                </a:rPr>
                <a:t>i</a:t>
              </a:r>
              <a:r>
                <a:rPr lang="en-US" altLang="zh-CN" sz="2400" b="1" i="1" dirty="0">
                  <a:latin typeface="Times New Roman" panose="02020603050405020304" pitchFamily="18" charset="0"/>
                </a:rPr>
                <a:t> </a:t>
              </a:r>
              <a:r>
                <a:rPr lang="en-US" altLang="zh-CN" sz="2400" dirty="0">
                  <a:latin typeface="Times New Roman" panose="02020603050405020304" pitchFamily="18" charset="0"/>
                </a:rPr>
                <a:t>=</a:t>
              </a:r>
              <a:r>
                <a:rPr lang="en-US" altLang="zh-CN" sz="2400" b="1" i="1" dirty="0">
                  <a:latin typeface="Times New Roman" panose="02020603050405020304" pitchFamily="18" charset="0"/>
                </a:rPr>
                <a:t> P</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γ</a:t>
              </a:r>
              <a:r>
                <a:rPr lang="en-US" altLang="zh-CN" sz="2400" b="1" i="1" dirty="0" err="1">
                  <a:latin typeface="Times New Roman" panose="02020603050405020304" pitchFamily="18" charset="0"/>
                </a:rPr>
                <a:t>U</a:t>
              </a:r>
              <a:r>
                <a:rPr lang="en-US" altLang="zh-CN" sz="2400" i="1" baseline="-25000" dirty="0" err="1">
                  <a:latin typeface="Times New Roman" panose="02020603050405020304" pitchFamily="18" charset="0"/>
                </a:rPr>
                <a:t>r</a:t>
              </a:r>
              <a:endParaRPr lang="en-US" altLang="zh-CN" sz="2400" dirty="0">
                <a:latin typeface="Times New Roman" panose="02020603050405020304" pitchFamily="18" charset="0"/>
              </a:endParaRPr>
            </a:p>
            <a:p>
              <a:pPr algn="just">
                <a:lnSpc>
                  <a:spcPct val="120000"/>
                </a:lnSpc>
                <a:buFont typeface="Wingdings" panose="05000000000000000000" pitchFamily="2" charset="2"/>
                <a:buNone/>
              </a:pPr>
              <a:r>
                <a:rPr lang="en-US" altLang="zh-CN" sz="2400" dirty="0">
                  <a:latin typeface="Times New Roman" panose="02020603050405020304" pitchFamily="18" charset="0"/>
                </a:rPr>
                <a:t>⑧ </a:t>
              </a:r>
              <a:r>
                <a:rPr lang="zh-CN" altLang="en-US" sz="2400" dirty="0">
                  <a:latin typeface="Times New Roman" panose="02020603050405020304" pitchFamily="18" charset="0"/>
                </a:rPr>
                <a:t>重复第①步到第⑦步</a:t>
              </a:r>
            </a:p>
          </p:txBody>
        </p:sp>
      </p:grpSp>
    </p:spTree>
    <p:extLst>
      <p:ext uri="{BB962C8B-B14F-4D97-AF65-F5344CB8AC3E}">
        <p14:creationId xmlns:p14="http://schemas.microsoft.com/office/powerpoint/2010/main" val="974396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BF3D1D6-2C77-465D-AB40-57345C752762}"/>
              </a:ext>
            </a:extLst>
          </p:cNvPr>
          <p:cNvSpPr>
            <a:spLocks noGrp="1" noChangeArrowheads="1"/>
          </p:cNvSpPr>
          <p:nvPr>
            <p:ph type="title"/>
          </p:nvPr>
        </p:nvSpPr>
        <p:spPr/>
        <p:txBody>
          <a:bodyPr/>
          <a:lstStyle/>
          <a:p>
            <a:pPr eaLnBrk="1" hangingPunct="1">
              <a:defRPr/>
            </a:pPr>
            <a:r>
              <a:rPr lang="en-US" altLang="zh-CN" dirty="0"/>
              <a:t>                  </a:t>
            </a:r>
          </a:p>
        </p:txBody>
      </p:sp>
      <p:sp>
        <p:nvSpPr>
          <p:cNvPr id="8196" name="Rectangle 3">
            <a:extLst>
              <a:ext uri="{FF2B5EF4-FFF2-40B4-BE49-F238E27FC236}">
                <a16:creationId xmlns:a16="http://schemas.microsoft.com/office/drawing/2014/main" id="{A49ED652-31C1-4A0E-B330-293A7794F26D}"/>
              </a:ext>
            </a:extLst>
          </p:cNvPr>
          <p:cNvSpPr>
            <a:spLocks noGrp="1" noChangeArrowheads="1"/>
          </p:cNvSpPr>
          <p:nvPr>
            <p:ph type="body" idx="1"/>
          </p:nvPr>
        </p:nvSpPr>
        <p:spPr/>
        <p:txBody>
          <a:bodyPr/>
          <a:lstStyle/>
          <a:p>
            <a:pPr eaLnBrk="1" hangingPunct="1">
              <a:buFontTx/>
              <a:buNone/>
            </a:pPr>
            <a:r>
              <a:rPr lang="en-US" altLang="zh-CN"/>
              <a:t>                                                   </a:t>
            </a:r>
          </a:p>
        </p:txBody>
      </p:sp>
      <p:graphicFrame>
        <p:nvGraphicFramePr>
          <p:cNvPr id="56324" name="Object 4">
            <a:extLst>
              <a:ext uri="{FF2B5EF4-FFF2-40B4-BE49-F238E27FC236}">
                <a16:creationId xmlns:a16="http://schemas.microsoft.com/office/drawing/2014/main" id="{7FEA15B5-F0E8-4422-B89B-B09B156F38EB}"/>
              </a:ext>
            </a:extLst>
          </p:cNvPr>
          <p:cNvGraphicFramePr>
            <a:graphicFrameLocks noChangeAspect="1"/>
          </p:cNvGraphicFramePr>
          <p:nvPr/>
        </p:nvGraphicFramePr>
        <p:xfrm>
          <a:off x="2771775" y="1581150"/>
          <a:ext cx="4967288" cy="695325"/>
        </p:xfrm>
        <a:graphic>
          <a:graphicData uri="http://schemas.openxmlformats.org/presentationml/2006/ole">
            <mc:AlternateContent xmlns:mc="http://schemas.openxmlformats.org/markup-compatibility/2006">
              <mc:Choice xmlns:v="urn:schemas-microsoft-com:vml" Requires="v">
                <p:oleObj spid="_x0000_s572572" name="Equation" r:id="rId3" imgW="1968500" imgH="279400" progId="Equation.DSMT4">
                  <p:embed/>
                </p:oleObj>
              </mc:Choice>
              <mc:Fallback>
                <p:oleObj name="Equation" r:id="rId3" imgW="1968500" imgH="279400" progId="Equation.DSMT4">
                  <p:embed/>
                  <p:pic>
                    <p:nvPicPr>
                      <p:cNvPr id="56324" name="Object 4">
                        <a:extLst>
                          <a:ext uri="{FF2B5EF4-FFF2-40B4-BE49-F238E27FC236}">
                            <a16:creationId xmlns:a16="http://schemas.microsoft.com/office/drawing/2014/main" id="{7FEA15B5-F0E8-4422-B89B-B09B156F38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581150"/>
                        <a:ext cx="4967288"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7" name="Rectangle 7">
            <a:extLst>
              <a:ext uri="{FF2B5EF4-FFF2-40B4-BE49-F238E27FC236}">
                <a16:creationId xmlns:a16="http://schemas.microsoft.com/office/drawing/2014/main" id="{103CC934-88A1-435E-A8FF-4EA252F34672}"/>
              </a:ext>
            </a:extLst>
          </p:cNvPr>
          <p:cNvSpPr>
            <a:spLocks noChangeArrowheads="1"/>
          </p:cNvSpPr>
          <p:nvPr/>
        </p:nvSpPr>
        <p:spPr bwMode="auto">
          <a:xfrm>
            <a:off x="45786" y="113834"/>
            <a:ext cx="37946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r>
              <a:rPr lang="zh-CN" altLang="en-US" dirty="0">
                <a:latin typeface="宋体" panose="02010600030101010101" pitchFamily="2" charset="-122"/>
                <a:ea typeface="宋体" panose="02010600030101010101" pitchFamily="2" charset="-122"/>
                <a:cs typeface="Times New Roman" panose="02020603050405020304" pitchFamily="18" charset="0"/>
              </a:rPr>
              <a:t>例</a:t>
            </a:r>
            <a:r>
              <a:rPr lang="en-US" altLang="zh-CN" dirty="0">
                <a:latin typeface="宋体" panose="02010600030101010101" pitchFamily="2" charset="-122"/>
                <a:ea typeface="宋体" panose="02010600030101010101" pitchFamily="2" charset="-122"/>
                <a:cs typeface="Times New Roman" panose="02020603050405020304" pitchFamily="18" charset="0"/>
              </a:rPr>
              <a:t>8.1 </a:t>
            </a:r>
            <a:r>
              <a:rPr lang="zh-CN" altLang="en-US" dirty="0">
                <a:latin typeface="宋体" panose="02010600030101010101" pitchFamily="2" charset="-122"/>
                <a:ea typeface="宋体" panose="02010600030101010101" pitchFamily="2" charset="-122"/>
                <a:cs typeface="Times New Roman" panose="02020603050405020304" pitchFamily="18" charset="0"/>
              </a:rPr>
              <a:t>二维问题图解法</a:t>
            </a:r>
          </a:p>
        </p:txBody>
      </p:sp>
      <p:sp>
        <p:nvSpPr>
          <p:cNvPr id="56334" name="Rectangle 14">
            <a:extLst>
              <a:ext uri="{FF2B5EF4-FFF2-40B4-BE49-F238E27FC236}">
                <a16:creationId xmlns:a16="http://schemas.microsoft.com/office/drawing/2014/main" id="{EEA63BF0-D645-4331-A8DF-7A4B15C6CB4F}"/>
              </a:ext>
            </a:extLst>
          </p:cNvPr>
          <p:cNvSpPr>
            <a:spLocks noChangeArrowheads="1"/>
          </p:cNvSpPr>
          <p:nvPr/>
        </p:nvSpPr>
        <p:spPr bwMode="auto">
          <a:xfrm>
            <a:off x="246063" y="678647"/>
            <a:ext cx="89146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r>
              <a:rPr lang="en-US" altLang="zh-CN">
                <a:ea typeface="宋体" panose="02010600030101010101" pitchFamily="2" charset="-122"/>
                <a:cs typeface="Times New Roman" panose="02020603050405020304" pitchFamily="18" charset="0"/>
              </a:rPr>
              <a:t>        </a:t>
            </a:r>
            <a:r>
              <a:rPr lang="zh-CN" altLang="en-US">
                <a:ea typeface="宋体" panose="02010600030101010101" pitchFamily="2" charset="-122"/>
                <a:cs typeface="Times New Roman" panose="02020603050405020304" pitchFamily="18" charset="0"/>
              </a:rPr>
              <a:t>二维</a:t>
            </a:r>
            <a:r>
              <a:rPr lang="zh-CN" altLang="en-US">
                <a:latin typeface="Times New Roman" panose="02020603050405020304" pitchFamily="18" charset="0"/>
                <a:ea typeface="宋体" panose="02010600030101010101" pitchFamily="2" charset="-122"/>
                <a:cs typeface="Times New Roman" panose="02020603050405020304" pitchFamily="18" charset="0"/>
              </a:rPr>
              <a:t>极值</a:t>
            </a:r>
            <a:r>
              <a:rPr lang="zh-CN" altLang="en-US">
                <a:ea typeface="宋体" panose="02010600030101010101" pitchFamily="2" charset="-122"/>
                <a:cs typeface="Times New Roman" panose="02020603050405020304" pitchFamily="18" charset="0"/>
              </a:rPr>
              <a:t>问题有时可以用图解的方式进行求解，有</a:t>
            </a:r>
          </a:p>
          <a:p>
            <a:pPr algn="l" eaLnBrk="1" hangingPunct="1"/>
            <a:r>
              <a:rPr lang="zh-CN" altLang="en-US">
                <a:ea typeface="宋体" panose="02010600030101010101" pitchFamily="2" charset="-122"/>
                <a:cs typeface="Times New Roman" panose="02020603050405020304" pitchFamily="18" charset="0"/>
              </a:rPr>
              <a:t>明显的几何解释。 </a:t>
            </a:r>
          </a:p>
        </p:txBody>
      </p:sp>
      <p:sp>
        <p:nvSpPr>
          <p:cNvPr id="56336" name="Rectangle 16">
            <a:extLst>
              <a:ext uri="{FF2B5EF4-FFF2-40B4-BE49-F238E27FC236}">
                <a16:creationId xmlns:a16="http://schemas.microsoft.com/office/drawing/2014/main" id="{4606C599-F894-48CE-A98C-E1A67D49B37F}"/>
              </a:ext>
            </a:extLst>
          </p:cNvPr>
          <p:cNvSpPr>
            <a:spLocks noChangeArrowheads="1"/>
          </p:cNvSpPr>
          <p:nvPr/>
        </p:nvSpPr>
        <p:spPr bwMode="auto">
          <a:xfrm>
            <a:off x="1116013" y="1698159"/>
            <a:ext cx="15648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r>
              <a:rPr lang="zh-CN" altLang="en-US">
                <a:ea typeface="宋体" panose="02010600030101010101" pitchFamily="2" charset="-122"/>
                <a:cs typeface="Times New Roman" panose="02020603050405020304" pitchFamily="18" charset="0"/>
              </a:rPr>
              <a:t>例  求解 </a:t>
            </a:r>
          </a:p>
        </p:txBody>
      </p:sp>
      <p:pic>
        <p:nvPicPr>
          <p:cNvPr id="56337" name="Picture 17">
            <a:extLst>
              <a:ext uri="{FF2B5EF4-FFF2-40B4-BE49-F238E27FC236}">
                <a16:creationId xmlns:a16="http://schemas.microsoft.com/office/drawing/2014/main" id="{E6124978-76D4-490A-BC0A-8F900B8A7C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7257" y="2636912"/>
            <a:ext cx="3098800"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8" name="Picture 18">
            <a:extLst>
              <a:ext uri="{FF2B5EF4-FFF2-40B4-BE49-F238E27FC236}">
                <a16:creationId xmlns:a16="http://schemas.microsoft.com/office/drawing/2014/main" id="{D8BE0A5C-8191-4DCE-88E0-B47F7C0BDA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2997200"/>
            <a:ext cx="3816350"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2" name="AutoShape 19">
            <a:hlinkClick r:id="" action="ppaction://hlinkshowjump?jump=previousslide" highlightClick="1">
              <a:snd r:embed="rId7" name="MOUSED.WAV"/>
            </a:hlinkClick>
            <a:extLst>
              <a:ext uri="{FF2B5EF4-FFF2-40B4-BE49-F238E27FC236}">
                <a16:creationId xmlns:a16="http://schemas.microsoft.com/office/drawing/2014/main" id="{0C693F78-FA0C-483A-A4CD-7F95B7C71528}"/>
              </a:ext>
            </a:extLst>
          </p:cNvPr>
          <p:cNvSpPr>
            <a:spLocks noChangeArrowheads="1"/>
          </p:cNvSpPr>
          <p:nvPr/>
        </p:nvSpPr>
        <p:spPr bwMode="auto">
          <a:xfrm>
            <a:off x="7402513" y="6381750"/>
            <a:ext cx="914400" cy="533400"/>
          </a:xfrm>
          <a:prstGeom prst="actionButtonBackPrevious">
            <a:avLst/>
          </a:prstGeom>
          <a:gradFill rotWithShape="0">
            <a:gsLst>
              <a:gs pos="0">
                <a:srgbClr val="FFCC66"/>
              </a:gs>
              <a:gs pos="100000">
                <a:srgbClr val="FF66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endParaRPr lang="zh-CN" altLang="en-US"/>
          </a:p>
        </p:txBody>
      </p:sp>
      <p:sp>
        <p:nvSpPr>
          <p:cNvPr id="8203" name="AutoShape 20">
            <a:hlinkClick r:id="" action="ppaction://hlinkshowjump?jump=nextslide" highlightClick="1">
              <a:snd r:embed="rId7" name="MOUSED.WAV"/>
            </a:hlinkClick>
            <a:extLst>
              <a:ext uri="{FF2B5EF4-FFF2-40B4-BE49-F238E27FC236}">
                <a16:creationId xmlns:a16="http://schemas.microsoft.com/office/drawing/2014/main" id="{12C04E65-88B6-45C3-B198-2D6F3AEE815C}"/>
              </a:ext>
            </a:extLst>
          </p:cNvPr>
          <p:cNvSpPr>
            <a:spLocks noChangeArrowheads="1"/>
          </p:cNvSpPr>
          <p:nvPr/>
        </p:nvSpPr>
        <p:spPr bwMode="auto">
          <a:xfrm>
            <a:off x="8266113" y="6381750"/>
            <a:ext cx="914400" cy="533400"/>
          </a:xfrm>
          <a:prstGeom prst="actionButtonForwardNext">
            <a:avLst/>
          </a:prstGeom>
          <a:gradFill rotWithShape="0">
            <a:gsLst>
              <a:gs pos="0">
                <a:srgbClr val="FFCC66"/>
              </a:gs>
              <a:gs pos="100000">
                <a:srgbClr val="FF66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endParaRPr lang="zh-CN" altLang="en-US"/>
          </a:p>
        </p:txBody>
      </p:sp>
    </p:spTree>
    <p:extLst>
      <p:ext uri="{BB962C8B-B14F-4D97-AF65-F5344CB8AC3E}">
        <p14:creationId xmlns:p14="http://schemas.microsoft.com/office/powerpoint/2010/main" val="3664717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36ADE33-1AC5-420C-BCEB-BC9BF03EA4FC}"/>
              </a:ext>
            </a:extLst>
          </p:cNvPr>
          <p:cNvSpPr>
            <a:spLocks noGrp="1" noChangeArrowheads="1"/>
          </p:cNvSpPr>
          <p:nvPr>
            <p:ph type="title"/>
          </p:nvPr>
        </p:nvSpPr>
        <p:spPr>
          <a:xfrm>
            <a:off x="1979712" y="692696"/>
            <a:ext cx="6031582" cy="615602"/>
          </a:xfrm>
        </p:spPr>
        <p:txBody>
          <a:bodyPr/>
          <a:lstStyle/>
          <a:p>
            <a:r>
              <a:rPr lang="en-US" altLang="zh-CN" sz="3600" b="1" dirty="0">
                <a:solidFill>
                  <a:srgbClr val="0000FF"/>
                </a:solidFill>
                <a:latin typeface="华文仿宋" panose="02010600040101010101" pitchFamily="2" charset="-122"/>
              </a:rPr>
              <a:t>8.3.3 </a:t>
            </a:r>
            <a:r>
              <a:rPr lang="zh-CN" altLang="en-US" sz="3600" b="1" dirty="0">
                <a:solidFill>
                  <a:srgbClr val="0000FF"/>
                </a:solidFill>
                <a:latin typeface="华文仿宋" panose="02010600040101010101" pitchFamily="2" charset="-122"/>
              </a:rPr>
              <a:t>梯度和牛顿方法</a:t>
            </a:r>
            <a:endParaRPr lang="zh-CN" altLang="en-US" dirty="0"/>
          </a:p>
        </p:txBody>
      </p:sp>
      <p:sp>
        <p:nvSpPr>
          <p:cNvPr id="72707" name="Rectangle 3">
            <a:extLst>
              <a:ext uri="{FF2B5EF4-FFF2-40B4-BE49-F238E27FC236}">
                <a16:creationId xmlns:a16="http://schemas.microsoft.com/office/drawing/2014/main" id="{5D772CCC-D818-432F-B6B5-EBB9EA6897C6}"/>
              </a:ext>
            </a:extLst>
          </p:cNvPr>
          <p:cNvSpPr>
            <a:spLocks noGrp="1" noChangeArrowheads="1"/>
          </p:cNvSpPr>
          <p:nvPr>
            <p:ph type="body" idx="1"/>
          </p:nvPr>
        </p:nvSpPr>
        <p:spPr>
          <a:xfrm>
            <a:off x="395536" y="1700808"/>
            <a:ext cx="8119814" cy="3979639"/>
          </a:xfrm>
        </p:spPr>
        <p:txBody>
          <a:bodyPr>
            <a:normAutofit/>
          </a:bodyPr>
          <a:lstStyle/>
          <a:p>
            <a:pPr>
              <a:lnSpc>
                <a:spcPct val="150000"/>
              </a:lnSpc>
            </a:pPr>
            <a:r>
              <a:rPr lang="en-US" altLang="zh-CN" sz="2800" dirty="0">
                <a:latin typeface="华文仿宋" panose="02010600040101010101" pitchFamily="2" charset="-122"/>
                <a:ea typeface="华文仿宋" panose="02010600040101010101" pitchFamily="2" charset="-122"/>
              </a:rPr>
              <a:t>8.3.2</a:t>
            </a:r>
            <a:r>
              <a:rPr lang="zh-CN" altLang="en-US" sz="2800" dirty="0">
                <a:latin typeface="华文仿宋" panose="02010600040101010101" pitchFamily="2" charset="-122"/>
                <a:ea typeface="华文仿宋" panose="02010600040101010101" pitchFamily="2" charset="-122"/>
              </a:rPr>
              <a:t>节介绍的内德－米德方法和鲍威尔方法是针对多元函数偏导数不可求的方法，是直接搜索法</a:t>
            </a:r>
          </a:p>
          <a:p>
            <a:pPr>
              <a:lnSpc>
                <a:spcPct val="150000"/>
              </a:lnSpc>
            </a:pPr>
            <a:r>
              <a:rPr lang="en-US" altLang="zh-CN" sz="2800" dirty="0">
                <a:latin typeface="华文仿宋" panose="02010600040101010101" pitchFamily="2" charset="-122"/>
                <a:ea typeface="华文仿宋" panose="02010600040101010101" pitchFamily="2" charset="-122"/>
              </a:rPr>
              <a:t>8.3.3</a:t>
            </a:r>
            <a:r>
              <a:rPr lang="zh-CN" altLang="en-US" sz="2800" dirty="0">
                <a:latin typeface="华文仿宋" panose="02010600040101010101" pitchFamily="2" charset="-122"/>
                <a:ea typeface="华文仿宋" panose="02010600040101010101" pitchFamily="2" charset="-122"/>
              </a:rPr>
              <a:t>节介绍的梯度方法和牛顿方法是针对函数</a:t>
            </a:r>
            <a:r>
              <a:rPr lang="en-US" altLang="zh-CN" sz="2800" i="1" dirty="0">
                <a:latin typeface="华文仿宋" panose="02010600040101010101" pitchFamily="2" charset="-122"/>
                <a:ea typeface="华文仿宋" panose="02010600040101010101" pitchFamily="2" charset="-122"/>
              </a:rPr>
              <a:t>f</a:t>
            </a:r>
            <a:r>
              <a:rPr lang="en-US" altLang="zh-CN" sz="2800" dirty="0">
                <a:latin typeface="华文仿宋" panose="02010600040101010101" pitchFamily="2" charset="-122"/>
                <a:ea typeface="华文仿宋" panose="02010600040101010101" pitchFamily="2" charset="-122"/>
              </a:rPr>
              <a:t>(</a:t>
            </a:r>
            <a:r>
              <a:rPr lang="en-US" altLang="zh-CN" sz="2800" b="1" i="1" dirty="0">
                <a:latin typeface="华文仿宋" panose="02010600040101010101" pitchFamily="2" charset="-122"/>
                <a:ea typeface="华文仿宋" panose="02010600040101010101" pitchFamily="2" charset="-122"/>
              </a:rPr>
              <a:t>X</a:t>
            </a:r>
            <a:r>
              <a:rPr lang="en-US" altLang="zh-CN" sz="2800" dirty="0">
                <a:latin typeface="华文仿宋" panose="02010600040101010101" pitchFamily="2" charset="-122"/>
                <a:ea typeface="华文仿宋" panose="02010600040101010101" pitchFamily="2" charset="-122"/>
              </a:rPr>
              <a:t>)</a:t>
            </a:r>
            <a:r>
              <a:rPr lang="zh-CN" altLang="en-US" sz="2800" dirty="0">
                <a:latin typeface="华文仿宋" panose="02010600040101010101" pitchFamily="2" charset="-122"/>
                <a:ea typeface="华文仿宋" panose="02010600040101010101" pitchFamily="2" charset="-122"/>
              </a:rPr>
              <a:t>的偏导数可得的求极小值的方法，其中，</a:t>
            </a:r>
            <a:r>
              <a:rPr lang="en-US" altLang="zh-CN" sz="2800" b="1" i="1" dirty="0">
                <a:latin typeface="华文仿宋" panose="02010600040101010101" pitchFamily="2" charset="-122"/>
                <a:ea typeface="华文仿宋" panose="02010600040101010101" pitchFamily="2" charset="-122"/>
              </a:rPr>
              <a:t>X</a:t>
            </a:r>
            <a:r>
              <a:rPr lang="en-US" altLang="zh-CN" sz="2800" dirty="0">
                <a:latin typeface="华文仿宋" panose="02010600040101010101" pitchFamily="2" charset="-122"/>
                <a:ea typeface="华文仿宋" panose="02010600040101010101" pitchFamily="2" charset="-122"/>
              </a:rPr>
              <a:t>=(</a:t>
            </a:r>
            <a:r>
              <a:rPr lang="en-US" altLang="zh-CN" sz="2800" i="1" dirty="0">
                <a:latin typeface="华文仿宋" panose="02010600040101010101" pitchFamily="2" charset="-122"/>
                <a:ea typeface="华文仿宋" panose="02010600040101010101" pitchFamily="2" charset="-122"/>
              </a:rPr>
              <a:t>x</a:t>
            </a:r>
            <a:r>
              <a:rPr lang="en-US" altLang="zh-CN" sz="2800" baseline="-25000" dirty="0">
                <a:latin typeface="华文仿宋" panose="02010600040101010101" pitchFamily="2" charset="-122"/>
                <a:ea typeface="华文仿宋" panose="02010600040101010101" pitchFamily="2" charset="-122"/>
              </a:rPr>
              <a:t>1</a:t>
            </a:r>
            <a:r>
              <a:rPr lang="en-US" altLang="zh-CN" sz="2800" dirty="0">
                <a:latin typeface="华文仿宋" panose="02010600040101010101" pitchFamily="2" charset="-122"/>
                <a:ea typeface="华文仿宋" panose="02010600040101010101" pitchFamily="2" charset="-122"/>
              </a:rPr>
              <a:t>, </a:t>
            </a:r>
            <a:r>
              <a:rPr lang="en-US" altLang="zh-CN" sz="2800" i="1" dirty="0">
                <a:latin typeface="华文仿宋" panose="02010600040101010101" pitchFamily="2" charset="-122"/>
                <a:ea typeface="华文仿宋" panose="02010600040101010101" pitchFamily="2" charset="-122"/>
              </a:rPr>
              <a:t>x</a:t>
            </a:r>
            <a:r>
              <a:rPr lang="en-US" altLang="zh-CN" sz="2800" baseline="-25000" dirty="0">
                <a:latin typeface="华文仿宋" panose="02010600040101010101" pitchFamily="2" charset="-122"/>
                <a:ea typeface="华文仿宋" panose="02010600040101010101" pitchFamily="2" charset="-122"/>
              </a:rPr>
              <a:t>2</a:t>
            </a:r>
            <a:r>
              <a:rPr lang="en-US" altLang="zh-CN" sz="2800" dirty="0">
                <a:latin typeface="华文仿宋" panose="02010600040101010101" pitchFamily="2" charset="-122"/>
                <a:ea typeface="华文仿宋" panose="02010600040101010101" pitchFamily="2" charset="-122"/>
              </a:rPr>
              <a:t>, …, </a:t>
            </a:r>
            <a:r>
              <a:rPr lang="en-US" altLang="zh-CN" sz="2800" i="1" dirty="0" err="1">
                <a:latin typeface="华文仿宋" panose="02010600040101010101" pitchFamily="2" charset="-122"/>
                <a:ea typeface="华文仿宋" panose="02010600040101010101" pitchFamily="2" charset="-122"/>
              </a:rPr>
              <a:t>x</a:t>
            </a:r>
            <a:r>
              <a:rPr lang="en-US" altLang="zh-CN" sz="2800" i="1" baseline="-25000" dirty="0" err="1">
                <a:latin typeface="华文仿宋" panose="02010600040101010101" pitchFamily="2" charset="-122"/>
                <a:ea typeface="华文仿宋" panose="02010600040101010101" pitchFamily="2" charset="-122"/>
              </a:rPr>
              <a:t>N</a:t>
            </a:r>
            <a:r>
              <a:rPr lang="en-US" altLang="zh-CN" sz="2800" dirty="0">
                <a:latin typeface="华文仿宋" panose="02010600040101010101" pitchFamily="2" charset="-122"/>
                <a:ea typeface="华文仿宋" panose="02010600040101010101" pitchFamily="2" charset="-122"/>
              </a:rPr>
              <a:t>)</a:t>
            </a:r>
            <a:r>
              <a:rPr lang="en-US" altLang="zh-CN" sz="2800" i="1" baseline="30000" dirty="0">
                <a:latin typeface="华文仿宋" panose="02010600040101010101" pitchFamily="2" charset="-122"/>
                <a:ea typeface="华文仿宋" panose="02010600040101010101" pitchFamily="2" charset="-122"/>
              </a:rPr>
              <a:t>T</a:t>
            </a:r>
          </a:p>
        </p:txBody>
      </p:sp>
    </p:spTree>
    <p:extLst>
      <p:ext uri="{BB962C8B-B14F-4D97-AF65-F5344CB8AC3E}">
        <p14:creationId xmlns:p14="http://schemas.microsoft.com/office/powerpoint/2010/main" val="33714417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68F8AB4-5B7F-44D7-A67F-B89C65C15506}"/>
              </a:ext>
            </a:extLst>
          </p:cNvPr>
          <p:cNvSpPr>
            <a:spLocks noGrp="1" noChangeArrowheads="1"/>
          </p:cNvSpPr>
          <p:nvPr>
            <p:ph type="title"/>
          </p:nvPr>
        </p:nvSpPr>
        <p:spPr>
          <a:xfrm>
            <a:off x="2771800" y="133730"/>
            <a:ext cx="4546848" cy="595536"/>
          </a:xfrm>
        </p:spPr>
        <p:txBody>
          <a:bodyPr/>
          <a:lstStyle/>
          <a:p>
            <a:r>
              <a:rPr lang="en-US" altLang="zh-CN" dirty="0">
                <a:latin typeface="华文仿宋" panose="02010600040101010101" pitchFamily="2" charset="-122"/>
                <a:ea typeface="华文仿宋" panose="02010600040101010101" pitchFamily="2" charset="-122"/>
              </a:rPr>
              <a:t>(1) </a:t>
            </a:r>
            <a:r>
              <a:rPr lang="zh-CN" altLang="en-US" dirty="0"/>
              <a:t>梯度的定义</a:t>
            </a:r>
          </a:p>
        </p:txBody>
      </p:sp>
      <p:sp>
        <p:nvSpPr>
          <p:cNvPr id="73731" name="Rectangle 3">
            <a:extLst>
              <a:ext uri="{FF2B5EF4-FFF2-40B4-BE49-F238E27FC236}">
                <a16:creationId xmlns:a16="http://schemas.microsoft.com/office/drawing/2014/main" id="{E6EEFEFE-697D-4100-9372-29DA7B9BF32D}"/>
              </a:ext>
            </a:extLst>
          </p:cNvPr>
          <p:cNvSpPr>
            <a:spLocks noGrp="1" noChangeArrowheads="1"/>
          </p:cNvSpPr>
          <p:nvPr>
            <p:ph type="body" sz="half" idx="1"/>
          </p:nvPr>
        </p:nvSpPr>
        <p:spPr>
          <a:xfrm>
            <a:off x="-162024" y="745340"/>
            <a:ext cx="8928992" cy="1000124"/>
          </a:xfrm>
        </p:spPr>
        <p:txBody>
          <a:bodyPr>
            <a:normAutofit/>
          </a:bodyPr>
          <a:lstStyle/>
          <a:p>
            <a:r>
              <a:rPr lang="zh-CN" altLang="en-US" sz="2400" dirty="0"/>
              <a:t>定义</a:t>
            </a:r>
            <a:r>
              <a:rPr lang="en-US" altLang="zh-CN" sz="2400" dirty="0"/>
              <a:t>8.6  </a:t>
            </a:r>
            <a:r>
              <a:rPr lang="zh-CN" altLang="en-US" sz="2400" dirty="0"/>
              <a:t>设</a:t>
            </a:r>
            <a:r>
              <a:rPr lang="en-US" altLang="zh-CN" sz="2400" i="1" dirty="0"/>
              <a:t>z</a:t>
            </a:r>
            <a:r>
              <a:rPr lang="en-US" altLang="zh-CN" sz="2400" dirty="0"/>
              <a:t>=</a:t>
            </a:r>
            <a:r>
              <a:rPr lang="en-US" altLang="zh-CN" sz="2400" i="1" dirty="0"/>
              <a:t>f</a:t>
            </a:r>
            <a:r>
              <a:rPr lang="en-US" altLang="zh-CN" sz="2400" dirty="0"/>
              <a:t>(</a:t>
            </a:r>
            <a:r>
              <a:rPr lang="en-US" altLang="zh-CN" sz="2400" b="1" i="1" dirty="0"/>
              <a:t>X</a:t>
            </a:r>
            <a:r>
              <a:rPr lang="en-US" altLang="zh-CN" sz="2400" dirty="0"/>
              <a:t>)</a:t>
            </a:r>
            <a:r>
              <a:rPr lang="zh-CN" altLang="en-US" sz="2400" dirty="0"/>
              <a:t>是</a:t>
            </a:r>
            <a:r>
              <a:rPr lang="en-US" altLang="zh-CN" sz="2400" b="1" i="1" dirty="0"/>
              <a:t>X</a:t>
            </a:r>
            <a:r>
              <a:rPr lang="zh-CN" altLang="en-US" sz="2400" dirty="0"/>
              <a:t>的函数，对</a:t>
            </a:r>
            <a:r>
              <a:rPr lang="en-US" altLang="zh-CN" sz="2400" i="1" dirty="0"/>
              <a:t>k</a:t>
            </a:r>
            <a:r>
              <a:rPr lang="en-US" altLang="zh-CN" sz="2400" dirty="0"/>
              <a:t>=1,2,…,</a:t>
            </a:r>
            <a:r>
              <a:rPr lang="en-US" altLang="zh-CN" sz="2400" i="1" dirty="0"/>
              <a:t>N</a:t>
            </a:r>
            <a:r>
              <a:rPr lang="en-US" altLang="zh-CN" sz="2400" dirty="0"/>
              <a:t>, </a:t>
            </a:r>
            <a:r>
              <a:rPr lang="zh-CN" altLang="en-US" sz="2400" dirty="0"/>
              <a:t>存在。</a:t>
            </a:r>
            <a:r>
              <a:rPr lang="en-US" altLang="zh-CN" sz="2400" i="1" dirty="0"/>
              <a:t>f</a:t>
            </a:r>
            <a:r>
              <a:rPr lang="zh-CN" altLang="en-US" sz="2400" dirty="0"/>
              <a:t>的</a:t>
            </a:r>
            <a:r>
              <a:rPr lang="zh-CN" altLang="en-US" sz="2400" b="1" dirty="0"/>
              <a:t>梯度</a:t>
            </a:r>
            <a:r>
              <a:rPr lang="zh-CN" altLang="en-US" sz="2400" dirty="0"/>
              <a:t>，记为</a:t>
            </a:r>
            <a:r>
              <a:rPr lang="zh-CN" altLang="en-US" sz="2400" dirty="0">
                <a:latin typeface="宋体" panose="02010600030101010101" pitchFamily="2" charset="-122"/>
              </a:rPr>
              <a:t>▽</a:t>
            </a:r>
            <a:r>
              <a:rPr lang="en-US" altLang="zh-CN" sz="2400" i="1" dirty="0"/>
              <a:t>f</a:t>
            </a:r>
            <a:r>
              <a:rPr lang="en-US" altLang="zh-CN" sz="2400" dirty="0"/>
              <a:t>(</a:t>
            </a:r>
            <a:r>
              <a:rPr lang="en-US" altLang="zh-CN" sz="2400" b="1" i="1" dirty="0"/>
              <a:t>X</a:t>
            </a:r>
            <a:r>
              <a:rPr lang="en-US" altLang="zh-CN" sz="2400" dirty="0"/>
              <a:t>)</a:t>
            </a:r>
            <a:r>
              <a:rPr lang="zh-CN" altLang="en-US" sz="2400" dirty="0"/>
              <a:t>，是向量      </a:t>
            </a:r>
          </a:p>
        </p:txBody>
      </p:sp>
      <p:graphicFrame>
        <p:nvGraphicFramePr>
          <p:cNvPr id="73732" name="Object 4">
            <a:extLst>
              <a:ext uri="{FF2B5EF4-FFF2-40B4-BE49-F238E27FC236}">
                <a16:creationId xmlns:a16="http://schemas.microsoft.com/office/drawing/2014/main" id="{D842CE78-FF71-4CC9-B746-BB8BD9136D80}"/>
              </a:ext>
            </a:extLst>
          </p:cNvPr>
          <p:cNvGraphicFramePr>
            <a:graphicFrameLocks noGrp="1" noChangeAspect="1"/>
          </p:cNvGraphicFramePr>
          <p:nvPr>
            <p:ph sz="quarter" idx="2"/>
            <p:extLst>
              <p:ext uri="{D42A27DB-BD31-4B8C-83A1-F6EECF244321}">
                <p14:modId xmlns:p14="http://schemas.microsoft.com/office/powerpoint/2010/main" val="174922455"/>
              </p:ext>
            </p:extLst>
          </p:nvPr>
        </p:nvGraphicFramePr>
        <p:xfrm>
          <a:off x="2483768" y="1101467"/>
          <a:ext cx="1584325" cy="500063"/>
        </p:xfrm>
        <a:graphic>
          <a:graphicData uri="http://schemas.openxmlformats.org/presentationml/2006/ole">
            <mc:AlternateContent xmlns:mc="http://schemas.openxmlformats.org/markup-compatibility/2006">
              <mc:Choice xmlns:v="urn:schemas-microsoft-com:vml" Requires="v">
                <p:oleObj spid="_x0000_s549250" name="Equation" r:id="rId3" imgW="723600" imgH="228600" progId="Equation.DSMT4">
                  <p:embed/>
                </p:oleObj>
              </mc:Choice>
              <mc:Fallback>
                <p:oleObj name="Equation" r:id="rId3" imgW="723600" imgH="228600" progId="Equation.DSMT4">
                  <p:embed/>
                  <p:pic>
                    <p:nvPicPr>
                      <p:cNvPr id="73732" name="Object 4">
                        <a:extLst>
                          <a:ext uri="{FF2B5EF4-FFF2-40B4-BE49-F238E27FC236}">
                            <a16:creationId xmlns:a16="http://schemas.microsoft.com/office/drawing/2014/main" id="{D842CE78-FF71-4CC9-B746-BB8BD9136D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1101467"/>
                        <a:ext cx="1584325"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34" name="Object 6">
            <a:extLst>
              <a:ext uri="{FF2B5EF4-FFF2-40B4-BE49-F238E27FC236}">
                <a16:creationId xmlns:a16="http://schemas.microsoft.com/office/drawing/2014/main" id="{EC416DB6-E89C-42DA-A622-73BCB56D5D9D}"/>
              </a:ext>
            </a:extLst>
          </p:cNvPr>
          <p:cNvGraphicFramePr>
            <a:graphicFrameLocks noGrp="1" noChangeAspect="1"/>
          </p:cNvGraphicFramePr>
          <p:nvPr>
            <p:ph sz="quarter" idx="3"/>
            <p:extLst>
              <p:ext uri="{D42A27DB-BD31-4B8C-83A1-F6EECF244321}">
                <p14:modId xmlns:p14="http://schemas.microsoft.com/office/powerpoint/2010/main" val="3571086776"/>
              </p:ext>
            </p:extLst>
          </p:nvPr>
        </p:nvGraphicFramePr>
        <p:xfrm>
          <a:off x="1860897" y="1600735"/>
          <a:ext cx="4883150" cy="1001712"/>
        </p:xfrm>
        <a:graphic>
          <a:graphicData uri="http://schemas.openxmlformats.org/presentationml/2006/ole">
            <mc:AlternateContent xmlns:mc="http://schemas.openxmlformats.org/markup-compatibility/2006">
              <mc:Choice xmlns:v="urn:schemas-microsoft-com:vml" Requires="v">
                <p:oleObj spid="_x0000_s549251" name="Equation" r:id="rId5" imgW="2476440" imgH="507960" progId="Equation.DSMT4">
                  <p:embed/>
                </p:oleObj>
              </mc:Choice>
              <mc:Fallback>
                <p:oleObj name="Equation" r:id="rId5" imgW="2476440" imgH="507960" progId="Equation.DSMT4">
                  <p:embed/>
                  <p:pic>
                    <p:nvPicPr>
                      <p:cNvPr id="73734" name="Object 6">
                        <a:extLst>
                          <a:ext uri="{FF2B5EF4-FFF2-40B4-BE49-F238E27FC236}">
                            <a16:creationId xmlns:a16="http://schemas.microsoft.com/office/drawing/2014/main" id="{EC416DB6-E89C-42DA-A622-73BCB56D5D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0897" y="1600735"/>
                        <a:ext cx="4883150"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6" name="Text Box 8">
            <a:extLst>
              <a:ext uri="{FF2B5EF4-FFF2-40B4-BE49-F238E27FC236}">
                <a16:creationId xmlns:a16="http://schemas.microsoft.com/office/drawing/2014/main" id="{089B46E3-0570-4581-9C67-8B9681758A71}"/>
              </a:ext>
            </a:extLst>
          </p:cNvPr>
          <p:cNvSpPr txBox="1">
            <a:spLocks noChangeArrowheads="1"/>
          </p:cNvSpPr>
          <p:nvPr/>
        </p:nvSpPr>
        <p:spPr bwMode="auto">
          <a:xfrm>
            <a:off x="0" y="2618521"/>
            <a:ext cx="838993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dirty="0">
                <a:latin typeface="Times New Roman" panose="02020603050405020304" pitchFamily="18" charset="0"/>
              </a:rPr>
              <a:t>梯度向量在局部指向</a:t>
            </a:r>
            <a:r>
              <a:rPr lang="en-US" altLang="zh-CN" sz="3200" i="1" dirty="0">
                <a:latin typeface="Times New Roman" panose="02020603050405020304" pitchFamily="18" charset="0"/>
              </a:rPr>
              <a:t>f</a:t>
            </a:r>
            <a:r>
              <a:rPr lang="en-US" altLang="zh-CN" sz="3200" dirty="0">
                <a:latin typeface="Times New Roman" panose="02020603050405020304" pitchFamily="18" charset="0"/>
              </a:rPr>
              <a:t>(</a:t>
            </a:r>
            <a:r>
              <a:rPr lang="en-US" altLang="zh-CN" sz="3200" b="1" i="1" dirty="0">
                <a:latin typeface="Times New Roman" panose="02020603050405020304" pitchFamily="18" charset="0"/>
              </a:rPr>
              <a:t>X</a:t>
            </a:r>
            <a:r>
              <a:rPr lang="en-US" altLang="zh-CN" sz="3200" dirty="0">
                <a:latin typeface="Times New Roman" panose="02020603050405020304" pitchFamily="18" charset="0"/>
              </a:rPr>
              <a:t>)</a:t>
            </a:r>
            <a:r>
              <a:rPr lang="zh-CN" altLang="en-US" sz="3200" dirty="0">
                <a:latin typeface="Times New Roman" panose="02020603050405020304" pitchFamily="18" charset="0"/>
              </a:rPr>
              <a:t>增加得最快的方向。因此</a:t>
            </a:r>
            <a:r>
              <a:rPr lang="en-US" altLang="zh-CN" sz="3200" dirty="0">
                <a:latin typeface="Times New Roman" panose="02020603050405020304" pitchFamily="18" charset="0"/>
              </a:rPr>
              <a:t>-</a:t>
            </a:r>
            <a:r>
              <a:rPr lang="en-US" altLang="zh-CN" sz="3200" dirty="0">
                <a:latin typeface="宋体" panose="02010600030101010101" pitchFamily="2" charset="-122"/>
              </a:rPr>
              <a:t>▽</a:t>
            </a:r>
            <a:r>
              <a:rPr lang="en-US" altLang="zh-CN" sz="3200" i="1" dirty="0">
                <a:latin typeface="Times New Roman" panose="02020603050405020304" pitchFamily="18" charset="0"/>
              </a:rPr>
              <a:t>f</a:t>
            </a:r>
            <a:r>
              <a:rPr lang="en-US" altLang="zh-CN" sz="3200" dirty="0">
                <a:latin typeface="Times New Roman" panose="02020603050405020304" pitchFamily="18" charset="0"/>
              </a:rPr>
              <a:t>(</a:t>
            </a:r>
            <a:r>
              <a:rPr lang="en-US" altLang="zh-CN" sz="3200" b="1" i="1" dirty="0">
                <a:latin typeface="Times New Roman" panose="02020603050405020304" pitchFamily="18" charset="0"/>
              </a:rPr>
              <a:t>X</a:t>
            </a:r>
            <a:r>
              <a:rPr lang="en-US" altLang="zh-CN" sz="3200" dirty="0">
                <a:latin typeface="Times New Roman" panose="02020603050405020304" pitchFamily="18" charset="0"/>
              </a:rPr>
              <a:t>)</a:t>
            </a:r>
            <a:r>
              <a:rPr lang="zh-CN" altLang="en-US" sz="3200" dirty="0">
                <a:latin typeface="Times New Roman" panose="02020603050405020304" pitchFamily="18" charset="0"/>
              </a:rPr>
              <a:t>在局部指向下降得最快的方向。</a:t>
            </a:r>
          </a:p>
        </p:txBody>
      </p:sp>
      <p:pic>
        <p:nvPicPr>
          <p:cNvPr id="8" name="Picture 34">
            <a:extLst>
              <a:ext uri="{FF2B5EF4-FFF2-40B4-BE49-F238E27FC236}">
                <a16:creationId xmlns:a16="http://schemas.microsoft.com/office/drawing/2014/main" id="{796BCD4A-FB88-49D9-9FA2-2275F29FDB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226" y="3723314"/>
            <a:ext cx="3734864" cy="3134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907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791EC2B-F86D-474E-B05B-F0BBBE4751C9}"/>
              </a:ext>
            </a:extLst>
          </p:cNvPr>
          <p:cNvSpPr>
            <a:spLocks noGrp="1" noChangeArrowheads="1"/>
          </p:cNvSpPr>
          <p:nvPr>
            <p:ph type="title"/>
          </p:nvPr>
        </p:nvSpPr>
        <p:spPr>
          <a:xfrm>
            <a:off x="2987824" y="332656"/>
            <a:ext cx="3600400" cy="936104"/>
          </a:xfrm>
        </p:spPr>
        <p:txBody>
          <a:bodyPr>
            <a:normAutofit/>
          </a:bodyPr>
          <a:lstStyle/>
          <a:p>
            <a:r>
              <a:rPr lang="en-US" altLang="zh-CN" dirty="0">
                <a:latin typeface="华文仿宋" panose="02010600040101010101" pitchFamily="2" charset="-122"/>
              </a:rPr>
              <a:t>(1) </a:t>
            </a:r>
            <a:r>
              <a:rPr lang="zh-CN" altLang="en-US" dirty="0"/>
              <a:t>梯度法的定义</a:t>
            </a:r>
          </a:p>
        </p:txBody>
      </p:sp>
      <p:sp>
        <p:nvSpPr>
          <p:cNvPr id="88067" name="Rectangle 3">
            <a:extLst>
              <a:ext uri="{FF2B5EF4-FFF2-40B4-BE49-F238E27FC236}">
                <a16:creationId xmlns:a16="http://schemas.microsoft.com/office/drawing/2014/main" id="{71B97770-6313-4970-90D5-FFA157F40777}"/>
              </a:ext>
            </a:extLst>
          </p:cNvPr>
          <p:cNvSpPr>
            <a:spLocks noGrp="1" noChangeArrowheads="1"/>
          </p:cNvSpPr>
          <p:nvPr>
            <p:ph type="body" idx="1"/>
          </p:nvPr>
        </p:nvSpPr>
        <p:spPr>
          <a:xfrm>
            <a:off x="179512" y="1412776"/>
            <a:ext cx="8712968" cy="3672408"/>
          </a:xfrm>
        </p:spPr>
        <p:txBody>
          <a:bodyPr>
            <a:noAutofit/>
          </a:bodyPr>
          <a:lstStyle/>
          <a:p>
            <a:pPr>
              <a:lnSpc>
                <a:spcPct val="150000"/>
              </a:lnSpc>
            </a:pPr>
            <a:r>
              <a:rPr lang="zh-CN" altLang="en-US" sz="2800" dirty="0">
                <a:latin typeface="华文仿宋" panose="02010600040101010101" pitchFamily="2" charset="-122"/>
                <a:ea typeface="华文仿宋" panose="02010600040101010101" pitchFamily="2" charset="-122"/>
              </a:rPr>
              <a:t>梯度法又称</a:t>
            </a:r>
            <a:r>
              <a:rPr lang="zh-CN" altLang="en-US" sz="2800" dirty="0">
                <a:solidFill>
                  <a:srgbClr val="FF3300"/>
                </a:solidFill>
                <a:latin typeface="华文仿宋" panose="02010600040101010101" pitchFamily="2" charset="-122"/>
                <a:ea typeface="华文仿宋" panose="02010600040101010101" pitchFamily="2" charset="-122"/>
              </a:rPr>
              <a:t>最速下降法（</a:t>
            </a:r>
            <a:r>
              <a:rPr lang="en-US" altLang="zh-CN" sz="2800" dirty="0">
                <a:solidFill>
                  <a:srgbClr val="FF3300"/>
                </a:solidFill>
                <a:latin typeface="华文仿宋" panose="02010600040101010101" pitchFamily="2" charset="-122"/>
                <a:ea typeface="华文仿宋" panose="02010600040101010101" pitchFamily="2" charset="-122"/>
              </a:rPr>
              <a:t>Steepest descent method</a:t>
            </a:r>
            <a:r>
              <a:rPr lang="zh-CN" altLang="en-US" sz="2800" dirty="0">
                <a:solidFill>
                  <a:srgbClr val="FF3300"/>
                </a:solidFill>
                <a:latin typeface="华文仿宋" panose="02010600040101010101" pitchFamily="2" charset="-122"/>
                <a:ea typeface="华文仿宋" panose="02010600040101010101" pitchFamily="2" charset="-122"/>
              </a:rPr>
              <a:t>）</a:t>
            </a:r>
          </a:p>
          <a:p>
            <a:pPr>
              <a:lnSpc>
                <a:spcPct val="150000"/>
              </a:lnSpc>
            </a:pPr>
            <a:r>
              <a:rPr lang="zh-CN" altLang="en-US" sz="2800" dirty="0">
                <a:latin typeface="华文仿宋" panose="02010600040101010101" pitchFamily="2" charset="-122"/>
                <a:ea typeface="华文仿宋" panose="02010600040101010101" pitchFamily="2" charset="-122"/>
              </a:rPr>
              <a:t>由法国数学家</a:t>
            </a:r>
            <a:r>
              <a:rPr lang="en-US" altLang="zh-CN" sz="2800" dirty="0">
                <a:latin typeface="华文仿宋" panose="02010600040101010101" pitchFamily="2" charset="-122"/>
                <a:ea typeface="华文仿宋" panose="02010600040101010101" pitchFamily="2" charset="-122"/>
              </a:rPr>
              <a:t>Cauchy</a:t>
            </a:r>
            <a:r>
              <a:rPr lang="zh-CN" altLang="en-US" sz="2800" dirty="0">
                <a:latin typeface="华文仿宋" panose="02010600040101010101" pitchFamily="2" charset="-122"/>
                <a:ea typeface="华文仿宋" panose="02010600040101010101" pitchFamily="2" charset="-122"/>
              </a:rPr>
              <a:t>于</a:t>
            </a:r>
            <a:r>
              <a:rPr lang="en-US" altLang="zh-CN" sz="2800" dirty="0">
                <a:latin typeface="华文仿宋" panose="02010600040101010101" pitchFamily="2" charset="-122"/>
                <a:ea typeface="华文仿宋" panose="02010600040101010101" pitchFamily="2" charset="-122"/>
              </a:rPr>
              <a:t>1847</a:t>
            </a:r>
            <a:r>
              <a:rPr lang="zh-CN" altLang="en-US" sz="2800" dirty="0">
                <a:latin typeface="华文仿宋" panose="02010600040101010101" pitchFamily="2" charset="-122"/>
                <a:ea typeface="华文仿宋" panose="02010600040101010101" pitchFamily="2" charset="-122"/>
              </a:rPr>
              <a:t>年首先提出。在每次迭代中，沿最速下降方向（</a:t>
            </a:r>
            <a:r>
              <a:rPr lang="zh-CN" altLang="en-US" sz="2800" dirty="0">
                <a:solidFill>
                  <a:srgbClr val="FF5050"/>
                </a:solidFill>
                <a:latin typeface="华文仿宋" panose="02010600040101010101" pitchFamily="2" charset="-122"/>
                <a:ea typeface="华文仿宋" panose="02010600040101010101" pitchFamily="2" charset="-122"/>
              </a:rPr>
              <a:t>负梯度方向</a:t>
            </a:r>
            <a:r>
              <a:rPr lang="zh-CN" altLang="en-US" sz="2800" dirty="0">
                <a:latin typeface="华文仿宋" panose="02010600040101010101" pitchFamily="2" charset="-122"/>
                <a:ea typeface="华文仿宋" panose="02010600040101010101" pitchFamily="2" charset="-122"/>
              </a:rPr>
              <a:t>）进行搜索，每步沿负梯度方向取最优步长，因此这种方法称为</a:t>
            </a:r>
            <a:r>
              <a:rPr lang="zh-CN" altLang="en-US" sz="2800" dirty="0">
                <a:solidFill>
                  <a:srgbClr val="FF5050"/>
                </a:solidFill>
                <a:latin typeface="华文仿宋" panose="02010600040101010101" pitchFamily="2" charset="-122"/>
                <a:ea typeface="华文仿宋" panose="02010600040101010101" pitchFamily="2" charset="-122"/>
              </a:rPr>
              <a:t>最优梯度法</a:t>
            </a:r>
            <a:r>
              <a:rPr lang="zh-CN" altLang="en-US" sz="2800" dirty="0">
                <a:latin typeface="华文仿宋" panose="02010600040101010101" pitchFamily="2" charset="-122"/>
                <a:ea typeface="华文仿宋" panose="02010600040101010101" pitchFamily="2" charset="-122"/>
              </a:rPr>
              <a:t>。 </a:t>
            </a:r>
          </a:p>
        </p:txBody>
      </p:sp>
    </p:spTree>
    <p:extLst>
      <p:ext uri="{BB962C8B-B14F-4D97-AF65-F5344CB8AC3E}">
        <p14:creationId xmlns:p14="http://schemas.microsoft.com/office/powerpoint/2010/main" val="31766154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D5AA4EA-6710-4AD7-A03D-B7DF0EE70A0E}"/>
              </a:ext>
            </a:extLst>
          </p:cNvPr>
          <p:cNvSpPr>
            <a:spLocks noGrp="1" noChangeArrowheads="1"/>
          </p:cNvSpPr>
          <p:nvPr>
            <p:ph type="title"/>
          </p:nvPr>
        </p:nvSpPr>
        <p:spPr>
          <a:xfrm>
            <a:off x="2915816" y="296457"/>
            <a:ext cx="3312368" cy="529912"/>
          </a:xfrm>
        </p:spPr>
        <p:txBody>
          <a:bodyPr>
            <a:normAutofit fontScale="90000"/>
          </a:bodyPr>
          <a:lstStyle/>
          <a:p>
            <a:r>
              <a:rPr lang="zh-CN" altLang="en-US" dirty="0"/>
              <a:t>梯度方法描述</a:t>
            </a:r>
          </a:p>
        </p:txBody>
      </p:sp>
      <p:sp>
        <p:nvSpPr>
          <p:cNvPr id="76803" name="Rectangle 3">
            <a:extLst>
              <a:ext uri="{FF2B5EF4-FFF2-40B4-BE49-F238E27FC236}">
                <a16:creationId xmlns:a16="http://schemas.microsoft.com/office/drawing/2014/main" id="{7B2A7F2B-5D23-456A-9266-B38AEB4FA4B2}"/>
              </a:ext>
            </a:extLst>
          </p:cNvPr>
          <p:cNvSpPr>
            <a:spLocks noGrp="1" noChangeArrowheads="1"/>
          </p:cNvSpPr>
          <p:nvPr>
            <p:ph type="body" sz="half" idx="1"/>
          </p:nvPr>
        </p:nvSpPr>
        <p:spPr>
          <a:xfrm>
            <a:off x="251520" y="991071"/>
            <a:ext cx="8640960" cy="5570472"/>
          </a:xfrm>
          <a:solidFill>
            <a:schemeClr val="bg1"/>
          </a:solidFill>
        </p:spPr>
        <p:txBody>
          <a:bodyPr>
            <a:normAutofit fontScale="92500"/>
          </a:bodyPr>
          <a:lstStyle/>
          <a:p>
            <a:pPr>
              <a:lnSpc>
                <a:spcPct val="120000"/>
              </a:lnSpc>
            </a:pPr>
            <a:r>
              <a:rPr lang="zh-CN" altLang="en-US" sz="2800" dirty="0"/>
              <a:t>从迭代初始点</a:t>
            </a:r>
            <a:r>
              <a:rPr lang="en-US" altLang="zh-CN" sz="2800" b="1" i="1" dirty="0"/>
              <a:t>P</a:t>
            </a:r>
            <a:r>
              <a:rPr lang="en-US" altLang="zh-CN" sz="2800" baseline="-25000" dirty="0"/>
              <a:t>0</a:t>
            </a:r>
            <a:r>
              <a:rPr lang="zh-CN" altLang="en-US" sz="2800" dirty="0"/>
              <a:t>开始，沿着过</a:t>
            </a:r>
            <a:r>
              <a:rPr lang="en-US" altLang="zh-CN" sz="2800" b="1" i="1" dirty="0"/>
              <a:t>P</a:t>
            </a:r>
            <a:r>
              <a:rPr lang="en-US" altLang="zh-CN" sz="2800" baseline="-25000" dirty="0"/>
              <a:t>0</a:t>
            </a:r>
            <a:r>
              <a:rPr lang="zh-CN" altLang="en-US" sz="2800" dirty="0"/>
              <a:t>，方向为</a:t>
            </a:r>
            <a:r>
              <a:rPr lang="en-US" altLang="zh-CN" sz="2800" b="1" i="1" dirty="0"/>
              <a:t>S</a:t>
            </a:r>
            <a:r>
              <a:rPr lang="en-US" altLang="zh-CN" sz="2800" baseline="-25000" dirty="0"/>
              <a:t>0</a:t>
            </a:r>
            <a:r>
              <a:rPr lang="en-US" altLang="zh-CN" sz="2800" dirty="0"/>
              <a:t>=</a:t>
            </a:r>
          </a:p>
          <a:p>
            <a:pPr>
              <a:lnSpc>
                <a:spcPct val="120000"/>
              </a:lnSpc>
              <a:buFont typeface="Wingdings" panose="05000000000000000000" pitchFamily="2" charset="2"/>
              <a:buNone/>
            </a:pPr>
            <a:r>
              <a:rPr lang="en-US" altLang="zh-CN" sz="2800" dirty="0"/>
              <a:t>    -▽</a:t>
            </a:r>
            <a:r>
              <a:rPr lang="en-US" altLang="zh-CN" sz="2800" i="1" dirty="0"/>
              <a:t>f</a:t>
            </a:r>
            <a:r>
              <a:rPr lang="en-US" altLang="zh-CN" sz="2800" dirty="0"/>
              <a:t>(</a:t>
            </a:r>
            <a:r>
              <a:rPr lang="en-US" altLang="zh-CN" sz="2800" b="1" i="1" dirty="0"/>
              <a:t>P</a:t>
            </a:r>
            <a:r>
              <a:rPr lang="en-US" altLang="zh-CN" sz="2800" baseline="-25000" dirty="0"/>
              <a:t>0</a:t>
            </a:r>
            <a:r>
              <a:rPr lang="en-US" altLang="zh-CN" sz="2800" dirty="0"/>
              <a:t>)/||-▽</a:t>
            </a:r>
            <a:r>
              <a:rPr lang="en-US" altLang="zh-CN" sz="2800" i="1" dirty="0"/>
              <a:t>f</a:t>
            </a:r>
            <a:r>
              <a:rPr lang="en-US" altLang="zh-CN" sz="2800" dirty="0"/>
              <a:t>(</a:t>
            </a:r>
            <a:r>
              <a:rPr lang="en-US" altLang="zh-CN" sz="2800" b="1" i="1" dirty="0"/>
              <a:t>P</a:t>
            </a:r>
            <a:r>
              <a:rPr lang="en-US" altLang="zh-CN" sz="2800" baseline="-25000" dirty="0"/>
              <a:t>0</a:t>
            </a:r>
            <a:r>
              <a:rPr lang="en-US" altLang="zh-CN" sz="2800" dirty="0"/>
              <a:t>)||</a:t>
            </a:r>
            <a:r>
              <a:rPr lang="zh-CN" altLang="en-US" sz="2800" dirty="0"/>
              <a:t>的直线搜索，到达点</a:t>
            </a:r>
            <a:r>
              <a:rPr lang="en-US" altLang="zh-CN" sz="2800" b="1" i="1" dirty="0"/>
              <a:t>P</a:t>
            </a:r>
            <a:r>
              <a:rPr lang="en-US" altLang="zh-CN" sz="2800" baseline="-25000" dirty="0"/>
              <a:t>1</a:t>
            </a:r>
            <a:r>
              <a:rPr lang="en-US" altLang="zh-CN" sz="2800" dirty="0"/>
              <a:t>. </a:t>
            </a:r>
            <a:r>
              <a:rPr lang="zh-CN" altLang="en-US" sz="2800" dirty="0"/>
              <a:t>当点</a:t>
            </a:r>
            <a:r>
              <a:rPr lang="en-US" altLang="zh-CN" sz="2800" b="1" i="1" dirty="0"/>
              <a:t>X</a:t>
            </a:r>
            <a:r>
              <a:rPr lang="zh-CN" altLang="en-US" sz="2800" dirty="0"/>
              <a:t>满足约束</a:t>
            </a:r>
            <a:r>
              <a:rPr lang="en-US" altLang="zh-CN" sz="2800" b="1" i="1" dirty="0"/>
              <a:t>X</a:t>
            </a:r>
            <a:r>
              <a:rPr lang="en-US" altLang="zh-CN" sz="2800" dirty="0"/>
              <a:t>=</a:t>
            </a:r>
            <a:r>
              <a:rPr lang="en-US" altLang="zh-CN" sz="2800" b="1" i="1" dirty="0"/>
              <a:t>P</a:t>
            </a:r>
            <a:r>
              <a:rPr lang="en-US" altLang="zh-CN" sz="2800" baseline="-25000" dirty="0"/>
              <a:t>0</a:t>
            </a:r>
            <a:r>
              <a:rPr lang="en-US" altLang="zh-CN" sz="2800" dirty="0"/>
              <a:t>+</a:t>
            </a:r>
            <a:r>
              <a:rPr lang="el-GR" altLang="zh-CN" sz="2800" i="1" dirty="0">
                <a:solidFill>
                  <a:srgbClr val="FF0000"/>
                </a:solidFill>
              </a:rPr>
              <a:t>γ</a:t>
            </a:r>
            <a:r>
              <a:rPr lang="en-US" altLang="zh-CN" sz="2800" b="1" i="1" dirty="0"/>
              <a:t>S</a:t>
            </a:r>
            <a:r>
              <a:rPr lang="en-US" altLang="zh-CN" sz="2800" baseline="-25000" dirty="0"/>
              <a:t>0</a:t>
            </a:r>
            <a:r>
              <a:rPr lang="zh-CN" altLang="en-US" sz="2800" dirty="0"/>
              <a:t>时，在该点取得局部极小值</a:t>
            </a:r>
          </a:p>
          <a:p>
            <a:pPr>
              <a:lnSpc>
                <a:spcPct val="120000"/>
              </a:lnSpc>
            </a:pPr>
            <a:r>
              <a:rPr lang="zh-CN" altLang="en-US" sz="2800" dirty="0"/>
              <a:t>由于偏导数可得，因此极小化过程可以使用二次或三次近似方法</a:t>
            </a:r>
          </a:p>
          <a:p>
            <a:pPr>
              <a:lnSpc>
                <a:spcPct val="120000"/>
              </a:lnSpc>
            </a:pPr>
            <a:r>
              <a:rPr lang="zh-CN" altLang="en-US" sz="2800" dirty="0"/>
              <a:t>然后计算</a:t>
            </a:r>
            <a:r>
              <a:rPr lang="en-US" altLang="zh-CN" sz="2800" dirty="0"/>
              <a:t>-▽</a:t>
            </a:r>
            <a:r>
              <a:rPr lang="en-US" altLang="zh-CN" sz="2800" i="1" dirty="0"/>
              <a:t>f</a:t>
            </a:r>
            <a:r>
              <a:rPr lang="en-US" altLang="zh-CN" sz="2800" dirty="0"/>
              <a:t>(</a:t>
            </a:r>
            <a:r>
              <a:rPr lang="en-US" altLang="zh-CN" sz="2800" b="1" i="1" dirty="0"/>
              <a:t>P</a:t>
            </a:r>
            <a:r>
              <a:rPr lang="en-US" altLang="zh-CN" sz="2800" baseline="-25000" dirty="0"/>
              <a:t>1</a:t>
            </a:r>
            <a:r>
              <a:rPr lang="en-US" altLang="zh-CN" sz="2800" dirty="0"/>
              <a:t>)</a:t>
            </a:r>
            <a:r>
              <a:rPr lang="zh-CN" altLang="en-US" sz="2800" dirty="0"/>
              <a:t>，并沿方向</a:t>
            </a:r>
            <a:r>
              <a:rPr lang="en-US" altLang="zh-CN" sz="2800" b="1" i="1" dirty="0"/>
              <a:t>S</a:t>
            </a:r>
            <a:r>
              <a:rPr lang="en-US" altLang="zh-CN" sz="2800" baseline="-25000" dirty="0"/>
              <a:t>1</a:t>
            </a:r>
            <a:r>
              <a:rPr lang="en-US" altLang="zh-CN" sz="2800" dirty="0"/>
              <a:t>=-▽</a:t>
            </a:r>
            <a:r>
              <a:rPr lang="en-US" altLang="zh-CN" sz="2800" i="1" dirty="0"/>
              <a:t>f</a:t>
            </a:r>
            <a:r>
              <a:rPr lang="en-US" altLang="zh-CN" sz="2800" dirty="0"/>
              <a:t>(</a:t>
            </a:r>
            <a:r>
              <a:rPr lang="en-US" altLang="zh-CN" sz="2800" b="1" i="1" dirty="0"/>
              <a:t>P</a:t>
            </a:r>
            <a:r>
              <a:rPr lang="en-US" altLang="zh-CN" sz="2800" baseline="-25000" dirty="0"/>
              <a:t>1</a:t>
            </a:r>
            <a:r>
              <a:rPr lang="en-US" altLang="zh-CN" sz="2800" dirty="0"/>
              <a:t>)/||-▽</a:t>
            </a:r>
            <a:r>
              <a:rPr lang="en-US" altLang="zh-CN" sz="2800" i="1" dirty="0"/>
              <a:t>f</a:t>
            </a:r>
            <a:r>
              <a:rPr lang="en-US" altLang="zh-CN" sz="2800" dirty="0"/>
              <a:t>(</a:t>
            </a:r>
            <a:r>
              <a:rPr lang="en-US" altLang="zh-CN" sz="2800" b="1" i="1" dirty="0"/>
              <a:t>P</a:t>
            </a:r>
            <a:r>
              <a:rPr lang="en-US" altLang="zh-CN" sz="2800" baseline="-25000" dirty="0"/>
              <a:t>1</a:t>
            </a:r>
            <a:r>
              <a:rPr lang="en-US" altLang="zh-CN" sz="2800" dirty="0"/>
              <a:t>)||</a:t>
            </a:r>
            <a:r>
              <a:rPr lang="zh-CN" altLang="en-US" sz="2800" dirty="0"/>
              <a:t>搜索，到达点</a:t>
            </a:r>
            <a:r>
              <a:rPr lang="en-US" altLang="zh-CN" sz="2800" b="1" i="1" dirty="0"/>
              <a:t>P</a:t>
            </a:r>
            <a:r>
              <a:rPr lang="en-US" altLang="zh-CN" sz="2800" baseline="-25000" dirty="0"/>
              <a:t>2</a:t>
            </a:r>
            <a:r>
              <a:rPr lang="en-US" altLang="zh-CN" sz="2800" dirty="0"/>
              <a:t> .</a:t>
            </a:r>
            <a:r>
              <a:rPr lang="zh-CN" altLang="en-US" sz="2800" dirty="0"/>
              <a:t>当</a:t>
            </a:r>
            <a:r>
              <a:rPr lang="en-US" altLang="zh-CN" sz="2800" b="1" i="1" dirty="0"/>
              <a:t>X</a:t>
            </a:r>
            <a:r>
              <a:rPr lang="zh-CN" altLang="en-US" sz="2800" dirty="0"/>
              <a:t>满足约束</a:t>
            </a:r>
            <a:r>
              <a:rPr lang="en-US" altLang="zh-CN" sz="2800" b="1" i="1" dirty="0"/>
              <a:t>X</a:t>
            </a:r>
            <a:r>
              <a:rPr lang="en-US" altLang="zh-CN" sz="2800" dirty="0"/>
              <a:t>=</a:t>
            </a:r>
            <a:r>
              <a:rPr lang="en-US" altLang="zh-CN" sz="2800" b="1" i="1" dirty="0"/>
              <a:t>P</a:t>
            </a:r>
            <a:r>
              <a:rPr lang="en-US" altLang="zh-CN" sz="2800" baseline="-25000" dirty="0"/>
              <a:t>1</a:t>
            </a:r>
            <a:r>
              <a:rPr lang="en-US" altLang="zh-CN" sz="2800" dirty="0"/>
              <a:t>+</a:t>
            </a:r>
            <a:r>
              <a:rPr lang="el-GR" altLang="zh-CN" sz="2800" i="1" dirty="0">
                <a:solidFill>
                  <a:srgbClr val="FF0000"/>
                </a:solidFill>
              </a:rPr>
              <a:t>γ</a:t>
            </a:r>
            <a:r>
              <a:rPr lang="en-US" altLang="zh-CN" sz="2800" b="1" i="1" dirty="0"/>
              <a:t>S</a:t>
            </a:r>
            <a:r>
              <a:rPr lang="en-US" altLang="zh-CN" sz="2800" baseline="-25000" dirty="0"/>
              <a:t>1</a:t>
            </a:r>
            <a:r>
              <a:rPr lang="zh-CN" altLang="en-US" sz="2800" dirty="0"/>
              <a:t>时，在该点取得局部极小值</a:t>
            </a:r>
          </a:p>
          <a:p>
            <a:pPr>
              <a:lnSpc>
                <a:spcPct val="120000"/>
              </a:lnSpc>
            </a:pPr>
            <a:r>
              <a:rPr lang="zh-CN" altLang="en-US" sz="2800" dirty="0"/>
              <a:t>迭代该计算过程，得到点序列          ，满足</a:t>
            </a:r>
            <a:r>
              <a:rPr lang="en-US" altLang="zh-CN" sz="2800" i="1" dirty="0"/>
              <a:t>f</a:t>
            </a:r>
            <a:r>
              <a:rPr lang="en-US" altLang="zh-CN" sz="2800" dirty="0"/>
              <a:t>(</a:t>
            </a:r>
            <a:r>
              <a:rPr lang="en-US" altLang="zh-CN" sz="2800" b="1" i="1" dirty="0"/>
              <a:t>P</a:t>
            </a:r>
            <a:r>
              <a:rPr lang="en-US" altLang="zh-CN" sz="2800" baseline="-25000" dirty="0"/>
              <a:t>0</a:t>
            </a:r>
            <a:r>
              <a:rPr lang="en-US" altLang="zh-CN" sz="2800" dirty="0"/>
              <a:t>)&gt;</a:t>
            </a:r>
            <a:r>
              <a:rPr lang="en-US" altLang="zh-CN" sz="2800" i="1" dirty="0"/>
              <a:t>f</a:t>
            </a:r>
            <a:r>
              <a:rPr lang="en-US" altLang="zh-CN" sz="2800" dirty="0"/>
              <a:t>(</a:t>
            </a:r>
            <a:r>
              <a:rPr lang="en-US" altLang="zh-CN" sz="2800" b="1" i="1" dirty="0"/>
              <a:t>P</a:t>
            </a:r>
            <a:r>
              <a:rPr lang="en-US" altLang="zh-CN" sz="2800" baseline="-25000" dirty="0"/>
              <a:t>1</a:t>
            </a:r>
            <a:r>
              <a:rPr lang="en-US" altLang="zh-CN" sz="2800" dirty="0"/>
              <a:t>)&gt;...&gt; </a:t>
            </a:r>
            <a:r>
              <a:rPr lang="en-US" altLang="zh-CN" sz="2800" i="1" dirty="0"/>
              <a:t>f</a:t>
            </a:r>
            <a:r>
              <a:rPr lang="en-US" altLang="zh-CN" sz="2800" dirty="0"/>
              <a:t>(</a:t>
            </a:r>
            <a:r>
              <a:rPr lang="en-US" altLang="zh-CN" sz="2800" b="1" i="1" dirty="0" err="1"/>
              <a:t>P</a:t>
            </a:r>
            <a:r>
              <a:rPr lang="en-US" altLang="zh-CN" sz="2800" i="1" baseline="-25000" dirty="0" err="1"/>
              <a:t>k</a:t>
            </a:r>
            <a:r>
              <a:rPr lang="en-US" altLang="zh-CN" sz="2800" dirty="0"/>
              <a:t>)&gt;.... </a:t>
            </a:r>
            <a:r>
              <a:rPr lang="zh-CN" altLang="en-US" sz="2800" dirty="0"/>
              <a:t>如果</a:t>
            </a:r>
            <a:r>
              <a:rPr lang="en-US" altLang="zh-CN" sz="2800" dirty="0" err="1"/>
              <a:t>lim</a:t>
            </a:r>
            <a:r>
              <a:rPr lang="en-US" altLang="zh-CN" sz="2800" i="1" baseline="-25000" dirty="0" err="1"/>
              <a:t>k</a:t>
            </a:r>
            <a:r>
              <a:rPr lang="en-US" altLang="zh-CN" sz="2800" baseline="-25000" dirty="0">
                <a:cs typeface="Times New Roman" panose="02020603050405020304" pitchFamily="18" charset="0"/>
              </a:rPr>
              <a:t>→∞</a:t>
            </a:r>
            <a:r>
              <a:rPr lang="en-US" altLang="zh-CN" sz="2800" b="1" i="1" dirty="0" err="1"/>
              <a:t>P</a:t>
            </a:r>
            <a:r>
              <a:rPr lang="en-US" altLang="zh-CN" sz="2800" i="1" baseline="-25000" dirty="0" err="1"/>
              <a:t>k</a:t>
            </a:r>
            <a:r>
              <a:rPr lang="en-US" altLang="zh-CN" sz="2800" dirty="0">
                <a:cs typeface="Times New Roman" panose="02020603050405020304" pitchFamily="18" charset="0"/>
              </a:rPr>
              <a:t>=</a:t>
            </a:r>
            <a:r>
              <a:rPr lang="en-US" altLang="zh-CN" sz="2800" b="1" i="1" dirty="0">
                <a:cs typeface="Times New Roman" panose="02020603050405020304" pitchFamily="18" charset="0"/>
              </a:rPr>
              <a:t>P</a:t>
            </a:r>
            <a:r>
              <a:rPr lang="zh-CN" altLang="en-US" sz="2800" dirty="0">
                <a:cs typeface="Times New Roman" panose="02020603050405020304" pitchFamily="18" charset="0"/>
              </a:rPr>
              <a:t>，则</a:t>
            </a:r>
            <a:r>
              <a:rPr lang="en-US" altLang="zh-CN" sz="2800" i="1" dirty="0">
                <a:cs typeface="Times New Roman" panose="02020603050405020304" pitchFamily="18" charset="0"/>
              </a:rPr>
              <a:t>f</a:t>
            </a:r>
            <a:r>
              <a:rPr lang="en-US" altLang="zh-CN" sz="2800" dirty="0">
                <a:cs typeface="Times New Roman" panose="02020603050405020304" pitchFamily="18" charset="0"/>
              </a:rPr>
              <a:t>(</a:t>
            </a:r>
            <a:r>
              <a:rPr lang="en-US" altLang="zh-CN" sz="2800" b="1" i="1" dirty="0">
                <a:cs typeface="Times New Roman" panose="02020603050405020304" pitchFamily="18" charset="0"/>
              </a:rPr>
              <a:t>P</a:t>
            </a:r>
            <a:r>
              <a:rPr lang="en-US" altLang="zh-CN" sz="2800" dirty="0">
                <a:cs typeface="Times New Roman" panose="02020603050405020304" pitchFamily="18" charset="0"/>
              </a:rPr>
              <a:t>)</a:t>
            </a:r>
            <a:r>
              <a:rPr lang="zh-CN" altLang="en-US" sz="2800" dirty="0">
                <a:cs typeface="Times New Roman" panose="02020603050405020304" pitchFamily="18" charset="0"/>
              </a:rPr>
              <a:t>是</a:t>
            </a:r>
            <a:r>
              <a:rPr lang="en-US" altLang="zh-CN" sz="2800" i="1" dirty="0">
                <a:cs typeface="Times New Roman" panose="02020603050405020304" pitchFamily="18" charset="0"/>
              </a:rPr>
              <a:t>f</a:t>
            </a:r>
            <a:r>
              <a:rPr lang="en-US" altLang="zh-CN" sz="2800" dirty="0">
                <a:cs typeface="Times New Roman" panose="02020603050405020304" pitchFamily="18" charset="0"/>
              </a:rPr>
              <a:t>(</a:t>
            </a:r>
            <a:r>
              <a:rPr lang="en-US" altLang="zh-CN" sz="2800" b="1" i="1" dirty="0">
                <a:cs typeface="Times New Roman" panose="02020603050405020304" pitchFamily="18" charset="0"/>
              </a:rPr>
              <a:t>X</a:t>
            </a:r>
            <a:r>
              <a:rPr lang="en-US" altLang="zh-CN" sz="2800" dirty="0">
                <a:cs typeface="Times New Roman" panose="02020603050405020304" pitchFamily="18" charset="0"/>
              </a:rPr>
              <a:t>)</a:t>
            </a:r>
            <a:r>
              <a:rPr lang="zh-CN" altLang="en-US" sz="2800" dirty="0">
                <a:cs typeface="Times New Roman" panose="02020603050405020304" pitchFamily="18" charset="0"/>
              </a:rPr>
              <a:t>的一个局部极小值</a:t>
            </a:r>
          </a:p>
        </p:txBody>
      </p:sp>
      <p:graphicFrame>
        <p:nvGraphicFramePr>
          <p:cNvPr id="76804" name="Object 4">
            <a:extLst>
              <a:ext uri="{FF2B5EF4-FFF2-40B4-BE49-F238E27FC236}">
                <a16:creationId xmlns:a16="http://schemas.microsoft.com/office/drawing/2014/main" id="{01273CB8-6CEA-4E04-BF6B-A9D0F781E6E4}"/>
              </a:ext>
            </a:extLst>
          </p:cNvPr>
          <p:cNvGraphicFramePr>
            <a:graphicFrameLocks noGrp="1" noChangeAspect="1"/>
          </p:cNvGraphicFramePr>
          <p:nvPr>
            <p:ph sz="half" idx="2"/>
            <p:extLst>
              <p:ext uri="{D42A27DB-BD31-4B8C-83A1-F6EECF244321}">
                <p14:modId xmlns:p14="http://schemas.microsoft.com/office/powerpoint/2010/main" val="3233791406"/>
              </p:ext>
            </p:extLst>
          </p:nvPr>
        </p:nvGraphicFramePr>
        <p:xfrm>
          <a:off x="4788024" y="5229200"/>
          <a:ext cx="935037" cy="493713"/>
        </p:xfrm>
        <a:graphic>
          <a:graphicData uri="http://schemas.openxmlformats.org/presentationml/2006/ole">
            <mc:AlternateContent xmlns:mc="http://schemas.openxmlformats.org/markup-compatibility/2006">
              <mc:Choice xmlns:v="urn:schemas-microsoft-com:vml" Requires="v">
                <p:oleObj spid="_x0000_s551106" name="Equation" r:id="rId3" imgW="457200" imgH="241200" progId="Equation.DSMT4">
                  <p:embed/>
                </p:oleObj>
              </mc:Choice>
              <mc:Fallback>
                <p:oleObj name="Equation" r:id="rId3" imgW="457200" imgH="241200" progId="Equation.DSMT4">
                  <p:embed/>
                  <p:pic>
                    <p:nvPicPr>
                      <p:cNvPr id="76804" name="Object 4">
                        <a:extLst>
                          <a:ext uri="{FF2B5EF4-FFF2-40B4-BE49-F238E27FC236}">
                            <a16:creationId xmlns:a16="http://schemas.microsoft.com/office/drawing/2014/main" id="{01273CB8-6CEA-4E04-BF6B-A9D0F781E6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5229200"/>
                        <a:ext cx="935037"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015596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4" name="Picture 4">
            <a:extLst>
              <a:ext uri="{FF2B5EF4-FFF2-40B4-BE49-F238E27FC236}">
                <a16:creationId xmlns:a16="http://schemas.microsoft.com/office/drawing/2014/main" id="{856842DB-D5D2-4611-9C68-5AD7C9BA9AF0}"/>
              </a:ext>
            </a:extLst>
          </p:cNvPr>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600200" y="1260475"/>
            <a:ext cx="5943600" cy="4860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5" name="Text Box 5">
            <a:extLst>
              <a:ext uri="{FF2B5EF4-FFF2-40B4-BE49-F238E27FC236}">
                <a16:creationId xmlns:a16="http://schemas.microsoft.com/office/drawing/2014/main" id="{5BD8AC0E-285C-4543-BFE3-AAE7106AC23E}"/>
              </a:ext>
            </a:extLst>
          </p:cNvPr>
          <p:cNvSpPr txBox="1">
            <a:spLocks noChangeArrowheads="1"/>
          </p:cNvSpPr>
          <p:nvPr/>
        </p:nvSpPr>
        <p:spPr bwMode="auto">
          <a:xfrm>
            <a:off x="0" y="474990"/>
            <a:ext cx="4176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None/>
            </a:pPr>
            <a:r>
              <a:rPr lang="zh-CN" altLang="en-US" sz="2800">
                <a:latin typeface="Times New Roman" panose="02020603050405020304" pitchFamily="18" charset="0"/>
              </a:rPr>
              <a:t>梯度法搜索过程示意图</a:t>
            </a:r>
          </a:p>
        </p:txBody>
      </p:sp>
    </p:spTree>
    <p:extLst>
      <p:ext uri="{BB962C8B-B14F-4D97-AF65-F5344CB8AC3E}">
        <p14:creationId xmlns:p14="http://schemas.microsoft.com/office/powerpoint/2010/main" val="21310910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7D3C143-5479-4765-9632-8FB8D18742A0}"/>
              </a:ext>
            </a:extLst>
          </p:cNvPr>
          <p:cNvSpPr>
            <a:spLocks noGrp="1" noChangeArrowheads="1"/>
          </p:cNvSpPr>
          <p:nvPr>
            <p:ph type="title"/>
          </p:nvPr>
        </p:nvSpPr>
        <p:spPr>
          <a:xfrm>
            <a:off x="2699792" y="144016"/>
            <a:ext cx="5040560" cy="692696"/>
          </a:xfrm>
        </p:spPr>
        <p:txBody>
          <a:bodyPr/>
          <a:lstStyle/>
          <a:p>
            <a:r>
              <a:rPr lang="zh-CN" altLang="en-US" dirty="0"/>
              <a:t>梯度方法概要</a:t>
            </a:r>
          </a:p>
        </p:txBody>
      </p:sp>
      <p:sp>
        <p:nvSpPr>
          <p:cNvPr id="78851" name="Rectangle 3">
            <a:extLst>
              <a:ext uri="{FF2B5EF4-FFF2-40B4-BE49-F238E27FC236}">
                <a16:creationId xmlns:a16="http://schemas.microsoft.com/office/drawing/2014/main" id="{16256291-F8C6-4D54-A8D6-597946B7BF46}"/>
              </a:ext>
            </a:extLst>
          </p:cNvPr>
          <p:cNvSpPr>
            <a:spLocks noGrp="1" noChangeArrowheads="1"/>
          </p:cNvSpPr>
          <p:nvPr>
            <p:ph type="body" idx="1"/>
          </p:nvPr>
        </p:nvSpPr>
        <p:spPr>
          <a:xfrm>
            <a:off x="251520" y="836712"/>
            <a:ext cx="8640960" cy="5674536"/>
          </a:xfrm>
        </p:spPr>
        <p:txBody>
          <a:bodyPr>
            <a:normAutofit/>
          </a:bodyPr>
          <a:lstStyle/>
          <a:p>
            <a:pPr marL="0" indent="0">
              <a:lnSpc>
                <a:spcPct val="120000"/>
              </a:lnSpc>
              <a:buNone/>
            </a:pPr>
            <a:r>
              <a:rPr lang="zh-CN" altLang="en-US" sz="2400" dirty="0"/>
              <a:t>设</a:t>
            </a:r>
            <a:r>
              <a:rPr lang="en-US" altLang="zh-CN" sz="2400" b="1" i="1" dirty="0" err="1"/>
              <a:t>P</a:t>
            </a:r>
            <a:r>
              <a:rPr lang="en-US" altLang="zh-CN" sz="2400" i="1" baseline="-25000" dirty="0" err="1"/>
              <a:t>k</a:t>
            </a:r>
            <a:r>
              <a:rPr lang="zh-CN" altLang="en-US" sz="2400" dirty="0"/>
              <a:t>已知</a:t>
            </a:r>
            <a:endParaRPr lang="en-US" altLang="zh-CN" sz="2400" dirty="0"/>
          </a:p>
          <a:p>
            <a:pPr marL="457200" indent="-457200">
              <a:lnSpc>
                <a:spcPct val="120000"/>
              </a:lnSpc>
              <a:buFont typeface="+mj-lt"/>
              <a:buAutoNum type="arabicPeriod"/>
            </a:pPr>
            <a:r>
              <a:rPr lang="zh-CN" altLang="en-US" sz="2400" dirty="0"/>
              <a:t>求梯度向量▽</a:t>
            </a:r>
            <a:r>
              <a:rPr lang="en-US" altLang="zh-CN" sz="2400" i="1" dirty="0"/>
              <a:t>f</a:t>
            </a:r>
            <a:r>
              <a:rPr lang="en-US" altLang="zh-CN" sz="2400" dirty="0"/>
              <a:t>(</a:t>
            </a:r>
            <a:r>
              <a:rPr lang="en-US" altLang="zh-CN" sz="2400" b="1" i="1" dirty="0" err="1"/>
              <a:t>P</a:t>
            </a:r>
            <a:r>
              <a:rPr lang="en-US" altLang="zh-CN" sz="2400" i="1" baseline="-25000" dirty="0" err="1"/>
              <a:t>k</a:t>
            </a:r>
            <a:r>
              <a:rPr lang="en-US" altLang="zh-CN" sz="2400" dirty="0"/>
              <a:t>)</a:t>
            </a:r>
          </a:p>
          <a:p>
            <a:pPr marL="457200" indent="-457200">
              <a:lnSpc>
                <a:spcPct val="120000"/>
              </a:lnSpc>
              <a:buFont typeface="+mj-lt"/>
              <a:buAutoNum type="arabicPeriod"/>
            </a:pPr>
            <a:r>
              <a:rPr lang="zh-CN" altLang="en-US" sz="2400" dirty="0"/>
              <a:t>计算搜索方向</a:t>
            </a:r>
            <a:r>
              <a:rPr lang="en-US" altLang="zh-CN" sz="2400" b="1" i="1" dirty="0" err="1"/>
              <a:t>S</a:t>
            </a:r>
            <a:r>
              <a:rPr lang="en-US" altLang="zh-CN" sz="2400" i="1" baseline="-25000" dirty="0" err="1"/>
              <a:t>k</a:t>
            </a:r>
            <a:r>
              <a:rPr lang="en-US" altLang="zh-CN" sz="2400" dirty="0"/>
              <a:t>=-▽</a:t>
            </a:r>
            <a:r>
              <a:rPr lang="en-US" altLang="zh-CN" sz="2400" i="1" dirty="0"/>
              <a:t>f</a:t>
            </a:r>
            <a:r>
              <a:rPr lang="en-US" altLang="zh-CN" sz="2400" dirty="0"/>
              <a:t>(</a:t>
            </a:r>
            <a:r>
              <a:rPr lang="en-US" altLang="zh-CN" sz="2400" b="1" i="1" dirty="0" err="1"/>
              <a:t>P</a:t>
            </a:r>
            <a:r>
              <a:rPr lang="en-US" altLang="zh-CN" sz="2400" i="1" baseline="-25000" dirty="0" err="1"/>
              <a:t>k</a:t>
            </a:r>
            <a:r>
              <a:rPr lang="en-US" altLang="zh-CN" sz="2400" dirty="0"/>
              <a:t>)/||-▽</a:t>
            </a:r>
            <a:r>
              <a:rPr lang="en-US" altLang="zh-CN" sz="2400" i="1" dirty="0"/>
              <a:t>f</a:t>
            </a:r>
            <a:r>
              <a:rPr lang="en-US" altLang="zh-CN" sz="2400" dirty="0"/>
              <a:t>(</a:t>
            </a:r>
            <a:r>
              <a:rPr lang="en-US" altLang="zh-CN" sz="2400" b="1" i="1" dirty="0" err="1"/>
              <a:t>P</a:t>
            </a:r>
            <a:r>
              <a:rPr lang="en-US" altLang="zh-CN" sz="2400" i="1" baseline="-25000" dirty="0" err="1"/>
              <a:t>k</a:t>
            </a:r>
            <a:r>
              <a:rPr lang="en-US" altLang="zh-CN" sz="2400" dirty="0"/>
              <a:t>)||</a:t>
            </a:r>
          </a:p>
          <a:p>
            <a:pPr marL="457200" indent="-457200">
              <a:lnSpc>
                <a:spcPct val="120000"/>
              </a:lnSpc>
              <a:buFont typeface="+mj-lt"/>
              <a:buAutoNum type="arabicPeriod"/>
            </a:pPr>
            <a:r>
              <a:rPr lang="zh-CN" altLang="en-US" sz="2400" dirty="0"/>
              <a:t>在区间</a:t>
            </a:r>
            <a:r>
              <a:rPr lang="en-US" altLang="zh-CN" sz="2400" dirty="0"/>
              <a:t>[0,</a:t>
            </a:r>
            <a:r>
              <a:rPr lang="en-US" altLang="zh-CN" sz="2400" i="1" dirty="0"/>
              <a:t>b</a:t>
            </a:r>
            <a:r>
              <a:rPr lang="en-US" altLang="zh-CN" sz="2400" dirty="0"/>
              <a:t>]</a:t>
            </a:r>
            <a:r>
              <a:rPr lang="zh-CN" altLang="en-US" sz="2400" dirty="0"/>
              <a:t>上对</a:t>
            </a:r>
            <a:r>
              <a:rPr lang="el-GR" altLang="zh-CN" sz="2400" i="1" dirty="0">
                <a:cs typeface="Times New Roman" panose="02020603050405020304" pitchFamily="18" charset="0"/>
              </a:rPr>
              <a:t>Φ</a:t>
            </a:r>
            <a:r>
              <a:rPr lang="en-US" altLang="zh-CN" sz="2400" dirty="0">
                <a:cs typeface="Times New Roman" panose="02020603050405020304" pitchFamily="18" charset="0"/>
              </a:rPr>
              <a:t>(</a:t>
            </a:r>
            <a:r>
              <a:rPr lang="el-GR" altLang="zh-CN" sz="2400" i="1" dirty="0">
                <a:cs typeface="Times New Roman" panose="02020603050405020304" pitchFamily="18" charset="0"/>
              </a:rPr>
              <a:t>γ</a:t>
            </a:r>
            <a:r>
              <a:rPr lang="en-US" altLang="zh-CN" sz="2400" dirty="0">
                <a:cs typeface="Times New Roman" panose="02020603050405020304" pitchFamily="18" charset="0"/>
              </a:rPr>
              <a:t>)=</a:t>
            </a:r>
            <a:r>
              <a:rPr lang="en-US" altLang="zh-CN" sz="2400" i="1" dirty="0">
                <a:cs typeface="Times New Roman" panose="02020603050405020304" pitchFamily="18" charset="0"/>
              </a:rPr>
              <a:t>f</a:t>
            </a:r>
            <a:r>
              <a:rPr lang="en-US" altLang="zh-CN" sz="2400" dirty="0">
                <a:cs typeface="Times New Roman" panose="02020603050405020304" pitchFamily="18" charset="0"/>
              </a:rPr>
              <a:t>(</a:t>
            </a:r>
            <a:r>
              <a:rPr lang="en-US" altLang="zh-CN" sz="2400" b="1" i="1" dirty="0" err="1">
                <a:cs typeface="Times New Roman" panose="02020603050405020304" pitchFamily="18" charset="0"/>
              </a:rPr>
              <a:t>P</a:t>
            </a:r>
            <a:r>
              <a:rPr lang="en-US" altLang="zh-CN" sz="2400" i="1" baseline="-25000" dirty="0" err="1">
                <a:cs typeface="Times New Roman" panose="02020603050405020304" pitchFamily="18" charset="0"/>
              </a:rPr>
              <a:t>k</a:t>
            </a:r>
            <a:r>
              <a:rPr lang="en-US" altLang="zh-CN" sz="2400" dirty="0">
                <a:cs typeface="Times New Roman" panose="02020603050405020304" pitchFamily="18" charset="0"/>
              </a:rPr>
              <a:t>+</a:t>
            </a:r>
            <a:r>
              <a:rPr lang="el-GR" altLang="zh-CN" sz="2400" i="1" dirty="0">
                <a:cs typeface="Times New Roman" panose="02020603050405020304" pitchFamily="18" charset="0"/>
              </a:rPr>
              <a:t>γ</a:t>
            </a:r>
            <a:r>
              <a:rPr lang="en-US" altLang="zh-CN" sz="2400" b="1" i="1" dirty="0" err="1">
                <a:cs typeface="Times New Roman" panose="02020603050405020304" pitchFamily="18" charset="0"/>
              </a:rPr>
              <a:t>S</a:t>
            </a:r>
            <a:r>
              <a:rPr lang="en-US" altLang="zh-CN" sz="2400" i="1" baseline="-25000" dirty="0" err="1">
                <a:cs typeface="Times New Roman" panose="02020603050405020304" pitchFamily="18" charset="0"/>
              </a:rPr>
              <a:t>k</a:t>
            </a:r>
            <a:r>
              <a:rPr lang="en-US" altLang="zh-CN" sz="2400" dirty="0">
                <a:cs typeface="Times New Roman" panose="02020603050405020304" pitchFamily="18" charset="0"/>
              </a:rPr>
              <a:t>)</a:t>
            </a:r>
            <a:r>
              <a:rPr lang="zh-CN" altLang="en-US" sz="2400" dirty="0">
                <a:cs typeface="Times New Roman" panose="02020603050405020304" pitchFamily="18" charset="0"/>
              </a:rPr>
              <a:t>进行单参数极小化，</a:t>
            </a:r>
            <a:r>
              <a:rPr lang="en-US" altLang="zh-CN" sz="2400" i="1" dirty="0">
                <a:cs typeface="Times New Roman" panose="02020603050405020304" pitchFamily="18" charset="0"/>
              </a:rPr>
              <a:t>b</a:t>
            </a:r>
            <a:r>
              <a:rPr lang="zh-CN" altLang="en-US" sz="2400" dirty="0">
                <a:cs typeface="Times New Roman" panose="02020603050405020304" pitchFamily="18" charset="0"/>
              </a:rPr>
              <a:t>为一个较大值。这一过程将产生值</a:t>
            </a:r>
            <a:r>
              <a:rPr lang="el-GR" altLang="zh-CN" sz="2400" i="1" dirty="0">
                <a:cs typeface="Times New Roman" panose="02020603050405020304" pitchFamily="18" charset="0"/>
              </a:rPr>
              <a:t>γ</a:t>
            </a:r>
            <a:r>
              <a:rPr lang="en-US" altLang="zh-CN" sz="2400" dirty="0">
                <a:cs typeface="Times New Roman" panose="02020603050405020304" pitchFamily="18" charset="0"/>
              </a:rPr>
              <a:t>=</a:t>
            </a:r>
            <a:r>
              <a:rPr lang="en-US" altLang="zh-CN" sz="2400" i="1" dirty="0" err="1">
                <a:cs typeface="Times New Roman" panose="02020603050405020304" pitchFamily="18" charset="0"/>
              </a:rPr>
              <a:t>h</a:t>
            </a:r>
            <a:r>
              <a:rPr lang="en-US" altLang="zh-CN" sz="2400" baseline="-25000" dirty="0" err="1">
                <a:cs typeface="Times New Roman" panose="02020603050405020304" pitchFamily="18" charset="0"/>
              </a:rPr>
              <a:t>min</a:t>
            </a:r>
            <a:r>
              <a:rPr lang="zh-CN" altLang="en-US" sz="2400" dirty="0">
                <a:cs typeface="Times New Roman" panose="02020603050405020304" pitchFamily="18" charset="0"/>
              </a:rPr>
              <a:t>，它是</a:t>
            </a:r>
            <a:r>
              <a:rPr lang="el-GR" altLang="zh-CN" sz="2400" i="1" dirty="0">
                <a:cs typeface="Times New Roman" panose="02020603050405020304" pitchFamily="18" charset="0"/>
              </a:rPr>
              <a:t>Φ</a:t>
            </a:r>
            <a:r>
              <a:rPr lang="en-US" altLang="zh-CN" sz="2400" dirty="0">
                <a:cs typeface="Times New Roman" panose="02020603050405020304" pitchFamily="18" charset="0"/>
              </a:rPr>
              <a:t>(</a:t>
            </a:r>
            <a:r>
              <a:rPr lang="el-GR" altLang="zh-CN" sz="2400" i="1" dirty="0">
                <a:cs typeface="Times New Roman" panose="02020603050405020304" pitchFamily="18" charset="0"/>
              </a:rPr>
              <a:t>γ</a:t>
            </a:r>
            <a:r>
              <a:rPr lang="en-US" altLang="zh-CN" sz="2400" dirty="0">
                <a:cs typeface="Times New Roman" panose="02020603050405020304" pitchFamily="18" charset="0"/>
              </a:rPr>
              <a:t>)</a:t>
            </a:r>
            <a:r>
              <a:rPr lang="zh-CN" altLang="en-US" sz="2400" dirty="0">
                <a:cs typeface="Times New Roman" panose="02020603050405020304" pitchFamily="18" charset="0"/>
              </a:rPr>
              <a:t>的一个局部极小值点。关系式</a:t>
            </a:r>
            <a:r>
              <a:rPr lang="el-GR" altLang="zh-CN" sz="2400" i="1" dirty="0">
                <a:cs typeface="Times New Roman" panose="02020603050405020304" pitchFamily="18" charset="0"/>
              </a:rPr>
              <a:t>Φ</a:t>
            </a:r>
            <a:r>
              <a:rPr lang="en-US" altLang="zh-CN" sz="2400" dirty="0">
                <a:cs typeface="Times New Roman" panose="02020603050405020304" pitchFamily="18" charset="0"/>
              </a:rPr>
              <a:t>(</a:t>
            </a:r>
            <a:r>
              <a:rPr lang="en-US" altLang="zh-CN" sz="2400" i="1" dirty="0" err="1">
                <a:cs typeface="Times New Roman" panose="02020603050405020304" pitchFamily="18" charset="0"/>
              </a:rPr>
              <a:t>h</a:t>
            </a:r>
            <a:r>
              <a:rPr lang="en-US" altLang="zh-CN" sz="2400" baseline="-25000" dirty="0" err="1">
                <a:cs typeface="Times New Roman" panose="02020603050405020304" pitchFamily="18" charset="0"/>
              </a:rPr>
              <a:t>min</a:t>
            </a:r>
            <a:r>
              <a:rPr lang="en-US" altLang="zh-CN" sz="2400" dirty="0">
                <a:cs typeface="Times New Roman" panose="02020603050405020304" pitchFamily="18" charset="0"/>
              </a:rPr>
              <a:t>)=</a:t>
            </a:r>
            <a:r>
              <a:rPr lang="en-US" altLang="zh-CN" sz="2400" i="1" dirty="0">
                <a:cs typeface="Times New Roman" panose="02020603050405020304" pitchFamily="18" charset="0"/>
              </a:rPr>
              <a:t>f</a:t>
            </a:r>
            <a:r>
              <a:rPr lang="en-US" altLang="zh-CN" sz="2400" dirty="0">
                <a:cs typeface="Times New Roman" panose="02020603050405020304" pitchFamily="18" charset="0"/>
              </a:rPr>
              <a:t>(</a:t>
            </a:r>
            <a:r>
              <a:rPr lang="en-US" altLang="zh-CN" sz="2400" b="1" i="1" dirty="0" err="1">
                <a:cs typeface="Times New Roman" panose="02020603050405020304" pitchFamily="18" charset="0"/>
              </a:rPr>
              <a:t>P</a:t>
            </a:r>
            <a:r>
              <a:rPr lang="en-US" altLang="zh-CN" sz="2400" i="1" baseline="-25000" dirty="0" err="1">
                <a:cs typeface="Times New Roman" panose="02020603050405020304" pitchFamily="18" charset="0"/>
              </a:rPr>
              <a:t>k</a:t>
            </a:r>
            <a:r>
              <a:rPr lang="en-US" altLang="zh-CN" sz="2400" dirty="0" err="1">
                <a:cs typeface="Times New Roman" panose="02020603050405020304" pitchFamily="18" charset="0"/>
              </a:rPr>
              <a:t>+</a:t>
            </a:r>
            <a:r>
              <a:rPr lang="en-US" altLang="zh-CN" sz="2400" i="1" dirty="0" err="1">
                <a:cs typeface="Times New Roman" panose="02020603050405020304" pitchFamily="18" charset="0"/>
              </a:rPr>
              <a:t>h</a:t>
            </a:r>
            <a:r>
              <a:rPr lang="en-US" altLang="zh-CN" sz="2400" baseline="-25000" dirty="0" err="1">
                <a:cs typeface="Times New Roman" panose="02020603050405020304" pitchFamily="18" charset="0"/>
              </a:rPr>
              <a:t>min</a:t>
            </a:r>
            <a:r>
              <a:rPr lang="en-US" altLang="zh-CN" sz="2400" b="1" i="1" dirty="0" err="1">
                <a:cs typeface="Times New Roman" panose="02020603050405020304" pitchFamily="18" charset="0"/>
              </a:rPr>
              <a:t>S</a:t>
            </a:r>
            <a:r>
              <a:rPr lang="en-US" altLang="zh-CN" sz="2400" i="1" baseline="-25000" dirty="0" err="1">
                <a:cs typeface="Times New Roman" panose="02020603050405020304" pitchFamily="18" charset="0"/>
              </a:rPr>
              <a:t>k</a:t>
            </a:r>
            <a:r>
              <a:rPr lang="en-US" altLang="zh-CN" sz="2400" dirty="0">
                <a:cs typeface="Times New Roman" panose="02020603050405020304" pitchFamily="18" charset="0"/>
              </a:rPr>
              <a:t>)</a:t>
            </a:r>
            <a:r>
              <a:rPr lang="zh-CN" altLang="en-US" sz="2400" dirty="0">
                <a:cs typeface="Times New Roman" panose="02020603050405020304" pitchFamily="18" charset="0"/>
              </a:rPr>
              <a:t>表明，它是</a:t>
            </a:r>
            <a:r>
              <a:rPr lang="en-US" altLang="zh-CN" sz="2400" i="1" dirty="0">
                <a:cs typeface="Times New Roman" panose="02020603050405020304" pitchFamily="18" charset="0"/>
              </a:rPr>
              <a:t>f</a:t>
            </a:r>
            <a:r>
              <a:rPr lang="en-US" altLang="zh-CN" sz="2400" dirty="0">
                <a:cs typeface="Times New Roman" panose="02020603050405020304" pitchFamily="18" charset="0"/>
              </a:rPr>
              <a:t>(</a:t>
            </a:r>
            <a:r>
              <a:rPr lang="en-US" altLang="zh-CN" sz="2400" b="1" i="1" dirty="0">
                <a:cs typeface="Times New Roman" panose="02020603050405020304" pitchFamily="18" charset="0"/>
              </a:rPr>
              <a:t>X</a:t>
            </a:r>
            <a:r>
              <a:rPr lang="en-US" altLang="zh-CN" sz="2400" dirty="0">
                <a:cs typeface="Times New Roman" panose="02020603050405020304" pitchFamily="18" charset="0"/>
              </a:rPr>
              <a:t>)</a:t>
            </a:r>
            <a:r>
              <a:rPr lang="zh-CN" altLang="en-US" sz="2400" dirty="0">
                <a:cs typeface="Times New Roman" panose="02020603050405020304" pitchFamily="18" charset="0"/>
              </a:rPr>
              <a:t>沿搜索线</a:t>
            </a:r>
            <a:r>
              <a:rPr lang="en-US" altLang="zh-CN" sz="2400" b="1" i="1" dirty="0">
                <a:cs typeface="Times New Roman" panose="02020603050405020304" pitchFamily="18" charset="0"/>
              </a:rPr>
              <a:t>X</a:t>
            </a:r>
            <a:r>
              <a:rPr lang="en-US" altLang="zh-CN" sz="2400" dirty="0">
                <a:cs typeface="Times New Roman" panose="02020603050405020304" pitchFamily="18" charset="0"/>
              </a:rPr>
              <a:t>=</a:t>
            </a:r>
            <a:r>
              <a:rPr lang="en-US" altLang="zh-CN" sz="2400" b="1" i="1" dirty="0" err="1">
                <a:cs typeface="Times New Roman" panose="02020603050405020304" pitchFamily="18" charset="0"/>
              </a:rPr>
              <a:t>P</a:t>
            </a:r>
            <a:r>
              <a:rPr lang="en-US" altLang="zh-CN" sz="2400" i="1" baseline="-25000" dirty="0" err="1">
                <a:cs typeface="Times New Roman" panose="02020603050405020304" pitchFamily="18" charset="0"/>
              </a:rPr>
              <a:t>k</a:t>
            </a:r>
            <a:r>
              <a:rPr lang="en-US" altLang="zh-CN" sz="2400" dirty="0" err="1">
                <a:cs typeface="Times New Roman" panose="02020603050405020304" pitchFamily="18" charset="0"/>
              </a:rPr>
              <a:t>+</a:t>
            </a:r>
            <a:r>
              <a:rPr lang="en-US" altLang="zh-CN" sz="2400" i="1" dirty="0" err="1">
                <a:cs typeface="Times New Roman" panose="02020603050405020304" pitchFamily="18" charset="0"/>
              </a:rPr>
              <a:t>h</a:t>
            </a:r>
            <a:r>
              <a:rPr lang="en-US" altLang="zh-CN" sz="2400" baseline="-25000" dirty="0" err="1">
                <a:cs typeface="Times New Roman" panose="02020603050405020304" pitchFamily="18" charset="0"/>
              </a:rPr>
              <a:t>min</a:t>
            </a:r>
            <a:r>
              <a:rPr lang="en-US" altLang="zh-CN" sz="2400" b="1" i="1" dirty="0" err="1">
                <a:cs typeface="Times New Roman" panose="02020603050405020304" pitchFamily="18" charset="0"/>
              </a:rPr>
              <a:t>S</a:t>
            </a:r>
            <a:r>
              <a:rPr lang="en-US" altLang="zh-CN" sz="2400" i="1" baseline="-25000" dirty="0" err="1">
                <a:cs typeface="Times New Roman" panose="02020603050405020304" pitchFamily="18" charset="0"/>
              </a:rPr>
              <a:t>k</a:t>
            </a:r>
            <a:r>
              <a:rPr lang="zh-CN" altLang="en-US" sz="2400" dirty="0">
                <a:cs typeface="Times New Roman" panose="02020603050405020304" pitchFamily="18" charset="0"/>
              </a:rPr>
              <a:t>的一个极小值</a:t>
            </a:r>
            <a:endParaRPr lang="en-US" altLang="zh-CN" sz="2400" dirty="0">
              <a:cs typeface="Times New Roman" panose="02020603050405020304" pitchFamily="18" charset="0"/>
            </a:endParaRPr>
          </a:p>
          <a:p>
            <a:pPr marL="457200" indent="-457200">
              <a:lnSpc>
                <a:spcPct val="120000"/>
              </a:lnSpc>
              <a:buFont typeface="+mj-lt"/>
              <a:buAutoNum type="arabicPeriod"/>
            </a:pPr>
            <a:r>
              <a:rPr lang="zh-CN" altLang="en-US" sz="2400" dirty="0">
                <a:cs typeface="Times New Roman" panose="02020603050405020304" pitchFamily="18" charset="0"/>
              </a:rPr>
              <a:t>构造下一个点</a:t>
            </a:r>
            <a:r>
              <a:rPr lang="en-US" altLang="zh-CN" sz="2400" b="1" i="1" dirty="0">
                <a:cs typeface="Times New Roman" panose="02020603050405020304" pitchFamily="18" charset="0"/>
              </a:rPr>
              <a:t>P</a:t>
            </a:r>
            <a:r>
              <a:rPr lang="en-US" altLang="zh-CN" sz="2400" i="1" baseline="-25000" dirty="0">
                <a:cs typeface="Times New Roman" panose="02020603050405020304" pitchFamily="18" charset="0"/>
              </a:rPr>
              <a:t>k</a:t>
            </a:r>
            <a:r>
              <a:rPr lang="en-US" altLang="zh-CN" sz="2400" baseline="-25000" dirty="0">
                <a:cs typeface="Times New Roman" panose="02020603050405020304" pitchFamily="18" charset="0"/>
              </a:rPr>
              <a:t>+1</a:t>
            </a:r>
            <a:r>
              <a:rPr lang="en-US" altLang="zh-CN" sz="2400" dirty="0">
                <a:cs typeface="Times New Roman" panose="02020603050405020304" pitchFamily="18" charset="0"/>
              </a:rPr>
              <a:t>=</a:t>
            </a:r>
            <a:r>
              <a:rPr lang="en-US" altLang="zh-CN" sz="2400" b="1" i="1" dirty="0" err="1">
                <a:cs typeface="Times New Roman" panose="02020603050405020304" pitchFamily="18" charset="0"/>
              </a:rPr>
              <a:t>P</a:t>
            </a:r>
            <a:r>
              <a:rPr lang="en-US" altLang="zh-CN" sz="2400" i="1" baseline="-25000" dirty="0" err="1">
                <a:cs typeface="Times New Roman" panose="02020603050405020304" pitchFamily="18" charset="0"/>
              </a:rPr>
              <a:t>k</a:t>
            </a:r>
            <a:r>
              <a:rPr lang="en-US" altLang="zh-CN" sz="2400" dirty="0" err="1">
                <a:cs typeface="Times New Roman" panose="02020603050405020304" pitchFamily="18" charset="0"/>
              </a:rPr>
              <a:t>+</a:t>
            </a:r>
            <a:r>
              <a:rPr lang="en-US" altLang="zh-CN" sz="2400" i="1" dirty="0" err="1">
                <a:cs typeface="Times New Roman" panose="02020603050405020304" pitchFamily="18" charset="0"/>
              </a:rPr>
              <a:t>h</a:t>
            </a:r>
            <a:r>
              <a:rPr lang="en-US" altLang="zh-CN" sz="2400" baseline="-25000" dirty="0" err="1">
                <a:cs typeface="Times New Roman" panose="02020603050405020304" pitchFamily="18" charset="0"/>
              </a:rPr>
              <a:t>min</a:t>
            </a:r>
            <a:r>
              <a:rPr lang="en-US" altLang="zh-CN" sz="2400" b="1" i="1" dirty="0" err="1">
                <a:cs typeface="Times New Roman" panose="02020603050405020304" pitchFamily="18" charset="0"/>
              </a:rPr>
              <a:t>S</a:t>
            </a:r>
            <a:r>
              <a:rPr lang="en-US" altLang="zh-CN" sz="2400" i="1" baseline="-25000" dirty="0" err="1">
                <a:cs typeface="Times New Roman" panose="02020603050405020304" pitchFamily="18" charset="0"/>
              </a:rPr>
              <a:t>k</a:t>
            </a:r>
            <a:endParaRPr lang="en-US" altLang="zh-CN" sz="2400" i="1" baseline="-25000" dirty="0">
              <a:cs typeface="Times New Roman" panose="02020603050405020304" pitchFamily="18" charset="0"/>
            </a:endParaRPr>
          </a:p>
          <a:p>
            <a:pPr marL="457200" indent="-457200">
              <a:lnSpc>
                <a:spcPct val="120000"/>
              </a:lnSpc>
              <a:buFont typeface="+mj-lt"/>
              <a:buAutoNum type="arabicPeriod"/>
            </a:pPr>
            <a:r>
              <a:rPr lang="zh-CN" altLang="en-US" sz="2400" dirty="0">
                <a:cs typeface="Times New Roman" panose="02020603050405020304" pitchFamily="18" charset="0"/>
              </a:rPr>
              <a:t>进行极小化过程的终止判断，若函数值满足</a:t>
            </a:r>
            <a:r>
              <a:rPr lang="en-US" altLang="zh-CN" sz="2400" dirty="0">
                <a:cs typeface="Times New Roman" panose="02020603050405020304" pitchFamily="18" charset="0"/>
              </a:rPr>
              <a:t>|</a:t>
            </a:r>
            <a:r>
              <a:rPr lang="en-US" altLang="zh-CN" sz="2400" i="1" dirty="0">
                <a:cs typeface="Times New Roman" panose="02020603050405020304" pitchFamily="18" charset="0"/>
              </a:rPr>
              <a:t>f</a:t>
            </a:r>
            <a:r>
              <a:rPr lang="en-US" altLang="zh-CN" sz="2400" dirty="0">
                <a:cs typeface="Times New Roman" panose="02020603050405020304" pitchFamily="18" charset="0"/>
              </a:rPr>
              <a:t>(</a:t>
            </a:r>
            <a:r>
              <a:rPr lang="en-US" altLang="zh-CN" sz="2400" b="1" i="1" dirty="0">
                <a:cs typeface="Times New Roman" panose="02020603050405020304" pitchFamily="18" charset="0"/>
              </a:rPr>
              <a:t>P</a:t>
            </a:r>
            <a:r>
              <a:rPr lang="en-US" altLang="zh-CN" sz="2400" i="1" baseline="-25000" dirty="0">
                <a:cs typeface="Times New Roman" panose="02020603050405020304" pitchFamily="18" charset="0"/>
              </a:rPr>
              <a:t>k</a:t>
            </a:r>
            <a:r>
              <a:rPr lang="en-US" altLang="zh-CN" sz="2400" baseline="-25000" dirty="0">
                <a:cs typeface="Times New Roman" panose="02020603050405020304" pitchFamily="18" charset="0"/>
              </a:rPr>
              <a:t>+1</a:t>
            </a:r>
            <a:r>
              <a:rPr lang="en-US" altLang="zh-CN" sz="2400" dirty="0">
                <a:cs typeface="Times New Roman" panose="02020603050405020304" pitchFamily="18" charset="0"/>
              </a:rPr>
              <a:t>)-</a:t>
            </a:r>
            <a:r>
              <a:rPr lang="en-US" altLang="zh-CN" sz="2400" i="1" dirty="0">
                <a:cs typeface="Times New Roman" panose="02020603050405020304" pitchFamily="18" charset="0"/>
              </a:rPr>
              <a:t>f</a:t>
            </a:r>
            <a:r>
              <a:rPr lang="en-US" altLang="zh-CN" sz="2400" dirty="0">
                <a:cs typeface="Times New Roman" panose="02020603050405020304" pitchFamily="18" charset="0"/>
              </a:rPr>
              <a:t>(</a:t>
            </a:r>
            <a:r>
              <a:rPr lang="en-US" altLang="zh-CN" sz="2400" b="1" i="1" dirty="0" err="1">
                <a:cs typeface="Times New Roman" panose="02020603050405020304" pitchFamily="18" charset="0"/>
              </a:rPr>
              <a:t>P</a:t>
            </a:r>
            <a:r>
              <a:rPr lang="en-US" altLang="zh-CN" sz="2400" i="1" baseline="-25000" dirty="0" err="1">
                <a:cs typeface="Times New Roman" panose="02020603050405020304" pitchFamily="18" charset="0"/>
              </a:rPr>
              <a:t>k</a:t>
            </a:r>
            <a:r>
              <a:rPr lang="en-US" altLang="zh-CN" sz="2400" dirty="0">
                <a:cs typeface="Times New Roman" panose="02020603050405020304" pitchFamily="18" charset="0"/>
              </a:rPr>
              <a:t>) |&lt;</a:t>
            </a:r>
            <a:r>
              <a:rPr lang="el-GR" altLang="zh-CN" sz="2400" i="1" dirty="0">
                <a:cs typeface="Times New Roman" panose="02020603050405020304" pitchFamily="18" charset="0"/>
              </a:rPr>
              <a:t>ε</a:t>
            </a:r>
            <a:r>
              <a:rPr lang="zh-CN" altLang="en-US" sz="2400" dirty="0">
                <a:cs typeface="Times New Roman" panose="02020603050405020304" pitchFamily="18" charset="0"/>
              </a:rPr>
              <a:t>或两点距离满足</a:t>
            </a:r>
            <a:r>
              <a:rPr lang="en-US" altLang="zh-CN" sz="2400" dirty="0">
                <a:cs typeface="Times New Roman" panose="02020603050405020304" pitchFamily="18" charset="0"/>
              </a:rPr>
              <a:t>||</a:t>
            </a:r>
            <a:r>
              <a:rPr lang="en-US" altLang="zh-CN" sz="2400" b="1" i="1" dirty="0">
                <a:cs typeface="Times New Roman" panose="02020603050405020304" pitchFamily="18" charset="0"/>
              </a:rPr>
              <a:t>P</a:t>
            </a:r>
            <a:r>
              <a:rPr lang="en-US" altLang="zh-CN" sz="2400" i="1" baseline="-25000" dirty="0">
                <a:cs typeface="Times New Roman" panose="02020603050405020304" pitchFamily="18" charset="0"/>
              </a:rPr>
              <a:t>k</a:t>
            </a:r>
            <a:r>
              <a:rPr lang="en-US" altLang="zh-CN" sz="2400" baseline="-25000" dirty="0">
                <a:cs typeface="Times New Roman" panose="02020603050405020304" pitchFamily="18" charset="0"/>
              </a:rPr>
              <a:t>+1</a:t>
            </a:r>
            <a:r>
              <a:rPr lang="en-US" altLang="zh-CN" sz="2400" dirty="0">
                <a:cs typeface="Times New Roman" panose="02020603050405020304" pitchFamily="18" charset="0"/>
              </a:rPr>
              <a:t>-</a:t>
            </a:r>
            <a:r>
              <a:rPr lang="en-US" altLang="zh-CN" sz="2400" b="1" i="1" dirty="0">
                <a:cs typeface="Times New Roman" panose="02020603050405020304" pitchFamily="18" charset="0"/>
              </a:rPr>
              <a:t>P</a:t>
            </a:r>
            <a:r>
              <a:rPr lang="en-US" altLang="zh-CN" sz="2400" i="1" baseline="-25000" dirty="0">
                <a:cs typeface="Times New Roman" panose="02020603050405020304" pitchFamily="18" charset="0"/>
              </a:rPr>
              <a:t>k</a:t>
            </a:r>
            <a:r>
              <a:rPr lang="en-US" altLang="zh-CN" sz="2400" dirty="0">
                <a:cs typeface="Times New Roman" panose="02020603050405020304" pitchFamily="18" charset="0"/>
              </a:rPr>
              <a:t>||&lt;</a:t>
            </a:r>
            <a:r>
              <a:rPr lang="el-GR" altLang="zh-CN" sz="2400" i="1" dirty="0">
                <a:cs typeface="Times New Roman" panose="02020603050405020304" pitchFamily="18" charset="0"/>
              </a:rPr>
              <a:t>ε</a:t>
            </a:r>
            <a:r>
              <a:rPr lang="zh-CN" altLang="en-US" sz="2400" dirty="0">
                <a:cs typeface="Times New Roman" panose="02020603050405020304" pitchFamily="18" charset="0"/>
              </a:rPr>
              <a:t>，则迭代终止，否则转第</a:t>
            </a:r>
            <a:r>
              <a:rPr lang="en-US" altLang="zh-CN" sz="2400" dirty="0"/>
              <a:t>1</a:t>
            </a:r>
            <a:r>
              <a:rPr lang="zh-CN" altLang="en-US" sz="2400" dirty="0">
                <a:cs typeface="Times New Roman" panose="02020603050405020304" pitchFamily="18" charset="0"/>
              </a:rPr>
              <a:t>步</a:t>
            </a:r>
            <a:endParaRPr lang="zh-CN" altLang="el-GR" sz="2400" dirty="0">
              <a:cs typeface="Times New Roman" panose="02020603050405020304" pitchFamily="18" charset="0"/>
            </a:endParaRPr>
          </a:p>
        </p:txBody>
      </p:sp>
    </p:spTree>
    <p:extLst>
      <p:ext uri="{BB962C8B-B14F-4D97-AF65-F5344CB8AC3E}">
        <p14:creationId xmlns:p14="http://schemas.microsoft.com/office/powerpoint/2010/main" val="2435671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6" name="Picture 4">
            <a:extLst>
              <a:ext uri="{FF2B5EF4-FFF2-40B4-BE49-F238E27FC236}">
                <a16:creationId xmlns:a16="http://schemas.microsoft.com/office/drawing/2014/main" id="{8FE89285-3BD8-48D2-ACAF-BF6D52FF33D1}"/>
              </a:ext>
            </a:extLst>
          </p:cNvPr>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4241581" y="2457301"/>
            <a:ext cx="5175250" cy="3886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9879" name="Text Box 7">
            <a:extLst>
              <a:ext uri="{FF2B5EF4-FFF2-40B4-BE49-F238E27FC236}">
                <a16:creationId xmlns:a16="http://schemas.microsoft.com/office/drawing/2014/main" id="{6E87BCAF-CF81-42B1-89ED-E659BE39221F}"/>
              </a:ext>
            </a:extLst>
          </p:cNvPr>
          <p:cNvSpPr txBox="1">
            <a:spLocks noChangeArrowheads="1"/>
          </p:cNvSpPr>
          <p:nvPr/>
        </p:nvSpPr>
        <p:spPr bwMode="auto">
          <a:xfrm>
            <a:off x="388719" y="404664"/>
            <a:ext cx="78136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buFont typeface="Wingdings" panose="05000000000000000000" pitchFamily="2" charset="2"/>
              <a:buNone/>
            </a:pPr>
            <a:r>
              <a:rPr lang="zh-CN" altLang="en-US" sz="2400">
                <a:latin typeface="华文仿宋" panose="02010600040101010101" pitchFamily="2" charset="-122"/>
                <a:ea typeface="华文仿宋" panose="02010600040101010101" pitchFamily="2" charset="-122"/>
              </a:rPr>
              <a:t>例</a:t>
            </a:r>
            <a:r>
              <a:rPr lang="en-US" altLang="zh-CN" sz="2400">
                <a:latin typeface="华文仿宋" panose="02010600040101010101" pitchFamily="2" charset="-122"/>
                <a:ea typeface="华文仿宋" panose="02010600040101010101" pitchFamily="2" charset="-122"/>
              </a:rPr>
              <a:t>8.9  </a:t>
            </a:r>
            <a:r>
              <a:rPr lang="zh-CN" altLang="en-US" sz="2400">
                <a:latin typeface="华文仿宋" panose="02010600040101010101" pitchFamily="2" charset="-122"/>
                <a:ea typeface="华文仿宋" panose="02010600040101010101" pitchFamily="2" charset="-122"/>
              </a:rPr>
              <a:t>用梯度法求函数                           的</a:t>
            </a:r>
            <a:r>
              <a:rPr lang="en-US" altLang="zh-CN" sz="2400" b="1" i="1">
                <a:latin typeface="华文仿宋" panose="02010600040101010101" pitchFamily="2" charset="-122"/>
                <a:ea typeface="华文仿宋" panose="02010600040101010101" pitchFamily="2" charset="-122"/>
              </a:rPr>
              <a:t>P</a:t>
            </a:r>
            <a:r>
              <a:rPr lang="en-US" altLang="zh-CN" sz="2400" baseline="-25000">
                <a:latin typeface="华文仿宋" panose="02010600040101010101" pitchFamily="2" charset="-122"/>
                <a:ea typeface="华文仿宋" panose="02010600040101010101" pitchFamily="2" charset="-122"/>
              </a:rPr>
              <a:t>1</a:t>
            </a:r>
            <a:r>
              <a:rPr lang="zh-CN" altLang="en-US" sz="2400">
                <a:latin typeface="华文仿宋" panose="02010600040101010101" pitchFamily="2" charset="-122"/>
                <a:ea typeface="华文仿宋" panose="02010600040101010101" pitchFamily="2" charset="-122"/>
              </a:rPr>
              <a:t>和</a:t>
            </a:r>
            <a:r>
              <a:rPr lang="en-US" altLang="zh-CN" sz="2400" b="1" i="1">
                <a:latin typeface="华文仿宋" panose="02010600040101010101" pitchFamily="2" charset="-122"/>
                <a:ea typeface="华文仿宋" panose="02010600040101010101" pitchFamily="2" charset="-122"/>
              </a:rPr>
              <a:t>P</a:t>
            </a:r>
            <a:r>
              <a:rPr lang="en-US" altLang="zh-CN" sz="2400" baseline="-25000">
                <a:latin typeface="华文仿宋" panose="02010600040101010101" pitchFamily="2" charset="-122"/>
                <a:ea typeface="华文仿宋" panose="02010600040101010101" pitchFamily="2" charset="-122"/>
              </a:rPr>
              <a:t>2</a:t>
            </a:r>
            <a:r>
              <a:rPr lang="zh-CN" altLang="en-US" sz="2400">
                <a:latin typeface="华文仿宋" panose="02010600040101010101" pitchFamily="2" charset="-122"/>
                <a:ea typeface="华文仿宋" panose="02010600040101010101" pitchFamily="2" charset="-122"/>
              </a:rPr>
              <a:t>。</a:t>
            </a:r>
          </a:p>
          <a:p>
            <a:pPr algn="l">
              <a:spcBef>
                <a:spcPct val="50000"/>
              </a:spcBef>
              <a:buFont typeface="Wingdings" panose="05000000000000000000" pitchFamily="2" charset="2"/>
              <a:buNone/>
            </a:pPr>
            <a:r>
              <a:rPr lang="zh-CN" altLang="en-US" sz="2400">
                <a:latin typeface="华文仿宋" panose="02010600040101010101" pitchFamily="2" charset="-122"/>
                <a:ea typeface="华文仿宋" panose="02010600040101010101" pitchFamily="2" charset="-122"/>
              </a:rPr>
              <a:t>初始点采用</a:t>
            </a:r>
            <a:r>
              <a:rPr lang="en-US" altLang="zh-CN" sz="2400" b="1" i="1">
                <a:latin typeface="华文仿宋" panose="02010600040101010101" pitchFamily="2" charset="-122"/>
                <a:ea typeface="华文仿宋" panose="02010600040101010101" pitchFamily="2" charset="-122"/>
              </a:rPr>
              <a:t>P</a:t>
            </a:r>
            <a:r>
              <a:rPr lang="en-US" altLang="zh-CN" sz="2400" baseline="-25000">
                <a:latin typeface="华文仿宋" panose="02010600040101010101" pitchFamily="2" charset="-122"/>
                <a:ea typeface="华文仿宋" panose="02010600040101010101" pitchFamily="2" charset="-122"/>
              </a:rPr>
              <a:t>0</a:t>
            </a:r>
            <a:r>
              <a:rPr lang="en-US" altLang="zh-CN" sz="2400">
                <a:latin typeface="华文仿宋" panose="02010600040101010101" pitchFamily="2" charset="-122"/>
                <a:ea typeface="华文仿宋" panose="02010600040101010101" pitchFamily="2" charset="-122"/>
              </a:rPr>
              <a:t>=(-3, -2)</a:t>
            </a:r>
          </a:p>
        </p:txBody>
      </p:sp>
      <p:graphicFrame>
        <p:nvGraphicFramePr>
          <p:cNvPr id="79880" name="Object 8">
            <a:extLst>
              <a:ext uri="{FF2B5EF4-FFF2-40B4-BE49-F238E27FC236}">
                <a16:creationId xmlns:a16="http://schemas.microsoft.com/office/drawing/2014/main" id="{F37FA4BC-C32D-4D80-8D4B-8216F4C4CD44}"/>
              </a:ext>
            </a:extLst>
          </p:cNvPr>
          <p:cNvGraphicFramePr>
            <a:graphicFrameLocks noGrp="1" noChangeAspect="1"/>
          </p:cNvGraphicFramePr>
          <p:nvPr>
            <p:ph/>
            <p:extLst>
              <p:ext uri="{D42A27DB-BD31-4B8C-83A1-F6EECF244321}">
                <p14:modId xmlns:p14="http://schemas.microsoft.com/office/powerpoint/2010/main" val="2463409129"/>
              </p:ext>
            </p:extLst>
          </p:nvPr>
        </p:nvGraphicFramePr>
        <p:xfrm>
          <a:off x="3449419" y="333226"/>
          <a:ext cx="2003425" cy="641350"/>
        </p:xfrm>
        <a:graphic>
          <a:graphicData uri="http://schemas.openxmlformats.org/presentationml/2006/ole">
            <mc:AlternateContent xmlns:mc="http://schemas.openxmlformats.org/markup-compatibility/2006">
              <mc:Choice xmlns:v="urn:schemas-microsoft-com:vml" Requires="v">
                <p:oleObj spid="_x0000_s552130" name="Equation" r:id="rId4" imgW="1307880" imgH="419040" progId="Equation.DSMT4">
                  <p:embed/>
                </p:oleObj>
              </mc:Choice>
              <mc:Fallback>
                <p:oleObj name="Equation" r:id="rId4" imgW="1307880" imgH="419040" progId="Equation.DSMT4">
                  <p:embed/>
                  <p:pic>
                    <p:nvPicPr>
                      <p:cNvPr id="79880" name="Object 8">
                        <a:extLst>
                          <a:ext uri="{FF2B5EF4-FFF2-40B4-BE49-F238E27FC236}">
                            <a16:creationId xmlns:a16="http://schemas.microsoft.com/office/drawing/2014/main" id="{F37FA4BC-C32D-4D80-8D4B-8216F4C4CD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419" y="333226"/>
                        <a:ext cx="20034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4" name="Text Box 12">
            <a:extLst>
              <a:ext uri="{FF2B5EF4-FFF2-40B4-BE49-F238E27FC236}">
                <a16:creationId xmlns:a16="http://schemas.microsoft.com/office/drawing/2014/main" id="{1B03C16A-55C2-4CEF-8037-12B1CCC59066}"/>
              </a:ext>
            </a:extLst>
          </p:cNvPr>
          <p:cNvSpPr txBox="1">
            <a:spLocks noChangeArrowheads="1"/>
          </p:cNvSpPr>
          <p:nvPr/>
        </p:nvSpPr>
        <p:spPr bwMode="auto">
          <a:xfrm>
            <a:off x="5636994" y="4868714"/>
            <a:ext cx="539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buFont typeface="Wingdings" panose="05000000000000000000" pitchFamily="2" charset="2"/>
              <a:buNone/>
            </a:pPr>
            <a:r>
              <a:rPr lang="en-US" altLang="zh-CN" sz="2400" b="1" i="1">
                <a:latin typeface="华文仿宋" panose="02010600040101010101" pitchFamily="2" charset="-122"/>
                <a:ea typeface="华文仿宋" panose="02010600040101010101" pitchFamily="2" charset="-122"/>
              </a:rPr>
              <a:t>P</a:t>
            </a:r>
            <a:r>
              <a:rPr lang="en-US" altLang="zh-CN" sz="2400" baseline="-25000">
                <a:latin typeface="华文仿宋" panose="02010600040101010101" pitchFamily="2" charset="-122"/>
                <a:ea typeface="华文仿宋" panose="02010600040101010101" pitchFamily="2" charset="-122"/>
              </a:rPr>
              <a:t>0</a:t>
            </a:r>
          </a:p>
        </p:txBody>
      </p:sp>
      <p:sp>
        <p:nvSpPr>
          <p:cNvPr id="79885" name="Text Box 13">
            <a:extLst>
              <a:ext uri="{FF2B5EF4-FFF2-40B4-BE49-F238E27FC236}">
                <a16:creationId xmlns:a16="http://schemas.microsoft.com/office/drawing/2014/main" id="{046290A6-D94C-42E5-AA66-2C43690856FC}"/>
              </a:ext>
            </a:extLst>
          </p:cNvPr>
          <p:cNvSpPr txBox="1">
            <a:spLocks noChangeArrowheads="1"/>
          </p:cNvSpPr>
          <p:nvPr/>
        </p:nvSpPr>
        <p:spPr bwMode="auto">
          <a:xfrm>
            <a:off x="5132169" y="3716189"/>
            <a:ext cx="539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buFont typeface="Wingdings" panose="05000000000000000000" pitchFamily="2" charset="2"/>
              <a:buNone/>
            </a:pPr>
            <a:r>
              <a:rPr lang="en-US" altLang="zh-CN" sz="2400" b="1" i="1">
                <a:latin typeface="华文仿宋" panose="02010600040101010101" pitchFamily="2" charset="-122"/>
                <a:ea typeface="华文仿宋" panose="02010600040101010101" pitchFamily="2" charset="-122"/>
              </a:rPr>
              <a:t>P</a:t>
            </a:r>
            <a:r>
              <a:rPr lang="en-US" altLang="zh-CN" sz="2400" baseline="-25000">
                <a:latin typeface="华文仿宋" panose="02010600040101010101" pitchFamily="2" charset="-122"/>
                <a:ea typeface="华文仿宋" panose="02010600040101010101" pitchFamily="2" charset="-122"/>
              </a:rPr>
              <a:t>1</a:t>
            </a:r>
          </a:p>
        </p:txBody>
      </p:sp>
      <p:sp>
        <p:nvSpPr>
          <p:cNvPr id="79886" name="Rectangle 14">
            <a:extLst>
              <a:ext uri="{FF2B5EF4-FFF2-40B4-BE49-F238E27FC236}">
                <a16:creationId xmlns:a16="http://schemas.microsoft.com/office/drawing/2014/main" id="{4521AE98-EC7F-4722-AB0E-39706F74CA9D}"/>
              </a:ext>
            </a:extLst>
          </p:cNvPr>
          <p:cNvSpPr>
            <a:spLocks noChangeArrowheads="1"/>
          </p:cNvSpPr>
          <p:nvPr/>
        </p:nvSpPr>
        <p:spPr bwMode="auto">
          <a:xfrm>
            <a:off x="6113271" y="3392339"/>
            <a:ext cx="4539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buFont typeface="Wingdings" panose="05000000000000000000" pitchFamily="2" charset="2"/>
              <a:buNone/>
            </a:pPr>
            <a:r>
              <a:rPr lang="en-US" altLang="zh-CN" sz="2400" b="1" i="1">
                <a:latin typeface="华文仿宋" panose="02010600040101010101" pitchFamily="2" charset="-122"/>
                <a:ea typeface="华文仿宋" panose="02010600040101010101" pitchFamily="2" charset="-122"/>
              </a:rPr>
              <a:t>P</a:t>
            </a:r>
            <a:r>
              <a:rPr lang="en-US" altLang="zh-CN" sz="2400" baseline="-25000">
                <a:latin typeface="华文仿宋" panose="02010600040101010101" pitchFamily="2" charset="-122"/>
                <a:ea typeface="华文仿宋" panose="02010600040101010101" pitchFamily="2" charset="-122"/>
              </a:rPr>
              <a:t>2</a:t>
            </a:r>
          </a:p>
        </p:txBody>
      </p:sp>
      <p:sp>
        <p:nvSpPr>
          <p:cNvPr id="79887" name="Rectangle 15">
            <a:extLst>
              <a:ext uri="{FF2B5EF4-FFF2-40B4-BE49-F238E27FC236}">
                <a16:creationId xmlns:a16="http://schemas.microsoft.com/office/drawing/2014/main" id="{4774D472-4341-4C5C-BDF1-B9C676F6F58D}"/>
              </a:ext>
            </a:extLst>
          </p:cNvPr>
          <p:cNvSpPr>
            <a:spLocks noChangeArrowheads="1"/>
          </p:cNvSpPr>
          <p:nvPr/>
        </p:nvSpPr>
        <p:spPr bwMode="auto">
          <a:xfrm>
            <a:off x="6591574" y="3897164"/>
            <a:ext cx="3577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buFont typeface="Wingdings" panose="05000000000000000000" pitchFamily="2" charset="2"/>
              <a:buNone/>
            </a:pPr>
            <a:r>
              <a:rPr lang="en-US" altLang="zh-CN" sz="2400" b="1" i="1">
                <a:latin typeface="华文仿宋" panose="02010600040101010101" pitchFamily="2" charset="-122"/>
                <a:ea typeface="华文仿宋" panose="02010600040101010101" pitchFamily="2" charset="-122"/>
              </a:rPr>
              <a:t>P</a:t>
            </a:r>
            <a:endParaRPr lang="en-US" altLang="zh-CN" sz="2400" baseline="-25000">
              <a:latin typeface="华文仿宋" panose="02010600040101010101" pitchFamily="2" charset="-122"/>
              <a:ea typeface="华文仿宋" panose="02010600040101010101" pitchFamily="2" charset="-122"/>
            </a:endParaRPr>
          </a:p>
        </p:txBody>
      </p:sp>
      <p:pic>
        <p:nvPicPr>
          <p:cNvPr id="79889" name="Picture 17">
            <a:extLst>
              <a:ext uri="{FF2B5EF4-FFF2-40B4-BE49-F238E27FC236}">
                <a16:creationId xmlns:a16="http://schemas.microsoft.com/office/drawing/2014/main" id="{A4EE52D0-22B2-4464-9F51-78A6DCFB45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9" y="1988989"/>
            <a:ext cx="4672013"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72161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6F6D60A-E5A7-4CB4-98E2-51BA36E89731}"/>
              </a:ext>
            </a:extLst>
          </p:cNvPr>
          <p:cNvSpPr>
            <a:spLocks noGrp="1" noChangeArrowheads="1"/>
          </p:cNvSpPr>
          <p:nvPr>
            <p:ph type="title"/>
          </p:nvPr>
        </p:nvSpPr>
        <p:spPr>
          <a:xfrm>
            <a:off x="2843808" y="260649"/>
            <a:ext cx="3312368" cy="1008112"/>
          </a:xfrm>
        </p:spPr>
        <p:txBody>
          <a:bodyPr/>
          <a:lstStyle/>
          <a:p>
            <a:r>
              <a:rPr lang="zh-CN" altLang="en-US" dirty="0"/>
              <a:t>梯度法小结</a:t>
            </a:r>
          </a:p>
        </p:txBody>
      </p:sp>
      <p:sp>
        <p:nvSpPr>
          <p:cNvPr id="83971" name="Rectangle 3">
            <a:extLst>
              <a:ext uri="{FF2B5EF4-FFF2-40B4-BE49-F238E27FC236}">
                <a16:creationId xmlns:a16="http://schemas.microsoft.com/office/drawing/2014/main" id="{F01CC753-16C3-49A8-9182-EC6949D6F030}"/>
              </a:ext>
            </a:extLst>
          </p:cNvPr>
          <p:cNvSpPr>
            <a:spLocks noGrp="1" noChangeArrowheads="1"/>
          </p:cNvSpPr>
          <p:nvPr>
            <p:ph type="body" idx="1"/>
          </p:nvPr>
        </p:nvSpPr>
        <p:spPr>
          <a:xfrm>
            <a:off x="467544" y="1340768"/>
            <a:ext cx="8083549" cy="3852515"/>
          </a:xfrm>
        </p:spPr>
        <p:txBody>
          <a:bodyPr>
            <a:normAutofit/>
          </a:bodyPr>
          <a:lstStyle/>
          <a:p>
            <a:pPr>
              <a:lnSpc>
                <a:spcPct val="130000"/>
              </a:lnSpc>
            </a:pPr>
            <a:r>
              <a:rPr lang="zh-CN" altLang="en-US" sz="2800" dirty="0"/>
              <a:t>梯度法是从梯度的几何含义自然延伸得到的，所以几何上比较直观</a:t>
            </a:r>
          </a:p>
          <a:p>
            <a:pPr>
              <a:lnSpc>
                <a:spcPct val="130000"/>
              </a:lnSpc>
            </a:pPr>
            <a:r>
              <a:rPr kumimoji="1" lang="zh-CN" altLang="en-US" sz="2800" dirty="0"/>
              <a:t>梯度法的基本思想是从当前点</a:t>
            </a:r>
            <a:r>
              <a:rPr kumimoji="1" lang="en-US" altLang="zh-CN" sz="2800" i="1" dirty="0" err="1"/>
              <a:t>x</a:t>
            </a:r>
            <a:r>
              <a:rPr kumimoji="1" lang="en-US" altLang="zh-CN" sz="2800" i="1" baseline="-25000" dirty="0" err="1"/>
              <a:t>k</a:t>
            </a:r>
            <a:r>
              <a:rPr kumimoji="1" lang="zh-CN" altLang="en-US" sz="2800" dirty="0"/>
              <a:t>出发寻找使得目标函数下降最快的方向，即</a:t>
            </a:r>
            <a:r>
              <a:rPr kumimoji="1" lang="zh-CN" altLang="en-US" sz="2800" b="1" dirty="0">
                <a:solidFill>
                  <a:srgbClr val="FF0000"/>
                </a:solidFill>
              </a:rPr>
              <a:t>负梯度方向</a:t>
            </a:r>
            <a:r>
              <a:rPr kumimoji="1" lang="zh-CN" altLang="en-US" sz="2800" dirty="0"/>
              <a:t>。</a:t>
            </a:r>
          </a:p>
          <a:p>
            <a:pPr>
              <a:lnSpc>
                <a:spcPct val="130000"/>
              </a:lnSpc>
            </a:pPr>
            <a:r>
              <a:rPr kumimoji="1" lang="zh-CN" altLang="en-US" sz="2800" dirty="0">
                <a:sym typeface="Wingdings" panose="05000000000000000000" pitchFamily="2" charset="2"/>
              </a:rPr>
              <a:t>优点：迭代点列总是收敛的，而且计算过程简单</a:t>
            </a:r>
          </a:p>
        </p:txBody>
      </p:sp>
    </p:spTree>
    <p:extLst>
      <p:ext uri="{BB962C8B-B14F-4D97-AF65-F5344CB8AC3E}">
        <p14:creationId xmlns:p14="http://schemas.microsoft.com/office/powerpoint/2010/main" val="30218092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33B2C3F-496A-48BF-BEF0-F864D834855E}"/>
              </a:ext>
            </a:extLst>
          </p:cNvPr>
          <p:cNvSpPr>
            <a:spLocks noGrp="1" noChangeArrowheads="1"/>
          </p:cNvSpPr>
          <p:nvPr>
            <p:ph type="title"/>
          </p:nvPr>
        </p:nvSpPr>
        <p:spPr>
          <a:xfrm>
            <a:off x="2699792" y="558915"/>
            <a:ext cx="5743550" cy="471586"/>
          </a:xfrm>
        </p:spPr>
        <p:txBody>
          <a:bodyPr>
            <a:normAutofit fontScale="90000"/>
          </a:bodyPr>
          <a:lstStyle/>
          <a:p>
            <a:r>
              <a:rPr lang="zh-CN" altLang="en-US" dirty="0"/>
              <a:t>梯度法的缺点</a:t>
            </a:r>
          </a:p>
        </p:txBody>
      </p:sp>
      <p:sp>
        <p:nvSpPr>
          <p:cNvPr id="86019" name="Rectangle 3">
            <a:extLst>
              <a:ext uri="{FF2B5EF4-FFF2-40B4-BE49-F238E27FC236}">
                <a16:creationId xmlns:a16="http://schemas.microsoft.com/office/drawing/2014/main" id="{9BE12588-74A3-4142-B640-4678A39B2D00}"/>
              </a:ext>
            </a:extLst>
          </p:cNvPr>
          <p:cNvSpPr>
            <a:spLocks noGrp="1" noChangeArrowheads="1"/>
          </p:cNvSpPr>
          <p:nvPr>
            <p:ph type="body" idx="1"/>
          </p:nvPr>
        </p:nvSpPr>
        <p:spPr>
          <a:xfrm>
            <a:off x="251520" y="1268760"/>
            <a:ext cx="8390706" cy="4824536"/>
          </a:xfrm>
        </p:spPr>
        <p:txBody>
          <a:bodyPr>
            <a:normAutofit/>
          </a:bodyPr>
          <a:lstStyle/>
          <a:p>
            <a:pPr>
              <a:lnSpc>
                <a:spcPct val="130000"/>
              </a:lnSpc>
            </a:pPr>
            <a:r>
              <a:rPr kumimoji="1" lang="zh-CN" altLang="en-US" sz="2400" dirty="0">
                <a:sym typeface="Wingdings" panose="05000000000000000000" pitchFamily="2" charset="2"/>
              </a:rPr>
              <a:t>梯度法相邻的两个搜索方向是相互垂直的，迭代点越靠近极小值点则函数下降的速度越慢</a:t>
            </a:r>
          </a:p>
          <a:p>
            <a:pPr>
              <a:lnSpc>
                <a:spcPct val="130000"/>
              </a:lnSpc>
            </a:pPr>
            <a:r>
              <a:rPr lang="zh-CN" altLang="en-US" sz="2400" dirty="0"/>
              <a:t>对于</a:t>
            </a:r>
            <a:r>
              <a:rPr lang="en-US" altLang="zh-CN" sz="2400" i="1" dirty="0"/>
              <a:t>N</a:t>
            </a:r>
            <a:r>
              <a:rPr lang="zh-CN" altLang="en-US" sz="2400" dirty="0"/>
              <a:t>变量函数</a:t>
            </a:r>
            <a:r>
              <a:rPr lang="en-US" altLang="zh-CN" sz="2400" i="1" dirty="0"/>
              <a:t>f</a:t>
            </a:r>
            <a:r>
              <a:rPr lang="en-US" altLang="zh-CN" sz="2400" dirty="0"/>
              <a:t>(</a:t>
            </a:r>
            <a:r>
              <a:rPr lang="en-US" altLang="zh-CN" sz="2400" i="1" dirty="0"/>
              <a:t>x</a:t>
            </a:r>
            <a:r>
              <a:rPr lang="en-US" altLang="zh-CN" sz="2400" baseline="-25000" dirty="0"/>
              <a:t>1</a:t>
            </a:r>
            <a:r>
              <a:rPr lang="en-US" altLang="zh-CN" sz="2400" dirty="0"/>
              <a:t>,</a:t>
            </a:r>
            <a:r>
              <a:rPr lang="en-US" altLang="zh-CN" sz="2400" i="1" dirty="0"/>
              <a:t>x</a:t>
            </a:r>
            <a:r>
              <a:rPr lang="en-US" altLang="zh-CN" sz="2400" baseline="-25000" dirty="0"/>
              <a:t>2</a:t>
            </a:r>
            <a:r>
              <a:rPr lang="en-US" altLang="zh-CN" sz="2400" dirty="0"/>
              <a:t>,…,</a:t>
            </a:r>
            <a:r>
              <a:rPr lang="en-US" altLang="zh-CN" sz="2400" i="1" dirty="0" err="1"/>
              <a:t>x</a:t>
            </a:r>
            <a:r>
              <a:rPr lang="en-US" altLang="zh-CN" sz="2400" i="1" baseline="-25000" dirty="0" err="1"/>
              <a:t>N</a:t>
            </a:r>
            <a:r>
              <a:rPr lang="en-US" altLang="zh-CN" sz="2400" dirty="0"/>
              <a:t>)</a:t>
            </a:r>
            <a:r>
              <a:rPr lang="zh-CN" altLang="en-US" sz="2400" dirty="0"/>
              <a:t>而言，收敛到一个极小值的速度可能很慢</a:t>
            </a:r>
          </a:p>
          <a:p>
            <a:pPr>
              <a:lnSpc>
                <a:spcPct val="130000"/>
              </a:lnSpc>
            </a:pPr>
            <a:r>
              <a:rPr lang="zh-CN" altLang="en-US" sz="2400" dirty="0"/>
              <a:t>一般地，函数</a:t>
            </a:r>
            <a:r>
              <a:rPr lang="en-US" altLang="zh-CN" sz="2400" i="1" dirty="0"/>
              <a:t>f</a:t>
            </a:r>
            <a:r>
              <a:rPr lang="zh-CN" altLang="en-US" sz="2400" dirty="0"/>
              <a:t>的极小值在几何上使得值</a:t>
            </a:r>
            <a:r>
              <a:rPr lang="en-US" altLang="zh-CN" sz="2400" i="1" dirty="0" err="1"/>
              <a:t>h</a:t>
            </a:r>
            <a:r>
              <a:rPr lang="en-US" altLang="zh-CN" sz="2400" baseline="-25000" dirty="0" err="1"/>
              <a:t>min</a:t>
            </a:r>
            <a:r>
              <a:rPr lang="zh-CN" altLang="en-US" sz="2400" dirty="0"/>
              <a:t>很小，这导致需要大量的极小化过程</a:t>
            </a:r>
          </a:p>
          <a:p>
            <a:pPr>
              <a:lnSpc>
                <a:spcPct val="130000"/>
              </a:lnSpc>
            </a:pPr>
            <a:r>
              <a:rPr lang="zh-CN" altLang="en-US" sz="2400" dirty="0"/>
              <a:t>梯度法一般用于最优化过程开始的几步搜索</a:t>
            </a:r>
          </a:p>
        </p:txBody>
      </p:sp>
    </p:spTree>
    <p:extLst>
      <p:ext uri="{BB962C8B-B14F-4D97-AF65-F5344CB8AC3E}">
        <p14:creationId xmlns:p14="http://schemas.microsoft.com/office/powerpoint/2010/main" val="19073819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4" name="Group 4">
            <a:extLst>
              <a:ext uri="{FF2B5EF4-FFF2-40B4-BE49-F238E27FC236}">
                <a16:creationId xmlns:a16="http://schemas.microsoft.com/office/drawing/2014/main" id="{2CBE2F8D-DD3B-4AB1-9379-2D0AF3370940}"/>
              </a:ext>
            </a:extLst>
          </p:cNvPr>
          <p:cNvGrpSpPr>
            <a:grpSpLocks/>
          </p:cNvGrpSpPr>
          <p:nvPr/>
        </p:nvGrpSpPr>
        <p:grpSpPr bwMode="auto">
          <a:xfrm>
            <a:off x="323528" y="448594"/>
            <a:ext cx="7196138" cy="581025"/>
            <a:chOff x="520" y="424"/>
            <a:chExt cx="4533" cy="366"/>
          </a:xfrm>
        </p:grpSpPr>
        <p:sp>
          <p:nvSpPr>
            <p:cNvPr id="102405" name="Text Box 5">
              <a:extLst>
                <a:ext uri="{FF2B5EF4-FFF2-40B4-BE49-F238E27FC236}">
                  <a16:creationId xmlns:a16="http://schemas.microsoft.com/office/drawing/2014/main" id="{84ADECB9-FB69-41E3-8F35-75AA1A6A4324}"/>
                </a:ext>
              </a:extLst>
            </p:cNvPr>
            <p:cNvSpPr txBox="1">
              <a:spLocks noChangeArrowheads="1"/>
            </p:cNvSpPr>
            <p:nvPr/>
          </p:nvSpPr>
          <p:spPr bwMode="auto">
            <a:xfrm>
              <a:off x="520" y="424"/>
              <a:ext cx="18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ClrTx/>
                <a:buSzTx/>
                <a:buFontTx/>
                <a:buNone/>
              </a:pPr>
              <a:r>
                <a:rPr kumimoji="1" lang="zh-CN" altLang="en-US" sz="2800" b="1" dirty="0">
                  <a:solidFill>
                    <a:schemeClr val="tx1"/>
                  </a:solidFill>
                  <a:latin typeface="华文仿宋" panose="02010600040101010101" pitchFamily="2" charset="-122"/>
                  <a:ea typeface="华文仿宋" panose="02010600040101010101" pitchFamily="2" charset="-122"/>
                </a:rPr>
                <a:t>例</a:t>
              </a:r>
              <a:r>
                <a:rPr kumimoji="1" lang="en-US" altLang="zh-CN" sz="2800" b="1" dirty="0">
                  <a:solidFill>
                    <a:schemeClr val="tx1"/>
                  </a:solidFill>
                  <a:latin typeface="华文仿宋" panose="02010600040101010101" pitchFamily="2" charset="-122"/>
                  <a:ea typeface="华文仿宋" panose="02010600040101010101" pitchFamily="2" charset="-122"/>
                </a:rPr>
                <a:t>8.10 </a:t>
              </a:r>
              <a:r>
                <a:rPr kumimoji="1" lang="zh-CN" altLang="en-US" sz="2800" dirty="0">
                  <a:solidFill>
                    <a:schemeClr val="tx1"/>
                  </a:solidFill>
                  <a:latin typeface="华文仿宋" panose="02010600040101010101" pitchFamily="2" charset="-122"/>
                  <a:ea typeface="华文仿宋" panose="02010600040101010101" pitchFamily="2" charset="-122"/>
                </a:rPr>
                <a:t>求目标函数</a:t>
              </a:r>
            </a:p>
          </p:txBody>
        </p:sp>
        <p:graphicFrame>
          <p:nvGraphicFramePr>
            <p:cNvPr id="102406" name="Object 6">
              <a:extLst>
                <a:ext uri="{FF2B5EF4-FFF2-40B4-BE49-F238E27FC236}">
                  <a16:creationId xmlns:a16="http://schemas.microsoft.com/office/drawing/2014/main" id="{6833D921-3EAB-43E6-B213-F01CECB05AB2}"/>
                </a:ext>
              </a:extLst>
            </p:cNvPr>
            <p:cNvGraphicFramePr>
              <a:graphicFrameLocks noChangeAspect="1"/>
            </p:cNvGraphicFramePr>
            <p:nvPr>
              <p:extLst>
                <p:ext uri="{D42A27DB-BD31-4B8C-83A1-F6EECF244321}">
                  <p14:modId xmlns:p14="http://schemas.microsoft.com/office/powerpoint/2010/main" val="2068058474"/>
                </p:ext>
              </p:extLst>
            </p:nvPr>
          </p:nvGraphicFramePr>
          <p:xfrm>
            <a:off x="2297" y="428"/>
            <a:ext cx="1540" cy="362"/>
          </p:xfrm>
          <a:graphic>
            <a:graphicData uri="http://schemas.openxmlformats.org/presentationml/2006/ole">
              <mc:AlternateContent xmlns:mc="http://schemas.openxmlformats.org/markup-compatibility/2006">
                <mc:Choice xmlns:v="urn:schemas-microsoft-com:vml" Requires="v">
                  <p:oleObj spid="_x0000_s553153" name="Equation" r:id="rId3" imgW="1079280" imgH="253800" progId="Equation.DSMT4">
                    <p:embed/>
                  </p:oleObj>
                </mc:Choice>
                <mc:Fallback>
                  <p:oleObj name="Equation" r:id="rId3" imgW="1079280" imgH="253800" progId="Equation.DSMT4">
                    <p:embed/>
                    <p:pic>
                      <p:nvPicPr>
                        <p:cNvPr id="102406" name="Object 6">
                          <a:extLst>
                            <a:ext uri="{FF2B5EF4-FFF2-40B4-BE49-F238E27FC236}">
                              <a16:creationId xmlns:a16="http://schemas.microsoft.com/office/drawing/2014/main" id="{6833D921-3EAB-43E6-B213-F01CECB05A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7" y="428"/>
                          <a:ext cx="1540"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7" name="Text Box 7">
              <a:extLst>
                <a:ext uri="{FF2B5EF4-FFF2-40B4-BE49-F238E27FC236}">
                  <a16:creationId xmlns:a16="http://schemas.microsoft.com/office/drawing/2014/main" id="{3DB1D1DC-63AA-4F52-AB53-7378E8313C52}"/>
                </a:ext>
              </a:extLst>
            </p:cNvPr>
            <p:cNvSpPr txBox="1">
              <a:spLocks noChangeArrowheads="1"/>
            </p:cNvSpPr>
            <p:nvPr/>
          </p:nvSpPr>
          <p:spPr bwMode="auto">
            <a:xfrm>
              <a:off x="3693" y="426"/>
              <a:ext cx="136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ClrTx/>
                <a:buSzTx/>
                <a:buFontTx/>
                <a:buNone/>
              </a:pPr>
              <a:r>
                <a:rPr kumimoji="1" lang="zh-CN" altLang="en-US" sz="2800" dirty="0">
                  <a:solidFill>
                    <a:schemeClr val="tx1"/>
                  </a:solidFill>
                  <a:latin typeface="华文仿宋" panose="02010600040101010101" pitchFamily="2" charset="-122"/>
                  <a:ea typeface="华文仿宋" panose="02010600040101010101" pitchFamily="2" charset="-122"/>
                </a:rPr>
                <a:t>  的极小点。</a:t>
              </a:r>
            </a:p>
          </p:txBody>
        </p:sp>
      </p:grpSp>
      <p:pic>
        <p:nvPicPr>
          <p:cNvPr id="102408" name="Picture 8">
            <a:extLst>
              <a:ext uri="{FF2B5EF4-FFF2-40B4-BE49-F238E27FC236}">
                <a16:creationId xmlns:a16="http://schemas.microsoft.com/office/drawing/2014/main" id="{E6C9EE0F-13B3-4262-BEDF-495870A01A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025" y="2060848"/>
            <a:ext cx="4744758" cy="2539187"/>
          </a:xfrm>
          <a:prstGeom prst="rect">
            <a:avLst/>
          </a:prstGeom>
          <a:noFill/>
          <a:extLst>
            <a:ext uri="{909E8E84-426E-40DD-AFC4-6F175D3DCCD1}">
              <a14:hiddenFill xmlns:a14="http://schemas.microsoft.com/office/drawing/2010/main">
                <a:solidFill>
                  <a:srgbClr val="FFFFFF"/>
                </a:solidFill>
              </a14:hiddenFill>
            </a:ext>
          </a:extLst>
        </p:spPr>
      </p:pic>
      <p:pic>
        <p:nvPicPr>
          <p:cNvPr id="102409" name="Picture 9">
            <a:extLst>
              <a:ext uri="{FF2B5EF4-FFF2-40B4-BE49-F238E27FC236}">
                <a16:creationId xmlns:a16="http://schemas.microsoft.com/office/drawing/2014/main" id="{8F9F1454-30B8-42C8-B855-92B5EB330B9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64214" y="1556792"/>
            <a:ext cx="3866216"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31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FC1C0D7-1347-4433-A917-EECA166EBF4B}"/>
              </a:ext>
            </a:extLst>
          </p:cNvPr>
          <p:cNvSpPr txBox="1"/>
          <p:nvPr/>
        </p:nvSpPr>
        <p:spPr>
          <a:xfrm>
            <a:off x="251520" y="260647"/>
            <a:ext cx="180020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8.2</a:t>
            </a:r>
            <a:endParaRPr lang="zh-CN" altLang="en-US" sz="2400" b="0" dirty="0">
              <a:solidFill>
                <a:schemeClr val="tx1">
                  <a:lumMod val="95000"/>
                  <a:lumOff val="5000"/>
                </a:schemeClr>
              </a:solidFill>
              <a:latin typeface="+mn-ea"/>
              <a:ea typeface="+mn-ea"/>
            </a:endParaRPr>
          </a:p>
        </p:txBody>
      </p:sp>
      <p:pic>
        <p:nvPicPr>
          <p:cNvPr id="5" name="图片 4">
            <a:extLst>
              <a:ext uri="{FF2B5EF4-FFF2-40B4-BE49-F238E27FC236}">
                <a16:creationId xmlns:a16="http://schemas.microsoft.com/office/drawing/2014/main" id="{9C8E5E9D-24FF-4B34-A755-2854FCB4F623}"/>
              </a:ext>
            </a:extLst>
          </p:cNvPr>
          <p:cNvPicPr>
            <a:picLocks noChangeAspect="1"/>
          </p:cNvPicPr>
          <p:nvPr/>
        </p:nvPicPr>
        <p:blipFill rotWithShape="1">
          <a:blip r:embed="rId2">
            <a:extLst>
              <a:ext uri="{28A0092B-C50C-407E-A947-70E740481C1C}">
                <a14:useLocalDpi xmlns:a14="http://schemas.microsoft.com/office/drawing/2010/main" val="0"/>
              </a:ext>
            </a:extLst>
          </a:blip>
          <a:srcRect l="8341" t="3174" r="4221" b="3174"/>
          <a:stretch/>
        </p:blipFill>
        <p:spPr>
          <a:xfrm>
            <a:off x="7424" y="1268760"/>
            <a:ext cx="9129151" cy="4896544"/>
          </a:xfrm>
          <a:prstGeom prst="rect">
            <a:avLst/>
          </a:prstGeom>
        </p:spPr>
      </p:pic>
    </p:spTree>
    <p:extLst>
      <p:ext uri="{BB962C8B-B14F-4D97-AF65-F5344CB8AC3E}">
        <p14:creationId xmlns:p14="http://schemas.microsoft.com/office/powerpoint/2010/main" val="127970015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B9E7A44C-0744-4711-A53F-61A8A071CECA}"/>
              </a:ext>
            </a:extLst>
          </p:cNvPr>
          <p:cNvSpPr>
            <a:spLocks noGrp="1" noChangeArrowheads="1"/>
          </p:cNvSpPr>
          <p:nvPr>
            <p:ph type="title"/>
          </p:nvPr>
        </p:nvSpPr>
        <p:spPr>
          <a:xfrm>
            <a:off x="2267744" y="621196"/>
            <a:ext cx="3960440" cy="648072"/>
          </a:xfrm>
        </p:spPr>
        <p:txBody>
          <a:bodyPr/>
          <a:lstStyle/>
          <a:p>
            <a:r>
              <a:rPr lang="en-US" altLang="zh-CN" dirty="0">
                <a:latin typeface="华文仿宋" panose="02010600040101010101" pitchFamily="2" charset="-122"/>
              </a:rPr>
              <a:t>(2) </a:t>
            </a:r>
            <a:r>
              <a:rPr lang="zh-CN" altLang="en-US" dirty="0"/>
              <a:t>牛顿方法原理</a:t>
            </a:r>
          </a:p>
        </p:txBody>
      </p:sp>
      <p:sp>
        <p:nvSpPr>
          <p:cNvPr id="89091" name="Rectangle 3">
            <a:extLst>
              <a:ext uri="{FF2B5EF4-FFF2-40B4-BE49-F238E27FC236}">
                <a16:creationId xmlns:a16="http://schemas.microsoft.com/office/drawing/2014/main" id="{38B59D7D-A563-4EC8-A56C-E8594911D5D0}"/>
              </a:ext>
            </a:extLst>
          </p:cNvPr>
          <p:cNvSpPr>
            <a:spLocks noGrp="1" noChangeArrowheads="1"/>
          </p:cNvSpPr>
          <p:nvPr>
            <p:ph type="body" idx="1"/>
          </p:nvPr>
        </p:nvSpPr>
        <p:spPr>
          <a:xfrm>
            <a:off x="359532" y="1809328"/>
            <a:ext cx="8424936" cy="1619672"/>
          </a:xfrm>
        </p:spPr>
        <p:txBody>
          <a:bodyPr>
            <a:normAutofit lnSpcReduction="10000"/>
          </a:bodyPr>
          <a:lstStyle/>
          <a:p>
            <a:pPr>
              <a:lnSpc>
                <a:spcPct val="120000"/>
              </a:lnSpc>
            </a:pPr>
            <a:r>
              <a:rPr lang="zh-CN" altLang="en-US" sz="2800" dirty="0">
                <a:latin typeface="华文仿宋" panose="02010600040101010101" pitchFamily="2" charset="-122"/>
                <a:ea typeface="华文仿宋" panose="02010600040101010101" pitchFamily="2" charset="-122"/>
              </a:rPr>
              <a:t>由单变量函数的二次逼近求极小值的方法推广而得，以有</a:t>
            </a:r>
            <a:r>
              <a:rPr lang="en-US" altLang="zh-CN" sz="2800" i="1" dirty="0">
                <a:latin typeface="华文仿宋" panose="02010600040101010101" pitchFamily="2" charset="-122"/>
                <a:ea typeface="华文仿宋" panose="02010600040101010101" pitchFamily="2" charset="-122"/>
              </a:rPr>
              <a:t>N</a:t>
            </a:r>
            <a:r>
              <a:rPr lang="zh-CN" altLang="en-US" sz="2800" dirty="0">
                <a:latin typeface="华文仿宋" panose="02010600040101010101" pitchFamily="2" charset="-122"/>
                <a:ea typeface="华文仿宋" panose="02010600040101010101" pitchFamily="2" charset="-122"/>
              </a:rPr>
              <a:t>个独立变量的二次多项式的极小值来近似代替目标函数</a:t>
            </a:r>
            <a:r>
              <a:rPr lang="en-US" altLang="zh-CN" sz="2800" i="1" dirty="0">
                <a:latin typeface="华文仿宋" panose="02010600040101010101" pitchFamily="2" charset="-122"/>
                <a:ea typeface="华文仿宋" panose="02010600040101010101" pitchFamily="2" charset="-122"/>
              </a:rPr>
              <a:t>f</a:t>
            </a:r>
            <a:r>
              <a:rPr lang="zh-CN" altLang="en-US" sz="2800" dirty="0">
                <a:latin typeface="华文仿宋" panose="02010600040101010101" pitchFamily="2" charset="-122"/>
                <a:ea typeface="华文仿宋" panose="02010600040101010101" pitchFamily="2" charset="-122"/>
              </a:rPr>
              <a:t>的极小值</a:t>
            </a:r>
          </a:p>
          <a:p>
            <a:pPr>
              <a:lnSpc>
                <a:spcPct val="120000"/>
              </a:lnSpc>
            </a:pPr>
            <a:endParaRPr lang="zh-CN" altLang="en-US" sz="28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7308660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B9E7A44C-0744-4711-A53F-61A8A071CECA}"/>
              </a:ext>
            </a:extLst>
          </p:cNvPr>
          <p:cNvSpPr>
            <a:spLocks noGrp="1" noChangeArrowheads="1"/>
          </p:cNvSpPr>
          <p:nvPr>
            <p:ph type="title"/>
          </p:nvPr>
        </p:nvSpPr>
        <p:spPr>
          <a:xfrm>
            <a:off x="2591780" y="265139"/>
            <a:ext cx="3960440" cy="648072"/>
          </a:xfrm>
        </p:spPr>
        <p:txBody>
          <a:bodyPr/>
          <a:lstStyle/>
          <a:p>
            <a:r>
              <a:rPr lang="en-US" altLang="zh-CN" dirty="0">
                <a:latin typeface="华文仿宋" panose="02010600040101010101" pitchFamily="2" charset="-122"/>
              </a:rPr>
              <a:t>(2) </a:t>
            </a:r>
            <a:r>
              <a:rPr lang="zh-CN" altLang="en-US" dirty="0"/>
              <a:t>牛顿方法原理</a:t>
            </a:r>
          </a:p>
        </p:txBody>
      </p:sp>
      <p:sp>
        <p:nvSpPr>
          <p:cNvPr id="89091" name="Rectangle 3">
            <a:extLst>
              <a:ext uri="{FF2B5EF4-FFF2-40B4-BE49-F238E27FC236}">
                <a16:creationId xmlns:a16="http://schemas.microsoft.com/office/drawing/2014/main" id="{38B59D7D-A563-4EC8-A56C-E8594911D5D0}"/>
              </a:ext>
            </a:extLst>
          </p:cNvPr>
          <p:cNvSpPr>
            <a:spLocks noGrp="1" noChangeArrowheads="1"/>
          </p:cNvSpPr>
          <p:nvPr>
            <p:ph type="body" idx="1"/>
          </p:nvPr>
        </p:nvSpPr>
        <p:spPr>
          <a:xfrm>
            <a:off x="221145" y="983228"/>
            <a:ext cx="8496944" cy="2051719"/>
          </a:xfrm>
        </p:spPr>
        <p:txBody>
          <a:bodyPr>
            <a:normAutofit/>
          </a:bodyPr>
          <a:lstStyle/>
          <a:p>
            <a:pPr>
              <a:lnSpc>
                <a:spcPct val="120000"/>
              </a:lnSpc>
            </a:pPr>
            <a:r>
              <a:rPr lang="zh-CN" altLang="en-US" sz="2400" dirty="0">
                <a:latin typeface="华文仿宋" panose="02010600040101010101" pitchFamily="2" charset="-122"/>
                <a:ea typeface="华文仿宋" panose="02010600040101010101" pitchFamily="2" charset="-122"/>
              </a:rPr>
              <a:t>对有</a:t>
            </a:r>
            <a:r>
              <a:rPr lang="en-US" altLang="zh-CN" sz="2400" i="1" dirty="0">
                <a:latin typeface="华文仿宋" panose="02010600040101010101" pitchFamily="2" charset="-122"/>
                <a:ea typeface="华文仿宋" panose="02010600040101010101" pitchFamily="2" charset="-122"/>
              </a:rPr>
              <a:t>N</a:t>
            </a:r>
            <a:r>
              <a:rPr lang="zh-CN" altLang="en-US" sz="2400" dirty="0">
                <a:latin typeface="华文仿宋" panose="02010600040101010101" pitchFamily="2" charset="-122"/>
                <a:ea typeface="华文仿宋" panose="02010600040101010101" pitchFamily="2" charset="-122"/>
              </a:rPr>
              <a:t>个独立变量的函数</a:t>
            </a:r>
            <a:r>
              <a:rPr lang="en-US" altLang="zh-CN" sz="2400" i="1" dirty="0">
                <a:latin typeface="华文仿宋" panose="02010600040101010101" pitchFamily="2" charset="-122"/>
                <a:ea typeface="华文仿宋" panose="02010600040101010101" pitchFamily="2" charset="-122"/>
              </a:rPr>
              <a:t>z</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f </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x</a:t>
            </a:r>
            <a:r>
              <a:rPr lang="en-US" altLang="zh-CN" sz="2400" baseline="-25000" dirty="0">
                <a:latin typeface="华文仿宋" panose="02010600040101010101" pitchFamily="2" charset="-122"/>
                <a:ea typeface="华文仿宋" panose="02010600040101010101" pitchFamily="2" charset="-122"/>
              </a:rPr>
              <a:t>1</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x</a:t>
            </a:r>
            <a:r>
              <a:rPr lang="en-US" altLang="zh-CN" sz="2400" baseline="-25000" dirty="0">
                <a:latin typeface="华文仿宋" panose="02010600040101010101" pitchFamily="2" charset="-122"/>
                <a:ea typeface="华文仿宋" panose="02010600040101010101" pitchFamily="2" charset="-122"/>
              </a:rPr>
              <a:t>2</a:t>
            </a:r>
            <a:r>
              <a:rPr lang="en-US" altLang="zh-CN" sz="2400" dirty="0">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x</a:t>
            </a:r>
            <a:r>
              <a:rPr lang="en-US" altLang="zh-CN" sz="2400" i="1" baseline="-25000" dirty="0" err="1">
                <a:latin typeface="华文仿宋" panose="02010600040101010101" pitchFamily="2" charset="-122"/>
                <a:ea typeface="华文仿宋" panose="02010600040101010101" pitchFamily="2" charset="-122"/>
              </a:rPr>
              <a:t>N</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而言，从初始点</a:t>
            </a:r>
            <a:r>
              <a:rPr lang="en-US" altLang="zh-CN" sz="2400" b="1" i="1" dirty="0">
                <a:latin typeface="华文仿宋" panose="02010600040101010101" pitchFamily="2" charset="-122"/>
                <a:ea typeface="华文仿宋" panose="02010600040101010101" pitchFamily="2" charset="-122"/>
              </a:rPr>
              <a:t>P</a:t>
            </a:r>
            <a:r>
              <a:rPr lang="en-US" altLang="zh-CN" sz="2400" baseline="-25000" dirty="0">
                <a:latin typeface="华文仿宋" panose="02010600040101010101" pitchFamily="2" charset="-122"/>
                <a:ea typeface="华文仿宋" panose="02010600040101010101" pitchFamily="2" charset="-122"/>
              </a:rPr>
              <a:t>0</a:t>
            </a:r>
            <a:r>
              <a:rPr lang="zh-CN" altLang="en-US" sz="2400" dirty="0">
                <a:latin typeface="华文仿宋" panose="02010600040101010101" pitchFamily="2" charset="-122"/>
                <a:ea typeface="华文仿宋" panose="02010600040101010101" pitchFamily="2" charset="-122"/>
              </a:rPr>
              <a:t>开始，递归构造出一个含</a:t>
            </a:r>
            <a:r>
              <a:rPr lang="en-US" altLang="zh-CN" sz="2400" i="1" dirty="0">
                <a:latin typeface="华文仿宋" panose="02010600040101010101" pitchFamily="2" charset="-122"/>
                <a:ea typeface="华文仿宋" panose="02010600040101010101" pitchFamily="2" charset="-122"/>
              </a:rPr>
              <a:t>N</a:t>
            </a:r>
            <a:r>
              <a:rPr lang="zh-CN" altLang="en-US" sz="2400" dirty="0">
                <a:latin typeface="华文仿宋" panose="02010600040101010101" pitchFamily="2" charset="-122"/>
                <a:ea typeface="华文仿宋" panose="02010600040101010101" pitchFamily="2" charset="-122"/>
              </a:rPr>
              <a:t>个变量的二次多项式序列</a:t>
            </a:r>
          </a:p>
          <a:p>
            <a:pPr>
              <a:lnSpc>
                <a:spcPct val="120000"/>
              </a:lnSpc>
            </a:pPr>
            <a:r>
              <a:rPr lang="zh-CN" altLang="en-US" sz="2400" dirty="0">
                <a:latin typeface="华文仿宋" panose="02010600040101010101" pitchFamily="2" charset="-122"/>
                <a:ea typeface="华文仿宋" panose="02010600040101010101" pitchFamily="2" charset="-122"/>
              </a:rPr>
              <a:t>如果目标函数是良态的，并且初始点在实际极小值附近，则该二次多项式的极小值序列将收敛到目标函数</a:t>
            </a:r>
            <a:r>
              <a:rPr lang="en-US" altLang="zh-CN" sz="2400" i="1" dirty="0">
                <a:latin typeface="华文仿宋" panose="02010600040101010101" pitchFamily="2" charset="-122"/>
                <a:ea typeface="华文仿宋" panose="02010600040101010101" pitchFamily="2" charset="-122"/>
              </a:rPr>
              <a:t>f</a:t>
            </a:r>
            <a:r>
              <a:rPr lang="zh-CN" altLang="en-US" sz="2400" dirty="0">
                <a:latin typeface="华文仿宋" panose="02010600040101010101" pitchFamily="2" charset="-122"/>
                <a:ea typeface="华文仿宋" panose="02010600040101010101" pitchFamily="2" charset="-122"/>
              </a:rPr>
              <a:t>的极小值</a:t>
            </a:r>
          </a:p>
        </p:txBody>
      </p:sp>
      <p:sp>
        <p:nvSpPr>
          <p:cNvPr id="4" name="Rectangle 2">
            <a:extLst>
              <a:ext uri="{FF2B5EF4-FFF2-40B4-BE49-F238E27FC236}">
                <a16:creationId xmlns:a16="http://schemas.microsoft.com/office/drawing/2014/main" id="{82141B52-715E-42CF-A629-A5673A970464}"/>
              </a:ext>
            </a:extLst>
          </p:cNvPr>
          <p:cNvSpPr txBox="1">
            <a:spLocks noChangeArrowheads="1"/>
          </p:cNvSpPr>
          <p:nvPr/>
        </p:nvSpPr>
        <p:spPr>
          <a:xfrm>
            <a:off x="111400" y="3066458"/>
            <a:ext cx="1656184" cy="550772"/>
          </a:xfrm>
          <a:prstGeom prst="rect">
            <a:avLst/>
          </a:prstGeom>
        </p:spPr>
        <p:txBody>
          <a:bodyPr vert="horz" lIns="91440" tIns="45720" rIns="91440" bIns="45720" rtlCol="0" anchor="ctr">
            <a:normAutofit fontScale="7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lnSpc>
                <a:spcPct val="100000"/>
              </a:lnSpc>
              <a:spcAft>
                <a:spcPts val="0"/>
              </a:spcAft>
            </a:pPr>
            <a:r>
              <a:rPr lang="en-US" altLang="zh-CN" b="0" dirty="0"/>
              <a:t>Hessian</a:t>
            </a:r>
            <a:r>
              <a:rPr lang="zh-CN" altLang="en-US" b="0" dirty="0"/>
              <a:t>矩阵</a:t>
            </a:r>
          </a:p>
        </p:txBody>
      </p:sp>
      <p:sp>
        <p:nvSpPr>
          <p:cNvPr id="5" name="Rectangle 3">
            <a:extLst>
              <a:ext uri="{FF2B5EF4-FFF2-40B4-BE49-F238E27FC236}">
                <a16:creationId xmlns:a16="http://schemas.microsoft.com/office/drawing/2014/main" id="{CC68E804-8D7F-4B95-84A5-7B95701CF2CB}"/>
              </a:ext>
            </a:extLst>
          </p:cNvPr>
          <p:cNvSpPr txBox="1">
            <a:spLocks noChangeArrowheads="1"/>
          </p:cNvSpPr>
          <p:nvPr/>
        </p:nvSpPr>
        <p:spPr>
          <a:xfrm>
            <a:off x="223595" y="3668582"/>
            <a:ext cx="8375972" cy="102552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100000"/>
              </a:lnSpc>
              <a:spcBef>
                <a:spcPct val="0"/>
              </a:spcBef>
              <a:spcAft>
                <a:spcPts val="0"/>
              </a:spcAft>
            </a:pPr>
            <a:r>
              <a:rPr lang="zh-CN" altLang="en-US" sz="2800" b="0" dirty="0"/>
              <a:t>设</a:t>
            </a:r>
            <a:r>
              <a:rPr lang="en-US" altLang="zh-CN" sz="2800" b="0" i="1" dirty="0"/>
              <a:t>z</a:t>
            </a:r>
            <a:r>
              <a:rPr lang="en-US" altLang="zh-CN" sz="2800" b="0" dirty="0"/>
              <a:t>=</a:t>
            </a:r>
            <a:r>
              <a:rPr lang="en-US" altLang="zh-CN" sz="2800" b="0" i="1" dirty="0"/>
              <a:t>f</a:t>
            </a:r>
            <a:r>
              <a:rPr lang="en-US" altLang="zh-CN" sz="2800" b="0" dirty="0"/>
              <a:t>(</a:t>
            </a:r>
            <a:r>
              <a:rPr lang="en-US" altLang="zh-CN" sz="2800" b="1" i="1" dirty="0"/>
              <a:t>X</a:t>
            </a:r>
            <a:r>
              <a:rPr lang="en-US" altLang="zh-CN" sz="2800" b="0" dirty="0"/>
              <a:t>)</a:t>
            </a:r>
            <a:r>
              <a:rPr lang="zh-CN" altLang="en-US" sz="2800" b="0" dirty="0"/>
              <a:t>是</a:t>
            </a:r>
            <a:r>
              <a:rPr lang="en-US" altLang="zh-CN" sz="2800" b="1" i="1" dirty="0"/>
              <a:t>X</a:t>
            </a:r>
            <a:r>
              <a:rPr lang="zh-CN" altLang="en-US" sz="2800" b="0" dirty="0"/>
              <a:t>的函数，对于</a:t>
            </a:r>
            <a:r>
              <a:rPr lang="en-US" altLang="zh-CN" sz="2800" b="0" i="1" dirty="0" err="1"/>
              <a:t>i</a:t>
            </a:r>
            <a:r>
              <a:rPr lang="en-US" altLang="zh-CN" sz="2800" b="0" dirty="0"/>
              <a:t>, </a:t>
            </a:r>
            <a:r>
              <a:rPr lang="en-US" altLang="zh-CN" sz="2800" b="0" i="1" dirty="0"/>
              <a:t>j</a:t>
            </a:r>
            <a:r>
              <a:rPr lang="en-US" altLang="zh-CN" sz="2800" b="0" dirty="0"/>
              <a:t>=1, 2, ..., </a:t>
            </a:r>
            <a:r>
              <a:rPr lang="en-US" altLang="zh-CN" sz="2800" b="0" i="1" dirty="0"/>
              <a:t>N</a:t>
            </a:r>
            <a:r>
              <a:rPr lang="en-US" altLang="zh-CN" sz="2800" b="0" dirty="0"/>
              <a:t>,</a:t>
            </a:r>
          </a:p>
          <a:p>
            <a:pPr fontAlgn="auto">
              <a:lnSpc>
                <a:spcPct val="100000"/>
              </a:lnSpc>
              <a:spcBef>
                <a:spcPct val="0"/>
              </a:spcBef>
              <a:spcAft>
                <a:spcPts val="0"/>
              </a:spcAft>
              <a:buFont typeface="Wingdings" panose="05000000000000000000" pitchFamily="2" charset="2"/>
              <a:buNone/>
            </a:pPr>
            <a:r>
              <a:rPr lang="zh-CN" altLang="en-US" sz="2800" b="0" dirty="0"/>
              <a:t>存在。</a:t>
            </a:r>
            <a:r>
              <a:rPr lang="en-US" altLang="zh-CN" sz="2800" b="0" i="1" dirty="0"/>
              <a:t>f </a:t>
            </a:r>
            <a:r>
              <a:rPr lang="zh-CN" altLang="en-US" sz="2800" b="0" dirty="0"/>
              <a:t>在</a:t>
            </a:r>
            <a:r>
              <a:rPr lang="en-US" altLang="zh-CN" sz="2800" b="1" i="1" dirty="0"/>
              <a:t>X</a:t>
            </a:r>
            <a:r>
              <a:rPr lang="zh-CN" altLang="en-US" sz="2800" b="0" dirty="0"/>
              <a:t>处的</a:t>
            </a:r>
            <a:r>
              <a:rPr lang="en-US" altLang="zh-CN" sz="2800" b="0" dirty="0"/>
              <a:t>Hessian</a:t>
            </a:r>
            <a:r>
              <a:rPr lang="zh-CN" altLang="en-US" sz="2800" b="0" dirty="0"/>
              <a:t>矩阵是一个</a:t>
            </a:r>
            <a:r>
              <a:rPr lang="en-US" altLang="zh-CN" sz="2800" b="0" i="1" dirty="0"/>
              <a:t>N</a:t>
            </a:r>
            <a:r>
              <a:rPr lang="en-US" altLang="zh-CN" sz="2800" b="0" dirty="0"/>
              <a:t>×</a:t>
            </a:r>
            <a:r>
              <a:rPr lang="en-US" altLang="zh-CN" sz="2800" b="0" i="1" dirty="0"/>
              <a:t>N</a:t>
            </a:r>
            <a:r>
              <a:rPr lang="zh-CN" altLang="en-US" sz="2800" b="0" dirty="0"/>
              <a:t>矩阵</a:t>
            </a:r>
          </a:p>
        </p:txBody>
      </p:sp>
      <p:graphicFrame>
        <p:nvGraphicFramePr>
          <p:cNvPr id="6" name="Object 4">
            <a:extLst>
              <a:ext uri="{FF2B5EF4-FFF2-40B4-BE49-F238E27FC236}">
                <a16:creationId xmlns:a16="http://schemas.microsoft.com/office/drawing/2014/main" id="{B580FD03-4195-4D5C-A818-17DEBEDA0BB7}"/>
              </a:ext>
            </a:extLst>
          </p:cNvPr>
          <p:cNvGraphicFramePr>
            <a:graphicFrameLocks noChangeAspect="1"/>
          </p:cNvGraphicFramePr>
          <p:nvPr>
            <p:extLst>
              <p:ext uri="{D42A27DB-BD31-4B8C-83A1-F6EECF244321}">
                <p14:modId xmlns:p14="http://schemas.microsoft.com/office/powerpoint/2010/main" val="452049499"/>
              </p:ext>
            </p:extLst>
          </p:nvPr>
        </p:nvGraphicFramePr>
        <p:xfrm>
          <a:off x="6552220" y="3429000"/>
          <a:ext cx="1008062" cy="847725"/>
        </p:xfrm>
        <a:graphic>
          <a:graphicData uri="http://schemas.openxmlformats.org/presentationml/2006/ole">
            <mc:AlternateContent xmlns:mc="http://schemas.openxmlformats.org/markup-compatibility/2006">
              <mc:Choice xmlns:v="urn:schemas-microsoft-com:vml" Requires="v">
                <p:oleObj spid="_x0000_s590072" name="Equation" r:id="rId3" imgW="558720" imgH="469800" progId="Equation.DSMT4">
                  <p:embed/>
                </p:oleObj>
              </mc:Choice>
              <mc:Fallback>
                <p:oleObj name="Equation" r:id="rId3" imgW="558720" imgH="469800" progId="Equation.DSMT4">
                  <p:embed/>
                  <p:pic>
                    <p:nvPicPr>
                      <p:cNvPr id="90116" name="Object 4">
                        <a:extLst>
                          <a:ext uri="{FF2B5EF4-FFF2-40B4-BE49-F238E27FC236}">
                            <a16:creationId xmlns:a16="http://schemas.microsoft.com/office/drawing/2014/main" id="{42030733-512D-44E5-AAA4-FA845E543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2220" y="3429000"/>
                        <a:ext cx="1008062"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id="{2C6F6AF9-343F-43AB-9AC0-4DAF733745FD}"/>
              </a:ext>
            </a:extLst>
          </p:cNvPr>
          <p:cNvGraphicFramePr>
            <a:graphicFrameLocks noChangeAspect="1"/>
          </p:cNvGraphicFramePr>
          <p:nvPr>
            <p:extLst>
              <p:ext uri="{D42A27DB-BD31-4B8C-83A1-F6EECF244321}">
                <p14:modId xmlns:p14="http://schemas.microsoft.com/office/powerpoint/2010/main" val="1708997880"/>
              </p:ext>
            </p:extLst>
          </p:nvPr>
        </p:nvGraphicFramePr>
        <p:xfrm>
          <a:off x="2903758" y="4950955"/>
          <a:ext cx="2952750" cy="1025525"/>
        </p:xfrm>
        <a:graphic>
          <a:graphicData uri="http://schemas.openxmlformats.org/presentationml/2006/ole">
            <mc:AlternateContent xmlns:mc="http://schemas.openxmlformats.org/markup-compatibility/2006">
              <mc:Choice xmlns:v="urn:schemas-microsoft-com:vml" Requires="v">
                <p:oleObj spid="_x0000_s590073" name="Equation" r:id="rId5" imgW="1498320" imgH="520560" progId="Equation.DSMT4">
                  <p:embed/>
                </p:oleObj>
              </mc:Choice>
              <mc:Fallback>
                <p:oleObj name="Equation" r:id="rId5" imgW="1498320" imgH="520560" progId="Equation.DSMT4">
                  <p:embed/>
                  <p:pic>
                    <p:nvPicPr>
                      <p:cNvPr id="90118" name="Object 6">
                        <a:extLst>
                          <a:ext uri="{FF2B5EF4-FFF2-40B4-BE49-F238E27FC236}">
                            <a16:creationId xmlns:a16="http://schemas.microsoft.com/office/drawing/2014/main" id="{81567E9B-A326-4B08-AB22-8B12251E63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3758" y="4950955"/>
                        <a:ext cx="2952750"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8">
            <a:extLst>
              <a:ext uri="{FF2B5EF4-FFF2-40B4-BE49-F238E27FC236}">
                <a16:creationId xmlns:a16="http://schemas.microsoft.com/office/drawing/2014/main" id="{1A0CFE65-16B4-456E-B7BE-EB1F06258028}"/>
              </a:ext>
            </a:extLst>
          </p:cNvPr>
          <p:cNvSpPr txBox="1">
            <a:spLocks noChangeArrowheads="1"/>
          </p:cNvSpPr>
          <p:nvPr/>
        </p:nvSpPr>
        <p:spPr bwMode="auto">
          <a:xfrm>
            <a:off x="285461" y="5984156"/>
            <a:ext cx="6516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20000"/>
              </a:spcBef>
              <a:buFont typeface="Wingdings" panose="05000000000000000000" pitchFamily="2" charset="2"/>
              <a:buNone/>
            </a:pPr>
            <a:r>
              <a:rPr lang="zh-CN" altLang="en-US" sz="2800" dirty="0">
                <a:latin typeface="Times New Roman" panose="02020603050405020304" pitchFamily="18" charset="0"/>
              </a:rPr>
              <a:t>其中， </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 </a:t>
            </a:r>
            <a:r>
              <a:rPr lang="en-US" altLang="zh-CN" sz="2800" i="1" dirty="0">
                <a:latin typeface="Times New Roman" panose="02020603050405020304" pitchFamily="18" charset="0"/>
              </a:rPr>
              <a:t>j</a:t>
            </a:r>
            <a:r>
              <a:rPr lang="en-US" altLang="zh-CN" sz="2800" dirty="0">
                <a:latin typeface="Times New Roman" panose="02020603050405020304" pitchFamily="18" charset="0"/>
              </a:rPr>
              <a:t>=1, 2, ...,</a:t>
            </a:r>
            <a:r>
              <a:rPr lang="en-US" altLang="zh-CN" sz="2800" i="1" dirty="0">
                <a:latin typeface="Times New Roman" panose="02020603050405020304" pitchFamily="18" charset="0"/>
              </a:rPr>
              <a:t> N</a:t>
            </a:r>
            <a:endParaRPr lang="en-US" altLang="zh-CN" sz="2800" dirty="0">
              <a:latin typeface="Times New Roman" panose="02020603050405020304" pitchFamily="18" charset="0"/>
            </a:endParaRPr>
          </a:p>
        </p:txBody>
      </p:sp>
    </p:spTree>
    <p:extLst>
      <p:ext uri="{BB962C8B-B14F-4D97-AF65-F5344CB8AC3E}">
        <p14:creationId xmlns:p14="http://schemas.microsoft.com/office/powerpoint/2010/main" val="4844266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04747B5-AC58-45C1-9A1C-97228C8384E6}"/>
              </a:ext>
            </a:extLst>
          </p:cNvPr>
          <p:cNvSpPr>
            <a:spLocks noGrp="1" noChangeArrowheads="1"/>
          </p:cNvSpPr>
          <p:nvPr>
            <p:ph type="title"/>
          </p:nvPr>
        </p:nvSpPr>
        <p:spPr>
          <a:xfrm>
            <a:off x="2582069" y="363049"/>
            <a:ext cx="6419056" cy="667544"/>
          </a:xfrm>
        </p:spPr>
        <p:txBody>
          <a:bodyPr/>
          <a:lstStyle/>
          <a:p>
            <a:r>
              <a:rPr lang="zh-CN" altLang="en-US" dirty="0"/>
              <a:t>二阶泰勒多项式</a:t>
            </a:r>
          </a:p>
        </p:txBody>
      </p:sp>
      <p:sp>
        <p:nvSpPr>
          <p:cNvPr id="93187" name="Rectangle 3">
            <a:extLst>
              <a:ext uri="{FF2B5EF4-FFF2-40B4-BE49-F238E27FC236}">
                <a16:creationId xmlns:a16="http://schemas.microsoft.com/office/drawing/2014/main" id="{6014E2B5-4F95-420C-B0EB-794F2E4E4CE7}"/>
              </a:ext>
            </a:extLst>
          </p:cNvPr>
          <p:cNvSpPr>
            <a:spLocks noGrp="1" noChangeArrowheads="1"/>
          </p:cNvSpPr>
          <p:nvPr>
            <p:ph type="body" sz="half" idx="1"/>
          </p:nvPr>
        </p:nvSpPr>
        <p:spPr>
          <a:xfrm>
            <a:off x="233813" y="1042053"/>
            <a:ext cx="8027997" cy="4178531"/>
          </a:xfrm>
        </p:spPr>
        <p:txBody>
          <a:bodyPr/>
          <a:lstStyle/>
          <a:p>
            <a:r>
              <a:rPr lang="zh-CN" altLang="en-US" sz="2800" dirty="0"/>
              <a:t>定义</a:t>
            </a:r>
            <a:r>
              <a:rPr lang="en-US" altLang="zh-CN" sz="2800" dirty="0"/>
              <a:t>8.7  </a:t>
            </a:r>
            <a:r>
              <a:rPr lang="en-US" altLang="zh-CN" sz="2800" i="1" dirty="0"/>
              <a:t>f</a:t>
            </a:r>
            <a:r>
              <a:rPr lang="en-US" altLang="zh-CN" sz="2800" dirty="0"/>
              <a:t>(</a:t>
            </a:r>
            <a:r>
              <a:rPr lang="en-US" altLang="zh-CN" sz="2800" b="1" i="1" dirty="0"/>
              <a:t>X</a:t>
            </a:r>
            <a:r>
              <a:rPr lang="en-US" altLang="zh-CN" sz="2800" dirty="0"/>
              <a:t>)</a:t>
            </a:r>
            <a:r>
              <a:rPr lang="zh-CN" altLang="en-US" sz="2800" dirty="0"/>
              <a:t>在中心</a:t>
            </a:r>
            <a:r>
              <a:rPr lang="en-US" altLang="zh-CN" sz="2800" b="1" i="1" dirty="0"/>
              <a:t>A</a:t>
            </a:r>
            <a:r>
              <a:rPr lang="zh-CN" altLang="en-US" sz="2800" dirty="0"/>
              <a:t>处的</a:t>
            </a:r>
            <a:r>
              <a:rPr lang="zh-CN" altLang="en-US" sz="2800" b="1" dirty="0">
                <a:solidFill>
                  <a:srgbClr val="FF0000"/>
                </a:solidFill>
              </a:rPr>
              <a:t>二阶泰勒多项式</a:t>
            </a:r>
            <a:r>
              <a:rPr lang="zh-CN" altLang="en-US" sz="2800" dirty="0"/>
              <a:t>为</a:t>
            </a:r>
          </a:p>
          <a:p>
            <a:pPr>
              <a:buFont typeface="Wingdings" panose="05000000000000000000" pitchFamily="2" charset="2"/>
              <a:buNone/>
            </a:pPr>
            <a:endParaRPr lang="en-US" altLang="zh-CN" sz="2800" dirty="0">
              <a:latin typeface="宋体" panose="02010600030101010101" pitchFamily="2" charset="-122"/>
            </a:endParaRPr>
          </a:p>
        </p:txBody>
      </p:sp>
      <p:graphicFrame>
        <p:nvGraphicFramePr>
          <p:cNvPr id="93188" name="Object 4">
            <a:extLst>
              <a:ext uri="{FF2B5EF4-FFF2-40B4-BE49-F238E27FC236}">
                <a16:creationId xmlns:a16="http://schemas.microsoft.com/office/drawing/2014/main" id="{26E7E106-C4A3-4020-AFB1-10DFA0BE13B3}"/>
              </a:ext>
            </a:extLst>
          </p:cNvPr>
          <p:cNvGraphicFramePr>
            <a:graphicFrameLocks noGrp="1" noChangeAspect="1"/>
          </p:cNvGraphicFramePr>
          <p:nvPr>
            <p:ph sz="half" idx="2"/>
          </p:nvPr>
        </p:nvGraphicFramePr>
        <p:xfrm>
          <a:off x="759838" y="1530355"/>
          <a:ext cx="7510429" cy="788595"/>
        </p:xfrm>
        <a:graphic>
          <a:graphicData uri="http://schemas.openxmlformats.org/presentationml/2006/ole">
            <mc:AlternateContent xmlns:mc="http://schemas.openxmlformats.org/markup-compatibility/2006">
              <mc:Choice xmlns:v="urn:schemas-microsoft-com:vml" Requires="v">
                <p:oleObj spid="_x0000_s591096" name="Equation" r:id="rId3" imgW="3746160" imgH="393480" progId="Equation.DSMT4">
                  <p:embed/>
                </p:oleObj>
              </mc:Choice>
              <mc:Fallback>
                <p:oleObj name="Equation" r:id="rId3" imgW="3746160" imgH="393480" progId="Equation.DSMT4">
                  <p:embed/>
                  <p:pic>
                    <p:nvPicPr>
                      <p:cNvPr id="93188" name="Object 4">
                        <a:extLst>
                          <a:ext uri="{FF2B5EF4-FFF2-40B4-BE49-F238E27FC236}">
                            <a16:creationId xmlns:a16="http://schemas.microsoft.com/office/drawing/2014/main" id="{26E7E106-C4A3-4020-AFB1-10DFA0BE13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838" y="1530355"/>
                        <a:ext cx="7510429" cy="788595"/>
                      </a:xfrm>
                      <a:prstGeom prst="rect">
                        <a:avLst/>
                      </a:prstGeom>
                      <a:noFill/>
                      <a:ln>
                        <a:noFill/>
                      </a:ln>
                      <a:effectLst/>
                    </p:spPr>
                  </p:pic>
                </p:oleObj>
              </mc:Fallback>
            </mc:AlternateContent>
          </a:graphicData>
        </a:graphic>
      </p:graphicFrame>
      <p:sp>
        <p:nvSpPr>
          <p:cNvPr id="93190" name="Text Box 6">
            <a:extLst>
              <a:ext uri="{FF2B5EF4-FFF2-40B4-BE49-F238E27FC236}">
                <a16:creationId xmlns:a16="http://schemas.microsoft.com/office/drawing/2014/main" id="{68081EB6-CE11-42DB-B29B-C1AD3A77E2E2}"/>
              </a:ext>
            </a:extLst>
          </p:cNvPr>
          <p:cNvSpPr txBox="1">
            <a:spLocks noChangeArrowheads="1"/>
          </p:cNvSpPr>
          <p:nvPr/>
        </p:nvSpPr>
        <p:spPr bwMode="auto">
          <a:xfrm>
            <a:off x="233813" y="2330410"/>
            <a:ext cx="8343515"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50000"/>
              </a:lnSpc>
              <a:spcBef>
                <a:spcPct val="50000"/>
              </a:spcBef>
            </a:pPr>
            <a:r>
              <a:rPr lang="zh-CN" altLang="en-US" sz="2800" dirty="0">
                <a:latin typeface="Times New Roman" panose="02020603050405020304" pitchFamily="18" charset="0"/>
              </a:rPr>
              <a:t>设</a:t>
            </a:r>
            <a:r>
              <a:rPr lang="en-US" altLang="zh-CN" sz="2800" i="1" dirty="0">
                <a:latin typeface="Times New Roman" panose="02020603050405020304" pitchFamily="18" charset="0"/>
              </a:rPr>
              <a:t>z</a:t>
            </a:r>
            <a:r>
              <a:rPr lang="en-US" altLang="zh-CN" sz="2800" dirty="0">
                <a:latin typeface="Times New Roman" panose="02020603050405020304" pitchFamily="18" charset="0"/>
              </a:rPr>
              <a:t>=</a:t>
            </a:r>
            <a:r>
              <a:rPr lang="en-US" altLang="zh-CN" sz="2800" i="1" dirty="0">
                <a:latin typeface="Times New Roman" panose="02020603050405020304" pitchFamily="18" charset="0"/>
              </a:rPr>
              <a:t>f </a:t>
            </a:r>
            <a:r>
              <a:rPr lang="en-US" altLang="zh-CN" sz="2800" dirty="0">
                <a:latin typeface="Times New Roman" panose="02020603050405020304" pitchFamily="18" charset="0"/>
              </a:rPr>
              <a:t>(</a:t>
            </a:r>
            <a:r>
              <a:rPr lang="en-US" altLang="zh-CN" sz="2800" i="1" dirty="0">
                <a:latin typeface="Times New Roman" panose="02020603050405020304" pitchFamily="18" charset="0"/>
              </a:rPr>
              <a:t>x</a:t>
            </a:r>
            <a:r>
              <a:rPr lang="en-US" altLang="zh-CN" sz="2800" baseline="-25000" dirty="0">
                <a:latin typeface="Times New Roman" panose="02020603050405020304" pitchFamily="18" charset="0"/>
              </a:rPr>
              <a:t>1</a:t>
            </a:r>
            <a:r>
              <a:rPr lang="en-US" altLang="zh-CN" sz="2800" dirty="0">
                <a:latin typeface="Times New Roman" panose="02020603050405020304" pitchFamily="18" charset="0"/>
              </a:rPr>
              <a:t>,</a:t>
            </a:r>
            <a:r>
              <a:rPr lang="en-US" altLang="zh-CN" sz="2800" i="1" dirty="0">
                <a:latin typeface="Times New Roman" panose="02020603050405020304" pitchFamily="18" charset="0"/>
              </a:rPr>
              <a:t>x</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x</a:t>
            </a:r>
            <a:r>
              <a:rPr lang="en-US" altLang="zh-CN" sz="2800" i="1" baseline="-25000" dirty="0" err="1">
                <a:latin typeface="Times New Roman" panose="02020603050405020304" pitchFamily="18" charset="0"/>
              </a:rPr>
              <a:t>N</a:t>
            </a:r>
            <a:r>
              <a:rPr lang="en-US" altLang="zh-CN" sz="2800" dirty="0">
                <a:latin typeface="Times New Roman" panose="02020603050405020304" pitchFamily="18" charset="0"/>
              </a:rPr>
              <a:t>)</a:t>
            </a:r>
            <a:r>
              <a:rPr lang="zh-CN" altLang="en-US" sz="2800" dirty="0">
                <a:latin typeface="Times New Roman" panose="02020603050405020304" pitchFamily="18" charset="0"/>
              </a:rPr>
              <a:t>的一阶和二阶偏导数存在，并在包含</a:t>
            </a:r>
            <a:r>
              <a:rPr lang="en-US" altLang="zh-CN" sz="2800" b="1" i="1" dirty="0">
                <a:latin typeface="Times New Roman" panose="02020603050405020304" pitchFamily="18" charset="0"/>
              </a:rPr>
              <a:t>P</a:t>
            </a:r>
            <a:r>
              <a:rPr lang="en-US" altLang="zh-CN" sz="2800" baseline="-25000" dirty="0">
                <a:latin typeface="Times New Roman" panose="02020603050405020304" pitchFamily="18" charset="0"/>
              </a:rPr>
              <a:t>0</a:t>
            </a:r>
            <a:r>
              <a:rPr lang="zh-CN" altLang="en-US" sz="2800" dirty="0">
                <a:latin typeface="Times New Roman" panose="02020603050405020304" pitchFamily="18" charset="0"/>
              </a:rPr>
              <a:t>的一个区间内连续，</a:t>
            </a:r>
            <a:r>
              <a:rPr lang="en-US" altLang="zh-CN" sz="2800" i="1" dirty="0">
                <a:latin typeface="Times New Roman" panose="02020603050405020304" pitchFamily="18" charset="0"/>
              </a:rPr>
              <a:t>f </a:t>
            </a:r>
            <a:r>
              <a:rPr lang="zh-CN" altLang="en-US" sz="2800" dirty="0">
                <a:latin typeface="Times New Roman" panose="02020603050405020304" pitchFamily="18" charset="0"/>
              </a:rPr>
              <a:t>在点</a:t>
            </a:r>
            <a:r>
              <a:rPr lang="en-US" altLang="zh-CN" sz="2800" b="1" i="1" dirty="0">
                <a:latin typeface="Times New Roman" panose="02020603050405020304" pitchFamily="18" charset="0"/>
              </a:rPr>
              <a:t>P</a:t>
            </a:r>
            <a:r>
              <a:rPr lang="zh-CN" altLang="en-US" sz="2800" dirty="0">
                <a:latin typeface="Times New Roman" panose="02020603050405020304" pitchFamily="18" charset="0"/>
              </a:rPr>
              <a:t>处有极小值。则 </a:t>
            </a:r>
            <a:r>
              <a:rPr lang="en-US" altLang="zh-CN" sz="2800" i="1" dirty="0">
                <a:latin typeface="Times New Roman" panose="02020603050405020304" pitchFamily="18" charset="0"/>
              </a:rPr>
              <a:t>f </a:t>
            </a:r>
            <a:r>
              <a:rPr lang="zh-CN" altLang="en-US" sz="2800" dirty="0">
                <a:latin typeface="Times New Roman" panose="02020603050405020304" pitchFamily="18" charset="0"/>
              </a:rPr>
              <a:t>在</a:t>
            </a:r>
            <a:r>
              <a:rPr lang="en-US" altLang="zh-CN" sz="2800" b="1" i="1" dirty="0">
                <a:latin typeface="Times New Roman" panose="02020603050405020304" pitchFamily="18" charset="0"/>
              </a:rPr>
              <a:t>P</a:t>
            </a:r>
            <a:r>
              <a:rPr lang="en-US" altLang="zh-CN" sz="2800" baseline="-25000" dirty="0">
                <a:latin typeface="Times New Roman" panose="02020603050405020304" pitchFamily="18" charset="0"/>
              </a:rPr>
              <a:t>0</a:t>
            </a:r>
            <a:r>
              <a:rPr lang="zh-CN" altLang="en-US" sz="2800" dirty="0">
                <a:latin typeface="Times New Roman" panose="02020603050405020304" pitchFamily="18" charset="0"/>
              </a:rPr>
              <a:t>的泰勒展开为</a:t>
            </a:r>
          </a:p>
        </p:txBody>
      </p:sp>
      <p:graphicFrame>
        <p:nvGraphicFramePr>
          <p:cNvPr id="93191" name="Object 7">
            <a:extLst>
              <a:ext uri="{FF2B5EF4-FFF2-40B4-BE49-F238E27FC236}">
                <a16:creationId xmlns:a16="http://schemas.microsoft.com/office/drawing/2014/main" id="{C419C65A-21B5-4B2C-92E6-3F999A78AB11}"/>
              </a:ext>
            </a:extLst>
          </p:cNvPr>
          <p:cNvGraphicFramePr>
            <a:graphicFrameLocks noChangeAspect="1"/>
          </p:cNvGraphicFramePr>
          <p:nvPr/>
        </p:nvGraphicFramePr>
        <p:xfrm>
          <a:off x="520688" y="4331772"/>
          <a:ext cx="8056640" cy="805664"/>
        </p:xfrm>
        <a:graphic>
          <a:graphicData uri="http://schemas.openxmlformats.org/presentationml/2006/ole">
            <mc:AlternateContent xmlns:mc="http://schemas.openxmlformats.org/markup-compatibility/2006">
              <mc:Choice xmlns:v="urn:schemas-microsoft-com:vml" Requires="v">
                <p:oleObj spid="_x0000_s591097" name="Equation" r:id="rId5" imgW="3936960" imgH="393480" progId="Equation.DSMT4">
                  <p:embed/>
                </p:oleObj>
              </mc:Choice>
              <mc:Fallback>
                <p:oleObj name="Equation" r:id="rId5" imgW="3936960" imgH="393480" progId="Equation.DSMT4">
                  <p:embed/>
                  <p:pic>
                    <p:nvPicPr>
                      <p:cNvPr id="93191" name="Object 7">
                        <a:extLst>
                          <a:ext uri="{FF2B5EF4-FFF2-40B4-BE49-F238E27FC236}">
                            <a16:creationId xmlns:a16="http://schemas.microsoft.com/office/drawing/2014/main" id="{C419C65A-21B5-4B2C-92E6-3F999A78AB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688" y="4331772"/>
                        <a:ext cx="8056640" cy="805664"/>
                      </a:xfrm>
                      <a:prstGeom prst="rect">
                        <a:avLst/>
                      </a:prstGeom>
                      <a:noFill/>
                      <a:ln>
                        <a:noFill/>
                      </a:ln>
                      <a:effectLst/>
                    </p:spPr>
                  </p:pic>
                </p:oleObj>
              </mc:Fallback>
            </mc:AlternateContent>
          </a:graphicData>
        </a:graphic>
      </p:graphicFrame>
      <p:sp>
        <p:nvSpPr>
          <p:cNvPr id="93192" name="Text Box 8">
            <a:extLst>
              <a:ext uri="{FF2B5EF4-FFF2-40B4-BE49-F238E27FC236}">
                <a16:creationId xmlns:a16="http://schemas.microsoft.com/office/drawing/2014/main" id="{2FC171ED-EE45-43C1-B935-D44A0F67AA19}"/>
              </a:ext>
            </a:extLst>
          </p:cNvPr>
          <p:cNvSpPr txBox="1">
            <a:spLocks noChangeArrowheads="1"/>
          </p:cNvSpPr>
          <p:nvPr/>
        </p:nvSpPr>
        <p:spPr bwMode="auto">
          <a:xfrm>
            <a:off x="426201" y="5213864"/>
            <a:ext cx="795873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lang="en-US" altLang="zh-CN" sz="2800" i="1" dirty="0">
                <a:latin typeface="Times New Roman" panose="02020603050405020304" pitchFamily="18" charset="0"/>
              </a:rPr>
              <a:t>Q</a:t>
            </a:r>
            <a:r>
              <a:rPr lang="en-US" altLang="zh-CN" sz="2800"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dirty="0">
                <a:latin typeface="Times New Roman" panose="02020603050405020304" pitchFamily="18" charset="0"/>
              </a:rPr>
              <a:t>)</a:t>
            </a:r>
            <a:r>
              <a:rPr lang="zh-CN" altLang="en-US" sz="2800" dirty="0">
                <a:latin typeface="Times New Roman" panose="02020603050405020304" pitchFamily="18" charset="0"/>
              </a:rPr>
              <a:t>是一个</a:t>
            </a:r>
            <a:r>
              <a:rPr lang="en-US" altLang="zh-CN" sz="2800" i="1" dirty="0">
                <a:latin typeface="Times New Roman" panose="02020603050405020304" pitchFamily="18" charset="0"/>
              </a:rPr>
              <a:t>N</a:t>
            </a:r>
            <a:r>
              <a:rPr lang="zh-CN" altLang="en-US" sz="2800" dirty="0">
                <a:latin typeface="Times New Roman" panose="02020603050405020304" pitchFamily="18" charset="0"/>
              </a:rPr>
              <a:t>变量的二阶多项式，它可能在▽</a:t>
            </a:r>
            <a:r>
              <a:rPr lang="en-US" altLang="zh-CN" sz="2800" i="1" dirty="0">
                <a:latin typeface="Times New Roman" panose="02020603050405020304" pitchFamily="18" charset="0"/>
              </a:rPr>
              <a:t>Q</a:t>
            </a:r>
            <a:r>
              <a:rPr lang="en-US" altLang="zh-CN" sz="2800"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dirty="0">
                <a:latin typeface="Times New Roman" panose="02020603050405020304" pitchFamily="18" charset="0"/>
              </a:rPr>
              <a:t>)=0</a:t>
            </a:r>
            <a:r>
              <a:rPr lang="zh-CN" altLang="en-US" sz="2800" dirty="0">
                <a:latin typeface="Times New Roman" panose="02020603050405020304" pitchFamily="18" charset="0"/>
              </a:rPr>
              <a:t>有极小值</a:t>
            </a:r>
          </a:p>
        </p:txBody>
      </p:sp>
    </p:spTree>
    <p:extLst>
      <p:ext uri="{BB962C8B-B14F-4D97-AF65-F5344CB8AC3E}">
        <p14:creationId xmlns:p14="http://schemas.microsoft.com/office/powerpoint/2010/main" val="675085381"/>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a:extLst>
              <a:ext uri="{FF2B5EF4-FFF2-40B4-BE49-F238E27FC236}">
                <a16:creationId xmlns:a16="http://schemas.microsoft.com/office/drawing/2014/main" id="{3103A8F4-45B6-4FC9-AC76-4723F709C2B7}"/>
              </a:ext>
            </a:extLst>
          </p:cNvPr>
          <p:cNvSpPr>
            <a:spLocks noGrp="1" noChangeArrowheads="1"/>
          </p:cNvSpPr>
          <p:nvPr>
            <p:ph type="body" idx="1"/>
          </p:nvPr>
        </p:nvSpPr>
        <p:spPr>
          <a:xfrm>
            <a:off x="407987" y="787400"/>
            <a:ext cx="8328025" cy="5283200"/>
          </a:xfrm>
        </p:spPr>
        <p:txBody>
          <a:bodyPr/>
          <a:lstStyle/>
          <a:p>
            <a:r>
              <a:rPr lang="zh-CN" altLang="en-US" sz="2800" dirty="0"/>
              <a:t>由▽</a:t>
            </a:r>
            <a:r>
              <a:rPr lang="en-US" altLang="zh-CN" sz="2800" i="1" dirty="0"/>
              <a:t>Q</a:t>
            </a:r>
            <a:r>
              <a:rPr lang="en-US" altLang="zh-CN" sz="2800" dirty="0"/>
              <a:t>(</a:t>
            </a:r>
            <a:r>
              <a:rPr lang="en-US" altLang="zh-CN" sz="2800" b="1" i="1" dirty="0"/>
              <a:t>X</a:t>
            </a:r>
            <a:r>
              <a:rPr lang="en-US" altLang="zh-CN" sz="2800" dirty="0"/>
              <a:t>)=0</a:t>
            </a:r>
            <a:r>
              <a:rPr lang="zh-CN" altLang="en-US" sz="2800" dirty="0"/>
              <a:t>得▽</a:t>
            </a:r>
            <a:r>
              <a:rPr lang="en-US" altLang="zh-CN" sz="2800" i="1" dirty="0"/>
              <a:t>f</a:t>
            </a:r>
            <a:r>
              <a:rPr lang="en-US" altLang="zh-CN" sz="2800" dirty="0"/>
              <a:t>(</a:t>
            </a:r>
            <a:r>
              <a:rPr lang="en-US" altLang="zh-CN" sz="2800" b="1" i="1" dirty="0"/>
              <a:t>P</a:t>
            </a:r>
            <a:r>
              <a:rPr lang="en-US" altLang="zh-CN" sz="2800" baseline="-25000" dirty="0"/>
              <a:t>0</a:t>
            </a:r>
            <a:r>
              <a:rPr lang="en-US" altLang="zh-CN" sz="2800" dirty="0"/>
              <a:t>)+(</a:t>
            </a:r>
            <a:r>
              <a:rPr lang="en-US" altLang="zh-CN" sz="2800" b="1" i="1" dirty="0"/>
              <a:t>X</a:t>
            </a:r>
            <a:r>
              <a:rPr lang="en-US" altLang="zh-CN" sz="2800" dirty="0"/>
              <a:t>-</a:t>
            </a:r>
            <a:r>
              <a:rPr lang="en-US" altLang="zh-CN" sz="2800" b="1" i="1" dirty="0"/>
              <a:t>P</a:t>
            </a:r>
            <a:r>
              <a:rPr lang="en-US" altLang="zh-CN" sz="2800" baseline="-25000" dirty="0"/>
              <a:t>0</a:t>
            </a:r>
            <a:r>
              <a:rPr lang="en-US" altLang="zh-CN" sz="2800" dirty="0"/>
              <a:t>)(</a:t>
            </a:r>
            <a:r>
              <a:rPr lang="en-US" altLang="zh-CN" sz="2800" b="1" i="1" dirty="0"/>
              <a:t>H</a:t>
            </a:r>
            <a:r>
              <a:rPr lang="en-US" altLang="zh-CN" sz="2800" dirty="0"/>
              <a:t> </a:t>
            </a:r>
            <a:r>
              <a:rPr lang="en-US" altLang="zh-CN" sz="2800" i="1" dirty="0"/>
              <a:t>f</a:t>
            </a:r>
            <a:r>
              <a:rPr lang="en-US" altLang="zh-CN" sz="2800" dirty="0"/>
              <a:t>(</a:t>
            </a:r>
            <a:r>
              <a:rPr lang="en-US" altLang="zh-CN" sz="2800" b="1" i="1" dirty="0"/>
              <a:t>P</a:t>
            </a:r>
            <a:r>
              <a:rPr lang="en-US" altLang="zh-CN" sz="2800" baseline="-25000" dirty="0"/>
              <a:t>0</a:t>
            </a:r>
            <a:r>
              <a:rPr lang="en-US" altLang="zh-CN" sz="2800" dirty="0"/>
              <a:t>))</a:t>
            </a:r>
            <a:r>
              <a:rPr lang="en-US" altLang="zh-CN" sz="2800" i="1" baseline="30000" dirty="0"/>
              <a:t>T</a:t>
            </a:r>
            <a:r>
              <a:rPr lang="en-US" altLang="zh-CN" sz="2800" dirty="0"/>
              <a:t>=0</a:t>
            </a:r>
          </a:p>
          <a:p>
            <a:r>
              <a:rPr lang="zh-CN" altLang="en-US" sz="2800" dirty="0"/>
              <a:t>若</a:t>
            </a:r>
            <a:r>
              <a:rPr lang="en-US" altLang="zh-CN" sz="2800" b="1" i="1" dirty="0"/>
              <a:t>P</a:t>
            </a:r>
            <a:r>
              <a:rPr lang="en-US" altLang="zh-CN" sz="2800" baseline="-25000" dirty="0"/>
              <a:t>0</a:t>
            </a:r>
            <a:r>
              <a:rPr lang="zh-CN" altLang="en-US" sz="2800" dirty="0"/>
              <a:t>在点</a:t>
            </a:r>
            <a:r>
              <a:rPr lang="en-US" altLang="zh-CN" sz="2800" b="1" i="1" dirty="0"/>
              <a:t>P</a:t>
            </a:r>
            <a:r>
              <a:rPr lang="zh-CN" altLang="en-US" sz="2800" dirty="0"/>
              <a:t>（</a:t>
            </a:r>
            <a:r>
              <a:rPr lang="en-US" altLang="zh-CN" sz="2800" i="1" dirty="0"/>
              <a:t>f</a:t>
            </a:r>
            <a:r>
              <a:rPr lang="zh-CN" altLang="en-US" sz="2800" dirty="0"/>
              <a:t>的极小值点）附近，则</a:t>
            </a:r>
            <a:r>
              <a:rPr lang="en-US" altLang="zh-CN" sz="2800" b="1" i="1" dirty="0"/>
              <a:t>H</a:t>
            </a:r>
            <a:r>
              <a:rPr lang="en-US" altLang="zh-CN" sz="2800" dirty="0"/>
              <a:t> </a:t>
            </a:r>
            <a:r>
              <a:rPr lang="en-US" altLang="zh-CN" sz="2800" i="1" dirty="0"/>
              <a:t>f</a:t>
            </a:r>
            <a:r>
              <a:rPr lang="en-US" altLang="zh-CN" sz="2800" dirty="0"/>
              <a:t>(</a:t>
            </a:r>
            <a:r>
              <a:rPr lang="en-US" altLang="zh-CN" sz="2800" b="1" i="1" dirty="0"/>
              <a:t>P</a:t>
            </a:r>
            <a:r>
              <a:rPr lang="en-US" altLang="zh-CN" sz="2800" baseline="-25000" dirty="0"/>
              <a:t>0</a:t>
            </a:r>
            <a:r>
              <a:rPr lang="en-US" altLang="zh-CN" sz="2800" dirty="0"/>
              <a:t>)</a:t>
            </a:r>
            <a:r>
              <a:rPr lang="zh-CN" altLang="en-US" sz="2800" dirty="0"/>
              <a:t>可逆，则可求得</a:t>
            </a:r>
            <a:r>
              <a:rPr lang="en-US" altLang="zh-CN" sz="2800" b="1" i="1" dirty="0"/>
              <a:t>X</a:t>
            </a:r>
            <a:r>
              <a:rPr lang="en-US" altLang="zh-CN" sz="2800" dirty="0"/>
              <a:t>=</a:t>
            </a:r>
            <a:r>
              <a:rPr lang="en-US" altLang="zh-CN" sz="2800" b="1" i="1" dirty="0"/>
              <a:t>P</a:t>
            </a:r>
            <a:r>
              <a:rPr lang="en-US" altLang="zh-CN" sz="2800" baseline="-25000" dirty="0"/>
              <a:t>0 </a:t>
            </a:r>
            <a:r>
              <a:rPr lang="en-US" altLang="zh-CN" sz="2800" dirty="0"/>
              <a:t>-▽</a:t>
            </a:r>
            <a:r>
              <a:rPr lang="en-US" altLang="zh-CN" sz="2800" i="1" dirty="0"/>
              <a:t>f</a:t>
            </a:r>
            <a:r>
              <a:rPr lang="en-US" altLang="zh-CN" sz="2800" dirty="0"/>
              <a:t>(</a:t>
            </a:r>
            <a:r>
              <a:rPr lang="en-US" altLang="zh-CN" sz="2800" b="1" i="1" dirty="0"/>
              <a:t>P</a:t>
            </a:r>
            <a:r>
              <a:rPr lang="en-US" altLang="zh-CN" sz="2800" baseline="-25000" dirty="0"/>
              <a:t>0</a:t>
            </a:r>
            <a:r>
              <a:rPr lang="en-US" altLang="zh-CN" sz="2800" dirty="0"/>
              <a:t>)((</a:t>
            </a:r>
            <a:r>
              <a:rPr lang="en-US" altLang="zh-CN" sz="2800" b="1" i="1" dirty="0"/>
              <a:t>H</a:t>
            </a:r>
            <a:r>
              <a:rPr lang="en-US" altLang="zh-CN" sz="2800" dirty="0"/>
              <a:t> </a:t>
            </a:r>
            <a:r>
              <a:rPr lang="en-US" altLang="zh-CN" sz="2800" i="1" dirty="0"/>
              <a:t>f</a:t>
            </a:r>
            <a:r>
              <a:rPr lang="en-US" altLang="zh-CN" sz="2800" dirty="0"/>
              <a:t>(</a:t>
            </a:r>
            <a:r>
              <a:rPr lang="en-US" altLang="zh-CN" sz="2800" b="1" i="1" dirty="0"/>
              <a:t>P</a:t>
            </a:r>
            <a:r>
              <a:rPr lang="en-US" altLang="zh-CN" sz="2800" baseline="-25000" dirty="0"/>
              <a:t>0</a:t>
            </a:r>
            <a:r>
              <a:rPr lang="en-US" altLang="zh-CN" sz="2800" dirty="0"/>
              <a:t>))</a:t>
            </a:r>
            <a:r>
              <a:rPr lang="en-US" altLang="zh-CN" sz="2800" baseline="30000" dirty="0"/>
              <a:t>-1</a:t>
            </a:r>
            <a:r>
              <a:rPr lang="en-US" altLang="zh-CN" sz="2800" dirty="0"/>
              <a:t>) </a:t>
            </a:r>
            <a:r>
              <a:rPr lang="en-US" altLang="zh-CN" sz="2800" i="1" baseline="30000" dirty="0"/>
              <a:t>T</a:t>
            </a:r>
          </a:p>
          <a:p>
            <a:r>
              <a:rPr lang="zh-CN" altLang="en-US" sz="2800" dirty="0"/>
              <a:t>用</a:t>
            </a:r>
            <a:r>
              <a:rPr lang="en-US" altLang="zh-CN" sz="2800" b="1" i="1" dirty="0"/>
              <a:t>P</a:t>
            </a:r>
            <a:r>
              <a:rPr lang="en-US" altLang="zh-CN" sz="2800" baseline="-25000" dirty="0"/>
              <a:t>1</a:t>
            </a:r>
            <a:r>
              <a:rPr lang="zh-CN" altLang="en-US" sz="2800" dirty="0"/>
              <a:t>代替上式中的</a:t>
            </a:r>
            <a:r>
              <a:rPr lang="en-US" altLang="zh-CN" sz="2800" b="1" i="1" dirty="0"/>
              <a:t>X</a:t>
            </a:r>
            <a:r>
              <a:rPr lang="zh-CN" altLang="en-US" sz="2800" dirty="0"/>
              <a:t>，得</a:t>
            </a:r>
            <a:r>
              <a:rPr lang="en-US" altLang="zh-CN" sz="2800" b="1" i="1" dirty="0"/>
              <a:t>P</a:t>
            </a:r>
            <a:r>
              <a:rPr lang="en-US" altLang="zh-CN" sz="2800" baseline="-25000" dirty="0"/>
              <a:t>1</a:t>
            </a:r>
            <a:r>
              <a:rPr lang="en-US" altLang="zh-CN" sz="2800" dirty="0"/>
              <a:t>=</a:t>
            </a:r>
            <a:r>
              <a:rPr lang="en-US" altLang="zh-CN" sz="2800" b="1" i="1" dirty="0"/>
              <a:t>P</a:t>
            </a:r>
            <a:r>
              <a:rPr lang="en-US" altLang="zh-CN" sz="2800" baseline="-25000" dirty="0"/>
              <a:t>0</a:t>
            </a:r>
            <a:r>
              <a:rPr lang="en-US" altLang="zh-CN" sz="2800" dirty="0"/>
              <a:t>-▽</a:t>
            </a:r>
            <a:r>
              <a:rPr lang="en-US" altLang="zh-CN" sz="2800" i="1" dirty="0"/>
              <a:t>f</a:t>
            </a:r>
            <a:r>
              <a:rPr lang="en-US" altLang="zh-CN" sz="2800" dirty="0"/>
              <a:t>(</a:t>
            </a:r>
            <a:r>
              <a:rPr lang="en-US" altLang="zh-CN" sz="2800" b="1" i="1" dirty="0"/>
              <a:t>P</a:t>
            </a:r>
            <a:r>
              <a:rPr lang="en-US" altLang="zh-CN" sz="2800" baseline="-25000" dirty="0"/>
              <a:t>0</a:t>
            </a:r>
            <a:r>
              <a:rPr lang="en-US" altLang="zh-CN" sz="2800" dirty="0"/>
              <a:t>)((</a:t>
            </a:r>
            <a:r>
              <a:rPr lang="en-US" altLang="zh-CN" sz="2800" b="1" i="1" dirty="0"/>
              <a:t>H</a:t>
            </a:r>
            <a:r>
              <a:rPr lang="en-US" altLang="zh-CN" sz="2800" dirty="0"/>
              <a:t> </a:t>
            </a:r>
            <a:r>
              <a:rPr lang="en-US" altLang="zh-CN" sz="2800" i="1" dirty="0"/>
              <a:t>f</a:t>
            </a:r>
            <a:r>
              <a:rPr lang="en-US" altLang="zh-CN" sz="2800" dirty="0"/>
              <a:t>(</a:t>
            </a:r>
            <a:r>
              <a:rPr lang="en-US" altLang="zh-CN" sz="2800" b="1" i="1" dirty="0"/>
              <a:t>P</a:t>
            </a:r>
            <a:r>
              <a:rPr lang="en-US" altLang="zh-CN" sz="2800" baseline="-25000" dirty="0"/>
              <a:t>0</a:t>
            </a:r>
            <a:r>
              <a:rPr lang="en-US" altLang="zh-CN" sz="2800" dirty="0"/>
              <a:t>))</a:t>
            </a:r>
            <a:r>
              <a:rPr lang="en-US" altLang="zh-CN" sz="2800" baseline="30000" dirty="0"/>
              <a:t>-1</a:t>
            </a:r>
            <a:r>
              <a:rPr lang="en-US" altLang="zh-CN" sz="2800" dirty="0"/>
              <a:t>) </a:t>
            </a:r>
            <a:r>
              <a:rPr lang="en-US" altLang="zh-CN" sz="2800" i="1" baseline="30000" dirty="0"/>
              <a:t>T</a:t>
            </a:r>
          </a:p>
          <a:p>
            <a:r>
              <a:rPr lang="zh-CN" altLang="en-US" sz="2800" dirty="0"/>
              <a:t>上式中，用</a:t>
            </a:r>
            <a:r>
              <a:rPr lang="en-US" altLang="zh-CN" sz="2800" b="1" i="1" dirty="0"/>
              <a:t>P</a:t>
            </a:r>
            <a:r>
              <a:rPr lang="en-US" altLang="zh-CN" sz="2800" i="1" baseline="-25000" dirty="0"/>
              <a:t>k</a:t>
            </a:r>
            <a:r>
              <a:rPr lang="en-US" altLang="zh-CN" sz="2800" baseline="-25000" dirty="0"/>
              <a:t>-1</a:t>
            </a:r>
            <a:r>
              <a:rPr lang="zh-CN" altLang="en-US" sz="2800" dirty="0"/>
              <a:t>代替</a:t>
            </a:r>
            <a:r>
              <a:rPr lang="en-US" altLang="zh-CN" sz="2800" b="1" i="1" dirty="0"/>
              <a:t>P</a:t>
            </a:r>
            <a:r>
              <a:rPr lang="en-US" altLang="zh-CN" sz="2800" baseline="-25000" dirty="0"/>
              <a:t>0</a:t>
            </a:r>
            <a:r>
              <a:rPr lang="zh-CN" altLang="en-US" sz="2800" dirty="0"/>
              <a:t>，</a:t>
            </a:r>
            <a:r>
              <a:rPr lang="en-US" altLang="zh-CN" sz="2800" b="1" i="1" dirty="0" err="1"/>
              <a:t>P</a:t>
            </a:r>
            <a:r>
              <a:rPr lang="en-US" altLang="zh-CN" sz="2800" i="1" baseline="-25000" dirty="0" err="1"/>
              <a:t>k</a:t>
            </a:r>
            <a:r>
              <a:rPr lang="zh-CN" altLang="en-US" sz="2800" dirty="0"/>
              <a:t>代替</a:t>
            </a:r>
            <a:r>
              <a:rPr lang="en-US" altLang="zh-CN" sz="2800" b="1" i="1" dirty="0"/>
              <a:t>P</a:t>
            </a:r>
            <a:r>
              <a:rPr lang="en-US" altLang="zh-CN" sz="2800" baseline="-25000" dirty="0"/>
              <a:t>1</a:t>
            </a:r>
            <a:r>
              <a:rPr lang="zh-CN" altLang="en-US" sz="2800" dirty="0"/>
              <a:t>，得</a:t>
            </a:r>
          </a:p>
          <a:p>
            <a:pPr algn="ctr">
              <a:buFont typeface="Wingdings" panose="05000000000000000000" pitchFamily="2" charset="2"/>
              <a:buNone/>
            </a:pPr>
            <a:r>
              <a:rPr lang="en-US" altLang="zh-CN" sz="2800" b="1" i="1" dirty="0" err="1"/>
              <a:t>P</a:t>
            </a:r>
            <a:r>
              <a:rPr lang="en-US" altLang="zh-CN" sz="2800" i="1" baseline="-25000" dirty="0" err="1"/>
              <a:t>k</a:t>
            </a:r>
            <a:r>
              <a:rPr lang="en-US" altLang="zh-CN" sz="2800" dirty="0"/>
              <a:t>=</a:t>
            </a:r>
            <a:r>
              <a:rPr lang="en-US" altLang="zh-CN" sz="2800" b="1" i="1" dirty="0"/>
              <a:t>P</a:t>
            </a:r>
            <a:r>
              <a:rPr lang="en-US" altLang="zh-CN" sz="2800" i="1" baseline="-25000" dirty="0"/>
              <a:t>k</a:t>
            </a:r>
            <a:r>
              <a:rPr lang="en-US" altLang="zh-CN" sz="2800" baseline="-25000" dirty="0"/>
              <a:t>-1</a:t>
            </a:r>
            <a:r>
              <a:rPr lang="en-US" altLang="zh-CN" sz="2800" dirty="0"/>
              <a:t>-▽</a:t>
            </a:r>
            <a:r>
              <a:rPr lang="en-US" altLang="zh-CN" sz="2800" i="1" dirty="0"/>
              <a:t>f</a:t>
            </a:r>
            <a:r>
              <a:rPr lang="en-US" altLang="zh-CN" sz="2800" dirty="0"/>
              <a:t>(</a:t>
            </a:r>
            <a:r>
              <a:rPr lang="en-US" altLang="zh-CN" sz="2800" b="1" i="1" dirty="0"/>
              <a:t>P</a:t>
            </a:r>
            <a:r>
              <a:rPr lang="en-US" altLang="zh-CN" sz="2800" i="1" baseline="-25000" dirty="0"/>
              <a:t>k</a:t>
            </a:r>
            <a:r>
              <a:rPr lang="en-US" altLang="zh-CN" sz="2800" baseline="-25000" dirty="0"/>
              <a:t>-1</a:t>
            </a:r>
            <a:r>
              <a:rPr lang="en-US" altLang="zh-CN" sz="2800" dirty="0"/>
              <a:t>)((</a:t>
            </a:r>
            <a:r>
              <a:rPr lang="en-US" altLang="zh-CN" sz="2800" b="1" i="1" dirty="0"/>
              <a:t>H</a:t>
            </a:r>
            <a:r>
              <a:rPr lang="en-US" altLang="zh-CN" sz="2800" dirty="0"/>
              <a:t> </a:t>
            </a:r>
            <a:r>
              <a:rPr lang="en-US" altLang="zh-CN" sz="2800" i="1" dirty="0"/>
              <a:t>f</a:t>
            </a:r>
            <a:r>
              <a:rPr lang="en-US" altLang="zh-CN" sz="2800" dirty="0"/>
              <a:t>(</a:t>
            </a:r>
            <a:r>
              <a:rPr lang="en-US" altLang="zh-CN" sz="2800" b="1" i="1" dirty="0"/>
              <a:t>P</a:t>
            </a:r>
            <a:r>
              <a:rPr lang="en-US" altLang="zh-CN" sz="2800" i="1" baseline="-25000" dirty="0"/>
              <a:t>k</a:t>
            </a:r>
            <a:r>
              <a:rPr lang="en-US" altLang="zh-CN" sz="2800" baseline="-25000" dirty="0"/>
              <a:t>-1</a:t>
            </a:r>
            <a:r>
              <a:rPr lang="en-US" altLang="zh-CN" sz="2800" dirty="0"/>
              <a:t>))</a:t>
            </a:r>
            <a:r>
              <a:rPr lang="en-US" altLang="zh-CN" sz="2800" baseline="30000" dirty="0"/>
              <a:t>-1</a:t>
            </a:r>
            <a:r>
              <a:rPr lang="en-US" altLang="zh-CN" sz="2800" dirty="0"/>
              <a:t>) </a:t>
            </a:r>
            <a:r>
              <a:rPr lang="en-US" altLang="zh-CN" sz="2800" i="1" baseline="30000" dirty="0"/>
              <a:t>T</a:t>
            </a:r>
          </a:p>
          <a:p>
            <a:r>
              <a:rPr lang="zh-CN" altLang="en-US" sz="2800" dirty="0"/>
              <a:t>上式建立了一个迭代关系式，由此迭代关系式可生成点序列</a:t>
            </a:r>
            <a:r>
              <a:rPr lang="en-US" altLang="zh-CN" sz="2800" dirty="0"/>
              <a:t>{</a:t>
            </a:r>
            <a:r>
              <a:rPr lang="en-US" altLang="zh-CN" sz="2800" b="1" i="1" dirty="0" err="1"/>
              <a:t>P</a:t>
            </a:r>
            <a:r>
              <a:rPr lang="en-US" altLang="zh-CN" sz="2800" i="1" baseline="-25000" dirty="0" err="1"/>
              <a:t>k</a:t>
            </a:r>
            <a:r>
              <a:rPr lang="en-US" altLang="zh-CN" sz="2800" dirty="0"/>
              <a:t>}(</a:t>
            </a:r>
            <a:r>
              <a:rPr lang="en-US" altLang="zh-CN" sz="2800" i="1" dirty="0"/>
              <a:t>k</a:t>
            </a:r>
            <a:r>
              <a:rPr lang="en-US" altLang="zh-CN" sz="2800" dirty="0"/>
              <a:t>=0,1,2,...)</a:t>
            </a:r>
          </a:p>
          <a:p>
            <a:r>
              <a:rPr lang="zh-CN" altLang="en-US" sz="2800" dirty="0"/>
              <a:t>但算法中涉及到矩阵求逆的运算，理论上虽然可行，实际上用它进行计算则效率很低</a:t>
            </a:r>
          </a:p>
        </p:txBody>
      </p:sp>
    </p:spTree>
    <p:extLst>
      <p:ext uri="{BB962C8B-B14F-4D97-AF65-F5344CB8AC3E}">
        <p14:creationId xmlns:p14="http://schemas.microsoft.com/office/powerpoint/2010/main" val="37881072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D34DF3F4-A867-4923-A712-56A10A9AACAA}"/>
              </a:ext>
            </a:extLst>
          </p:cNvPr>
          <p:cNvSpPr>
            <a:spLocks noGrp="1" noChangeArrowheads="1"/>
          </p:cNvSpPr>
          <p:nvPr>
            <p:ph type="title"/>
          </p:nvPr>
        </p:nvSpPr>
        <p:spPr>
          <a:xfrm>
            <a:off x="2411760" y="260648"/>
            <a:ext cx="5599534" cy="471586"/>
          </a:xfrm>
        </p:spPr>
        <p:txBody>
          <a:bodyPr>
            <a:normAutofit fontScale="90000"/>
          </a:bodyPr>
          <a:lstStyle/>
          <a:p>
            <a:r>
              <a:rPr lang="zh-CN" altLang="en-US" dirty="0"/>
              <a:t>改进的牛顿方法概要</a:t>
            </a:r>
          </a:p>
        </p:txBody>
      </p:sp>
      <p:sp>
        <p:nvSpPr>
          <p:cNvPr id="106499" name="Rectangle 3">
            <a:extLst>
              <a:ext uri="{FF2B5EF4-FFF2-40B4-BE49-F238E27FC236}">
                <a16:creationId xmlns:a16="http://schemas.microsoft.com/office/drawing/2014/main" id="{EEAF1261-EB50-42B1-8F90-7963C1D3FA5D}"/>
              </a:ext>
            </a:extLst>
          </p:cNvPr>
          <p:cNvSpPr>
            <a:spLocks noGrp="1" noChangeArrowheads="1"/>
          </p:cNvSpPr>
          <p:nvPr>
            <p:ph type="body" idx="1"/>
          </p:nvPr>
        </p:nvSpPr>
        <p:spPr>
          <a:xfrm>
            <a:off x="179512" y="908720"/>
            <a:ext cx="8496944" cy="5400600"/>
          </a:xfrm>
        </p:spPr>
        <p:txBody>
          <a:bodyPr>
            <a:normAutofit lnSpcReduction="10000"/>
          </a:bodyPr>
          <a:lstStyle/>
          <a:p>
            <a:pPr marL="609600" indent="-609600">
              <a:lnSpc>
                <a:spcPct val="120000"/>
              </a:lnSpc>
            </a:pPr>
            <a:r>
              <a:rPr lang="zh-CN" altLang="en-US" sz="2800" dirty="0"/>
              <a:t>设</a:t>
            </a:r>
            <a:r>
              <a:rPr lang="en-US" altLang="zh-CN" sz="2800" i="1" dirty="0" err="1"/>
              <a:t>P</a:t>
            </a:r>
            <a:r>
              <a:rPr lang="en-US" altLang="zh-CN" sz="2800" i="1" baseline="-25000" dirty="0" err="1"/>
              <a:t>k</a:t>
            </a:r>
            <a:r>
              <a:rPr lang="zh-CN" altLang="en-US" sz="2800" dirty="0"/>
              <a:t>已知</a:t>
            </a:r>
          </a:p>
          <a:p>
            <a:pPr marL="609600" indent="-609600">
              <a:lnSpc>
                <a:spcPct val="120000"/>
              </a:lnSpc>
              <a:buFont typeface="Wingdings" panose="05000000000000000000" pitchFamily="2" charset="2"/>
              <a:buAutoNum type="circleNumDbPlain"/>
            </a:pPr>
            <a:r>
              <a:rPr lang="zh-CN" altLang="en-US" sz="2800" dirty="0"/>
              <a:t>计算搜索方向</a:t>
            </a:r>
            <a:r>
              <a:rPr lang="en-US" altLang="zh-CN" sz="2800" i="1" dirty="0" err="1"/>
              <a:t>S</a:t>
            </a:r>
            <a:r>
              <a:rPr lang="en-US" altLang="zh-CN" sz="2800" i="1" baseline="-25000" dirty="0" err="1"/>
              <a:t>k</a:t>
            </a:r>
            <a:r>
              <a:rPr lang="en-US" altLang="zh-CN" sz="2800" dirty="0"/>
              <a:t>=-▽</a:t>
            </a:r>
            <a:r>
              <a:rPr lang="en-US" altLang="zh-CN" sz="2800" i="1" dirty="0"/>
              <a:t>f</a:t>
            </a:r>
            <a:r>
              <a:rPr lang="en-US" altLang="zh-CN" sz="2800" dirty="0"/>
              <a:t>(</a:t>
            </a:r>
            <a:r>
              <a:rPr lang="en-US" altLang="zh-CN" sz="2800" b="1" i="1" dirty="0"/>
              <a:t>P</a:t>
            </a:r>
            <a:r>
              <a:rPr lang="en-US" altLang="zh-CN" sz="2800" i="1" baseline="-25000" dirty="0"/>
              <a:t>k</a:t>
            </a:r>
            <a:r>
              <a:rPr lang="en-US" altLang="zh-CN" sz="2800" baseline="-25000" dirty="0"/>
              <a:t>-1</a:t>
            </a:r>
            <a:r>
              <a:rPr lang="en-US" altLang="zh-CN" sz="2800" dirty="0"/>
              <a:t>)((</a:t>
            </a:r>
            <a:r>
              <a:rPr lang="en-US" altLang="zh-CN" sz="2800" b="1" i="1" dirty="0"/>
              <a:t>H</a:t>
            </a:r>
            <a:r>
              <a:rPr lang="en-US" altLang="zh-CN" sz="2800" dirty="0"/>
              <a:t> </a:t>
            </a:r>
            <a:r>
              <a:rPr lang="en-US" altLang="zh-CN" sz="2800" i="1" dirty="0"/>
              <a:t>f</a:t>
            </a:r>
            <a:r>
              <a:rPr lang="en-US" altLang="zh-CN" sz="2800" dirty="0"/>
              <a:t>(</a:t>
            </a:r>
            <a:r>
              <a:rPr lang="en-US" altLang="zh-CN" sz="2800" b="1" i="1" dirty="0"/>
              <a:t>P</a:t>
            </a:r>
            <a:r>
              <a:rPr lang="en-US" altLang="zh-CN" sz="2800" i="1" baseline="-25000" dirty="0"/>
              <a:t>k</a:t>
            </a:r>
            <a:r>
              <a:rPr lang="en-US" altLang="zh-CN" sz="2800" baseline="-25000" dirty="0"/>
              <a:t>-1</a:t>
            </a:r>
            <a:r>
              <a:rPr lang="en-US" altLang="zh-CN" sz="2800" dirty="0"/>
              <a:t>))</a:t>
            </a:r>
            <a:r>
              <a:rPr lang="en-US" altLang="zh-CN" sz="2800" baseline="30000" dirty="0"/>
              <a:t>-1</a:t>
            </a:r>
            <a:r>
              <a:rPr lang="en-US" altLang="zh-CN" sz="2800" dirty="0"/>
              <a:t>) </a:t>
            </a:r>
            <a:r>
              <a:rPr lang="en-US" altLang="zh-CN" sz="2800" i="1" baseline="30000" dirty="0"/>
              <a:t>T</a:t>
            </a:r>
          </a:p>
          <a:p>
            <a:pPr marL="609600" indent="-609600">
              <a:lnSpc>
                <a:spcPct val="120000"/>
              </a:lnSpc>
              <a:buFont typeface="Wingdings" panose="05000000000000000000" pitchFamily="2" charset="2"/>
              <a:buAutoNum type="circleNumDbPlain"/>
            </a:pPr>
            <a:r>
              <a:rPr lang="zh-CN" altLang="en-US" sz="2800" dirty="0"/>
              <a:t>在区间</a:t>
            </a:r>
            <a:r>
              <a:rPr lang="en-US" altLang="zh-CN" sz="2800" dirty="0"/>
              <a:t>[0, </a:t>
            </a:r>
            <a:r>
              <a:rPr lang="en-US" altLang="zh-CN" sz="2800" i="1" dirty="0"/>
              <a:t>b</a:t>
            </a:r>
            <a:r>
              <a:rPr lang="en-US" altLang="zh-CN" sz="2800" dirty="0"/>
              <a:t>]</a:t>
            </a:r>
            <a:r>
              <a:rPr lang="zh-CN" altLang="en-US" sz="2800" dirty="0"/>
              <a:t>上对</a:t>
            </a:r>
            <a:r>
              <a:rPr lang="el-GR" altLang="zh-CN" sz="2800" i="1" dirty="0">
                <a:cs typeface="Times New Roman" panose="02020603050405020304" pitchFamily="18" charset="0"/>
              </a:rPr>
              <a:t>Φ</a:t>
            </a:r>
            <a:r>
              <a:rPr lang="en-US" altLang="zh-CN" sz="2800" dirty="0">
                <a:cs typeface="Times New Roman" panose="02020603050405020304" pitchFamily="18" charset="0"/>
              </a:rPr>
              <a:t>(</a:t>
            </a:r>
            <a:r>
              <a:rPr lang="el-GR" altLang="zh-CN" sz="2800" i="1" dirty="0">
                <a:cs typeface="Times New Roman" panose="02020603050405020304" pitchFamily="18" charset="0"/>
              </a:rPr>
              <a:t>γ</a:t>
            </a:r>
            <a:r>
              <a:rPr lang="en-US" altLang="zh-CN" sz="2800" dirty="0">
                <a:cs typeface="Times New Roman" panose="02020603050405020304" pitchFamily="18" charset="0"/>
              </a:rPr>
              <a:t>)=</a:t>
            </a:r>
            <a:r>
              <a:rPr lang="en-US" altLang="zh-CN" sz="2800" i="1" dirty="0">
                <a:cs typeface="Times New Roman" panose="02020603050405020304" pitchFamily="18" charset="0"/>
              </a:rPr>
              <a:t>f</a:t>
            </a:r>
            <a:r>
              <a:rPr lang="en-US" altLang="zh-CN" sz="2800" dirty="0">
                <a:cs typeface="Times New Roman" panose="02020603050405020304" pitchFamily="18" charset="0"/>
              </a:rPr>
              <a:t>(</a:t>
            </a:r>
            <a:r>
              <a:rPr lang="en-US" altLang="zh-CN" sz="2800" b="1" i="1" dirty="0" err="1">
                <a:cs typeface="Times New Roman" panose="02020603050405020304" pitchFamily="18" charset="0"/>
              </a:rPr>
              <a:t>P</a:t>
            </a:r>
            <a:r>
              <a:rPr lang="en-US" altLang="zh-CN" sz="2800" i="1" baseline="-25000" dirty="0" err="1">
                <a:cs typeface="Times New Roman" panose="02020603050405020304" pitchFamily="18" charset="0"/>
              </a:rPr>
              <a:t>k</a:t>
            </a:r>
            <a:r>
              <a:rPr lang="en-US" altLang="zh-CN" sz="2800" dirty="0">
                <a:cs typeface="Times New Roman" panose="02020603050405020304" pitchFamily="18" charset="0"/>
              </a:rPr>
              <a:t>+</a:t>
            </a:r>
            <a:r>
              <a:rPr lang="el-GR" altLang="zh-CN" sz="2800" i="1" dirty="0">
                <a:cs typeface="Times New Roman" panose="02020603050405020304" pitchFamily="18" charset="0"/>
              </a:rPr>
              <a:t>γ</a:t>
            </a:r>
            <a:r>
              <a:rPr lang="en-US" altLang="zh-CN" sz="2800" b="1" i="1" dirty="0" err="1">
                <a:cs typeface="Times New Roman" panose="02020603050405020304" pitchFamily="18" charset="0"/>
              </a:rPr>
              <a:t>S</a:t>
            </a:r>
            <a:r>
              <a:rPr lang="en-US" altLang="zh-CN" sz="2800" i="1" baseline="-25000" dirty="0" err="1">
                <a:cs typeface="Times New Roman" panose="02020603050405020304" pitchFamily="18" charset="0"/>
              </a:rPr>
              <a:t>k</a:t>
            </a:r>
            <a:r>
              <a:rPr lang="en-US" altLang="zh-CN" sz="2800" dirty="0">
                <a:cs typeface="Times New Roman" panose="02020603050405020304" pitchFamily="18" charset="0"/>
              </a:rPr>
              <a:t>)</a:t>
            </a:r>
            <a:r>
              <a:rPr lang="zh-CN" altLang="en-US" sz="2800" dirty="0">
                <a:cs typeface="Times New Roman" panose="02020603050405020304" pitchFamily="18" charset="0"/>
              </a:rPr>
              <a:t>进行单变量极小化，</a:t>
            </a:r>
            <a:r>
              <a:rPr lang="en-US" altLang="zh-CN" sz="2800" i="1" dirty="0">
                <a:cs typeface="Times New Roman" panose="02020603050405020304" pitchFamily="18" charset="0"/>
              </a:rPr>
              <a:t>b</a:t>
            </a:r>
            <a:r>
              <a:rPr lang="zh-CN" altLang="en-US" sz="2800" dirty="0">
                <a:cs typeface="Times New Roman" panose="02020603050405020304" pitchFamily="18" charset="0"/>
              </a:rPr>
              <a:t>为较大值。得到值</a:t>
            </a:r>
            <a:r>
              <a:rPr lang="el-GR" altLang="zh-CN" sz="2800" i="1" dirty="0">
                <a:cs typeface="Times New Roman" panose="02020603050405020304" pitchFamily="18" charset="0"/>
              </a:rPr>
              <a:t>γ</a:t>
            </a:r>
            <a:r>
              <a:rPr lang="en-US" altLang="zh-CN" sz="2800" i="1" dirty="0">
                <a:cs typeface="Times New Roman" panose="02020603050405020304" pitchFamily="18" charset="0"/>
              </a:rPr>
              <a:t>=</a:t>
            </a:r>
            <a:r>
              <a:rPr lang="en-US" altLang="zh-CN" sz="2800" i="1" dirty="0" err="1">
                <a:cs typeface="Times New Roman" panose="02020603050405020304" pitchFamily="18" charset="0"/>
              </a:rPr>
              <a:t>h</a:t>
            </a:r>
            <a:r>
              <a:rPr lang="en-US" altLang="zh-CN" sz="2800" i="1" baseline="-25000" dirty="0" err="1">
                <a:cs typeface="Times New Roman" panose="02020603050405020304" pitchFamily="18" charset="0"/>
              </a:rPr>
              <a:t>min</a:t>
            </a:r>
            <a:r>
              <a:rPr lang="zh-CN" altLang="en-US" sz="2800" dirty="0">
                <a:cs typeface="Times New Roman" panose="02020603050405020304" pitchFamily="18" charset="0"/>
              </a:rPr>
              <a:t>它是</a:t>
            </a:r>
            <a:r>
              <a:rPr lang="el-GR" altLang="zh-CN" sz="2800" i="1" dirty="0">
                <a:cs typeface="Times New Roman" panose="02020603050405020304" pitchFamily="18" charset="0"/>
              </a:rPr>
              <a:t>Φ</a:t>
            </a:r>
            <a:r>
              <a:rPr lang="en-US" altLang="zh-CN" sz="2800" dirty="0">
                <a:cs typeface="Times New Roman" panose="02020603050405020304" pitchFamily="18" charset="0"/>
              </a:rPr>
              <a:t>(</a:t>
            </a:r>
            <a:r>
              <a:rPr lang="el-GR" altLang="zh-CN" sz="2800" i="1" dirty="0">
                <a:cs typeface="Times New Roman" panose="02020603050405020304" pitchFamily="18" charset="0"/>
              </a:rPr>
              <a:t>γ</a:t>
            </a:r>
            <a:r>
              <a:rPr lang="en-US" altLang="zh-CN" sz="2800" dirty="0">
                <a:cs typeface="Times New Roman" panose="02020603050405020304" pitchFamily="18" charset="0"/>
              </a:rPr>
              <a:t>)</a:t>
            </a:r>
            <a:r>
              <a:rPr lang="zh-CN" altLang="en-US" sz="2800" dirty="0">
                <a:cs typeface="Times New Roman" panose="02020603050405020304" pitchFamily="18" charset="0"/>
              </a:rPr>
              <a:t>的极小值点。关系式</a:t>
            </a:r>
            <a:r>
              <a:rPr lang="el-GR" altLang="zh-CN" sz="2800" i="1" dirty="0">
                <a:cs typeface="Times New Roman" panose="02020603050405020304" pitchFamily="18" charset="0"/>
              </a:rPr>
              <a:t>Φ</a:t>
            </a:r>
            <a:r>
              <a:rPr lang="en-US" altLang="zh-CN" sz="2800" dirty="0">
                <a:cs typeface="Times New Roman" panose="02020603050405020304" pitchFamily="18" charset="0"/>
              </a:rPr>
              <a:t>(</a:t>
            </a:r>
            <a:r>
              <a:rPr lang="en-US" altLang="zh-CN" sz="2800" i="1" dirty="0" err="1">
                <a:cs typeface="Times New Roman" panose="02020603050405020304" pitchFamily="18" charset="0"/>
              </a:rPr>
              <a:t>h</a:t>
            </a:r>
            <a:r>
              <a:rPr lang="en-US" altLang="zh-CN" sz="2800" i="1" baseline="-25000" dirty="0" err="1">
                <a:cs typeface="Times New Roman" panose="02020603050405020304" pitchFamily="18" charset="0"/>
              </a:rPr>
              <a:t>min</a:t>
            </a:r>
            <a:r>
              <a:rPr lang="en-US" altLang="zh-CN" sz="2800" dirty="0">
                <a:cs typeface="Times New Roman" panose="02020603050405020304" pitchFamily="18" charset="0"/>
              </a:rPr>
              <a:t>)=</a:t>
            </a:r>
            <a:r>
              <a:rPr lang="en-US" altLang="zh-CN" sz="2800" i="1" dirty="0">
                <a:cs typeface="Times New Roman" panose="02020603050405020304" pitchFamily="18" charset="0"/>
              </a:rPr>
              <a:t>f</a:t>
            </a:r>
            <a:r>
              <a:rPr lang="en-US" altLang="zh-CN" sz="2800" dirty="0">
                <a:cs typeface="Times New Roman" panose="02020603050405020304" pitchFamily="18" charset="0"/>
              </a:rPr>
              <a:t>(</a:t>
            </a:r>
            <a:r>
              <a:rPr lang="en-US" altLang="zh-CN" sz="2800" b="1" i="1" dirty="0" err="1">
                <a:cs typeface="Times New Roman" panose="02020603050405020304" pitchFamily="18" charset="0"/>
              </a:rPr>
              <a:t>P</a:t>
            </a:r>
            <a:r>
              <a:rPr lang="en-US" altLang="zh-CN" sz="2800" i="1" baseline="-25000" dirty="0" err="1">
                <a:cs typeface="Times New Roman" panose="02020603050405020304" pitchFamily="18" charset="0"/>
              </a:rPr>
              <a:t>k</a:t>
            </a:r>
            <a:r>
              <a:rPr lang="en-US" altLang="zh-CN" sz="2800" dirty="0" err="1">
                <a:cs typeface="Times New Roman" panose="02020603050405020304" pitchFamily="18" charset="0"/>
              </a:rPr>
              <a:t>+</a:t>
            </a:r>
            <a:r>
              <a:rPr lang="en-US" altLang="zh-CN" sz="2800" i="1" dirty="0" err="1">
                <a:cs typeface="Times New Roman" panose="02020603050405020304" pitchFamily="18" charset="0"/>
              </a:rPr>
              <a:t>h</a:t>
            </a:r>
            <a:r>
              <a:rPr lang="en-US" altLang="zh-CN" sz="2800" i="1" baseline="-25000" dirty="0" err="1">
                <a:cs typeface="Times New Roman" panose="02020603050405020304" pitchFamily="18" charset="0"/>
              </a:rPr>
              <a:t>min</a:t>
            </a:r>
            <a:r>
              <a:rPr lang="en-US" altLang="zh-CN" sz="2800" b="1" i="1" dirty="0" err="1">
                <a:cs typeface="Times New Roman" panose="02020603050405020304" pitchFamily="18" charset="0"/>
              </a:rPr>
              <a:t>S</a:t>
            </a:r>
            <a:r>
              <a:rPr lang="en-US" altLang="zh-CN" sz="2800" i="1" baseline="-25000" dirty="0" err="1">
                <a:cs typeface="Times New Roman" panose="02020603050405020304" pitchFamily="18" charset="0"/>
              </a:rPr>
              <a:t>k</a:t>
            </a:r>
            <a:r>
              <a:rPr lang="en-US" altLang="zh-CN" sz="2800" dirty="0">
                <a:cs typeface="Times New Roman" panose="02020603050405020304" pitchFamily="18" charset="0"/>
              </a:rPr>
              <a:t>)</a:t>
            </a:r>
            <a:r>
              <a:rPr lang="zh-CN" altLang="en-US" sz="2800" dirty="0">
                <a:cs typeface="Times New Roman" panose="02020603050405020304" pitchFamily="18" charset="0"/>
              </a:rPr>
              <a:t>表明，它是</a:t>
            </a:r>
            <a:r>
              <a:rPr lang="en-US" altLang="zh-CN" sz="2800" i="1" dirty="0">
                <a:cs typeface="Times New Roman" panose="02020603050405020304" pitchFamily="18" charset="0"/>
              </a:rPr>
              <a:t>f</a:t>
            </a:r>
            <a:r>
              <a:rPr lang="en-US" altLang="zh-CN" sz="2800" dirty="0">
                <a:cs typeface="Times New Roman" panose="02020603050405020304" pitchFamily="18" charset="0"/>
              </a:rPr>
              <a:t>(</a:t>
            </a:r>
            <a:r>
              <a:rPr lang="en-US" altLang="zh-CN" sz="2800" b="1" i="1" dirty="0">
                <a:cs typeface="Times New Roman" panose="02020603050405020304" pitchFamily="18" charset="0"/>
              </a:rPr>
              <a:t>X</a:t>
            </a:r>
            <a:r>
              <a:rPr lang="en-US" altLang="zh-CN" sz="2800" dirty="0">
                <a:cs typeface="Times New Roman" panose="02020603050405020304" pitchFamily="18" charset="0"/>
              </a:rPr>
              <a:t>)</a:t>
            </a:r>
            <a:r>
              <a:rPr lang="zh-CN" altLang="en-US" sz="2800" dirty="0">
                <a:cs typeface="Times New Roman" panose="02020603050405020304" pitchFamily="18" charset="0"/>
              </a:rPr>
              <a:t>沿搜索线</a:t>
            </a:r>
            <a:r>
              <a:rPr lang="en-US" altLang="zh-CN" sz="2800" b="1" i="1" dirty="0">
                <a:cs typeface="Times New Roman" panose="02020603050405020304" pitchFamily="18" charset="0"/>
              </a:rPr>
              <a:t>X</a:t>
            </a:r>
            <a:r>
              <a:rPr lang="en-US" altLang="zh-CN" sz="2800" dirty="0">
                <a:cs typeface="Times New Roman" panose="02020603050405020304" pitchFamily="18" charset="0"/>
              </a:rPr>
              <a:t>=</a:t>
            </a:r>
            <a:r>
              <a:rPr lang="en-US" altLang="zh-CN" sz="2800" b="1" i="1" dirty="0" err="1">
                <a:cs typeface="Times New Roman" panose="02020603050405020304" pitchFamily="18" charset="0"/>
              </a:rPr>
              <a:t>P</a:t>
            </a:r>
            <a:r>
              <a:rPr lang="en-US" altLang="zh-CN" sz="2800" i="1" baseline="-25000" dirty="0" err="1">
                <a:cs typeface="Times New Roman" panose="02020603050405020304" pitchFamily="18" charset="0"/>
              </a:rPr>
              <a:t>k</a:t>
            </a:r>
            <a:r>
              <a:rPr lang="en-US" altLang="zh-CN" sz="2800" dirty="0" err="1">
                <a:cs typeface="Times New Roman" panose="02020603050405020304" pitchFamily="18" charset="0"/>
              </a:rPr>
              <a:t>+</a:t>
            </a:r>
            <a:r>
              <a:rPr lang="en-US" altLang="zh-CN" sz="2800" i="1" dirty="0" err="1">
                <a:cs typeface="Times New Roman" panose="02020603050405020304" pitchFamily="18" charset="0"/>
              </a:rPr>
              <a:t>h</a:t>
            </a:r>
            <a:r>
              <a:rPr lang="en-US" altLang="zh-CN" sz="2800" i="1" baseline="-25000" dirty="0" err="1">
                <a:cs typeface="Times New Roman" panose="02020603050405020304" pitchFamily="18" charset="0"/>
              </a:rPr>
              <a:t>min</a:t>
            </a:r>
            <a:r>
              <a:rPr lang="en-US" altLang="zh-CN" sz="2800" b="1" i="1" dirty="0" err="1">
                <a:cs typeface="Times New Roman" panose="02020603050405020304" pitchFamily="18" charset="0"/>
              </a:rPr>
              <a:t>S</a:t>
            </a:r>
            <a:r>
              <a:rPr lang="en-US" altLang="zh-CN" sz="2800" i="1" baseline="-25000" dirty="0" err="1">
                <a:cs typeface="Times New Roman" panose="02020603050405020304" pitchFamily="18" charset="0"/>
              </a:rPr>
              <a:t>k</a:t>
            </a:r>
            <a:r>
              <a:rPr lang="zh-CN" altLang="en-US" sz="2800" dirty="0">
                <a:cs typeface="Times New Roman" panose="02020603050405020304" pitchFamily="18" charset="0"/>
              </a:rPr>
              <a:t>的一个极小值</a:t>
            </a:r>
          </a:p>
          <a:p>
            <a:pPr marL="609600" indent="-609600">
              <a:lnSpc>
                <a:spcPct val="120000"/>
              </a:lnSpc>
              <a:buFont typeface="Wingdings" panose="05000000000000000000" pitchFamily="2" charset="2"/>
              <a:buAutoNum type="circleNumDbPlain"/>
            </a:pPr>
            <a:r>
              <a:rPr lang="zh-CN" altLang="en-US" sz="2800" dirty="0">
                <a:cs typeface="Times New Roman" panose="02020603050405020304" pitchFamily="18" charset="0"/>
              </a:rPr>
              <a:t>构造下一点，</a:t>
            </a:r>
            <a:r>
              <a:rPr lang="en-US" altLang="zh-CN" sz="2800" b="1" i="1" dirty="0">
                <a:cs typeface="Times New Roman" panose="02020603050405020304" pitchFamily="18" charset="0"/>
              </a:rPr>
              <a:t>P</a:t>
            </a:r>
            <a:r>
              <a:rPr lang="en-US" altLang="zh-CN" sz="2800" i="1" baseline="-25000" dirty="0"/>
              <a:t>k+</a:t>
            </a:r>
            <a:r>
              <a:rPr lang="en-US" altLang="zh-CN" sz="2800" baseline="-25000" dirty="0"/>
              <a:t>1</a:t>
            </a:r>
            <a:r>
              <a:rPr lang="en-US" altLang="zh-CN" sz="2800" dirty="0">
                <a:cs typeface="Times New Roman" panose="02020603050405020304" pitchFamily="18" charset="0"/>
              </a:rPr>
              <a:t>=</a:t>
            </a:r>
            <a:r>
              <a:rPr lang="en-US" altLang="zh-CN" sz="2800" b="1" i="1" dirty="0" err="1">
                <a:cs typeface="Times New Roman" panose="02020603050405020304" pitchFamily="18" charset="0"/>
              </a:rPr>
              <a:t>P</a:t>
            </a:r>
            <a:r>
              <a:rPr lang="en-US" altLang="zh-CN" sz="2800" i="1" baseline="-25000" dirty="0" err="1">
                <a:cs typeface="Times New Roman" panose="02020603050405020304" pitchFamily="18" charset="0"/>
              </a:rPr>
              <a:t>k</a:t>
            </a:r>
            <a:r>
              <a:rPr lang="en-US" altLang="zh-CN" sz="2800" dirty="0" err="1">
                <a:cs typeface="Times New Roman" panose="02020603050405020304" pitchFamily="18" charset="0"/>
              </a:rPr>
              <a:t>+</a:t>
            </a:r>
            <a:r>
              <a:rPr lang="en-US" altLang="zh-CN" sz="2800" i="1" dirty="0" err="1">
                <a:cs typeface="Times New Roman" panose="02020603050405020304" pitchFamily="18" charset="0"/>
              </a:rPr>
              <a:t>h</a:t>
            </a:r>
            <a:r>
              <a:rPr lang="en-US" altLang="zh-CN" sz="2800" i="1" baseline="-25000" dirty="0" err="1">
                <a:cs typeface="Times New Roman" panose="02020603050405020304" pitchFamily="18" charset="0"/>
              </a:rPr>
              <a:t>min</a:t>
            </a:r>
            <a:r>
              <a:rPr lang="en-US" altLang="zh-CN" sz="2800" b="1" i="1" dirty="0" err="1">
                <a:cs typeface="Times New Roman" panose="02020603050405020304" pitchFamily="18" charset="0"/>
              </a:rPr>
              <a:t>S</a:t>
            </a:r>
            <a:r>
              <a:rPr lang="en-US" altLang="zh-CN" sz="2800" i="1" baseline="-25000" dirty="0" err="1">
                <a:cs typeface="Times New Roman" panose="02020603050405020304" pitchFamily="18" charset="0"/>
              </a:rPr>
              <a:t>k</a:t>
            </a:r>
            <a:endParaRPr lang="en-US" altLang="zh-CN" sz="2800" dirty="0">
              <a:cs typeface="Times New Roman" panose="02020603050405020304" pitchFamily="18" charset="0"/>
            </a:endParaRPr>
          </a:p>
          <a:p>
            <a:pPr marL="609600" indent="-609600">
              <a:lnSpc>
                <a:spcPct val="120000"/>
              </a:lnSpc>
              <a:buFont typeface="Wingdings" panose="05000000000000000000" pitchFamily="2" charset="2"/>
              <a:buAutoNum type="circleNumDbPlain"/>
            </a:pPr>
            <a:r>
              <a:rPr lang="zh-CN" altLang="en-US" sz="2800" dirty="0">
                <a:cs typeface="Times New Roman" panose="02020603050405020304" pitchFamily="18" charset="0"/>
              </a:rPr>
              <a:t>进行终止条件测试，即函数值</a:t>
            </a:r>
            <a:r>
              <a:rPr lang="en-US" altLang="zh-CN" sz="2800" i="1" dirty="0">
                <a:cs typeface="Times New Roman" panose="02020603050405020304" pitchFamily="18" charset="0"/>
              </a:rPr>
              <a:t>f</a:t>
            </a:r>
            <a:r>
              <a:rPr lang="en-US" altLang="zh-CN" sz="2800" dirty="0">
                <a:cs typeface="Times New Roman" panose="02020603050405020304" pitchFamily="18" charset="0"/>
              </a:rPr>
              <a:t>(</a:t>
            </a:r>
            <a:r>
              <a:rPr lang="en-US" altLang="zh-CN" sz="2800" b="1" i="1" dirty="0" err="1">
                <a:cs typeface="Times New Roman" panose="02020603050405020304" pitchFamily="18" charset="0"/>
              </a:rPr>
              <a:t>P</a:t>
            </a:r>
            <a:r>
              <a:rPr lang="en-US" altLang="zh-CN" sz="2800" i="1" baseline="-25000" dirty="0" err="1"/>
              <a:t>k</a:t>
            </a:r>
            <a:r>
              <a:rPr lang="en-US" altLang="zh-CN" sz="2800" dirty="0">
                <a:cs typeface="Times New Roman" panose="02020603050405020304" pitchFamily="18" charset="0"/>
              </a:rPr>
              <a:t>)</a:t>
            </a:r>
            <a:r>
              <a:rPr lang="zh-CN" altLang="en-US" sz="2800" dirty="0">
                <a:cs typeface="Times New Roman" panose="02020603050405020304" pitchFamily="18" charset="0"/>
              </a:rPr>
              <a:t>和</a:t>
            </a:r>
            <a:r>
              <a:rPr lang="en-US" altLang="zh-CN" sz="2800" i="1" dirty="0">
                <a:cs typeface="Times New Roman" panose="02020603050405020304" pitchFamily="18" charset="0"/>
              </a:rPr>
              <a:t>f</a:t>
            </a:r>
            <a:r>
              <a:rPr lang="en-US" altLang="zh-CN" sz="2800" dirty="0">
                <a:cs typeface="Times New Roman" panose="02020603050405020304" pitchFamily="18" charset="0"/>
              </a:rPr>
              <a:t>(</a:t>
            </a:r>
            <a:r>
              <a:rPr lang="en-US" altLang="zh-CN" sz="2800" b="1" i="1" dirty="0">
                <a:cs typeface="Times New Roman" panose="02020603050405020304" pitchFamily="18" charset="0"/>
              </a:rPr>
              <a:t>P</a:t>
            </a:r>
            <a:r>
              <a:rPr lang="en-US" altLang="zh-CN" sz="2800" i="1" baseline="-25000" dirty="0"/>
              <a:t>k+</a:t>
            </a:r>
            <a:r>
              <a:rPr lang="en-US" altLang="zh-CN" sz="2800" baseline="-25000" dirty="0"/>
              <a:t>1</a:t>
            </a:r>
            <a:r>
              <a:rPr lang="en-US" altLang="zh-CN" sz="2800" dirty="0">
                <a:cs typeface="Times New Roman" panose="02020603050405020304" pitchFamily="18" charset="0"/>
              </a:rPr>
              <a:t>)</a:t>
            </a:r>
            <a:r>
              <a:rPr lang="zh-CN" altLang="en-US" sz="2800" dirty="0">
                <a:cs typeface="Times New Roman" panose="02020603050405020304" pitchFamily="18" charset="0"/>
              </a:rPr>
              <a:t>是否足够相近，距离</a:t>
            </a:r>
            <a:r>
              <a:rPr lang="en-US" altLang="zh-CN" sz="2800" dirty="0">
                <a:cs typeface="Times New Roman" panose="02020603050405020304" pitchFamily="18" charset="0"/>
              </a:rPr>
              <a:t>||</a:t>
            </a:r>
            <a:r>
              <a:rPr lang="en-US" altLang="zh-CN" sz="2800" b="1" i="1" dirty="0">
                <a:cs typeface="Times New Roman" panose="02020603050405020304" pitchFamily="18" charset="0"/>
              </a:rPr>
              <a:t>P</a:t>
            </a:r>
            <a:r>
              <a:rPr lang="en-US" altLang="zh-CN" sz="2800" i="1" baseline="-25000" dirty="0"/>
              <a:t>k+</a:t>
            </a:r>
            <a:r>
              <a:rPr lang="en-US" altLang="zh-CN" sz="2800" baseline="-25000" dirty="0"/>
              <a:t>1</a:t>
            </a:r>
            <a:r>
              <a:rPr lang="en-US" altLang="zh-CN" sz="2800" dirty="0">
                <a:cs typeface="Times New Roman" panose="02020603050405020304" pitchFamily="18" charset="0"/>
              </a:rPr>
              <a:t>-</a:t>
            </a:r>
            <a:r>
              <a:rPr lang="en-US" altLang="zh-CN" sz="2800" b="1" i="1" dirty="0">
                <a:cs typeface="Times New Roman" panose="02020603050405020304" pitchFamily="18" charset="0"/>
              </a:rPr>
              <a:t>P</a:t>
            </a:r>
            <a:r>
              <a:rPr lang="en-US" altLang="zh-CN" sz="2800" i="1" baseline="-25000" dirty="0"/>
              <a:t>k</a:t>
            </a:r>
            <a:r>
              <a:rPr lang="en-US" altLang="zh-CN" sz="2800" dirty="0">
                <a:cs typeface="Times New Roman" panose="02020603050405020304" pitchFamily="18" charset="0"/>
              </a:rPr>
              <a:t>||</a:t>
            </a:r>
            <a:r>
              <a:rPr lang="zh-CN" altLang="en-US" sz="2800" dirty="0">
                <a:cs typeface="Times New Roman" panose="02020603050405020304" pitchFamily="18" charset="0"/>
              </a:rPr>
              <a:t>是否足够小？</a:t>
            </a:r>
          </a:p>
          <a:p>
            <a:pPr marL="609600" indent="-609600">
              <a:lnSpc>
                <a:spcPct val="120000"/>
              </a:lnSpc>
            </a:pPr>
            <a:r>
              <a:rPr lang="zh-CN" altLang="en-US" sz="2800" dirty="0">
                <a:cs typeface="Times New Roman" panose="02020603050405020304" pitchFamily="18" charset="0"/>
              </a:rPr>
              <a:t>重复上述过程</a:t>
            </a:r>
          </a:p>
        </p:txBody>
      </p:sp>
    </p:spTree>
    <p:extLst>
      <p:ext uri="{BB962C8B-B14F-4D97-AF65-F5344CB8AC3E}">
        <p14:creationId xmlns:p14="http://schemas.microsoft.com/office/powerpoint/2010/main" val="32827314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标题 290817">
            <a:extLst>
              <a:ext uri="{FF2B5EF4-FFF2-40B4-BE49-F238E27FC236}">
                <a16:creationId xmlns:a16="http://schemas.microsoft.com/office/drawing/2014/main" id="{3F53BD30-1B5C-4D3D-B2BB-2063D8F8E552}"/>
              </a:ext>
            </a:extLst>
          </p:cNvPr>
          <p:cNvSpPr>
            <a:spLocks noGrp="1" noChangeArrowheads="1"/>
          </p:cNvSpPr>
          <p:nvPr>
            <p:ph type="title"/>
          </p:nvPr>
        </p:nvSpPr>
        <p:spPr>
          <a:xfrm>
            <a:off x="554868" y="476672"/>
            <a:ext cx="8229600" cy="1143000"/>
          </a:xfrm>
        </p:spPr>
        <p:txBody>
          <a:bodyPr/>
          <a:lstStyle/>
          <a:p>
            <a:r>
              <a:rPr lang="zh-CN" altLang="en-US" b="1" dirty="0">
                <a:solidFill>
                  <a:srgbClr val="FF3300"/>
                </a:solidFill>
                <a:latin typeface="黑体" panose="02010609060101010101" pitchFamily="49" charset="-122"/>
                <a:ea typeface="黑体" panose="02010609060101010101" pitchFamily="49" charset="-122"/>
              </a:rPr>
              <a:t>本章教学要求及重点难点</a:t>
            </a:r>
          </a:p>
        </p:txBody>
      </p:sp>
      <p:sp>
        <p:nvSpPr>
          <p:cNvPr id="291842" name="文本占位符 290818">
            <a:extLst>
              <a:ext uri="{FF2B5EF4-FFF2-40B4-BE49-F238E27FC236}">
                <a16:creationId xmlns:a16="http://schemas.microsoft.com/office/drawing/2014/main" id="{1899E7B6-0112-4B35-A7AB-CA08AC3057CF}"/>
              </a:ext>
            </a:extLst>
          </p:cNvPr>
          <p:cNvSpPr>
            <a:spLocks noGrp="1" noChangeArrowheads="1"/>
          </p:cNvSpPr>
          <p:nvPr>
            <p:ph idx="1"/>
          </p:nvPr>
        </p:nvSpPr>
        <p:spPr>
          <a:xfrm>
            <a:off x="359532" y="1763688"/>
            <a:ext cx="8424936" cy="4473624"/>
          </a:xfrm>
        </p:spPr>
        <p:txBody>
          <a:bodyPr>
            <a:normAutofit/>
          </a:bodyPr>
          <a:lstStyle/>
          <a:p>
            <a:pPr>
              <a:lnSpc>
                <a:spcPts val="3100"/>
              </a:lnSpc>
            </a:pPr>
            <a:r>
              <a:rPr lang="zh-CN" altLang="en-US" sz="2400" b="1" dirty="0">
                <a:latin typeface="华文仿宋" panose="02010600040101010101" pitchFamily="2" charset="-122"/>
              </a:rPr>
              <a:t>理解数值优化的基本思想、方法和理论</a:t>
            </a:r>
          </a:p>
          <a:p>
            <a:pPr>
              <a:lnSpc>
                <a:spcPts val="3100"/>
              </a:lnSpc>
            </a:pPr>
            <a:r>
              <a:rPr lang="zh-CN" altLang="en-US" sz="2400" b="1" dirty="0">
                <a:latin typeface="华文仿宋" panose="02010600040101010101" pitchFamily="2" charset="-122"/>
              </a:rPr>
              <a:t>熟练掌握分类搜索方法的计算方法，包括黄金分割搜索法和斐波那契搜索法</a:t>
            </a:r>
            <a:endParaRPr lang="en-US" altLang="zh-CN" sz="2400" b="1" dirty="0">
              <a:latin typeface="华文仿宋" panose="02010600040101010101" pitchFamily="2" charset="-122"/>
            </a:endParaRPr>
          </a:p>
          <a:p>
            <a:pPr>
              <a:lnSpc>
                <a:spcPts val="3100"/>
              </a:lnSpc>
            </a:pPr>
            <a:r>
              <a:rPr lang="zh-CN" altLang="en-US" sz="2600" b="1" dirty="0">
                <a:solidFill>
                  <a:srgbClr val="0000FF"/>
                </a:solidFill>
                <a:latin typeface="宋体" panose="02010600030101010101" pitchFamily="2" charset="-122"/>
              </a:rPr>
              <a:t>重点：黄金分割搜索法和斐波那契搜索法</a:t>
            </a:r>
          </a:p>
          <a:p>
            <a:pPr>
              <a:lnSpc>
                <a:spcPts val="3100"/>
              </a:lnSpc>
            </a:pPr>
            <a:r>
              <a:rPr lang="zh-CN" altLang="en-US" sz="2400" b="1" dirty="0">
                <a:latin typeface="华文仿宋" panose="02010600040101010101" pitchFamily="2" charset="-122"/>
              </a:rPr>
              <a:t>掌握利用导数求极小值的方法</a:t>
            </a:r>
          </a:p>
          <a:p>
            <a:pPr>
              <a:lnSpc>
                <a:spcPts val="3100"/>
              </a:lnSpc>
            </a:pPr>
            <a:r>
              <a:rPr lang="zh-CN" altLang="en-US" sz="2400" b="1" dirty="0">
                <a:latin typeface="华文仿宋" panose="02010600040101010101" pitchFamily="2" charset="-122"/>
              </a:rPr>
              <a:t>熟练：多元函数求极值的方法，包括：内德</a:t>
            </a:r>
            <a:r>
              <a:rPr lang="en-US" altLang="zh-CN" sz="2400" b="1" dirty="0">
                <a:latin typeface="华文仿宋" panose="02010600040101010101" pitchFamily="2" charset="-122"/>
              </a:rPr>
              <a:t>-</a:t>
            </a:r>
            <a:r>
              <a:rPr lang="zh-CN" altLang="en-US" sz="2400" b="1" dirty="0">
                <a:latin typeface="华文仿宋" panose="02010600040101010101" pitchFamily="2" charset="-122"/>
              </a:rPr>
              <a:t>米德方法、鲍威尔方法、梯度和牛顿方法</a:t>
            </a:r>
            <a:endParaRPr lang="en-US" altLang="zh-CN" sz="2400" b="1" dirty="0">
              <a:latin typeface="华文仿宋" panose="02010600040101010101" pitchFamily="2" charset="-122"/>
            </a:endParaRPr>
          </a:p>
          <a:p>
            <a:pPr>
              <a:lnSpc>
                <a:spcPts val="3100"/>
              </a:lnSpc>
            </a:pPr>
            <a:r>
              <a:rPr lang="zh-CN" altLang="en-US" sz="2400" b="1" dirty="0">
                <a:latin typeface="华文仿宋" panose="02010600040101010101" pitchFamily="2" charset="-122"/>
              </a:rPr>
              <a:t>难点：多元函数求极值的方法</a:t>
            </a:r>
            <a:endParaRPr lang="en-US" altLang="zh-CN" sz="2400" b="1" dirty="0">
              <a:latin typeface="华文仿宋" panose="02010600040101010101" pitchFamily="2" charset="-122"/>
            </a:endParaRPr>
          </a:p>
          <a:p>
            <a:pPr>
              <a:lnSpc>
                <a:spcPts val="3100"/>
              </a:lnSpc>
            </a:pPr>
            <a:endParaRPr lang="zh-CN" altLang="en-US" sz="2600" b="1" dirty="0">
              <a:solidFill>
                <a:srgbClr val="0000FF"/>
              </a:solidFill>
              <a:latin typeface="宋体" panose="02010600030101010101" pitchFamily="2" charset="-122"/>
            </a:endParaRPr>
          </a:p>
          <a:p>
            <a:pPr marL="0" indent="0">
              <a:lnSpc>
                <a:spcPts val="3100"/>
              </a:lnSpc>
              <a:buNone/>
            </a:pPr>
            <a:endParaRPr lang="zh-CN" altLang="en-US" b="1" dirty="0">
              <a:solidFill>
                <a:srgbClr val="0000FF"/>
              </a:solidFill>
              <a:latin typeface="宋体" panose="02010600030101010101" pitchFamily="2" charset="-122"/>
            </a:endParaRPr>
          </a:p>
          <a:p>
            <a:pPr>
              <a:lnSpc>
                <a:spcPts val="3100"/>
              </a:lnSpc>
            </a:pPr>
            <a:endParaRPr lang="zh-CN" altLang="en-US" sz="2800" b="1" dirty="0">
              <a:solidFill>
                <a:srgbClr val="0000FF"/>
              </a:solidFill>
              <a:latin typeface="宋体" panose="02010600030101010101" pitchFamily="2" charset="-122"/>
            </a:endParaRPr>
          </a:p>
        </p:txBody>
      </p:sp>
    </p:spTree>
    <p:extLst>
      <p:ext uri="{BB962C8B-B14F-4D97-AF65-F5344CB8AC3E}">
        <p14:creationId xmlns:p14="http://schemas.microsoft.com/office/powerpoint/2010/main" val="25784969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7" name="Rectangle 2">
            <a:extLst>
              <a:ext uri="{FF2B5EF4-FFF2-40B4-BE49-F238E27FC236}">
                <a16:creationId xmlns:a16="http://schemas.microsoft.com/office/drawing/2014/main" id="{C331B82F-4269-4171-A2E9-0725E745131A}"/>
              </a:ext>
            </a:extLst>
          </p:cNvPr>
          <p:cNvSpPr>
            <a:spLocks noGrp="1" noChangeArrowheads="1"/>
          </p:cNvSpPr>
          <p:nvPr>
            <p:ph type="ctrTitle" idx="4294967295"/>
          </p:nvPr>
        </p:nvSpPr>
        <p:spPr>
          <a:xfrm>
            <a:off x="2483768" y="1340768"/>
            <a:ext cx="4968552" cy="576064"/>
          </a:xfrm>
        </p:spPr>
        <p:txBody>
          <a:bodyPr>
            <a:noAutofit/>
          </a:bodyPr>
          <a:lstStyle/>
          <a:p>
            <a:r>
              <a:rPr lang="zh-CN" altLang="en-US" sz="3200" b="1" dirty="0">
                <a:solidFill>
                  <a:srgbClr val="FF3300"/>
                </a:solidFill>
                <a:latin typeface="华文仿宋" panose="02010600040101010101" pitchFamily="2" charset="-122"/>
                <a:ea typeface="华文仿宋" panose="02010600040101010101" pitchFamily="2" charset="-122"/>
              </a:rPr>
              <a:t>第</a:t>
            </a:r>
            <a:r>
              <a:rPr lang="en-US" altLang="zh-CN" sz="3200" b="1" dirty="0">
                <a:solidFill>
                  <a:srgbClr val="FF3300"/>
                </a:solidFill>
                <a:latin typeface="华文仿宋" panose="02010600040101010101" pitchFamily="2" charset="-122"/>
                <a:ea typeface="华文仿宋" panose="02010600040101010101" pitchFamily="2" charset="-122"/>
              </a:rPr>
              <a:t>8</a:t>
            </a:r>
            <a:r>
              <a:rPr lang="zh-CN" altLang="en-US" sz="3200" b="1" dirty="0">
                <a:solidFill>
                  <a:srgbClr val="FF3300"/>
                </a:solidFill>
                <a:latin typeface="华文仿宋" panose="02010600040101010101" pitchFamily="2" charset="-122"/>
                <a:ea typeface="华文仿宋" panose="02010600040101010101" pitchFamily="2" charset="-122"/>
              </a:rPr>
              <a:t>章 数值优化</a:t>
            </a:r>
          </a:p>
        </p:txBody>
      </p:sp>
      <p:sp>
        <p:nvSpPr>
          <p:cNvPr id="542723" name="Rectangle 3">
            <a:extLst>
              <a:ext uri="{FF2B5EF4-FFF2-40B4-BE49-F238E27FC236}">
                <a16:creationId xmlns:a16="http://schemas.microsoft.com/office/drawing/2014/main" id="{F9ECCA2C-FA57-4A08-BAE0-E78239DF8583}"/>
              </a:ext>
            </a:extLst>
          </p:cNvPr>
          <p:cNvSpPr>
            <a:spLocks noGrp="1" noChangeArrowheads="1"/>
          </p:cNvSpPr>
          <p:nvPr>
            <p:ph type="subTitle" idx="4294967295"/>
          </p:nvPr>
        </p:nvSpPr>
        <p:spPr>
          <a:xfrm>
            <a:off x="2771800" y="2060848"/>
            <a:ext cx="5832648" cy="4464496"/>
          </a:xfrm>
        </p:spPr>
        <p:txBody>
          <a:bodyPr>
            <a:noAutofit/>
          </a:bodyPr>
          <a:lstStyle/>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8.1 </a:t>
            </a:r>
            <a:r>
              <a:rPr lang="zh-CN" altLang="en-US" sz="2800" b="1" dirty="0">
                <a:solidFill>
                  <a:srgbClr val="0000FF"/>
                </a:solidFill>
                <a:latin typeface="华文仿宋" panose="02010600040101010101" pitchFamily="2" charset="-122"/>
                <a:ea typeface="华文仿宋" panose="02010600040101010101" pitchFamily="2" charset="-122"/>
              </a:rPr>
              <a:t>引言</a:t>
            </a: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8.2 </a:t>
            </a:r>
            <a:r>
              <a:rPr lang="zh-CN" altLang="en-US" sz="2800" b="1" dirty="0">
                <a:solidFill>
                  <a:srgbClr val="0000FF"/>
                </a:solidFill>
                <a:latin typeface="华文仿宋" panose="02010600040101010101" pitchFamily="2" charset="-122"/>
                <a:ea typeface="华文仿宋" panose="02010600040101010101" pitchFamily="2" charset="-122"/>
              </a:rPr>
              <a:t>单变量函数的极小值</a:t>
            </a:r>
            <a:endParaRPr lang="en-US" altLang="zh-CN" sz="28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en-US" altLang="zh-CN" sz="2400" b="1" dirty="0">
                <a:solidFill>
                  <a:srgbClr val="0000FF"/>
                </a:solidFill>
                <a:latin typeface="华文仿宋" panose="02010600040101010101" pitchFamily="2" charset="-122"/>
                <a:ea typeface="华文仿宋" panose="02010600040101010101" pitchFamily="2" charset="-122"/>
              </a:rPr>
              <a:t>        8.2.1 </a:t>
            </a:r>
            <a:r>
              <a:rPr lang="zh-CN" altLang="en-US" sz="2400" b="1" dirty="0">
                <a:solidFill>
                  <a:srgbClr val="0000FF"/>
                </a:solidFill>
                <a:latin typeface="华文仿宋" panose="02010600040101010101" pitchFamily="2" charset="-122"/>
                <a:ea typeface="华文仿宋" panose="02010600040101010101" pitchFamily="2" charset="-122"/>
              </a:rPr>
              <a:t>最优化条件</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400" b="1" dirty="0">
                <a:solidFill>
                  <a:srgbClr val="0000FF"/>
                </a:solidFill>
                <a:latin typeface="华文仿宋" panose="02010600040101010101" pitchFamily="2" charset="-122"/>
                <a:ea typeface="华文仿宋" panose="02010600040101010101" pitchFamily="2" charset="-122"/>
              </a:rPr>
              <a:t>        8.2.2 </a:t>
            </a:r>
            <a:r>
              <a:rPr lang="zh-CN" altLang="en-US" sz="2400" b="1" dirty="0">
                <a:solidFill>
                  <a:srgbClr val="0000FF"/>
                </a:solidFill>
                <a:latin typeface="华文仿宋" panose="02010600040101010101" pitchFamily="2" charset="-122"/>
                <a:ea typeface="华文仿宋" panose="02010600040101010101" pitchFamily="2" charset="-122"/>
              </a:rPr>
              <a:t>分类搜索方法</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400" b="1" dirty="0">
                <a:solidFill>
                  <a:srgbClr val="0000FF"/>
                </a:solidFill>
                <a:latin typeface="华文仿宋" panose="02010600040101010101" pitchFamily="2" charset="-122"/>
                <a:ea typeface="华文仿宋" panose="02010600040101010101" pitchFamily="2" charset="-122"/>
              </a:rPr>
              <a:t>        8.2.3 </a:t>
            </a:r>
            <a:r>
              <a:rPr lang="zh-CN" altLang="en-US" sz="2400" b="1" dirty="0">
                <a:solidFill>
                  <a:srgbClr val="0000FF"/>
                </a:solidFill>
                <a:latin typeface="华文仿宋" panose="02010600040101010101" pitchFamily="2" charset="-122"/>
                <a:ea typeface="华文仿宋" panose="02010600040101010101" pitchFamily="2" charset="-122"/>
              </a:rPr>
              <a:t>利用导数求极小值</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8.3 </a:t>
            </a:r>
            <a:r>
              <a:rPr lang="zh-CN" altLang="en-US" sz="2800" b="1" dirty="0">
                <a:solidFill>
                  <a:srgbClr val="0000FF"/>
                </a:solidFill>
                <a:latin typeface="华文仿宋" panose="02010600040101010101" pitchFamily="2" charset="-122"/>
                <a:ea typeface="华文仿宋" panose="02010600040101010101" pitchFamily="2" charset="-122"/>
              </a:rPr>
              <a:t>多元函数求极值的方法</a:t>
            </a:r>
            <a:endParaRPr lang="en-US" altLang="zh-CN" sz="28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       </a:t>
            </a:r>
            <a:r>
              <a:rPr lang="en-US" altLang="zh-CN" sz="2400" b="1" dirty="0">
                <a:solidFill>
                  <a:srgbClr val="0000FF"/>
                </a:solidFill>
                <a:latin typeface="华文仿宋" panose="02010600040101010101" pitchFamily="2" charset="-122"/>
                <a:ea typeface="华文仿宋" panose="02010600040101010101" pitchFamily="2" charset="-122"/>
              </a:rPr>
              <a:t>8.3.1</a:t>
            </a:r>
            <a:r>
              <a:rPr lang="zh-CN" altLang="en-US" sz="2400" b="1" dirty="0">
                <a:solidFill>
                  <a:srgbClr val="0000FF"/>
                </a:solidFill>
                <a:latin typeface="华文仿宋" panose="02010600040101010101" pitchFamily="2" charset="-122"/>
                <a:ea typeface="华文仿宋" panose="02010600040101010101" pitchFamily="2" charset="-122"/>
              </a:rPr>
              <a:t>基础知识回顾</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zh-CN" altLang="en-US" sz="2800" b="1" dirty="0">
                <a:solidFill>
                  <a:srgbClr val="0000FF"/>
                </a:solidFill>
                <a:latin typeface="华文仿宋" panose="02010600040101010101" pitchFamily="2" charset="-122"/>
                <a:ea typeface="华文仿宋" panose="02010600040101010101" pitchFamily="2" charset="-122"/>
              </a:rPr>
              <a:t>     </a:t>
            </a:r>
            <a:r>
              <a:rPr lang="zh-CN" altLang="en-US" sz="2400" b="1" dirty="0">
                <a:solidFill>
                  <a:srgbClr val="0000FF"/>
                </a:solidFill>
                <a:latin typeface="华文仿宋" panose="02010600040101010101" pitchFamily="2" charset="-122"/>
                <a:ea typeface="华文仿宋" panose="02010600040101010101" pitchFamily="2" charset="-122"/>
              </a:rPr>
              <a:t>  </a:t>
            </a:r>
            <a:r>
              <a:rPr lang="en-US" altLang="zh-CN" sz="2400" b="1" dirty="0">
                <a:solidFill>
                  <a:srgbClr val="0000FF"/>
                </a:solidFill>
                <a:latin typeface="华文仿宋" panose="02010600040101010101" pitchFamily="2" charset="-122"/>
                <a:ea typeface="华文仿宋" panose="02010600040101010101" pitchFamily="2" charset="-122"/>
              </a:rPr>
              <a:t>8.3.2 </a:t>
            </a:r>
            <a:r>
              <a:rPr lang="zh-CN" altLang="en-US" sz="2400" b="1" dirty="0">
                <a:solidFill>
                  <a:srgbClr val="0000FF"/>
                </a:solidFill>
                <a:latin typeface="华文仿宋" panose="02010600040101010101" pitchFamily="2" charset="-122"/>
                <a:ea typeface="华文仿宋" panose="02010600040101010101" pitchFamily="2" charset="-122"/>
              </a:rPr>
              <a:t>内德</a:t>
            </a:r>
            <a:r>
              <a:rPr lang="en-US" altLang="zh-CN" sz="2400" b="1" dirty="0">
                <a:solidFill>
                  <a:srgbClr val="0000FF"/>
                </a:solidFill>
                <a:latin typeface="华文仿宋" panose="02010600040101010101" pitchFamily="2" charset="-122"/>
                <a:ea typeface="华文仿宋" panose="02010600040101010101" pitchFamily="2" charset="-122"/>
              </a:rPr>
              <a:t>-</a:t>
            </a:r>
            <a:r>
              <a:rPr lang="zh-CN" altLang="en-US" sz="2400" b="1" dirty="0">
                <a:solidFill>
                  <a:srgbClr val="0000FF"/>
                </a:solidFill>
                <a:latin typeface="华文仿宋" panose="02010600040101010101" pitchFamily="2" charset="-122"/>
                <a:ea typeface="华文仿宋" panose="02010600040101010101" pitchFamily="2" charset="-122"/>
              </a:rPr>
              <a:t>米德方法和鲍威尔方法</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en-US" altLang="zh-CN" sz="2400" b="1" dirty="0">
                <a:solidFill>
                  <a:srgbClr val="0000FF"/>
                </a:solidFill>
                <a:latin typeface="华文仿宋" panose="02010600040101010101" pitchFamily="2" charset="-122"/>
                <a:ea typeface="华文仿宋" panose="02010600040101010101" pitchFamily="2" charset="-122"/>
              </a:rPr>
              <a:t>        8.3.3 </a:t>
            </a:r>
            <a:r>
              <a:rPr lang="zh-CN" altLang="en-US" sz="2400" b="1" dirty="0">
                <a:solidFill>
                  <a:srgbClr val="0000FF"/>
                </a:solidFill>
                <a:latin typeface="华文仿宋" panose="02010600040101010101" pitchFamily="2" charset="-122"/>
                <a:ea typeface="华文仿宋" panose="02010600040101010101" pitchFamily="2" charset="-122"/>
              </a:rPr>
              <a:t>梯度和牛顿方法</a:t>
            </a:r>
          </a:p>
        </p:txBody>
      </p:sp>
      <p:sp>
        <p:nvSpPr>
          <p:cNvPr id="2" name="文本框 1">
            <a:extLst>
              <a:ext uri="{FF2B5EF4-FFF2-40B4-BE49-F238E27FC236}">
                <a16:creationId xmlns:a16="http://schemas.microsoft.com/office/drawing/2014/main" id="{2E114FE2-20A7-4F55-A1D1-9367C4401F73}"/>
              </a:ext>
            </a:extLst>
          </p:cNvPr>
          <p:cNvSpPr txBox="1"/>
          <p:nvPr/>
        </p:nvSpPr>
        <p:spPr>
          <a:xfrm>
            <a:off x="3707904" y="404664"/>
            <a:ext cx="3888432" cy="707886"/>
          </a:xfrm>
          <a:prstGeom prst="rect">
            <a:avLst/>
          </a:prstGeom>
          <a:noFill/>
        </p:spPr>
        <p:txBody>
          <a:bodyPr wrap="square" rtlCol="0">
            <a:spAutoFit/>
          </a:bodyPr>
          <a:lstStyle/>
          <a:p>
            <a:pPr algn="l"/>
            <a:r>
              <a:rPr lang="zh-CN" altLang="en-US" sz="4000" b="0" dirty="0">
                <a:solidFill>
                  <a:schemeClr val="tx1">
                    <a:lumMod val="95000"/>
                    <a:lumOff val="5000"/>
                  </a:schemeClr>
                </a:solidFill>
                <a:latin typeface="+mn-ea"/>
                <a:ea typeface="+mn-ea"/>
              </a:rPr>
              <a:t>回顾</a:t>
            </a:r>
          </a:p>
        </p:txBody>
      </p:sp>
    </p:spTree>
    <p:extLst>
      <p:ext uri="{BB962C8B-B14F-4D97-AF65-F5344CB8AC3E}">
        <p14:creationId xmlns:p14="http://schemas.microsoft.com/office/powerpoint/2010/main" val="11567797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BF3D1D6-2C77-465D-AB40-57345C752762}"/>
              </a:ext>
            </a:extLst>
          </p:cNvPr>
          <p:cNvSpPr>
            <a:spLocks noGrp="1" noChangeArrowheads="1"/>
          </p:cNvSpPr>
          <p:nvPr>
            <p:ph type="title"/>
          </p:nvPr>
        </p:nvSpPr>
        <p:spPr/>
        <p:txBody>
          <a:bodyPr/>
          <a:lstStyle/>
          <a:p>
            <a:pPr eaLnBrk="1" hangingPunct="1">
              <a:defRPr/>
            </a:pPr>
            <a:r>
              <a:rPr lang="en-US" altLang="zh-CN" dirty="0"/>
              <a:t>                  </a:t>
            </a:r>
          </a:p>
        </p:txBody>
      </p:sp>
      <p:sp>
        <p:nvSpPr>
          <p:cNvPr id="8196" name="Rectangle 3">
            <a:extLst>
              <a:ext uri="{FF2B5EF4-FFF2-40B4-BE49-F238E27FC236}">
                <a16:creationId xmlns:a16="http://schemas.microsoft.com/office/drawing/2014/main" id="{A49ED652-31C1-4A0E-B330-293A7794F26D}"/>
              </a:ext>
            </a:extLst>
          </p:cNvPr>
          <p:cNvSpPr>
            <a:spLocks noGrp="1" noChangeArrowheads="1"/>
          </p:cNvSpPr>
          <p:nvPr>
            <p:ph type="body" idx="1"/>
          </p:nvPr>
        </p:nvSpPr>
        <p:spPr/>
        <p:txBody>
          <a:bodyPr/>
          <a:lstStyle/>
          <a:p>
            <a:pPr eaLnBrk="1" hangingPunct="1">
              <a:buFontTx/>
              <a:buNone/>
            </a:pPr>
            <a:r>
              <a:rPr lang="en-US" altLang="zh-CN"/>
              <a:t>                                                   </a:t>
            </a:r>
          </a:p>
        </p:txBody>
      </p:sp>
      <p:graphicFrame>
        <p:nvGraphicFramePr>
          <p:cNvPr id="56324" name="Object 4">
            <a:extLst>
              <a:ext uri="{FF2B5EF4-FFF2-40B4-BE49-F238E27FC236}">
                <a16:creationId xmlns:a16="http://schemas.microsoft.com/office/drawing/2014/main" id="{7FEA15B5-F0E8-4422-B89B-B09B156F38EB}"/>
              </a:ext>
            </a:extLst>
          </p:cNvPr>
          <p:cNvGraphicFramePr>
            <a:graphicFrameLocks noChangeAspect="1"/>
          </p:cNvGraphicFramePr>
          <p:nvPr/>
        </p:nvGraphicFramePr>
        <p:xfrm>
          <a:off x="2771775" y="1581150"/>
          <a:ext cx="4967288" cy="695325"/>
        </p:xfrm>
        <a:graphic>
          <a:graphicData uri="http://schemas.openxmlformats.org/presentationml/2006/ole">
            <mc:AlternateContent xmlns:mc="http://schemas.openxmlformats.org/markup-compatibility/2006">
              <mc:Choice xmlns:v="urn:schemas-microsoft-com:vml" Requires="v">
                <p:oleObj spid="_x0000_s605188" name="Equation" r:id="rId3" imgW="1968500" imgH="279400" progId="Equation.DSMT4">
                  <p:embed/>
                </p:oleObj>
              </mc:Choice>
              <mc:Fallback>
                <p:oleObj name="Equation" r:id="rId3" imgW="1968500" imgH="279400" progId="Equation.DSMT4">
                  <p:embed/>
                  <p:pic>
                    <p:nvPicPr>
                      <p:cNvPr id="56324" name="Object 4">
                        <a:extLst>
                          <a:ext uri="{FF2B5EF4-FFF2-40B4-BE49-F238E27FC236}">
                            <a16:creationId xmlns:a16="http://schemas.microsoft.com/office/drawing/2014/main" id="{7FEA15B5-F0E8-4422-B89B-B09B156F38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581150"/>
                        <a:ext cx="4967288"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7" name="Rectangle 7">
            <a:extLst>
              <a:ext uri="{FF2B5EF4-FFF2-40B4-BE49-F238E27FC236}">
                <a16:creationId xmlns:a16="http://schemas.microsoft.com/office/drawing/2014/main" id="{103CC934-88A1-435E-A8FF-4EA252F34672}"/>
              </a:ext>
            </a:extLst>
          </p:cNvPr>
          <p:cNvSpPr>
            <a:spLocks noChangeArrowheads="1"/>
          </p:cNvSpPr>
          <p:nvPr/>
        </p:nvSpPr>
        <p:spPr bwMode="auto">
          <a:xfrm>
            <a:off x="45786" y="113834"/>
            <a:ext cx="37946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r>
              <a:rPr lang="zh-CN" altLang="en-US" dirty="0">
                <a:latin typeface="宋体" panose="02010600030101010101" pitchFamily="2" charset="-122"/>
                <a:ea typeface="宋体" panose="02010600030101010101" pitchFamily="2" charset="-122"/>
                <a:cs typeface="Times New Roman" panose="02020603050405020304" pitchFamily="18" charset="0"/>
              </a:rPr>
              <a:t>例</a:t>
            </a:r>
            <a:r>
              <a:rPr lang="en-US" altLang="zh-CN" dirty="0">
                <a:latin typeface="宋体" panose="02010600030101010101" pitchFamily="2" charset="-122"/>
                <a:ea typeface="宋体" panose="02010600030101010101" pitchFamily="2" charset="-122"/>
                <a:cs typeface="Times New Roman" panose="02020603050405020304" pitchFamily="18" charset="0"/>
              </a:rPr>
              <a:t>8.1 </a:t>
            </a:r>
            <a:r>
              <a:rPr lang="zh-CN" altLang="en-US" dirty="0">
                <a:latin typeface="宋体" panose="02010600030101010101" pitchFamily="2" charset="-122"/>
                <a:ea typeface="宋体" panose="02010600030101010101" pitchFamily="2" charset="-122"/>
                <a:cs typeface="Times New Roman" panose="02020603050405020304" pitchFamily="18" charset="0"/>
              </a:rPr>
              <a:t>二维问题图解法</a:t>
            </a:r>
          </a:p>
        </p:txBody>
      </p:sp>
      <p:sp>
        <p:nvSpPr>
          <p:cNvPr id="56334" name="Rectangle 14">
            <a:extLst>
              <a:ext uri="{FF2B5EF4-FFF2-40B4-BE49-F238E27FC236}">
                <a16:creationId xmlns:a16="http://schemas.microsoft.com/office/drawing/2014/main" id="{EEA63BF0-D645-4331-A8DF-7A4B15C6CB4F}"/>
              </a:ext>
            </a:extLst>
          </p:cNvPr>
          <p:cNvSpPr>
            <a:spLocks noChangeArrowheads="1"/>
          </p:cNvSpPr>
          <p:nvPr/>
        </p:nvSpPr>
        <p:spPr bwMode="auto">
          <a:xfrm>
            <a:off x="246063" y="678647"/>
            <a:ext cx="89146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r>
              <a:rPr lang="en-US" altLang="zh-CN">
                <a:ea typeface="宋体" panose="02010600030101010101" pitchFamily="2" charset="-122"/>
                <a:cs typeface="Times New Roman" panose="02020603050405020304" pitchFamily="18" charset="0"/>
              </a:rPr>
              <a:t>        </a:t>
            </a:r>
            <a:r>
              <a:rPr lang="zh-CN" altLang="en-US">
                <a:ea typeface="宋体" panose="02010600030101010101" pitchFamily="2" charset="-122"/>
                <a:cs typeface="Times New Roman" panose="02020603050405020304" pitchFamily="18" charset="0"/>
              </a:rPr>
              <a:t>二维</a:t>
            </a:r>
            <a:r>
              <a:rPr lang="zh-CN" altLang="en-US">
                <a:latin typeface="Times New Roman" panose="02020603050405020304" pitchFamily="18" charset="0"/>
                <a:ea typeface="宋体" panose="02010600030101010101" pitchFamily="2" charset="-122"/>
                <a:cs typeface="Times New Roman" panose="02020603050405020304" pitchFamily="18" charset="0"/>
              </a:rPr>
              <a:t>极值</a:t>
            </a:r>
            <a:r>
              <a:rPr lang="zh-CN" altLang="en-US">
                <a:ea typeface="宋体" panose="02010600030101010101" pitchFamily="2" charset="-122"/>
                <a:cs typeface="Times New Roman" panose="02020603050405020304" pitchFamily="18" charset="0"/>
              </a:rPr>
              <a:t>问题有时可以用图解的方式进行求解，有</a:t>
            </a:r>
          </a:p>
          <a:p>
            <a:pPr algn="l" eaLnBrk="1" hangingPunct="1"/>
            <a:r>
              <a:rPr lang="zh-CN" altLang="en-US">
                <a:ea typeface="宋体" panose="02010600030101010101" pitchFamily="2" charset="-122"/>
                <a:cs typeface="Times New Roman" panose="02020603050405020304" pitchFamily="18" charset="0"/>
              </a:rPr>
              <a:t>明显的几何解释。 </a:t>
            </a:r>
          </a:p>
        </p:txBody>
      </p:sp>
      <p:sp>
        <p:nvSpPr>
          <p:cNvPr id="56336" name="Rectangle 16">
            <a:extLst>
              <a:ext uri="{FF2B5EF4-FFF2-40B4-BE49-F238E27FC236}">
                <a16:creationId xmlns:a16="http://schemas.microsoft.com/office/drawing/2014/main" id="{4606C599-F894-48CE-A98C-E1A67D49B37F}"/>
              </a:ext>
            </a:extLst>
          </p:cNvPr>
          <p:cNvSpPr>
            <a:spLocks noChangeArrowheads="1"/>
          </p:cNvSpPr>
          <p:nvPr/>
        </p:nvSpPr>
        <p:spPr bwMode="auto">
          <a:xfrm>
            <a:off x="1116013" y="1698159"/>
            <a:ext cx="15648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r>
              <a:rPr lang="zh-CN" altLang="en-US">
                <a:ea typeface="宋体" panose="02010600030101010101" pitchFamily="2" charset="-122"/>
                <a:cs typeface="Times New Roman" panose="02020603050405020304" pitchFamily="18" charset="0"/>
              </a:rPr>
              <a:t>例  求解 </a:t>
            </a:r>
          </a:p>
        </p:txBody>
      </p:sp>
      <p:pic>
        <p:nvPicPr>
          <p:cNvPr id="56337" name="Picture 17">
            <a:extLst>
              <a:ext uri="{FF2B5EF4-FFF2-40B4-BE49-F238E27FC236}">
                <a16:creationId xmlns:a16="http://schemas.microsoft.com/office/drawing/2014/main" id="{E6124978-76D4-490A-BC0A-8F900B8A7C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7257" y="2636912"/>
            <a:ext cx="3098800"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8" name="Picture 18">
            <a:extLst>
              <a:ext uri="{FF2B5EF4-FFF2-40B4-BE49-F238E27FC236}">
                <a16:creationId xmlns:a16="http://schemas.microsoft.com/office/drawing/2014/main" id="{D8BE0A5C-8191-4DCE-88E0-B47F7C0BDA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2997200"/>
            <a:ext cx="3816350"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2" name="AutoShape 19">
            <a:hlinkClick r:id="" action="ppaction://hlinkshowjump?jump=previousslide" highlightClick="1">
              <a:snd r:embed="rId7" name="MOUSED.WAV"/>
            </a:hlinkClick>
            <a:extLst>
              <a:ext uri="{FF2B5EF4-FFF2-40B4-BE49-F238E27FC236}">
                <a16:creationId xmlns:a16="http://schemas.microsoft.com/office/drawing/2014/main" id="{0C693F78-FA0C-483A-A4CD-7F95B7C71528}"/>
              </a:ext>
            </a:extLst>
          </p:cNvPr>
          <p:cNvSpPr>
            <a:spLocks noChangeArrowheads="1"/>
          </p:cNvSpPr>
          <p:nvPr/>
        </p:nvSpPr>
        <p:spPr bwMode="auto">
          <a:xfrm>
            <a:off x="7402513" y="6381750"/>
            <a:ext cx="914400" cy="533400"/>
          </a:xfrm>
          <a:prstGeom prst="actionButtonBackPrevious">
            <a:avLst/>
          </a:prstGeom>
          <a:gradFill rotWithShape="0">
            <a:gsLst>
              <a:gs pos="0">
                <a:srgbClr val="FFCC66"/>
              </a:gs>
              <a:gs pos="100000">
                <a:srgbClr val="FF66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endParaRPr lang="zh-CN" altLang="en-US"/>
          </a:p>
        </p:txBody>
      </p:sp>
      <p:sp>
        <p:nvSpPr>
          <p:cNvPr id="8203" name="AutoShape 20">
            <a:hlinkClick r:id="" action="ppaction://hlinkshowjump?jump=nextslide" highlightClick="1">
              <a:snd r:embed="rId7" name="MOUSED.WAV"/>
            </a:hlinkClick>
            <a:extLst>
              <a:ext uri="{FF2B5EF4-FFF2-40B4-BE49-F238E27FC236}">
                <a16:creationId xmlns:a16="http://schemas.microsoft.com/office/drawing/2014/main" id="{12C04E65-88B6-45C3-B198-2D6F3AEE815C}"/>
              </a:ext>
            </a:extLst>
          </p:cNvPr>
          <p:cNvSpPr>
            <a:spLocks noChangeArrowheads="1"/>
          </p:cNvSpPr>
          <p:nvPr/>
        </p:nvSpPr>
        <p:spPr bwMode="auto">
          <a:xfrm>
            <a:off x="8266113" y="6381750"/>
            <a:ext cx="914400" cy="533400"/>
          </a:xfrm>
          <a:prstGeom prst="actionButtonForwardNext">
            <a:avLst/>
          </a:prstGeom>
          <a:gradFill rotWithShape="0">
            <a:gsLst>
              <a:gs pos="0">
                <a:srgbClr val="FFCC66"/>
              </a:gs>
              <a:gs pos="100000">
                <a:srgbClr val="FF66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Arial" panose="020B0604020202020204" pitchFamily="34" charset="0"/>
                <a:ea typeface="黑体" panose="02010609060101010101" pitchFamily="49" charset="-122"/>
              </a:defRPr>
            </a:lvl1pPr>
            <a:lvl2pPr marL="742950" indent="-285750" eaLnBrk="0" hangingPunct="0">
              <a:defRPr sz="2800" b="1">
                <a:solidFill>
                  <a:schemeClr val="tx1"/>
                </a:solidFill>
                <a:latin typeface="Arial" panose="020B0604020202020204" pitchFamily="34" charset="0"/>
                <a:ea typeface="黑体" panose="02010609060101010101" pitchFamily="49" charset="-122"/>
              </a:defRPr>
            </a:lvl2pPr>
            <a:lvl3pPr marL="1143000" indent="-228600" eaLnBrk="0" hangingPunct="0">
              <a:defRPr sz="2800" b="1">
                <a:solidFill>
                  <a:schemeClr val="tx1"/>
                </a:solidFill>
                <a:latin typeface="Arial" panose="020B0604020202020204" pitchFamily="34" charset="0"/>
                <a:ea typeface="黑体" panose="02010609060101010101" pitchFamily="49" charset="-122"/>
              </a:defRPr>
            </a:lvl3pPr>
            <a:lvl4pPr marL="1600200" indent="-228600" eaLnBrk="0" hangingPunct="0">
              <a:defRPr sz="2800" b="1">
                <a:solidFill>
                  <a:schemeClr val="tx1"/>
                </a:solidFill>
                <a:latin typeface="Arial" panose="020B0604020202020204" pitchFamily="34" charset="0"/>
                <a:ea typeface="黑体" panose="02010609060101010101" pitchFamily="49" charset="-122"/>
              </a:defRPr>
            </a:lvl4pPr>
            <a:lvl5pPr marL="2057400" indent="-228600" eaLnBrk="0" hangingPunct="0">
              <a:defRPr sz="28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黑体" panose="02010609060101010101" pitchFamily="49" charset="-122"/>
              </a:defRPr>
            </a:lvl9pPr>
          </a:lstStyle>
          <a:p>
            <a:pPr algn="l" eaLnBrk="1" hangingPunct="1"/>
            <a:endParaRPr lang="zh-CN" altLang="en-US"/>
          </a:p>
        </p:txBody>
      </p:sp>
    </p:spTree>
    <p:extLst>
      <p:ext uri="{BB962C8B-B14F-4D97-AF65-F5344CB8AC3E}">
        <p14:creationId xmlns:p14="http://schemas.microsoft.com/office/powerpoint/2010/main" val="16897124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63D0AB3-663F-4DC6-8274-DE5AFBA81B46}"/>
              </a:ext>
            </a:extLst>
          </p:cNvPr>
          <p:cNvSpPr>
            <a:spLocks noGrp="1" noChangeArrowheads="1"/>
          </p:cNvSpPr>
          <p:nvPr>
            <p:ph type="title"/>
          </p:nvPr>
        </p:nvSpPr>
        <p:spPr>
          <a:xfrm>
            <a:off x="-9573" y="226919"/>
            <a:ext cx="4132771" cy="517678"/>
          </a:xfrm>
        </p:spPr>
        <p:txBody>
          <a:bodyPr>
            <a:normAutofit fontScale="90000"/>
          </a:bodyPr>
          <a:lstStyle/>
          <a:p>
            <a:r>
              <a:rPr lang="zh-CN" altLang="en-US" dirty="0"/>
              <a:t>（</a:t>
            </a:r>
            <a:r>
              <a:rPr lang="en-US" altLang="zh-CN" dirty="0"/>
              <a:t>1</a:t>
            </a:r>
            <a:r>
              <a:rPr lang="zh-CN" altLang="en-US" dirty="0"/>
              <a:t>）黄金分割法原理</a:t>
            </a:r>
          </a:p>
        </p:txBody>
      </p:sp>
      <p:sp>
        <p:nvSpPr>
          <p:cNvPr id="16387" name="Rectangle 3">
            <a:extLst>
              <a:ext uri="{FF2B5EF4-FFF2-40B4-BE49-F238E27FC236}">
                <a16:creationId xmlns:a16="http://schemas.microsoft.com/office/drawing/2014/main" id="{D02CF7CE-5A23-45B4-B41C-00EFAA9CD34B}"/>
              </a:ext>
            </a:extLst>
          </p:cNvPr>
          <p:cNvSpPr>
            <a:spLocks noGrp="1" noChangeArrowheads="1"/>
          </p:cNvSpPr>
          <p:nvPr>
            <p:ph type="body" idx="1"/>
          </p:nvPr>
        </p:nvSpPr>
        <p:spPr>
          <a:xfrm>
            <a:off x="8763" y="744597"/>
            <a:ext cx="8731869" cy="1697934"/>
          </a:xfrm>
        </p:spPr>
        <p:txBody>
          <a:bodyPr>
            <a:noAutofit/>
          </a:bodyPr>
          <a:lstStyle/>
          <a:p>
            <a:pPr>
              <a:lnSpc>
                <a:spcPts val="3200"/>
              </a:lnSpc>
              <a:spcBef>
                <a:spcPct val="0"/>
              </a:spcBef>
              <a:buClrTx/>
              <a:buSzTx/>
              <a:buFontTx/>
              <a:buNone/>
            </a:pPr>
            <a:r>
              <a:rPr kumimoji="1" lang="en-US" altLang="zh-CN" sz="2400" b="1" dirty="0">
                <a:latin typeface="+mn-ea"/>
              </a:rPr>
              <a:t>          </a:t>
            </a:r>
            <a:r>
              <a:rPr kumimoji="1" lang="zh-CN" altLang="en-US" sz="2400" dirty="0">
                <a:latin typeface="+mn-ea"/>
              </a:rPr>
              <a:t>设函数 </a:t>
            </a:r>
            <a:r>
              <a:rPr kumimoji="1" lang="en-US" altLang="zh-CN" sz="2400" i="1" dirty="0">
                <a:latin typeface="+mn-ea"/>
              </a:rPr>
              <a:t>f </a:t>
            </a:r>
            <a:r>
              <a:rPr kumimoji="1" lang="en-US" altLang="zh-CN" sz="2400" dirty="0">
                <a:latin typeface="+mn-ea"/>
              </a:rPr>
              <a:t>(</a:t>
            </a:r>
            <a:r>
              <a:rPr kumimoji="1" lang="en-US" altLang="zh-CN" sz="2400" i="1" dirty="0">
                <a:latin typeface="+mn-ea"/>
              </a:rPr>
              <a:t>x</a:t>
            </a:r>
            <a:r>
              <a:rPr kumimoji="1" lang="en-US" altLang="zh-CN" sz="2400" dirty="0">
                <a:latin typeface="+mn-ea"/>
              </a:rPr>
              <a:t>) </a:t>
            </a:r>
            <a:r>
              <a:rPr kumimoji="1" lang="zh-CN" altLang="en-US" sz="2400" dirty="0">
                <a:latin typeface="+mn-ea"/>
              </a:rPr>
              <a:t>在闭区间 </a:t>
            </a:r>
            <a:r>
              <a:rPr kumimoji="1" lang="en-US" altLang="zh-CN" sz="2400" dirty="0">
                <a:latin typeface="+mn-ea"/>
              </a:rPr>
              <a:t>[</a:t>
            </a:r>
            <a:r>
              <a:rPr kumimoji="1" lang="en-US" altLang="zh-CN" sz="2400" i="1" dirty="0">
                <a:latin typeface="+mn-ea"/>
              </a:rPr>
              <a:t>a</a:t>
            </a:r>
            <a:r>
              <a:rPr kumimoji="1" lang="en-US" altLang="zh-CN" sz="2400" dirty="0">
                <a:latin typeface="+mn-ea"/>
              </a:rPr>
              <a:t>, </a:t>
            </a:r>
            <a:r>
              <a:rPr kumimoji="1" lang="en-US" altLang="zh-CN" sz="2400" i="1" dirty="0">
                <a:latin typeface="+mn-ea"/>
              </a:rPr>
              <a:t>b</a:t>
            </a:r>
            <a:r>
              <a:rPr kumimoji="1" lang="en-US" altLang="zh-CN" sz="2400" dirty="0">
                <a:latin typeface="+mn-ea"/>
              </a:rPr>
              <a:t>] </a:t>
            </a:r>
            <a:r>
              <a:rPr kumimoji="1" lang="zh-CN" altLang="en-US" sz="2400" dirty="0">
                <a:latin typeface="+mn-ea"/>
              </a:rPr>
              <a:t>上是</a:t>
            </a:r>
            <a:r>
              <a:rPr kumimoji="1" lang="zh-CN" altLang="en-US" sz="2400" dirty="0">
                <a:solidFill>
                  <a:srgbClr val="0000FF"/>
                </a:solidFill>
                <a:latin typeface="+mn-ea"/>
              </a:rPr>
              <a:t>（下）单峰函数</a:t>
            </a:r>
            <a:r>
              <a:rPr kumimoji="1" lang="zh-CN" altLang="en-US" sz="2400" dirty="0">
                <a:latin typeface="+mn-ea"/>
              </a:rPr>
              <a:t>，即在 </a:t>
            </a:r>
            <a:r>
              <a:rPr kumimoji="1" lang="en-US" altLang="zh-CN" sz="2400" dirty="0">
                <a:latin typeface="+mn-ea"/>
              </a:rPr>
              <a:t>(</a:t>
            </a:r>
            <a:r>
              <a:rPr kumimoji="1" lang="en-US" altLang="zh-CN" sz="2400" i="1" dirty="0">
                <a:latin typeface="+mn-ea"/>
              </a:rPr>
              <a:t>a</a:t>
            </a:r>
            <a:r>
              <a:rPr kumimoji="1" lang="en-US" altLang="zh-CN" sz="2400" dirty="0">
                <a:latin typeface="+mn-ea"/>
              </a:rPr>
              <a:t>, </a:t>
            </a:r>
            <a:r>
              <a:rPr kumimoji="1" lang="en-US" altLang="zh-CN" sz="2400" i="1" dirty="0">
                <a:latin typeface="+mn-ea"/>
              </a:rPr>
              <a:t>b</a:t>
            </a:r>
            <a:r>
              <a:rPr kumimoji="1" lang="en-US" altLang="zh-CN" sz="2400" dirty="0">
                <a:latin typeface="+mn-ea"/>
              </a:rPr>
              <a:t>) </a:t>
            </a:r>
            <a:r>
              <a:rPr kumimoji="1" lang="zh-CN" altLang="en-US" sz="2400" dirty="0">
                <a:latin typeface="+mn-ea"/>
              </a:rPr>
              <a:t>内 </a:t>
            </a:r>
            <a:r>
              <a:rPr kumimoji="1" lang="en-US" altLang="zh-CN" sz="2400" i="1" dirty="0">
                <a:latin typeface="+mn-ea"/>
              </a:rPr>
              <a:t>f </a:t>
            </a:r>
            <a:r>
              <a:rPr kumimoji="1" lang="en-US" altLang="zh-CN" sz="2400" dirty="0">
                <a:latin typeface="+mn-ea"/>
              </a:rPr>
              <a:t>(</a:t>
            </a:r>
            <a:r>
              <a:rPr kumimoji="1" lang="en-US" altLang="zh-CN" sz="2400" i="1" dirty="0">
                <a:latin typeface="+mn-ea"/>
              </a:rPr>
              <a:t>x</a:t>
            </a:r>
            <a:r>
              <a:rPr kumimoji="1" lang="en-US" altLang="zh-CN" sz="2400" dirty="0">
                <a:latin typeface="+mn-ea"/>
              </a:rPr>
              <a:t>) </a:t>
            </a:r>
            <a:r>
              <a:rPr kumimoji="1" lang="zh-CN" altLang="en-US" sz="2400" dirty="0">
                <a:latin typeface="+mn-ea"/>
              </a:rPr>
              <a:t>有唯一的极小点</a:t>
            </a:r>
            <a:r>
              <a:rPr kumimoji="1" lang="en-US" altLang="zh-CN" sz="2400" i="1" dirty="0">
                <a:latin typeface="+mn-ea"/>
              </a:rPr>
              <a:t>p</a:t>
            </a:r>
            <a:r>
              <a:rPr kumimoji="1" lang="zh-CN" altLang="en-US" sz="2400" dirty="0">
                <a:latin typeface="+mn-ea"/>
              </a:rPr>
              <a:t>，在</a:t>
            </a:r>
            <a:r>
              <a:rPr kumimoji="1" lang="en-US" altLang="zh-CN" sz="2400" i="1" dirty="0">
                <a:latin typeface="+mn-ea"/>
              </a:rPr>
              <a:t>p</a:t>
            </a:r>
            <a:r>
              <a:rPr kumimoji="1" lang="zh-CN" altLang="en-US" sz="2400" dirty="0">
                <a:latin typeface="+mn-ea"/>
              </a:rPr>
              <a:t>的左边 </a:t>
            </a:r>
            <a:r>
              <a:rPr kumimoji="1" lang="en-US" altLang="zh-CN" sz="2400" i="1" dirty="0">
                <a:latin typeface="+mn-ea"/>
              </a:rPr>
              <a:t>f </a:t>
            </a:r>
            <a:r>
              <a:rPr kumimoji="1" lang="en-US" altLang="zh-CN" sz="2400" dirty="0">
                <a:latin typeface="+mn-ea"/>
              </a:rPr>
              <a:t>(</a:t>
            </a:r>
            <a:r>
              <a:rPr kumimoji="1" lang="en-US" altLang="zh-CN" sz="2400" i="1" dirty="0">
                <a:latin typeface="+mn-ea"/>
              </a:rPr>
              <a:t>x</a:t>
            </a:r>
            <a:r>
              <a:rPr kumimoji="1" lang="en-US" altLang="zh-CN" sz="2400" dirty="0">
                <a:latin typeface="+mn-ea"/>
              </a:rPr>
              <a:t>) </a:t>
            </a:r>
            <a:r>
              <a:rPr kumimoji="1" lang="zh-CN" altLang="en-US" sz="2400" dirty="0">
                <a:latin typeface="+mn-ea"/>
              </a:rPr>
              <a:t>严格单调下降，在</a:t>
            </a:r>
            <a:r>
              <a:rPr kumimoji="1" lang="en-US" altLang="zh-CN" sz="2400" i="1" dirty="0">
                <a:latin typeface="+mn-ea"/>
              </a:rPr>
              <a:t>p</a:t>
            </a:r>
            <a:r>
              <a:rPr kumimoji="1" lang="zh-CN" altLang="en-US" sz="2400" dirty="0">
                <a:latin typeface="+mn-ea"/>
              </a:rPr>
              <a:t>的右边</a:t>
            </a:r>
            <a:r>
              <a:rPr kumimoji="1" lang="en-US" altLang="zh-CN" sz="2400" i="1" dirty="0">
                <a:latin typeface="+mn-ea"/>
              </a:rPr>
              <a:t>f </a:t>
            </a:r>
            <a:r>
              <a:rPr kumimoji="1" lang="en-US" altLang="zh-CN" sz="2400" dirty="0">
                <a:latin typeface="+mn-ea"/>
              </a:rPr>
              <a:t>(</a:t>
            </a:r>
            <a:r>
              <a:rPr kumimoji="1" lang="en-US" altLang="zh-CN" sz="2400" i="1" dirty="0">
                <a:latin typeface="+mn-ea"/>
              </a:rPr>
              <a:t>x</a:t>
            </a:r>
            <a:r>
              <a:rPr kumimoji="1" lang="en-US" altLang="zh-CN" sz="2400" dirty="0">
                <a:latin typeface="+mn-ea"/>
              </a:rPr>
              <a:t>)</a:t>
            </a:r>
            <a:r>
              <a:rPr kumimoji="1" lang="zh-CN" altLang="en-US" sz="2400" dirty="0">
                <a:latin typeface="+mn-ea"/>
              </a:rPr>
              <a:t>严格单调上升。那么对于</a:t>
            </a:r>
            <a:r>
              <a:rPr kumimoji="1" lang="en-US" altLang="zh-CN" sz="2400" dirty="0">
                <a:latin typeface="+mn-ea"/>
              </a:rPr>
              <a:t>(</a:t>
            </a:r>
            <a:r>
              <a:rPr kumimoji="1" lang="en-US" altLang="zh-CN" sz="2400" i="1" dirty="0">
                <a:latin typeface="+mn-ea"/>
              </a:rPr>
              <a:t>a</a:t>
            </a:r>
            <a:r>
              <a:rPr kumimoji="1" lang="en-US" altLang="zh-CN" sz="2400" dirty="0">
                <a:latin typeface="+mn-ea"/>
              </a:rPr>
              <a:t>, </a:t>
            </a:r>
            <a:r>
              <a:rPr kumimoji="1" lang="en-US" altLang="zh-CN" sz="2400" i="1" dirty="0">
                <a:latin typeface="+mn-ea"/>
              </a:rPr>
              <a:t>b</a:t>
            </a:r>
            <a:r>
              <a:rPr kumimoji="1" lang="en-US" altLang="zh-CN" sz="2400" dirty="0">
                <a:latin typeface="+mn-ea"/>
              </a:rPr>
              <a:t>)</a:t>
            </a:r>
            <a:r>
              <a:rPr kumimoji="1" lang="zh-CN" altLang="en-US" sz="2400" dirty="0">
                <a:latin typeface="+mn-ea"/>
              </a:rPr>
              <a:t>内任意两点</a:t>
            </a:r>
            <a:r>
              <a:rPr kumimoji="1" lang="en-US" altLang="zh-CN" sz="2400" i="1" dirty="0">
                <a:latin typeface="+mn-ea"/>
              </a:rPr>
              <a:t>c</a:t>
            </a:r>
            <a:r>
              <a:rPr kumimoji="1" lang="zh-CN" altLang="en-US" sz="2400" dirty="0">
                <a:latin typeface="+mn-ea"/>
              </a:rPr>
              <a:t>＜</a:t>
            </a:r>
            <a:r>
              <a:rPr kumimoji="1" lang="en-US" altLang="zh-CN" sz="2400" i="1" dirty="0">
                <a:latin typeface="+mn-ea"/>
              </a:rPr>
              <a:t>d</a:t>
            </a:r>
            <a:r>
              <a:rPr kumimoji="1" lang="zh-CN" altLang="en-US" sz="2400" dirty="0">
                <a:latin typeface="+mn-ea"/>
              </a:rPr>
              <a:t>，如果 </a:t>
            </a:r>
            <a:r>
              <a:rPr kumimoji="1" lang="en-US" altLang="zh-CN" sz="2400" i="1" dirty="0">
                <a:latin typeface="+mn-ea"/>
              </a:rPr>
              <a:t>f </a:t>
            </a:r>
            <a:r>
              <a:rPr kumimoji="1" lang="en-US" altLang="zh-CN" sz="2400" dirty="0">
                <a:latin typeface="+mn-ea"/>
              </a:rPr>
              <a:t>(</a:t>
            </a:r>
            <a:r>
              <a:rPr kumimoji="1" lang="en-US" altLang="zh-CN" sz="2400" i="1" dirty="0">
                <a:latin typeface="+mn-ea"/>
              </a:rPr>
              <a:t>c</a:t>
            </a:r>
            <a:r>
              <a:rPr kumimoji="1" lang="en-US" altLang="zh-CN" sz="2400" dirty="0">
                <a:latin typeface="+mn-ea"/>
              </a:rPr>
              <a:t>)</a:t>
            </a:r>
            <a:r>
              <a:rPr kumimoji="1" lang="zh-CN" altLang="en-US" sz="2400" dirty="0">
                <a:latin typeface="+mn-ea"/>
              </a:rPr>
              <a:t>＜ </a:t>
            </a:r>
            <a:r>
              <a:rPr kumimoji="1" lang="en-US" altLang="zh-CN" sz="2400" i="1" dirty="0">
                <a:latin typeface="+mn-ea"/>
              </a:rPr>
              <a:t>f </a:t>
            </a:r>
            <a:r>
              <a:rPr kumimoji="1" lang="en-US" altLang="zh-CN" sz="2400" dirty="0">
                <a:latin typeface="+mn-ea"/>
              </a:rPr>
              <a:t>(</a:t>
            </a:r>
            <a:r>
              <a:rPr kumimoji="1" lang="en-US" altLang="zh-CN" sz="2400" i="1" dirty="0">
                <a:latin typeface="+mn-ea"/>
              </a:rPr>
              <a:t>d</a:t>
            </a:r>
            <a:r>
              <a:rPr kumimoji="1" lang="en-US" altLang="zh-CN" sz="2400" dirty="0">
                <a:latin typeface="+mn-ea"/>
              </a:rPr>
              <a:t>)</a:t>
            </a:r>
            <a:r>
              <a:rPr kumimoji="1" lang="zh-CN" altLang="en-US" sz="2400" dirty="0">
                <a:latin typeface="+mn-ea"/>
              </a:rPr>
              <a:t>，则</a:t>
            </a:r>
            <a:r>
              <a:rPr kumimoji="1" lang="en-US" altLang="zh-CN" sz="2400" i="1" dirty="0">
                <a:latin typeface="+mn-ea"/>
              </a:rPr>
              <a:t>p</a:t>
            </a:r>
            <a:r>
              <a:rPr kumimoji="1" lang="en-US" altLang="zh-CN" sz="2400" dirty="0">
                <a:latin typeface="+mn-ea"/>
              </a:rPr>
              <a:t> ∈[</a:t>
            </a:r>
            <a:r>
              <a:rPr kumimoji="1" lang="en-US" altLang="zh-CN" sz="2400" i="1" dirty="0">
                <a:latin typeface="+mn-ea"/>
              </a:rPr>
              <a:t>a</a:t>
            </a:r>
            <a:r>
              <a:rPr kumimoji="1" lang="en-US" altLang="zh-CN" sz="2400" dirty="0">
                <a:latin typeface="+mn-ea"/>
              </a:rPr>
              <a:t>, </a:t>
            </a:r>
            <a:r>
              <a:rPr kumimoji="1" lang="en-US" altLang="zh-CN" sz="2400" i="1" dirty="0">
                <a:latin typeface="+mn-ea"/>
              </a:rPr>
              <a:t>d</a:t>
            </a:r>
            <a:r>
              <a:rPr kumimoji="1" lang="en-US" altLang="zh-CN" sz="2400" dirty="0">
                <a:latin typeface="+mn-ea"/>
              </a:rPr>
              <a:t>]</a:t>
            </a:r>
            <a:r>
              <a:rPr kumimoji="1" lang="zh-CN" altLang="en-US" sz="2400" dirty="0">
                <a:latin typeface="+mn-ea"/>
              </a:rPr>
              <a:t>；否则</a:t>
            </a:r>
            <a:r>
              <a:rPr kumimoji="1" lang="en-US" altLang="zh-CN" sz="2400" i="1" dirty="0">
                <a:latin typeface="+mn-ea"/>
              </a:rPr>
              <a:t>p</a:t>
            </a:r>
            <a:r>
              <a:rPr kumimoji="1" lang="en-US" altLang="zh-CN" sz="2400" dirty="0">
                <a:latin typeface="+mn-ea"/>
              </a:rPr>
              <a:t> ∈[</a:t>
            </a:r>
            <a:r>
              <a:rPr kumimoji="1" lang="en-US" altLang="zh-CN" sz="2400" i="1" dirty="0">
                <a:latin typeface="+mn-ea"/>
              </a:rPr>
              <a:t>c</a:t>
            </a:r>
            <a:r>
              <a:rPr kumimoji="1" lang="en-US" altLang="zh-CN" sz="2400" dirty="0">
                <a:latin typeface="+mn-ea"/>
              </a:rPr>
              <a:t>, </a:t>
            </a:r>
            <a:r>
              <a:rPr kumimoji="1" lang="en-US" altLang="zh-CN" sz="2400" i="1" dirty="0">
                <a:latin typeface="+mn-ea"/>
              </a:rPr>
              <a:t>b</a:t>
            </a:r>
            <a:r>
              <a:rPr kumimoji="1" lang="en-US" altLang="zh-CN" sz="2400" dirty="0">
                <a:latin typeface="+mn-ea"/>
              </a:rPr>
              <a:t>]</a:t>
            </a:r>
            <a:endParaRPr lang="en-US" altLang="zh-CN" sz="2400" dirty="0">
              <a:latin typeface="+mn-ea"/>
            </a:endParaRPr>
          </a:p>
        </p:txBody>
      </p:sp>
      <p:sp>
        <p:nvSpPr>
          <p:cNvPr id="6" name="Line 4">
            <a:extLst>
              <a:ext uri="{FF2B5EF4-FFF2-40B4-BE49-F238E27FC236}">
                <a16:creationId xmlns:a16="http://schemas.microsoft.com/office/drawing/2014/main" id="{5EC1CE3A-FC4F-41E4-9390-08EF0CE178B6}"/>
              </a:ext>
            </a:extLst>
          </p:cNvPr>
          <p:cNvSpPr>
            <a:spLocks noChangeShapeType="1"/>
          </p:cNvSpPr>
          <p:nvPr/>
        </p:nvSpPr>
        <p:spPr bwMode="auto">
          <a:xfrm>
            <a:off x="379994" y="5524965"/>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7" name="Picture 7">
            <a:extLst>
              <a:ext uri="{FF2B5EF4-FFF2-40B4-BE49-F238E27FC236}">
                <a16:creationId xmlns:a16="http://schemas.microsoft.com/office/drawing/2014/main" id="{3099E38D-57C3-437E-BD03-AF1534B3FC5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994" y="2753190"/>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8">
            <a:extLst>
              <a:ext uri="{FF2B5EF4-FFF2-40B4-BE49-F238E27FC236}">
                <a16:creationId xmlns:a16="http://schemas.microsoft.com/office/drawing/2014/main" id="{458CD0F8-E6AF-47AF-8214-AB6CB12F5F22}"/>
              </a:ext>
            </a:extLst>
          </p:cNvPr>
          <p:cNvSpPr>
            <a:spLocks noChangeShapeType="1"/>
          </p:cNvSpPr>
          <p:nvPr/>
        </p:nvSpPr>
        <p:spPr bwMode="auto">
          <a:xfrm flipV="1">
            <a:off x="379994" y="2789702"/>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solidFill>
                <a:schemeClr val="tx1"/>
              </a:solidFill>
            </a:endParaRPr>
          </a:p>
        </p:txBody>
      </p:sp>
      <p:sp>
        <p:nvSpPr>
          <p:cNvPr id="9" name="Line 9">
            <a:extLst>
              <a:ext uri="{FF2B5EF4-FFF2-40B4-BE49-F238E27FC236}">
                <a16:creationId xmlns:a16="http://schemas.microsoft.com/office/drawing/2014/main" id="{3B446116-67E0-4818-A911-7973C5A9FDB0}"/>
              </a:ext>
            </a:extLst>
          </p:cNvPr>
          <p:cNvSpPr>
            <a:spLocks noChangeShapeType="1"/>
          </p:cNvSpPr>
          <p:nvPr/>
        </p:nvSpPr>
        <p:spPr bwMode="auto">
          <a:xfrm>
            <a:off x="2288169"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0" name="Line 10">
            <a:extLst>
              <a:ext uri="{FF2B5EF4-FFF2-40B4-BE49-F238E27FC236}">
                <a16:creationId xmlns:a16="http://schemas.microsoft.com/office/drawing/2014/main" id="{F1F55110-48BD-4FE6-86E0-3FC6399F4457}"/>
              </a:ext>
            </a:extLst>
          </p:cNvPr>
          <p:cNvSpPr>
            <a:spLocks noChangeShapeType="1"/>
          </p:cNvSpPr>
          <p:nvPr/>
        </p:nvSpPr>
        <p:spPr bwMode="auto">
          <a:xfrm>
            <a:off x="1821444"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1" name="Line 11">
            <a:extLst>
              <a:ext uri="{FF2B5EF4-FFF2-40B4-BE49-F238E27FC236}">
                <a16:creationId xmlns:a16="http://schemas.microsoft.com/office/drawing/2014/main" id="{DAFDC4B8-EF9B-4853-AC0C-60379F3B6815}"/>
              </a:ext>
            </a:extLst>
          </p:cNvPr>
          <p:cNvSpPr>
            <a:spLocks noChangeShapeType="1"/>
          </p:cNvSpPr>
          <p:nvPr/>
        </p:nvSpPr>
        <p:spPr bwMode="auto">
          <a:xfrm>
            <a:off x="3261306"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2" name="Line 12">
            <a:extLst>
              <a:ext uri="{FF2B5EF4-FFF2-40B4-BE49-F238E27FC236}">
                <a16:creationId xmlns:a16="http://schemas.microsoft.com/office/drawing/2014/main" id="{9E5FB728-1A50-4F4D-9A10-641585B08B97}"/>
              </a:ext>
            </a:extLst>
          </p:cNvPr>
          <p:cNvSpPr>
            <a:spLocks noChangeShapeType="1"/>
          </p:cNvSpPr>
          <p:nvPr/>
        </p:nvSpPr>
        <p:spPr bwMode="auto">
          <a:xfrm>
            <a:off x="379994"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3" name="Line 13">
            <a:extLst>
              <a:ext uri="{FF2B5EF4-FFF2-40B4-BE49-F238E27FC236}">
                <a16:creationId xmlns:a16="http://schemas.microsoft.com/office/drawing/2014/main" id="{3FB207E8-2DF8-4C3B-AD33-7EB5D54CE524}"/>
              </a:ext>
            </a:extLst>
          </p:cNvPr>
          <p:cNvSpPr>
            <a:spLocks noChangeShapeType="1"/>
          </p:cNvSpPr>
          <p:nvPr/>
        </p:nvSpPr>
        <p:spPr bwMode="auto">
          <a:xfrm>
            <a:off x="3980444"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4" name="Line 15">
            <a:extLst>
              <a:ext uri="{FF2B5EF4-FFF2-40B4-BE49-F238E27FC236}">
                <a16:creationId xmlns:a16="http://schemas.microsoft.com/office/drawing/2014/main" id="{BDE6AEDE-2F56-453E-BBBB-8602037C7778}"/>
              </a:ext>
            </a:extLst>
          </p:cNvPr>
          <p:cNvSpPr>
            <a:spLocks noChangeShapeType="1"/>
          </p:cNvSpPr>
          <p:nvPr/>
        </p:nvSpPr>
        <p:spPr bwMode="auto">
          <a:xfrm flipV="1">
            <a:off x="3261306" y="4264490"/>
            <a:ext cx="0" cy="1260475"/>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5" name="Line 17">
            <a:extLst>
              <a:ext uri="{FF2B5EF4-FFF2-40B4-BE49-F238E27FC236}">
                <a16:creationId xmlns:a16="http://schemas.microsoft.com/office/drawing/2014/main" id="{148C0C43-5ED1-4DFC-8160-E08ECD3F3EFB}"/>
              </a:ext>
            </a:extLst>
          </p:cNvPr>
          <p:cNvSpPr>
            <a:spLocks noChangeShapeType="1"/>
          </p:cNvSpPr>
          <p:nvPr/>
        </p:nvSpPr>
        <p:spPr bwMode="auto">
          <a:xfrm flipV="1">
            <a:off x="3980444" y="3221502"/>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6" name="Line 18">
            <a:extLst>
              <a:ext uri="{FF2B5EF4-FFF2-40B4-BE49-F238E27FC236}">
                <a16:creationId xmlns:a16="http://schemas.microsoft.com/office/drawing/2014/main" id="{88C2E531-0AA7-4BAA-B9DA-FA88F130EE39}"/>
              </a:ext>
            </a:extLst>
          </p:cNvPr>
          <p:cNvSpPr>
            <a:spLocks noChangeShapeType="1"/>
          </p:cNvSpPr>
          <p:nvPr/>
        </p:nvSpPr>
        <p:spPr bwMode="auto">
          <a:xfrm flipV="1">
            <a:off x="1821444" y="4661364"/>
            <a:ext cx="0" cy="863600"/>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7" name="Text Box 19">
            <a:extLst>
              <a:ext uri="{FF2B5EF4-FFF2-40B4-BE49-F238E27FC236}">
                <a16:creationId xmlns:a16="http://schemas.microsoft.com/office/drawing/2014/main" id="{33755BAC-022F-40EA-A2A4-C0954440DAE7}"/>
              </a:ext>
            </a:extLst>
          </p:cNvPr>
          <p:cNvSpPr txBox="1">
            <a:spLocks noChangeArrowheads="1"/>
          </p:cNvSpPr>
          <p:nvPr/>
        </p:nvSpPr>
        <p:spPr bwMode="auto">
          <a:xfrm>
            <a:off x="200606"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a</a:t>
            </a:r>
          </a:p>
        </p:txBody>
      </p:sp>
      <p:sp>
        <p:nvSpPr>
          <p:cNvPr id="18" name="Text Box 20">
            <a:extLst>
              <a:ext uri="{FF2B5EF4-FFF2-40B4-BE49-F238E27FC236}">
                <a16:creationId xmlns:a16="http://schemas.microsoft.com/office/drawing/2014/main" id="{49813063-2C9D-4C37-B075-E69638D5218F}"/>
              </a:ext>
            </a:extLst>
          </p:cNvPr>
          <p:cNvSpPr txBox="1">
            <a:spLocks noChangeArrowheads="1"/>
          </p:cNvSpPr>
          <p:nvPr/>
        </p:nvSpPr>
        <p:spPr bwMode="auto">
          <a:xfrm>
            <a:off x="1640469"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c</a:t>
            </a:r>
          </a:p>
        </p:txBody>
      </p:sp>
      <p:sp>
        <p:nvSpPr>
          <p:cNvPr id="19" name="Text Box 21">
            <a:extLst>
              <a:ext uri="{FF2B5EF4-FFF2-40B4-BE49-F238E27FC236}">
                <a16:creationId xmlns:a16="http://schemas.microsoft.com/office/drawing/2014/main" id="{3A47E76E-7E00-4CCB-9B57-7658924C7692}"/>
              </a:ext>
            </a:extLst>
          </p:cNvPr>
          <p:cNvSpPr txBox="1">
            <a:spLocks noChangeArrowheads="1"/>
          </p:cNvSpPr>
          <p:nvPr/>
        </p:nvSpPr>
        <p:spPr bwMode="auto">
          <a:xfrm>
            <a:off x="2108781"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p</a:t>
            </a:r>
          </a:p>
        </p:txBody>
      </p:sp>
      <p:sp>
        <p:nvSpPr>
          <p:cNvPr id="20" name="Text Box 22">
            <a:extLst>
              <a:ext uri="{FF2B5EF4-FFF2-40B4-BE49-F238E27FC236}">
                <a16:creationId xmlns:a16="http://schemas.microsoft.com/office/drawing/2014/main" id="{B7BC8376-00FB-4C82-BB52-09C7C8F6207D}"/>
              </a:ext>
            </a:extLst>
          </p:cNvPr>
          <p:cNvSpPr txBox="1">
            <a:spLocks noChangeArrowheads="1"/>
          </p:cNvSpPr>
          <p:nvPr/>
        </p:nvSpPr>
        <p:spPr bwMode="auto">
          <a:xfrm>
            <a:off x="3080331"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d</a:t>
            </a:r>
          </a:p>
        </p:txBody>
      </p:sp>
      <p:sp>
        <p:nvSpPr>
          <p:cNvPr id="21" name="Text Box 23">
            <a:extLst>
              <a:ext uri="{FF2B5EF4-FFF2-40B4-BE49-F238E27FC236}">
                <a16:creationId xmlns:a16="http://schemas.microsoft.com/office/drawing/2014/main" id="{2701BCF6-721E-4B30-8BA3-8A539769CE26}"/>
              </a:ext>
            </a:extLst>
          </p:cNvPr>
          <p:cNvSpPr txBox="1">
            <a:spLocks noChangeArrowheads="1"/>
          </p:cNvSpPr>
          <p:nvPr/>
        </p:nvSpPr>
        <p:spPr bwMode="auto">
          <a:xfrm>
            <a:off x="3837569"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b</a:t>
            </a:r>
          </a:p>
        </p:txBody>
      </p:sp>
      <p:sp>
        <p:nvSpPr>
          <p:cNvPr id="22" name="Text Box 24">
            <a:extLst>
              <a:ext uri="{FF2B5EF4-FFF2-40B4-BE49-F238E27FC236}">
                <a16:creationId xmlns:a16="http://schemas.microsoft.com/office/drawing/2014/main" id="{FA8F0133-0B68-4109-8A52-0BD1F9357FC6}"/>
              </a:ext>
            </a:extLst>
          </p:cNvPr>
          <p:cNvSpPr txBox="1">
            <a:spLocks noChangeArrowheads="1"/>
          </p:cNvSpPr>
          <p:nvPr/>
        </p:nvSpPr>
        <p:spPr bwMode="auto">
          <a:xfrm>
            <a:off x="1517065" y="3778066"/>
            <a:ext cx="10794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23" name="Text Box 25">
            <a:extLst>
              <a:ext uri="{FF2B5EF4-FFF2-40B4-BE49-F238E27FC236}">
                <a16:creationId xmlns:a16="http://schemas.microsoft.com/office/drawing/2014/main" id="{B0E01F80-CAA0-4CB6-8392-4DD9C976D9AF}"/>
              </a:ext>
            </a:extLst>
          </p:cNvPr>
          <p:cNvSpPr txBox="1">
            <a:spLocks noChangeArrowheads="1"/>
          </p:cNvSpPr>
          <p:nvPr/>
        </p:nvSpPr>
        <p:spPr bwMode="auto">
          <a:xfrm>
            <a:off x="-32864" y="6232688"/>
            <a:ext cx="4479085" cy="36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zh-CN" altLang="en-US" sz="1800" dirty="0">
                <a:solidFill>
                  <a:srgbClr val="0000FF"/>
                </a:solidFill>
              </a:rPr>
              <a:t>如果</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c</a:t>
            </a:r>
            <a:r>
              <a:rPr lang="en-US" altLang="zh-CN" sz="1800" dirty="0">
                <a:solidFill>
                  <a:srgbClr val="0000FF"/>
                </a:solidFill>
              </a:rPr>
              <a:t>)≤</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d</a:t>
            </a:r>
            <a:r>
              <a:rPr lang="en-US" altLang="zh-CN" sz="1800" dirty="0">
                <a:solidFill>
                  <a:srgbClr val="0000FF"/>
                </a:solidFill>
              </a:rPr>
              <a:t>)</a:t>
            </a:r>
            <a:r>
              <a:rPr lang="zh-CN" altLang="en-US" sz="1800" dirty="0">
                <a:solidFill>
                  <a:schemeClr val="tx1"/>
                </a:solidFill>
              </a:rPr>
              <a:t>，则从右侧压缩，使用</a:t>
            </a:r>
            <a:r>
              <a:rPr lang="en-US" altLang="zh-CN" sz="1800" dirty="0">
                <a:solidFill>
                  <a:schemeClr val="tx1"/>
                </a:solidFill>
              </a:rPr>
              <a:t>[</a:t>
            </a:r>
            <a:r>
              <a:rPr lang="en-US" altLang="zh-CN" sz="1800" i="1" dirty="0">
                <a:solidFill>
                  <a:schemeClr val="tx1"/>
                </a:solidFill>
              </a:rPr>
              <a:t>a</a:t>
            </a:r>
            <a:r>
              <a:rPr lang="en-US" altLang="zh-CN" sz="1800" dirty="0">
                <a:solidFill>
                  <a:schemeClr val="tx1"/>
                </a:solidFill>
              </a:rPr>
              <a:t>, </a:t>
            </a:r>
            <a:r>
              <a:rPr lang="en-US" altLang="zh-CN" sz="1800" i="1" dirty="0">
                <a:solidFill>
                  <a:schemeClr val="tx1"/>
                </a:solidFill>
              </a:rPr>
              <a:t>d</a:t>
            </a:r>
            <a:r>
              <a:rPr lang="en-US" altLang="zh-CN" sz="1800" dirty="0">
                <a:solidFill>
                  <a:schemeClr val="tx1"/>
                </a:solidFill>
              </a:rPr>
              <a:t>]</a:t>
            </a:r>
          </a:p>
        </p:txBody>
      </p:sp>
      <p:sp>
        <p:nvSpPr>
          <p:cNvPr id="24" name="Line 45">
            <a:extLst>
              <a:ext uri="{FF2B5EF4-FFF2-40B4-BE49-F238E27FC236}">
                <a16:creationId xmlns:a16="http://schemas.microsoft.com/office/drawing/2014/main" id="{75DD2C8F-0B56-4B9C-A56F-64E542EA78B3}"/>
              </a:ext>
            </a:extLst>
          </p:cNvPr>
          <p:cNvSpPr>
            <a:spLocks noChangeShapeType="1"/>
          </p:cNvSpPr>
          <p:nvPr/>
        </p:nvSpPr>
        <p:spPr bwMode="auto">
          <a:xfrm>
            <a:off x="4809119" y="5582047"/>
            <a:ext cx="360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pic>
        <p:nvPicPr>
          <p:cNvPr id="25" name="Picture 46">
            <a:extLst>
              <a:ext uri="{FF2B5EF4-FFF2-40B4-BE49-F238E27FC236}">
                <a16:creationId xmlns:a16="http://schemas.microsoft.com/office/drawing/2014/main" id="{314AC86B-8FED-4F43-8B2D-B55C1B68CB5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556" y="2753190"/>
            <a:ext cx="360045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Line 47">
            <a:extLst>
              <a:ext uri="{FF2B5EF4-FFF2-40B4-BE49-F238E27FC236}">
                <a16:creationId xmlns:a16="http://schemas.microsoft.com/office/drawing/2014/main" id="{1B508B4E-A980-450C-B810-654F257F85D9}"/>
              </a:ext>
            </a:extLst>
          </p:cNvPr>
          <p:cNvSpPr>
            <a:spLocks noChangeShapeType="1"/>
          </p:cNvSpPr>
          <p:nvPr/>
        </p:nvSpPr>
        <p:spPr bwMode="auto">
          <a:xfrm flipV="1">
            <a:off x="4880556" y="2789702"/>
            <a:ext cx="0" cy="27352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7" name="Line 48">
            <a:extLst>
              <a:ext uri="{FF2B5EF4-FFF2-40B4-BE49-F238E27FC236}">
                <a16:creationId xmlns:a16="http://schemas.microsoft.com/office/drawing/2014/main" id="{89AB8112-F4E4-4A05-9B0F-CAD2B60FC56C}"/>
              </a:ext>
            </a:extLst>
          </p:cNvPr>
          <p:cNvSpPr>
            <a:spLocks noChangeShapeType="1"/>
          </p:cNvSpPr>
          <p:nvPr/>
        </p:nvSpPr>
        <p:spPr bwMode="auto">
          <a:xfrm>
            <a:off x="6788731"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8" name="Line 49">
            <a:extLst>
              <a:ext uri="{FF2B5EF4-FFF2-40B4-BE49-F238E27FC236}">
                <a16:creationId xmlns:a16="http://schemas.microsoft.com/office/drawing/2014/main" id="{E2533A31-1CE7-424F-88CD-252D58FC0D7C}"/>
              </a:ext>
            </a:extLst>
          </p:cNvPr>
          <p:cNvSpPr>
            <a:spLocks noChangeShapeType="1"/>
          </p:cNvSpPr>
          <p:nvPr/>
        </p:nvSpPr>
        <p:spPr bwMode="auto">
          <a:xfrm>
            <a:off x="5507275" y="552575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9" name="Line 51">
            <a:extLst>
              <a:ext uri="{FF2B5EF4-FFF2-40B4-BE49-F238E27FC236}">
                <a16:creationId xmlns:a16="http://schemas.microsoft.com/office/drawing/2014/main" id="{F6079B6F-C0C5-44B9-8BD6-44FB10FB85BE}"/>
              </a:ext>
            </a:extLst>
          </p:cNvPr>
          <p:cNvSpPr>
            <a:spLocks noChangeShapeType="1"/>
          </p:cNvSpPr>
          <p:nvPr/>
        </p:nvSpPr>
        <p:spPr bwMode="auto">
          <a:xfrm>
            <a:off x="4880556" y="5490040"/>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0" name="Line 53">
            <a:extLst>
              <a:ext uri="{FF2B5EF4-FFF2-40B4-BE49-F238E27FC236}">
                <a16:creationId xmlns:a16="http://schemas.microsoft.com/office/drawing/2014/main" id="{F4CE16C4-7437-4940-B5FC-2F87571E7FA1}"/>
              </a:ext>
            </a:extLst>
          </p:cNvPr>
          <p:cNvSpPr>
            <a:spLocks noChangeShapeType="1"/>
          </p:cNvSpPr>
          <p:nvPr/>
        </p:nvSpPr>
        <p:spPr bwMode="auto">
          <a:xfrm flipH="1" flipV="1">
            <a:off x="6126205" y="4535158"/>
            <a:ext cx="35793" cy="1046888"/>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1" name="Line 54">
            <a:extLst>
              <a:ext uri="{FF2B5EF4-FFF2-40B4-BE49-F238E27FC236}">
                <a16:creationId xmlns:a16="http://schemas.microsoft.com/office/drawing/2014/main" id="{65B6CFE6-C41A-4A36-9CDF-0204099650BB}"/>
              </a:ext>
            </a:extLst>
          </p:cNvPr>
          <p:cNvSpPr>
            <a:spLocks noChangeShapeType="1"/>
          </p:cNvSpPr>
          <p:nvPr/>
        </p:nvSpPr>
        <p:spPr bwMode="auto">
          <a:xfrm flipV="1">
            <a:off x="8409569" y="3307205"/>
            <a:ext cx="0" cy="2303463"/>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2" name="Line 55">
            <a:extLst>
              <a:ext uri="{FF2B5EF4-FFF2-40B4-BE49-F238E27FC236}">
                <a16:creationId xmlns:a16="http://schemas.microsoft.com/office/drawing/2014/main" id="{4C2ED0E8-5F43-4050-B0A1-AC71D086B573}"/>
              </a:ext>
            </a:extLst>
          </p:cNvPr>
          <p:cNvSpPr>
            <a:spLocks noChangeShapeType="1"/>
          </p:cNvSpPr>
          <p:nvPr/>
        </p:nvSpPr>
        <p:spPr bwMode="auto">
          <a:xfrm flipV="1">
            <a:off x="5507275" y="3914370"/>
            <a:ext cx="0" cy="1610594"/>
          </a:xfrm>
          <a:prstGeom prst="line">
            <a:avLst/>
          </a:prstGeom>
          <a:noFill/>
          <a:ln w="9525">
            <a:solidFill>
              <a:schemeClr val="tx1"/>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33" name="Text Box 56">
            <a:extLst>
              <a:ext uri="{FF2B5EF4-FFF2-40B4-BE49-F238E27FC236}">
                <a16:creationId xmlns:a16="http://schemas.microsoft.com/office/drawing/2014/main" id="{4BD254F1-C31F-4AF6-9F80-87692D3B4CF7}"/>
              </a:ext>
            </a:extLst>
          </p:cNvPr>
          <p:cNvSpPr txBox="1">
            <a:spLocks noChangeArrowheads="1"/>
          </p:cNvSpPr>
          <p:nvPr/>
        </p:nvSpPr>
        <p:spPr bwMode="auto">
          <a:xfrm>
            <a:off x="5349662"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dirty="0">
                <a:solidFill>
                  <a:schemeClr val="tx1"/>
                </a:solidFill>
              </a:rPr>
              <a:t>c</a:t>
            </a:r>
          </a:p>
        </p:txBody>
      </p:sp>
      <p:sp>
        <p:nvSpPr>
          <p:cNvPr id="34" name="Text Box 57">
            <a:extLst>
              <a:ext uri="{FF2B5EF4-FFF2-40B4-BE49-F238E27FC236}">
                <a16:creationId xmlns:a16="http://schemas.microsoft.com/office/drawing/2014/main" id="{56B0D3F1-33D4-4256-AC73-1998C765D3D8}"/>
              </a:ext>
            </a:extLst>
          </p:cNvPr>
          <p:cNvSpPr txBox="1">
            <a:spLocks noChangeArrowheads="1"/>
          </p:cNvSpPr>
          <p:nvPr/>
        </p:nvSpPr>
        <p:spPr bwMode="auto">
          <a:xfrm>
            <a:off x="6609344"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p</a:t>
            </a:r>
          </a:p>
        </p:txBody>
      </p:sp>
      <p:sp>
        <p:nvSpPr>
          <p:cNvPr id="35" name="Text Box 58">
            <a:extLst>
              <a:ext uri="{FF2B5EF4-FFF2-40B4-BE49-F238E27FC236}">
                <a16:creationId xmlns:a16="http://schemas.microsoft.com/office/drawing/2014/main" id="{2D0020BA-DF78-4D77-975F-B2DADC560330}"/>
              </a:ext>
            </a:extLst>
          </p:cNvPr>
          <p:cNvSpPr txBox="1">
            <a:spLocks noChangeArrowheads="1"/>
          </p:cNvSpPr>
          <p:nvPr/>
        </p:nvSpPr>
        <p:spPr bwMode="auto">
          <a:xfrm>
            <a:off x="6029737" y="5610668"/>
            <a:ext cx="222602" cy="36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d</a:t>
            </a:r>
          </a:p>
        </p:txBody>
      </p:sp>
      <p:sp>
        <p:nvSpPr>
          <p:cNvPr id="36" name="Text Box 59">
            <a:extLst>
              <a:ext uri="{FF2B5EF4-FFF2-40B4-BE49-F238E27FC236}">
                <a16:creationId xmlns:a16="http://schemas.microsoft.com/office/drawing/2014/main" id="{8E1BB4B0-5073-4098-83CC-B5A77681FD9C}"/>
              </a:ext>
            </a:extLst>
          </p:cNvPr>
          <p:cNvSpPr txBox="1">
            <a:spLocks noChangeArrowheads="1"/>
          </p:cNvSpPr>
          <p:nvPr/>
        </p:nvSpPr>
        <p:spPr bwMode="auto">
          <a:xfrm>
            <a:off x="8338131"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b</a:t>
            </a:r>
          </a:p>
        </p:txBody>
      </p:sp>
      <p:sp>
        <p:nvSpPr>
          <p:cNvPr id="37" name="Text Box 60">
            <a:extLst>
              <a:ext uri="{FF2B5EF4-FFF2-40B4-BE49-F238E27FC236}">
                <a16:creationId xmlns:a16="http://schemas.microsoft.com/office/drawing/2014/main" id="{98369A9D-B989-49E8-871B-51171DFC064D}"/>
              </a:ext>
            </a:extLst>
          </p:cNvPr>
          <p:cNvSpPr txBox="1">
            <a:spLocks noChangeArrowheads="1"/>
          </p:cNvSpPr>
          <p:nvPr/>
        </p:nvSpPr>
        <p:spPr bwMode="auto">
          <a:xfrm>
            <a:off x="6141038" y="3914371"/>
            <a:ext cx="12953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en-US" altLang="zh-CN" sz="1800" i="1" dirty="0">
                <a:solidFill>
                  <a:schemeClr val="tx1"/>
                </a:solidFill>
              </a:rPr>
              <a:t>y</a:t>
            </a:r>
            <a:r>
              <a:rPr lang="en-US" altLang="zh-CN" sz="1800" dirty="0">
                <a:solidFill>
                  <a:schemeClr val="tx1"/>
                </a:solidFill>
              </a:rPr>
              <a:t>=</a:t>
            </a:r>
            <a:r>
              <a:rPr lang="en-US" altLang="zh-CN" sz="1800" i="1" dirty="0">
                <a:solidFill>
                  <a:schemeClr val="tx1"/>
                </a:solidFill>
              </a:rPr>
              <a:t>f</a:t>
            </a:r>
            <a:r>
              <a:rPr lang="en-US" altLang="zh-CN" sz="1800" dirty="0">
                <a:solidFill>
                  <a:schemeClr val="tx1"/>
                </a:solidFill>
              </a:rPr>
              <a:t>(</a:t>
            </a:r>
            <a:r>
              <a:rPr lang="en-US" altLang="zh-CN" sz="1800" i="1" dirty="0">
                <a:solidFill>
                  <a:schemeClr val="tx1"/>
                </a:solidFill>
              </a:rPr>
              <a:t>x</a:t>
            </a:r>
            <a:r>
              <a:rPr lang="en-US" altLang="zh-CN" sz="1800" dirty="0">
                <a:solidFill>
                  <a:schemeClr val="tx1"/>
                </a:solidFill>
              </a:rPr>
              <a:t>)</a:t>
            </a:r>
          </a:p>
        </p:txBody>
      </p:sp>
      <p:sp>
        <p:nvSpPr>
          <p:cNvPr id="38" name="Text Box 61">
            <a:extLst>
              <a:ext uri="{FF2B5EF4-FFF2-40B4-BE49-F238E27FC236}">
                <a16:creationId xmlns:a16="http://schemas.microsoft.com/office/drawing/2014/main" id="{010CC3ED-07DB-4E69-B9D8-C350050BA87C}"/>
              </a:ext>
            </a:extLst>
          </p:cNvPr>
          <p:cNvSpPr txBox="1">
            <a:spLocks noChangeArrowheads="1"/>
          </p:cNvSpPr>
          <p:nvPr/>
        </p:nvSpPr>
        <p:spPr bwMode="auto">
          <a:xfrm>
            <a:off x="4650355" y="6285309"/>
            <a:ext cx="4479084" cy="366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SzTx/>
              <a:buFontTx/>
              <a:buNone/>
            </a:pPr>
            <a:r>
              <a:rPr lang="zh-CN" altLang="en-US" sz="1800" dirty="0">
                <a:solidFill>
                  <a:srgbClr val="0000FF"/>
                </a:solidFill>
              </a:rPr>
              <a:t>如果</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c</a:t>
            </a:r>
            <a:r>
              <a:rPr lang="en-US" altLang="zh-CN" sz="1800" dirty="0">
                <a:solidFill>
                  <a:srgbClr val="0000FF"/>
                </a:solidFill>
              </a:rPr>
              <a:t>)</a:t>
            </a:r>
            <a:r>
              <a:rPr lang="en-US" altLang="zh-CN" sz="1800" dirty="0">
                <a:solidFill>
                  <a:srgbClr val="0000FF"/>
                </a:solidFill>
                <a:latin typeface="Arial" panose="020B0604020202020204" pitchFamily="34" charset="0"/>
              </a:rPr>
              <a:t>&gt;</a:t>
            </a:r>
            <a:r>
              <a:rPr lang="en-US" altLang="zh-CN" sz="1800" i="1" dirty="0">
                <a:solidFill>
                  <a:srgbClr val="0000FF"/>
                </a:solidFill>
              </a:rPr>
              <a:t>f</a:t>
            </a:r>
            <a:r>
              <a:rPr lang="en-US" altLang="zh-CN" sz="1800" dirty="0">
                <a:solidFill>
                  <a:srgbClr val="0000FF"/>
                </a:solidFill>
              </a:rPr>
              <a:t>(</a:t>
            </a:r>
            <a:r>
              <a:rPr lang="en-US" altLang="zh-CN" sz="1800" i="1" dirty="0">
                <a:solidFill>
                  <a:srgbClr val="0000FF"/>
                </a:solidFill>
              </a:rPr>
              <a:t>d</a:t>
            </a:r>
            <a:r>
              <a:rPr lang="en-US" altLang="zh-CN" sz="1800" dirty="0">
                <a:solidFill>
                  <a:srgbClr val="0000FF"/>
                </a:solidFill>
              </a:rPr>
              <a:t>)</a:t>
            </a:r>
            <a:r>
              <a:rPr lang="zh-CN" altLang="en-US" sz="1800" dirty="0">
                <a:solidFill>
                  <a:srgbClr val="0000FF"/>
                </a:solidFill>
              </a:rPr>
              <a:t>，</a:t>
            </a:r>
            <a:r>
              <a:rPr lang="zh-CN" altLang="en-US" sz="1800" dirty="0">
                <a:solidFill>
                  <a:schemeClr val="tx1"/>
                </a:solidFill>
              </a:rPr>
              <a:t>则从左侧压缩，使用</a:t>
            </a:r>
            <a:r>
              <a:rPr lang="en-US" altLang="zh-CN" sz="1800" dirty="0">
                <a:solidFill>
                  <a:schemeClr val="tx1"/>
                </a:solidFill>
              </a:rPr>
              <a:t>[</a:t>
            </a:r>
            <a:r>
              <a:rPr lang="en-US" altLang="zh-CN" sz="1800" i="1" dirty="0">
                <a:solidFill>
                  <a:schemeClr val="tx1"/>
                </a:solidFill>
              </a:rPr>
              <a:t>c</a:t>
            </a:r>
            <a:r>
              <a:rPr lang="en-US" altLang="zh-CN" sz="1800" dirty="0">
                <a:solidFill>
                  <a:schemeClr val="tx1"/>
                </a:solidFill>
              </a:rPr>
              <a:t>, </a:t>
            </a:r>
            <a:r>
              <a:rPr lang="en-US" altLang="zh-CN" sz="1800" i="1" dirty="0">
                <a:solidFill>
                  <a:schemeClr val="tx1"/>
                </a:solidFill>
              </a:rPr>
              <a:t>b</a:t>
            </a:r>
            <a:r>
              <a:rPr lang="en-US" altLang="zh-CN" sz="1800" dirty="0">
                <a:solidFill>
                  <a:schemeClr val="tx1"/>
                </a:solidFill>
              </a:rPr>
              <a:t>]</a:t>
            </a:r>
          </a:p>
        </p:txBody>
      </p:sp>
      <p:sp>
        <p:nvSpPr>
          <p:cNvPr id="39" name="Text Box 64">
            <a:extLst>
              <a:ext uri="{FF2B5EF4-FFF2-40B4-BE49-F238E27FC236}">
                <a16:creationId xmlns:a16="http://schemas.microsoft.com/office/drawing/2014/main" id="{E5247DF2-609F-401F-89DB-B2D2F71186C7}"/>
              </a:ext>
            </a:extLst>
          </p:cNvPr>
          <p:cNvSpPr txBox="1">
            <a:spLocks noChangeArrowheads="1"/>
          </p:cNvSpPr>
          <p:nvPr/>
        </p:nvSpPr>
        <p:spPr bwMode="auto">
          <a:xfrm>
            <a:off x="4737681" y="5597990"/>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SzTx/>
              <a:buFontTx/>
              <a:buNone/>
            </a:pPr>
            <a:r>
              <a:rPr lang="en-US" altLang="zh-CN" sz="1800" i="1">
                <a:solidFill>
                  <a:schemeClr val="tx1"/>
                </a:solidFill>
              </a:rPr>
              <a:t>a</a:t>
            </a:r>
          </a:p>
        </p:txBody>
      </p:sp>
    </p:spTree>
    <p:extLst>
      <p:ext uri="{BB962C8B-B14F-4D97-AF65-F5344CB8AC3E}">
        <p14:creationId xmlns:p14="http://schemas.microsoft.com/office/powerpoint/2010/main" val="5535193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E672A49E-E39D-4BF1-B131-B7DD9399ACBC}"/>
              </a:ext>
            </a:extLst>
          </p:cNvPr>
          <p:cNvSpPr>
            <a:spLocks noGrp="1" noChangeArrowheads="1"/>
          </p:cNvSpPr>
          <p:nvPr>
            <p:ph type="body" idx="1"/>
          </p:nvPr>
        </p:nvSpPr>
        <p:spPr>
          <a:xfrm>
            <a:off x="160623" y="332656"/>
            <a:ext cx="8822754" cy="3600400"/>
          </a:xfrm>
        </p:spPr>
        <p:txBody>
          <a:bodyPr>
            <a:normAutofit/>
          </a:bodyPr>
          <a:lstStyle/>
          <a:p>
            <a:pPr>
              <a:lnSpc>
                <a:spcPct val="90000"/>
              </a:lnSpc>
            </a:pPr>
            <a:r>
              <a:rPr lang="zh-CN" altLang="en-US" sz="2800" dirty="0"/>
              <a:t>选择内点</a:t>
            </a:r>
            <a:r>
              <a:rPr lang="en-US" altLang="zh-CN" sz="2800" i="1" dirty="0"/>
              <a:t>c</a:t>
            </a:r>
            <a:r>
              <a:rPr lang="zh-CN" altLang="en-US" sz="2800" dirty="0"/>
              <a:t>和</a:t>
            </a:r>
            <a:r>
              <a:rPr lang="en-US" altLang="zh-CN" sz="2800" i="1" dirty="0"/>
              <a:t>d</a:t>
            </a:r>
            <a:r>
              <a:rPr lang="zh-CN" altLang="en-US" sz="2800" dirty="0"/>
              <a:t>，</a:t>
            </a:r>
            <a:r>
              <a:rPr lang="zh-CN" altLang="en-US" sz="2800" b="1" dirty="0">
                <a:solidFill>
                  <a:srgbClr val="FF0000"/>
                </a:solidFill>
              </a:rPr>
              <a:t>使得区间</a:t>
            </a:r>
            <a:r>
              <a:rPr lang="en-US" altLang="zh-CN" sz="2800" b="1" dirty="0">
                <a:solidFill>
                  <a:srgbClr val="FF0000"/>
                </a:solidFill>
              </a:rPr>
              <a:t>[</a:t>
            </a:r>
            <a:r>
              <a:rPr lang="en-US" altLang="zh-CN" sz="2800" b="1" i="1" dirty="0">
                <a:solidFill>
                  <a:srgbClr val="FF0000"/>
                </a:solidFill>
              </a:rPr>
              <a:t>a</a:t>
            </a:r>
            <a:r>
              <a:rPr lang="en-US" altLang="zh-CN" sz="2800" b="1" dirty="0">
                <a:solidFill>
                  <a:srgbClr val="FF0000"/>
                </a:solidFill>
              </a:rPr>
              <a:t>, </a:t>
            </a:r>
            <a:r>
              <a:rPr lang="en-US" altLang="zh-CN" sz="2800" b="1" i="1" dirty="0">
                <a:solidFill>
                  <a:srgbClr val="FF0000"/>
                </a:solidFill>
              </a:rPr>
              <a:t>c</a:t>
            </a:r>
            <a:r>
              <a:rPr lang="en-US" altLang="zh-CN" sz="2800" b="1" dirty="0">
                <a:solidFill>
                  <a:srgbClr val="FF0000"/>
                </a:solidFill>
              </a:rPr>
              <a:t>]</a:t>
            </a:r>
            <a:r>
              <a:rPr lang="zh-CN" altLang="en-US" sz="2800" b="1" dirty="0">
                <a:solidFill>
                  <a:srgbClr val="FF0000"/>
                </a:solidFill>
              </a:rPr>
              <a:t>与</a:t>
            </a:r>
            <a:r>
              <a:rPr lang="en-US" altLang="zh-CN" sz="2800" b="1" dirty="0">
                <a:solidFill>
                  <a:srgbClr val="FF0000"/>
                </a:solidFill>
              </a:rPr>
              <a:t>[</a:t>
            </a:r>
            <a:r>
              <a:rPr lang="en-US" altLang="zh-CN" sz="2800" b="1" i="1" dirty="0">
                <a:solidFill>
                  <a:srgbClr val="FF0000"/>
                </a:solidFill>
              </a:rPr>
              <a:t>d</a:t>
            </a:r>
            <a:r>
              <a:rPr lang="en-US" altLang="zh-CN" sz="2800" b="1" dirty="0">
                <a:solidFill>
                  <a:srgbClr val="FF0000"/>
                </a:solidFill>
              </a:rPr>
              <a:t>, </a:t>
            </a:r>
            <a:r>
              <a:rPr lang="en-US" altLang="zh-CN" sz="2800" b="1" i="1" dirty="0">
                <a:solidFill>
                  <a:srgbClr val="FF0000"/>
                </a:solidFill>
              </a:rPr>
              <a:t>b</a:t>
            </a:r>
            <a:r>
              <a:rPr lang="en-US" altLang="zh-CN" sz="2800" b="1" dirty="0">
                <a:solidFill>
                  <a:srgbClr val="FF0000"/>
                </a:solidFill>
              </a:rPr>
              <a:t>]</a:t>
            </a:r>
            <a:r>
              <a:rPr lang="zh-CN" altLang="en-US" sz="2800" b="1" dirty="0">
                <a:solidFill>
                  <a:srgbClr val="FF0000"/>
                </a:solidFill>
              </a:rPr>
              <a:t>对称，即</a:t>
            </a:r>
            <a:r>
              <a:rPr lang="en-US" altLang="zh-CN" sz="2800" b="1" i="1" dirty="0">
                <a:solidFill>
                  <a:srgbClr val="FF0000"/>
                </a:solidFill>
              </a:rPr>
              <a:t>b</a:t>
            </a:r>
            <a:r>
              <a:rPr lang="en-US" altLang="zh-CN" sz="2800" b="1" dirty="0">
                <a:solidFill>
                  <a:srgbClr val="FF0000"/>
                </a:solidFill>
              </a:rPr>
              <a:t>-</a:t>
            </a:r>
            <a:r>
              <a:rPr lang="en-US" altLang="zh-CN" sz="2800" b="1" i="1" dirty="0">
                <a:solidFill>
                  <a:srgbClr val="FF0000"/>
                </a:solidFill>
              </a:rPr>
              <a:t>d</a:t>
            </a:r>
            <a:r>
              <a:rPr lang="en-US" altLang="zh-CN" sz="2800" b="1" dirty="0">
                <a:solidFill>
                  <a:srgbClr val="FF0000"/>
                </a:solidFill>
              </a:rPr>
              <a:t>=</a:t>
            </a:r>
            <a:r>
              <a:rPr lang="en-US" altLang="zh-CN" sz="2800" b="1" i="1" dirty="0">
                <a:solidFill>
                  <a:srgbClr val="FF0000"/>
                </a:solidFill>
              </a:rPr>
              <a:t>c</a:t>
            </a:r>
            <a:r>
              <a:rPr lang="en-US" altLang="zh-CN" sz="2800" b="1" dirty="0">
                <a:solidFill>
                  <a:srgbClr val="FF0000"/>
                </a:solidFill>
              </a:rPr>
              <a:t>-</a:t>
            </a:r>
            <a:r>
              <a:rPr lang="en-US" altLang="zh-CN" sz="2800" b="1" i="1" dirty="0">
                <a:solidFill>
                  <a:srgbClr val="FF0000"/>
                </a:solidFill>
              </a:rPr>
              <a:t>a</a:t>
            </a:r>
            <a:r>
              <a:rPr lang="zh-CN" altLang="en-US" sz="2800" b="1" dirty="0">
                <a:solidFill>
                  <a:srgbClr val="FF0000"/>
                </a:solidFill>
              </a:rPr>
              <a:t>，</a:t>
            </a:r>
            <a:r>
              <a:rPr lang="zh-CN" altLang="en-US" sz="2800" dirty="0"/>
              <a:t>其中</a:t>
            </a:r>
          </a:p>
          <a:p>
            <a:pPr algn="ctr">
              <a:lnSpc>
                <a:spcPct val="90000"/>
              </a:lnSpc>
              <a:buFont typeface="Wingdings" panose="05000000000000000000" pitchFamily="2" charset="2"/>
              <a:buNone/>
            </a:pPr>
            <a:r>
              <a:rPr lang="en-US" altLang="zh-CN" sz="2800" i="1" dirty="0">
                <a:solidFill>
                  <a:schemeClr val="tx1">
                    <a:lumMod val="95000"/>
                    <a:lumOff val="5000"/>
                  </a:schemeClr>
                </a:solidFill>
              </a:rPr>
              <a:t>c</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a</a:t>
            </a:r>
            <a:r>
              <a:rPr lang="en-US" altLang="zh-CN" sz="2800" dirty="0">
                <a:solidFill>
                  <a:schemeClr val="tx1">
                    <a:lumMod val="95000"/>
                    <a:lumOff val="5000"/>
                  </a:schemeClr>
                </a:solidFill>
              </a:rPr>
              <a:t>+(1-</a:t>
            </a:r>
            <a:r>
              <a:rPr lang="en-US" altLang="zh-CN" sz="2800" i="1" dirty="0">
                <a:solidFill>
                  <a:schemeClr val="tx1">
                    <a:lumMod val="95000"/>
                    <a:lumOff val="5000"/>
                  </a:schemeClr>
                </a:solidFill>
              </a:rPr>
              <a:t>r</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b</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a</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ra</a:t>
            </a:r>
            <a:r>
              <a:rPr lang="en-US" altLang="zh-CN" sz="2800" dirty="0">
                <a:solidFill>
                  <a:schemeClr val="tx1">
                    <a:lumMod val="95000"/>
                    <a:lumOff val="5000"/>
                  </a:schemeClr>
                </a:solidFill>
              </a:rPr>
              <a:t>+(1-</a:t>
            </a:r>
            <a:r>
              <a:rPr lang="en-US" altLang="zh-CN" sz="2800" i="1" dirty="0">
                <a:solidFill>
                  <a:schemeClr val="tx1">
                    <a:lumMod val="95000"/>
                    <a:lumOff val="5000"/>
                  </a:schemeClr>
                </a:solidFill>
              </a:rPr>
              <a:t>r</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b</a:t>
            </a:r>
          </a:p>
          <a:p>
            <a:pPr algn="ctr">
              <a:lnSpc>
                <a:spcPct val="90000"/>
              </a:lnSpc>
              <a:buFont typeface="Wingdings" panose="05000000000000000000" pitchFamily="2" charset="2"/>
              <a:buNone/>
            </a:pPr>
            <a:r>
              <a:rPr lang="en-US" altLang="zh-CN" sz="2800" i="1" dirty="0">
                <a:solidFill>
                  <a:schemeClr val="tx1">
                    <a:lumMod val="95000"/>
                    <a:lumOff val="5000"/>
                  </a:schemeClr>
                </a:solidFill>
              </a:rPr>
              <a:t>d</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b</a:t>
            </a:r>
            <a:r>
              <a:rPr lang="en-US" altLang="zh-CN" sz="2800" dirty="0">
                <a:solidFill>
                  <a:schemeClr val="tx1">
                    <a:lumMod val="95000"/>
                    <a:lumOff val="5000"/>
                  </a:schemeClr>
                </a:solidFill>
              </a:rPr>
              <a:t>-(1-</a:t>
            </a:r>
            <a:r>
              <a:rPr lang="en-US" altLang="zh-CN" sz="2800" i="1" dirty="0">
                <a:solidFill>
                  <a:schemeClr val="tx1">
                    <a:lumMod val="95000"/>
                    <a:lumOff val="5000"/>
                  </a:schemeClr>
                </a:solidFill>
              </a:rPr>
              <a:t>r</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b</a:t>
            </a:r>
            <a:r>
              <a:rPr lang="en-US" altLang="zh-CN" sz="2800" dirty="0">
                <a:solidFill>
                  <a:schemeClr val="tx1">
                    <a:lumMod val="95000"/>
                    <a:lumOff val="5000"/>
                  </a:schemeClr>
                </a:solidFill>
              </a:rPr>
              <a:t>-</a:t>
            </a:r>
            <a:r>
              <a:rPr lang="en-US" altLang="zh-CN" sz="2800" i="1" dirty="0">
                <a:solidFill>
                  <a:schemeClr val="tx1">
                    <a:lumMod val="95000"/>
                    <a:lumOff val="5000"/>
                  </a:schemeClr>
                </a:solidFill>
              </a:rPr>
              <a:t>a</a:t>
            </a:r>
            <a:r>
              <a:rPr lang="en-US" altLang="zh-CN" sz="2800" dirty="0">
                <a:solidFill>
                  <a:schemeClr val="tx1">
                    <a:lumMod val="95000"/>
                    <a:lumOff val="5000"/>
                  </a:schemeClr>
                </a:solidFill>
              </a:rPr>
              <a:t>)=(1-</a:t>
            </a:r>
            <a:r>
              <a:rPr lang="en-US" altLang="zh-CN" sz="2800" i="1" dirty="0">
                <a:solidFill>
                  <a:schemeClr val="tx1">
                    <a:lumMod val="95000"/>
                    <a:lumOff val="5000"/>
                  </a:schemeClr>
                </a:solidFill>
              </a:rPr>
              <a:t>r</a:t>
            </a:r>
            <a:r>
              <a:rPr lang="en-US" altLang="zh-CN" sz="2800" dirty="0">
                <a:solidFill>
                  <a:schemeClr val="tx1">
                    <a:lumMod val="95000"/>
                    <a:lumOff val="5000"/>
                  </a:schemeClr>
                </a:solidFill>
              </a:rPr>
              <a:t>)</a:t>
            </a:r>
            <a:r>
              <a:rPr lang="en-US" altLang="zh-CN" sz="2800" i="1" dirty="0" err="1">
                <a:solidFill>
                  <a:schemeClr val="tx1">
                    <a:lumMod val="95000"/>
                    <a:lumOff val="5000"/>
                  </a:schemeClr>
                </a:solidFill>
              </a:rPr>
              <a:t>a</a:t>
            </a:r>
            <a:r>
              <a:rPr lang="en-US" altLang="zh-CN" sz="2800" dirty="0" err="1">
                <a:solidFill>
                  <a:schemeClr val="tx1">
                    <a:lumMod val="95000"/>
                    <a:lumOff val="5000"/>
                  </a:schemeClr>
                </a:solidFill>
              </a:rPr>
              <a:t>+</a:t>
            </a:r>
            <a:r>
              <a:rPr lang="en-US" altLang="zh-CN" sz="2800" i="1" dirty="0" err="1">
                <a:solidFill>
                  <a:schemeClr val="tx1">
                    <a:lumMod val="95000"/>
                    <a:lumOff val="5000"/>
                  </a:schemeClr>
                </a:solidFill>
              </a:rPr>
              <a:t>rb</a:t>
            </a:r>
            <a:endParaRPr lang="en-US" altLang="zh-CN" sz="2800" i="1" dirty="0">
              <a:solidFill>
                <a:schemeClr val="tx1">
                  <a:lumMod val="95000"/>
                  <a:lumOff val="5000"/>
                </a:schemeClr>
              </a:solidFill>
            </a:endParaRPr>
          </a:p>
          <a:p>
            <a:pPr>
              <a:lnSpc>
                <a:spcPct val="90000"/>
              </a:lnSpc>
              <a:buFont typeface="Wingdings" panose="05000000000000000000" pitchFamily="2" charset="2"/>
              <a:buNone/>
            </a:pPr>
            <a:r>
              <a:rPr lang="en-US" altLang="zh-CN" sz="2200" dirty="0"/>
              <a:t> </a:t>
            </a:r>
            <a:r>
              <a:rPr lang="zh-CN" altLang="en-US" sz="2200" dirty="0"/>
              <a:t>并且</a:t>
            </a:r>
            <a:r>
              <a:rPr lang="en-US" altLang="zh-CN" sz="2200" dirty="0"/>
              <a:t>1/2&lt;r&lt;1</a:t>
            </a:r>
            <a:r>
              <a:rPr lang="zh-CN" altLang="en-US" sz="2200" dirty="0"/>
              <a:t>（保证</a:t>
            </a:r>
            <a:r>
              <a:rPr lang="en-US" altLang="zh-CN" sz="2200" dirty="0"/>
              <a:t>c&lt;d</a:t>
            </a:r>
            <a:r>
              <a:rPr lang="zh-CN" altLang="en-US" sz="2200" dirty="0"/>
              <a:t>）</a:t>
            </a:r>
          </a:p>
          <a:p>
            <a:pPr>
              <a:lnSpc>
                <a:spcPct val="90000"/>
              </a:lnSpc>
            </a:pPr>
            <a:r>
              <a:rPr lang="zh-CN" altLang="en-US" sz="2200" dirty="0"/>
              <a:t>希望</a:t>
            </a:r>
            <a:r>
              <a:rPr lang="en-US" altLang="zh-CN" sz="2200" i="1" dirty="0"/>
              <a:t>r</a:t>
            </a:r>
            <a:r>
              <a:rPr lang="zh-CN" altLang="en-US" sz="2200" dirty="0"/>
              <a:t>在每个子区间上保持为常数，</a:t>
            </a:r>
            <a:r>
              <a:rPr lang="zh-CN" altLang="en-US" sz="2200" dirty="0">
                <a:solidFill>
                  <a:srgbClr val="0000FF"/>
                </a:solidFill>
              </a:rPr>
              <a:t>且旧的内点中有一个成为新子区间的一个内点，而另一个则成为新子区间的一个端点</a:t>
            </a:r>
            <a:r>
              <a:rPr lang="en-US" altLang="zh-CN" sz="2200" dirty="0"/>
              <a:t>(</a:t>
            </a:r>
            <a:r>
              <a:rPr lang="zh-CN" altLang="en-US" sz="2200" dirty="0"/>
              <a:t>如下图</a:t>
            </a:r>
            <a:r>
              <a:rPr lang="en-US" altLang="zh-CN" sz="2200" dirty="0"/>
              <a:t>8.3</a:t>
            </a:r>
            <a:r>
              <a:rPr lang="zh-CN" altLang="en-US" sz="2200" dirty="0"/>
              <a:t>所示</a:t>
            </a:r>
            <a:r>
              <a:rPr lang="en-US" altLang="zh-CN" sz="2200" dirty="0"/>
              <a:t>)</a:t>
            </a:r>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p:txBody>
      </p:sp>
      <p:pic>
        <p:nvPicPr>
          <p:cNvPr id="6" name="图片 5">
            <a:extLst>
              <a:ext uri="{FF2B5EF4-FFF2-40B4-BE49-F238E27FC236}">
                <a16:creationId xmlns:a16="http://schemas.microsoft.com/office/drawing/2014/main" id="{8F94A71D-4C92-443E-932F-4A037E6A3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88" y="3438464"/>
            <a:ext cx="7416824" cy="2680666"/>
          </a:xfrm>
          <a:prstGeom prst="rect">
            <a:avLst/>
          </a:prstGeom>
        </p:spPr>
      </p:pic>
      <p:sp>
        <p:nvSpPr>
          <p:cNvPr id="28" name="页脚占位符 4">
            <a:extLst>
              <a:ext uri="{FF2B5EF4-FFF2-40B4-BE49-F238E27FC236}">
                <a16:creationId xmlns:a16="http://schemas.microsoft.com/office/drawing/2014/main" id="{CA6F995E-4F80-4DD1-A666-AD930571B438}"/>
              </a:ext>
            </a:extLst>
          </p:cNvPr>
          <p:cNvSpPr txBox="1">
            <a:spLocks/>
          </p:cNvSpPr>
          <p:nvPr/>
        </p:nvSpPr>
        <p:spPr>
          <a:xfrm>
            <a:off x="251520" y="6165304"/>
            <a:ext cx="8462714" cy="369050"/>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900" b="1" kern="1200">
                <a:solidFill>
                  <a:schemeClr val="tx1">
                    <a:tint val="75000"/>
                  </a:schemeClr>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a:lstStyle>
          <a:p>
            <a:pPr>
              <a:lnSpc>
                <a:spcPct val="90000"/>
              </a:lnSpc>
            </a:pPr>
            <a:r>
              <a:rPr lang="zh-CN" altLang="en-US" sz="2000">
                <a:solidFill>
                  <a:srgbClr val="0000FF"/>
                </a:solidFill>
              </a:rPr>
              <a:t>在每次迭代中只需要找一个新的点，则只需要一次新的函数求值计算</a:t>
            </a:r>
            <a:endParaRPr lang="zh-CN" altLang="en-US" sz="2000" dirty="0">
              <a:solidFill>
                <a:srgbClr val="0000FF"/>
              </a:solidFill>
            </a:endParaRPr>
          </a:p>
        </p:txBody>
      </p:sp>
    </p:spTree>
    <p:extLst>
      <p:ext uri="{BB962C8B-B14F-4D97-AF65-F5344CB8AC3E}">
        <p14:creationId xmlns:p14="http://schemas.microsoft.com/office/powerpoint/2010/main" val="2277567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59.25"/>
  <p:tag name="ORIGINALWIDTH" val="51"/>
  <p:tag name="LATEXADDIN" val="\documentclass{article}&#10;\usepackage{amsmath}&#10;\pagestyle{empty}&#10;\begin{document}&#10;&#10;&#10;$\varepsilon$&#10;&#10;\end{document}"/>
  <p:tag name="IGUANATEXSIZE" val="24"/>
  <p:tag name="IGUANATEXCURSOR" val="94"/>
  <p:tag name="TRANSPARENCY" val="True"/>
  <p:tag name="FILENAME" val=""/>
  <p:tag name="LATEXENGINEID" val="0"/>
  <p:tag name="TEMPFOLDER" val="d:\Soft\charulatex\"/>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943.5"/>
  <p:tag name="LATEXADDIN" val="\documentclass{article}&#10;\usepackage{amsmath}&#10;\pagestyle{empty}&#10;\begin{document}&#10;&#10;$\left|R_{2^{k+1}}-R_{2^{k}}\right|&lt;\varepsilon$&#10;&#10;\end{document}"/>
  <p:tag name="IGUANATEXSIZE" val="24"/>
  <p:tag name="IGUANATEXCURSOR" val="129"/>
  <p:tag name="TRANSPARENCY" val="True"/>
  <p:tag name="FILENAME" val=""/>
  <p:tag name="LATEXENGINEID" val="0"/>
  <p:tag name="TEMPFOLDER" val="d:\Soft\charul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09.5"/>
  <p:tag name="ORIGINALWIDTH" val="286.5"/>
  <p:tag name="LATEXADDIN" val="\documentclass{article}&#10;\usepackage{amsmath}&#10;\pagestyle{empty}&#10;\begin{document}&#10;&#10;&#10;$R_{2^{k+1}}$&#10;&#10;\end{document}"/>
  <p:tag name="IGUANATEXSIZE" val="28"/>
  <p:tag name="IGUANATEXCURSOR" val="94"/>
  <p:tag name="TRANSPARENCY" val="True"/>
  <p:tag name="FILENAME" val=""/>
  <p:tag name="LATEXENGINEID" val="0"/>
  <p:tag name="TEMPFOLDER" val="d:\Soft\charulatex\"/>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4.25"/>
  <p:tag name="ORIGINALWIDTH" val="1236.75"/>
  <p:tag name="LATEXADDIN" val="\documentclass{article}&#10;\usepackage{amsmath}&#10;\pagestyle{empty}&#10;\begin{document}&#10;&#10;&#10;$f(x)=x^3+x^2-x+1$&#10;&#10;\end{document}"/>
  <p:tag name="IGUANATEXSIZE" val="24"/>
  <p:tag name="IGUANATEXCURSOR" val="99"/>
  <p:tag name="TRANSPARENCY" val="True"/>
  <p:tag name="FILENAME" val=""/>
  <p:tag name="LATEXENGINEID" val="0"/>
  <p:tag name="TEMPFOLDER" val="d:\Soft\charulatex\"/>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68.75"/>
  <p:tag name="ORIGINALWIDTH" val="535.5"/>
  <p:tag name="LATEXADDIN" val="\documentclass{article}&#10;\usepackage{amsmath}&#10;\pagestyle{empty}&#10;\begin{document}&#10;&#10;&#10;$r=\frac{\sqrt{5}-1}{2}$.&#10;&#10;\end{document}"/>
  <p:tag name="IGUANATEXSIZE" val="28"/>
  <p:tag name="IGUANATEXCURSOR" val="107"/>
  <p:tag name="TRANSPARENCY" val="True"/>
  <p:tag name="FILENAME" val=""/>
  <p:tag name="LATEXENGINEID" val="0"/>
  <p:tag name="TEMPFOLDER" val="d:\Soft\charulatex\"/>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34.25"/>
  <p:tag name="ORIGINALWIDTH" val="990.75"/>
  <p:tag name="LATEXADDIN" val="\documentclass{article}&#10;\usepackage{amsmath}&#10;\pagestyle{empty}&#10;\begin{document}&#10;&#10;&#10;$f(x)=x^2-\sin(x)$&#10;&#10;\end{document}"/>
  <p:tag name="IGUANATEXSIZE" val="24"/>
  <p:tag name="IGUANATEXCURSOR" val="93"/>
  <p:tag name="TRANSPARENCY" val="True"/>
  <p:tag name="FILENAME" val=""/>
  <p:tag name="LATEXENGINEID" val="0"/>
  <p:tag name="TEMPFOLDER" val="d:\Soft\charulatex\"/>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34.25"/>
  <p:tag name="ORIGINALWIDTH" val="990.75"/>
  <p:tag name="LATEXADDIN" val="\documentclass{article}&#10;\usepackage{amsmath}&#10;\pagestyle{empty}&#10;\begin{document}&#10;&#10;&#10;$f(x)=x^2-\sin(x)$&#10;&#10;\end{document}"/>
  <p:tag name="IGUANATEXSIZE" val="24"/>
  <p:tag name="IGUANATEXCURSOR" val="93"/>
  <p:tag name="TRANSPARENCY" val="True"/>
  <p:tag name="FILENAME" val=""/>
  <p:tag name="LATEXENGINEID" val="0"/>
  <p:tag name="TEMPFOLDER" val="d:\Soft\charulatex\"/>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593.75"/>
  <p:tag name="LATEXADDIN" val="\documentclass{article}&#10;\usepackage{amsmath}&#10;\pagestyle{empty}&#10;\begin{document}&#10;&#10;&#10;$E=R+(R-M)=2R-M$&#10;&#10;\end{document}"/>
  <p:tag name="IGUANATEXSIZE" val="28"/>
  <p:tag name="IGUANATEXCURSOR" val="98"/>
  <p:tag name="TRANSPARENCY" val="True"/>
  <p:tag name="FILENAME" val=""/>
  <p:tag name="LATEXENGINEID" val="0"/>
  <p:tag name="TEMPFOLDER" val="d:\Soft\charulatex\"/>
  <p:tag name="LATEXFORMHEIGHT" val="312"/>
  <p:tag name="LATEXFORMWIDTH" val="384"/>
  <p:tag name="LATEXFORMWRAP" val="True"/>
  <p:tag name="BITMAPVECTOR" val="0"/>
</p:tagLst>
</file>

<file path=ppt/theme/theme1.xml><?xml version="1.0" encoding="utf-8"?>
<a:theme xmlns:a="http://schemas.openxmlformats.org/drawingml/2006/main" name="1_很不错的模版">
  <a:themeElements>
    <a:clrScheme name="自定义 7">
      <a:dk1>
        <a:srgbClr val="121618"/>
      </a:dk1>
      <a:lt1>
        <a:srgbClr val="FFFFFF"/>
      </a:lt1>
      <a:dk2>
        <a:srgbClr val="FFFFFF"/>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自定义 1">
      <a:majorFont>
        <a:latin typeface="Times New Roman"/>
        <a:ea typeface="华文仿宋"/>
        <a:cs typeface=""/>
      </a:majorFont>
      <a:minorFont>
        <a:latin typeface="Times New Roman"/>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lnDef>
  </a:objectDefaults>
  <a:extraClrSchemeLst>
    <a:extraClrScheme>
      <a:clrScheme name="1_很不错的模版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_很不错的模版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_很不错的模版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a:spPr>
      <a:bodyPr/>
      <a:lstStyle>
        <a:defPPr algn="l">
          <a:spcBef>
            <a:spcPct val="20000"/>
          </a:spcBef>
          <a:defRPr sz="2800" dirty="0">
            <a:solidFill>
              <a:srgbClr val="0000FF"/>
            </a:solidFill>
            <a:latin typeface="华文仿宋" panose="02010600040101010101" pitchFamily="2" charset="-122"/>
            <a:ea typeface="华文仿宋" panose="02010600040101010101" pitchFamily="2" charset="-122"/>
          </a:defRPr>
        </a:defPPr>
      </a:lstStyle>
    </a:spDef>
    <a:txDef>
      <a:spPr>
        <a:noFill/>
      </a:spPr>
      <a:bodyPr wrap="square" rtlCol="0">
        <a:spAutoFit/>
      </a:bodyPr>
      <a:lstStyle>
        <a:defPPr algn="l">
          <a:defRPr sz="2400" b="0" dirty="0" smtClean="0">
            <a:solidFill>
              <a:schemeClr val="tx1">
                <a:lumMod val="95000"/>
                <a:lumOff val="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很不错的模版</Template>
  <TotalTime>18720</TotalTime>
  <Words>10330</Words>
  <Application>Microsoft Office PowerPoint</Application>
  <PresentationFormat>全屏显示(4:3)</PresentationFormat>
  <Paragraphs>913</Paragraphs>
  <Slides>102</Slides>
  <Notes>19</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102</vt:i4>
      </vt:variant>
    </vt:vector>
  </HeadingPairs>
  <TitlesOfParts>
    <vt:vector size="118" baseType="lpstr">
      <vt:lpstr>黑体</vt:lpstr>
      <vt:lpstr>华文仿宋</vt:lpstr>
      <vt:lpstr>楷体_GB2312</vt:lpstr>
      <vt:lpstr>宋体</vt:lpstr>
      <vt:lpstr>Arial</vt:lpstr>
      <vt:lpstr>Calibri</vt:lpstr>
      <vt:lpstr>Cambria Math</vt:lpstr>
      <vt:lpstr>Tahoma</vt:lpstr>
      <vt:lpstr>Times New Roman</vt:lpstr>
      <vt:lpstr>Tw Cen MT</vt:lpstr>
      <vt:lpstr>Verdana</vt:lpstr>
      <vt:lpstr>Wingdings</vt:lpstr>
      <vt:lpstr>1_很不错的模版</vt:lpstr>
      <vt:lpstr>Office 主题​​</vt:lpstr>
      <vt:lpstr>Equation</vt:lpstr>
      <vt:lpstr>公式</vt:lpstr>
      <vt:lpstr>第7章 数值积分</vt:lpstr>
      <vt:lpstr>PowerPoint 演示文稿</vt:lpstr>
      <vt:lpstr>高斯（Gauss）求积公式</vt:lpstr>
      <vt:lpstr>PowerPoint 演示文稿</vt:lpstr>
      <vt:lpstr>同理： 区间[-1,1]上几个简单的Gauss 公式</vt:lpstr>
      <vt:lpstr>第8章 数值优化</vt:lpstr>
      <vt:lpstr>8.1 引言</vt:lpstr>
      <vt:lpstr>                  </vt:lpstr>
      <vt:lpstr>PowerPoint 演示文稿</vt:lpstr>
      <vt:lpstr>PowerPoint 演示文稿</vt:lpstr>
      <vt:lpstr>PowerPoint 演示文稿</vt:lpstr>
      <vt:lpstr>8.2 单变量函数的极小值 </vt:lpstr>
      <vt:lpstr>PowerPoint 演示文稿</vt:lpstr>
      <vt:lpstr>PowerPoint 演示文稿</vt:lpstr>
      <vt:lpstr>8.2.2 分类搜索方法</vt:lpstr>
      <vt:lpstr>搜索法必须满足的条件</vt:lpstr>
      <vt:lpstr>（1）黄金分割搜索法（0.618法）</vt:lpstr>
      <vt:lpstr>（1）黄金分割法原理</vt:lpstr>
      <vt:lpstr>PowerPoint 演示文稿</vt:lpstr>
      <vt:lpstr>比例因子的选择</vt:lpstr>
      <vt:lpstr>PowerPoint 演示文稿</vt:lpstr>
      <vt:lpstr>PowerPoint 演示文稿</vt:lpstr>
      <vt:lpstr>PowerPoint 演示文稿</vt:lpstr>
      <vt:lpstr>PowerPoint 演示文稿</vt:lpstr>
      <vt:lpstr>PowerPoint 演示文稿</vt:lpstr>
      <vt:lpstr>（2）斐波那契（Fibonacci）搜索法</vt:lpstr>
      <vt:lpstr>比例因子的确定</vt:lpstr>
      <vt:lpstr>PowerPoint 演示文稿</vt:lpstr>
      <vt:lpstr>PowerPoint 演示文稿</vt:lpstr>
      <vt:lpstr>PowerPoint 演示文稿</vt:lpstr>
      <vt:lpstr>PowerPoint 演示文稿</vt:lpstr>
      <vt:lpstr>8.2.2 分类搜索法</vt:lpstr>
      <vt:lpstr>PowerPoint 演示文稿</vt:lpstr>
      <vt:lpstr>PowerPoint 演示文稿</vt:lpstr>
      <vt:lpstr>PowerPoint 演示文稿</vt:lpstr>
      <vt:lpstr>PowerPoint 演示文稿</vt:lpstr>
      <vt:lpstr>对极小值分类</vt:lpstr>
      <vt:lpstr>求极小值p的二次逼近方法</vt:lpstr>
      <vt:lpstr>PowerPoint 演示文稿</vt:lpstr>
      <vt:lpstr>8.3 多元函数求极值的方法</vt:lpstr>
      <vt:lpstr>二元函数的极小值问题---理论结果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二元函数的极小值问题---理论结果</vt:lpstr>
      <vt:lpstr>PowerPoint 演示文稿</vt:lpstr>
      <vt:lpstr>PowerPoint 演示文稿</vt:lpstr>
      <vt:lpstr>8.3.2 内德-米德方法和鲍威尔方法(选讲)</vt:lpstr>
      <vt:lpstr>单纯形的概念</vt:lpstr>
      <vt:lpstr>二元函数的内德－米德方法（单纯形方法）</vt:lpstr>
      <vt:lpstr>PowerPoint 演示文稿</vt:lpstr>
      <vt:lpstr>PowerPoint 演示文稿</vt:lpstr>
      <vt:lpstr>PowerPoint 演示文稿</vt:lpstr>
      <vt:lpstr>PowerPoint 演示文稿</vt:lpstr>
      <vt:lpstr>7. 每一步的逻辑判断</vt:lpstr>
      <vt:lpstr>内德－米德方法（单纯形方法）的基本思想</vt:lpstr>
      <vt:lpstr>PowerPoint 演示文稿</vt:lpstr>
      <vt:lpstr>PowerPoint 演示文稿</vt:lpstr>
      <vt:lpstr>PowerPoint 演示文稿</vt:lpstr>
      <vt:lpstr>PowerPoint 演示文稿</vt:lpstr>
      <vt:lpstr>PowerPoint 演示文稿</vt:lpstr>
      <vt:lpstr>鲍威尔方法</vt:lpstr>
      <vt:lpstr>PowerPoint 演示文稿</vt:lpstr>
      <vt:lpstr>PowerPoint 演示文稿</vt:lpstr>
      <vt:lpstr>鲍威尔基本算法要点</vt:lpstr>
      <vt:lpstr>鲍威尔方法核心</vt:lpstr>
      <vt:lpstr>鲍威尔方法的进一步讨论</vt:lpstr>
      <vt:lpstr>有关线性相关的说明</vt:lpstr>
      <vt:lpstr>改进的鲍威尔方法</vt:lpstr>
      <vt:lpstr>改进的鲍威尔方法概要</vt:lpstr>
      <vt:lpstr>8.3.3 梯度和牛顿方法</vt:lpstr>
      <vt:lpstr>(1) 梯度的定义</vt:lpstr>
      <vt:lpstr>(1) 梯度法的定义</vt:lpstr>
      <vt:lpstr>梯度方法描述</vt:lpstr>
      <vt:lpstr>PowerPoint 演示文稿</vt:lpstr>
      <vt:lpstr>梯度方法概要</vt:lpstr>
      <vt:lpstr>PowerPoint 演示文稿</vt:lpstr>
      <vt:lpstr>梯度法小结</vt:lpstr>
      <vt:lpstr>梯度法的缺点</vt:lpstr>
      <vt:lpstr>PowerPoint 演示文稿</vt:lpstr>
      <vt:lpstr>(2) 牛顿方法原理</vt:lpstr>
      <vt:lpstr>(2) 牛顿方法原理</vt:lpstr>
      <vt:lpstr>二阶泰勒多项式</vt:lpstr>
      <vt:lpstr>PowerPoint 演示文稿</vt:lpstr>
      <vt:lpstr>改进的牛顿方法概要</vt:lpstr>
      <vt:lpstr>本章教学要求及重点难点</vt:lpstr>
      <vt:lpstr>第8章 数值优化</vt:lpstr>
      <vt:lpstr>                  </vt:lpstr>
      <vt:lpstr>（1）黄金分割法原理</vt:lpstr>
      <vt:lpstr>PowerPoint 演示文稿</vt:lpstr>
      <vt:lpstr>比例因子的确定</vt:lpstr>
      <vt:lpstr>PowerPoint 演示文稿</vt:lpstr>
      <vt:lpstr>PowerPoint 演示文稿</vt:lpstr>
    </vt:vector>
  </TitlesOfParts>
  <Company>DEMI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Leo</dc:creator>
  <cp:lastModifiedBy>Fudong Ge</cp:lastModifiedBy>
  <cp:revision>2336</cp:revision>
  <dcterms:created xsi:type="dcterms:W3CDTF">2008-11-26T09:45:55Z</dcterms:created>
  <dcterms:modified xsi:type="dcterms:W3CDTF">2019-06-14T00:36:37Z</dcterms:modified>
</cp:coreProperties>
</file>