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  <p:sldId id="287" r:id="rId30"/>
    <p:sldId id="295" r:id="rId31"/>
    <p:sldId id="281" r:id="rId32"/>
    <p:sldId id="282" r:id="rId33"/>
    <p:sldId id="283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8BAA-69FA-4FA6-BF53-E931BD41BEA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563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CSE 301</a:t>
            </a:r>
            <a:br>
              <a:rPr lang="en-US" sz="4800" dirty="0" smtClean="0"/>
            </a:br>
            <a:r>
              <a:rPr lang="en-US" sz="4800" dirty="0"/>
              <a:t>Introduction to</a:t>
            </a:r>
            <a:br>
              <a:rPr lang="en-US" sz="4800" dirty="0"/>
            </a:br>
            <a:r>
              <a:rPr lang="en-US" sz="4800" dirty="0"/>
              <a:t>Probability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6148"/>
            <a:ext cx="9144000" cy="127265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Atif</a:t>
            </a:r>
            <a:r>
              <a:rPr lang="en-US" sz="2800" dirty="0" smtClean="0"/>
              <a:t> </a:t>
            </a:r>
            <a:r>
              <a:rPr lang="en-US" sz="2800" dirty="0" err="1" smtClean="0"/>
              <a:t>Hasan</a:t>
            </a:r>
            <a:r>
              <a:rPr lang="en-US" sz="2800" dirty="0" smtClean="0"/>
              <a:t> Rahman</a:t>
            </a:r>
          </a:p>
          <a:p>
            <a:r>
              <a:rPr lang="en-US" sz="2800" dirty="0" smtClean="0"/>
              <a:t>CSE, BUET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811" y="3398288"/>
            <a:ext cx="1071349" cy="10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Defined on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experiment whose sample space is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</a:t>
            </a:r>
            <a:r>
              <a:rPr lang="en-US" dirty="0"/>
              <a:t>each event </a:t>
            </a:r>
            <a:r>
              <a:rPr lang="en-US" i="1" dirty="0"/>
              <a:t>E </a:t>
            </a:r>
            <a:r>
              <a:rPr lang="en-US" dirty="0"/>
              <a:t>of the </a:t>
            </a:r>
            <a:r>
              <a:rPr lang="en-US" dirty="0" smtClean="0"/>
              <a:t>sample space </a:t>
            </a:r>
            <a:r>
              <a:rPr lang="en-US" i="1" dirty="0"/>
              <a:t>S</a:t>
            </a:r>
            <a:r>
              <a:rPr lang="en-US" dirty="0"/>
              <a:t>, we assume that a number </a:t>
            </a:r>
            <a:r>
              <a:rPr lang="en-US" i="1" dirty="0"/>
              <a:t>P(E) </a:t>
            </a:r>
            <a:r>
              <a:rPr lang="en-US" dirty="0"/>
              <a:t>is defined and satisfies the following </a:t>
            </a:r>
            <a:r>
              <a:rPr lang="en-US" dirty="0" smtClean="0"/>
              <a:t>three conditions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81" y="3528943"/>
            <a:ext cx="9584090" cy="24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0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Defined on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5" y="2326589"/>
            <a:ext cx="9945444" cy="31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Defined on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98" y="2366962"/>
            <a:ext cx="10411660" cy="27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Defined on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81" y="2089458"/>
            <a:ext cx="10111002" cy="34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Defined on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95" y="1894476"/>
            <a:ext cx="9741066" cy="18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96" y="472297"/>
            <a:ext cx="8614839" cy="61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Inclusion-exclusion identity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18" y="1897036"/>
            <a:ext cx="10140160" cy="139207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42" y="3522720"/>
            <a:ext cx="10281813" cy="13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i="1" dirty="0" smtClean="0"/>
              <a:t>(E </a:t>
            </a:r>
            <a:r>
              <a:rPr lang="en-US" dirty="0"/>
              <a:t>∪ </a:t>
            </a:r>
            <a:r>
              <a:rPr lang="en-US" i="1" dirty="0"/>
              <a:t>F)G </a:t>
            </a:r>
            <a:r>
              <a:rPr lang="en-US" dirty="0"/>
              <a:t>and </a:t>
            </a:r>
            <a:r>
              <a:rPr lang="en-US" i="1" dirty="0" smtClean="0"/>
              <a:t>EG </a:t>
            </a:r>
            <a:r>
              <a:rPr lang="en-US" dirty="0" smtClean="0"/>
              <a:t>∪ </a:t>
            </a:r>
            <a:r>
              <a:rPr lang="en-US" i="1" dirty="0" smtClean="0"/>
              <a:t>FG </a:t>
            </a:r>
            <a:r>
              <a:rPr lang="en-US" dirty="0"/>
              <a:t>are equivalent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1" y="2776536"/>
            <a:ext cx="10278291" cy="20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3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09" y="2457449"/>
            <a:ext cx="10292616" cy="30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let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F </a:t>
            </a:r>
            <a:r>
              <a:rPr lang="en-US" dirty="0" smtClean="0"/>
              <a:t>denote two events, </a:t>
            </a:r>
            <a:r>
              <a:rPr lang="en-US" dirty="0"/>
              <a:t>then the </a:t>
            </a:r>
            <a:r>
              <a:rPr lang="en-US" dirty="0" smtClean="0"/>
              <a:t>conditional </a:t>
            </a:r>
            <a:r>
              <a:rPr lang="en-US" dirty="0"/>
              <a:t>probability that </a:t>
            </a:r>
            <a:r>
              <a:rPr lang="en-US" i="1" dirty="0"/>
              <a:t>E </a:t>
            </a:r>
            <a:r>
              <a:rPr lang="en-US" dirty="0"/>
              <a:t>occurs given that </a:t>
            </a:r>
            <a:r>
              <a:rPr lang="en-US" i="1" dirty="0"/>
              <a:t>F </a:t>
            </a:r>
            <a:r>
              <a:rPr lang="en-US" dirty="0"/>
              <a:t>has </a:t>
            </a:r>
            <a:r>
              <a:rPr lang="en-US" dirty="0" smtClean="0"/>
              <a:t>occurred is </a:t>
            </a:r>
            <a:r>
              <a:rPr lang="en-US" dirty="0"/>
              <a:t>denoted </a:t>
            </a:r>
            <a:r>
              <a:rPr lang="en-US" dirty="0" smtClean="0"/>
              <a:t>by </a:t>
            </a:r>
            <a:r>
              <a:rPr lang="en-US" i="1" dirty="0" smtClean="0"/>
              <a:t>P(E</a:t>
            </a:r>
            <a:r>
              <a:rPr lang="en-US" dirty="0" smtClean="0"/>
              <a:t>|</a:t>
            </a:r>
            <a:r>
              <a:rPr lang="en-US" i="1" dirty="0" smtClean="0"/>
              <a:t>F)</a:t>
            </a:r>
          </a:p>
          <a:p>
            <a:r>
              <a:rPr lang="en-US" dirty="0" smtClean="0"/>
              <a:t>If </a:t>
            </a:r>
            <a:r>
              <a:rPr lang="en-US" dirty="0"/>
              <a:t>the event </a:t>
            </a:r>
            <a:r>
              <a:rPr lang="en-US" i="1" dirty="0"/>
              <a:t>F </a:t>
            </a:r>
            <a:r>
              <a:rPr lang="en-US" dirty="0"/>
              <a:t>occurs, then in order for </a:t>
            </a:r>
            <a:r>
              <a:rPr lang="en-US" i="1" dirty="0"/>
              <a:t>E </a:t>
            </a:r>
            <a:r>
              <a:rPr lang="en-US" dirty="0" smtClean="0"/>
              <a:t>to occur </a:t>
            </a:r>
            <a:r>
              <a:rPr lang="en-US" dirty="0"/>
              <a:t>it is necessary for the actual occurrence to be a point in both </a:t>
            </a:r>
            <a:r>
              <a:rPr lang="en-US" i="1" dirty="0"/>
              <a:t>E </a:t>
            </a:r>
            <a:r>
              <a:rPr lang="en-US" dirty="0"/>
              <a:t>and in </a:t>
            </a:r>
            <a:r>
              <a:rPr lang="en-US" i="1" dirty="0" smtClean="0"/>
              <a:t>F</a:t>
            </a:r>
            <a:endParaRPr lang="en-US" dirty="0"/>
          </a:p>
          <a:p>
            <a:pPr lvl="1"/>
            <a:r>
              <a:rPr lang="en-US" sz="2800" dirty="0" smtClean="0"/>
              <a:t>that </a:t>
            </a:r>
            <a:r>
              <a:rPr lang="en-US" sz="2800" dirty="0"/>
              <a:t>is, </a:t>
            </a:r>
            <a:r>
              <a:rPr lang="en-US" sz="2800" dirty="0" smtClean="0"/>
              <a:t>it must </a:t>
            </a:r>
            <a:r>
              <a:rPr lang="en-US" sz="2800" dirty="0"/>
              <a:t>be in </a:t>
            </a:r>
            <a:r>
              <a:rPr lang="en-US" sz="2800" i="1" dirty="0" smtClean="0"/>
              <a:t>EF</a:t>
            </a:r>
            <a:endParaRPr lang="en-US" sz="2800" dirty="0"/>
          </a:p>
          <a:p>
            <a:r>
              <a:rPr lang="en-US" dirty="0" smtClean="0"/>
              <a:t>Now</a:t>
            </a:r>
            <a:r>
              <a:rPr lang="en-US" dirty="0"/>
              <a:t>, because we know that </a:t>
            </a:r>
            <a:r>
              <a:rPr lang="en-US" i="1" dirty="0"/>
              <a:t>F </a:t>
            </a:r>
            <a:r>
              <a:rPr lang="en-US" dirty="0"/>
              <a:t>has </a:t>
            </a:r>
            <a:r>
              <a:rPr lang="en-US" dirty="0" smtClean="0"/>
              <a:t>occurred</a:t>
            </a:r>
          </a:p>
          <a:p>
            <a:pPr lvl="1"/>
            <a:r>
              <a:rPr lang="en-US" sz="2600" i="1" dirty="0" smtClean="0"/>
              <a:t>F </a:t>
            </a:r>
            <a:r>
              <a:rPr lang="en-US" sz="2600" dirty="0" smtClean="0"/>
              <a:t>becomes our </a:t>
            </a:r>
            <a:r>
              <a:rPr lang="en-US" sz="2600" dirty="0"/>
              <a:t>new sample space </a:t>
            </a:r>
            <a:endParaRPr lang="en-US" sz="2600" dirty="0" smtClean="0"/>
          </a:p>
          <a:p>
            <a:pPr lvl="1"/>
            <a:r>
              <a:rPr lang="en-US" sz="2600" dirty="0" smtClean="0"/>
              <a:t>probability </a:t>
            </a:r>
            <a:r>
              <a:rPr lang="en-US" sz="2600" dirty="0"/>
              <a:t>that the event </a:t>
            </a:r>
            <a:r>
              <a:rPr lang="en-US" sz="2600" i="1" dirty="0"/>
              <a:t>EF </a:t>
            </a:r>
            <a:r>
              <a:rPr lang="en-US" sz="2600" dirty="0"/>
              <a:t>occurs will equal </a:t>
            </a:r>
            <a:r>
              <a:rPr lang="en-US" sz="2600" dirty="0" smtClean="0"/>
              <a:t>the probability </a:t>
            </a:r>
            <a:r>
              <a:rPr lang="en-US" sz="2600" dirty="0"/>
              <a:t>of </a:t>
            </a:r>
            <a:r>
              <a:rPr lang="en-US" sz="2600" i="1" dirty="0"/>
              <a:t>EF </a:t>
            </a:r>
            <a:r>
              <a:rPr lang="en-US" sz="2600" dirty="0"/>
              <a:t>relative to the probability of </a:t>
            </a:r>
            <a:r>
              <a:rPr lang="en-US" sz="2600" i="1" dirty="0" smtClean="0"/>
              <a:t>F</a:t>
            </a:r>
            <a:endParaRPr lang="en-US" sz="2600" dirty="0"/>
          </a:p>
          <a:p>
            <a:r>
              <a:rPr lang="en-US" dirty="0" smtClean="0"/>
              <a:t>That </a:t>
            </a:r>
            <a:r>
              <a:rPr lang="en-US" dirty="0"/>
              <a:t>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92" y="5535735"/>
            <a:ext cx="2754764" cy="9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are about to perform an experiment whose outcome is not predictable </a:t>
            </a:r>
            <a:r>
              <a:rPr lang="en-US" dirty="0" smtClean="0"/>
              <a:t>in advance</a:t>
            </a:r>
          </a:p>
          <a:p>
            <a:r>
              <a:rPr lang="en-US" dirty="0" smtClean="0"/>
              <a:t>But the </a:t>
            </a:r>
            <a:r>
              <a:rPr lang="en-US" dirty="0"/>
              <a:t>set of all possible outcomes is known </a:t>
            </a:r>
            <a:endParaRPr lang="en-US" dirty="0" smtClean="0"/>
          </a:p>
          <a:p>
            <a:r>
              <a:rPr lang="en-US" dirty="0" smtClean="0"/>
              <a:t>The set </a:t>
            </a:r>
            <a:r>
              <a:rPr lang="en-US" dirty="0"/>
              <a:t>of all </a:t>
            </a:r>
            <a:r>
              <a:rPr lang="en-US" dirty="0" smtClean="0"/>
              <a:t>possible outcomes </a:t>
            </a:r>
            <a:r>
              <a:rPr lang="en-US" dirty="0"/>
              <a:t>of an experiment is known as the </a:t>
            </a:r>
            <a:r>
              <a:rPr lang="en-US" i="1" dirty="0"/>
              <a:t>sample space </a:t>
            </a:r>
            <a:r>
              <a:rPr lang="en-US" dirty="0"/>
              <a:t>of the </a:t>
            </a:r>
            <a:r>
              <a:rPr lang="en-US" dirty="0" smtClean="0"/>
              <a:t>experiment</a:t>
            </a:r>
          </a:p>
          <a:p>
            <a:pPr lvl="1"/>
            <a:r>
              <a:rPr lang="en-US" sz="2800" dirty="0" smtClean="0"/>
              <a:t>denoted </a:t>
            </a:r>
            <a:r>
              <a:rPr lang="en-US" sz="2800" dirty="0"/>
              <a:t>by </a:t>
            </a:r>
            <a:r>
              <a:rPr lang="en-US" sz="2800" i="1" dirty="0"/>
              <a:t>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61" y="4679621"/>
            <a:ext cx="9436400" cy="1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7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64" y="1743359"/>
            <a:ext cx="8650766" cy="45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37" y="1880217"/>
            <a:ext cx="9829655" cy="37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4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14" y="1949780"/>
            <a:ext cx="9662174" cy="41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8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95" y="1836691"/>
            <a:ext cx="8534192" cy="44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0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60" y="1849701"/>
            <a:ext cx="9159915" cy="48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events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F </a:t>
            </a:r>
            <a:r>
              <a:rPr lang="en-US" dirty="0"/>
              <a:t>are said to be </a:t>
            </a:r>
            <a:r>
              <a:rPr lang="en-US" i="1" dirty="0"/>
              <a:t>independent </a:t>
            </a:r>
            <a:r>
              <a:rPr lang="en-US" dirty="0"/>
              <a:t>if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i="1" dirty="0" smtClean="0"/>
              <a:t>P(EF</a:t>
            </a:r>
            <a:r>
              <a:rPr lang="en-US" i="1" dirty="0"/>
              <a:t>) </a:t>
            </a:r>
            <a:r>
              <a:rPr lang="en-US" dirty="0"/>
              <a:t>= </a:t>
            </a:r>
            <a:r>
              <a:rPr lang="en-US" i="1" dirty="0" smtClean="0"/>
              <a:t>P(E)P(F)</a:t>
            </a:r>
          </a:p>
          <a:p>
            <a:endParaRPr lang="en-US" i="1" dirty="0"/>
          </a:p>
          <a:p>
            <a:r>
              <a:rPr lang="en-US" dirty="0" smtClean="0"/>
              <a:t>By </a:t>
            </a:r>
            <a:r>
              <a:rPr lang="en-US" dirty="0"/>
              <a:t>Equation (1.5) this implies that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F </a:t>
            </a:r>
            <a:r>
              <a:rPr lang="en-US" dirty="0"/>
              <a:t>are independent if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i="1" dirty="0" smtClean="0"/>
              <a:t>P(E</a:t>
            </a:r>
            <a:r>
              <a:rPr lang="en-US" dirty="0" smtClean="0"/>
              <a:t>|</a:t>
            </a:r>
            <a:r>
              <a:rPr lang="en-US" i="1" dirty="0" smtClean="0"/>
              <a:t>F</a:t>
            </a:r>
            <a:r>
              <a:rPr lang="en-US" i="1" dirty="0"/>
              <a:t>) </a:t>
            </a:r>
            <a:r>
              <a:rPr lang="en-US" dirty="0"/>
              <a:t>= </a:t>
            </a:r>
            <a:r>
              <a:rPr lang="en-US" i="1" dirty="0"/>
              <a:t>P(E)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E </a:t>
            </a:r>
            <a:r>
              <a:rPr lang="en-US" dirty="0"/>
              <a:t>and </a:t>
            </a:r>
            <a:r>
              <a:rPr lang="en-US" i="1" dirty="0"/>
              <a:t>F </a:t>
            </a:r>
            <a:r>
              <a:rPr lang="en-US" dirty="0"/>
              <a:t>are independent </a:t>
            </a:r>
            <a:r>
              <a:rPr lang="en-US" dirty="0" smtClean="0"/>
              <a:t>if knowledge </a:t>
            </a:r>
            <a:r>
              <a:rPr lang="en-US" dirty="0"/>
              <a:t>that </a:t>
            </a:r>
            <a:r>
              <a:rPr lang="en-US" i="1" dirty="0"/>
              <a:t>F </a:t>
            </a:r>
            <a:r>
              <a:rPr lang="en-US" dirty="0"/>
              <a:t>has occurred does not affect the probability that </a:t>
            </a:r>
            <a:r>
              <a:rPr lang="en-US" i="1" dirty="0"/>
              <a:t>E </a:t>
            </a:r>
            <a:r>
              <a:rPr lang="en-US" dirty="0" smtClean="0"/>
              <a:t>occurs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occurrence of </a:t>
            </a:r>
            <a:r>
              <a:rPr lang="en-US" i="1" dirty="0"/>
              <a:t>E </a:t>
            </a:r>
            <a:r>
              <a:rPr lang="en-US" dirty="0"/>
              <a:t>is independent of whether or not </a:t>
            </a:r>
            <a:r>
              <a:rPr lang="en-US" i="1" dirty="0"/>
              <a:t>F </a:t>
            </a:r>
            <a:r>
              <a:rPr lang="en-US" dirty="0"/>
              <a:t>occurs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7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5184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1" y="1891563"/>
            <a:ext cx="10215039" cy="28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1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are interested in the possibility of throwing a six (with two dice), then we will be quite happy if the first die lands four (or 1, 2, 3, </a:t>
            </a:r>
            <a:r>
              <a:rPr lang="en-US" dirty="0" smtClean="0"/>
              <a:t>5)</a:t>
            </a:r>
          </a:p>
          <a:p>
            <a:pPr lvl="1"/>
            <a:r>
              <a:rPr lang="en-US" sz="2800" dirty="0" smtClean="0"/>
              <a:t>We </a:t>
            </a:r>
            <a:r>
              <a:rPr lang="en-US" sz="2800" dirty="0"/>
              <a:t>still have a possibility of getting a total of </a:t>
            </a:r>
            <a:r>
              <a:rPr lang="en-US" sz="2800" dirty="0" smtClean="0"/>
              <a:t>six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On the other hand, if the first die landed six, then we would be </a:t>
            </a:r>
            <a:r>
              <a:rPr lang="en-US" dirty="0" smtClean="0"/>
              <a:t>unhappy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would no longer have a chance of getting a total of six </a:t>
            </a:r>
            <a:endParaRPr lang="en-US" sz="2800" dirty="0" smtClean="0"/>
          </a:p>
          <a:p>
            <a:pPr lvl="1"/>
            <a:endParaRPr lang="en-US" dirty="0"/>
          </a:p>
          <a:p>
            <a:r>
              <a:rPr lang="en-US" dirty="0"/>
              <a:t>In other words, our chance of getting a total of six depends on the outcome of the first die and hence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 </a:t>
            </a:r>
            <a:r>
              <a:rPr lang="en-US" dirty="0"/>
              <a:t>cannot be </a:t>
            </a:r>
            <a:r>
              <a:rPr lang="en-US" dirty="0" smtClean="0"/>
              <a:t>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87" y="2238374"/>
            <a:ext cx="9688423" cy="34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27" y="2828925"/>
            <a:ext cx="9929965" cy="17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7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2" y="1895474"/>
            <a:ext cx="10478067" cy="40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07" y="1872587"/>
            <a:ext cx="9285507" cy="45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2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83" y="1948571"/>
            <a:ext cx="10080391" cy="38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9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0" y="1835127"/>
            <a:ext cx="9072879" cy="4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7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43" y="2438399"/>
            <a:ext cx="10410336" cy="30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71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24" y="1763757"/>
            <a:ext cx="9835608" cy="18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1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9" y="1825625"/>
            <a:ext cx="9997868" cy="37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8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61" y="2227152"/>
            <a:ext cx="10386089" cy="22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1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20" y="1839672"/>
            <a:ext cx="10139363" cy="42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62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6" y="2785371"/>
            <a:ext cx="10579364" cy="22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4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63" y="1938121"/>
            <a:ext cx="9835829" cy="35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9" y="2961564"/>
            <a:ext cx="10483187" cy="15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03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01" y="1793190"/>
            <a:ext cx="9150047" cy="48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9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subset </a:t>
            </a:r>
            <a:r>
              <a:rPr lang="en-US" i="1" dirty="0"/>
              <a:t>E </a:t>
            </a:r>
            <a:r>
              <a:rPr lang="en-US" dirty="0"/>
              <a:t>of the sample space </a:t>
            </a:r>
            <a:r>
              <a:rPr lang="en-US" i="1" dirty="0"/>
              <a:t>S </a:t>
            </a:r>
            <a:r>
              <a:rPr lang="en-US" dirty="0"/>
              <a:t>is known as an </a:t>
            </a:r>
            <a:r>
              <a:rPr lang="en-US" i="1" dirty="0"/>
              <a:t>event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49" y="2669060"/>
            <a:ext cx="10641408" cy="838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81" y="4342552"/>
            <a:ext cx="10814060" cy="170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any </a:t>
            </a:r>
            <a:r>
              <a:rPr lang="en-US" dirty="0"/>
              <a:t>two events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F </a:t>
            </a:r>
            <a:r>
              <a:rPr lang="en-US" dirty="0"/>
              <a:t>of a sample space </a:t>
            </a:r>
            <a:r>
              <a:rPr lang="en-US" i="1" dirty="0" smtClean="0"/>
              <a:t>S</a:t>
            </a:r>
          </a:p>
          <a:p>
            <a:pPr lvl="1"/>
            <a:r>
              <a:rPr lang="en-US" sz="2800" dirty="0" smtClean="0"/>
              <a:t>Union of events </a:t>
            </a:r>
            <a:r>
              <a:rPr lang="en-US" sz="2800" i="1" dirty="0" smtClean="0"/>
              <a:t>E </a:t>
            </a:r>
            <a:r>
              <a:rPr lang="en-US" sz="2800" dirty="0" smtClean="0"/>
              <a:t>and</a:t>
            </a:r>
            <a:r>
              <a:rPr lang="en-US" sz="2800" i="1" dirty="0" smtClean="0"/>
              <a:t> F</a:t>
            </a:r>
            <a:r>
              <a:rPr lang="en-US" sz="2800" dirty="0" smtClean="0"/>
              <a:t>, written </a:t>
            </a:r>
            <a:r>
              <a:rPr lang="en-US" sz="2800" i="1" dirty="0" smtClean="0"/>
              <a:t>E </a:t>
            </a:r>
            <a:r>
              <a:rPr lang="en-US" sz="2800" dirty="0"/>
              <a:t>∪ </a:t>
            </a:r>
            <a:r>
              <a:rPr lang="en-US" sz="2800" i="1" dirty="0" smtClean="0"/>
              <a:t>F, </a:t>
            </a:r>
            <a:r>
              <a:rPr lang="en-US" sz="2800" dirty="0" smtClean="0"/>
              <a:t>consists of </a:t>
            </a:r>
            <a:r>
              <a:rPr lang="en-US" sz="2800" dirty="0"/>
              <a:t>all outcomes that are either in </a:t>
            </a:r>
            <a:r>
              <a:rPr lang="en-US" sz="2800" i="1" dirty="0"/>
              <a:t>E </a:t>
            </a:r>
            <a:r>
              <a:rPr lang="en-US" sz="2800" dirty="0"/>
              <a:t>or in </a:t>
            </a:r>
            <a:r>
              <a:rPr lang="en-US" sz="2800" i="1" dirty="0"/>
              <a:t>F </a:t>
            </a:r>
            <a:r>
              <a:rPr lang="en-US" sz="2800" dirty="0"/>
              <a:t>or in both </a:t>
            </a:r>
            <a:r>
              <a:rPr lang="en-US" sz="2800" i="1" dirty="0"/>
              <a:t>E </a:t>
            </a:r>
            <a:r>
              <a:rPr lang="en-US" sz="2800" dirty="0"/>
              <a:t>and </a:t>
            </a:r>
            <a:r>
              <a:rPr lang="en-US" sz="2800" i="1" dirty="0"/>
              <a:t>F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That is, the event </a:t>
            </a:r>
            <a:r>
              <a:rPr lang="en-US" sz="2800" i="1" dirty="0"/>
              <a:t>E </a:t>
            </a:r>
            <a:r>
              <a:rPr lang="en-US" sz="2800" dirty="0"/>
              <a:t>∪ </a:t>
            </a:r>
            <a:r>
              <a:rPr lang="en-US" sz="2800" i="1" dirty="0" smtClean="0"/>
              <a:t>F </a:t>
            </a:r>
            <a:r>
              <a:rPr lang="en-US" sz="2800" dirty="0" smtClean="0"/>
              <a:t>will </a:t>
            </a:r>
            <a:r>
              <a:rPr lang="en-US" sz="2800" dirty="0"/>
              <a:t>occur if </a:t>
            </a:r>
            <a:r>
              <a:rPr lang="en-US" sz="2800" i="1" dirty="0"/>
              <a:t>either E </a:t>
            </a:r>
            <a:r>
              <a:rPr lang="en-US" sz="2800" dirty="0"/>
              <a:t>or </a:t>
            </a:r>
            <a:r>
              <a:rPr lang="en-US" sz="2800" i="1" dirty="0"/>
              <a:t>F </a:t>
            </a:r>
            <a:r>
              <a:rPr lang="en-US" sz="2800" dirty="0"/>
              <a:t>occurs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For example, in (1) if </a:t>
            </a:r>
            <a:r>
              <a:rPr lang="en-US" sz="2800" i="1" dirty="0"/>
              <a:t>E </a:t>
            </a:r>
            <a:r>
              <a:rPr lang="en-US" sz="2800" dirty="0"/>
              <a:t>= {</a:t>
            </a:r>
            <a:r>
              <a:rPr lang="en-US" sz="2800" i="1" dirty="0"/>
              <a:t>H</a:t>
            </a:r>
            <a:r>
              <a:rPr lang="en-US" sz="2800" dirty="0"/>
              <a:t>} and </a:t>
            </a:r>
            <a:r>
              <a:rPr lang="en-US" sz="2800" i="1" dirty="0"/>
              <a:t>F </a:t>
            </a:r>
            <a:r>
              <a:rPr lang="en-US" sz="2800" dirty="0"/>
              <a:t>= {</a:t>
            </a:r>
            <a:r>
              <a:rPr lang="en-US" sz="2800" i="1" dirty="0"/>
              <a:t>T </a:t>
            </a:r>
            <a:r>
              <a:rPr lang="en-US" sz="2800" dirty="0"/>
              <a:t>}, </a:t>
            </a:r>
            <a:r>
              <a:rPr lang="en-US" sz="2800" dirty="0" smtClean="0"/>
              <a:t>then </a:t>
            </a:r>
            <a:r>
              <a:rPr lang="en-US" sz="2800" i="1" dirty="0" smtClean="0"/>
              <a:t>E </a:t>
            </a:r>
            <a:r>
              <a:rPr lang="en-US" sz="2800" dirty="0"/>
              <a:t>∪ </a:t>
            </a:r>
            <a:r>
              <a:rPr lang="en-US" sz="2800" i="1" dirty="0"/>
              <a:t>F </a:t>
            </a:r>
            <a:r>
              <a:rPr lang="en-US" sz="2800" dirty="0"/>
              <a:t>= {</a:t>
            </a:r>
            <a:r>
              <a:rPr lang="en-US" sz="2800" i="1" dirty="0"/>
              <a:t>H, T </a:t>
            </a:r>
            <a:r>
              <a:rPr lang="en-US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6572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any two events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sz="2800" i="1" dirty="0" smtClean="0"/>
              <a:t>EF</a:t>
            </a:r>
            <a:r>
              <a:rPr lang="en-US" sz="2800" dirty="0"/>
              <a:t> </a:t>
            </a:r>
            <a:r>
              <a:rPr lang="en-US" sz="2800" dirty="0" smtClean="0"/>
              <a:t> (also written </a:t>
            </a:r>
            <a:r>
              <a:rPr lang="en-US" sz="2800" i="1" dirty="0"/>
              <a:t>E </a:t>
            </a:r>
            <a:r>
              <a:rPr lang="en-US" sz="2800" dirty="0"/>
              <a:t>∩ </a:t>
            </a:r>
            <a:r>
              <a:rPr lang="en-US" sz="2800" i="1" dirty="0" smtClean="0"/>
              <a:t>F)</a:t>
            </a:r>
            <a:endParaRPr lang="en-US" sz="2800" dirty="0"/>
          </a:p>
          <a:p>
            <a:pPr lvl="2"/>
            <a:r>
              <a:rPr lang="en-US" sz="2800" dirty="0" smtClean="0"/>
              <a:t>referred </a:t>
            </a:r>
            <a:r>
              <a:rPr lang="en-US" sz="2800" dirty="0"/>
              <a:t>to as the </a:t>
            </a:r>
            <a:r>
              <a:rPr lang="en-US" sz="2800" i="1" dirty="0"/>
              <a:t>intersection </a:t>
            </a:r>
            <a:r>
              <a:rPr lang="en-US" sz="2800" dirty="0"/>
              <a:t>of </a:t>
            </a:r>
            <a:r>
              <a:rPr lang="en-US" sz="2800" i="1" dirty="0"/>
              <a:t>E </a:t>
            </a:r>
            <a:r>
              <a:rPr lang="en-US" sz="2800" dirty="0"/>
              <a:t>and </a:t>
            </a:r>
            <a:r>
              <a:rPr lang="en-US" sz="2800" i="1" dirty="0"/>
              <a:t>F</a:t>
            </a:r>
            <a:r>
              <a:rPr lang="en-US" sz="2800" dirty="0"/>
              <a:t> </a:t>
            </a:r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i="1" dirty="0"/>
              <a:t>EF </a:t>
            </a:r>
            <a:r>
              <a:rPr lang="en-US" sz="2800" dirty="0" smtClean="0"/>
              <a:t>consists of </a:t>
            </a:r>
            <a:r>
              <a:rPr lang="en-US" sz="2800" dirty="0"/>
              <a:t>all outcomes which are </a:t>
            </a:r>
            <a:r>
              <a:rPr lang="en-US" sz="2800" i="1" dirty="0"/>
              <a:t>both </a:t>
            </a:r>
            <a:r>
              <a:rPr lang="en-US" sz="2800" dirty="0"/>
              <a:t>in </a:t>
            </a:r>
            <a:r>
              <a:rPr lang="en-US" sz="2800" i="1" dirty="0"/>
              <a:t>E </a:t>
            </a:r>
            <a:r>
              <a:rPr lang="en-US" sz="2800" dirty="0"/>
              <a:t>and in </a:t>
            </a:r>
            <a:r>
              <a:rPr lang="en-US" sz="2800" i="1" dirty="0"/>
              <a:t>F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That is, the event </a:t>
            </a:r>
            <a:r>
              <a:rPr lang="en-US" sz="2800" i="1" dirty="0"/>
              <a:t>EF </a:t>
            </a:r>
            <a:r>
              <a:rPr lang="en-US" sz="2800" dirty="0"/>
              <a:t>will occur only </a:t>
            </a:r>
            <a:r>
              <a:rPr lang="en-US" sz="2800" dirty="0" smtClean="0"/>
              <a:t>if both </a:t>
            </a:r>
            <a:r>
              <a:rPr lang="en-US" sz="2800" i="1" dirty="0"/>
              <a:t>E </a:t>
            </a:r>
            <a:r>
              <a:rPr lang="en-US" sz="2800" dirty="0"/>
              <a:t>and </a:t>
            </a:r>
            <a:r>
              <a:rPr lang="en-US" sz="2800" i="1" dirty="0"/>
              <a:t>F </a:t>
            </a:r>
            <a:r>
              <a:rPr lang="en-US" sz="2800" dirty="0" smtClean="0"/>
              <a:t>occur</a:t>
            </a:r>
          </a:p>
          <a:p>
            <a:pPr marL="457200" lvl="1" indent="0">
              <a:buNone/>
            </a:pP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For </a:t>
            </a:r>
            <a:r>
              <a:rPr lang="en-US" sz="2800" dirty="0"/>
              <a:t>example, </a:t>
            </a:r>
            <a:r>
              <a:rPr lang="en-US" sz="2800" dirty="0" smtClean="0"/>
              <a:t>if </a:t>
            </a:r>
            <a:r>
              <a:rPr lang="en-US" sz="2800" i="1" dirty="0"/>
              <a:t>E </a:t>
            </a:r>
            <a:r>
              <a:rPr lang="en-US" sz="2800" dirty="0"/>
              <a:t>= {1</a:t>
            </a:r>
            <a:r>
              <a:rPr lang="en-US" sz="2800" i="1" dirty="0"/>
              <a:t>, </a:t>
            </a:r>
            <a:r>
              <a:rPr lang="en-US" sz="2800" dirty="0"/>
              <a:t>3</a:t>
            </a:r>
            <a:r>
              <a:rPr lang="en-US" sz="2800" i="1" dirty="0"/>
              <a:t>, </a:t>
            </a:r>
            <a:r>
              <a:rPr lang="en-US" sz="2800" dirty="0"/>
              <a:t>5} and </a:t>
            </a:r>
            <a:r>
              <a:rPr lang="en-US" sz="2800" i="1" dirty="0"/>
              <a:t>F </a:t>
            </a:r>
            <a:r>
              <a:rPr lang="en-US" sz="2800" dirty="0"/>
              <a:t>= {1</a:t>
            </a:r>
            <a:r>
              <a:rPr lang="en-US" sz="2800" i="1" dirty="0"/>
              <a:t>, </a:t>
            </a:r>
            <a:r>
              <a:rPr lang="en-US" sz="2800" dirty="0"/>
              <a:t>2</a:t>
            </a:r>
            <a:r>
              <a:rPr lang="en-US" sz="2800" i="1" dirty="0"/>
              <a:t>, </a:t>
            </a:r>
            <a:r>
              <a:rPr lang="en-US" sz="2800" dirty="0"/>
              <a:t>3}, </a:t>
            </a:r>
            <a:r>
              <a:rPr lang="en-US" sz="2800" dirty="0" smtClean="0"/>
              <a:t>then</a:t>
            </a:r>
            <a:r>
              <a:rPr lang="en-US" sz="2800" dirty="0"/>
              <a:t> </a:t>
            </a:r>
            <a:r>
              <a:rPr lang="en-US" sz="2800" i="1" dirty="0" smtClean="0"/>
              <a:t>EF </a:t>
            </a:r>
            <a:r>
              <a:rPr lang="en-US" sz="2800" dirty="0"/>
              <a:t>= {1</a:t>
            </a:r>
            <a:r>
              <a:rPr lang="en-US" sz="2800" i="1" dirty="0"/>
              <a:t>, </a:t>
            </a:r>
            <a:r>
              <a:rPr lang="en-US" sz="2800" dirty="0"/>
              <a:t>3} </a:t>
            </a:r>
          </a:p>
        </p:txBody>
      </p:sp>
    </p:spTree>
    <p:extLst>
      <p:ext uri="{BB962C8B-B14F-4D97-AF65-F5344CB8AC3E}">
        <p14:creationId xmlns:p14="http://schemas.microsoft.com/office/powerpoint/2010/main" val="64380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i="1" dirty="0" smtClean="0"/>
              <a:t>E </a:t>
            </a:r>
            <a:r>
              <a:rPr lang="en-US" dirty="0"/>
              <a:t>= {</a:t>
            </a:r>
            <a:r>
              <a:rPr lang="en-US" i="1" dirty="0"/>
              <a:t>H</a:t>
            </a:r>
            <a:r>
              <a:rPr lang="en-US" dirty="0"/>
              <a:t>} and </a:t>
            </a:r>
            <a:r>
              <a:rPr lang="en-US" i="1" dirty="0"/>
              <a:t>F </a:t>
            </a:r>
            <a:r>
              <a:rPr lang="en-US" dirty="0"/>
              <a:t>= {</a:t>
            </a:r>
            <a:r>
              <a:rPr lang="en-US" i="1" dirty="0"/>
              <a:t>T </a:t>
            </a:r>
            <a:r>
              <a:rPr lang="en-US" dirty="0"/>
              <a:t>}, then the event </a:t>
            </a:r>
            <a:r>
              <a:rPr lang="en-US" i="1" dirty="0"/>
              <a:t>EF </a:t>
            </a:r>
            <a:r>
              <a:rPr lang="en-US" dirty="0"/>
              <a:t>would not consist of any outcomes </a:t>
            </a:r>
            <a:r>
              <a:rPr lang="en-US" dirty="0" smtClean="0"/>
              <a:t>and hence </a:t>
            </a:r>
            <a:r>
              <a:rPr lang="en-US" dirty="0"/>
              <a:t>could not </a:t>
            </a:r>
            <a:r>
              <a:rPr lang="en-US" dirty="0" smtClean="0"/>
              <a:t>occur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give such an event a name, we shall refer to it as the null</a:t>
            </a:r>
            <a:br>
              <a:rPr lang="en-US" dirty="0"/>
            </a:br>
            <a:r>
              <a:rPr lang="en-US" dirty="0"/>
              <a:t>event and denote it by </a:t>
            </a:r>
            <a:r>
              <a:rPr lang="en-US" dirty="0" smtClean="0"/>
              <a:t>Ø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i="1" dirty="0" smtClean="0"/>
              <a:t>EF </a:t>
            </a:r>
            <a:r>
              <a:rPr lang="en-US" dirty="0"/>
              <a:t>= Ø, then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F </a:t>
            </a:r>
            <a:r>
              <a:rPr lang="en-US" dirty="0"/>
              <a:t>are said to be </a:t>
            </a:r>
            <a:r>
              <a:rPr lang="en-US" i="1" dirty="0"/>
              <a:t>mutually exclusive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7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of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any event </a:t>
            </a:r>
            <a:r>
              <a:rPr lang="en-US" i="1" dirty="0"/>
              <a:t>E </a:t>
            </a:r>
            <a:r>
              <a:rPr lang="en-US" dirty="0"/>
              <a:t>we define the new event </a:t>
            </a:r>
            <a:r>
              <a:rPr lang="en-US" i="1" dirty="0" err="1" smtClean="0"/>
              <a:t>E</a:t>
            </a:r>
            <a:r>
              <a:rPr lang="en-US" i="1" baseline="30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complement </a:t>
            </a:r>
            <a:r>
              <a:rPr lang="en-US" dirty="0" smtClean="0"/>
              <a:t>of </a:t>
            </a:r>
            <a:r>
              <a:rPr lang="en-US" i="1" dirty="0" smtClean="0"/>
              <a:t>E)</a:t>
            </a:r>
            <a:r>
              <a:rPr lang="en-US" dirty="0" smtClean="0"/>
              <a:t> </a:t>
            </a:r>
            <a:r>
              <a:rPr lang="en-US" dirty="0"/>
              <a:t>to consist of all outcomes in the sample space </a:t>
            </a:r>
            <a:r>
              <a:rPr lang="en-US" i="1" dirty="0"/>
              <a:t>S </a:t>
            </a:r>
            <a:r>
              <a:rPr lang="en-US" dirty="0"/>
              <a:t>that are not in </a:t>
            </a:r>
            <a:r>
              <a:rPr lang="en-US" i="1" dirty="0" smtClean="0"/>
              <a:t>E</a:t>
            </a:r>
          </a:p>
          <a:p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is, </a:t>
            </a:r>
            <a:r>
              <a:rPr lang="en-US" i="1" dirty="0" err="1"/>
              <a:t>E</a:t>
            </a:r>
            <a:r>
              <a:rPr lang="en-US" i="1" baseline="30000" dirty="0" err="1"/>
              <a:t>c</a:t>
            </a:r>
            <a:r>
              <a:rPr lang="en-US" i="1" dirty="0"/>
              <a:t> </a:t>
            </a:r>
            <a:r>
              <a:rPr lang="en-US" dirty="0"/>
              <a:t>will </a:t>
            </a:r>
            <a:r>
              <a:rPr lang="en-US" dirty="0" smtClean="0"/>
              <a:t>occur if </a:t>
            </a:r>
            <a:r>
              <a:rPr lang="en-US" dirty="0"/>
              <a:t>and only if </a:t>
            </a:r>
            <a:r>
              <a:rPr lang="en-US" i="1" dirty="0"/>
              <a:t>E </a:t>
            </a:r>
            <a:r>
              <a:rPr lang="en-US" dirty="0"/>
              <a:t>does not </a:t>
            </a:r>
            <a:r>
              <a:rPr lang="en-US" dirty="0" smtClean="0"/>
              <a:t>occur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Example (4) if </a:t>
            </a:r>
            <a:r>
              <a:rPr lang="en-US" i="1" dirty="0"/>
              <a:t>E </a:t>
            </a:r>
            <a:r>
              <a:rPr lang="en-US" dirty="0"/>
              <a:t>= {</a:t>
            </a:r>
            <a:r>
              <a:rPr lang="en-US" i="1" dirty="0"/>
              <a:t>(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6</a:t>
            </a:r>
            <a:r>
              <a:rPr lang="en-US" i="1" dirty="0"/>
              <a:t>), (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), (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), (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 smtClean="0"/>
              <a:t>), (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), (</a:t>
            </a:r>
            <a:r>
              <a:rPr lang="en-US" dirty="0"/>
              <a:t>6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)</a:t>
            </a:r>
            <a:r>
              <a:rPr lang="en-US" dirty="0"/>
              <a:t>}, then </a:t>
            </a:r>
            <a:r>
              <a:rPr lang="en-US" i="1" dirty="0" err="1"/>
              <a:t>E</a:t>
            </a:r>
            <a:r>
              <a:rPr lang="en-US" i="1" baseline="30000" dirty="0" err="1"/>
              <a:t>c</a:t>
            </a:r>
            <a:r>
              <a:rPr lang="en-US" i="1" dirty="0"/>
              <a:t> </a:t>
            </a:r>
            <a:r>
              <a:rPr lang="en-US" dirty="0"/>
              <a:t>will occur if the sum of the dice does not equal </a:t>
            </a:r>
            <a:r>
              <a:rPr lang="en-US" dirty="0" smtClean="0"/>
              <a:t>seven</a:t>
            </a:r>
          </a:p>
          <a:p>
            <a:endParaRPr lang="en-US" dirty="0" smtClean="0"/>
          </a:p>
          <a:p>
            <a:r>
              <a:rPr lang="en-US" dirty="0" smtClean="0"/>
              <a:t>Also note that </a:t>
            </a:r>
            <a:r>
              <a:rPr lang="en-US" dirty="0"/>
              <a:t>since the experiment must result in some outcome, it follows that </a:t>
            </a:r>
            <a:r>
              <a:rPr lang="en-US" i="1" dirty="0" err="1"/>
              <a:t>S</a:t>
            </a:r>
            <a:r>
              <a:rPr lang="en-US" i="1" baseline="30000" dirty="0" err="1"/>
              <a:t>c</a:t>
            </a:r>
            <a:r>
              <a:rPr lang="en-US" i="1" dirty="0"/>
              <a:t> </a:t>
            </a:r>
            <a:r>
              <a:rPr lang="en-US" dirty="0"/>
              <a:t>= Ø </a:t>
            </a:r>
          </a:p>
        </p:txBody>
      </p:sp>
    </p:spTree>
    <p:extLst>
      <p:ext uri="{BB962C8B-B14F-4D97-AF65-F5344CB8AC3E}">
        <p14:creationId xmlns:p14="http://schemas.microsoft.com/office/powerpoint/2010/main" val="276492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759</Words>
  <Application>Microsoft Office PowerPoint</Application>
  <PresentationFormat>Widescreen</PresentationFormat>
  <Paragraphs>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CSE 301 Introduction to Probability Theory</vt:lpstr>
      <vt:lpstr>Sample Space </vt:lpstr>
      <vt:lpstr>Sample Space</vt:lpstr>
      <vt:lpstr>Sample Space</vt:lpstr>
      <vt:lpstr>Events</vt:lpstr>
      <vt:lpstr>Union of Events</vt:lpstr>
      <vt:lpstr>Intersection of Events</vt:lpstr>
      <vt:lpstr>Mutually exclusive events</vt:lpstr>
      <vt:lpstr>Complement of an event</vt:lpstr>
      <vt:lpstr>Probabilities Defined on Events </vt:lpstr>
      <vt:lpstr>Probabilities Defined on Events </vt:lpstr>
      <vt:lpstr>Probabilities Defined on Events </vt:lpstr>
      <vt:lpstr>Probabilities Defined on Events </vt:lpstr>
      <vt:lpstr>Probabilities Defined on Events </vt:lpstr>
      <vt:lpstr>PowerPoint Presentation</vt:lpstr>
      <vt:lpstr>Inclusion-exclusion identity</vt:lpstr>
      <vt:lpstr>Inclusion-exclusion identity</vt:lpstr>
      <vt:lpstr>Inclusion-exclusion identity</vt:lpstr>
      <vt:lpstr>Conditional Probabilities </vt:lpstr>
      <vt:lpstr>Conditional Probabilities</vt:lpstr>
      <vt:lpstr>Conditional Probabilities</vt:lpstr>
      <vt:lpstr>Conditional Probabilities</vt:lpstr>
      <vt:lpstr>Conditional Probabilities</vt:lpstr>
      <vt:lpstr>Conditional Probabilities</vt:lpstr>
      <vt:lpstr>Independent Events </vt:lpstr>
      <vt:lpstr>Independent Events </vt:lpstr>
      <vt:lpstr>Independent Events </vt:lpstr>
      <vt:lpstr>Independent Events</vt:lpstr>
      <vt:lpstr>Independent Events</vt:lpstr>
      <vt:lpstr>Independent Events</vt:lpstr>
      <vt:lpstr>Bayes’ Formula </vt:lpstr>
      <vt:lpstr>Bayes’ Formula </vt:lpstr>
      <vt:lpstr>Bayes’ Formula </vt:lpstr>
      <vt:lpstr>Bayes’ Formula </vt:lpstr>
      <vt:lpstr>Bayes’ Formula </vt:lpstr>
      <vt:lpstr>Bayes’ Formula </vt:lpstr>
      <vt:lpstr>Bayes’ Formula </vt:lpstr>
      <vt:lpstr>Bayes’ Formula </vt:lpstr>
      <vt:lpstr>Bayes’ Formula </vt:lpstr>
      <vt:lpstr>Bayes’ Formula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301 Mathematical Analysis for  Computer Science</dc:title>
  <dc:creator>Windows User</dc:creator>
  <cp:lastModifiedBy>Windows User</cp:lastModifiedBy>
  <cp:revision>66</cp:revision>
  <dcterms:created xsi:type="dcterms:W3CDTF">2022-11-19T07:57:40Z</dcterms:created>
  <dcterms:modified xsi:type="dcterms:W3CDTF">2022-11-20T17:32:43Z</dcterms:modified>
</cp:coreProperties>
</file>