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8BAA-69FA-4FA6-BF53-E931BD41BE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F7C5-78BE-4CF9-9C0F-FCC8160B56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8BAA-69FA-4FA6-BF53-E931BD41BE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DF7C5-78BE-4CF9-9C0F-FCC8160B56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563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CSE 301</a:t>
            </a:r>
            <a:br>
              <a:rPr lang="en-US" sz="4800" dirty="0" smtClean="0"/>
            </a:br>
            <a:r>
              <a:rPr lang="en-US" sz="4800" dirty="0"/>
              <a:t>Random Variables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86148"/>
            <a:ext cx="9144000" cy="127265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Atif</a:t>
            </a:r>
            <a:r>
              <a:rPr lang="en-US" sz="2800" dirty="0" smtClean="0"/>
              <a:t> </a:t>
            </a:r>
            <a:r>
              <a:rPr lang="en-US" sz="2800" dirty="0" err="1" smtClean="0"/>
              <a:t>Hasan</a:t>
            </a:r>
            <a:r>
              <a:rPr lang="en-US" sz="2800" dirty="0" smtClean="0"/>
              <a:t> Rahman</a:t>
            </a:r>
            <a:endParaRPr lang="en-US" sz="2800" dirty="0" smtClean="0"/>
          </a:p>
          <a:p>
            <a:r>
              <a:rPr lang="en-US" sz="2800" dirty="0" smtClean="0"/>
              <a:t>CSE, BUET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811" y="3398288"/>
            <a:ext cx="1071349" cy="1071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847" y="2105025"/>
            <a:ext cx="8480763" cy="4071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3496" y="1651523"/>
            <a:ext cx="6311789" cy="5063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84" y="2133600"/>
            <a:ext cx="5486400" cy="4005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8384" y="6400800"/>
            <a:ext cx="783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http://blog.cloudera.com/blog/2015/12/common-probability-distributions-the-data-scientists-crib-sheet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Random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553" y="2376487"/>
            <a:ext cx="9752695" cy="3628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Random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4638" y="1676537"/>
            <a:ext cx="7522494" cy="3632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638" y="5308974"/>
            <a:ext cx="7630807" cy="1463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Random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1986" y="2600964"/>
            <a:ext cx="8312099" cy="2421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9816" y="1616619"/>
            <a:ext cx="6371728" cy="470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135" y="2147887"/>
            <a:ext cx="7982235" cy="3734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778" y="1738312"/>
            <a:ext cx="7376913" cy="4438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Random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4610" y="1850621"/>
            <a:ext cx="9228678" cy="3007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10" y="5119402"/>
            <a:ext cx="9228678" cy="1596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random variables?</a:t>
            </a:r>
            <a:endParaRPr lang="en-US" dirty="0" smtClean="0"/>
          </a:p>
          <a:p>
            <a:pPr lvl="1"/>
            <a:r>
              <a:rPr lang="en-US" sz="2800" dirty="0" smtClean="0"/>
              <a:t>Real-valued functions </a:t>
            </a:r>
            <a:r>
              <a:rPr lang="en-US" sz="2800" dirty="0"/>
              <a:t>defined on the sample </a:t>
            </a:r>
            <a:r>
              <a:rPr lang="en-US" sz="2800" dirty="0" smtClean="0"/>
              <a:t>space</a:t>
            </a:r>
            <a:endParaRPr lang="en-US" sz="2800" dirty="0" smtClean="0"/>
          </a:p>
          <a:p>
            <a:r>
              <a:rPr lang="en-US" dirty="0" smtClean="0"/>
              <a:t>Frequently in experiments we are interested </a:t>
            </a:r>
            <a:r>
              <a:rPr lang="en-US" dirty="0"/>
              <a:t>in </a:t>
            </a:r>
            <a:r>
              <a:rPr lang="en-US" dirty="0" smtClean="0"/>
              <a:t>some functions </a:t>
            </a:r>
            <a:r>
              <a:rPr lang="en-US" dirty="0"/>
              <a:t>of the outcome as opposed to the outcome </a:t>
            </a:r>
            <a:r>
              <a:rPr lang="en-US" dirty="0" smtClean="0"/>
              <a:t>itself</a:t>
            </a:r>
            <a:endParaRPr lang="en-US" dirty="0" smtClean="0"/>
          </a:p>
          <a:p>
            <a:pPr lvl="1"/>
            <a:r>
              <a:rPr lang="en-US" dirty="0"/>
              <a:t>For instance, in tossing </a:t>
            </a:r>
            <a:r>
              <a:rPr lang="en-US" dirty="0" smtClean="0"/>
              <a:t>dice we may be </a:t>
            </a:r>
            <a:r>
              <a:rPr lang="en-US" dirty="0"/>
              <a:t>interested in the sum of the two dice and </a:t>
            </a:r>
            <a:r>
              <a:rPr lang="en-US" dirty="0" smtClean="0"/>
              <a:t>not the actual outcome</a:t>
            </a:r>
            <a:endParaRPr lang="en-US" dirty="0" smtClean="0"/>
          </a:p>
          <a:p>
            <a:r>
              <a:rPr lang="en-US" dirty="0"/>
              <a:t>Since the value of a random variable is determined by the outcome of the </a:t>
            </a:r>
            <a:r>
              <a:rPr lang="en-US" dirty="0" smtClean="0"/>
              <a:t>experiment, we </a:t>
            </a:r>
            <a:r>
              <a:rPr lang="en-US" dirty="0"/>
              <a:t>may assign probabilities to the possible values of the random variable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Random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080" y="1962858"/>
            <a:ext cx="9521947" cy="4214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</a:t>
            </a:r>
            <a:r>
              <a:rPr lang="en-US" dirty="0" smtClean="0"/>
              <a:t>approximation of binomial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property of the Poisson random variable </a:t>
            </a:r>
            <a:endParaRPr lang="en-US" dirty="0" smtClean="0"/>
          </a:p>
          <a:p>
            <a:pPr lvl="1"/>
            <a:r>
              <a:rPr lang="en-US" sz="2800" dirty="0" smtClean="0"/>
              <a:t>May </a:t>
            </a:r>
            <a:r>
              <a:rPr lang="en-US" sz="2800" dirty="0"/>
              <a:t>be used </a:t>
            </a:r>
            <a:r>
              <a:rPr lang="en-US" sz="2800" dirty="0" smtClean="0"/>
              <a:t>to approximate </a:t>
            </a:r>
            <a:r>
              <a:rPr lang="en-US" sz="2800" dirty="0"/>
              <a:t>a binomial random variable when </a:t>
            </a:r>
            <a:r>
              <a:rPr lang="en-US" sz="2800" i="1" dirty="0" smtClean="0"/>
              <a:t>n </a:t>
            </a:r>
            <a:r>
              <a:rPr lang="en-US" sz="2800" dirty="0"/>
              <a:t>is large </a:t>
            </a:r>
            <a:r>
              <a:rPr lang="en-US" sz="2800" dirty="0" smtClean="0"/>
              <a:t>and </a:t>
            </a:r>
            <a:r>
              <a:rPr lang="en-US" sz="2800" i="1" dirty="0" smtClean="0"/>
              <a:t>p </a:t>
            </a:r>
            <a:r>
              <a:rPr lang="en-US" sz="2800" dirty="0"/>
              <a:t>is </a:t>
            </a:r>
            <a:r>
              <a:rPr lang="en-US" sz="2800" dirty="0" smtClean="0"/>
              <a:t>small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6118" y="3572113"/>
            <a:ext cx="4390528" cy="109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5210959"/>
            <a:ext cx="10591800" cy="107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approximation of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0" y="1926814"/>
            <a:ext cx="6591300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31" y="3911931"/>
            <a:ext cx="3552825" cy="78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642" y="4830243"/>
            <a:ext cx="8543925" cy="20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approximation of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i.e.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Hence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212" y="1941891"/>
            <a:ext cx="4286250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83" y="3113682"/>
            <a:ext cx="2938746" cy="976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5275432"/>
            <a:ext cx="9210675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approximation of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things together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Since λ = </a:t>
            </a:r>
            <a:r>
              <a:rPr lang="en-US" dirty="0" err="1"/>
              <a:t>np</a:t>
            </a:r>
            <a:r>
              <a:rPr lang="en-US" dirty="0"/>
              <a:t> the Poisson distribution is given by 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6784" y="2341088"/>
            <a:ext cx="5981700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831" y="4830841"/>
            <a:ext cx="2515944" cy="10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Random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850" y="1961578"/>
            <a:ext cx="9982514" cy="1272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51" y="3444245"/>
            <a:ext cx="9982514" cy="1132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Random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818" y="2594352"/>
            <a:ext cx="9738601" cy="2305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/>
              <a:t>Random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7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Random </a:t>
            </a:r>
            <a:r>
              <a:rPr lang="en-US" dirty="0"/>
              <a:t>variables whose set of </a:t>
            </a:r>
            <a:r>
              <a:rPr lang="en-US" dirty="0" smtClean="0"/>
              <a:t>possible values </a:t>
            </a:r>
            <a:r>
              <a:rPr lang="en-US" dirty="0"/>
              <a:t>is </a:t>
            </a:r>
            <a:r>
              <a:rPr lang="en-US" dirty="0" smtClean="0"/>
              <a:t>uncountable</a:t>
            </a:r>
            <a:endParaRPr lang="en-US" dirty="0" smtClean="0"/>
          </a:p>
          <a:p>
            <a:r>
              <a:rPr lang="en-US" i="1" dirty="0"/>
              <a:t>X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i="1" dirty="0" smtClean="0"/>
              <a:t>continuous </a:t>
            </a:r>
            <a:r>
              <a:rPr lang="en-US" dirty="0" smtClean="0"/>
              <a:t>random </a:t>
            </a:r>
            <a:r>
              <a:rPr lang="en-US" dirty="0"/>
              <a:t>variable if there exists a nonnegative function </a:t>
            </a:r>
            <a:r>
              <a:rPr lang="en-US" i="1" dirty="0"/>
              <a:t>f (x)</a:t>
            </a:r>
            <a:r>
              <a:rPr lang="en-US" dirty="0"/>
              <a:t>, defined for all real </a:t>
            </a:r>
            <a:r>
              <a:rPr lang="en-US" i="1" dirty="0"/>
              <a:t>x </a:t>
            </a:r>
            <a:r>
              <a:rPr lang="en-US" dirty="0" smtClean="0"/>
              <a:t>∈ </a:t>
            </a:r>
            <a:r>
              <a:rPr lang="en-US" i="1" dirty="0"/>
              <a:t>(</a:t>
            </a:r>
            <a:r>
              <a:rPr lang="en-US" dirty="0"/>
              <a:t>-∞</a:t>
            </a:r>
            <a:r>
              <a:rPr lang="en-US" i="1" dirty="0"/>
              <a:t>, </a:t>
            </a:r>
            <a:r>
              <a:rPr lang="en-US" dirty="0"/>
              <a:t>∞</a:t>
            </a:r>
            <a:r>
              <a:rPr lang="en-US" i="1" dirty="0"/>
              <a:t>)</a:t>
            </a:r>
            <a:r>
              <a:rPr lang="en-US" dirty="0"/>
              <a:t>, having the property that for any set </a:t>
            </a:r>
            <a:r>
              <a:rPr lang="en-US" i="1" dirty="0"/>
              <a:t>B </a:t>
            </a:r>
            <a:r>
              <a:rPr lang="en-US" dirty="0"/>
              <a:t>of real </a:t>
            </a:r>
            <a:r>
              <a:rPr lang="en-US" dirty="0" smtClean="0"/>
              <a:t>numbers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function </a:t>
            </a:r>
            <a:r>
              <a:rPr lang="en-US" i="1" dirty="0"/>
              <a:t>f (x) </a:t>
            </a:r>
            <a:r>
              <a:rPr lang="en-US" dirty="0"/>
              <a:t>is called the </a:t>
            </a:r>
            <a:r>
              <a:rPr lang="en-US" i="1" dirty="0"/>
              <a:t>probability density function </a:t>
            </a:r>
            <a:r>
              <a:rPr lang="en-US" dirty="0" smtClean="0"/>
              <a:t>of </a:t>
            </a:r>
            <a:r>
              <a:rPr lang="en-US" i="1" dirty="0" smtClean="0"/>
              <a:t>X</a:t>
            </a:r>
            <a:endParaRPr lang="en-US" dirty="0"/>
          </a:p>
          <a:p>
            <a:r>
              <a:rPr lang="en-US" dirty="0" smtClean="0"/>
              <a:t>Since </a:t>
            </a:r>
            <a:r>
              <a:rPr lang="en-US" i="1" dirty="0"/>
              <a:t>X </a:t>
            </a:r>
            <a:r>
              <a:rPr lang="en-US" dirty="0" smtClean="0"/>
              <a:t>must assume </a:t>
            </a:r>
            <a:r>
              <a:rPr lang="en-US" dirty="0"/>
              <a:t>some value, </a:t>
            </a:r>
            <a:r>
              <a:rPr lang="en-US" i="1" dirty="0"/>
              <a:t>f (x) </a:t>
            </a:r>
            <a:r>
              <a:rPr lang="en-US" dirty="0"/>
              <a:t>must satisfy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1541" y="3375924"/>
            <a:ext cx="3522828" cy="880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53" y="5822772"/>
            <a:ext cx="4331772" cy="7599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probability statements about </a:t>
            </a:r>
            <a:r>
              <a:rPr lang="en-US" i="1" dirty="0"/>
              <a:t>X </a:t>
            </a:r>
            <a:r>
              <a:rPr lang="en-US" dirty="0"/>
              <a:t>can be answered in terms of </a:t>
            </a:r>
            <a:r>
              <a:rPr lang="en-US" i="1" dirty="0"/>
              <a:t>f (x)</a:t>
            </a:r>
            <a:r>
              <a:rPr lang="en-US" dirty="0"/>
              <a:t>. For </a:t>
            </a:r>
            <a:r>
              <a:rPr lang="en-US" dirty="0" smtClean="0"/>
              <a:t>instance, letting </a:t>
            </a:r>
            <a:r>
              <a:rPr lang="en-US" i="1" dirty="0"/>
              <a:t>B </a:t>
            </a:r>
            <a:r>
              <a:rPr lang="en-US" dirty="0"/>
              <a:t>= [</a:t>
            </a:r>
            <a:r>
              <a:rPr lang="en-US" i="1" dirty="0"/>
              <a:t>a, b</a:t>
            </a:r>
            <a:r>
              <a:rPr lang="en-US" dirty="0"/>
              <a:t>], we </a:t>
            </a:r>
            <a:r>
              <a:rPr lang="en-US" dirty="0" smtClean="0"/>
              <a:t>obtain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we let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b </a:t>
            </a:r>
            <a:r>
              <a:rPr lang="en-US" dirty="0"/>
              <a:t>in the preceding, then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5376" y="2716684"/>
            <a:ext cx="3342408" cy="859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764" y="4296344"/>
            <a:ext cx="3402523" cy="73967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relationship </a:t>
            </a:r>
            <a:r>
              <a:rPr lang="en-US" dirty="0"/>
              <a:t>between the cumulative distribution </a:t>
            </a:r>
            <a:r>
              <a:rPr lang="en-US" i="1" dirty="0"/>
              <a:t>F(</a:t>
            </a:r>
            <a:r>
              <a:rPr lang="en-US" dirty="0"/>
              <a:t>·</a:t>
            </a:r>
            <a:r>
              <a:rPr lang="en-US" i="1" dirty="0"/>
              <a:t>) </a:t>
            </a:r>
            <a:r>
              <a:rPr lang="en-US" dirty="0"/>
              <a:t>and the probability </a:t>
            </a:r>
            <a:r>
              <a:rPr lang="en-US" dirty="0" smtClean="0"/>
              <a:t>density </a:t>
            </a:r>
            <a:r>
              <a:rPr lang="en-US" i="1" dirty="0" smtClean="0"/>
              <a:t>f </a:t>
            </a:r>
            <a:r>
              <a:rPr lang="en-US" i="1" dirty="0"/>
              <a:t>(</a:t>
            </a:r>
            <a:r>
              <a:rPr lang="en-US" dirty="0"/>
              <a:t>·</a:t>
            </a:r>
            <a:r>
              <a:rPr lang="en-US" i="1" dirty="0"/>
              <a:t>) </a:t>
            </a:r>
            <a:r>
              <a:rPr lang="en-US" dirty="0"/>
              <a:t>is expressed </a:t>
            </a:r>
            <a:r>
              <a:rPr lang="en-US" dirty="0" smtClean="0"/>
              <a:t>by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Differentiating both sides of the preceding yields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That is, the density is the derivative of the cumulative distribution </a:t>
            </a:r>
            <a:r>
              <a:rPr lang="en-US" dirty="0" smtClean="0"/>
              <a:t>function 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7569" y="2818900"/>
            <a:ext cx="4743886" cy="702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20" y="4164627"/>
            <a:ext cx="2074243" cy="7758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242" y="1949072"/>
            <a:ext cx="8700582" cy="4362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somewhat more intuitive interpretation of the density function may be obtained </a:t>
            </a:r>
            <a:r>
              <a:rPr lang="en-US" dirty="0" smtClean="0"/>
              <a:t>as </a:t>
            </a:r>
            <a:r>
              <a:rPr lang="en-US" dirty="0"/>
              <a:t>follows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i="1" dirty="0"/>
              <a:t>ε </a:t>
            </a:r>
            <a:r>
              <a:rPr lang="en-US" dirty="0"/>
              <a:t>is small.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the probability that </a:t>
            </a:r>
            <a:r>
              <a:rPr lang="en-US" i="1" dirty="0"/>
              <a:t>X </a:t>
            </a:r>
            <a:r>
              <a:rPr lang="en-US" dirty="0"/>
              <a:t>will be contained in an interval</a:t>
            </a:r>
            <a:br>
              <a:rPr lang="en-US" dirty="0"/>
            </a:br>
            <a:r>
              <a:rPr lang="en-US" dirty="0"/>
              <a:t>of length </a:t>
            </a:r>
            <a:r>
              <a:rPr lang="en-US" i="1" dirty="0"/>
              <a:t>ε </a:t>
            </a:r>
            <a:r>
              <a:rPr lang="en-US" dirty="0"/>
              <a:t>around the point </a:t>
            </a:r>
            <a:r>
              <a:rPr lang="en-US" i="1" dirty="0"/>
              <a:t>a </a:t>
            </a:r>
            <a:r>
              <a:rPr lang="en-US" dirty="0"/>
              <a:t>is approximately </a:t>
            </a:r>
            <a:r>
              <a:rPr lang="en-US" i="1" dirty="0" err="1"/>
              <a:t>εf</a:t>
            </a:r>
            <a:r>
              <a:rPr lang="en-US" i="1" dirty="0"/>
              <a:t> (a)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this, we see that </a:t>
            </a:r>
            <a:r>
              <a:rPr lang="en-US" i="1" dirty="0"/>
              <a:t>f (a) </a:t>
            </a:r>
            <a:r>
              <a:rPr lang="en-US" dirty="0" smtClean="0"/>
              <a:t>is </a:t>
            </a:r>
            <a:r>
              <a:rPr lang="en-US" dirty="0"/>
              <a:t>a measure of how likely it is that the random variable will be near </a:t>
            </a:r>
            <a:r>
              <a:rPr lang="en-US" i="1" dirty="0"/>
              <a:t>a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89" y="2715902"/>
            <a:ext cx="5465415" cy="8576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Random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 is said to be </a:t>
            </a:r>
            <a:r>
              <a:rPr lang="en-US" i="1" dirty="0"/>
              <a:t>uniformly distributed </a:t>
            </a:r>
            <a:r>
              <a:rPr lang="en-US" dirty="0"/>
              <a:t>over the interval </a:t>
            </a:r>
            <a:r>
              <a:rPr lang="en-US" i="1" dirty="0"/>
              <a:t>(</a:t>
            </a:r>
            <a:r>
              <a:rPr lang="en-US" dirty="0"/>
              <a:t>0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i="1" dirty="0"/>
              <a:t>) </a:t>
            </a:r>
            <a:r>
              <a:rPr lang="en-US" dirty="0"/>
              <a:t>if </a:t>
            </a:r>
            <a:r>
              <a:rPr lang="en-US" dirty="0" smtClean="0"/>
              <a:t>its probability </a:t>
            </a:r>
            <a:r>
              <a:rPr lang="en-US" dirty="0"/>
              <a:t>density function is given by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In general, we say that </a:t>
            </a:r>
            <a:r>
              <a:rPr lang="en-US" i="1" dirty="0"/>
              <a:t>X </a:t>
            </a:r>
            <a:r>
              <a:rPr lang="en-US" dirty="0"/>
              <a:t>is a uniform random variable on the interval </a:t>
            </a:r>
            <a:r>
              <a:rPr lang="en-US" i="1" dirty="0"/>
              <a:t>(α, β) </a:t>
            </a:r>
            <a:r>
              <a:rPr lang="en-US" dirty="0"/>
              <a:t>if </a:t>
            </a:r>
            <a:r>
              <a:rPr lang="en-US" dirty="0" smtClean="0"/>
              <a:t>its probability </a:t>
            </a:r>
            <a:r>
              <a:rPr lang="en-US" dirty="0"/>
              <a:t>density function is given by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7127" y="2743198"/>
            <a:ext cx="3184370" cy="792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193" y="4918384"/>
            <a:ext cx="3546076" cy="111448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Random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continuous random variable whose probability density function is given, for </a:t>
            </a:r>
            <a:r>
              <a:rPr lang="en-US" dirty="0" smtClean="0"/>
              <a:t>some </a:t>
            </a:r>
            <a:r>
              <a:rPr lang="en-US" i="1" dirty="0" smtClean="0"/>
              <a:t>λ </a:t>
            </a:r>
            <a:r>
              <a:rPr lang="en-US" i="1" dirty="0"/>
              <a:t>&gt; </a:t>
            </a:r>
            <a:r>
              <a:rPr lang="en-US" dirty="0"/>
              <a:t>0, </a:t>
            </a:r>
            <a:r>
              <a:rPr lang="en-US" dirty="0" smtClean="0"/>
              <a:t>by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is said to be an </a:t>
            </a:r>
            <a:r>
              <a:rPr lang="en-US" i="1" dirty="0"/>
              <a:t>exponential random variable </a:t>
            </a:r>
            <a:r>
              <a:rPr lang="en-US" dirty="0"/>
              <a:t>with parameter </a:t>
            </a:r>
            <a:r>
              <a:rPr lang="en-US" i="1" dirty="0" smtClean="0"/>
              <a:t>λ</a:t>
            </a:r>
            <a:endParaRPr lang="en-US" i="1" dirty="0" smtClean="0"/>
          </a:p>
          <a:p>
            <a:r>
              <a:rPr lang="en-US" dirty="0" smtClean="0"/>
              <a:t>Related to the Poisson distribution. Later in Chapter 5</a:t>
            </a:r>
            <a:endParaRPr lang="en-US" dirty="0" smtClean="0"/>
          </a:p>
          <a:p>
            <a:r>
              <a:rPr lang="en-US" dirty="0" smtClean="0"/>
              <a:t>Cumulative </a:t>
            </a:r>
            <a:r>
              <a:rPr lang="en-US" dirty="0"/>
              <a:t>distribution function </a:t>
            </a:r>
            <a:r>
              <a:rPr lang="en-US" i="1" dirty="0"/>
              <a:t>F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0073" y="2729550"/>
            <a:ext cx="3104861" cy="887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988" y="5080596"/>
            <a:ext cx="4552703" cy="8561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Random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continuous random variable whose density is given </a:t>
            </a:r>
            <a:r>
              <a:rPr lang="en-US" dirty="0" smtClean="0"/>
              <a:t>by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for some </a:t>
            </a:r>
            <a:r>
              <a:rPr lang="en-US" i="1" dirty="0"/>
              <a:t>λ &gt; </a:t>
            </a:r>
            <a:r>
              <a:rPr lang="en-US" dirty="0"/>
              <a:t>0</a:t>
            </a:r>
            <a:r>
              <a:rPr lang="en-US" i="1" dirty="0"/>
              <a:t>, α &gt; </a:t>
            </a:r>
            <a:r>
              <a:rPr lang="en-US" dirty="0"/>
              <a:t>0 is said to be a </a:t>
            </a:r>
            <a:r>
              <a:rPr lang="en-US" i="1" dirty="0"/>
              <a:t>gamma random variable </a:t>
            </a:r>
            <a:r>
              <a:rPr lang="en-US" dirty="0"/>
              <a:t>with parameters </a:t>
            </a:r>
            <a:r>
              <a:rPr lang="en-US" i="1" dirty="0"/>
              <a:t>α, λ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gamma function and is defined </a:t>
            </a:r>
            <a:r>
              <a:rPr lang="en-US" dirty="0" smtClean="0"/>
              <a:t>by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integral </a:t>
            </a:r>
            <a:r>
              <a:rPr lang="en-US" i="1" dirty="0"/>
              <a:t>α</a:t>
            </a:r>
            <a:r>
              <a:rPr lang="en-US" dirty="0"/>
              <a:t>, say, </a:t>
            </a:r>
            <a:r>
              <a:rPr lang="en-US" i="1" dirty="0"/>
              <a:t>α </a:t>
            </a:r>
            <a:r>
              <a:rPr lang="en-US" dirty="0"/>
              <a:t>= </a:t>
            </a:r>
            <a:r>
              <a:rPr lang="en-US" i="1" dirty="0"/>
              <a:t>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3316" y="2173262"/>
            <a:ext cx="3490265" cy="1115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548" y="4560408"/>
            <a:ext cx="2591784" cy="69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304" y="5759356"/>
            <a:ext cx="1951518" cy="51187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</a:t>
            </a:r>
            <a:r>
              <a:rPr lang="en-US" dirty="0" smtClean="0"/>
              <a:t>(Gaussian) Random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say that </a:t>
            </a:r>
            <a:r>
              <a:rPr lang="en-US" i="1" dirty="0"/>
              <a:t>X </a:t>
            </a:r>
            <a:r>
              <a:rPr lang="en-US" dirty="0"/>
              <a:t>is a </a:t>
            </a:r>
            <a:r>
              <a:rPr lang="en-US" i="1" dirty="0"/>
              <a:t>normal random variable </a:t>
            </a:r>
            <a:r>
              <a:rPr lang="en-US" dirty="0"/>
              <a:t>(or simply that </a:t>
            </a:r>
            <a:r>
              <a:rPr lang="en-US" i="1" dirty="0"/>
              <a:t>X </a:t>
            </a:r>
            <a:r>
              <a:rPr lang="en-US" dirty="0"/>
              <a:t>is normally </a:t>
            </a:r>
            <a:r>
              <a:rPr lang="en-US" dirty="0" smtClean="0"/>
              <a:t>distributed) with </a:t>
            </a:r>
            <a:r>
              <a:rPr lang="en-US" dirty="0"/>
              <a:t>parameters </a:t>
            </a:r>
            <a:r>
              <a:rPr lang="en-US" i="1" dirty="0"/>
              <a:t>μ </a:t>
            </a:r>
            <a:r>
              <a:rPr lang="en-US" dirty="0"/>
              <a:t>and </a:t>
            </a:r>
            <a:r>
              <a:rPr lang="en-US" i="1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if the density of </a:t>
            </a:r>
            <a:r>
              <a:rPr lang="en-US" i="1" dirty="0"/>
              <a:t>X </a:t>
            </a:r>
            <a:r>
              <a:rPr lang="en-US" dirty="0"/>
              <a:t>is given by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Density </a:t>
            </a:r>
            <a:r>
              <a:rPr lang="en-US" dirty="0"/>
              <a:t>function is a bell-shaped curve that is symmetric around </a:t>
            </a:r>
            <a:r>
              <a:rPr lang="en-US" i="1" dirty="0"/>
              <a:t>μ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4382" y="2838735"/>
            <a:ext cx="5370105" cy="801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303" y="4314471"/>
            <a:ext cx="3905250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(Gaussian) Random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</a:t>
            </a:r>
            <a:r>
              <a:rPr lang="en-US" sz="2400" dirty="0" smtClean="0"/>
              <a:t>f </a:t>
            </a:r>
            <a:r>
              <a:rPr lang="en-US" sz="2400" i="1" dirty="0"/>
              <a:t>X </a:t>
            </a:r>
            <a:r>
              <a:rPr lang="en-US" sz="2400" dirty="0"/>
              <a:t>is normally </a:t>
            </a:r>
            <a:r>
              <a:rPr lang="en-US" sz="2400" dirty="0" smtClean="0"/>
              <a:t>distributed with </a:t>
            </a:r>
            <a:r>
              <a:rPr lang="en-US" sz="2400" dirty="0"/>
              <a:t>parameters </a:t>
            </a:r>
            <a:r>
              <a:rPr lang="en-US" sz="2400" i="1" dirty="0"/>
              <a:t>μ </a:t>
            </a:r>
            <a:r>
              <a:rPr lang="en-US" sz="2400" dirty="0"/>
              <a:t>and </a:t>
            </a:r>
            <a:r>
              <a:rPr lang="en-US" sz="2400" i="1" dirty="0" smtClean="0"/>
              <a:t>σ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then </a:t>
            </a:r>
            <a:r>
              <a:rPr lang="en-US" sz="2400" i="1" dirty="0"/>
              <a:t>Y </a:t>
            </a:r>
            <a:r>
              <a:rPr lang="en-US" sz="2400" dirty="0"/>
              <a:t>= </a:t>
            </a:r>
            <a:r>
              <a:rPr lang="en-US" sz="2400" i="1" dirty="0"/>
              <a:t>αX </a:t>
            </a:r>
            <a:r>
              <a:rPr lang="en-US" sz="2400" dirty="0"/>
              <a:t>+ </a:t>
            </a:r>
            <a:r>
              <a:rPr lang="en-US" sz="2400" i="1" dirty="0"/>
              <a:t>β </a:t>
            </a:r>
            <a:r>
              <a:rPr lang="en-US" sz="2400" dirty="0"/>
              <a:t>is normally distributed with </a:t>
            </a:r>
            <a:r>
              <a:rPr lang="en-US" sz="2400" dirty="0" smtClean="0"/>
              <a:t>parameters </a:t>
            </a:r>
            <a:r>
              <a:rPr lang="en-US" sz="2400" i="1" dirty="0" smtClean="0"/>
              <a:t>αμ </a:t>
            </a:r>
            <a:r>
              <a:rPr lang="en-US" sz="2400" dirty="0"/>
              <a:t>+ </a:t>
            </a:r>
            <a:r>
              <a:rPr lang="en-US" sz="2400" i="1" dirty="0"/>
              <a:t>β </a:t>
            </a:r>
            <a:r>
              <a:rPr lang="en-US" sz="2400" dirty="0"/>
              <a:t>and </a:t>
            </a:r>
            <a:r>
              <a:rPr lang="en-US" sz="2400" i="1" dirty="0" smtClean="0"/>
              <a:t>α</a:t>
            </a:r>
            <a:r>
              <a:rPr lang="en-US" sz="2400" baseline="30000" dirty="0" smtClean="0"/>
              <a:t>2</a:t>
            </a:r>
            <a:r>
              <a:rPr lang="en-US" sz="2400" i="1" dirty="0" smtClean="0"/>
              <a:t>σ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 Assuming </a:t>
            </a:r>
            <a:r>
              <a:rPr lang="en-US" sz="2400" i="1" dirty="0" smtClean="0"/>
              <a:t>α&gt;0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815" y="3085179"/>
            <a:ext cx="2596754" cy="826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42" y="3912006"/>
            <a:ext cx="3912501" cy="2265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26" y="3582413"/>
            <a:ext cx="6577888" cy="10529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(Gaussian) Random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implication of the preceding result is that if </a:t>
            </a:r>
            <a:r>
              <a:rPr lang="en-US" i="1" dirty="0"/>
              <a:t>X </a:t>
            </a:r>
            <a:r>
              <a:rPr lang="en-US" dirty="0"/>
              <a:t>is normally distributed </a:t>
            </a:r>
            <a:r>
              <a:rPr lang="en-US" dirty="0" smtClean="0"/>
              <a:t>with parameters </a:t>
            </a:r>
            <a:r>
              <a:rPr lang="en-US" i="1" dirty="0"/>
              <a:t>μ </a:t>
            </a:r>
            <a:r>
              <a:rPr lang="en-US" dirty="0"/>
              <a:t>and </a:t>
            </a:r>
            <a:r>
              <a:rPr lang="en-US" i="1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(X </a:t>
            </a:r>
            <a:r>
              <a:rPr lang="en-US" dirty="0"/>
              <a:t>- </a:t>
            </a:r>
            <a:r>
              <a:rPr lang="en-US" i="1" dirty="0"/>
              <a:t>μ)/σ </a:t>
            </a:r>
            <a:r>
              <a:rPr lang="en-US" dirty="0"/>
              <a:t>is normally distributed with parameters 0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smtClean="0"/>
              <a:t>1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a random variable </a:t>
            </a:r>
            <a:r>
              <a:rPr lang="en-US" i="1" dirty="0"/>
              <a:t>Y </a:t>
            </a:r>
            <a:r>
              <a:rPr lang="en-US" dirty="0"/>
              <a:t>is said to have the </a:t>
            </a:r>
            <a:r>
              <a:rPr lang="en-US" i="1" dirty="0"/>
              <a:t>standard </a:t>
            </a:r>
            <a:r>
              <a:rPr lang="en-US" dirty="0"/>
              <a:t>or </a:t>
            </a:r>
            <a:r>
              <a:rPr lang="en-US" i="1" dirty="0"/>
              <a:t>unit </a:t>
            </a:r>
            <a:r>
              <a:rPr lang="en-US" dirty="0"/>
              <a:t>normal </a:t>
            </a:r>
            <a:r>
              <a:rPr lang="en-US" dirty="0" smtClean="0"/>
              <a:t>distribution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of a Random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Continuous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8495" y="2388358"/>
            <a:ext cx="8413591" cy="1508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95" y="4528990"/>
            <a:ext cx="8230162" cy="170573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of a Random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45" y="1686141"/>
            <a:ext cx="5706612" cy="51216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of a Random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744" y="2366962"/>
            <a:ext cx="7006992" cy="33105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1604" y="1981199"/>
            <a:ext cx="7978944" cy="3505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 of a Function of </a:t>
            </a:r>
            <a:r>
              <a:rPr lang="en-US" dirty="0" smtClean="0"/>
              <a:t>a 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999" y="1988946"/>
            <a:ext cx="9514356" cy="353839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of a Function of a 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5753" y="2016956"/>
            <a:ext cx="7228053" cy="451449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 of a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824" y="2461642"/>
            <a:ext cx="9778909" cy="271082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a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068" y="2603876"/>
            <a:ext cx="9976036" cy="229567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a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3374" y="1960584"/>
            <a:ext cx="7929494" cy="389844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continuous or discrete</a:t>
            </a:r>
            <a:endParaRPr lang="en-US" dirty="0"/>
          </a:p>
          <a:p>
            <a:r>
              <a:rPr lang="en-US" dirty="0"/>
              <a:t>Parameterized by the interval</a:t>
            </a:r>
            <a:endParaRPr lang="en-US" dirty="0"/>
          </a:p>
          <a:p>
            <a:r>
              <a:rPr lang="en-US" dirty="0"/>
              <a:t>Continuous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04900"/>
            <a:ext cx="3200400" cy="2586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308376"/>
            <a:ext cx="3474912" cy="248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</a:t>
            </a:r>
            <a:r>
              <a:rPr lang="en-US" dirty="0"/>
              <a:t>of </a:t>
            </a:r>
            <a:r>
              <a:rPr lang="en-US" dirty="0"/>
              <a:t> success (1) or failure (0) in a single trial</a:t>
            </a:r>
            <a:endParaRPr lang="en-US" dirty="0"/>
          </a:p>
          <a:p>
            <a:pPr lvl="1"/>
            <a:r>
              <a:rPr lang="en-US" dirty="0" smtClean="0"/>
              <a:t>Coin flip, rolling a die</a:t>
            </a:r>
            <a:endParaRPr lang="en-US" dirty="0"/>
          </a:p>
          <a:p>
            <a:r>
              <a:rPr lang="en-US" dirty="0"/>
              <a:t>Parameterized by the probability of success, </a:t>
            </a:r>
            <a:r>
              <a:rPr lang="en-US" i="1" dirty="0"/>
              <a:t>p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060" y="3257186"/>
            <a:ext cx="3728740" cy="3143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</a:t>
            </a:r>
            <a:r>
              <a:rPr lang="en-US" dirty="0"/>
              <a:t>of </a:t>
            </a:r>
            <a:r>
              <a:rPr lang="en-US" dirty="0"/>
              <a:t>number of successes,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i="1" dirty="0"/>
              <a:t>n </a:t>
            </a:r>
            <a:r>
              <a:rPr lang="en-US" dirty="0"/>
              <a:t>independent Bernoulli trials</a:t>
            </a:r>
            <a:endParaRPr lang="en-US" sz="2400" dirty="0"/>
          </a:p>
          <a:p>
            <a:r>
              <a:rPr lang="en-US" dirty="0"/>
              <a:t>The success probability </a:t>
            </a:r>
            <a:r>
              <a:rPr lang="en-US" i="1" dirty="0"/>
              <a:t>p </a:t>
            </a:r>
            <a:r>
              <a:rPr lang="en-US" dirty="0"/>
              <a:t>and number of trials</a:t>
            </a:r>
            <a:r>
              <a:rPr lang="en-US" i="1" dirty="0"/>
              <a:t> n </a:t>
            </a:r>
            <a:r>
              <a:rPr lang="en-US" dirty="0"/>
              <a:t>are the parameters</a:t>
            </a:r>
            <a:endParaRPr lang="en-US" dirty="0"/>
          </a:p>
          <a:p>
            <a:pPr lvl="1"/>
            <a:r>
              <a:rPr lang="en-US" dirty="0"/>
              <a:t>Past </a:t>
            </a:r>
            <a:r>
              <a:rPr lang="en-US" dirty="0"/>
              <a:t>success/failures does not change </a:t>
            </a:r>
            <a:r>
              <a:rPr lang="en-US" i="1" dirty="0"/>
              <a:t>p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90" y="4369163"/>
            <a:ext cx="4342311" cy="1081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Hypergeometric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models probability of number </a:t>
            </a:r>
            <a:r>
              <a:rPr lang="en-US" dirty="0"/>
              <a:t>of successes,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i="1" dirty="0"/>
              <a:t>n </a:t>
            </a:r>
            <a:r>
              <a:rPr lang="en-US" dirty="0"/>
              <a:t>trials but without replacement</a:t>
            </a:r>
            <a:endParaRPr lang="en-US" dirty="0"/>
          </a:p>
          <a:p>
            <a:pPr lvl="1"/>
            <a:r>
              <a:rPr lang="en-US" dirty="0"/>
              <a:t>Probability of drawing aces from a deck of cards (once drawn cards are not put back into deck)</a:t>
            </a:r>
            <a:endParaRPr lang="en-US" dirty="0"/>
          </a:p>
          <a:p>
            <a:r>
              <a:rPr lang="en-US" dirty="0"/>
              <a:t>Parameters are </a:t>
            </a:r>
            <a:r>
              <a:rPr lang="en-US" i="1" dirty="0"/>
              <a:t>n, </a:t>
            </a:r>
            <a:r>
              <a:rPr lang="en-US" dirty="0"/>
              <a:t>population size</a:t>
            </a:r>
            <a:r>
              <a:rPr lang="en-US" i="1" dirty="0"/>
              <a:t>, N and </a:t>
            </a:r>
            <a:r>
              <a:rPr lang="en-US" dirty="0"/>
              <a:t>successes in population</a:t>
            </a:r>
            <a:r>
              <a:rPr lang="en-US" i="1" dirty="0"/>
              <a:t>, K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/>
              <a:t>Binomial is a good approximation when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 large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009" y="5029200"/>
            <a:ext cx="3374572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</a:t>
            </a:r>
            <a:r>
              <a:rPr lang="en-US" dirty="0"/>
              <a:t>of </a:t>
            </a:r>
            <a:r>
              <a:rPr lang="en-US" dirty="0"/>
              <a:t> number </a:t>
            </a:r>
            <a:r>
              <a:rPr lang="en-US" dirty="0"/>
              <a:t>of </a:t>
            </a:r>
            <a:r>
              <a:rPr lang="en-US" dirty="0"/>
              <a:t>events,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/>
              <a:t>occurring in a fixed interval of time and/or </a:t>
            </a:r>
            <a:r>
              <a:rPr lang="en-US" dirty="0"/>
              <a:t>space</a:t>
            </a:r>
            <a:endParaRPr lang="en-US" dirty="0"/>
          </a:p>
          <a:p>
            <a:pPr lvl="1"/>
            <a:r>
              <a:rPr lang="en-US" dirty="0"/>
              <a:t>events </a:t>
            </a:r>
            <a:r>
              <a:rPr lang="en-US" dirty="0"/>
              <a:t>occur with a known average rate and </a:t>
            </a:r>
            <a:r>
              <a:rPr lang="en-US" dirty="0"/>
              <a:t>independently</a:t>
            </a:r>
            <a:r>
              <a:rPr lang="en-US" dirty="0"/>
              <a:t> of the time since the last </a:t>
            </a:r>
            <a:r>
              <a:rPr lang="en-US" dirty="0"/>
              <a:t>event</a:t>
            </a:r>
            <a:endParaRPr lang="en-US" dirty="0"/>
          </a:p>
          <a:p>
            <a:r>
              <a:rPr lang="en-US" dirty="0"/>
              <a:t>Parameterized using </a:t>
            </a:r>
            <a:r>
              <a:rPr lang="en-US" dirty="0"/>
              <a:t> average number of events in an </a:t>
            </a:r>
            <a:r>
              <a:rPr lang="en-US" dirty="0"/>
              <a:t>interval, </a:t>
            </a:r>
            <a:r>
              <a:rPr lang="el-GR" dirty="0"/>
              <a:t>λ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58" y="4543304"/>
            <a:ext cx="3050343" cy="1476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5529" y="470663"/>
            <a:ext cx="7906070" cy="6216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of number of trials, </a:t>
            </a:r>
            <a:r>
              <a:rPr lang="en-US" i="1" dirty="0"/>
              <a:t>k</a:t>
            </a:r>
            <a:r>
              <a:rPr lang="en-US" dirty="0"/>
              <a:t> till the first success</a:t>
            </a:r>
            <a:endParaRPr lang="en-US" dirty="0"/>
          </a:p>
          <a:p>
            <a:pPr lvl="1"/>
            <a:r>
              <a:rPr lang="en-US" dirty="0"/>
              <a:t>Each trial must be independent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990588"/>
            <a:ext cx="3214943" cy="2114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76" y="2743200"/>
            <a:ext cx="3209524" cy="27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Waiting time till an event occurs</a:t>
            </a:r>
            <a:endParaRPr lang="en-US" dirty="0"/>
          </a:p>
          <a:p>
            <a:pPr lvl="1"/>
            <a:r>
              <a:rPr lang="en-US" dirty="0"/>
              <a:t>Events need to occur with a constant average rate, </a:t>
            </a:r>
            <a:r>
              <a:rPr lang="el-GR" dirty="0"/>
              <a:t>λ</a:t>
            </a:r>
            <a:r>
              <a:rPr lang="en-US" dirty="0"/>
              <a:t> and independently (</a:t>
            </a:r>
            <a:r>
              <a:rPr lang="en-US" dirty="0" err="1"/>
              <a:t>memoryless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smtClean="0"/>
              <a:t>Continuous </a:t>
            </a:r>
            <a:r>
              <a:rPr lang="en-US" dirty="0"/>
              <a:t>analog of geometric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184736"/>
            <a:ext cx="3505200" cy="1792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6" y="3882218"/>
            <a:ext cx="3095625" cy="247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(Normal)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Widely used bell shaped continuous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552700"/>
            <a:ext cx="4800600" cy="3067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43200"/>
            <a:ext cx="3864428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and Continuous RVs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Discrete </a:t>
            </a:r>
            <a:r>
              <a:rPr lang="en-US" dirty="0" smtClean="0"/>
              <a:t>random variables </a:t>
            </a:r>
            <a:endParaRPr lang="en-US" i="1" dirty="0" smtClean="0"/>
          </a:p>
          <a:p>
            <a:pPr lvl="1"/>
            <a:r>
              <a:rPr lang="en-US" sz="2800" dirty="0" smtClean="0"/>
              <a:t>Take on a </a:t>
            </a:r>
            <a:r>
              <a:rPr lang="en-US" sz="2800" dirty="0"/>
              <a:t>finite or a countable number of possible </a:t>
            </a:r>
            <a:r>
              <a:rPr lang="en-US" sz="2800" dirty="0" smtClean="0"/>
              <a:t>values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i="1" dirty="0" smtClean="0"/>
              <a:t>Continuous </a:t>
            </a:r>
            <a:r>
              <a:rPr lang="en-US" dirty="0"/>
              <a:t>random </a:t>
            </a:r>
            <a:r>
              <a:rPr lang="en-US" dirty="0" smtClean="0"/>
              <a:t>variables</a:t>
            </a:r>
            <a:endParaRPr lang="en-US" dirty="0" smtClean="0"/>
          </a:p>
          <a:p>
            <a:pPr lvl="1"/>
            <a:r>
              <a:rPr lang="en-US" sz="2800" dirty="0" smtClean="0"/>
              <a:t>Take </a:t>
            </a:r>
            <a:r>
              <a:rPr lang="en-US" sz="2800" dirty="0"/>
              <a:t>on a continuum of </a:t>
            </a:r>
            <a:r>
              <a:rPr lang="en-US" sz="2800" dirty="0" smtClean="0"/>
              <a:t>possible values </a:t>
            </a:r>
            <a:endParaRPr lang="en-US" sz="2800" dirty="0" smtClean="0"/>
          </a:p>
          <a:p>
            <a:pPr lvl="1"/>
            <a:r>
              <a:rPr lang="en-US" sz="2800" dirty="0" smtClean="0"/>
              <a:t>For example</a:t>
            </a:r>
            <a:endParaRPr lang="en-US" sz="2800" dirty="0" smtClean="0"/>
          </a:p>
          <a:p>
            <a:pPr lvl="2"/>
            <a:r>
              <a:rPr lang="en-US" sz="2400" dirty="0" smtClean="0"/>
              <a:t>Random variable </a:t>
            </a:r>
            <a:r>
              <a:rPr lang="en-US" sz="2400" dirty="0"/>
              <a:t>denoting the lifetime of a </a:t>
            </a:r>
            <a:r>
              <a:rPr lang="en-US" sz="2400" dirty="0" smtClean="0"/>
              <a:t>car</a:t>
            </a:r>
            <a:endParaRPr lang="en-US" sz="2400" dirty="0" smtClean="0"/>
          </a:p>
          <a:p>
            <a:pPr lvl="2"/>
            <a:r>
              <a:rPr lang="en-US" sz="2400" dirty="0" smtClean="0"/>
              <a:t>Can </a:t>
            </a:r>
            <a:r>
              <a:rPr lang="en-US" sz="2400" dirty="0"/>
              <a:t>take </a:t>
            </a:r>
            <a:r>
              <a:rPr lang="en-US" sz="2400" dirty="0" smtClean="0"/>
              <a:t>on any </a:t>
            </a:r>
            <a:r>
              <a:rPr lang="en-US" sz="2400" dirty="0"/>
              <a:t>value in some interval (</a:t>
            </a:r>
            <a:r>
              <a:rPr lang="en-US" sz="2400" i="1" dirty="0"/>
              <a:t>a, b</a:t>
            </a:r>
            <a:r>
              <a:rPr lang="en-US" sz="2400" dirty="0"/>
              <a:t>) </a:t>
            </a:r>
            <a:r>
              <a:rPr lang="en-US" dirty="0" smtClean="0"/>
              <a:t>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</a:t>
            </a:r>
            <a:r>
              <a:rPr lang="en-US" dirty="0"/>
              <a:t>distribution function (</a:t>
            </a:r>
            <a:r>
              <a:rPr lang="en-US" dirty="0" err="1"/>
              <a:t>cdf</a:t>
            </a:r>
            <a:r>
              <a:rPr lang="en-US" dirty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cumulative distribution function </a:t>
            </a:r>
            <a:r>
              <a:rPr lang="en-US" dirty="0"/>
              <a:t>(</a:t>
            </a:r>
            <a:r>
              <a:rPr lang="en-US" dirty="0" err="1"/>
              <a:t>cdf</a:t>
            </a:r>
            <a:r>
              <a:rPr lang="en-US" dirty="0"/>
              <a:t>) (or </a:t>
            </a:r>
            <a:r>
              <a:rPr lang="en-US" i="1" dirty="0" smtClean="0"/>
              <a:t>distribution </a:t>
            </a:r>
            <a:r>
              <a:rPr lang="en-US" i="1" dirty="0"/>
              <a:t>function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sz="2800" i="1" dirty="0" smtClean="0"/>
              <a:t>F</a:t>
            </a:r>
            <a:r>
              <a:rPr lang="en-US" sz="2800" i="1" dirty="0"/>
              <a:t>(</a:t>
            </a:r>
            <a:r>
              <a:rPr lang="en-US" sz="2800" dirty="0"/>
              <a:t>·</a:t>
            </a:r>
            <a:r>
              <a:rPr lang="en-US" sz="2800" i="1" dirty="0"/>
              <a:t>) </a:t>
            </a:r>
            <a:r>
              <a:rPr lang="en-US" sz="2800" dirty="0"/>
              <a:t>of the random variable </a:t>
            </a:r>
            <a:r>
              <a:rPr lang="en-US" sz="2800" i="1" dirty="0"/>
              <a:t>X </a:t>
            </a:r>
            <a:r>
              <a:rPr lang="en-US" sz="2800" dirty="0"/>
              <a:t>is defined for any real number </a:t>
            </a:r>
            <a:r>
              <a:rPr lang="en-US" sz="2800" i="1" dirty="0"/>
              <a:t>b, </a:t>
            </a:r>
            <a:r>
              <a:rPr lang="en-US" sz="2800" dirty="0"/>
              <a:t>-∞ </a:t>
            </a:r>
            <a:r>
              <a:rPr lang="en-US" sz="2800" i="1" dirty="0"/>
              <a:t>&lt; b &lt; </a:t>
            </a:r>
            <a:r>
              <a:rPr lang="en-US" sz="2800" dirty="0"/>
              <a:t>∞, </a:t>
            </a:r>
            <a:r>
              <a:rPr lang="en-US" sz="2800" dirty="0" smtClean="0"/>
              <a:t>by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			F(b</a:t>
            </a:r>
            <a:r>
              <a:rPr lang="en-US" sz="2800" i="1" dirty="0"/>
              <a:t>) </a:t>
            </a:r>
            <a:r>
              <a:rPr lang="en-US" sz="2800" dirty="0"/>
              <a:t>= </a:t>
            </a:r>
            <a:r>
              <a:rPr lang="en-US" sz="2800" i="1" dirty="0"/>
              <a:t>P</a:t>
            </a:r>
            <a:r>
              <a:rPr lang="en-US" sz="2800" dirty="0"/>
              <a:t>{</a:t>
            </a:r>
            <a:r>
              <a:rPr lang="en-US" sz="2800" i="1" dirty="0"/>
              <a:t>X </a:t>
            </a:r>
            <a:r>
              <a:rPr lang="en-US" sz="2800" dirty="0"/>
              <a:t>≤ </a:t>
            </a:r>
            <a:r>
              <a:rPr lang="en-US" sz="2800" i="1" dirty="0"/>
              <a:t>b</a:t>
            </a:r>
            <a:r>
              <a:rPr lang="en-US" sz="2800" dirty="0"/>
              <a:t>} </a:t>
            </a:r>
            <a:br>
              <a:rPr lang="en-US" sz="28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651" y="4060420"/>
            <a:ext cx="10318606" cy="1944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 (</a:t>
            </a:r>
            <a:r>
              <a:rPr lang="en-US" dirty="0" err="1"/>
              <a:t>cdf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552" y="1904999"/>
            <a:ext cx="7959965" cy="4406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discrete </a:t>
            </a:r>
            <a:r>
              <a:rPr lang="en-US" dirty="0" smtClean="0"/>
              <a:t>random </a:t>
            </a:r>
            <a:r>
              <a:rPr lang="en-US" dirty="0"/>
              <a:t>variable </a:t>
            </a:r>
            <a:r>
              <a:rPr lang="en-US" dirty="0" smtClean="0"/>
              <a:t>can </a:t>
            </a:r>
            <a:r>
              <a:rPr lang="en-US" dirty="0"/>
              <a:t>take on at most a </a:t>
            </a:r>
            <a:r>
              <a:rPr lang="en-US" dirty="0" smtClean="0"/>
              <a:t>countable number </a:t>
            </a:r>
            <a:r>
              <a:rPr lang="en-US" dirty="0"/>
              <a:t>of possible </a:t>
            </a:r>
            <a:r>
              <a:rPr lang="en-US" dirty="0" smtClean="0"/>
              <a:t>values</a:t>
            </a:r>
            <a:endParaRPr lang="en-US" dirty="0" smtClean="0"/>
          </a:p>
          <a:p>
            <a:r>
              <a:rPr lang="en-US" dirty="0"/>
              <a:t>For a discrete random variable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dirty="0" smtClean="0"/>
              <a:t>we define </a:t>
            </a:r>
            <a:r>
              <a:rPr lang="en-US" dirty="0"/>
              <a:t>the </a:t>
            </a:r>
            <a:r>
              <a:rPr lang="en-US" i="1" dirty="0"/>
              <a:t>probability mass function p(a) </a:t>
            </a:r>
            <a:r>
              <a:rPr lang="en-US" dirty="0"/>
              <a:t>of </a:t>
            </a:r>
            <a:r>
              <a:rPr lang="en-US" i="1" dirty="0"/>
              <a:t>X </a:t>
            </a:r>
            <a:r>
              <a:rPr lang="en-US" dirty="0"/>
              <a:t>by</a:t>
            </a:r>
            <a:br>
              <a:rPr lang="en-US" dirty="0"/>
            </a:br>
            <a:r>
              <a:rPr lang="en-US" dirty="0" smtClean="0"/>
              <a:t>				</a:t>
            </a:r>
            <a:r>
              <a:rPr lang="en-US" i="1" dirty="0" smtClean="0"/>
              <a:t>p(a</a:t>
            </a:r>
            <a:r>
              <a:rPr lang="en-US" i="1" dirty="0"/>
              <a:t>)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dirty="0"/>
              <a:t>{</a:t>
            </a:r>
            <a:r>
              <a:rPr lang="en-US" i="1" dirty="0"/>
              <a:t>X </a:t>
            </a:r>
            <a:r>
              <a:rPr lang="en-US" dirty="0"/>
              <a:t>= </a:t>
            </a:r>
            <a:r>
              <a:rPr lang="en-US" i="1" dirty="0"/>
              <a:t>a</a:t>
            </a:r>
            <a:r>
              <a:rPr lang="en-US" dirty="0"/>
              <a:t>}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6310</Words>
  <Application>WPS Presentation</Application>
  <PresentationFormat>Widescreen</PresentationFormat>
  <Paragraphs>257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Arial</vt:lpstr>
      <vt:lpstr>SimSun</vt:lpstr>
      <vt:lpstr>Wingdings</vt:lpstr>
      <vt:lpstr>Nimbus Roman No9 L</vt:lpstr>
      <vt:lpstr>Calibri Light</vt:lpstr>
      <vt:lpstr>DejaVu Sans</vt:lpstr>
      <vt:lpstr>Calibri</vt:lpstr>
      <vt:lpstr>Microsoft YaHei</vt:lpstr>
      <vt:lpstr>Droid Sans Fallback</vt:lpstr>
      <vt:lpstr>Arial Unicode MS</vt:lpstr>
      <vt:lpstr>OpenSymbol</vt:lpstr>
      <vt:lpstr>Office Theme</vt:lpstr>
      <vt:lpstr>CSE 301 Random Variables </vt:lpstr>
      <vt:lpstr>Random Variables  </vt:lpstr>
      <vt:lpstr>Random Variables </vt:lpstr>
      <vt:lpstr>Random Variables </vt:lpstr>
      <vt:lpstr>PowerPoint 演示文稿</vt:lpstr>
      <vt:lpstr>Discrete and Continuous RVs</vt:lpstr>
      <vt:lpstr>Cumulative distribution function (cdf) </vt:lpstr>
      <vt:lpstr>Cumulative distribution function (cdf)</vt:lpstr>
      <vt:lpstr>Discrete Random Variables </vt:lpstr>
      <vt:lpstr>Discrete Random Variables</vt:lpstr>
      <vt:lpstr>Discrete Random Variables</vt:lpstr>
      <vt:lpstr>Common Probability Distributions</vt:lpstr>
      <vt:lpstr>Bernoulli Random Variable </vt:lpstr>
      <vt:lpstr>Binomial Random Variable </vt:lpstr>
      <vt:lpstr>Binomial Random Variable</vt:lpstr>
      <vt:lpstr>Binomial Random Variable</vt:lpstr>
      <vt:lpstr>Binomial Random Variable</vt:lpstr>
      <vt:lpstr>Binomial Random Variable</vt:lpstr>
      <vt:lpstr>Geometric Random Variable </vt:lpstr>
      <vt:lpstr>Poisson Random Variable </vt:lpstr>
      <vt:lpstr>Poisson approximation of binomial </vt:lpstr>
      <vt:lpstr>Poisson approximation of binomial</vt:lpstr>
      <vt:lpstr>Poisson approximation of binomial</vt:lpstr>
      <vt:lpstr>Poisson approximation of binomial</vt:lpstr>
      <vt:lpstr>Poisson Random Variable </vt:lpstr>
      <vt:lpstr>Poisson Random Variable</vt:lpstr>
      <vt:lpstr>Continuous Random Variables </vt:lpstr>
      <vt:lpstr>Continuous Random Variables </vt:lpstr>
      <vt:lpstr>Continuous Random Variables</vt:lpstr>
      <vt:lpstr>Continuous Random Variables </vt:lpstr>
      <vt:lpstr>Uniform Random Variable </vt:lpstr>
      <vt:lpstr>Exponential Random Variables </vt:lpstr>
      <vt:lpstr>Gamma Random Variable</vt:lpstr>
      <vt:lpstr>Normal (Gaussian) Random Variable </vt:lpstr>
      <vt:lpstr>Normal (Gaussian) Random Variable </vt:lpstr>
      <vt:lpstr>Normal (Gaussian) Random Variable </vt:lpstr>
      <vt:lpstr>Expectation of a Random Variable </vt:lpstr>
      <vt:lpstr>Expectation of a Random Variable </vt:lpstr>
      <vt:lpstr>Expectation of a Random Variable</vt:lpstr>
      <vt:lpstr>Expectation of a Function of a RV</vt:lpstr>
      <vt:lpstr>Expectation of a Function of a RV</vt:lpstr>
      <vt:lpstr>Moments of a Random Variable</vt:lpstr>
      <vt:lpstr>Variance of a Random Variable</vt:lpstr>
      <vt:lpstr>Variance of a Random Variable</vt:lpstr>
      <vt:lpstr>Uniform</vt:lpstr>
      <vt:lpstr>Bernoulli</vt:lpstr>
      <vt:lpstr>Binomial</vt:lpstr>
      <vt:lpstr>Hypergeometric</vt:lpstr>
      <vt:lpstr>Poisson</vt:lpstr>
      <vt:lpstr>Geometric</vt:lpstr>
      <vt:lpstr>Exponential</vt:lpstr>
      <vt:lpstr>Gaussian (Normal)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301 Mathematical Analysis for  Computer Science</dc:title>
  <dc:creator>Windows User</dc:creator>
  <cp:lastModifiedBy>tulu</cp:lastModifiedBy>
  <cp:revision>158</cp:revision>
  <dcterms:created xsi:type="dcterms:W3CDTF">2022-12-04T14:16:17Z</dcterms:created>
  <dcterms:modified xsi:type="dcterms:W3CDTF">2022-12-04T14:16:17Z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