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58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1" r:id="rId21"/>
    <p:sldId id="277" r:id="rId22"/>
    <p:sldId id="278" r:id="rId23"/>
    <p:sldId id="279" r:id="rId24"/>
    <p:sldId id="280" r:id="rId25"/>
    <p:sldId id="281" r:id="rId26"/>
    <p:sldId id="260" r:id="rId27"/>
    <p:sldId id="282" r:id="rId28"/>
    <p:sldId id="283" r:id="rId29"/>
    <p:sldId id="284" r:id="rId30"/>
    <p:sldId id="285" r:id="rId31"/>
    <p:sldId id="286" r:id="rId32"/>
    <p:sldId id="292" r:id="rId33"/>
    <p:sldId id="316" r:id="rId34"/>
    <p:sldId id="315" r:id="rId35"/>
    <p:sldId id="287" r:id="rId36"/>
    <p:sldId id="288" r:id="rId37"/>
    <p:sldId id="289" r:id="rId38"/>
    <p:sldId id="293" r:id="rId39"/>
    <p:sldId id="294" r:id="rId40"/>
    <p:sldId id="295" r:id="rId41"/>
    <p:sldId id="296" r:id="rId42"/>
    <p:sldId id="297" r:id="rId43"/>
    <p:sldId id="317" r:id="rId44"/>
    <p:sldId id="290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261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BAA-69FA-4FA6-BF53-E931BD41BEA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F7C5-78BE-4CF9-9C0F-FCC8160B5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B7qnuo-GR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563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CSE 301</a:t>
            </a:r>
            <a:br>
              <a:rPr lang="en-US" sz="4800" dirty="0" smtClean="0"/>
            </a:br>
            <a:r>
              <a:rPr lang="en-US" sz="4800" dirty="0"/>
              <a:t>Random Variables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6148"/>
            <a:ext cx="9144000" cy="127265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Atif</a:t>
            </a:r>
            <a:r>
              <a:rPr lang="en-US" sz="2800" dirty="0" smtClean="0"/>
              <a:t> </a:t>
            </a:r>
            <a:r>
              <a:rPr lang="en-US" sz="2800" dirty="0" err="1" smtClean="0"/>
              <a:t>Hasan</a:t>
            </a:r>
            <a:r>
              <a:rPr lang="en-US" sz="2800" dirty="0" smtClean="0"/>
              <a:t> Rahman</a:t>
            </a:r>
          </a:p>
          <a:p>
            <a:r>
              <a:rPr lang="en-US" sz="2800" dirty="0" smtClean="0"/>
              <a:t>CSE, BUET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811" y="3398288"/>
            <a:ext cx="1071349" cy="10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8" y="1916797"/>
            <a:ext cx="8034670" cy="1099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88" y="3016155"/>
            <a:ext cx="8068071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27" y="1903934"/>
            <a:ext cx="7852752" cy="44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 </a:t>
            </a:r>
            <a:r>
              <a:rPr lang="en-US" dirty="0" smtClean="0"/>
              <a:t>of </a:t>
            </a:r>
            <a:r>
              <a:rPr lang="en-US" dirty="0"/>
              <a:t>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18" y="1924758"/>
            <a:ext cx="8851749" cy="34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of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71" y="1898175"/>
            <a:ext cx="6627649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of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the covariance of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is positive if the outcome </a:t>
            </a:r>
            <a:r>
              <a:rPr lang="en-US" i="1" dirty="0"/>
              <a:t>X </a:t>
            </a:r>
            <a:r>
              <a:rPr lang="en-US" dirty="0"/>
              <a:t>= 1 makes it </a:t>
            </a:r>
            <a:r>
              <a:rPr lang="en-US" dirty="0" smtClean="0"/>
              <a:t>more likely </a:t>
            </a:r>
            <a:r>
              <a:rPr lang="en-US" dirty="0"/>
              <a:t>that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 it can be shown that a positive value of </a:t>
            </a:r>
            <a:r>
              <a:rPr lang="en-US" dirty="0" err="1"/>
              <a:t>Cov</a:t>
            </a:r>
            <a:r>
              <a:rPr lang="en-US" i="1" dirty="0"/>
              <a:t>(X, Y) </a:t>
            </a:r>
            <a:r>
              <a:rPr lang="en-US" dirty="0"/>
              <a:t>is an indication that </a:t>
            </a:r>
            <a:r>
              <a:rPr lang="en-US" i="1" dirty="0" smtClean="0"/>
              <a:t>Y </a:t>
            </a:r>
            <a:r>
              <a:rPr lang="en-US" dirty="0" smtClean="0"/>
              <a:t>tends </a:t>
            </a:r>
            <a:r>
              <a:rPr lang="en-US" dirty="0"/>
              <a:t>to increase as </a:t>
            </a:r>
            <a:r>
              <a:rPr lang="en-US" i="1" dirty="0"/>
              <a:t>X </a:t>
            </a:r>
            <a:r>
              <a:rPr lang="en-US" dirty="0"/>
              <a:t>does, whereas a negative value indicates that </a:t>
            </a:r>
            <a:r>
              <a:rPr lang="en-US" i="1" dirty="0"/>
              <a:t>Y </a:t>
            </a:r>
            <a:r>
              <a:rPr lang="en-US" dirty="0"/>
              <a:t>tends to </a:t>
            </a:r>
            <a:r>
              <a:rPr lang="en-US" dirty="0" smtClean="0"/>
              <a:t>decrease as </a:t>
            </a:r>
            <a:r>
              <a:rPr lang="en-US" i="1" dirty="0"/>
              <a:t>X </a:t>
            </a:r>
            <a:r>
              <a:rPr lang="en-US" dirty="0"/>
              <a:t>increases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random variables </a:t>
            </a:r>
            <a:r>
              <a:rPr lang="en-US" i="1" dirty="0"/>
              <a:t>X, Y, Z </a:t>
            </a:r>
            <a:r>
              <a:rPr lang="en-US" dirty="0"/>
              <a:t>and constant </a:t>
            </a:r>
            <a:r>
              <a:rPr lang="en-US" i="1" dirty="0" smtClean="0"/>
              <a:t>c</a:t>
            </a:r>
            <a:r>
              <a:rPr lang="en-US" dirty="0" smtClean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 smtClean="0"/>
              <a:t>Cov</a:t>
            </a:r>
            <a:r>
              <a:rPr lang="en-US" sz="2800" i="1" dirty="0" smtClean="0"/>
              <a:t>(X</a:t>
            </a:r>
            <a:r>
              <a:rPr lang="en-US" sz="2800" i="1" dirty="0"/>
              <a:t>, X) </a:t>
            </a:r>
            <a:r>
              <a:rPr lang="en-US" sz="2800" dirty="0"/>
              <a:t>= </a:t>
            </a:r>
            <a:r>
              <a:rPr lang="en-US" sz="2800" dirty="0" err="1" smtClean="0"/>
              <a:t>Var</a:t>
            </a:r>
            <a:r>
              <a:rPr lang="en-US" sz="2800" i="1" dirty="0" smtClean="0"/>
              <a:t>(X)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 smtClean="0"/>
              <a:t>Cov</a:t>
            </a:r>
            <a:r>
              <a:rPr lang="en-US" sz="2800" i="1" dirty="0" smtClean="0"/>
              <a:t>(X</a:t>
            </a:r>
            <a:r>
              <a:rPr lang="en-US" sz="2800" i="1" dirty="0"/>
              <a:t>, Y) </a:t>
            </a:r>
            <a:r>
              <a:rPr lang="en-US" sz="2800" dirty="0"/>
              <a:t>= </a:t>
            </a:r>
            <a:r>
              <a:rPr lang="en-US" sz="2800" dirty="0" err="1"/>
              <a:t>Cov</a:t>
            </a:r>
            <a:r>
              <a:rPr lang="en-US" sz="2800" i="1" dirty="0"/>
              <a:t>(Y, </a:t>
            </a:r>
            <a:r>
              <a:rPr lang="en-US" sz="2800" i="1" dirty="0" smtClean="0"/>
              <a:t>X)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s-ES" sz="2800" dirty="0" err="1" smtClean="0"/>
              <a:t>Cov</a:t>
            </a:r>
            <a:r>
              <a:rPr lang="es-ES" sz="2800" i="1" dirty="0" smtClean="0"/>
              <a:t>(</a:t>
            </a:r>
            <a:r>
              <a:rPr lang="es-ES" sz="2800" i="1" dirty="0" err="1" smtClean="0"/>
              <a:t>cX</a:t>
            </a:r>
            <a:r>
              <a:rPr lang="es-ES" sz="2800" i="1" dirty="0"/>
              <a:t>, Y ) </a:t>
            </a:r>
            <a:r>
              <a:rPr lang="es-ES" sz="2800" dirty="0"/>
              <a:t>= </a:t>
            </a:r>
            <a:r>
              <a:rPr lang="es-ES" sz="2800" i="1" dirty="0"/>
              <a:t>c </a:t>
            </a:r>
            <a:r>
              <a:rPr lang="es-ES" sz="2800" dirty="0" err="1"/>
              <a:t>Cov</a:t>
            </a:r>
            <a:r>
              <a:rPr lang="es-ES" sz="2800" i="1" dirty="0"/>
              <a:t>(X, Y </a:t>
            </a:r>
            <a:r>
              <a:rPr lang="es-ES" sz="2800" i="1" dirty="0" smtClean="0"/>
              <a:t>)</a:t>
            </a:r>
            <a:endParaRPr lang="es-ES" sz="2800" dirty="0"/>
          </a:p>
          <a:p>
            <a:pPr marL="914400" lvl="1" indent="-457200">
              <a:buFont typeface="+mj-lt"/>
              <a:buAutoNum type="arabicPeriod"/>
            </a:pPr>
            <a:r>
              <a:rPr lang="es-ES" sz="2800" dirty="0" err="1" smtClean="0"/>
              <a:t>Cov</a:t>
            </a:r>
            <a:r>
              <a:rPr lang="es-ES" sz="2800" i="1" dirty="0" smtClean="0"/>
              <a:t>(X</a:t>
            </a:r>
            <a:r>
              <a:rPr lang="es-ES" sz="2800" i="1" dirty="0"/>
              <a:t>, Y </a:t>
            </a:r>
            <a:r>
              <a:rPr lang="es-ES" sz="2800" dirty="0"/>
              <a:t>+ </a:t>
            </a:r>
            <a:r>
              <a:rPr lang="es-ES" sz="2800" i="1" dirty="0"/>
              <a:t>Z) </a:t>
            </a:r>
            <a:r>
              <a:rPr lang="es-ES" sz="2800" dirty="0"/>
              <a:t>= </a:t>
            </a:r>
            <a:r>
              <a:rPr lang="es-ES" sz="2800" dirty="0" err="1"/>
              <a:t>Cov</a:t>
            </a:r>
            <a:r>
              <a:rPr lang="es-ES" sz="2800" i="1" dirty="0"/>
              <a:t>(X, Y ) </a:t>
            </a:r>
            <a:r>
              <a:rPr lang="es-ES" sz="2800" dirty="0"/>
              <a:t>+ </a:t>
            </a:r>
            <a:r>
              <a:rPr lang="es-ES" sz="2800" dirty="0" err="1"/>
              <a:t>Cov</a:t>
            </a:r>
            <a:r>
              <a:rPr lang="es-ES" sz="2800" i="1" dirty="0"/>
              <a:t>(X, Z)</a:t>
            </a:r>
            <a:r>
              <a:rPr lang="es-ES" sz="2800" dirty="0"/>
              <a:t> </a:t>
            </a:r>
            <a:br>
              <a:rPr lang="es-ES" sz="2800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22" y="4311204"/>
            <a:ext cx="8606334" cy="16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Variance and Covariance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84" y="1571768"/>
            <a:ext cx="6336826" cy="5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Variance and Covariance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8" y="2362199"/>
            <a:ext cx="8750127" cy="33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9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Variance and Covariance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65" y="1799727"/>
            <a:ext cx="6592307" cy="49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Variance and Covariance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09" y="2266949"/>
            <a:ext cx="8456868" cy="35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often interested in probability statements concerning</a:t>
            </a:r>
            <a:br>
              <a:rPr lang="en-US" dirty="0"/>
            </a:br>
            <a:r>
              <a:rPr lang="en-US" dirty="0"/>
              <a:t>two or more random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For </a:t>
            </a:r>
            <a:r>
              <a:rPr lang="en-US" dirty="0"/>
              <a:t>any </a:t>
            </a:r>
            <a:r>
              <a:rPr lang="en-US" dirty="0" smtClean="0"/>
              <a:t>two random </a:t>
            </a:r>
            <a:r>
              <a:rPr lang="en-US" dirty="0"/>
              <a:t>variables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, the </a:t>
            </a:r>
            <a:r>
              <a:rPr lang="en-US" i="1" dirty="0"/>
              <a:t>joint cumulative probability distribution function </a:t>
            </a:r>
            <a:r>
              <a:rPr lang="en-US" dirty="0"/>
              <a:t>of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/>
              <a:t>Y </a:t>
            </a: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89" y="3748871"/>
            <a:ext cx="6321565" cy="6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Variance and </a:t>
            </a:r>
            <a:r>
              <a:rPr lang="en-US" dirty="0" smtClean="0"/>
              <a:t>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46" y="5112435"/>
            <a:ext cx="8761432" cy="91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46" y="2101755"/>
            <a:ext cx="8739741" cy="30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2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83" y="1554209"/>
            <a:ext cx="7798214" cy="48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61" y="2471098"/>
            <a:ext cx="7812938" cy="26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30" y="2611270"/>
            <a:ext cx="8464111" cy="115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30" y="4080183"/>
            <a:ext cx="8465840" cy="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718" y="1875361"/>
            <a:ext cx="6957352" cy="47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https://www.youtube.com/watch?v=YB7qnuo-GRY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52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83" y="2547936"/>
            <a:ext cx="8920914" cy="28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74" y="1857799"/>
            <a:ext cx="8675049" cy="39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5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070" y="1828800"/>
            <a:ext cx="7562232" cy="4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60" y="1690688"/>
            <a:ext cx="7416073" cy="4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29" y="2647949"/>
            <a:ext cx="8690046" cy="24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21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82" y="2066925"/>
            <a:ext cx="7579948" cy="35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9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29" y="2519362"/>
            <a:ext cx="8262356" cy="27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16" y="2305049"/>
            <a:ext cx="8888893" cy="36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6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2" y="1795462"/>
            <a:ext cx="8618792" cy="48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9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43" y="1759212"/>
            <a:ext cx="7482602" cy="48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59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important property </a:t>
            </a:r>
            <a:r>
              <a:rPr lang="en-US" dirty="0" smtClean="0"/>
              <a:t>of moment generating functions </a:t>
            </a:r>
            <a:r>
              <a:rPr lang="en-US" dirty="0"/>
              <a:t>is that </a:t>
            </a:r>
            <a:endParaRPr lang="en-US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moment </a:t>
            </a:r>
            <a:r>
              <a:rPr lang="en-US" sz="2800" dirty="0" smtClean="0"/>
              <a:t>generating function </a:t>
            </a:r>
            <a:r>
              <a:rPr lang="en-US" sz="2800" dirty="0"/>
              <a:t>of the sum of independent random variables is just the product of the </a:t>
            </a:r>
            <a:r>
              <a:rPr lang="en-US" sz="2800" dirty="0" smtClean="0"/>
              <a:t>individual moment </a:t>
            </a:r>
            <a:r>
              <a:rPr lang="en-US" sz="2800" dirty="0"/>
              <a:t>generating </a:t>
            </a:r>
            <a:r>
              <a:rPr lang="en-US" sz="2800" dirty="0" smtClean="0"/>
              <a:t>functions </a:t>
            </a:r>
          </a:p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independent and have moment generating functions </a:t>
            </a:r>
            <a:r>
              <a:rPr lang="en-US" i="1" dirty="0" err="1" smtClean="0"/>
              <a:t>φ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(t</a:t>
            </a:r>
            <a:r>
              <a:rPr lang="en-US" i="1" dirty="0"/>
              <a:t>) </a:t>
            </a:r>
            <a:r>
              <a:rPr lang="en-US" dirty="0"/>
              <a:t>and </a:t>
            </a:r>
            <a:r>
              <a:rPr lang="en-US" i="1" dirty="0" err="1" smtClean="0"/>
              <a:t>φ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(t</a:t>
            </a:r>
            <a:r>
              <a:rPr lang="en-US" i="1" dirty="0"/>
              <a:t>)</a:t>
            </a:r>
            <a:r>
              <a:rPr lang="en-US" dirty="0"/>
              <a:t>, respectively.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i="1" dirty="0" err="1" smtClean="0"/>
              <a:t>φ</a:t>
            </a:r>
            <a:r>
              <a:rPr lang="en-US" i="1" baseline="-25000" dirty="0" err="1" smtClean="0"/>
              <a:t>X</a:t>
            </a:r>
            <a:r>
              <a:rPr lang="en-US" baseline="-25000" dirty="0" err="1" smtClean="0"/>
              <a:t>+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(t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smtClean="0"/>
              <a:t>the moment </a:t>
            </a:r>
            <a:r>
              <a:rPr lang="en-US" dirty="0"/>
              <a:t>generating function of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 </a:t>
            </a:r>
            <a:r>
              <a:rPr lang="en-US" dirty="0"/>
              <a:t>, is given by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16" y="4596807"/>
            <a:ext cx="3475907" cy="19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9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61" y="2271712"/>
            <a:ext cx="8644221" cy="3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1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82" y="1914524"/>
            <a:ext cx="7637414" cy="41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7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number of </a:t>
            </a:r>
            <a:r>
              <a:rPr lang="en-US" dirty="0"/>
              <a:t>successes that occur in </a:t>
            </a:r>
            <a:r>
              <a:rPr lang="en-US" i="1" dirty="0"/>
              <a:t>n </a:t>
            </a:r>
            <a:r>
              <a:rPr lang="en-US" dirty="0"/>
              <a:t>independent trials, each </a:t>
            </a:r>
            <a:r>
              <a:rPr lang="en-US" dirty="0" smtClean="0"/>
              <a:t>with </a:t>
            </a:r>
            <a:r>
              <a:rPr lang="en-US" dirty="0"/>
              <a:t>success </a:t>
            </a:r>
            <a:r>
              <a:rPr lang="en-US" dirty="0" smtClean="0"/>
              <a:t>probability </a:t>
            </a:r>
            <a:r>
              <a:rPr lang="en-US" i="1" dirty="0"/>
              <a:t>p </a:t>
            </a:r>
            <a:r>
              <a:rPr lang="en-US" dirty="0"/>
              <a:t>is, when </a:t>
            </a:r>
            <a:r>
              <a:rPr lang="en-US" i="1" dirty="0"/>
              <a:t>n </a:t>
            </a:r>
            <a:r>
              <a:rPr lang="en-US" dirty="0"/>
              <a:t>is large and </a:t>
            </a:r>
            <a:r>
              <a:rPr lang="en-US" i="1" dirty="0"/>
              <a:t>p </a:t>
            </a:r>
            <a:r>
              <a:rPr lang="en-US" dirty="0"/>
              <a:t>small, approximately a Poisson random </a:t>
            </a:r>
            <a:r>
              <a:rPr lang="en-US" dirty="0" smtClean="0"/>
              <a:t>variable with </a:t>
            </a:r>
            <a:r>
              <a:rPr lang="en-US" dirty="0"/>
              <a:t>parameter </a:t>
            </a:r>
            <a:r>
              <a:rPr lang="en-US" i="1" dirty="0"/>
              <a:t>λ </a:t>
            </a:r>
            <a:r>
              <a:rPr lang="en-US" dirty="0"/>
              <a:t>= </a:t>
            </a:r>
            <a:r>
              <a:rPr lang="en-US" i="1" dirty="0" err="1"/>
              <a:t>np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necessary that the trials have the same success probability, only that all </a:t>
            </a:r>
            <a:r>
              <a:rPr lang="en-US" dirty="0" smtClean="0"/>
              <a:t>the success </a:t>
            </a:r>
            <a:r>
              <a:rPr lang="en-US" dirty="0"/>
              <a:t>probabilities are small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that the </a:t>
            </a:r>
            <a:r>
              <a:rPr lang="en-US" dirty="0" smtClean="0"/>
              <a:t>trials are </a:t>
            </a:r>
            <a:r>
              <a:rPr lang="en-US" dirty="0"/>
              <a:t>independent, with trial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resulting in a success with probability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, where all </a:t>
            </a:r>
            <a:r>
              <a:rPr lang="en-US" dirty="0" smtClean="0"/>
              <a:t>the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small. </a:t>
            </a:r>
            <a:endParaRPr lang="en-US" dirty="0" smtClean="0"/>
          </a:p>
          <a:p>
            <a:r>
              <a:rPr lang="en-US" dirty="0" smtClean="0"/>
              <a:t>Letting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equal 1 if trial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a success, and 0 otherwise, </a:t>
            </a:r>
            <a:r>
              <a:rPr lang="en-US" dirty="0" smtClean="0"/>
              <a:t>it follows </a:t>
            </a:r>
            <a:r>
              <a:rPr lang="en-US" dirty="0"/>
              <a:t>that the number of successes, call it </a:t>
            </a:r>
            <a:r>
              <a:rPr lang="en-US" i="1" dirty="0"/>
              <a:t>X</a:t>
            </a:r>
            <a:r>
              <a:rPr lang="en-US" dirty="0"/>
              <a:t>, can be expressed 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76" y="5135825"/>
            <a:ext cx="1926103" cy="1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60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35" y="1791125"/>
            <a:ext cx="9969897" cy="147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35" y="3362250"/>
            <a:ext cx="10316072" cy="22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93" y="1995912"/>
            <a:ext cx="8749554" cy="35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17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67" y="2114405"/>
            <a:ext cx="8974544" cy="26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only is it not necessary for the trials to have the same success probability </a:t>
            </a:r>
            <a:r>
              <a:rPr lang="en-US" sz="2400" dirty="0" smtClean="0"/>
              <a:t>for the </a:t>
            </a:r>
            <a:r>
              <a:rPr lang="en-US" sz="2400" dirty="0"/>
              <a:t>number of successes to approximately have a Poisson distribution, they need </a:t>
            </a:r>
            <a:r>
              <a:rPr lang="en-US" sz="2400" dirty="0" smtClean="0"/>
              <a:t>not even </a:t>
            </a:r>
            <a:r>
              <a:rPr lang="en-US" sz="2400" dirty="0"/>
              <a:t>be independent, provided that their dependence is </a:t>
            </a:r>
            <a:r>
              <a:rPr lang="en-US" sz="2400" i="1" dirty="0" smtClean="0"/>
              <a:t>weak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Whereas </a:t>
            </a:r>
            <a:r>
              <a:rPr lang="en-US" sz="2400" dirty="0"/>
              <a:t>the trials are not independent, their dependence appears, for large </a:t>
            </a:r>
            <a:r>
              <a:rPr lang="en-US" sz="2400" i="1" dirty="0" smtClean="0"/>
              <a:t>n</a:t>
            </a:r>
            <a:r>
              <a:rPr lang="en-US" sz="2400" dirty="0" smtClean="0"/>
              <a:t>, to </a:t>
            </a:r>
            <a:r>
              <a:rPr lang="en-US" sz="2400" dirty="0"/>
              <a:t>be </a:t>
            </a:r>
            <a:r>
              <a:rPr lang="en-US" sz="2400" dirty="0" smtClean="0"/>
              <a:t>weak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statement that “the number of successes in </a:t>
            </a:r>
            <a:r>
              <a:rPr lang="en-US" sz="2400" i="1" dirty="0"/>
              <a:t>n </a:t>
            </a:r>
            <a:r>
              <a:rPr lang="en-US" sz="2400" dirty="0"/>
              <a:t>trials that are either independent or at most weakly dependent is, when the trial success probabilities are all </a:t>
            </a:r>
            <a:r>
              <a:rPr lang="en-US" sz="2400" dirty="0" smtClean="0"/>
              <a:t>small, approximately </a:t>
            </a:r>
            <a:r>
              <a:rPr lang="en-US" sz="2400" dirty="0"/>
              <a:t>a Poisson random variable” is known as the </a:t>
            </a:r>
            <a:r>
              <a:rPr lang="en-US" sz="2400" i="1" dirty="0"/>
              <a:t>Poisson </a:t>
            </a:r>
            <a:r>
              <a:rPr lang="en-US" sz="2400" i="1" dirty="0" smtClean="0"/>
              <a:t>paradigm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31" y="2938900"/>
            <a:ext cx="6396109" cy="9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Generating Functions </a:t>
            </a:r>
            <a:r>
              <a:rPr lang="en-US" dirty="0" smtClean="0"/>
              <a:t>and Laplace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nonnegative random variable </a:t>
            </a:r>
            <a:r>
              <a:rPr lang="en-US" i="1" dirty="0"/>
              <a:t>X</a:t>
            </a:r>
            <a:r>
              <a:rPr lang="en-US" dirty="0"/>
              <a:t>, it is often convenient to define </a:t>
            </a:r>
            <a:r>
              <a:rPr lang="en-US" dirty="0" smtClean="0"/>
              <a:t>its </a:t>
            </a:r>
            <a:r>
              <a:rPr lang="en-US" i="1" dirty="0" smtClean="0"/>
              <a:t>Laplace </a:t>
            </a:r>
            <a:r>
              <a:rPr lang="en-US" i="1" dirty="0"/>
              <a:t>transform g(t), t </a:t>
            </a:r>
            <a:r>
              <a:rPr lang="en-US" dirty="0"/>
              <a:t>≥ 0,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is, the Laplace transform evaluated at </a:t>
            </a:r>
            <a:r>
              <a:rPr lang="en-US" i="1" dirty="0"/>
              <a:t>t </a:t>
            </a:r>
            <a:r>
              <a:rPr lang="en-US" dirty="0"/>
              <a:t>is just the moment generating </a:t>
            </a:r>
            <a:r>
              <a:rPr lang="en-US" dirty="0" smtClean="0"/>
              <a:t>function evaluated </a:t>
            </a:r>
            <a:r>
              <a:rPr lang="en-US" dirty="0"/>
              <a:t>at -</a:t>
            </a:r>
            <a:r>
              <a:rPr lang="en-US" i="1" dirty="0"/>
              <a:t>t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15" y="2861762"/>
            <a:ext cx="3994482" cy="7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1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Moment Generating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94" y="2657475"/>
            <a:ext cx="9324557" cy="25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2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11" y="1903505"/>
            <a:ext cx="8714081" cy="39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6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71" y="1851759"/>
            <a:ext cx="9151773" cy="42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6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36" y="1928669"/>
            <a:ext cx="5703607" cy="31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51" y="2386012"/>
            <a:ext cx="8500598" cy="31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1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Suppose, we are sampling from a population and want to estimate the population variance </a:t>
            </a:r>
            <a:r>
              <a:rPr lang="en-US" i="1" dirty="0"/>
              <a:t>σ</a:t>
            </a:r>
            <a:r>
              <a:rPr lang="en-US" baseline="30000" dirty="0"/>
              <a:t>2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be independent and identically distributed random variables, each </a:t>
            </a:r>
            <a:r>
              <a:rPr lang="en-US" dirty="0" smtClean="0"/>
              <a:t>with mean </a:t>
            </a:r>
            <a:r>
              <a:rPr lang="en-US" i="1" dirty="0"/>
              <a:t>μ </a:t>
            </a:r>
            <a:r>
              <a:rPr lang="en-US" dirty="0"/>
              <a:t>and variance </a:t>
            </a:r>
            <a:r>
              <a:rPr lang="en-US" i="1" dirty="0" smtClean="0"/>
              <a:t>σ</a:t>
            </a:r>
            <a:r>
              <a:rPr lang="en-US" baseline="30000" dirty="0" smtClean="0"/>
              <a:t>2</a:t>
            </a:r>
            <a:r>
              <a:rPr lang="en-US" dirty="0"/>
              <a:t>. The random variable </a:t>
            </a:r>
            <a:r>
              <a:rPr lang="en-US" i="1" dirty="0"/>
              <a:t>S</a:t>
            </a:r>
            <a:r>
              <a:rPr lang="en-US" baseline="30000" dirty="0"/>
              <a:t>2</a:t>
            </a:r>
            <a:r>
              <a:rPr lang="en-US" dirty="0"/>
              <a:t> defined by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is called the </a:t>
            </a:r>
            <a:r>
              <a:rPr lang="en-US" i="1" dirty="0"/>
              <a:t>sample variance </a:t>
            </a:r>
            <a:r>
              <a:rPr lang="en-US" dirty="0"/>
              <a:t>of these 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86" y="3503493"/>
            <a:ext cx="2889384" cy="986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41" y="5261105"/>
            <a:ext cx="1899803" cy="7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24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Random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03" y="2203485"/>
            <a:ext cx="9809211" cy="11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48" y="1744135"/>
            <a:ext cx="7913927" cy="3829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82" y="5633039"/>
            <a:ext cx="7662190" cy="9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4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Markov’s Inequality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27" y="1637946"/>
            <a:ext cx="7293102" cy="50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4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Chebyshev’s</a:t>
            </a:r>
            <a:r>
              <a:rPr lang="en-US" dirty="0"/>
              <a:t> Inequality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8" y="1838678"/>
            <a:ext cx="8706609" cy="45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9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1" y="2707657"/>
            <a:ext cx="9836455" cy="23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60" y="1837045"/>
            <a:ext cx="7935099" cy="47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77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Law of Large Numbers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62" y="1781175"/>
            <a:ext cx="8234440" cy="47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1" y="1904145"/>
            <a:ext cx="9515237" cy="42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84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24" y="2076944"/>
            <a:ext cx="9750545" cy="29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3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38" y="1784444"/>
            <a:ext cx="4151194" cy="49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8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17" y="1866614"/>
            <a:ext cx="8318191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50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13" y="1663963"/>
            <a:ext cx="7100302" cy="50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8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63" y="1879268"/>
            <a:ext cx="7728304" cy="4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77" y="1825625"/>
            <a:ext cx="9165396" cy="1333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68" y="3159337"/>
            <a:ext cx="8141813" cy="246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35" y="1962149"/>
            <a:ext cx="8005408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00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83" y="2362199"/>
            <a:ext cx="8958608" cy="34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8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same result holds in the discrete case and, combined with the corollary in </a:t>
            </a:r>
            <a:r>
              <a:rPr lang="en-US" dirty="0" smtClean="0"/>
              <a:t>Section 2.4.3</a:t>
            </a:r>
            <a:r>
              <a:rPr lang="en-US" dirty="0"/>
              <a:t>, yields that for any constants </a:t>
            </a:r>
            <a:r>
              <a:rPr lang="en-US" i="1" dirty="0"/>
              <a:t>a, b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Joint probability </a:t>
            </a:r>
            <a:r>
              <a:rPr lang="en-US" dirty="0" smtClean="0"/>
              <a:t>distributions may </a:t>
            </a:r>
            <a:r>
              <a:rPr lang="en-US" dirty="0"/>
              <a:t>also be </a:t>
            </a:r>
            <a:r>
              <a:rPr lang="en-US" dirty="0" smtClean="0"/>
              <a:t>defined for </a:t>
            </a:r>
            <a:r>
              <a:rPr lang="en-US" i="1" dirty="0"/>
              <a:t>n </a:t>
            </a:r>
            <a:r>
              <a:rPr lang="en-US" dirty="0"/>
              <a:t>random variables. </a:t>
            </a:r>
            <a:r>
              <a:rPr lang="en-US" dirty="0" smtClean="0"/>
              <a:t>The corresponding result </a:t>
            </a:r>
            <a:r>
              <a:rPr lang="en-US" dirty="0"/>
              <a:t>to </a:t>
            </a:r>
            <a:r>
              <a:rPr lang="en-US" dirty="0" smtClean="0"/>
              <a:t>the above equation </a:t>
            </a:r>
            <a:r>
              <a:rPr lang="en-US" dirty="0"/>
              <a:t>states that if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i="1" dirty="0"/>
              <a:t>n </a:t>
            </a:r>
            <a:r>
              <a:rPr lang="en-US" dirty="0"/>
              <a:t>random variables, then </a:t>
            </a:r>
            <a:r>
              <a:rPr lang="en-US" dirty="0" smtClean="0"/>
              <a:t>for any </a:t>
            </a:r>
            <a:r>
              <a:rPr lang="en-US" i="1" dirty="0"/>
              <a:t>n </a:t>
            </a:r>
            <a:r>
              <a:rPr lang="en-US" dirty="0"/>
              <a:t>constants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, . . . , a</a:t>
            </a:r>
            <a:r>
              <a:rPr lang="en-US" i="1" baseline="-25000" dirty="0"/>
              <a:t>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16" y="2749098"/>
            <a:ext cx="4979091" cy="630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87" y="5572907"/>
            <a:ext cx="8186739" cy="6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2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6" y="1971674"/>
            <a:ext cx="8340042" cy="43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7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Distributed Random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04" y="1795037"/>
            <a:ext cx="5560610" cy="47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781</Words>
  <Application>Microsoft Office PowerPoint</Application>
  <PresentationFormat>Widescreen</PresentationFormat>
  <Paragraphs>101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CSE 301 Random Variables </vt:lpstr>
      <vt:lpstr>Jointly Distributed Random Variables </vt:lpstr>
      <vt:lpstr>Jointly Distributed Random Variables </vt:lpstr>
      <vt:lpstr>Jointly Distributed Random Variables </vt:lpstr>
      <vt:lpstr>Jointly Distributed Random Variables </vt:lpstr>
      <vt:lpstr>Jointly Distributed Random Variables </vt:lpstr>
      <vt:lpstr>Jointly Distributed Random Variables </vt:lpstr>
      <vt:lpstr>Jointly Distributed Random Variables </vt:lpstr>
      <vt:lpstr>Jointly Distributed Random Variables </vt:lpstr>
      <vt:lpstr>Independent Random Variables</vt:lpstr>
      <vt:lpstr>Independent Random Variables</vt:lpstr>
      <vt:lpstr>Covariance of Random Variables </vt:lpstr>
      <vt:lpstr>Covariance of Random Variables </vt:lpstr>
      <vt:lpstr>Covariance of Random Variables </vt:lpstr>
      <vt:lpstr>Properties of Covariance </vt:lpstr>
      <vt:lpstr>Properties of Variance and Covariance </vt:lpstr>
      <vt:lpstr>Properties of Variance and Covariance </vt:lpstr>
      <vt:lpstr>Properties of Variance and Covariance </vt:lpstr>
      <vt:lpstr>Properties of Variance and Covariance </vt:lpstr>
      <vt:lpstr>Properties of Variance and Covariance</vt:lpstr>
      <vt:lpstr>Convolution</vt:lpstr>
      <vt:lpstr>Convolution</vt:lpstr>
      <vt:lpstr>Convolution</vt:lpstr>
      <vt:lpstr>Convolution</vt:lpstr>
      <vt:lpstr>Generating Functions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Moment Generating Functions </vt:lpstr>
      <vt:lpstr>Poisson Paradigm</vt:lpstr>
      <vt:lpstr>Poisson Paradigm</vt:lpstr>
      <vt:lpstr>Poisson Paradigm</vt:lpstr>
      <vt:lpstr>Poisson Paradigm</vt:lpstr>
      <vt:lpstr>Moment Generating Functions and Laplace Transform</vt:lpstr>
      <vt:lpstr>Joint Moment Generating Function</vt:lpstr>
      <vt:lpstr>Multivariate Normal Distribution </vt:lpstr>
      <vt:lpstr>Multivariate Normal Distribution </vt:lpstr>
      <vt:lpstr>Multivariate Normal Distribution </vt:lpstr>
      <vt:lpstr>Multivariate Normal Distribution </vt:lpstr>
      <vt:lpstr>Sample Variance</vt:lpstr>
      <vt:lpstr>Chi-squared Random Variable</vt:lpstr>
      <vt:lpstr>Markov’s Inequality </vt:lpstr>
      <vt:lpstr>Chebyshev’s Inequality </vt:lpstr>
      <vt:lpstr>Inequalities</vt:lpstr>
      <vt:lpstr>Inequalities</vt:lpstr>
      <vt:lpstr>Strong Law of Large Numbers 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Limit Theorem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301 Mathematical Analysis for  Computer Science</dc:title>
  <dc:creator>Windows User</dc:creator>
  <cp:lastModifiedBy>Windows User</cp:lastModifiedBy>
  <cp:revision>236</cp:revision>
  <dcterms:created xsi:type="dcterms:W3CDTF">2022-11-19T07:57:40Z</dcterms:created>
  <dcterms:modified xsi:type="dcterms:W3CDTF">2022-11-29T15:42:42Z</dcterms:modified>
</cp:coreProperties>
</file>