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96" r:id="rId3"/>
    <p:sldId id="304" r:id="rId4"/>
    <p:sldId id="305" r:id="rId5"/>
    <p:sldId id="303" r:id="rId6"/>
    <p:sldId id="307" r:id="rId7"/>
    <p:sldId id="306" r:id="rId8"/>
    <p:sldId id="308" r:id="rId9"/>
    <p:sldId id="309" r:id="rId10"/>
    <p:sldId id="310" r:id="rId11"/>
    <p:sldId id="311" r:id="rId12"/>
    <p:sldId id="312" r:id="rId13"/>
    <p:sldId id="313" r:id="rId14"/>
    <p:sldId id="314" r:id="rId15"/>
    <p:sldId id="315" r:id="rId16"/>
    <p:sldId id="31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2" autoAdjust="0"/>
    <p:restoredTop sz="86869" autoAdjust="0"/>
  </p:normalViewPr>
  <p:slideViewPr>
    <p:cSldViewPr snapToGrid="0">
      <p:cViewPr>
        <p:scale>
          <a:sx n="75" d="100"/>
          <a:sy n="75" d="100"/>
        </p:scale>
        <p:origin x="498" y="-198"/>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9/1/2017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2663049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5</a:t>
            </a:fld>
            <a:endParaRPr lang="en-US"/>
          </a:p>
        </p:txBody>
      </p:sp>
    </p:spTree>
    <p:extLst>
      <p:ext uri="{BB962C8B-B14F-4D97-AF65-F5344CB8AC3E}">
        <p14:creationId xmlns:p14="http://schemas.microsoft.com/office/powerpoint/2010/main" val="1301591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7</a:t>
            </a:fld>
            <a:endParaRPr lang="en-US"/>
          </a:p>
        </p:txBody>
      </p:sp>
    </p:spTree>
    <p:extLst>
      <p:ext uri="{BB962C8B-B14F-4D97-AF65-F5344CB8AC3E}">
        <p14:creationId xmlns:p14="http://schemas.microsoft.com/office/powerpoint/2010/main" val="1890732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en-US" sz="1200" dirty="0" smtClean="0">
                <a:latin typeface="+mn-ea"/>
                <a:sym typeface="+mn-ea"/>
              </a:rPr>
              <a:t>Colored joints are with weights larger than average weights. The most informative joints are marked by bright color, and the second most informative joints are marked by light color. The global key motions are indicated by different colors. For example, the key motion directing in the x direction is colored by bright red for the 1st most informative joint, and by light red for the 2nd most informative joint. Only the motion of 1st and 2nd key joints are marked. The temporal weights for each action are shown as gray images. Each square in that image represents a temporal stage. The whiter the square, the higher the temporal weight. The key stage is highlighted by a red box. We illustrate each key stage using its 4 representative 3D poses. The bottom two actions have two key stages each.</a:t>
            </a:r>
          </a:p>
          <a:p>
            <a:pPr algn="l"/>
            <a:endParaRPr lang="en-US" altLang="en-US" sz="1200" dirty="0" smtClean="0">
              <a:latin typeface="+mn-ea"/>
              <a:sym typeface="+mn-ea"/>
            </a:endParaRPr>
          </a:p>
        </p:txBody>
      </p:sp>
      <p:sp>
        <p:nvSpPr>
          <p:cNvPr id="4" name="灯片编号占位符 3"/>
          <p:cNvSpPr>
            <a:spLocks noGrp="1"/>
          </p:cNvSpPr>
          <p:nvPr>
            <p:ph type="sldNum" sz="quarter" idx="10"/>
          </p:nvPr>
        </p:nvSpPr>
        <p:spPr/>
        <p:txBody>
          <a:bodyPr/>
          <a:lstStyle/>
          <a:p>
            <a:fld id="{21B2AA4F-B828-4D7C-AFD3-893933DAFCB4}" type="slidenum">
              <a:rPr lang="en-US" smtClean="0"/>
              <a:t>13</a:t>
            </a:fld>
            <a:endParaRPr lang="en-US"/>
          </a:p>
        </p:txBody>
      </p:sp>
    </p:spTree>
    <p:extLst>
      <p:ext uri="{BB962C8B-B14F-4D97-AF65-F5344CB8AC3E}">
        <p14:creationId xmlns:p14="http://schemas.microsoft.com/office/powerpoint/2010/main" val="2153988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ST-Weight Matrix is on the top-left corner, and squared distance matrices are on the right side. Each matrix is 60 by 15. The related feature of discovered joints are marked by red box.</a:t>
            </a:r>
          </a:p>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14</a:t>
            </a:fld>
            <a:endParaRPr lang="en-US"/>
          </a:p>
        </p:txBody>
      </p:sp>
    </p:spTree>
    <p:extLst>
      <p:ext uri="{BB962C8B-B14F-4D97-AF65-F5344CB8AC3E}">
        <p14:creationId xmlns:p14="http://schemas.microsoft.com/office/powerpoint/2010/main" val="1664129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15</a:t>
            </a:fld>
            <a:endParaRPr lang="en-US"/>
          </a:p>
        </p:txBody>
      </p:sp>
    </p:spTree>
    <p:extLst>
      <p:ext uri="{BB962C8B-B14F-4D97-AF65-F5344CB8AC3E}">
        <p14:creationId xmlns:p14="http://schemas.microsoft.com/office/powerpoint/2010/main" val="3489067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16</a:t>
            </a:fld>
            <a:endParaRPr lang="en-US"/>
          </a:p>
        </p:txBody>
      </p:sp>
    </p:spTree>
    <p:extLst>
      <p:ext uri="{BB962C8B-B14F-4D97-AF65-F5344CB8AC3E}">
        <p14:creationId xmlns:p14="http://schemas.microsoft.com/office/powerpoint/2010/main" val="825702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t>9/1/2017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9/1/2017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9/1/2017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9/1/2017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13715" y="4942840"/>
            <a:ext cx="11153775" cy="854710"/>
          </a:xfrm>
        </p:spPr>
        <p:txBody>
          <a:bodyPr>
            <a:normAutofit/>
          </a:bodyPr>
          <a:lstStyle/>
          <a:p>
            <a:pPr algn="ctr"/>
            <a:r>
              <a:rPr lang="x-none" altLang="en-US" sz="2200">
                <a:latin typeface="+mn-ea"/>
                <a:sym typeface="+mn-ea"/>
              </a:rPr>
              <a:t>Junwu Weng, Chaoqun Weng, Junsong Yuan</a:t>
            </a:r>
          </a:p>
        </p:txBody>
      </p:sp>
      <p:sp>
        <p:nvSpPr>
          <p:cNvPr id="2" name="Title 1"/>
          <p:cNvSpPr>
            <a:spLocks noGrp="1"/>
          </p:cNvSpPr>
          <p:nvPr>
            <p:ph type="ctrTitle"/>
          </p:nvPr>
        </p:nvSpPr>
        <p:spPr>
          <a:xfrm>
            <a:off x="463550" y="1355725"/>
            <a:ext cx="11280775" cy="2088515"/>
          </a:xfrm>
        </p:spPr>
        <p:txBody>
          <a:bodyPr>
            <a:normAutofit/>
          </a:bodyPr>
          <a:lstStyle/>
          <a:p>
            <a:pPr algn="ctr"/>
            <a:r>
              <a:rPr lang="x-none" altLang="en-US" sz="4800">
                <a:latin typeface="+mn-ea"/>
              </a:rPr>
              <a:t>Spatio-Temporal Naive-Bayes Nearest-</a:t>
            </a:r>
            <a:br>
              <a:rPr lang="x-none" altLang="en-US" sz="4800">
                <a:latin typeface="+mn-ea"/>
              </a:rPr>
            </a:br>
            <a:r>
              <a:rPr lang="x-none" altLang="en-US" sz="4800">
                <a:latin typeface="+mn-ea"/>
              </a:rPr>
              <a:t>Neighbor (ST-NBNN) for Skeleton-</a:t>
            </a:r>
            <a:br>
              <a:rPr lang="x-none" altLang="en-US" sz="4800">
                <a:latin typeface="+mn-ea"/>
              </a:rPr>
            </a:br>
            <a:r>
              <a:rPr lang="x-none" altLang="en-US" sz="4800">
                <a:latin typeface="+mn-ea"/>
              </a:rPr>
              <a:t>Based Action Recognition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8094" y="1321308"/>
            <a:ext cx="11153775" cy="5371592"/>
          </a:xfrm>
        </p:spPr>
        <p:txBody>
          <a:bodyPr>
            <a:normAutofit/>
          </a:bodyPr>
          <a:lstStyle/>
          <a:p>
            <a:pPr algn="l"/>
            <a:r>
              <a:rPr lang="en-US" altLang="en-US" sz="2000" b="1" dirty="0" err="1" smtClean="0">
                <a:latin typeface="+mn-ea"/>
                <a:sym typeface="+mn-ea"/>
              </a:rPr>
              <a:t>Spatio</a:t>
            </a:r>
            <a:r>
              <a:rPr lang="en-US" altLang="en-US" sz="2000" b="1" dirty="0" smtClean="0">
                <a:latin typeface="+mn-ea"/>
                <a:sym typeface="+mn-ea"/>
              </a:rPr>
              <a:t>-Temporal NBNN</a:t>
            </a:r>
          </a:p>
          <a:p>
            <a:pPr algn="l"/>
            <a:endParaRPr lang="en-US" altLang="en-US" sz="2000" dirty="0" smtClean="0">
              <a:latin typeface="+mn-ea"/>
              <a:sym typeface="+mn-ea"/>
            </a:endParaRPr>
          </a:p>
          <a:p>
            <a:pPr algn="l"/>
            <a:r>
              <a:rPr lang="en-US" altLang="en-US" sz="2000" dirty="0" smtClean="0">
                <a:latin typeface="+mn-ea"/>
                <a:sym typeface="+mn-ea"/>
              </a:rPr>
              <a:t>Identify </a:t>
            </a:r>
            <a:r>
              <a:rPr lang="en-US" altLang="en-US" sz="2000" dirty="0">
                <a:latin typeface="+mn-ea"/>
                <a:sym typeface="+mn-ea"/>
              </a:rPr>
              <a:t>important spatial joints and temporal stages </a:t>
            </a:r>
            <a:r>
              <a:rPr lang="en-US" altLang="en-US" sz="2000" dirty="0" smtClean="0">
                <a:latin typeface="+mn-ea"/>
                <a:sym typeface="+mn-ea"/>
              </a:rPr>
              <a:t>simultaneously, as well as learn </a:t>
            </a:r>
            <a:r>
              <a:rPr lang="en-US" altLang="en-US" sz="2000" dirty="0" err="1">
                <a:latin typeface="+mn-ea"/>
                <a:sym typeface="+mn-ea"/>
              </a:rPr>
              <a:t>spatio</a:t>
            </a:r>
            <a:r>
              <a:rPr lang="en-US" altLang="en-US" sz="2000" dirty="0">
                <a:latin typeface="+mn-ea"/>
                <a:sym typeface="+mn-ea"/>
              </a:rPr>
              <a:t>-temporal weights </a:t>
            </a:r>
            <a:endParaRPr lang="en-US" altLang="en-US" sz="2000" dirty="0" smtClean="0">
              <a:latin typeface="+mn-ea"/>
              <a:sym typeface="+mn-ea"/>
            </a:endParaRPr>
          </a:p>
          <a:p>
            <a:pPr algn="l"/>
            <a:endParaRPr lang="en-US" altLang="en-US" sz="2000" dirty="0">
              <a:latin typeface="+mn-ea"/>
              <a:sym typeface="+mn-ea"/>
            </a:endParaRPr>
          </a:p>
          <a:p>
            <a:pPr algn="l"/>
            <a:r>
              <a:rPr lang="en-US" altLang="en-US" sz="2000" b="1" dirty="0" err="1">
                <a:latin typeface="+mn-ea"/>
                <a:sym typeface="+mn-ea"/>
              </a:rPr>
              <a:t>Spatio</a:t>
            </a:r>
            <a:r>
              <a:rPr lang="en-US" altLang="en-US" sz="2000" b="1" dirty="0">
                <a:latin typeface="+mn-ea"/>
                <a:sym typeface="+mn-ea"/>
              </a:rPr>
              <a:t>-temporal </a:t>
            </a:r>
            <a:r>
              <a:rPr lang="en-US" altLang="en-US" sz="2000" b="1" dirty="0" smtClean="0">
                <a:latin typeface="+mn-ea"/>
                <a:sym typeface="+mn-ea"/>
              </a:rPr>
              <a:t>Matrix</a:t>
            </a:r>
          </a:p>
          <a:p>
            <a:pPr algn="l"/>
            <a:endParaRPr lang="en-US" altLang="en-US" sz="2000" b="1" dirty="0" smtClean="0">
              <a:latin typeface="+mn-ea"/>
              <a:sym typeface="+mn-ea"/>
            </a:endParaRPr>
          </a:p>
          <a:p>
            <a:pPr algn="l"/>
            <a:r>
              <a:rPr lang="en-US" altLang="en-US" sz="2000" dirty="0" smtClean="0">
                <a:latin typeface="+mn-ea"/>
                <a:sym typeface="+mn-ea"/>
              </a:rPr>
              <a:t>The </a:t>
            </a:r>
            <a:r>
              <a:rPr lang="en-US" altLang="en-US" sz="2000" dirty="0">
                <a:latin typeface="+mn-ea"/>
                <a:sym typeface="+mn-ea"/>
              </a:rPr>
              <a:t>nearest neighbor matrix of X in c as </a:t>
            </a:r>
            <a:r>
              <a:rPr lang="en-US" altLang="en-US" sz="2000" dirty="0" err="1" smtClean="0">
                <a:latin typeface="+mn-ea"/>
                <a:sym typeface="+mn-ea"/>
              </a:rPr>
              <a:t>XcNN</a:t>
            </a:r>
            <a:r>
              <a:rPr lang="en-US" altLang="en-US" sz="2000" dirty="0" smtClean="0">
                <a:latin typeface="+mn-ea"/>
                <a:sym typeface="+mn-ea"/>
              </a:rPr>
              <a:t> = </a:t>
            </a:r>
            <a:r>
              <a:rPr lang="en-US" altLang="en-US" sz="2000" dirty="0">
                <a:latin typeface="+mn-ea"/>
                <a:sym typeface="+mn-ea"/>
              </a:rPr>
              <a:t>[</a:t>
            </a:r>
            <a:r>
              <a:rPr lang="en-US" altLang="en-US" sz="2000" dirty="0" err="1">
                <a:latin typeface="+mn-ea"/>
                <a:sym typeface="+mn-ea"/>
              </a:rPr>
              <a:t>NNc</a:t>
            </a:r>
            <a:r>
              <a:rPr lang="en-US" altLang="en-US" sz="2000" dirty="0">
                <a:latin typeface="+mn-ea"/>
                <a:sym typeface="+mn-ea"/>
              </a:rPr>
              <a:t>(x1), ... ,</a:t>
            </a:r>
            <a:r>
              <a:rPr lang="en-US" altLang="en-US" sz="2000" dirty="0" err="1">
                <a:latin typeface="+mn-ea"/>
                <a:sym typeface="+mn-ea"/>
              </a:rPr>
              <a:t>NNc</a:t>
            </a:r>
            <a:r>
              <a:rPr lang="en-US" altLang="en-US" sz="2000" dirty="0">
                <a:latin typeface="+mn-ea"/>
                <a:sym typeface="+mn-ea"/>
              </a:rPr>
              <a:t>(</a:t>
            </a:r>
            <a:r>
              <a:rPr lang="en-US" altLang="en-US" sz="2000" dirty="0" err="1">
                <a:latin typeface="+mn-ea"/>
                <a:sym typeface="+mn-ea"/>
              </a:rPr>
              <a:t>xN</a:t>
            </a:r>
            <a:r>
              <a:rPr lang="en-US" altLang="en-US" sz="2000" dirty="0">
                <a:latin typeface="+mn-ea"/>
                <a:sym typeface="+mn-ea"/>
              </a:rPr>
              <a:t>)], the squared distance matrix to class c is deﬁned </a:t>
            </a:r>
            <a:r>
              <a:rPr lang="en-US" altLang="en-US" sz="2000" dirty="0" smtClean="0">
                <a:latin typeface="+mn-ea"/>
                <a:sym typeface="+mn-ea"/>
              </a:rPr>
              <a:t>as,</a:t>
            </a:r>
          </a:p>
          <a:p>
            <a:pPr algn="l"/>
            <a:endParaRPr lang="en-US" altLang="en-US" sz="2000" dirty="0">
              <a:latin typeface="+mn-ea"/>
              <a:sym typeface="+mn-ea"/>
            </a:endParaRPr>
          </a:p>
          <a:p>
            <a:pPr algn="l"/>
            <a:r>
              <a:rPr lang="en-US" altLang="en-US" sz="2000" dirty="0">
                <a:latin typeface="+mn-ea"/>
                <a:sym typeface="+mn-ea"/>
              </a:rPr>
              <a:t>	</a:t>
            </a:r>
            <a:r>
              <a:rPr lang="en-US" altLang="en-US" sz="2000" dirty="0" smtClean="0">
                <a:latin typeface="+mn-ea"/>
                <a:sym typeface="+mn-ea"/>
              </a:rPr>
              <a:t>				   ,   where </a:t>
            </a:r>
            <a:r>
              <a:rPr lang="en-US" altLang="en-US" sz="2000" dirty="0">
                <a:latin typeface="+mn-ea"/>
                <a:sym typeface="+mn-ea"/>
              </a:rPr>
              <a:t>⊙ is an element-wise product.</a:t>
            </a:r>
            <a:endParaRPr lang="en-US" altLang="en-US" sz="2000" dirty="0" smtClean="0">
              <a:latin typeface="+mn-ea"/>
              <a:sym typeface="+mn-ea"/>
            </a:endParaRPr>
          </a:p>
          <a:p>
            <a:pPr algn="l"/>
            <a:endParaRPr lang="en-US" altLang="en-US" sz="2000" dirty="0">
              <a:latin typeface="+mn-ea"/>
              <a:sym typeface="+mn-ea"/>
            </a:endParaRPr>
          </a:p>
          <a:p>
            <a:pPr algn="l"/>
            <a:endParaRPr lang="en-US" altLang="en-US" sz="2000" dirty="0">
              <a:latin typeface="+mn-ea"/>
              <a:sym typeface="+mn-ea"/>
            </a:endParaRPr>
          </a:p>
        </p:txBody>
      </p:sp>
      <p:sp>
        <p:nvSpPr>
          <p:cNvPr id="2" name="Title 1"/>
          <p:cNvSpPr>
            <a:spLocks noGrp="1"/>
          </p:cNvSpPr>
          <p:nvPr>
            <p:ph type="ctrTitle"/>
          </p:nvPr>
        </p:nvSpPr>
        <p:spPr>
          <a:xfrm>
            <a:off x="480695" y="376555"/>
            <a:ext cx="9144000" cy="838835"/>
          </a:xfrm>
        </p:spPr>
        <p:txBody>
          <a:bodyPr>
            <a:normAutofit/>
          </a:bodyPr>
          <a:lstStyle/>
          <a:p>
            <a:pPr algn="l"/>
            <a:r>
              <a:rPr lang="en-US" altLang="en-US" sz="4400" dirty="0" smtClean="0">
                <a:latin typeface="+mn-ea"/>
              </a:rPr>
              <a:t>Method</a:t>
            </a:r>
            <a:endParaRPr lang="x-none" altLang="en-US" sz="4400" dirty="0">
              <a:latin typeface="+mn-ea"/>
            </a:endParaRPr>
          </a:p>
        </p:txBody>
      </p:sp>
      <p:pic>
        <p:nvPicPr>
          <p:cNvPr id="4" name="图片 3"/>
          <p:cNvPicPr>
            <a:picLocks noChangeAspect="1"/>
          </p:cNvPicPr>
          <p:nvPr/>
        </p:nvPicPr>
        <p:blipFill>
          <a:blip r:embed="rId2"/>
          <a:stretch>
            <a:fillRect/>
          </a:stretch>
        </p:blipFill>
        <p:spPr>
          <a:xfrm>
            <a:off x="798995" y="5000624"/>
            <a:ext cx="4419117" cy="625475"/>
          </a:xfrm>
          <a:prstGeom prst="rect">
            <a:avLst/>
          </a:prstGeom>
        </p:spPr>
      </p:pic>
    </p:spTree>
    <p:extLst>
      <p:ext uri="{BB962C8B-B14F-4D97-AF65-F5344CB8AC3E}">
        <p14:creationId xmlns:p14="http://schemas.microsoft.com/office/powerpoint/2010/main" val="653233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8094" y="1321308"/>
            <a:ext cx="11153775" cy="5371592"/>
          </a:xfrm>
        </p:spPr>
        <p:txBody>
          <a:bodyPr>
            <a:normAutofit/>
          </a:bodyPr>
          <a:lstStyle/>
          <a:p>
            <a:pPr algn="l"/>
            <a:r>
              <a:rPr lang="en-US" altLang="en-US" sz="2000" b="1" dirty="0" smtClean="0">
                <a:latin typeface="+mn-ea"/>
                <a:sym typeface="+mn-ea"/>
              </a:rPr>
              <a:t>MSR-Action3D</a:t>
            </a:r>
          </a:p>
          <a:p>
            <a:pPr algn="l"/>
            <a:endParaRPr lang="en-US" altLang="en-US" sz="2000" dirty="0" smtClean="0">
              <a:latin typeface="+mn-ea"/>
              <a:sym typeface="+mn-ea"/>
            </a:endParaRPr>
          </a:p>
          <a:p>
            <a:pPr algn="l"/>
            <a:endParaRPr lang="en-US" altLang="en-US" sz="2000" dirty="0" smtClean="0">
              <a:latin typeface="+mn-ea"/>
              <a:sym typeface="+mn-ea"/>
            </a:endParaRPr>
          </a:p>
          <a:p>
            <a:pPr algn="l"/>
            <a:endParaRPr lang="en-US" altLang="en-US" sz="2000" dirty="0">
              <a:latin typeface="+mn-ea"/>
              <a:sym typeface="+mn-ea"/>
            </a:endParaRPr>
          </a:p>
          <a:p>
            <a:pPr algn="l"/>
            <a:endParaRPr lang="en-US" altLang="en-US" sz="2000" dirty="0" smtClean="0">
              <a:latin typeface="+mn-ea"/>
              <a:sym typeface="+mn-ea"/>
            </a:endParaRPr>
          </a:p>
          <a:p>
            <a:pPr algn="l"/>
            <a:endParaRPr lang="en-US" altLang="en-US" sz="2000" dirty="0">
              <a:latin typeface="+mn-ea"/>
              <a:sym typeface="+mn-ea"/>
            </a:endParaRPr>
          </a:p>
          <a:p>
            <a:pPr algn="l"/>
            <a:endParaRPr lang="en-US" altLang="en-US" sz="2000" dirty="0" smtClean="0">
              <a:latin typeface="+mn-ea"/>
              <a:sym typeface="+mn-ea"/>
            </a:endParaRPr>
          </a:p>
          <a:p>
            <a:pPr algn="l"/>
            <a:endParaRPr lang="en-US" altLang="en-US" sz="2000" dirty="0">
              <a:latin typeface="+mn-ea"/>
              <a:sym typeface="+mn-ea"/>
            </a:endParaRPr>
          </a:p>
          <a:p>
            <a:pPr algn="l"/>
            <a:endParaRPr lang="en-US" altLang="en-US" sz="2000" dirty="0" smtClean="0">
              <a:latin typeface="+mn-ea"/>
              <a:sym typeface="+mn-ea"/>
            </a:endParaRPr>
          </a:p>
          <a:p>
            <a:pPr algn="l"/>
            <a:endParaRPr lang="en-US" altLang="en-US" sz="2000" dirty="0">
              <a:latin typeface="+mn-ea"/>
              <a:sym typeface="+mn-ea"/>
            </a:endParaRPr>
          </a:p>
          <a:p>
            <a:pPr algn="l"/>
            <a:endParaRPr lang="en-US" altLang="en-US" sz="2000" dirty="0" smtClean="0">
              <a:latin typeface="+mn-ea"/>
              <a:sym typeface="+mn-ea"/>
            </a:endParaRPr>
          </a:p>
          <a:p>
            <a:pPr algn="l"/>
            <a:endParaRPr lang="en-US" altLang="en-US" sz="2000" dirty="0">
              <a:latin typeface="+mn-ea"/>
              <a:sym typeface="+mn-ea"/>
            </a:endParaRPr>
          </a:p>
          <a:p>
            <a:pPr algn="l"/>
            <a:r>
              <a:rPr lang="en-US" altLang="en-US" sz="2000" dirty="0" smtClean="0">
                <a:latin typeface="+mn-ea"/>
                <a:sym typeface="+mn-ea"/>
              </a:rPr>
              <a:t>Comparison </a:t>
            </a:r>
            <a:r>
              <a:rPr lang="en-US" altLang="en-US" sz="2000" dirty="0">
                <a:latin typeface="+mn-ea"/>
                <a:sym typeface="+mn-ea"/>
              </a:rPr>
              <a:t>of Results on MSR-Action3D (%)</a:t>
            </a:r>
          </a:p>
        </p:txBody>
      </p:sp>
      <p:sp>
        <p:nvSpPr>
          <p:cNvPr id="2" name="Title 1"/>
          <p:cNvSpPr>
            <a:spLocks noGrp="1"/>
          </p:cNvSpPr>
          <p:nvPr>
            <p:ph type="ctrTitle"/>
          </p:nvPr>
        </p:nvSpPr>
        <p:spPr>
          <a:xfrm>
            <a:off x="480695" y="376555"/>
            <a:ext cx="9144000" cy="838835"/>
          </a:xfrm>
        </p:spPr>
        <p:txBody>
          <a:bodyPr>
            <a:normAutofit/>
          </a:bodyPr>
          <a:lstStyle/>
          <a:p>
            <a:pPr algn="l"/>
            <a:r>
              <a:rPr lang="en-US" altLang="en-US" sz="4400" dirty="0">
                <a:latin typeface="+mn-ea"/>
              </a:rPr>
              <a:t>Experiment Results and Analysis</a:t>
            </a:r>
            <a:endParaRPr lang="x-none" altLang="en-US" sz="4400" dirty="0">
              <a:latin typeface="+mn-ea"/>
            </a:endParaRPr>
          </a:p>
        </p:txBody>
      </p:sp>
      <p:pic>
        <p:nvPicPr>
          <p:cNvPr id="5" name="图片 4"/>
          <p:cNvPicPr>
            <a:picLocks noChangeAspect="1"/>
          </p:cNvPicPr>
          <p:nvPr/>
        </p:nvPicPr>
        <p:blipFill>
          <a:blip r:embed="rId2"/>
          <a:stretch>
            <a:fillRect/>
          </a:stretch>
        </p:blipFill>
        <p:spPr>
          <a:xfrm>
            <a:off x="2729488" y="1574799"/>
            <a:ext cx="6631424" cy="4292602"/>
          </a:xfrm>
          <a:prstGeom prst="rect">
            <a:avLst/>
          </a:prstGeom>
        </p:spPr>
      </p:pic>
    </p:spTree>
    <p:extLst>
      <p:ext uri="{BB962C8B-B14F-4D97-AF65-F5344CB8AC3E}">
        <p14:creationId xmlns:p14="http://schemas.microsoft.com/office/powerpoint/2010/main" val="1083464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8094" y="1321308"/>
            <a:ext cx="11153775" cy="5371592"/>
          </a:xfrm>
        </p:spPr>
        <p:txBody>
          <a:bodyPr>
            <a:normAutofit/>
          </a:bodyPr>
          <a:lstStyle/>
          <a:p>
            <a:pPr algn="l"/>
            <a:r>
              <a:rPr lang="en-US" altLang="en-US" sz="2000" b="1" dirty="0" smtClean="0">
                <a:latin typeface="+mn-ea"/>
                <a:sym typeface="+mn-ea"/>
              </a:rPr>
              <a:t>MSR-Action3D</a:t>
            </a:r>
          </a:p>
          <a:p>
            <a:pPr algn="l"/>
            <a:endParaRPr lang="en-US" altLang="en-US" sz="2000" dirty="0" smtClean="0">
              <a:latin typeface="+mn-ea"/>
              <a:sym typeface="+mn-ea"/>
            </a:endParaRPr>
          </a:p>
          <a:p>
            <a:pPr algn="l"/>
            <a:endParaRPr lang="en-US" altLang="en-US" sz="2000" dirty="0" smtClean="0">
              <a:latin typeface="+mn-ea"/>
              <a:sym typeface="+mn-ea"/>
            </a:endParaRPr>
          </a:p>
          <a:p>
            <a:pPr algn="l"/>
            <a:r>
              <a:rPr lang="en-US" altLang="en-US" sz="2000" dirty="0" smtClean="0">
                <a:latin typeface="+mn-ea"/>
                <a:sym typeface="+mn-ea"/>
              </a:rPr>
              <a:t>Parameter </a:t>
            </a:r>
            <a:r>
              <a:rPr lang="en-US" altLang="en-US" sz="2000" dirty="0">
                <a:latin typeface="+mn-ea"/>
                <a:sym typeface="+mn-ea"/>
              </a:rPr>
              <a:t>Sensitivity </a:t>
            </a:r>
            <a:endParaRPr lang="en-US" altLang="en-US" sz="2000" dirty="0" smtClean="0">
              <a:latin typeface="+mn-ea"/>
              <a:sym typeface="+mn-ea"/>
            </a:endParaRPr>
          </a:p>
          <a:p>
            <a:pPr algn="l"/>
            <a:r>
              <a:rPr lang="en-US" altLang="en-US" sz="2000" dirty="0" smtClean="0">
                <a:latin typeface="+mn-ea"/>
                <a:sym typeface="+mn-ea"/>
              </a:rPr>
              <a:t>Analysis </a:t>
            </a:r>
            <a:r>
              <a:rPr lang="en-US" altLang="en-US" sz="2000" dirty="0">
                <a:latin typeface="+mn-ea"/>
                <a:sym typeface="+mn-ea"/>
              </a:rPr>
              <a:t>on MSR-Action </a:t>
            </a:r>
            <a:endParaRPr lang="en-US" altLang="en-US" sz="2000" dirty="0" smtClean="0">
              <a:latin typeface="+mn-ea"/>
              <a:sym typeface="+mn-ea"/>
            </a:endParaRPr>
          </a:p>
          <a:p>
            <a:pPr algn="l"/>
            <a:r>
              <a:rPr lang="en-US" altLang="en-US" sz="2000" dirty="0" smtClean="0">
                <a:latin typeface="+mn-ea"/>
                <a:sym typeface="+mn-ea"/>
              </a:rPr>
              <a:t>Dataset</a:t>
            </a:r>
            <a:r>
              <a:rPr lang="en-US" altLang="en-US" sz="2000" dirty="0">
                <a:latin typeface="+mn-ea"/>
                <a:sym typeface="+mn-ea"/>
              </a:rPr>
              <a:t>. The x-axis </a:t>
            </a:r>
            <a:endParaRPr lang="en-US" altLang="en-US" sz="2000" dirty="0" smtClean="0">
              <a:latin typeface="+mn-ea"/>
              <a:sym typeface="+mn-ea"/>
            </a:endParaRPr>
          </a:p>
          <a:p>
            <a:pPr algn="l"/>
            <a:r>
              <a:rPr lang="en-US" altLang="en-US" sz="2000" dirty="0" smtClean="0">
                <a:latin typeface="+mn-ea"/>
                <a:sym typeface="+mn-ea"/>
              </a:rPr>
              <a:t>indicates </a:t>
            </a:r>
            <a:r>
              <a:rPr lang="en-US" altLang="en-US" sz="2000" dirty="0">
                <a:latin typeface="+mn-ea"/>
                <a:sym typeface="+mn-ea"/>
              </a:rPr>
              <a:t>the chosen </a:t>
            </a:r>
            <a:endParaRPr lang="en-US" altLang="en-US" sz="2000" dirty="0" smtClean="0">
              <a:latin typeface="+mn-ea"/>
              <a:sym typeface="+mn-ea"/>
            </a:endParaRPr>
          </a:p>
          <a:p>
            <a:pPr algn="l"/>
            <a:r>
              <a:rPr lang="en-US" altLang="en-US" sz="2000" dirty="0" smtClean="0">
                <a:latin typeface="+mn-ea"/>
                <a:sym typeface="+mn-ea"/>
              </a:rPr>
              <a:t>number </a:t>
            </a:r>
            <a:r>
              <a:rPr lang="en-US" altLang="en-US" sz="2000" dirty="0">
                <a:latin typeface="+mn-ea"/>
                <a:sym typeface="+mn-ea"/>
              </a:rPr>
              <a:t>of local poses. </a:t>
            </a:r>
            <a:endParaRPr lang="en-US" altLang="en-US" sz="2000" dirty="0" smtClean="0">
              <a:latin typeface="+mn-ea"/>
              <a:sym typeface="+mn-ea"/>
            </a:endParaRPr>
          </a:p>
          <a:p>
            <a:pPr algn="l"/>
            <a:r>
              <a:rPr lang="en-US" altLang="en-US" sz="2000" dirty="0" smtClean="0">
                <a:latin typeface="+mn-ea"/>
                <a:sym typeface="+mn-ea"/>
              </a:rPr>
              <a:t>The </a:t>
            </a:r>
            <a:r>
              <a:rPr lang="en-US" altLang="en-US" sz="2000" dirty="0">
                <a:latin typeface="+mn-ea"/>
                <a:sym typeface="+mn-ea"/>
              </a:rPr>
              <a:t>subtitle indicates </a:t>
            </a:r>
            <a:endParaRPr lang="en-US" altLang="en-US" sz="2000" dirty="0" smtClean="0">
              <a:latin typeface="+mn-ea"/>
              <a:sym typeface="+mn-ea"/>
            </a:endParaRPr>
          </a:p>
          <a:p>
            <a:pPr algn="l"/>
            <a:r>
              <a:rPr lang="en-US" altLang="en-US" sz="2000" dirty="0" smtClean="0">
                <a:latin typeface="+mn-ea"/>
                <a:sym typeface="+mn-ea"/>
              </a:rPr>
              <a:t>the </a:t>
            </a:r>
            <a:r>
              <a:rPr lang="en-US" altLang="en-US" sz="2000" dirty="0">
                <a:latin typeface="+mn-ea"/>
                <a:sym typeface="+mn-ea"/>
              </a:rPr>
              <a:t>chosen number </a:t>
            </a:r>
            <a:endParaRPr lang="en-US" altLang="en-US" sz="2000" dirty="0" smtClean="0">
              <a:latin typeface="+mn-ea"/>
              <a:sym typeface="+mn-ea"/>
            </a:endParaRPr>
          </a:p>
          <a:p>
            <a:pPr algn="l"/>
            <a:r>
              <a:rPr lang="en-US" altLang="en-US" sz="2000" dirty="0" smtClean="0">
                <a:latin typeface="+mn-ea"/>
                <a:sym typeface="+mn-ea"/>
              </a:rPr>
              <a:t>of </a:t>
            </a:r>
            <a:r>
              <a:rPr lang="en-US" altLang="en-US" sz="2000" dirty="0">
                <a:latin typeface="+mn-ea"/>
                <a:sym typeface="+mn-ea"/>
              </a:rPr>
              <a:t>temporal stages.</a:t>
            </a:r>
          </a:p>
          <a:p>
            <a:pPr algn="l"/>
            <a:endParaRPr lang="en-US" altLang="en-US" sz="2000" dirty="0" smtClean="0">
              <a:latin typeface="+mn-ea"/>
              <a:sym typeface="+mn-ea"/>
            </a:endParaRPr>
          </a:p>
          <a:p>
            <a:pPr algn="l"/>
            <a:endParaRPr lang="en-US" altLang="en-US" sz="2000" dirty="0">
              <a:latin typeface="+mn-ea"/>
              <a:sym typeface="+mn-ea"/>
            </a:endParaRPr>
          </a:p>
          <a:p>
            <a:pPr algn="l"/>
            <a:endParaRPr lang="en-US" altLang="en-US" sz="2000" dirty="0" smtClean="0">
              <a:latin typeface="+mn-ea"/>
              <a:sym typeface="+mn-ea"/>
            </a:endParaRPr>
          </a:p>
          <a:p>
            <a:pPr algn="l"/>
            <a:endParaRPr lang="en-US" altLang="en-US" sz="2000" dirty="0">
              <a:latin typeface="+mn-ea"/>
              <a:sym typeface="+mn-ea"/>
            </a:endParaRPr>
          </a:p>
          <a:p>
            <a:pPr algn="l"/>
            <a:endParaRPr lang="en-US" altLang="en-US" sz="2000" dirty="0" smtClean="0">
              <a:latin typeface="+mn-ea"/>
              <a:sym typeface="+mn-ea"/>
            </a:endParaRPr>
          </a:p>
          <a:p>
            <a:pPr algn="l"/>
            <a:endParaRPr lang="en-US" altLang="en-US" sz="2000" dirty="0">
              <a:latin typeface="+mn-ea"/>
              <a:sym typeface="+mn-ea"/>
            </a:endParaRPr>
          </a:p>
          <a:p>
            <a:pPr algn="l"/>
            <a:endParaRPr lang="en-US" altLang="en-US" sz="2000" dirty="0" smtClean="0">
              <a:latin typeface="+mn-ea"/>
              <a:sym typeface="+mn-ea"/>
            </a:endParaRPr>
          </a:p>
          <a:p>
            <a:pPr algn="l"/>
            <a:endParaRPr lang="en-US" altLang="en-US" sz="2000" dirty="0">
              <a:latin typeface="+mn-ea"/>
              <a:sym typeface="+mn-ea"/>
            </a:endParaRPr>
          </a:p>
          <a:p>
            <a:pPr algn="l"/>
            <a:endParaRPr lang="en-US" altLang="en-US" sz="2000" dirty="0" smtClean="0">
              <a:latin typeface="+mn-ea"/>
              <a:sym typeface="+mn-ea"/>
            </a:endParaRPr>
          </a:p>
          <a:p>
            <a:pPr algn="l"/>
            <a:endParaRPr lang="en-US" altLang="en-US" sz="2000" dirty="0">
              <a:latin typeface="+mn-ea"/>
              <a:sym typeface="+mn-ea"/>
            </a:endParaRPr>
          </a:p>
        </p:txBody>
      </p:sp>
      <p:sp>
        <p:nvSpPr>
          <p:cNvPr id="2" name="Title 1"/>
          <p:cNvSpPr>
            <a:spLocks noGrp="1"/>
          </p:cNvSpPr>
          <p:nvPr>
            <p:ph type="ctrTitle"/>
          </p:nvPr>
        </p:nvSpPr>
        <p:spPr>
          <a:xfrm>
            <a:off x="480695" y="376555"/>
            <a:ext cx="9144000" cy="838835"/>
          </a:xfrm>
        </p:spPr>
        <p:txBody>
          <a:bodyPr>
            <a:normAutofit/>
          </a:bodyPr>
          <a:lstStyle/>
          <a:p>
            <a:pPr algn="l"/>
            <a:r>
              <a:rPr lang="en-US" altLang="en-US" sz="4400" dirty="0">
                <a:latin typeface="+mn-ea"/>
              </a:rPr>
              <a:t>Experiment Results and Analysis</a:t>
            </a:r>
            <a:endParaRPr lang="x-none" altLang="en-US" sz="4400" dirty="0">
              <a:latin typeface="+mn-ea"/>
            </a:endParaRPr>
          </a:p>
        </p:txBody>
      </p:sp>
      <p:pic>
        <p:nvPicPr>
          <p:cNvPr id="4" name="图片 3"/>
          <p:cNvPicPr>
            <a:picLocks noChangeAspect="1"/>
          </p:cNvPicPr>
          <p:nvPr/>
        </p:nvPicPr>
        <p:blipFill>
          <a:blip r:embed="rId2"/>
          <a:stretch>
            <a:fillRect/>
          </a:stretch>
        </p:blipFill>
        <p:spPr>
          <a:xfrm>
            <a:off x="3510550" y="1232408"/>
            <a:ext cx="7228887" cy="5612892"/>
          </a:xfrm>
          <a:prstGeom prst="rect">
            <a:avLst/>
          </a:prstGeom>
        </p:spPr>
      </p:pic>
    </p:spTree>
    <p:extLst>
      <p:ext uri="{BB962C8B-B14F-4D97-AF65-F5344CB8AC3E}">
        <p14:creationId xmlns:p14="http://schemas.microsoft.com/office/powerpoint/2010/main" val="3167994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8094" y="1321308"/>
            <a:ext cx="11153775" cy="5371592"/>
          </a:xfrm>
        </p:spPr>
        <p:txBody>
          <a:bodyPr>
            <a:normAutofit/>
          </a:bodyPr>
          <a:lstStyle/>
          <a:p>
            <a:pPr algn="l"/>
            <a:r>
              <a:rPr lang="en-US" altLang="en-US" sz="2000" b="1" dirty="0" smtClean="0">
                <a:latin typeface="+mn-ea"/>
                <a:sym typeface="+mn-ea"/>
              </a:rPr>
              <a:t>MSR-Action3D</a:t>
            </a:r>
          </a:p>
          <a:p>
            <a:pPr algn="l"/>
            <a:endParaRPr lang="en-US" altLang="en-US" sz="2000" dirty="0" smtClean="0">
              <a:latin typeface="+mn-ea"/>
              <a:sym typeface="+mn-ea"/>
            </a:endParaRPr>
          </a:p>
          <a:p>
            <a:pPr algn="l"/>
            <a:r>
              <a:rPr lang="en-US" altLang="en-US" sz="2000" dirty="0" smtClean="0">
                <a:latin typeface="+mn-ea"/>
                <a:sym typeface="+mn-ea"/>
              </a:rPr>
              <a:t> </a:t>
            </a:r>
          </a:p>
          <a:p>
            <a:pPr algn="l"/>
            <a:endParaRPr lang="en-US" altLang="en-US" sz="2000" dirty="0" smtClean="0">
              <a:latin typeface="+mn-ea"/>
              <a:sym typeface="+mn-ea"/>
            </a:endParaRPr>
          </a:p>
          <a:p>
            <a:pPr algn="l"/>
            <a:r>
              <a:rPr lang="en-US" altLang="en-US" sz="2000" dirty="0" smtClean="0">
                <a:latin typeface="+mn-ea"/>
                <a:sym typeface="+mn-ea"/>
              </a:rPr>
              <a:t>Key </a:t>
            </a:r>
            <a:r>
              <a:rPr lang="en-US" altLang="en-US" sz="2000" dirty="0">
                <a:latin typeface="+mn-ea"/>
                <a:sym typeface="+mn-ea"/>
              </a:rPr>
              <a:t>Stages </a:t>
            </a:r>
            <a:r>
              <a:rPr lang="en-US" altLang="en-US" sz="2000" dirty="0" smtClean="0">
                <a:latin typeface="+mn-ea"/>
                <a:sym typeface="+mn-ea"/>
              </a:rPr>
              <a:t>and</a:t>
            </a:r>
          </a:p>
          <a:p>
            <a:pPr algn="l"/>
            <a:r>
              <a:rPr lang="en-US" altLang="en-US" sz="2000" dirty="0" smtClean="0">
                <a:latin typeface="+mn-ea"/>
                <a:sym typeface="+mn-ea"/>
              </a:rPr>
              <a:t>Key </a:t>
            </a:r>
            <a:r>
              <a:rPr lang="en-US" altLang="en-US" sz="2000" dirty="0">
                <a:latin typeface="+mn-ea"/>
                <a:sym typeface="+mn-ea"/>
              </a:rPr>
              <a:t>Joints with </a:t>
            </a:r>
            <a:endParaRPr lang="en-US" altLang="en-US" sz="2000" dirty="0" smtClean="0">
              <a:latin typeface="+mn-ea"/>
              <a:sym typeface="+mn-ea"/>
            </a:endParaRPr>
          </a:p>
          <a:p>
            <a:pPr algn="l"/>
            <a:r>
              <a:rPr lang="en-US" altLang="en-US" sz="2000" dirty="0" smtClean="0">
                <a:latin typeface="+mn-ea"/>
                <a:sym typeface="+mn-ea"/>
              </a:rPr>
              <a:t>their </a:t>
            </a:r>
            <a:r>
              <a:rPr lang="en-US" altLang="en-US" sz="2000" dirty="0">
                <a:latin typeface="+mn-ea"/>
                <a:sym typeface="+mn-ea"/>
              </a:rPr>
              <a:t>Key </a:t>
            </a:r>
            <a:endParaRPr lang="en-US" altLang="en-US" sz="2000" dirty="0" smtClean="0">
              <a:latin typeface="+mn-ea"/>
              <a:sym typeface="+mn-ea"/>
            </a:endParaRPr>
          </a:p>
          <a:p>
            <a:pPr algn="l"/>
            <a:r>
              <a:rPr lang="en-US" altLang="en-US" sz="2000" dirty="0" smtClean="0">
                <a:latin typeface="+mn-ea"/>
                <a:sym typeface="+mn-ea"/>
              </a:rPr>
              <a:t>Motions </a:t>
            </a:r>
            <a:r>
              <a:rPr lang="en-US" altLang="en-US" sz="2000" dirty="0">
                <a:latin typeface="+mn-ea"/>
                <a:sym typeface="+mn-ea"/>
              </a:rPr>
              <a:t>from </a:t>
            </a:r>
            <a:endParaRPr lang="en-US" altLang="en-US" sz="2000" dirty="0" smtClean="0">
              <a:latin typeface="+mn-ea"/>
              <a:sym typeface="+mn-ea"/>
            </a:endParaRPr>
          </a:p>
          <a:p>
            <a:pPr algn="l"/>
            <a:r>
              <a:rPr lang="en-US" altLang="en-US" sz="2000" dirty="0" smtClean="0">
                <a:latin typeface="+mn-ea"/>
                <a:sym typeface="+mn-ea"/>
              </a:rPr>
              <a:t>MSR-Action3D</a:t>
            </a:r>
            <a:r>
              <a:rPr lang="en-US" altLang="en-US" sz="2000" dirty="0">
                <a:latin typeface="+mn-ea"/>
                <a:sym typeface="+mn-ea"/>
              </a:rPr>
              <a:t>.</a:t>
            </a:r>
            <a:endParaRPr lang="en-US" altLang="en-US" sz="2000" dirty="0" smtClean="0">
              <a:latin typeface="+mn-ea"/>
              <a:sym typeface="+mn-ea"/>
            </a:endParaRPr>
          </a:p>
          <a:p>
            <a:pPr algn="l"/>
            <a:endParaRPr lang="en-US" altLang="en-US" sz="2000" dirty="0">
              <a:latin typeface="+mn-ea"/>
              <a:sym typeface="+mn-ea"/>
            </a:endParaRPr>
          </a:p>
          <a:p>
            <a:pPr algn="l"/>
            <a:endParaRPr lang="en-US" altLang="en-US" sz="2000" dirty="0" smtClean="0">
              <a:latin typeface="+mn-ea"/>
              <a:sym typeface="+mn-ea"/>
            </a:endParaRPr>
          </a:p>
          <a:p>
            <a:pPr algn="l"/>
            <a:endParaRPr lang="en-US" altLang="en-US" sz="2000" dirty="0">
              <a:latin typeface="+mn-ea"/>
              <a:sym typeface="+mn-ea"/>
            </a:endParaRPr>
          </a:p>
          <a:p>
            <a:pPr algn="l"/>
            <a:endParaRPr lang="en-US" altLang="en-US" sz="2000" dirty="0" smtClean="0">
              <a:latin typeface="+mn-ea"/>
              <a:sym typeface="+mn-ea"/>
            </a:endParaRPr>
          </a:p>
          <a:p>
            <a:pPr algn="l"/>
            <a:endParaRPr lang="en-US" altLang="en-US" sz="2000" dirty="0">
              <a:latin typeface="+mn-ea"/>
              <a:sym typeface="+mn-ea"/>
            </a:endParaRPr>
          </a:p>
          <a:p>
            <a:pPr algn="l"/>
            <a:endParaRPr lang="en-US" altLang="en-US" sz="2000" dirty="0" smtClean="0">
              <a:latin typeface="+mn-ea"/>
              <a:sym typeface="+mn-ea"/>
            </a:endParaRPr>
          </a:p>
          <a:p>
            <a:pPr algn="l"/>
            <a:endParaRPr lang="en-US" altLang="en-US" sz="2000" dirty="0">
              <a:latin typeface="+mn-ea"/>
              <a:sym typeface="+mn-ea"/>
            </a:endParaRPr>
          </a:p>
          <a:p>
            <a:pPr algn="l"/>
            <a:endParaRPr lang="en-US" altLang="en-US" sz="2000" dirty="0" smtClean="0">
              <a:latin typeface="+mn-ea"/>
              <a:sym typeface="+mn-ea"/>
            </a:endParaRPr>
          </a:p>
          <a:p>
            <a:pPr algn="l"/>
            <a:endParaRPr lang="en-US" altLang="en-US" sz="2000" dirty="0">
              <a:latin typeface="+mn-ea"/>
              <a:sym typeface="+mn-ea"/>
            </a:endParaRPr>
          </a:p>
        </p:txBody>
      </p:sp>
      <p:sp>
        <p:nvSpPr>
          <p:cNvPr id="2" name="Title 1"/>
          <p:cNvSpPr>
            <a:spLocks noGrp="1"/>
          </p:cNvSpPr>
          <p:nvPr>
            <p:ph type="ctrTitle"/>
          </p:nvPr>
        </p:nvSpPr>
        <p:spPr>
          <a:xfrm>
            <a:off x="480695" y="376555"/>
            <a:ext cx="9144000" cy="838835"/>
          </a:xfrm>
        </p:spPr>
        <p:txBody>
          <a:bodyPr>
            <a:normAutofit/>
          </a:bodyPr>
          <a:lstStyle/>
          <a:p>
            <a:pPr algn="l"/>
            <a:r>
              <a:rPr lang="en-US" altLang="en-US" sz="4400" dirty="0">
                <a:latin typeface="+mn-ea"/>
              </a:rPr>
              <a:t>Experiment Results and Analysis</a:t>
            </a:r>
            <a:endParaRPr lang="x-none" altLang="en-US" sz="4400" dirty="0">
              <a:latin typeface="+mn-ea"/>
            </a:endParaRPr>
          </a:p>
        </p:txBody>
      </p:sp>
      <p:pic>
        <p:nvPicPr>
          <p:cNvPr id="5" name="图片 4"/>
          <p:cNvPicPr>
            <a:picLocks noChangeAspect="1"/>
          </p:cNvPicPr>
          <p:nvPr/>
        </p:nvPicPr>
        <p:blipFill>
          <a:blip r:embed="rId3"/>
          <a:stretch>
            <a:fillRect/>
          </a:stretch>
        </p:blipFill>
        <p:spPr>
          <a:xfrm>
            <a:off x="2501901" y="1274205"/>
            <a:ext cx="9090024" cy="5418695"/>
          </a:xfrm>
          <a:prstGeom prst="rect">
            <a:avLst/>
          </a:prstGeom>
        </p:spPr>
      </p:pic>
    </p:spTree>
    <p:extLst>
      <p:ext uri="{BB962C8B-B14F-4D97-AF65-F5344CB8AC3E}">
        <p14:creationId xmlns:p14="http://schemas.microsoft.com/office/powerpoint/2010/main" val="2030269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8094" y="1321308"/>
            <a:ext cx="11153775" cy="5371592"/>
          </a:xfrm>
        </p:spPr>
        <p:txBody>
          <a:bodyPr>
            <a:normAutofit/>
          </a:bodyPr>
          <a:lstStyle/>
          <a:p>
            <a:pPr algn="l"/>
            <a:r>
              <a:rPr lang="en-US" altLang="en-US" sz="2000" b="1" dirty="0" err="1">
                <a:latin typeface="+mn-ea"/>
                <a:sym typeface="+mn-ea"/>
              </a:rPr>
              <a:t>UTKinect</a:t>
            </a:r>
            <a:endParaRPr lang="en-US" altLang="en-US" sz="2000" dirty="0" smtClean="0">
              <a:latin typeface="+mn-ea"/>
              <a:sym typeface="+mn-ea"/>
            </a:endParaRPr>
          </a:p>
          <a:p>
            <a:pPr algn="l"/>
            <a:endParaRPr lang="en-US" altLang="en-US" sz="2000" dirty="0">
              <a:latin typeface="+mn-ea"/>
              <a:sym typeface="+mn-ea"/>
            </a:endParaRPr>
          </a:p>
          <a:p>
            <a:pPr algn="l"/>
            <a:r>
              <a:rPr lang="en-US" altLang="en-US" sz="2000" dirty="0" smtClean="0">
                <a:latin typeface="+mn-ea"/>
                <a:sym typeface="+mn-ea"/>
              </a:rPr>
              <a:t>Comparison </a:t>
            </a:r>
            <a:r>
              <a:rPr lang="en-US" altLang="en-US" sz="2000" dirty="0">
                <a:latin typeface="+mn-ea"/>
                <a:sym typeface="+mn-ea"/>
              </a:rPr>
              <a:t>of Results on </a:t>
            </a:r>
            <a:r>
              <a:rPr lang="en-US" altLang="en-US" sz="2000" dirty="0" err="1">
                <a:latin typeface="+mn-ea"/>
                <a:sym typeface="+mn-ea"/>
              </a:rPr>
              <a:t>UTKinect</a:t>
            </a:r>
            <a:r>
              <a:rPr lang="en-US" altLang="en-US" sz="2000" dirty="0">
                <a:latin typeface="+mn-ea"/>
                <a:sym typeface="+mn-ea"/>
              </a:rPr>
              <a:t> (%)</a:t>
            </a:r>
          </a:p>
          <a:p>
            <a:pPr algn="l"/>
            <a:endParaRPr lang="en-US" altLang="en-US" sz="2000" dirty="0" smtClean="0">
              <a:latin typeface="+mn-ea"/>
              <a:sym typeface="+mn-ea"/>
            </a:endParaRPr>
          </a:p>
          <a:p>
            <a:pPr algn="l"/>
            <a:endParaRPr lang="en-US" altLang="en-US" sz="2000" dirty="0">
              <a:latin typeface="+mn-ea"/>
              <a:sym typeface="+mn-ea"/>
            </a:endParaRPr>
          </a:p>
          <a:p>
            <a:pPr algn="l"/>
            <a:endParaRPr lang="en-US" altLang="en-US" sz="2000" dirty="0" smtClean="0">
              <a:latin typeface="+mn-ea"/>
              <a:sym typeface="+mn-ea"/>
            </a:endParaRPr>
          </a:p>
          <a:p>
            <a:pPr algn="l"/>
            <a:endParaRPr lang="en-US" altLang="en-US" sz="2000" dirty="0">
              <a:latin typeface="+mn-ea"/>
              <a:sym typeface="+mn-ea"/>
            </a:endParaRPr>
          </a:p>
          <a:p>
            <a:pPr algn="l"/>
            <a:endParaRPr lang="en-US" altLang="en-US" sz="2000" dirty="0" smtClean="0">
              <a:latin typeface="+mn-ea"/>
              <a:sym typeface="+mn-ea"/>
            </a:endParaRPr>
          </a:p>
          <a:p>
            <a:pPr algn="l"/>
            <a:endParaRPr lang="en-US" altLang="en-US" sz="2000" dirty="0">
              <a:latin typeface="+mn-ea"/>
              <a:sym typeface="+mn-ea"/>
            </a:endParaRPr>
          </a:p>
          <a:p>
            <a:pPr algn="l"/>
            <a:endParaRPr lang="en-US" altLang="en-US" sz="2000" dirty="0" smtClean="0">
              <a:latin typeface="+mn-ea"/>
              <a:sym typeface="+mn-ea"/>
            </a:endParaRPr>
          </a:p>
          <a:p>
            <a:pPr algn="l"/>
            <a:endParaRPr lang="en-US" altLang="en-US" sz="2000" dirty="0">
              <a:latin typeface="+mn-ea"/>
              <a:sym typeface="+mn-ea"/>
            </a:endParaRPr>
          </a:p>
          <a:p>
            <a:pPr algn="l"/>
            <a:endParaRPr lang="en-US" altLang="en-US" sz="2000" dirty="0" smtClean="0">
              <a:latin typeface="+mn-ea"/>
              <a:sym typeface="+mn-ea"/>
            </a:endParaRPr>
          </a:p>
          <a:p>
            <a:pPr algn="l"/>
            <a:endParaRPr lang="en-US" altLang="en-US" sz="2000" dirty="0">
              <a:latin typeface="+mn-ea"/>
              <a:sym typeface="+mn-ea"/>
            </a:endParaRPr>
          </a:p>
        </p:txBody>
      </p:sp>
      <p:sp>
        <p:nvSpPr>
          <p:cNvPr id="2" name="Title 1"/>
          <p:cNvSpPr>
            <a:spLocks noGrp="1"/>
          </p:cNvSpPr>
          <p:nvPr>
            <p:ph type="ctrTitle"/>
          </p:nvPr>
        </p:nvSpPr>
        <p:spPr>
          <a:xfrm>
            <a:off x="480695" y="376555"/>
            <a:ext cx="9144000" cy="838835"/>
          </a:xfrm>
        </p:spPr>
        <p:txBody>
          <a:bodyPr>
            <a:normAutofit/>
          </a:bodyPr>
          <a:lstStyle/>
          <a:p>
            <a:pPr algn="l"/>
            <a:r>
              <a:rPr lang="en-US" altLang="en-US" sz="4400" dirty="0">
                <a:latin typeface="+mn-ea"/>
              </a:rPr>
              <a:t>Experiment Results and Analysis</a:t>
            </a:r>
            <a:endParaRPr lang="x-none" altLang="en-US" sz="4400" dirty="0">
              <a:latin typeface="+mn-ea"/>
            </a:endParaRPr>
          </a:p>
        </p:txBody>
      </p:sp>
      <p:pic>
        <p:nvPicPr>
          <p:cNvPr id="5" name="图片 4"/>
          <p:cNvPicPr>
            <a:picLocks noChangeAspect="1"/>
          </p:cNvPicPr>
          <p:nvPr/>
        </p:nvPicPr>
        <p:blipFill>
          <a:blip r:embed="rId3"/>
          <a:stretch>
            <a:fillRect/>
          </a:stretch>
        </p:blipFill>
        <p:spPr>
          <a:xfrm>
            <a:off x="747712" y="2523590"/>
            <a:ext cx="4027488" cy="4207410"/>
          </a:xfrm>
          <a:prstGeom prst="rect">
            <a:avLst/>
          </a:prstGeom>
        </p:spPr>
      </p:pic>
      <p:pic>
        <p:nvPicPr>
          <p:cNvPr id="6" name="图片 5"/>
          <p:cNvPicPr>
            <a:picLocks noChangeAspect="1"/>
          </p:cNvPicPr>
          <p:nvPr/>
        </p:nvPicPr>
        <p:blipFill>
          <a:blip r:embed="rId4"/>
          <a:stretch>
            <a:fillRect/>
          </a:stretch>
        </p:blipFill>
        <p:spPr>
          <a:xfrm>
            <a:off x="5185980" y="1357354"/>
            <a:ext cx="5062919" cy="5399046"/>
          </a:xfrm>
          <a:prstGeom prst="rect">
            <a:avLst/>
          </a:prstGeom>
        </p:spPr>
      </p:pic>
      <p:sp>
        <p:nvSpPr>
          <p:cNvPr id="8" name="矩形 7"/>
          <p:cNvSpPr/>
          <p:nvPr/>
        </p:nvSpPr>
        <p:spPr>
          <a:xfrm>
            <a:off x="10435021" y="2523590"/>
            <a:ext cx="1350579" cy="3139321"/>
          </a:xfrm>
          <a:prstGeom prst="rect">
            <a:avLst/>
          </a:prstGeom>
        </p:spPr>
        <p:txBody>
          <a:bodyPr wrap="square">
            <a:spAutoFit/>
          </a:bodyPr>
          <a:lstStyle/>
          <a:p>
            <a:r>
              <a:rPr lang="en-US" altLang="zh-CN" dirty="0"/>
              <a:t>An Example of </a:t>
            </a:r>
            <a:r>
              <a:rPr lang="en-US" altLang="zh-CN" dirty="0" err="1"/>
              <a:t>Spatio</a:t>
            </a:r>
            <a:r>
              <a:rPr lang="en-US" altLang="zh-CN" dirty="0"/>
              <a:t>-Temporal Weight Matrix and Squared Distance Matrix (One pose feature of Pull Action). </a:t>
            </a:r>
            <a:endParaRPr lang="zh-CN" altLang="en-US" dirty="0"/>
          </a:p>
        </p:txBody>
      </p:sp>
    </p:spTree>
    <p:extLst>
      <p:ext uri="{BB962C8B-B14F-4D97-AF65-F5344CB8AC3E}">
        <p14:creationId xmlns:p14="http://schemas.microsoft.com/office/powerpoint/2010/main" val="2461907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8094" y="1321308"/>
            <a:ext cx="11153775" cy="5371592"/>
          </a:xfrm>
        </p:spPr>
        <p:txBody>
          <a:bodyPr>
            <a:normAutofit/>
          </a:bodyPr>
          <a:lstStyle/>
          <a:p>
            <a:pPr algn="l"/>
            <a:r>
              <a:rPr lang="en-US" altLang="en-US" sz="2000" b="1" dirty="0">
                <a:latin typeface="+mn-ea"/>
                <a:sym typeface="+mn-ea"/>
              </a:rPr>
              <a:t>Berkeley MHAD </a:t>
            </a:r>
            <a:endParaRPr lang="en-US" altLang="en-US" sz="2000" dirty="0" smtClean="0">
              <a:latin typeface="+mn-ea"/>
              <a:sym typeface="+mn-ea"/>
            </a:endParaRPr>
          </a:p>
          <a:p>
            <a:pPr algn="l"/>
            <a:endParaRPr lang="en-US" altLang="en-US" sz="2000" dirty="0" smtClean="0">
              <a:latin typeface="+mn-ea"/>
              <a:sym typeface="+mn-ea"/>
            </a:endParaRPr>
          </a:p>
          <a:p>
            <a:pPr algn="l"/>
            <a:endParaRPr lang="en-US" altLang="en-US" sz="2000" dirty="0">
              <a:latin typeface="+mn-ea"/>
              <a:sym typeface="+mn-ea"/>
            </a:endParaRPr>
          </a:p>
          <a:p>
            <a:pPr algn="l"/>
            <a:endParaRPr lang="en-US" altLang="en-US" sz="2000" dirty="0" smtClean="0">
              <a:latin typeface="+mn-ea"/>
              <a:sym typeface="+mn-ea"/>
            </a:endParaRPr>
          </a:p>
          <a:p>
            <a:pPr algn="l"/>
            <a:endParaRPr lang="en-US" altLang="en-US" sz="2000" dirty="0">
              <a:latin typeface="+mn-ea"/>
              <a:sym typeface="+mn-ea"/>
            </a:endParaRPr>
          </a:p>
          <a:p>
            <a:pPr algn="l"/>
            <a:endParaRPr lang="en-US" altLang="en-US" sz="2000" dirty="0" smtClean="0">
              <a:latin typeface="+mn-ea"/>
              <a:sym typeface="+mn-ea"/>
            </a:endParaRPr>
          </a:p>
          <a:p>
            <a:pPr algn="l"/>
            <a:endParaRPr lang="en-US" altLang="en-US" sz="2000" dirty="0">
              <a:latin typeface="+mn-ea"/>
              <a:sym typeface="+mn-ea"/>
            </a:endParaRPr>
          </a:p>
          <a:p>
            <a:pPr algn="l"/>
            <a:endParaRPr lang="en-US" altLang="en-US" sz="2000" dirty="0" smtClean="0">
              <a:latin typeface="+mn-ea"/>
              <a:sym typeface="+mn-ea"/>
            </a:endParaRPr>
          </a:p>
          <a:p>
            <a:pPr algn="l"/>
            <a:endParaRPr lang="en-US" altLang="en-US" sz="2000" dirty="0">
              <a:latin typeface="+mn-ea"/>
              <a:sym typeface="+mn-ea"/>
            </a:endParaRPr>
          </a:p>
          <a:p>
            <a:pPr algn="l"/>
            <a:r>
              <a:rPr lang="en-US" altLang="en-US" sz="2000" dirty="0">
                <a:latin typeface="+mn-ea"/>
                <a:sym typeface="+mn-ea"/>
              </a:rPr>
              <a:t>					</a:t>
            </a:r>
            <a:r>
              <a:rPr lang="en-US" altLang="en-US" sz="2000" dirty="0" smtClean="0">
                <a:latin typeface="+mn-ea"/>
                <a:sym typeface="+mn-ea"/>
              </a:rPr>
              <a:t>       </a:t>
            </a:r>
          </a:p>
          <a:p>
            <a:pPr algn="l"/>
            <a:r>
              <a:rPr lang="en-US" altLang="en-US" sz="2000" dirty="0" smtClean="0">
                <a:latin typeface="+mn-ea"/>
                <a:sym typeface="+mn-ea"/>
              </a:rPr>
              <a:t>					       </a:t>
            </a:r>
            <a:r>
              <a:rPr lang="en-US" altLang="en-US" sz="1600" dirty="0" smtClean="0">
                <a:latin typeface="+mn-ea"/>
                <a:sym typeface="+mn-ea"/>
              </a:rPr>
              <a:t>Inﬂuence </a:t>
            </a:r>
            <a:r>
              <a:rPr lang="en-US" altLang="en-US" sz="1600" dirty="0">
                <a:latin typeface="+mn-ea"/>
                <a:sym typeface="+mn-ea"/>
              </a:rPr>
              <a:t>of Noisy Joints on Accuracy of Berkeley MHAD Dataset</a:t>
            </a:r>
          </a:p>
          <a:p>
            <a:pPr algn="l"/>
            <a:r>
              <a:rPr lang="en-US" altLang="en-US" sz="1600" dirty="0" smtClean="0">
                <a:latin typeface="+mn-ea"/>
                <a:sym typeface="+mn-ea"/>
              </a:rPr>
              <a:t>     Comparison </a:t>
            </a:r>
            <a:r>
              <a:rPr lang="en-US" altLang="en-US" sz="1600" dirty="0">
                <a:latin typeface="+mn-ea"/>
                <a:sym typeface="+mn-ea"/>
              </a:rPr>
              <a:t>of Results on Berkeley MHAD (%)</a:t>
            </a:r>
          </a:p>
        </p:txBody>
      </p:sp>
      <p:sp>
        <p:nvSpPr>
          <p:cNvPr id="2" name="Title 1"/>
          <p:cNvSpPr>
            <a:spLocks noGrp="1"/>
          </p:cNvSpPr>
          <p:nvPr>
            <p:ph type="ctrTitle"/>
          </p:nvPr>
        </p:nvSpPr>
        <p:spPr>
          <a:xfrm>
            <a:off x="480695" y="376555"/>
            <a:ext cx="9144000" cy="838835"/>
          </a:xfrm>
        </p:spPr>
        <p:txBody>
          <a:bodyPr>
            <a:normAutofit/>
          </a:bodyPr>
          <a:lstStyle/>
          <a:p>
            <a:pPr algn="l"/>
            <a:r>
              <a:rPr lang="en-US" altLang="en-US" sz="4400" dirty="0">
                <a:latin typeface="+mn-ea"/>
              </a:rPr>
              <a:t>Experiment Results and Analysis</a:t>
            </a:r>
            <a:endParaRPr lang="x-none" altLang="en-US" sz="4400" dirty="0">
              <a:latin typeface="+mn-ea"/>
            </a:endParaRPr>
          </a:p>
        </p:txBody>
      </p:sp>
      <p:pic>
        <p:nvPicPr>
          <p:cNvPr id="4" name="图片 3"/>
          <p:cNvPicPr>
            <a:picLocks noChangeAspect="1"/>
          </p:cNvPicPr>
          <p:nvPr/>
        </p:nvPicPr>
        <p:blipFill>
          <a:blip r:embed="rId3"/>
          <a:stretch>
            <a:fillRect/>
          </a:stretch>
        </p:blipFill>
        <p:spPr>
          <a:xfrm>
            <a:off x="498094" y="2022924"/>
            <a:ext cx="5026752" cy="3260276"/>
          </a:xfrm>
          <a:prstGeom prst="rect">
            <a:avLst/>
          </a:prstGeom>
        </p:spPr>
      </p:pic>
      <p:pic>
        <p:nvPicPr>
          <p:cNvPr id="6" name="图片 5"/>
          <p:cNvPicPr>
            <a:picLocks noChangeAspect="1"/>
          </p:cNvPicPr>
          <p:nvPr/>
        </p:nvPicPr>
        <p:blipFill>
          <a:blip r:embed="rId4"/>
          <a:stretch>
            <a:fillRect/>
          </a:stretch>
        </p:blipFill>
        <p:spPr>
          <a:xfrm>
            <a:off x="5524846" y="2073723"/>
            <a:ext cx="6153274" cy="3006277"/>
          </a:xfrm>
          <a:prstGeom prst="rect">
            <a:avLst/>
          </a:prstGeom>
        </p:spPr>
      </p:pic>
    </p:spTree>
    <p:extLst>
      <p:ext uri="{BB962C8B-B14F-4D97-AF65-F5344CB8AC3E}">
        <p14:creationId xmlns:p14="http://schemas.microsoft.com/office/powerpoint/2010/main" val="2181549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8094" y="1321308"/>
            <a:ext cx="11153775" cy="5371592"/>
          </a:xfrm>
        </p:spPr>
        <p:txBody>
          <a:bodyPr>
            <a:normAutofit/>
          </a:bodyPr>
          <a:lstStyle/>
          <a:p>
            <a:pPr algn="l"/>
            <a:endParaRPr lang="en-US" altLang="en-US" sz="2000" dirty="0" smtClean="0">
              <a:latin typeface="+mn-ea"/>
              <a:sym typeface="+mn-ea"/>
            </a:endParaRPr>
          </a:p>
          <a:p>
            <a:pPr algn="l"/>
            <a:r>
              <a:rPr lang="en-US" altLang="en-US" sz="2000" dirty="0" smtClean="0">
                <a:latin typeface="+mn-ea"/>
                <a:sym typeface="+mn-ea"/>
              </a:rPr>
              <a:t>ST-NBNN </a:t>
            </a:r>
            <a:r>
              <a:rPr lang="en-US" altLang="en-US" sz="2000" dirty="0">
                <a:latin typeface="+mn-ea"/>
                <a:sym typeface="+mn-ea"/>
              </a:rPr>
              <a:t>considers the </a:t>
            </a:r>
            <a:r>
              <a:rPr lang="en-US" altLang="en-US" sz="2000" dirty="0" err="1">
                <a:latin typeface="+mn-ea"/>
                <a:sym typeface="+mn-ea"/>
              </a:rPr>
              <a:t>spatio</a:t>
            </a:r>
            <a:r>
              <a:rPr lang="en-US" altLang="en-US" sz="2000" dirty="0">
                <a:latin typeface="+mn-ea"/>
                <a:sym typeface="+mn-ea"/>
              </a:rPr>
              <a:t>-temporal structure of 3D actions and combines the strength of both non-parametric model and also parametric </a:t>
            </a:r>
            <a:r>
              <a:rPr lang="en-US" altLang="en-US" sz="2000" dirty="0" smtClean="0">
                <a:latin typeface="+mn-ea"/>
                <a:sym typeface="+mn-ea"/>
              </a:rPr>
              <a:t>model. </a:t>
            </a:r>
          </a:p>
          <a:p>
            <a:pPr algn="l"/>
            <a:endParaRPr lang="en-US" altLang="en-US" sz="2000" dirty="0">
              <a:latin typeface="+mn-ea"/>
              <a:sym typeface="+mn-ea"/>
            </a:endParaRPr>
          </a:p>
          <a:p>
            <a:pPr algn="l"/>
            <a:r>
              <a:rPr lang="en-US" altLang="en-US" sz="2000" dirty="0">
                <a:latin typeface="+mn-ea"/>
                <a:sym typeface="+mn-ea"/>
              </a:rPr>
              <a:t>ST-NBNN </a:t>
            </a:r>
            <a:r>
              <a:rPr lang="en-US" altLang="en-US" sz="2000" dirty="0" smtClean="0">
                <a:latin typeface="+mn-ea"/>
                <a:sym typeface="+mn-ea"/>
              </a:rPr>
              <a:t>can </a:t>
            </a:r>
            <a:r>
              <a:rPr lang="en-US" altLang="en-US" sz="2000" dirty="0">
                <a:latin typeface="+mn-ea"/>
                <a:sym typeface="+mn-ea"/>
              </a:rPr>
              <a:t>discover critical spatial joints and temporal stages, which are essential to capture the </a:t>
            </a:r>
            <a:r>
              <a:rPr lang="en-US" altLang="en-US" sz="2000" dirty="0" err="1">
                <a:latin typeface="+mn-ea"/>
                <a:sym typeface="+mn-ea"/>
              </a:rPr>
              <a:t>spatio</a:t>
            </a:r>
            <a:r>
              <a:rPr lang="en-US" altLang="en-US" sz="2000" dirty="0">
                <a:latin typeface="+mn-ea"/>
                <a:sym typeface="+mn-ea"/>
              </a:rPr>
              <a:t>-temporal patterns of 3D actions. </a:t>
            </a:r>
            <a:endParaRPr lang="en-US" altLang="en-US" sz="2000" dirty="0" smtClean="0">
              <a:latin typeface="+mn-ea"/>
              <a:sym typeface="+mn-ea"/>
            </a:endParaRPr>
          </a:p>
          <a:p>
            <a:pPr algn="l"/>
            <a:endParaRPr lang="en-US" altLang="en-US" sz="2000" dirty="0">
              <a:latin typeface="+mn-ea"/>
              <a:sym typeface="+mn-ea"/>
            </a:endParaRPr>
          </a:p>
          <a:p>
            <a:pPr algn="l"/>
            <a:r>
              <a:rPr lang="en-US" altLang="en-US" sz="2000" dirty="0">
                <a:latin typeface="+mn-ea"/>
                <a:sym typeface="+mn-ea"/>
              </a:rPr>
              <a:t>ST-NBNN </a:t>
            </a:r>
            <a:r>
              <a:rPr lang="en-US" altLang="en-US" sz="2000" dirty="0" smtClean="0">
                <a:latin typeface="+mn-ea"/>
                <a:sym typeface="+mn-ea"/>
              </a:rPr>
              <a:t>demonstrates </a:t>
            </a:r>
            <a:r>
              <a:rPr lang="en-US" altLang="en-US" sz="2000" dirty="0">
                <a:latin typeface="+mn-ea"/>
                <a:sym typeface="+mn-ea"/>
              </a:rPr>
              <a:t>the potential of using non-parametric method for skeleton-based action recognition.</a:t>
            </a:r>
          </a:p>
          <a:p>
            <a:pPr algn="l"/>
            <a:endParaRPr lang="en-US" altLang="en-US" sz="2000" dirty="0">
              <a:latin typeface="+mn-ea"/>
              <a:sym typeface="+mn-ea"/>
            </a:endParaRPr>
          </a:p>
          <a:p>
            <a:pPr algn="l"/>
            <a:endParaRPr lang="en-US" altLang="en-US" sz="2000" dirty="0" smtClean="0">
              <a:latin typeface="+mn-ea"/>
              <a:sym typeface="+mn-ea"/>
            </a:endParaRPr>
          </a:p>
          <a:p>
            <a:pPr algn="l"/>
            <a:endParaRPr lang="en-US" altLang="en-US" sz="2000" dirty="0" smtClean="0">
              <a:latin typeface="+mn-ea"/>
              <a:sym typeface="+mn-ea"/>
            </a:endParaRPr>
          </a:p>
        </p:txBody>
      </p:sp>
      <p:sp>
        <p:nvSpPr>
          <p:cNvPr id="2" name="Title 1"/>
          <p:cNvSpPr>
            <a:spLocks noGrp="1"/>
          </p:cNvSpPr>
          <p:nvPr>
            <p:ph type="ctrTitle"/>
          </p:nvPr>
        </p:nvSpPr>
        <p:spPr>
          <a:xfrm>
            <a:off x="480695" y="376555"/>
            <a:ext cx="9144000" cy="838835"/>
          </a:xfrm>
        </p:spPr>
        <p:txBody>
          <a:bodyPr>
            <a:normAutofit/>
          </a:bodyPr>
          <a:lstStyle/>
          <a:p>
            <a:pPr algn="l"/>
            <a:r>
              <a:rPr lang="en-US" altLang="en-US" sz="4400" dirty="0" smtClean="0">
                <a:latin typeface="+mn-ea"/>
              </a:rPr>
              <a:t>Conclusion</a:t>
            </a:r>
            <a:endParaRPr lang="en-US" altLang="en-US" sz="4400" dirty="0">
              <a:latin typeface="+mn-ea"/>
            </a:endParaRPr>
          </a:p>
        </p:txBody>
      </p:sp>
    </p:spTree>
    <p:extLst>
      <p:ext uri="{BB962C8B-B14F-4D97-AF65-F5344CB8AC3E}">
        <p14:creationId xmlns:p14="http://schemas.microsoft.com/office/powerpoint/2010/main" val="394158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11810" y="1394460"/>
            <a:ext cx="11153775" cy="5159375"/>
          </a:xfrm>
        </p:spPr>
        <p:txBody>
          <a:bodyPr>
            <a:normAutofit/>
          </a:bodyPr>
          <a:lstStyle/>
          <a:p>
            <a:pPr algn="l"/>
            <a:r>
              <a:rPr lang="x-none" altLang="en-US" sz="2000">
                <a:latin typeface="+mn-ea"/>
                <a:sym typeface="+mn-ea"/>
              </a:rPr>
              <a:t>Spatio-Temporal-NBNN applies </a:t>
            </a:r>
            <a:r>
              <a:rPr lang="x-none" altLang="en-US" sz="2000" b="1">
                <a:latin typeface="+mn-ea"/>
                <a:sym typeface="+mn-ea"/>
              </a:rPr>
              <a:t>stage-to-class distance</a:t>
            </a:r>
            <a:r>
              <a:rPr lang="x-none" altLang="en-US" sz="2000">
                <a:latin typeface="+mn-ea"/>
                <a:sym typeface="+mn-ea"/>
              </a:rPr>
              <a:t> to classify actions by using non-parametric methods.</a:t>
            </a:r>
          </a:p>
          <a:p>
            <a:pPr algn="l"/>
            <a:endParaRPr lang="x-none" altLang="en-US" sz="2000">
              <a:latin typeface="+mn-ea"/>
              <a:sym typeface="+mn-ea"/>
            </a:endParaRPr>
          </a:p>
          <a:p>
            <a:pPr algn="l"/>
            <a:r>
              <a:rPr lang="x-none" altLang="en-US" sz="2000">
                <a:latin typeface="+mn-ea"/>
                <a:sym typeface="+mn-ea"/>
              </a:rPr>
              <a:t>It takes the </a:t>
            </a:r>
            <a:r>
              <a:rPr lang="x-none" altLang="en-US" sz="2000" b="1">
                <a:latin typeface="+mn-ea"/>
                <a:sym typeface="+mn-ea"/>
              </a:rPr>
              <a:t>spatio-temporal structure</a:t>
            </a:r>
            <a:r>
              <a:rPr lang="x-none" altLang="en-US" sz="2000">
                <a:latin typeface="+mn-ea"/>
                <a:sym typeface="+mn-ea"/>
              </a:rPr>
              <a:t> of 3D actions into consideration.</a:t>
            </a:r>
          </a:p>
          <a:p>
            <a:pPr algn="l"/>
            <a:endParaRPr lang="x-none" altLang="en-US" sz="2000">
              <a:latin typeface="+mn-ea"/>
              <a:sym typeface="+mn-ea"/>
            </a:endParaRPr>
          </a:p>
          <a:p>
            <a:pPr algn="l"/>
            <a:r>
              <a:rPr lang="x-none" altLang="en-US" sz="2000">
                <a:latin typeface="+mn-ea"/>
                <a:sym typeface="+mn-ea"/>
              </a:rPr>
              <a:t>It adopts </a:t>
            </a:r>
            <a:r>
              <a:rPr lang="x-none" altLang="en-US" sz="2000" b="1">
                <a:latin typeface="+mn-ea"/>
                <a:sym typeface="+mn-ea"/>
              </a:rPr>
              <a:t>bilinear classifiers</a:t>
            </a:r>
            <a:r>
              <a:rPr lang="x-none" altLang="en-US" sz="2000">
                <a:latin typeface="+mn-ea"/>
                <a:sym typeface="+mn-ea"/>
              </a:rPr>
              <a:t> to identify key temporal stages and spatial joints.</a:t>
            </a:r>
          </a:p>
          <a:p>
            <a:pPr algn="l"/>
            <a:endParaRPr lang="x-none" altLang="en-US" sz="2000">
              <a:latin typeface="+mn-ea"/>
              <a:sym typeface="+mn-ea"/>
            </a:endParaRPr>
          </a:p>
          <a:p>
            <a:pPr algn="l"/>
            <a:r>
              <a:rPr lang="x-none" altLang="en-US" sz="2000">
                <a:latin typeface="+mn-ea"/>
                <a:sym typeface="+mn-ea"/>
              </a:rPr>
              <a:t>It can </a:t>
            </a:r>
            <a:r>
              <a:rPr lang="x-none" altLang="en-US" sz="2000" b="1">
                <a:latin typeface="+mn-ea"/>
                <a:sym typeface="+mn-ea"/>
              </a:rPr>
              <a:t>achieve competitive performance</a:t>
            </a:r>
            <a:r>
              <a:rPr lang="x-none" altLang="en-US" sz="2000">
                <a:latin typeface="+mn-ea"/>
                <a:sym typeface="+mn-ea"/>
              </a:rPr>
              <a:t> compared with deep learning models by combining the strength of both non-parametric and parametric models.</a:t>
            </a:r>
          </a:p>
          <a:p>
            <a:pPr algn="l"/>
            <a:endParaRPr lang="x-none" altLang="en-US" sz="2000">
              <a:latin typeface="+mn-ea"/>
              <a:sym typeface="+mn-ea"/>
            </a:endParaRPr>
          </a:p>
          <a:p>
            <a:pPr algn="l"/>
            <a:r>
              <a:rPr lang="x-none" altLang="en-US" sz="2000">
                <a:latin typeface="+mn-ea"/>
                <a:sym typeface="+mn-ea"/>
              </a:rPr>
              <a:t>It can </a:t>
            </a:r>
            <a:r>
              <a:rPr lang="x-none" altLang="en-US" sz="2000" b="1">
                <a:latin typeface="+mn-ea"/>
                <a:sym typeface="+mn-ea"/>
              </a:rPr>
              <a:t>capture the essential spatio-temporal patterns</a:t>
            </a:r>
            <a:r>
              <a:rPr lang="x-none" altLang="en-US" sz="2000">
                <a:latin typeface="+mn-ea"/>
                <a:sym typeface="+mn-ea"/>
              </a:rPr>
              <a:t> by identifying key skeleton joints and temporal stages for each action class.</a:t>
            </a:r>
          </a:p>
        </p:txBody>
      </p:sp>
      <p:sp>
        <p:nvSpPr>
          <p:cNvPr id="2" name="Title 1"/>
          <p:cNvSpPr>
            <a:spLocks noGrp="1"/>
          </p:cNvSpPr>
          <p:nvPr>
            <p:ph type="ctrTitle"/>
          </p:nvPr>
        </p:nvSpPr>
        <p:spPr>
          <a:xfrm>
            <a:off x="480695" y="376555"/>
            <a:ext cx="9144000" cy="838835"/>
          </a:xfrm>
        </p:spPr>
        <p:txBody>
          <a:bodyPr>
            <a:normAutofit/>
          </a:bodyPr>
          <a:lstStyle/>
          <a:p>
            <a:pPr algn="l"/>
            <a:r>
              <a:rPr lang="x-none" altLang="en-US" sz="4400">
                <a:latin typeface="+mn-ea"/>
              </a:rPr>
              <a:t>Outline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11810" y="1394460"/>
            <a:ext cx="11153775" cy="5159375"/>
          </a:xfrm>
        </p:spPr>
        <p:txBody>
          <a:bodyPr>
            <a:normAutofit/>
          </a:bodyPr>
          <a:lstStyle/>
          <a:p>
            <a:pPr algn="l"/>
            <a:r>
              <a:rPr lang="x-none" altLang="en-US" sz="2000">
                <a:latin typeface="+mn-ea"/>
                <a:sym typeface="+mn-ea"/>
              </a:rPr>
              <a:t>Non-parametric methods, like Naive-Bayes Nearest-Neighbor (NBNN), do well in classifying images by using </a:t>
            </a:r>
            <a:r>
              <a:rPr lang="x-none" altLang="en-US" sz="2000" b="1">
                <a:latin typeface="+mn-ea"/>
                <a:sym typeface="+mn-ea"/>
              </a:rPr>
              <a:t>image-to-class distance</a:t>
            </a:r>
            <a:r>
              <a:rPr lang="x-none" altLang="en-US" sz="2000">
                <a:latin typeface="+mn-ea"/>
                <a:sym typeface="+mn-ea"/>
              </a:rPr>
              <a:t>.</a:t>
            </a:r>
          </a:p>
          <a:p>
            <a:pPr algn="l"/>
            <a:endParaRPr lang="x-none" altLang="en-US" sz="2000">
              <a:latin typeface="+mn-ea"/>
              <a:sym typeface="+mn-ea"/>
            </a:endParaRPr>
          </a:p>
          <a:p>
            <a:pPr algn="l"/>
            <a:r>
              <a:rPr lang="x-none" altLang="en-US" sz="2000" b="1">
                <a:latin typeface="+mn-ea"/>
                <a:sym typeface="+mn-ea"/>
              </a:rPr>
              <a:t>Motivation:</a:t>
            </a:r>
          </a:p>
          <a:p>
            <a:pPr algn="l"/>
            <a:endParaRPr lang="x-none" altLang="en-US" sz="2000" b="1">
              <a:latin typeface="+mn-ea"/>
              <a:sym typeface="+mn-ea"/>
            </a:endParaRPr>
          </a:p>
          <a:p>
            <a:pPr algn="l"/>
            <a:r>
              <a:rPr lang="x-none" altLang="en-US" sz="2000">
                <a:latin typeface="+mn-ea"/>
                <a:sym typeface="+mn-ea"/>
              </a:rPr>
              <a:t>1) Similar to images, composed by </a:t>
            </a:r>
            <a:r>
              <a:rPr lang="x-none" altLang="en-US" sz="2000" b="1">
                <a:latin typeface="+mn-ea"/>
                <a:sym typeface="+mn-ea"/>
              </a:rPr>
              <a:t>local visual primitives</a:t>
            </a:r>
            <a:r>
              <a:rPr lang="x-none" altLang="en-US" sz="2000">
                <a:latin typeface="+mn-ea"/>
                <a:sym typeface="+mn-ea"/>
              </a:rPr>
              <a:t>, actions are composed </a:t>
            </a:r>
          </a:p>
          <a:p>
            <a:pPr algn="l"/>
            <a:r>
              <a:rPr lang="x-none" altLang="en-US" sz="2000">
                <a:latin typeface="+mn-ea"/>
                <a:sym typeface="+mn-ea"/>
              </a:rPr>
              <a:t>    by </a:t>
            </a:r>
            <a:r>
              <a:rPr lang="x-none" altLang="en-US" sz="2000" b="1">
                <a:latin typeface="+mn-ea"/>
                <a:sym typeface="+mn-ea"/>
              </a:rPr>
              <a:t>spatio-temporal primitives</a:t>
            </a:r>
            <a:r>
              <a:rPr lang="x-none" altLang="en-US" sz="2000">
                <a:latin typeface="+mn-ea"/>
                <a:sym typeface="+mn-ea"/>
              </a:rPr>
              <a:t> (Each action instance is a collection of skeleton </a:t>
            </a:r>
          </a:p>
          <a:p>
            <a:pPr algn="l"/>
            <a:r>
              <a:rPr lang="x-none" altLang="en-US" sz="2000">
                <a:latin typeface="+mn-ea"/>
                <a:sym typeface="+mn-ea"/>
              </a:rPr>
              <a:t>    poses and each pose is further a collection of spatial joints).</a:t>
            </a:r>
          </a:p>
          <a:p>
            <a:pPr algn="l"/>
            <a:endParaRPr lang="x-none" altLang="en-US" sz="2000">
              <a:latin typeface="+mn-ea"/>
              <a:sym typeface="+mn-ea"/>
            </a:endParaRPr>
          </a:p>
          <a:p>
            <a:pPr algn="l"/>
            <a:r>
              <a:rPr lang="x-none" altLang="en-US" sz="2000">
                <a:latin typeface="+mn-ea"/>
                <a:sym typeface="+mn-ea"/>
              </a:rPr>
              <a:t>2) Compared with images composed of millions or billions of </a:t>
            </a:r>
            <a:r>
              <a:rPr lang="x-none" altLang="en-US" sz="2000" b="1">
                <a:latin typeface="+mn-ea"/>
                <a:sym typeface="+mn-ea"/>
              </a:rPr>
              <a:t>pixels</a:t>
            </a:r>
            <a:r>
              <a:rPr lang="x-none" altLang="en-US" sz="2000">
                <a:latin typeface="+mn-ea"/>
                <a:sym typeface="+mn-ea"/>
              </a:rPr>
              <a:t>, the skeleton is </a:t>
            </a:r>
          </a:p>
          <a:p>
            <a:pPr algn="l"/>
            <a:r>
              <a:rPr lang="x-none" altLang="en-US" sz="2000">
                <a:latin typeface="+mn-ea"/>
                <a:sym typeface="+mn-ea"/>
              </a:rPr>
              <a:t>    composed by only tens of </a:t>
            </a:r>
            <a:r>
              <a:rPr lang="x-none" altLang="en-US" sz="2000" b="1">
                <a:latin typeface="+mn-ea"/>
                <a:sym typeface="+mn-ea"/>
              </a:rPr>
              <a:t>joints</a:t>
            </a:r>
            <a:r>
              <a:rPr lang="x-none" altLang="en-US" sz="2000">
                <a:latin typeface="+mn-ea"/>
                <a:sym typeface="+mn-ea"/>
              </a:rPr>
              <a:t> which is thus of much less complexity than </a:t>
            </a:r>
          </a:p>
          <a:p>
            <a:pPr algn="l"/>
            <a:r>
              <a:rPr lang="x-none" altLang="en-US" sz="2000">
                <a:latin typeface="+mn-ea"/>
                <a:sym typeface="+mn-ea"/>
              </a:rPr>
              <a:t>    images and videos.</a:t>
            </a:r>
          </a:p>
        </p:txBody>
      </p:sp>
      <p:sp>
        <p:nvSpPr>
          <p:cNvPr id="2" name="Title 1"/>
          <p:cNvSpPr>
            <a:spLocks noGrp="1"/>
          </p:cNvSpPr>
          <p:nvPr>
            <p:ph type="ctrTitle"/>
          </p:nvPr>
        </p:nvSpPr>
        <p:spPr>
          <a:xfrm>
            <a:off x="480695" y="376555"/>
            <a:ext cx="9144000" cy="838835"/>
          </a:xfrm>
        </p:spPr>
        <p:txBody>
          <a:bodyPr>
            <a:normAutofit/>
          </a:bodyPr>
          <a:lstStyle/>
          <a:p>
            <a:pPr algn="l"/>
            <a:r>
              <a:rPr lang="x-none" altLang="en-US" sz="4400">
                <a:latin typeface="+mn-ea"/>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8094" y="1321308"/>
            <a:ext cx="11153775" cy="5159375"/>
          </a:xfrm>
        </p:spPr>
        <p:txBody>
          <a:bodyPr>
            <a:normAutofit/>
          </a:bodyPr>
          <a:lstStyle/>
          <a:p>
            <a:pPr algn="l"/>
            <a:r>
              <a:rPr lang="x-none" altLang="en-US" sz="2000" dirty="0">
                <a:latin typeface="+mn-ea"/>
                <a:sym typeface="+mn-ea"/>
              </a:rPr>
              <a:t>Each </a:t>
            </a:r>
            <a:r>
              <a:rPr lang="x-none" altLang="en-US" sz="2000" b="1" dirty="0">
                <a:latin typeface="+mn-ea"/>
                <a:sym typeface="+mn-ea"/>
              </a:rPr>
              <a:t>3D action</a:t>
            </a:r>
            <a:r>
              <a:rPr lang="x-none" altLang="en-US" sz="2000" dirty="0">
                <a:latin typeface="+mn-ea"/>
                <a:sym typeface="+mn-ea"/>
              </a:rPr>
              <a:t> instance is represented by a collection of </a:t>
            </a:r>
            <a:r>
              <a:rPr lang="x-none" altLang="en-US" sz="2000" b="1" dirty="0">
                <a:latin typeface="+mn-ea"/>
                <a:sym typeface="+mn-ea"/>
              </a:rPr>
              <a:t>temporal stages </a:t>
            </a:r>
            <a:r>
              <a:rPr lang="x-none" altLang="en-US" sz="2000" dirty="0">
                <a:latin typeface="+mn-ea"/>
                <a:sym typeface="+mn-ea"/>
              </a:rPr>
              <a:t>composed by </a:t>
            </a:r>
            <a:r>
              <a:rPr lang="x-none" altLang="en-US" sz="2000" b="1" dirty="0">
                <a:latin typeface="+mn-ea"/>
                <a:sym typeface="+mn-ea"/>
              </a:rPr>
              <a:t>3D poses</a:t>
            </a:r>
            <a:r>
              <a:rPr lang="x-none" altLang="en-US" sz="2000" dirty="0">
                <a:latin typeface="+mn-ea"/>
                <a:sym typeface="+mn-ea"/>
              </a:rPr>
              <a:t>, and each pose in stages is presented by a collection of </a:t>
            </a:r>
            <a:r>
              <a:rPr lang="x-none" altLang="en-US" sz="2000" b="1" dirty="0">
                <a:latin typeface="+mn-ea"/>
                <a:sym typeface="+mn-ea"/>
              </a:rPr>
              <a:t>spatial joints</a:t>
            </a:r>
            <a:r>
              <a:rPr lang="x-none" altLang="en-US" sz="2000" dirty="0">
                <a:latin typeface="+mn-ea"/>
                <a:sym typeface="+mn-ea"/>
              </a:rPr>
              <a:t>.</a:t>
            </a:r>
          </a:p>
          <a:p>
            <a:pPr algn="l"/>
            <a:endParaRPr lang="x-none" altLang="en-US" sz="2000" dirty="0">
              <a:latin typeface="+mn-ea"/>
              <a:sym typeface="+mn-ea"/>
            </a:endParaRPr>
          </a:p>
          <a:p>
            <a:pPr algn="l"/>
            <a:r>
              <a:rPr lang="x-none" altLang="en-US" sz="2000" dirty="0">
                <a:latin typeface="+mn-ea"/>
                <a:sym typeface="+mn-ea"/>
              </a:rPr>
              <a:t>We present stage-to-class distances as a </a:t>
            </a:r>
            <a:r>
              <a:rPr lang="x-none" altLang="en-US" sz="2000" b="1" dirty="0">
                <a:latin typeface="+mn-ea"/>
                <a:sym typeface="+mn-ea"/>
              </a:rPr>
              <a:t>spatio-temporal matrix</a:t>
            </a:r>
            <a:r>
              <a:rPr lang="x-none" altLang="en-US" sz="2000" dirty="0">
                <a:latin typeface="+mn-ea"/>
                <a:sym typeface="+mn-ea"/>
              </a:rPr>
              <a:t> of NN distances which represents the action instance.</a:t>
            </a:r>
          </a:p>
          <a:p>
            <a:pPr algn="l"/>
            <a:endParaRPr lang="x-none" altLang="en-US" sz="2000" dirty="0">
              <a:latin typeface="+mn-ea"/>
              <a:sym typeface="+mn-ea"/>
            </a:endParaRPr>
          </a:p>
          <a:p>
            <a:pPr algn="l"/>
            <a:r>
              <a:rPr lang="x-none" altLang="en-US" sz="2000" dirty="0">
                <a:latin typeface="+mn-ea"/>
                <a:sym typeface="+mn-ea"/>
              </a:rPr>
              <a:t>ST-NBNN adopts </a:t>
            </a:r>
            <a:r>
              <a:rPr lang="x-none" altLang="en-US" sz="2000" b="1" dirty="0">
                <a:latin typeface="+mn-ea"/>
                <a:sym typeface="+mn-ea"/>
              </a:rPr>
              <a:t>a bilinear classifier</a:t>
            </a:r>
            <a:r>
              <a:rPr lang="x-none" altLang="en-US" sz="2000" dirty="0">
                <a:latin typeface="+mn-ea"/>
                <a:sym typeface="+mn-ea"/>
              </a:rPr>
              <a:t> to identify key joints and stages and classify the spatio-temporal matrix of NN distances.</a:t>
            </a:r>
          </a:p>
          <a:p>
            <a:pPr algn="l"/>
            <a:endParaRPr lang="x-none" altLang="en-US" sz="2000" dirty="0">
              <a:latin typeface="+mn-ea"/>
              <a:sym typeface="+mn-ea"/>
            </a:endParaRPr>
          </a:p>
          <a:p>
            <a:pPr algn="l"/>
            <a:r>
              <a:rPr lang="en-US" altLang="en-US" sz="2000" dirty="0" smtClean="0">
                <a:latin typeface="+mn-ea"/>
                <a:sym typeface="+mn-ea"/>
              </a:rPr>
              <a:t>ST-NBNN </a:t>
            </a:r>
            <a:r>
              <a:rPr lang="en-US" altLang="en-US" sz="2000" dirty="0">
                <a:latin typeface="+mn-ea"/>
                <a:sym typeface="+mn-ea"/>
              </a:rPr>
              <a:t>can capture the essential </a:t>
            </a:r>
            <a:r>
              <a:rPr lang="en-US" altLang="en-US" sz="2000" dirty="0" err="1">
                <a:latin typeface="+mn-ea"/>
                <a:sym typeface="+mn-ea"/>
              </a:rPr>
              <a:t>spatio</a:t>
            </a:r>
            <a:r>
              <a:rPr lang="en-US" altLang="en-US" sz="2000" dirty="0">
                <a:latin typeface="+mn-ea"/>
                <a:sym typeface="+mn-ea"/>
              </a:rPr>
              <a:t>-temporal patterns for each action class, and provide a physical interpretation of the action behavior</a:t>
            </a:r>
            <a:r>
              <a:rPr lang="x-none" altLang="en-US" sz="2000" dirty="0" smtClean="0">
                <a:latin typeface="+mn-ea"/>
                <a:sym typeface="+mn-ea"/>
              </a:rPr>
              <a:t>.</a:t>
            </a:r>
            <a:endParaRPr lang="x-none" altLang="en-US" sz="2000" dirty="0">
              <a:latin typeface="+mn-ea"/>
              <a:sym typeface="+mn-ea"/>
            </a:endParaRPr>
          </a:p>
        </p:txBody>
      </p:sp>
      <p:sp>
        <p:nvSpPr>
          <p:cNvPr id="2" name="Title 1"/>
          <p:cNvSpPr>
            <a:spLocks noGrp="1"/>
          </p:cNvSpPr>
          <p:nvPr>
            <p:ph type="ctrTitle"/>
          </p:nvPr>
        </p:nvSpPr>
        <p:spPr>
          <a:xfrm>
            <a:off x="480695" y="376555"/>
            <a:ext cx="9144000" cy="838835"/>
          </a:xfrm>
        </p:spPr>
        <p:txBody>
          <a:bodyPr>
            <a:normAutofit/>
          </a:bodyPr>
          <a:lstStyle/>
          <a:p>
            <a:pPr algn="l"/>
            <a:r>
              <a:rPr lang="x-none" altLang="en-US" sz="4400" dirty="0">
                <a:latin typeface="+mn-ea"/>
              </a:rPr>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13715" y="1376045"/>
            <a:ext cx="11153775" cy="5382260"/>
          </a:xfrm>
        </p:spPr>
        <p:txBody>
          <a:bodyPr>
            <a:normAutofit/>
          </a:bodyPr>
          <a:lstStyle/>
          <a:p>
            <a:endParaRPr lang="x-none" altLang="en-US" sz="2000" dirty="0">
              <a:latin typeface="+mn-ea"/>
              <a:sym typeface="+mn-ea"/>
            </a:endParaRPr>
          </a:p>
          <a:p>
            <a:endParaRPr lang="x-none" altLang="en-US" sz="2000" dirty="0">
              <a:latin typeface="+mn-ea"/>
              <a:sym typeface="+mn-ea"/>
            </a:endParaRPr>
          </a:p>
          <a:p>
            <a:endParaRPr lang="x-none" altLang="en-US" sz="2000" dirty="0">
              <a:latin typeface="+mn-ea"/>
              <a:sym typeface="+mn-ea"/>
            </a:endParaRPr>
          </a:p>
          <a:p>
            <a:endParaRPr lang="x-none" altLang="en-US" sz="2000" dirty="0">
              <a:latin typeface="+mn-ea"/>
              <a:sym typeface="+mn-ea"/>
            </a:endParaRPr>
          </a:p>
          <a:p>
            <a:endParaRPr lang="x-none" altLang="en-US" sz="2000" dirty="0">
              <a:latin typeface="+mn-ea"/>
              <a:sym typeface="+mn-ea"/>
            </a:endParaRPr>
          </a:p>
          <a:p>
            <a:endParaRPr lang="x-none" altLang="en-US" sz="2000" dirty="0">
              <a:latin typeface="+mn-ea"/>
              <a:sym typeface="+mn-ea"/>
            </a:endParaRPr>
          </a:p>
          <a:p>
            <a:endParaRPr lang="x-none" altLang="en-US" sz="2000" dirty="0">
              <a:latin typeface="+mn-ea"/>
              <a:sym typeface="+mn-ea"/>
            </a:endParaRPr>
          </a:p>
          <a:p>
            <a:endParaRPr lang="x-none" altLang="en-US" sz="2000" dirty="0">
              <a:latin typeface="+mn-ea"/>
              <a:sym typeface="+mn-ea"/>
            </a:endParaRPr>
          </a:p>
          <a:p>
            <a:endParaRPr lang="x-none" altLang="en-US" sz="2000" dirty="0">
              <a:latin typeface="+mn-ea"/>
              <a:sym typeface="+mn-ea"/>
            </a:endParaRPr>
          </a:p>
          <a:p>
            <a:endParaRPr lang="en-US" altLang="en-US" sz="2000" dirty="0">
              <a:latin typeface="+mn-ea"/>
              <a:sym typeface="+mn-ea"/>
            </a:endParaRPr>
          </a:p>
          <a:p>
            <a:r>
              <a:rPr lang="en-US" altLang="en-US" sz="2000" b="1" dirty="0" smtClean="0">
                <a:latin typeface="+mn-ea"/>
                <a:sym typeface="+mn-ea"/>
              </a:rPr>
              <a:t>  An </a:t>
            </a:r>
            <a:r>
              <a:rPr lang="en-US" altLang="en-US" sz="2000" b="1" dirty="0">
                <a:latin typeface="+mn-ea"/>
                <a:sym typeface="+mn-ea"/>
              </a:rPr>
              <a:t>Illustration of Key Stage, Joints, and Motion for the action of waving right hand </a:t>
            </a:r>
            <a:r>
              <a:rPr lang="en-US" altLang="en-US" sz="2000" b="1" dirty="0" smtClean="0">
                <a:latin typeface="+mn-ea"/>
                <a:sym typeface="+mn-ea"/>
              </a:rPr>
              <a:t>action </a:t>
            </a:r>
          </a:p>
          <a:p>
            <a:r>
              <a:rPr lang="en-US" altLang="en-US" sz="1600" dirty="0" smtClean="0">
                <a:latin typeface="+mn-ea"/>
                <a:sym typeface="+mn-ea"/>
              </a:rPr>
              <a:t>(When </a:t>
            </a:r>
            <a:r>
              <a:rPr lang="en-US" altLang="en-US" sz="1600" dirty="0">
                <a:latin typeface="+mn-ea"/>
                <a:sym typeface="+mn-ea"/>
              </a:rPr>
              <a:t>performing right hand waving action, only the right hand and arm </a:t>
            </a:r>
            <a:r>
              <a:rPr lang="en-US" altLang="en-US" sz="1600" dirty="0" smtClean="0">
                <a:latin typeface="+mn-ea"/>
                <a:sym typeface="+mn-ea"/>
              </a:rPr>
              <a:t>[key joints] </a:t>
            </a:r>
            <a:r>
              <a:rPr lang="en-US" altLang="en-US" sz="1600" dirty="0">
                <a:latin typeface="+mn-ea"/>
                <a:sym typeface="+mn-ea"/>
              </a:rPr>
              <a:t>are activated. And when observing the timing </a:t>
            </a:r>
            <a:r>
              <a:rPr lang="en-US" altLang="en-US" sz="1600" dirty="0" smtClean="0">
                <a:latin typeface="+mn-ea"/>
                <a:sym typeface="+mn-ea"/>
              </a:rPr>
              <a:t>[key stage] </a:t>
            </a:r>
            <a:r>
              <a:rPr lang="en-US" altLang="en-US" sz="1600" dirty="0">
                <a:latin typeface="+mn-ea"/>
                <a:sym typeface="+mn-ea"/>
              </a:rPr>
              <a:t>at which the right hand and arm raise up and move horizontally towards left, we can claim that waving right hand action is </a:t>
            </a:r>
            <a:r>
              <a:rPr lang="en-US" altLang="en-US" sz="1600" dirty="0" smtClean="0">
                <a:latin typeface="+mn-ea"/>
                <a:sym typeface="+mn-ea"/>
              </a:rPr>
              <a:t>performing). </a:t>
            </a:r>
          </a:p>
          <a:p>
            <a:endParaRPr lang="en-US" altLang="en-US" sz="2000" dirty="0">
              <a:latin typeface="+mn-ea"/>
              <a:sym typeface="+mn-ea"/>
            </a:endParaRPr>
          </a:p>
        </p:txBody>
      </p:sp>
      <p:sp>
        <p:nvSpPr>
          <p:cNvPr id="2" name="Title 1"/>
          <p:cNvSpPr>
            <a:spLocks noGrp="1"/>
          </p:cNvSpPr>
          <p:nvPr>
            <p:ph type="ctrTitle"/>
          </p:nvPr>
        </p:nvSpPr>
        <p:spPr>
          <a:xfrm>
            <a:off x="480695" y="376555"/>
            <a:ext cx="9144000" cy="838835"/>
          </a:xfrm>
        </p:spPr>
        <p:txBody>
          <a:bodyPr>
            <a:normAutofit/>
          </a:bodyPr>
          <a:lstStyle/>
          <a:p>
            <a:pPr algn="l"/>
            <a:r>
              <a:rPr lang="x-none" altLang="en-US" sz="4400" dirty="0">
                <a:latin typeface="+mn-ea"/>
              </a:rPr>
              <a:t>Introduction</a:t>
            </a:r>
            <a:endParaRPr lang="x-none" altLang="en-US" sz="4400" dirty="0">
              <a:latin typeface="+mn-ea"/>
            </a:endParaRPr>
          </a:p>
        </p:txBody>
      </p:sp>
      <p:pic>
        <p:nvPicPr>
          <p:cNvPr id="4" name="图片 3"/>
          <p:cNvPicPr>
            <a:picLocks noChangeAspect="1"/>
          </p:cNvPicPr>
          <p:nvPr/>
        </p:nvPicPr>
        <p:blipFill>
          <a:blip r:embed="rId3"/>
          <a:stretch>
            <a:fillRect/>
          </a:stretch>
        </p:blipFill>
        <p:spPr>
          <a:xfrm>
            <a:off x="2255520" y="1266440"/>
            <a:ext cx="7705344" cy="39593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8094" y="1321308"/>
            <a:ext cx="11153775" cy="5159375"/>
          </a:xfrm>
        </p:spPr>
        <p:txBody>
          <a:bodyPr>
            <a:normAutofit/>
          </a:bodyPr>
          <a:lstStyle/>
          <a:p>
            <a:pPr algn="l"/>
            <a:r>
              <a:rPr lang="en-US" altLang="en-US" sz="2000" b="1" dirty="0" smtClean="0">
                <a:latin typeface="+mn-ea"/>
                <a:sym typeface="+mn-ea"/>
              </a:rPr>
              <a:t>3D </a:t>
            </a:r>
            <a:r>
              <a:rPr lang="en-US" altLang="en-US" sz="2000" b="1" dirty="0">
                <a:latin typeface="+mn-ea"/>
                <a:sym typeface="+mn-ea"/>
              </a:rPr>
              <a:t>Action </a:t>
            </a:r>
            <a:r>
              <a:rPr lang="en-US" altLang="en-US" sz="2000" b="1" dirty="0" smtClean="0">
                <a:latin typeface="+mn-ea"/>
                <a:sym typeface="+mn-ea"/>
              </a:rPr>
              <a:t>Representation</a:t>
            </a:r>
          </a:p>
          <a:p>
            <a:pPr algn="l"/>
            <a:endParaRPr lang="en-US" altLang="en-US" sz="2000" dirty="0">
              <a:latin typeface="+mn-ea"/>
              <a:sym typeface="+mn-ea"/>
            </a:endParaRPr>
          </a:p>
          <a:p>
            <a:pPr marL="457200" indent="-457200" algn="l">
              <a:buAutoNum type="arabicParenR"/>
            </a:pPr>
            <a:r>
              <a:rPr lang="en-US" altLang="en-US" sz="2000" dirty="0" smtClean="0">
                <a:latin typeface="+mn-ea"/>
                <a:sym typeface="+mn-ea"/>
              </a:rPr>
              <a:t>An </a:t>
            </a:r>
            <a:r>
              <a:rPr lang="en-US" altLang="en-US" sz="2000" dirty="0">
                <a:latin typeface="+mn-ea"/>
                <a:sym typeface="+mn-ea"/>
              </a:rPr>
              <a:t>action video is uniformly divided into a ﬁxed number of stages, and is represented by a set of stage-descriptors (orange query points); </a:t>
            </a:r>
            <a:endParaRPr lang="en-US" altLang="en-US" sz="2000" dirty="0" smtClean="0">
              <a:latin typeface="+mn-ea"/>
              <a:sym typeface="+mn-ea"/>
            </a:endParaRPr>
          </a:p>
          <a:p>
            <a:pPr marL="457200" indent="-457200" algn="l">
              <a:buAutoNum type="arabicParenR"/>
            </a:pPr>
            <a:endParaRPr lang="en-US" altLang="en-US" sz="2000" dirty="0" smtClean="0">
              <a:latin typeface="+mn-ea"/>
              <a:sym typeface="+mn-ea"/>
            </a:endParaRPr>
          </a:p>
          <a:p>
            <a:pPr marL="457200" indent="-457200" algn="l">
              <a:buAutoNum type="arabicParenR"/>
            </a:pPr>
            <a:r>
              <a:rPr lang="en-US" altLang="en-US" sz="2000" dirty="0" smtClean="0">
                <a:latin typeface="+mn-ea"/>
                <a:sym typeface="+mn-ea"/>
              </a:rPr>
              <a:t>Distances </a:t>
            </a:r>
            <a:r>
              <a:rPr lang="en-US" altLang="en-US" sz="2000" dirty="0">
                <a:latin typeface="+mn-ea"/>
                <a:sym typeface="+mn-ea"/>
              </a:rPr>
              <a:t>of stage-descriptors to action class sets (blue, green and red) are calculated by NN search; </a:t>
            </a:r>
            <a:endParaRPr lang="en-US" altLang="en-US" sz="2000" dirty="0" smtClean="0">
              <a:latin typeface="+mn-ea"/>
              <a:sym typeface="+mn-ea"/>
            </a:endParaRPr>
          </a:p>
          <a:p>
            <a:pPr marL="457200" indent="-457200" algn="l">
              <a:buAutoNum type="arabicParenR"/>
            </a:pPr>
            <a:endParaRPr lang="en-US" altLang="en-US" sz="2000" dirty="0" smtClean="0">
              <a:latin typeface="+mn-ea"/>
              <a:sym typeface="+mn-ea"/>
            </a:endParaRPr>
          </a:p>
          <a:p>
            <a:pPr marL="457200" indent="-457200" algn="l">
              <a:buAutoNum type="arabicParenR"/>
            </a:pPr>
            <a:r>
              <a:rPr lang="en-US" altLang="en-US" sz="2000" dirty="0" smtClean="0">
                <a:latin typeface="+mn-ea"/>
                <a:sym typeface="+mn-ea"/>
              </a:rPr>
              <a:t>Distances </a:t>
            </a:r>
            <a:r>
              <a:rPr lang="en-US" altLang="en-US" sz="2000" dirty="0">
                <a:latin typeface="+mn-ea"/>
                <a:sym typeface="+mn-ea"/>
              </a:rPr>
              <a:t>of stage-descriptors are gathered in temporal order to generate class-related squared distance matrices (marked by class-related dashed rectangular boxes); </a:t>
            </a:r>
          </a:p>
          <a:p>
            <a:pPr marL="457200" indent="-457200" algn="l">
              <a:buAutoNum type="arabicParenR"/>
            </a:pPr>
            <a:endParaRPr lang="en-US" altLang="en-US" sz="2000" dirty="0" smtClean="0">
              <a:latin typeface="+mn-ea"/>
              <a:sym typeface="+mn-ea"/>
            </a:endParaRPr>
          </a:p>
          <a:p>
            <a:pPr marL="457200" indent="-457200" algn="l">
              <a:buAutoNum type="arabicParenR"/>
            </a:pPr>
            <a:r>
              <a:rPr lang="en-US" altLang="en-US" sz="2000" dirty="0" smtClean="0">
                <a:latin typeface="+mn-ea"/>
                <a:sym typeface="+mn-ea"/>
              </a:rPr>
              <a:t>Weights </a:t>
            </a:r>
            <a:r>
              <a:rPr lang="en-US" altLang="en-US" sz="2000" dirty="0">
                <a:latin typeface="+mn-ea"/>
                <a:sym typeface="+mn-ea"/>
              </a:rPr>
              <a:t>on the spatial (left side of the matrix) and the temporal (top of the matrix) domain are learnt to discover key factors of actions and predict action </a:t>
            </a:r>
            <a:r>
              <a:rPr lang="en-US" altLang="en-US" sz="2000" dirty="0" smtClean="0">
                <a:latin typeface="+mn-ea"/>
                <a:sym typeface="+mn-ea"/>
              </a:rPr>
              <a:t>labels</a:t>
            </a:r>
            <a:r>
              <a:rPr lang="en-US" altLang="en-US" sz="2000" dirty="0">
                <a:latin typeface="+mn-ea"/>
                <a:sym typeface="+mn-ea"/>
              </a:rPr>
              <a:t>.</a:t>
            </a:r>
          </a:p>
          <a:p>
            <a:pPr algn="l"/>
            <a:endParaRPr lang="en-US" altLang="en-US" sz="2000" dirty="0" smtClean="0">
              <a:latin typeface="+mn-ea"/>
              <a:sym typeface="+mn-ea"/>
            </a:endParaRPr>
          </a:p>
          <a:p>
            <a:pPr algn="l"/>
            <a:endParaRPr lang="en-US" altLang="en-US" sz="2000" dirty="0" smtClean="0">
              <a:latin typeface="+mn-ea"/>
              <a:sym typeface="+mn-ea"/>
            </a:endParaRPr>
          </a:p>
        </p:txBody>
      </p:sp>
      <p:sp>
        <p:nvSpPr>
          <p:cNvPr id="2" name="Title 1"/>
          <p:cNvSpPr>
            <a:spLocks noGrp="1"/>
          </p:cNvSpPr>
          <p:nvPr>
            <p:ph type="ctrTitle"/>
          </p:nvPr>
        </p:nvSpPr>
        <p:spPr>
          <a:xfrm>
            <a:off x="480695" y="376555"/>
            <a:ext cx="9144000" cy="838835"/>
          </a:xfrm>
        </p:spPr>
        <p:txBody>
          <a:bodyPr>
            <a:normAutofit/>
          </a:bodyPr>
          <a:lstStyle/>
          <a:p>
            <a:pPr algn="l"/>
            <a:r>
              <a:rPr lang="en-US" altLang="en-US" sz="4400" dirty="0" smtClean="0">
                <a:latin typeface="+mn-ea"/>
              </a:rPr>
              <a:t>Method</a:t>
            </a:r>
            <a:endParaRPr lang="x-none" altLang="en-US" sz="4400" dirty="0">
              <a:latin typeface="+mn-ea"/>
            </a:endParaRPr>
          </a:p>
        </p:txBody>
      </p:sp>
    </p:spTree>
    <p:extLst>
      <p:ext uri="{BB962C8B-B14F-4D97-AF65-F5344CB8AC3E}">
        <p14:creationId xmlns:p14="http://schemas.microsoft.com/office/powerpoint/2010/main" val="2234284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036319" y="1473043"/>
            <a:ext cx="10205085" cy="5176359"/>
          </a:xfrm>
          <a:prstGeom prst="rect">
            <a:avLst/>
          </a:prstGeom>
        </p:spPr>
      </p:pic>
      <p:sp>
        <p:nvSpPr>
          <p:cNvPr id="3" name="Subtitle 2"/>
          <p:cNvSpPr>
            <a:spLocks noGrp="1"/>
          </p:cNvSpPr>
          <p:nvPr>
            <p:ph type="subTitle" idx="1"/>
          </p:nvPr>
        </p:nvSpPr>
        <p:spPr>
          <a:xfrm>
            <a:off x="498094" y="1321308"/>
            <a:ext cx="11153775" cy="5159375"/>
          </a:xfrm>
        </p:spPr>
        <p:txBody>
          <a:bodyPr>
            <a:normAutofit/>
          </a:bodyPr>
          <a:lstStyle/>
          <a:p>
            <a:pPr algn="l"/>
            <a:r>
              <a:rPr lang="en-US" altLang="en-US" sz="2000" dirty="0" smtClean="0">
                <a:latin typeface="+mn-ea"/>
                <a:sym typeface="+mn-ea"/>
              </a:rPr>
              <a:t>3D </a:t>
            </a:r>
            <a:r>
              <a:rPr lang="en-US" altLang="en-US" sz="2000" dirty="0">
                <a:latin typeface="+mn-ea"/>
                <a:sym typeface="+mn-ea"/>
              </a:rPr>
              <a:t>Action </a:t>
            </a:r>
            <a:r>
              <a:rPr lang="en-US" altLang="en-US" sz="2000" dirty="0" smtClean="0">
                <a:latin typeface="+mn-ea"/>
                <a:sym typeface="+mn-ea"/>
              </a:rPr>
              <a:t>Representation</a:t>
            </a:r>
          </a:p>
          <a:p>
            <a:pPr algn="l"/>
            <a:endParaRPr lang="en-US" altLang="en-US" sz="2000" dirty="0" smtClean="0">
              <a:latin typeface="+mn-ea"/>
              <a:sym typeface="+mn-ea"/>
            </a:endParaRPr>
          </a:p>
        </p:txBody>
      </p:sp>
      <p:sp>
        <p:nvSpPr>
          <p:cNvPr id="2" name="Title 1"/>
          <p:cNvSpPr>
            <a:spLocks noGrp="1"/>
          </p:cNvSpPr>
          <p:nvPr>
            <p:ph type="ctrTitle"/>
          </p:nvPr>
        </p:nvSpPr>
        <p:spPr>
          <a:xfrm>
            <a:off x="480695" y="376555"/>
            <a:ext cx="9144000" cy="838835"/>
          </a:xfrm>
        </p:spPr>
        <p:txBody>
          <a:bodyPr>
            <a:normAutofit/>
          </a:bodyPr>
          <a:lstStyle/>
          <a:p>
            <a:pPr algn="l"/>
            <a:r>
              <a:rPr lang="en-US" altLang="en-US" sz="4400" dirty="0" smtClean="0">
                <a:latin typeface="+mn-ea"/>
              </a:rPr>
              <a:t>Method</a:t>
            </a:r>
            <a:endParaRPr lang="x-none" altLang="en-US" sz="4400" dirty="0">
              <a:latin typeface="+mn-ea"/>
            </a:endParaRPr>
          </a:p>
        </p:txBody>
      </p:sp>
    </p:spTree>
    <p:extLst>
      <p:ext uri="{BB962C8B-B14F-4D97-AF65-F5344CB8AC3E}">
        <p14:creationId xmlns:p14="http://schemas.microsoft.com/office/powerpoint/2010/main" val="1799229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8094" y="1321308"/>
            <a:ext cx="11153775" cy="5159375"/>
          </a:xfrm>
        </p:spPr>
        <p:txBody>
          <a:bodyPr>
            <a:normAutofit/>
          </a:bodyPr>
          <a:lstStyle/>
          <a:p>
            <a:pPr algn="l"/>
            <a:r>
              <a:rPr lang="en-US" altLang="en-US" sz="2000" b="1" dirty="0">
                <a:latin typeface="+mn-ea"/>
                <a:sym typeface="+mn-ea"/>
              </a:rPr>
              <a:t>3D Action Representation</a:t>
            </a:r>
          </a:p>
          <a:p>
            <a:pPr algn="l"/>
            <a:endParaRPr lang="en-US" altLang="en-US" sz="2000" dirty="0" smtClean="0">
              <a:latin typeface="+mn-ea"/>
              <a:sym typeface="+mn-ea"/>
            </a:endParaRPr>
          </a:p>
          <a:p>
            <a:pPr algn="l"/>
            <a:r>
              <a:rPr lang="en-US" altLang="en-US" sz="2000" dirty="0">
                <a:latin typeface="+mn-ea"/>
                <a:sym typeface="+mn-ea"/>
              </a:rPr>
              <a:t>Assuming each 3D pose has J joints for its skeleton, for a temporal stage descriptor </a:t>
            </a:r>
            <a:r>
              <a:rPr lang="en-US" altLang="en-US" sz="2000" dirty="0" smtClean="0">
                <a:latin typeface="+mn-ea"/>
                <a:sym typeface="+mn-ea"/>
              </a:rPr>
              <a:t>X, </a:t>
            </a:r>
            <a:r>
              <a:rPr lang="en-US" altLang="en-US" sz="2000" dirty="0">
                <a:latin typeface="+mn-ea"/>
                <a:sym typeface="+mn-ea"/>
              </a:rPr>
              <a:t>the 3D pose in its </a:t>
            </a:r>
            <a:r>
              <a:rPr lang="en-US" altLang="en-US" sz="2000" dirty="0" smtClean="0">
                <a:latin typeface="+mn-ea"/>
                <a:sym typeface="+mn-ea"/>
              </a:rPr>
              <a:t>j-</a:t>
            </a:r>
            <a:r>
              <a:rPr lang="en-US" altLang="en-US" sz="2000" dirty="0" err="1" smtClean="0">
                <a:latin typeface="+mn-ea"/>
                <a:sym typeface="+mn-ea"/>
              </a:rPr>
              <a:t>th</a:t>
            </a:r>
            <a:r>
              <a:rPr lang="en-US" altLang="en-US" sz="2000" dirty="0" smtClean="0">
                <a:latin typeface="+mn-ea"/>
                <a:sym typeface="+mn-ea"/>
              </a:rPr>
              <a:t> </a:t>
            </a:r>
            <a:r>
              <a:rPr lang="en-US" altLang="en-US" sz="2000" dirty="0">
                <a:latin typeface="+mn-ea"/>
                <a:sym typeface="+mn-ea"/>
              </a:rPr>
              <a:t>frame is denoted as </a:t>
            </a:r>
            <a:r>
              <a:rPr lang="en-US" altLang="en-US" sz="2000" dirty="0" err="1">
                <a:latin typeface="+mn-ea"/>
                <a:sym typeface="+mn-ea"/>
              </a:rPr>
              <a:t>P</a:t>
            </a:r>
            <a:r>
              <a:rPr lang="en-US" altLang="en-US" sz="2000" dirty="0" err="1" smtClean="0">
                <a:latin typeface="+mn-ea"/>
                <a:sym typeface="+mn-ea"/>
              </a:rPr>
              <a:t>j</a:t>
            </a:r>
            <a:r>
              <a:rPr lang="en-US" altLang="en-US" sz="2000" dirty="0">
                <a:latin typeface="+mn-ea"/>
                <a:sym typeface="+mn-ea"/>
              </a:rPr>
              <a:t>, and the related velocity of that pose is denoted as </a:t>
            </a:r>
            <a:r>
              <a:rPr lang="en-US" altLang="en-US" sz="2000" dirty="0" err="1" smtClean="0">
                <a:latin typeface="+mn-ea"/>
                <a:sym typeface="+mn-ea"/>
              </a:rPr>
              <a:t>Vj</a:t>
            </a:r>
            <a:r>
              <a:rPr lang="en-US" altLang="en-US" sz="2000" dirty="0" smtClean="0">
                <a:latin typeface="+mn-ea"/>
                <a:sym typeface="+mn-ea"/>
              </a:rPr>
              <a:t>.</a:t>
            </a:r>
          </a:p>
          <a:p>
            <a:pPr algn="l"/>
            <a:endParaRPr lang="en-US" altLang="en-US" sz="2000" dirty="0">
              <a:latin typeface="+mn-ea"/>
              <a:sym typeface="+mn-ea"/>
            </a:endParaRPr>
          </a:p>
          <a:p>
            <a:pPr algn="l"/>
            <a:r>
              <a:rPr lang="en-US" altLang="en-US" sz="2000" dirty="0">
                <a:latin typeface="+mn-ea"/>
                <a:sym typeface="+mn-ea"/>
              </a:rPr>
              <a:t>Then the pose part </a:t>
            </a:r>
            <a:r>
              <a:rPr lang="en-US" altLang="en-US" sz="2000" dirty="0" err="1" smtClean="0">
                <a:latin typeface="+mn-ea"/>
                <a:sym typeface="+mn-ea"/>
              </a:rPr>
              <a:t>Xp</a:t>
            </a:r>
            <a:r>
              <a:rPr lang="en-US" altLang="en-US" sz="2000" dirty="0" smtClean="0">
                <a:latin typeface="+mn-ea"/>
                <a:sym typeface="+mn-ea"/>
              </a:rPr>
              <a:t> </a:t>
            </a:r>
            <a:r>
              <a:rPr lang="en-US" altLang="en-US" sz="2000" dirty="0">
                <a:latin typeface="+mn-ea"/>
                <a:sym typeface="+mn-ea"/>
              </a:rPr>
              <a:t>and the velocity part </a:t>
            </a:r>
            <a:r>
              <a:rPr lang="en-US" altLang="en-US" sz="2000" dirty="0" smtClean="0">
                <a:latin typeface="+mn-ea"/>
                <a:sym typeface="+mn-ea"/>
              </a:rPr>
              <a:t>Xv </a:t>
            </a:r>
            <a:r>
              <a:rPr lang="en-US" altLang="en-US" sz="2000" dirty="0">
                <a:latin typeface="+mn-ea"/>
                <a:sym typeface="+mn-ea"/>
              </a:rPr>
              <a:t>of </a:t>
            </a:r>
            <a:r>
              <a:rPr lang="en-US" altLang="en-US" sz="2000" dirty="0" smtClean="0">
                <a:latin typeface="+mn-ea"/>
                <a:sym typeface="+mn-ea"/>
              </a:rPr>
              <a:t>X </a:t>
            </a:r>
            <a:r>
              <a:rPr lang="en-US" altLang="en-US" sz="2000" dirty="0">
                <a:latin typeface="+mn-ea"/>
                <a:sym typeface="+mn-ea"/>
              </a:rPr>
              <a:t>is deﬁned as below,</a:t>
            </a:r>
          </a:p>
          <a:p>
            <a:pPr algn="l"/>
            <a:endParaRPr lang="en-US" altLang="en-US" sz="2000" dirty="0" smtClean="0">
              <a:latin typeface="+mn-ea"/>
              <a:sym typeface="+mn-ea"/>
            </a:endParaRPr>
          </a:p>
          <a:p>
            <a:pPr algn="l"/>
            <a:endParaRPr lang="en-US" altLang="en-US" sz="2000" dirty="0">
              <a:latin typeface="+mn-ea"/>
              <a:sym typeface="+mn-ea"/>
            </a:endParaRPr>
          </a:p>
          <a:p>
            <a:pPr algn="l"/>
            <a:r>
              <a:rPr lang="en-US" altLang="en-US" sz="2000" dirty="0" smtClean="0">
                <a:latin typeface="+mn-ea"/>
                <a:sym typeface="+mn-ea"/>
              </a:rPr>
              <a:t>a </a:t>
            </a:r>
            <a:r>
              <a:rPr lang="en-US" altLang="en-US" sz="2000" dirty="0">
                <a:latin typeface="+mn-ea"/>
                <a:sym typeface="+mn-ea"/>
              </a:rPr>
              <a:t>temporal stage descriptor </a:t>
            </a:r>
            <a:r>
              <a:rPr lang="en-US" altLang="en-US" sz="2000" dirty="0" smtClean="0">
                <a:latin typeface="+mn-ea"/>
                <a:sym typeface="+mn-ea"/>
              </a:rPr>
              <a:t>X </a:t>
            </a:r>
            <a:r>
              <a:rPr lang="en-US" altLang="en-US" sz="2000" dirty="0">
                <a:latin typeface="+mn-ea"/>
                <a:sym typeface="+mn-ea"/>
              </a:rPr>
              <a:t>of </a:t>
            </a:r>
            <a:r>
              <a:rPr lang="en-US" altLang="zh-CN" sz="2000" dirty="0" smtClean="0">
                <a:latin typeface="+mn-ea"/>
                <a:sym typeface="+mn-ea"/>
              </a:rPr>
              <a:t>L</a:t>
            </a:r>
            <a:r>
              <a:rPr lang="en-US" altLang="en-US" sz="2000" dirty="0" smtClean="0">
                <a:latin typeface="+mn-ea"/>
                <a:sym typeface="+mn-ea"/>
              </a:rPr>
              <a:t> </a:t>
            </a:r>
            <a:r>
              <a:rPr lang="en-US" altLang="en-US" sz="2000" dirty="0">
                <a:latin typeface="+mn-ea"/>
                <a:sym typeface="+mn-ea"/>
              </a:rPr>
              <a:t>frames is presented as:</a:t>
            </a:r>
          </a:p>
          <a:p>
            <a:pPr algn="l"/>
            <a:endParaRPr lang="en-US" altLang="en-US" sz="2000" dirty="0">
              <a:latin typeface="+mn-ea"/>
              <a:sym typeface="+mn-ea"/>
            </a:endParaRPr>
          </a:p>
          <a:p>
            <a:pPr algn="l"/>
            <a:endParaRPr lang="en-US" altLang="en-US" sz="2000" dirty="0" smtClean="0">
              <a:latin typeface="+mn-ea"/>
              <a:sym typeface="+mn-ea"/>
            </a:endParaRPr>
          </a:p>
          <a:p>
            <a:pPr algn="l"/>
            <a:r>
              <a:rPr lang="en-US" altLang="en-US" sz="2000" dirty="0" smtClean="0">
                <a:latin typeface="+mn-ea"/>
                <a:sym typeface="+mn-ea"/>
              </a:rPr>
              <a:t>a </a:t>
            </a:r>
            <a:r>
              <a:rPr lang="en-US" altLang="en-US" sz="2000" dirty="0">
                <a:latin typeface="+mn-ea"/>
                <a:sym typeface="+mn-ea"/>
              </a:rPr>
              <a:t>3D action video is described by its N </a:t>
            </a:r>
            <a:r>
              <a:rPr lang="en-US" altLang="en-US" sz="2000" dirty="0" smtClean="0">
                <a:latin typeface="+mn-ea"/>
                <a:sym typeface="+mn-ea"/>
              </a:rPr>
              <a:t>stage descriptors V: </a:t>
            </a:r>
            <a:endParaRPr lang="en-US" altLang="en-US" sz="2000" dirty="0" smtClean="0">
              <a:latin typeface="+mn-ea"/>
              <a:sym typeface="+mn-ea"/>
            </a:endParaRPr>
          </a:p>
        </p:txBody>
      </p:sp>
      <p:sp>
        <p:nvSpPr>
          <p:cNvPr id="2" name="Title 1"/>
          <p:cNvSpPr>
            <a:spLocks noGrp="1"/>
          </p:cNvSpPr>
          <p:nvPr>
            <p:ph type="ctrTitle"/>
          </p:nvPr>
        </p:nvSpPr>
        <p:spPr>
          <a:xfrm>
            <a:off x="480695" y="376555"/>
            <a:ext cx="9144000" cy="838835"/>
          </a:xfrm>
        </p:spPr>
        <p:txBody>
          <a:bodyPr>
            <a:normAutofit/>
          </a:bodyPr>
          <a:lstStyle/>
          <a:p>
            <a:pPr algn="l"/>
            <a:r>
              <a:rPr lang="en-US" altLang="en-US" sz="4400" dirty="0" smtClean="0">
                <a:latin typeface="+mn-ea"/>
              </a:rPr>
              <a:t>Method</a:t>
            </a:r>
            <a:endParaRPr lang="x-none" altLang="en-US" sz="4400" dirty="0">
              <a:latin typeface="+mn-ea"/>
            </a:endParaRPr>
          </a:p>
        </p:txBody>
      </p:sp>
      <p:pic>
        <p:nvPicPr>
          <p:cNvPr id="4" name="图片 3"/>
          <p:cNvPicPr>
            <a:picLocks noChangeAspect="1"/>
          </p:cNvPicPr>
          <p:nvPr/>
        </p:nvPicPr>
        <p:blipFill>
          <a:blip r:embed="rId2"/>
          <a:stretch>
            <a:fillRect/>
          </a:stretch>
        </p:blipFill>
        <p:spPr>
          <a:xfrm>
            <a:off x="3273443" y="3545395"/>
            <a:ext cx="2801538" cy="937705"/>
          </a:xfrm>
          <a:prstGeom prst="rect">
            <a:avLst/>
          </a:prstGeom>
        </p:spPr>
      </p:pic>
      <p:pic>
        <p:nvPicPr>
          <p:cNvPr id="5" name="图片 4"/>
          <p:cNvPicPr>
            <a:picLocks noChangeAspect="1"/>
          </p:cNvPicPr>
          <p:nvPr/>
        </p:nvPicPr>
        <p:blipFill>
          <a:blip r:embed="rId3"/>
          <a:stretch>
            <a:fillRect/>
          </a:stretch>
        </p:blipFill>
        <p:spPr>
          <a:xfrm>
            <a:off x="3333141" y="4914900"/>
            <a:ext cx="2508859" cy="642365"/>
          </a:xfrm>
          <a:prstGeom prst="rect">
            <a:avLst/>
          </a:prstGeom>
        </p:spPr>
      </p:pic>
      <p:pic>
        <p:nvPicPr>
          <p:cNvPr id="6" name="图片 5"/>
          <p:cNvPicPr>
            <a:picLocks noChangeAspect="1"/>
          </p:cNvPicPr>
          <p:nvPr/>
        </p:nvPicPr>
        <p:blipFill>
          <a:blip r:embed="rId4"/>
          <a:stretch>
            <a:fillRect/>
          </a:stretch>
        </p:blipFill>
        <p:spPr>
          <a:xfrm>
            <a:off x="3704097" y="6085966"/>
            <a:ext cx="1655304" cy="469003"/>
          </a:xfrm>
          <a:prstGeom prst="rect">
            <a:avLst/>
          </a:prstGeom>
        </p:spPr>
      </p:pic>
    </p:spTree>
    <p:extLst>
      <p:ext uri="{BB962C8B-B14F-4D97-AF65-F5344CB8AC3E}">
        <p14:creationId xmlns:p14="http://schemas.microsoft.com/office/powerpoint/2010/main" val="945211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8094" y="1321308"/>
            <a:ext cx="11153775" cy="5371592"/>
          </a:xfrm>
        </p:spPr>
        <p:txBody>
          <a:bodyPr>
            <a:normAutofit lnSpcReduction="10000"/>
          </a:bodyPr>
          <a:lstStyle/>
          <a:p>
            <a:pPr algn="l"/>
            <a:r>
              <a:rPr lang="en-US" altLang="en-US" sz="2000" b="1" dirty="0" smtClean="0">
                <a:latin typeface="+mn-ea"/>
                <a:sym typeface="+mn-ea"/>
              </a:rPr>
              <a:t>NBNN</a:t>
            </a:r>
          </a:p>
          <a:p>
            <a:pPr algn="l"/>
            <a:endParaRPr lang="en-US" altLang="en-US" sz="2000" dirty="0" smtClean="0">
              <a:latin typeface="+mn-ea"/>
              <a:sym typeface="+mn-ea"/>
            </a:endParaRPr>
          </a:p>
          <a:p>
            <a:pPr algn="l"/>
            <a:r>
              <a:rPr lang="en-US" altLang="en-US" sz="2000" dirty="0">
                <a:latin typeface="+mn-ea"/>
                <a:sym typeface="+mn-ea"/>
              </a:rPr>
              <a:t>Given a query action video </a:t>
            </a:r>
            <a:r>
              <a:rPr lang="en-US" altLang="en-US" sz="2000" dirty="0" err="1" smtClean="0">
                <a:latin typeface="+mn-ea"/>
                <a:sym typeface="+mn-ea"/>
              </a:rPr>
              <a:t>Vq</a:t>
            </a:r>
            <a:r>
              <a:rPr lang="en-US" altLang="en-US" sz="2000" dirty="0">
                <a:latin typeface="+mn-ea"/>
                <a:sym typeface="+mn-ea"/>
              </a:rPr>
              <a:t>, </a:t>
            </a:r>
            <a:r>
              <a:rPr lang="en-US" altLang="en-US" sz="2000" dirty="0" smtClean="0">
                <a:latin typeface="+mn-ea"/>
                <a:sym typeface="+mn-ea"/>
              </a:rPr>
              <a:t>NBNN’s </a:t>
            </a:r>
            <a:r>
              <a:rPr lang="en-US" altLang="en-US" sz="2000" dirty="0">
                <a:latin typeface="+mn-ea"/>
                <a:sym typeface="+mn-ea"/>
              </a:rPr>
              <a:t>goal is to ﬁnd which class c ∈ {1,2,...,C} the video </a:t>
            </a:r>
            <a:r>
              <a:rPr lang="en-US" altLang="en-US" sz="2000" dirty="0" err="1">
                <a:latin typeface="+mn-ea"/>
                <a:sym typeface="+mn-ea"/>
              </a:rPr>
              <a:t>Vq</a:t>
            </a:r>
            <a:r>
              <a:rPr lang="en-US" altLang="en-US" sz="2000" dirty="0">
                <a:latin typeface="+mn-ea"/>
                <a:sym typeface="+mn-ea"/>
              </a:rPr>
              <a:t> </a:t>
            </a:r>
            <a:r>
              <a:rPr lang="en-US" altLang="en-US" sz="2000" dirty="0" smtClean="0">
                <a:latin typeface="+mn-ea"/>
                <a:sym typeface="+mn-ea"/>
              </a:rPr>
              <a:t>belongs to.</a:t>
            </a:r>
          </a:p>
          <a:p>
            <a:pPr algn="l"/>
            <a:endParaRPr lang="en-US" altLang="en-US" sz="2000" dirty="0">
              <a:latin typeface="+mn-ea"/>
              <a:sym typeface="+mn-ea"/>
            </a:endParaRPr>
          </a:p>
          <a:p>
            <a:pPr algn="l"/>
            <a:r>
              <a:rPr lang="en-US" altLang="en-US" sz="2000" dirty="0">
                <a:latin typeface="+mn-ea"/>
                <a:sym typeface="+mn-ea"/>
              </a:rPr>
              <a:t> When assuming equal prior p(c) = </a:t>
            </a:r>
            <a:r>
              <a:rPr lang="en-US" altLang="en-US" sz="2000" dirty="0" smtClean="0">
                <a:latin typeface="+mn-ea"/>
                <a:sym typeface="+mn-ea"/>
              </a:rPr>
              <a:t>1/C </a:t>
            </a:r>
            <a:r>
              <a:rPr lang="en-US" altLang="en-US" sz="2000" dirty="0">
                <a:latin typeface="+mn-ea"/>
                <a:sym typeface="+mn-ea"/>
              </a:rPr>
              <a:t>, the predicted class is:</a:t>
            </a:r>
          </a:p>
          <a:p>
            <a:pPr algn="l"/>
            <a:endParaRPr lang="en-US" altLang="en-US" sz="2000" dirty="0">
              <a:latin typeface="+mn-ea"/>
              <a:sym typeface="+mn-ea"/>
            </a:endParaRPr>
          </a:p>
          <a:p>
            <a:pPr algn="l"/>
            <a:endParaRPr lang="en-US" altLang="en-US" sz="2000" dirty="0" smtClean="0">
              <a:latin typeface="+mn-ea"/>
              <a:sym typeface="+mn-ea"/>
            </a:endParaRPr>
          </a:p>
          <a:p>
            <a:pPr algn="l"/>
            <a:r>
              <a:rPr lang="en-US" altLang="en-US" sz="2000" dirty="0">
                <a:latin typeface="+mn-ea"/>
                <a:sym typeface="+mn-ea"/>
              </a:rPr>
              <a:t>With the Naive-Bayes assumption, it </a:t>
            </a:r>
            <a:r>
              <a:rPr lang="en-US" altLang="en-US" sz="2000" dirty="0" smtClean="0">
                <a:latin typeface="+mn-ea"/>
                <a:sym typeface="+mn-ea"/>
              </a:rPr>
              <a:t>can </a:t>
            </a:r>
            <a:r>
              <a:rPr lang="en-US" altLang="en-US" sz="2000" dirty="0">
                <a:latin typeface="+mn-ea"/>
                <a:sym typeface="+mn-ea"/>
              </a:rPr>
              <a:t>be written </a:t>
            </a:r>
            <a:r>
              <a:rPr lang="en-US" altLang="en-US" sz="2000" dirty="0" smtClean="0">
                <a:latin typeface="+mn-ea"/>
                <a:sym typeface="+mn-ea"/>
              </a:rPr>
              <a:t>as,</a:t>
            </a:r>
          </a:p>
          <a:p>
            <a:pPr algn="l"/>
            <a:endParaRPr lang="en-US" altLang="en-US" sz="2000" dirty="0" smtClean="0">
              <a:latin typeface="+mn-ea"/>
              <a:sym typeface="+mn-ea"/>
            </a:endParaRPr>
          </a:p>
          <a:p>
            <a:pPr algn="l"/>
            <a:r>
              <a:rPr lang="en-US" altLang="en-US" sz="2000" dirty="0" smtClean="0">
                <a:latin typeface="+mn-ea"/>
                <a:sym typeface="+mn-ea"/>
              </a:rPr>
              <a:t>The </a:t>
            </a:r>
            <a:r>
              <a:rPr lang="en-US" altLang="en-US" sz="2000" dirty="0">
                <a:latin typeface="+mn-ea"/>
                <a:sym typeface="+mn-ea"/>
              </a:rPr>
              <a:t>probability density of each primitive x in a class </a:t>
            </a:r>
            <a:r>
              <a:rPr lang="en-US" altLang="en-US" sz="2000" dirty="0" smtClean="0">
                <a:latin typeface="+mn-ea"/>
                <a:sym typeface="+mn-ea"/>
              </a:rPr>
              <a:t>c</a:t>
            </a:r>
          </a:p>
          <a:p>
            <a:pPr algn="l"/>
            <a:r>
              <a:rPr lang="en-US" altLang="en-US" sz="2000" dirty="0" smtClean="0">
                <a:latin typeface="+mn-ea"/>
                <a:sym typeface="+mn-ea"/>
              </a:rPr>
              <a:t>can </a:t>
            </a:r>
            <a:r>
              <a:rPr lang="en-US" altLang="en-US" sz="2000" dirty="0">
                <a:latin typeface="+mn-ea"/>
                <a:sym typeface="+mn-ea"/>
              </a:rPr>
              <a:t>be </a:t>
            </a:r>
            <a:r>
              <a:rPr lang="en-US" altLang="en-US" sz="2000" dirty="0" smtClean="0">
                <a:latin typeface="+mn-ea"/>
                <a:sym typeface="+mn-ea"/>
              </a:rPr>
              <a:t>re-written as, </a:t>
            </a:r>
          </a:p>
          <a:p>
            <a:pPr algn="l"/>
            <a:r>
              <a:rPr lang="en-US" altLang="en-US" sz="2000" dirty="0">
                <a:latin typeface="+mn-ea"/>
                <a:sym typeface="+mn-ea"/>
              </a:rPr>
              <a:t>	</a:t>
            </a:r>
            <a:r>
              <a:rPr lang="en-US" altLang="en-US" sz="2000" dirty="0" smtClean="0">
                <a:latin typeface="+mn-ea"/>
                <a:sym typeface="+mn-ea"/>
              </a:rPr>
              <a:t>			</a:t>
            </a:r>
            <a:r>
              <a:rPr lang="en-US" altLang="en-US" sz="2000" dirty="0">
                <a:latin typeface="+mn-ea"/>
                <a:sym typeface="+mn-ea"/>
              </a:rPr>
              <a:t>  </a:t>
            </a:r>
          </a:p>
          <a:p>
            <a:pPr algn="l"/>
            <a:r>
              <a:rPr lang="en-US" altLang="en-US" sz="2000" dirty="0" smtClean="0">
                <a:latin typeface="+mn-ea"/>
                <a:sym typeface="+mn-ea"/>
              </a:rPr>
              <a:t>			</a:t>
            </a:r>
            <a:r>
              <a:rPr lang="en-US" altLang="en-US" sz="2000" dirty="0">
                <a:latin typeface="+mn-ea"/>
                <a:sym typeface="+mn-ea"/>
              </a:rPr>
              <a:t>	</a:t>
            </a:r>
            <a:r>
              <a:rPr lang="en-US" altLang="en-US" sz="2000" dirty="0" smtClean="0">
                <a:latin typeface="+mn-ea"/>
                <a:sym typeface="+mn-ea"/>
              </a:rPr>
              <a:t> ,  where </a:t>
            </a:r>
            <a:r>
              <a:rPr lang="en-US" altLang="en-US" sz="2000" dirty="0" err="1" smtClean="0">
                <a:latin typeface="+mn-ea"/>
                <a:sym typeface="+mn-ea"/>
              </a:rPr>
              <a:t>NNc</a:t>
            </a:r>
            <a:r>
              <a:rPr lang="en-US" altLang="en-US" sz="2000" dirty="0" smtClean="0">
                <a:latin typeface="+mn-ea"/>
                <a:sym typeface="+mn-ea"/>
              </a:rPr>
              <a:t>(Xi</a:t>
            </a:r>
            <a:r>
              <a:rPr lang="en-US" altLang="en-US" sz="2000" dirty="0">
                <a:latin typeface="+mn-ea"/>
                <a:sym typeface="+mn-ea"/>
              </a:rPr>
              <a:t>) is the nearest neighbor of </a:t>
            </a:r>
            <a:r>
              <a:rPr lang="en-US" altLang="en-US" sz="2000" dirty="0" smtClean="0">
                <a:latin typeface="+mn-ea"/>
                <a:sym typeface="+mn-ea"/>
              </a:rPr>
              <a:t>Xi </a:t>
            </a:r>
            <a:r>
              <a:rPr lang="en-US" altLang="en-US" sz="2000" dirty="0">
                <a:latin typeface="+mn-ea"/>
                <a:sym typeface="+mn-ea"/>
              </a:rPr>
              <a:t>in class c. </a:t>
            </a:r>
          </a:p>
        </p:txBody>
      </p:sp>
      <p:sp>
        <p:nvSpPr>
          <p:cNvPr id="2" name="Title 1"/>
          <p:cNvSpPr>
            <a:spLocks noGrp="1"/>
          </p:cNvSpPr>
          <p:nvPr>
            <p:ph type="ctrTitle"/>
          </p:nvPr>
        </p:nvSpPr>
        <p:spPr>
          <a:xfrm>
            <a:off x="480695" y="376555"/>
            <a:ext cx="9144000" cy="838835"/>
          </a:xfrm>
        </p:spPr>
        <p:txBody>
          <a:bodyPr>
            <a:normAutofit/>
          </a:bodyPr>
          <a:lstStyle/>
          <a:p>
            <a:pPr algn="l"/>
            <a:r>
              <a:rPr lang="en-US" altLang="en-US" sz="4400" dirty="0" smtClean="0">
                <a:latin typeface="+mn-ea"/>
              </a:rPr>
              <a:t>Method</a:t>
            </a:r>
            <a:endParaRPr lang="x-none" altLang="en-US" sz="4400" dirty="0">
              <a:latin typeface="+mn-ea"/>
            </a:endParaRPr>
          </a:p>
        </p:txBody>
      </p:sp>
      <p:pic>
        <p:nvPicPr>
          <p:cNvPr id="7" name="图片 6"/>
          <p:cNvPicPr>
            <a:picLocks noChangeAspect="1"/>
          </p:cNvPicPr>
          <p:nvPr/>
        </p:nvPicPr>
        <p:blipFill>
          <a:blip r:embed="rId2"/>
          <a:stretch>
            <a:fillRect/>
          </a:stretch>
        </p:blipFill>
        <p:spPr>
          <a:xfrm>
            <a:off x="1727200" y="3451346"/>
            <a:ext cx="4470400" cy="543698"/>
          </a:xfrm>
          <a:prstGeom prst="rect">
            <a:avLst/>
          </a:prstGeom>
        </p:spPr>
      </p:pic>
      <p:pic>
        <p:nvPicPr>
          <p:cNvPr id="8" name="图片 7"/>
          <p:cNvPicPr>
            <a:picLocks noChangeAspect="1"/>
          </p:cNvPicPr>
          <p:nvPr/>
        </p:nvPicPr>
        <p:blipFill>
          <a:blip r:embed="rId3"/>
          <a:stretch>
            <a:fillRect/>
          </a:stretch>
        </p:blipFill>
        <p:spPr>
          <a:xfrm>
            <a:off x="7426706" y="3451346"/>
            <a:ext cx="3494469" cy="2051101"/>
          </a:xfrm>
          <a:prstGeom prst="rect">
            <a:avLst/>
          </a:prstGeom>
        </p:spPr>
      </p:pic>
      <p:pic>
        <p:nvPicPr>
          <p:cNvPr id="9" name="图片 8"/>
          <p:cNvPicPr>
            <a:picLocks noChangeAspect="1"/>
          </p:cNvPicPr>
          <p:nvPr/>
        </p:nvPicPr>
        <p:blipFill>
          <a:blip r:embed="rId4"/>
          <a:stretch>
            <a:fillRect/>
          </a:stretch>
        </p:blipFill>
        <p:spPr>
          <a:xfrm>
            <a:off x="500801" y="5702300"/>
            <a:ext cx="3778764" cy="859345"/>
          </a:xfrm>
          <a:prstGeom prst="rect">
            <a:avLst/>
          </a:prstGeom>
        </p:spPr>
      </p:pic>
    </p:spTree>
    <p:extLst>
      <p:ext uri="{BB962C8B-B14F-4D97-AF65-F5344CB8AC3E}">
        <p14:creationId xmlns:p14="http://schemas.microsoft.com/office/powerpoint/2010/main" val="4145775694"/>
      </p:ext>
    </p:extLst>
  </p:cSld>
  <p:clrMapOvr>
    <a:masterClrMapping/>
  </p:clrMapOvr>
</p:sld>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1022</Words>
  <Application>Microsoft Office PowerPoint</Application>
  <PresentationFormat>宽屏</PresentationFormat>
  <Paragraphs>186</Paragraphs>
  <Slides>16</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宋体</vt:lpstr>
      <vt:lpstr>Arial</vt:lpstr>
      <vt:lpstr>Calibri</vt:lpstr>
      <vt:lpstr>Calibri Light</vt:lpstr>
      <vt:lpstr>Office Theme</vt:lpstr>
      <vt:lpstr>Spatio-Temporal Naive-Bayes Nearest- Neighbor (ST-NBNN) for Skeleton- Based Action Recognition</vt:lpstr>
      <vt:lpstr>Outline</vt:lpstr>
      <vt:lpstr>Introduction</vt:lpstr>
      <vt:lpstr>Introduction</vt:lpstr>
      <vt:lpstr>Introduction</vt:lpstr>
      <vt:lpstr>Method</vt:lpstr>
      <vt:lpstr>Method</vt:lpstr>
      <vt:lpstr>Method</vt:lpstr>
      <vt:lpstr>Method</vt:lpstr>
      <vt:lpstr>Method</vt:lpstr>
      <vt:lpstr>Experiment Results and Analysis</vt:lpstr>
      <vt:lpstr>Experiment Results and Analysis</vt:lpstr>
      <vt:lpstr>Experiment Results and Analysis</vt:lpstr>
      <vt:lpstr>Experiment Results and Analysis</vt:lpstr>
      <vt:lpstr>Experiment Results and Analysis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stephen</dc:creator>
  <cp:lastModifiedBy>Stephen Cheng</cp:lastModifiedBy>
  <cp:revision>181</cp:revision>
  <dcterms:created xsi:type="dcterms:W3CDTF">2017-09-01T09:28:12Z</dcterms:created>
  <dcterms:modified xsi:type="dcterms:W3CDTF">2017-09-01T14:50:10Z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