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3"/>
    <p:sldId id="296" r:id="rId4"/>
    <p:sldId id="295" r:id="rId5"/>
    <p:sldId id="297" r:id="rId6"/>
    <p:sldId id="298" r:id="rId8"/>
    <p:sldId id="299" r:id="rId9"/>
    <p:sldId id="300" r:id="rId10"/>
    <p:sldId id="301" r:id="rId11"/>
    <p:sldId id="302" r:id="rId12"/>
    <p:sldId id="304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4625340"/>
            <a:ext cx="11153775" cy="854710"/>
          </a:xfrm>
        </p:spPr>
        <p:txBody>
          <a:bodyPr>
            <a:normAutofit/>
          </a:bodyPr>
          <a:p>
            <a:pPr algn="ctr"/>
            <a:r>
              <a:rPr lang="x-none" altLang="en-US" sz="2200">
                <a:latin typeface="+mn-ea"/>
                <a:sym typeface="+mn-ea"/>
              </a:rPr>
              <a:t>Gao Huang, Zhuang Liu, Kilian Q. Weinberger, </a:t>
            </a:r>
            <a:endParaRPr lang="x-none" altLang="en-US" sz="2200">
              <a:latin typeface="+mn-ea"/>
              <a:sym typeface="+mn-ea"/>
            </a:endParaRPr>
          </a:p>
          <a:p>
            <a:pPr algn="ctr"/>
            <a:r>
              <a:rPr lang="x-none" altLang="en-US" sz="2200">
                <a:latin typeface="+mn-ea"/>
                <a:sym typeface="+mn-ea"/>
              </a:rPr>
              <a:t>Laurens van der Maaten</a:t>
            </a:r>
            <a:endParaRPr lang="x-none" altLang="en-US" sz="2200">
              <a:latin typeface="+mn-ea"/>
              <a:sym typeface="+mn-ea"/>
            </a:endParaRPr>
          </a:p>
          <a:p>
            <a:pPr algn="ctr"/>
            <a:endParaRPr lang="x-none" altLang="en-US" sz="2200">
              <a:latin typeface="+mn-ea"/>
              <a:sym typeface="+mn-ea"/>
            </a:endParaRPr>
          </a:p>
          <a:p>
            <a:pPr algn="ctr"/>
            <a:endParaRPr lang="x-none" altLang="en-US" sz="22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1759585"/>
            <a:ext cx="11280775" cy="1531620"/>
          </a:xfrm>
        </p:spPr>
        <p:txBody>
          <a:bodyPr>
            <a:normAutofit/>
          </a:bodyPr>
          <a:p>
            <a:pPr algn="ctr"/>
            <a:r>
              <a:rPr lang="x-none" altLang="en-US" sz="4800">
                <a:latin typeface="+mn-ea"/>
              </a:rPr>
              <a:t>Densely Connected </a:t>
            </a:r>
            <a:br>
              <a:rPr lang="x-none" altLang="en-US" sz="4800">
                <a:latin typeface="+mn-ea"/>
              </a:rPr>
            </a:br>
            <a:r>
              <a:rPr lang="x-none" altLang="en-US" sz="4800">
                <a:latin typeface="+mn-ea"/>
              </a:rPr>
              <a:t>Convolutional Networks</a:t>
            </a:r>
            <a:endParaRPr lang="x-none" altLang="en-US" sz="480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1376045"/>
            <a:ext cx="11153775" cy="5382260"/>
          </a:xfrm>
        </p:spPr>
        <p:txBody>
          <a:bodyPr>
            <a:normAutofit fontScale="80000"/>
          </a:bodyPr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Left: </a:t>
            </a:r>
            <a:r>
              <a:rPr lang="x-none" altLang="en-US" sz="2000">
                <a:latin typeface="+mn-ea"/>
                <a:sym typeface="+mn-ea"/>
              </a:rPr>
              <a:t>Comparison of the parameter efficiency on C10+ between DenseNet variations.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Middle: </a:t>
            </a:r>
            <a:r>
              <a:rPr lang="x-none" altLang="en-US" sz="2000">
                <a:latin typeface="+mn-ea"/>
                <a:sym typeface="+mn-ea"/>
              </a:rPr>
              <a:t>Comparison of the parameter efficiency between DenseNet-BC and (pre-activation) ResNets. DenseNet-BC requires about 1/3 of the parameters as ResNet to achieve comparable accuracy.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Right: </a:t>
            </a:r>
            <a:r>
              <a:rPr lang="x-none" altLang="en-US" sz="2000">
                <a:latin typeface="+mn-ea"/>
                <a:sym typeface="+mn-ea"/>
              </a:rPr>
              <a:t>Training and testing curves of the 1001-layer pre-activation ResNet [12] with more than 10M parameters and a 100-layer DenseNet with only 0.8M parameters.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Experiments Results </a:t>
            </a:r>
            <a:endParaRPr lang="x-none" altLang="en-US" sz="440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1645285"/>
            <a:ext cx="11333480" cy="2740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1376045"/>
            <a:ext cx="11153775" cy="5382260"/>
          </a:xfrm>
        </p:spPr>
        <p:txBody>
          <a:bodyPr>
            <a:normAutofit lnSpcReduction="20000"/>
          </a:bodyPr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The average absolute filter weights of convolutional layers in a trained DenseNet. The color of pixel (s, l) encodes the average L1 norm (normalized by the number of input feature maps) of the weights connecting convolutional layer s to layer l within a dense block.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Experiments Results </a:t>
            </a:r>
            <a:endParaRPr lang="x-none" altLang="en-US" sz="4400">
              <a:latin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1435735"/>
            <a:ext cx="8352790" cy="3613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p>
            <a:pPr algn="l"/>
            <a:r>
              <a:rPr lang="x-none" altLang="en-US" sz="2000" b="1">
                <a:latin typeface="+mn-ea"/>
                <a:sym typeface="+mn-ea"/>
              </a:rPr>
              <a:t>DenseNet </a:t>
            </a:r>
            <a:r>
              <a:rPr lang="x-none" altLang="en-US" sz="2000">
                <a:latin typeface="+mn-ea"/>
                <a:sym typeface="+mn-ea"/>
              </a:rPr>
              <a:t>(Dense Convolutional Network)</a:t>
            </a:r>
            <a:r>
              <a:rPr lang="x-none" altLang="en-US" sz="2000" b="1">
                <a:latin typeface="+mn-ea"/>
                <a:sym typeface="+mn-ea"/>
              </a:rPr>
              <a:t> </a:t>
            </a:r>
            <a:r>
              <a:rPr lang="x-none" altLang="en-US" sz="2000">
                <a:latin typeface="+mn-ea"/>
                <a:sym typeface="+mn-ea"/>
              </a:rPr>
              <a:t>connects layers in a feed-forward fashion.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DenseNet with L layers has L*(L+1)/2 direct connections between each layer and its subsequent layer.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Advantages:		</a:t>
            </a:r>
            <a:r>
              <a:rPr lang="x-none" altLang="en-US" sz="2000">
                <a:latin typeface="+mn-ea"/>
                <a:sym typeface="+mn-ea"/>
              </a:rPr>
              <a:t>Alleviate the vanishing-gradient problem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			Strengthen feature propagation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			Encourage feature reuse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			Reduce the number of parameters substantially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Evaluation Dataset:  </a:t>
            </a:r>
            <a:r>
              <a:rPr lang="x-none" altLang="en-US" sz="2000">
                <a:latin typeface="+mn-ea"/>
                <a:sym typeface="+mn-ea"/>
              </a:rPr>
              <a:t>CIFAR-10, CIFAR-100, SVHN, Imagenet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Project Code: </a:t>
            </a:r>
            <a:r>
              <a:rPr lang="x-none" altLang="en-US" sz="2000">
                <a:latin typeface="+mn-ea"/>
                <a:sym typeface="+mn-ea"/>
              </a:rPr>
              <a:t> https://github.com/liuzhuang13/DenseNet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Brief Introduction</a:t>
            </a:r>
            <a:endParaRPr lang="x-none" altLang="en-US" sz="440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p>
            <a:pPr algn="l"/>
            <a:endParaRPr lang="x-none" altLang="en-US" sz="2000" b="1">
              <a:latin typeface="+mn-ea"/>
              <a:sym typeface="+mn-ea"/>
            </a:endParaRPr>
          </a:p>
          <a:p>
            <a:pPr algn="l"/>
            <a:r>
              <a:rPr lang="x-none" altLang="en-US" sz="2000" b="1">
                <a:latin typeface="+mn-ea"/>
                <a:sym typeface="+mn-ea"/>
              </a:rPr>
              <a:t>DenseNet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A 5-layer dense block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with a growth rate of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k = 4. Each layer takes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all preceding feature-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maps as input.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Brief Introduction</a:t>
            </a:r>
            <a:endParaRPr lang="x-none" altLang="en-US" sz="440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3830" y="1185545"/>
            <a:ext cx="7103745" cy="5158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p>
            <a:pPr algn="l"/>
            <a:r>
              <a:rPr lang="x-none" altLang="en-US" sz="2000" b="1">
                <a:latin typeface="+mn-ea"/>
                <a:sym typeface="+mn-ea"/>
              </a:rPr>
              <a:t>Dense Connectivity</a:t>
            </a:r>
            <a:endParaRPr lang="x-none" altLang="en-US" sz="2000" b="1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Direct connections from any layer to all subsequent layers----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l</a:t>
            </a:r>
            <a:r>
              <a:rPr lang="x-none" altLang="en-US" sz="2000" baseline="30000">
                <a:latin typeface="+mn-ea"/>
                <a:sym typeface="+mn-ea"/>
              </a:rPr>
              <a:t>th</a:t>
            </a:r>
            <a:r>
              <a:rPr lang="x-none" altLang="en-US" sz="2000">
                <a:latin typeface="+mn-ea"/>
                <a:sym typeface="+mn-ea"/>
              </a:rPr>
              <a:t> layer receives the feature-maps of all preceding layers, x</a:t>
            </a:r>
            <a:r>
              <a:rPr lang="x-none" altLang="en-US" sz="2000" baseline="-25000">
                <a:latin typeface="+mn-ea"/>
                <a:sym typeface="+mn-ea"/>
              </a:rPr>
              <a:t>0</a:t>
            </a:r>
            <a:r>
              <a:rPr lang="x-none" altLang="en-US" sz="2000">
                <a:latin typeface="+mn-ea"/>
                <a:sym typeface="+mn-ea"/>
              </a:rPr>
              <a:t>, .. , x</a:t>
            </a:r>
            <a:r>
              <a:rPr lang="x-none" altLang="en-US" sz="2000" baseline="30000">
                <a:latin typeface="+mn-ea"/>
                <a:sym typeface="+mn-ea"/>
              </a:rPr>
              <a:t>l-1</a:t>
            </a:r>
            <a:r>
              <a:rPr lang="x-none" altLang="en-US" sz="2000">
                <a:latin typeface="+mn-ea"/>
                <a:sym typeface="+mn-ea"/>
              </a:rPr>
              <a:t> , as input: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	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x</a:t>
            </a:r>
            <a:r>
              <a:rPr lang="x-none" altLang="en-US" sz="2000" baseline="-25000">
                <a:latin typeface="+mn-ea"/>
                <a:sym typeface="+mn-ea"/>
              </a:rPr>
              <a:t>l</a:t>
            </a:r>
            <a:r>
              <a:rPr lang="x-none" altLang="en-US" sz="2000">
                <a:latin typeface="+mn-ea"/>
                <a:sym typeface="+mn-ea"/>
              </a:rPr>
              <a:t> = H</a:t>
            </a:r>
            <a:r>
              <a:rPr lang="x-none" altLang="en-US" sz="2000" baseline="-25000">
                <a:latin typeface="+mn-ea"/>
                <a:sym typeface="+mn-ea"/>
              </a:rPr>
              <a:t>l </a:t>
            </a:r>
            <a:r>
              <a:rPr lang="x-none" altLang="en-US" sz="2000">
                <a:latin typeface="+mn-ea"/>
                <a:sym typeface="+mn-ea"/>
              </a:rPr>
              <a:t>([x</a:t>
            </a:r>
            <a:r>
              <a:rPr lang="x-none" altLang="en-US" sz="2000" baseline="-25000">
                <a:latin typeface="+mn-ea"/>
                <a:sym typeface="+mn-ea"/>
              </a:rPr>
              <a:t>0</a:t>
            </a:r>
            <a:r>
              <a:rPr lang="x-none" altLang="en-US" sz="2000">
                <a:latin typeface="+mn-ea"/>
                <a:sym typeface="+mn-ea"/>
              </a:rPr>
              <a:t>, x</a:t>
            </a:r>
            <a:r>
              <a:rPr lang="x-none" altLang="en-US" sz="2000" baseline="-25000">
                <a:latin typeface="+mn-ea"/>
                <a:sym typeface="+mn-ea"/>
              </a:rPr>
              <a:t>1</a:t>
            </a:r>
            <a:r>
              <a:rPr lang="x-none" altLang="en-US" sz="2000">
                <a:latin typeface="+mn-ea"/>
                <a:sym typeface="+mn-ea"/>
              </a:rPr>
              <a:t>, ... , x</a:t>
            </a:r>
            <a:r>
              <a:rPr lang="x-none" altLang="en-US" sz="2000" baseline="-25000">
                <a:latin typeface="+mn-ea"/>
                <a:sym typeface="+mn-ea"/>
              </a:rPr>
              <a:t>l-1</a:t>
            </a:r>
            <a:r>
              <a:rPr lang="x-none" altLang="en-US" sz="2000">
                <a:latin typeface="+mn-ea"/>
                <a:sym typeface="+mn-ea"/>
              </a:rPr>
              <a:t> ])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where </a:t>
            </a:r>
            <a:r>
              <a:rPr lang="x-none" altLang="en-US" sz="2000">
                <a:latin typeface="+mn-ea"/>
                <a:sym typeface="+mn-ea"/>
              </a:rPr>
              <a:t>[x</a:t>
            </a:r>
            <a:r>
              <a:rPr lang="x-none" altLang="en-US" sz="2000" baseline="-25000">
                <a:latin typeface="+mn-ea"/>
                <a:sym typeface="+mn-ea"/>
              </a:rPr>
              <a:t>0</a:t>
            </a:r>
            <a:r>
              <a:rPr lang="x-none" altLang="en-US" sz="2000">
                <a:latin typeface="+mn-ea"/>
                <a:sym typeface="+mn-ea"/>
              </a:rPr>
              <a:t>, x</a:t>
            </a:r>
            <a:r>
              <a:rPr lang="x-none" altLang="en-US" sz="2000" baseline="-25000">
                <a:latin typeface="+mn-ea"/>
                <a:sym typeface="+mn-ea"/>
              </a:rPr>
              <a:t>1</a:t>
            </a:r>
            <a:r>
              <a:rPr lang="x-none" altLang="en-US" sz="2000">
                <a:latin typeface="+mn-ea"/>
                <a:sym typeface="+mn-ea"/>
              </a:rPr>
              <a:t>, ... , x</a:t>
            </a:r>
            <a:r>
              <a:rPr lang="x-none" altLang="en-US" sz="2000" baseline="-25000">
                <a:latin typeface="+mn-ea"/>
                <a:sym typeface="+mn-ea"/>
              </a:rPr>
              <a:t>l-1</a:t>
            </a:r>
            <a:r>
              <a:rPr lang="x-none" altLang="en-US" sz="2000">
                <a:latin typeface="+mn-ea"/>
                <a:sym typeface="+mn-ea"/>
              </a:rPr>
              <a:t> ] </a:t>
            </a:r>
            <a:r>
              <a:rPr lang="x-none" altLang="en-US" sz="2000">
                <a:latin typeface="+mn-ea"/>
                <a:sym typeface="+mn-ea"/>
              </a:rPr>
              <a:t>refers to the concatenation of the feature-maps produced in layers 0, ... , l-1.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DenseNets Config</a:t>
            </a:r>
            <a:endParaRPr lang="x-none" altLang="en-US" sz="440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394460"/>
            <a:ext cx="11153775" cy="5159375"/>
          </a:xfrm>
        </p:spPr>
        <p:txBody>
          <a:bodyPr>
            <a:normAutofit/>
          </a:bodyPr>
          <a:p>
            <a:pPr algn="l"/>
            <a:r>
              <a:rPr lang="x-none" altLang="en-US" sz="2000" b="1">
                <a:latin typeface="+mn-ea"/>
                <a:sym typeface="+mn-ea"/>
              </a:rPr>
              <a:t>Pooling Layers</a:t>
            </a:r>
            <a:endParaRPr lang="x-none" altLang="en-US" sz="2000" b="1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Divide the network into multiple densely connected dense blocks----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A deep DenseNet with three dense blocks. The layers between two adjacent blocks are referred to as transition layers and change feature map sizes via convolution and pooling.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DenseNets Config</a:t>
            </a:r>
            <a:endParaRPr lang="x-none" altLang="en-US" sz="440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879090"/>
            <a:ext cx="11546205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1376045"/>
            <a:ext cx="11153775" cy="5382260"/>
          </a:xfrm>
        </p:spPr>
        <p:txBody>
          <a:bodyPr>
            <a:normAutofit lnSpcReduction="20000"/>
          </a:bodyPr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1600">
              <a:latin typeface="+mn-ea"/>
              <a:sym typeface="+mn-ea"/>
            </a:endParaRPr>
          </a:p>
          <a:p>
            <a:pPr algn="l"/>
            <a:endParaRPr lang="x-none" altLang="en-US" sz="1600">
              <a:latin typeface="+mn-ea"/>
              <a:sym typeface="+mn-ea"/>
            </a:endParaRPr>
          </a:p>
          <a:p>
            <a:pPr algn="l"/>
            <a:endParaRPr lang="x-none" altLang="en-US" sz="1600">
              <a:latin typeface="+mn-ea"/>
              <a:sym typeface="+mn-ea"/>
            </a:endParaRPr>
          </a:p>
          <a:p>
            <a:pPr algn="l"/>
            <a:endParaRPr lang="x-none" altLang="en-US" sz="16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The growth rate for the first 3 networks is k = 32, and k = 48 for DenseNet-161. 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DenseNets Architecture</a:t>
            </a:r>
            <a:endParaRPr lang="x-none" altLang="en-US" sz="440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200150"/>
            <a:ext cx="10728325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1376045"/>
            <a:ext cx="11153775" cy="5382260"/>
          </a:xfrm>
        </p:spPr>
        <p:txBody>
          <a:bodyPr>
            <a:normAutofit lnSpcReduction="20000"/>
          </a:bodyPr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Error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rates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(%)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on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CIFAR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and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SVHN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datasets. 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Experiments Results </a:t>
            </a:r>
            <a:endParaRPr lang="x-none" altLang="en-US" sz="440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0" y="1272540"/>
            <a:ext cx="9196070" cy="5208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1376045"/>
            <a:ext cx="11153775" cy="5382260"/>
          </a:xfrm>
        </p:spPr>
        <p:txBody>
          <a:bodyPr>
            <a:normAutofit lnSpcReduction="20000"/>
          </a:bodyPr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Comparison of the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DenseNet and Res-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Net Top-1 (single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model and single-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crop) error rates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on the ImageNet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classification data-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set as a function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of learned para-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meters during test-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time.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Experiments Results </a:t>
            </a:r>
            <a:endParaRPr lang="x-none" altLang="en-US" sz="440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4770" y="1353185"/>
            <a:ext cx="6743065" cy="5147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715" y="1376045"/>
            <a:ext cx="11153775" cy="5382260"/>
          </a:xfrm>
        </p:spPr>
        <p:txBody>
          <a:bodyPr>
            <a:normAutofit lnSpcReduction="20000"/>
          </a:bodyPr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Comparison of the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DenseNet and Res-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Net Top-1 (single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model and single-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crop) error rates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on the ImageNet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classification data-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set as a function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of learned flops </a:t>
            </a:r>
            <a:endParaRPr lang="x-none" altLang="en-US" sz="2000">
              <a:latin typeface="+mn-ea"/>
              <a:sym typeface="+mn-ea"/>
            </a:endParaRPr>
          </a:p>
          <a:p>
            <a:pPr algn="l"/>
            <a:r>
              <a:rPr lang="x-none" altLang="en-US" sz="2000">
                <a:latin typeface="+mn-ea"/>
                <a:sym typeface="+mn-ea"/>
              </a:rPr>
              <a:t>during test-time.</a:t>
            </a:r>
            <a:endParaRPr lang="x-none" altLang="en-US" sz="2000">
              <a:latin typeface="+mn-ea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</a:rPr>
              <a:t>Experiments Results </a:t>
            </a:r>
            <a:endParaRPr lang="x-none" altLang="en-US" sz="440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740" y="1271905"/>
            <a:ext cx="6576695" cy="5123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2611</Words>
  <Application>Kingsoft Office WPP</Application>
  <PresentationFormat>Widescreen</PresentationFormat>
  <Paragraphs>155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Densely Connected  Convolutional Networks</vt:lpstr>
      <vt:lpstr>Brief Introduction</vt:lpstr>
      <vt:lpstr>Brief Introduction</vt:lpstr>
      <vt:lpstr>Brief Introduction</vt:lpstr>
      <vt:lpstr>DenseNets Config</vt:lpstr>
      <vt:lpstr>DenseNets Config</vt:lpstr>
      <vt:lpstr>DenseNets Architecture</vt:lpstr>
      <vt:lpstr>Experiments Results </vt:lpstr>
      <vt:lpstr>Experiments Results </vt:lpstr>
      <vt:lpstr>Experiments Results </vt:lpstr>
      <vt:lpstr>Experiments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stephen</dc:creator>
  <cp:lastModifiedBy>stephen</cp:lastModifiedBy>
  <cp:revision>75</cp:revision>
  <dcterms:created xsi:type="dcterms:W3CDTF">2017-08-18T09:36:03Z</dcterms:created>
  <dcterms:modified xsi:type="dcterms:W3CDTF">2017-08-18T09:36:03Z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