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3"/>
    <p:sldId id="269" r:id="rId4"/>
    <p:sldId id="257" r:id="rId5"/>
    <p:sldId id="280" r:id="rId7"/>
    <p:sldId id="288" r:id="rId8"/>
    <p:sldId id="285" r:id="rId9"/>
    <p:sldId id="260" r:id="rId10"/>
    <p:sldId id="261" r:id="rId11"/>
    <p:sldId id="262" r:id="rId12"/>
    <p:sldId id="263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175" y="1520825"/>
            <a:ext cx="11153775" cy="4743450"/>
          </a:xfrm>
        </p:spPr>
        <p:txBody>
          <a:bodyPr/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r>
              <a:rPr lang="x-none" altLang="en-US">
                <a:latin typeface="+mn-ea"/>
                <a:sym typeface="+mn-ea"/>
              </a:rPr>
              <a:t>Model Structure</a:t>
            </a:r>
            <a:endParaRPr lang="x-none" altLang="en-US"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CNN</a:t>
            </a:r>
            <a:endParaRPr lang="x-none" altLang="en-US" sz="440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0" y="212090"/>
            <a:ext cx="7087870" cy="6432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  <a:sym typeface="+mn-ea"/>
              </a:rPr>
              <a:t>Data Augmentation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" y="1520825"/>
            <a:ext cx="11206480" cy="4743450"/>
          </a:xfrm>
        </p:spPr>
        <p:txBody>
          <a:bodyPr/>
          <a:p>
            <a:pPr algn="l"/>
            <a:r>
              <a:rPr lang="x-none" altLang="en-US">
                <a:latin typeface="+mn-ea"/>
              </a:rPr>
              <a:t>Light Transform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						     </a:t>
            </a:r>
            <a:endParaRPr lang="x-none" altLang="en-US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6560" y="2249805"/>
            <a:ext cx="643826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AlexNet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 b="1">
                <a:latin typeface="+mn-ea"/>
              </a:rPr>
              <a:t>Code Implementation</a:t>
            </a:r>
            <a:endParaRPr lang="x-none" altLang="en-US" b="1">
              <a:latin typeface="+mn-ea"/>
            </a:endParaRPr>
          </a:p>
          <a:p>
            <a:pPr algn="l"/>
            <a:endParaRPr lang="x-none" altLang="en-US" b="1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Data Presentation:	show the sample of  labeled images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		(tfrecord_read.py)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AlexNet Train and Test:	alexnet.py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		Accuracy: 99.8% (80 epochs)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810" y="1521460"/>
            <a:ext cx="11153775" cy="5151755"/>
          </a:xfrm>
        </p:spPr>
        <p:txBody>
          <a:bodyPr>
            <a:normAutofit fontScale="90000"/>
          </a:bodyPr>
          <a:p>
            <a:pPr algn="l"/>
            <a:r>
              <a:rPr lang="x-none" altLang="en-US" b="1">
                <a:latin typeface="+mn-ea"/>
                <a:sym typeface="+mn-ea"/>
              </a:rPr>
              <a:t>Two Layers of A CNN</a:t>
            </a:r>
            <a:endParaRPr lang="x-none" altLang="en-US" b="1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r>
              <a:rPr lang="x-none" altLang="en-US">
                <a:latin typeface="+mn-ea"/>
                <a:sym typeface="+mn-ea"/>
              </a:rPr>
              <a:t>							</a:t>
            </a:r>
            <a:r>
              <a:rPr lang="x-none" altLang="en-US" sz="1800">
                <a:latin typeface="+mn-ea"/>
                <a:sym typeface="+mn-ea"/>
              </a:rPr>
              <a:t>K-th feature map at a given layer as h</a:t>
            </a:r>
            <a:r>
              <a:rPr lang="x-none" altLang="en-US" sz="1800" baseline="30000">
                <a:latin typeface="+mn-ea"/>
                <a:sym typeface="+mn-ea"/>
              </a:rPr>
              <a:t>k</a:t>
            </a:r>
            <a:r>
              <a:rPr lang="x-none" altLang="en-US" sz="1800">
                <a:latin typeface="+mn-ea"/>
                <a:sym typeface="+mn-ea"/>
              </a:rPr>
              <a:t>, </a:t>
            </a:r>
            <a:endParaRPr lang="x-none" altLang="en-US" sz="1800">
              <a:latin typeface="+mn-ea"/>
              <a:sym typeface="+mn-ea"/>
            </a:endParaRPr>
          </a:p>
          <a:p>
            <a:pPr algn="l"/>
            <a:r>
              <a:rPr lang="x-none" altLang="en-US" sz="1800">
                <a:latin typeface="+mn-ea"/>
                <a:sym typeface="+mn-ea"/>
              </a:rPr>
              <a:t>							whose filters are determined by the weights</a:t>
            </a:r>
            <a:endParaRPr lang="x-none" altLang="en-US" sz="1800">
              <a:latin typeface="+mn-ea"/>
              <a:sym typeface="+mn-ea"/>
            </a:endParaRPr>
          </a:p>
          <a:p>
            <a:pPr algn="l"/>
            <a:r>
              <a:rPr lang="x-none" altLang="en-US" sz="1800">
                <a:latin typeface="+mn-ea"/>
                <a:sym typeface="+mn-ea"/>
              </a:rPr>
              <a:t>							W</a:t>
            </a:r>
            <a:r>
              <a:rPr lang="x-none" altLang="en-US" sz="1800" baseline="30000">
                <a:latin typeface="+mn-ea"/>
                <a:sym typeface="+mn-ea"/>
              </a:rPr>
              <a:t>k</a:t>
            </a:r>
            <a:r>
              <a:rPr lang="x-none" altLang="en-US" sz="1800">
                <a:latin typeface="+mn-ea"/>
                <a:sym typeface="+mn-ea"/>
              </a:rPr>
              <a:t> and bias b</a:t>
            </a:r>
            <a:r>
              <a:rPr lang="x-none" altLang="en-US" sz="1800" baseline="-25000">
                <a:latin typeface="+mn-ea"/>
                <a:sym typeface="+mn-ea"/>
              </a:rPr>
              <a:t>k</a:t>
            </a:r>
            <a:endParaRPr lang="x-none" altLang="en-US" sz="1800" baseline="-25000">
              <a:latin typeface="+mn-ea"/>
              <a:sym typeface="+mn-ea"/>
            </a:endParaRPr>
          </a:p>
          <a:p>
            <a:pPr algn="l"/>
            <a:endParaRPr lang="x-none" altLang="en-US" sz="1800">
              <a:latin typeface="+mn-ea"/>
              <a:sym typeface="+mn-ea"/>
            </a:endParaRPr>
          </a:p>
          <a:p>
            <a:pPr algn="l"/>
            <a:endParaRPr lang="x-none" altLang="en-US" sz="1800">
              <a:latin typeface="+mn-ea"/>
              <a:sym typeface="+mn-ea"/>
            </a:endParaRPr>
          </a:p>
          <a:p>
            <a:pPr algn="l"/>
            <a:r>
              <a:rPr lang="x-none" altLang="en-US" sz="1800">
                <a:latin typeface="+mn-ea"/>
                <a:sym typeface="+mn-ea"/>
              </a:rPr>
              <a:t>Layer m-1 contains four feature maps. </a:t>
            </a:r>
            <a:endParaRPr lang="x-none" altLang="en-US" sz="1800">
              <a:latin typeface="+mn-ea"/>
              <a:sym typeface="+mn-ea"/>
            </a:endParaRPr>
          </a:p>
          <a:p>
            <a:pPr algn="l"/>
            <a:r>
              <a:rPr lang="x-none" altLang="en-US" sz="1800">
                <a:latin typeface="+mn-ea"/>
                <a:sym typeface="+mn-ea"/>
              </a:rPr>
              <a:t>Hidden layer m contains two feature maps (h</a:t>
            </a:r>
            <a:r>
              <a:rPr lang="x-none" altLang="en-US" sz="1800" baseline="30000">
                <a:latin typeface="+mn-ea"/>
                <a:sym typeface="+mn-ea"/>
              </a:rPr>
              <a:t>0 </a:t>
            </a:r>
            <a:r>
              <a:rPr lang="x-none" altLang="en-US" sz="1800">
                <a:latin typeface="+mn-ea"/>
                <a:sym typeface="+mn-ea"/>
              </a:rPr>
              <a:t>and h</a:t>
            </a:r>
            <a:r>
              <a:rPr lang="x-none" altLang="en-US" sz="1800" baseline="30000">
                <a:latin typeface="+mn-ea"/>
                <a:sym typeface="+mn-ea"/>
              </a:rPr>
              <a:t>1</a:t>
            </a:r>
            <a:r>
              <a:rPr lang="x-none" altLang="en-US" sz="1800">
                <a:latin typeface="+mn-ea"/>
                <a:sym typeface="+mn-ea"/>
              </a:rPr>
              <a:t>). </a:t>
            </a:r>
            <a:endParaRPr lang="x-none" altLang="en-US" sz="1800">
              <a:latin typeface="+mn-ea"/>
              <a:sym typeface="+mn-ea"/>
            </a:endParaRPr>
          </a:p>
          <a:p>
            <a:pPr algn="l"/>
            <a:endParaRPr lang="x-none" altLang="en-US" sz="180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1948815"/>
            <a:ext cx="5763260" cy="3959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CNN</a:t>
            </a:r>
            <a:endParaRPr lang="x-none" altLang="en-US" sz="4400">
              <a:latin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65" y="3003550"/>
            <a:ext cx="3960495" cy="441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LeNet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>
                <a:latin typeface="+mn-ea"/>
              </a:rPr>
              <a:t>Model Structure</a:t>
            </a:r>
            <a:endParaRPr lang="x-none" altLang="en-US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2710180"/>
            <a:ext cx="11191875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LeNet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 b="1">
                <a:latin typeface="+mn-ea"/>
              </a:rPr>
              <a:t>Code Implementation</a:t>
            </a:r>
            <a:endParaRPr lang="x-none" altLang="en-US" b="1">
              <a:latin typeface="+mn-ea"/>
            </a:endParaRPr>
          </a:p>
          <a:p>
            <a:pPr algn="l"/>
            <a:endParaRPr lang="x-none" altLang="en-US" b="1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Dataset:	2-class images (bird, fish)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train (1,000 * 2)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test (200 * 2)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Data Preprocessing:	resize the image (256 ppi * 256 ppi, RGB)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		convert images to binary files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		(tfrecord_write.py)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LeNet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 b="1">
                <a:latin typeface="+mn-ea"/>
              </a:rPr>
              <a:t>Code Implementation</a:t>
            </a:r>
            <a:endParaRPr lang="x-none" altLang="en-US" b="1">
              <a:latin typeface="+mn-ea"/>
            </a:endParaRPr>
          </a:p>
          <a:p>
            <a:pPr algn="l"/>
            <a:endParaRPr lang="x-none" altLang="en-US" b="1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Data Presentation:	show the sample of  labeled images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		(tfrecord_read.py)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LeNet Train and Test:	lenet.py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		Accuracy: 50.8% (120 epochs)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75" y="387985"/>
            <a:ext cx="8055610" cy="6042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LeNet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r>
              <a:rPr lang="x-none" altLang="en-US">
                <a:latin typeface="+mn-ea"/>
                <a:sym typeface="+mn-ea"/>
              </a:rPr>
              <a:t>Labeled Images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AlexNet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" y="1520825"/>
            <a:ext cx="11170920" cy="4743450"/>
          </a:xfrm>
        </p:spPr>
        <p:txBody>
          <a:bodyPr/>
          <a:p>
            <a:pPr algn="l"/>
            <a:r>
              <a:rPr lang="x-none" altLang="en-US">
                <a:latin typeface="+mn-ea"/>
              </a:rPr>
              <a:t>Structure Diagram</a:t>
            </a:r>
            <a:endParaRPr lang="x-none" altLang="en-US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2217420"/>
            <a:ext cx="10952480" cy="3450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AlexNet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" y="1520825"/>
            <a:ext cx="11206480" cy="4743450"/>
          </a:xfrm>
        </p:spPr>
        <p:txBody>
          <a:bodyPr/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Network Configuration</a:t>
            </a:r>
            <a:endParaRPr lang="x-none" altLang="en-US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1070" y="625475"/>
            <a:ext cx="3800475" cy="581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>
            <a:normAutofit/>
          </a:bodyPr>
          <a:p>
            <a:pPr algn="l"/>
            <a:r>
              <a:rPr lang="x-none" altLang="en-US" sz="4400">
                <a:latin typeface="+mn-ea"/>
                <a:sym typeface="+mn-ea"/>
              </a:rPr>
              <a:t>Data Augmentation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" y="1520825"/>
            <a:ext cx="11206480" cy="4743450"/>
          </a:xfrm>
        </p:spPr>
        <p:txBody>
          <a:bodyPr/>
          <a:p>
            <a:pPr algn="l"/>
            <a:r>
              <a:rPr lang="x-none" altLang="en-US">
                <a:latin typeface="+mn-ea"/>
              </a:rPr>
              <a:t>Flip Horizontal   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								     Random Cropping </a:t>
            </a:r>
            <a:endParaRPr lang="x-none" altLang="en-US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2273300"/>
            <a:ext cx="5916930" cy="3577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955" y="1023620"/>
            <a:ext cx="2750185" cy="4284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Kingsoft Office WPP</Application>
  <PresentationFormat>Widescreen</PresentationFormat>
  <Paragraphs>109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CNN</vt:lpstr>
      <vt:lpstr>CNN</vt:lpstr>
      <vt:lpstr>LeNet</vt:lpstr>
      <vt:lpstr>LeNet</vt:lpstr>
      <vt:lpstr>LeNet</vt:lpstr>
      <vt:lpstr>LeNet</vt:lpstr>
      <vt:lpstr>AlexNet</vt:lpstr>
      <vt:lpstr>AlexNet</vt:lpstr>
      <vt:lpstr>Data Augmentation</vt:lpstr>
      <vt:lpstr>Data Augmentation</vt:lpstr>
      <vt:lpstr>AlexNet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stephen</dc:creator>
  <cp:lastModifiedBy>stephen</cp:lastModifiedBy>
  <cp:revision>40</cp:revision>
  <dcterms:created xsi:type="dcterms:W3CDTF">2017-08-18T08:54:52Z</dcterms:created>
  <dcterms:modified xsi:type="dcterms:W3CDTF">2017-08-18T08:54:52Z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