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Konveyor Demo - Cloud Native Kubernetes Meetup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Mezba Rahman, Platform Engineer, CIS Capgemini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10th October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8: Konveyor 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Transform Months into Hours</a:t>
            </a:r>
          </a:p>
          <a:p>
            <a:pPr lvl="0" indent="0" marL="0">
              <a:buNone/>
            </a:pPr>
            <a:r>
              <a:rPr b="1"/>
              <a:t>Speed</a:t>
            </a:r>
            <a:r>
              <a:rPr/>
              <a:t> - </a:t>
            </a:r>
            <a:r>
              <a:rPr b="1"/>
              <a:t>95%+</a:t>
            </a:r>
            <a:r>
              <a:rPr/>
              <a:t> accuracy in identifying issues - </a:t>
            </a:r>
            <a:r>
              <a:rPr b="1"/>
              <a:t>80%</a:t>
            </a:r>
            <a:r>
              <a:rPr/>
              <a:t> reduction in assessment timeline - Hundreds of files analyzed in minutes</a:t>
            </a:r>
          </a:p>
          <a:p>
            <a:pPr lvl="0" indent="0" marL="0">
              <a:buNone/>
            </a:pPr>
            <a:r>
              <a:rPr b="1"/>
              <a:t>Intelligence</a:t>
            </a:r>
            <a:r>
              <a:rPr/>
              <a:t> - AI-powered recommendations - Proven patterns from thousands of migrations - Context-aware modernization guidance</a:t>
            </a:r>
          </a:p>
          <a:p>
            <a:pPr lvl="0" indent="0" marL="0">
              <a:buNone/>
            </a:pPr>
            <a:r>
              <a:rPr b="1"/>
              <a:t>Scale</a:t>
            </a:r>
            <a:r>
              <a:rPr/>
              <a:t> - Portfolio-wide assessment capability - Consistent, repeatable analysis - Enterprise-grade platform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9: Demo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What We’ll Demonstrate Today</a:t>
            </a:r>
          </a:p>
          <a:p>
            <a:pPr lvl="0" indent="0" marL="0">
              <a:buNone/>
            </a:pPr>
            <a:r>
              <a:rPr b="1"/>
              <a:t>Sample Application:</a:t>
            </a:r>
            <a:r>
              <a:rPr/>
              <a:t> - Legacy Tomcat-based Java application - Typical enterprise patterns and anti-patterns - Real-world modernization challenges</a:t>
            </a:r>
          </a:p>
          <a:p>
            <a:pPr lvl="0" indent="0" marL="0">
              <a:buNone/>
            </a:pPr>
            <a:r>
              <a:rPr b="1"/>
              <a:t>Live Demo Flow:</a:t>
            </a:r>
            <a:r>
              <a:rPr/>
              <a:t> 1. Environment setup (one command!) 2. Application import and configuration 3. Automated analysis execution 4. Results review and insights 5. Modernization recommendations</a:t>
            </a:r>
          </a:p>
          <a:p>
            <a:pPr lvl="0" indent="0" marL="0">
              <a:buNone/>
            </a:pPr>
            <a:r>
              <a:rPr i="1"/>
              <a:t>From legacy code to Kubernetes insights in 15 minutes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10: Common Legacy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What Konveyor Typically Finds</a:t>
            </a:r>
          </a:p>
          <a:p>
            <a:pPr lvl="0" indent="0" marL="0">
              <a:buNone/>
            </a:pPr>
            <a:r>
              <a:rPr b="1"/>
              <a:t>File System Dependencies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"/>
              </a:rPr>
              <a:t>FileInputStream</a:t>
            </a:r>
            <a:r>
              <a:rPr>
                <a:latin typeface="Courier"/>
              </a:rPr>
              <a:t> stream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FileInputStream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"/opt/config/app.properties"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</a:p>
          <a:p>
            <a:pPr lvl="0" indent="0" marL="0">
              <a:buNone/>
            </a:pPr>
            <a:r>
              <a:rPr i="1"/>
              <a:t>Problem: Hardcoded paths, ephemeral storage</a:t>
            </a:r>
          </a:p>
          <a:p>
            <a:pPr lvl="0" indent="0" marL="0">
              <a:buNone/>
            </a:pPr>
            <a:r>
              <a:rPr b="1"/>
              <a:t>Hardcoded Network Configuration</a:t>
            </a:r>
          </a:p>
          <a:p>
            <a:pPr lvl="0" indent="0">
              <a:buNone/>
            </a:pPr>
            <a:r>
              <a:rPr>
                <a:latin typeface="Courier"/>
              </a:rPr>
              <a:t>jdbc.url=jdbc:oracle:thin:@192.168.1.100:1521/PROD</a:t>
            </a:r>
          </a:p>
          <a:p>
            <a:pPr lvl="0" indent="0" marL="0">
              <a:buNone/>
            </a:pPr>
            <a:r>
              <a:rPr i="1"/>
              <a:t>Problem: No portability, manual updates required</a:t>
            </a:r>
          </a:p>
          <a:p>
            <a:pPr lvl="0" indent="0" marL="0">
              <a:buNone/>
            </a:pPr>
            <a:r>
              <a:rPr b="1"/>
              <a:t>Configuration Management</a:t>
            </a:r>
            <a:r>
              <a:rPr/>
              <a:t> - Properties files in application JARs - Environment-specific builds - Manual deployment processes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11: Kubernetes-Native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Modern Configuration Management</a:t>
            </a:r>
          </a:p>
          <a:p>
            <a:pPr lvl="0" indent="0" marL="0">
              <a:buNone/>
            </a:pPr>
            <a:r>
              <a:rPr b="1"/>
              <a:t>ConfigMaps for Application Settings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apiVersion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v1</a:t>
            </a:r>
            <a:br/>
            <a:r>
              <a:rPr>
                <a:solidFill>
                  <a:srgbClr val="06287E"/>
                </a:solidFill>
                <a:latin typeface="Courier"/>
              </a:rPr>
              <a:t>kind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ConfigMap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metadata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app-config</a:t>
            </a:r>
            <a:br/>
            <a:r>
              <a:rPr>
                <a:solidFill>
                  <a:srgbClr val="06287E"/>
                </a:solidFill>
                <a:latin typeface="Courier"/>
              </a:rPr>
              <a:t>data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database.url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${DB_HOST}:${DB_PORT}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logging.level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INFO</a:t>
            </a:r>
          </a:p>
          <a:p>
            <a:pPr lvl="0" indent="0" marL="0">
              <a:buNone/>
            </a:pPr>
            <a:r>
              <a:rPr b="1"/>
              <a:t>Secrets for Sensitive Data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apiVersion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v1</a:t>
            </a:r>
            <a:br/>
            <a:r>
              <a:rPr>
                <a:solidFill>
                  <a:srgbClr val="06287E"/>
                </a:solidFill>
                <a:latin typeface="Courier"/>
              </a:rPr>
              <a:t>kind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Secret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metadata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app-secrets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stringData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db-password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${DB_PASSWORD}</a:t>
            </a:r>
          </a:p>
          <a:p>
            <a:pPr lvl="0" indent="0" marL="0">
              <a:buNone/>
            </a:pPr>
            <a:r>
              <a:rPr b="1"/>
              <a:t>Environment Variable Injection</a:t>
            </a:r>
            <a:r>
              <a:rPr/>
              <a:t> - Kubernetes-native service discovery - External configuration management - Zero-downtime configuration updates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12: Before vs After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Transformation Journey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Before (Legacy)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After (Cloud-Native)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Manual server management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Kubernetes orchestration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Hardcoded configurations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Environment-based config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File-based storage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Persistent volumes/services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Manual scaling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Auto-scaling capabilities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Monolithic deployments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Containerized microservices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Environment-specific builds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Immutable container images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13: ROI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Quantifying the Value</a:t>
            </a:r>
          </a:p>
          <a:p>
            <a:pPr lvl="0" indent="0" marL="0">
              <a:buNone/>
            </a:pPr>
            <a:r>
              <a:rPr b="1"/>
              <a:t>Time Savings Example:</a:t>
            </a:r>
            <a:r>
              <a:rPr/>
              <a:t> - Senior architect: 3 weeks manual analysis = </a:t>
            </a:r>
            <a:r>
              <a:rPr b="1"/>
              <a:t>$15,000</a:t>
            </a:r>
            <a:r>
              <a:rPr/>
              <a:t> labor cost - Konveyor: 30 minutes automated analysis = </a:t>
            </a:r>
            <a:r>
              <a:rPr b="1"/>
              <a:t>$50</a:t>
            </a:r>
            <a:r>
              <a:rPr/>
              <a:t> compute cost - </a:t>
            </a:r>
            <a:r>
              <a:rPr b="1"/>
              <a:t>Scale across 100 applications = $1.4M savings</a:t>
            </a:r>
          </a:p>
          <a:p>
            <a:pPr lvl="0" indent="0" marL="0">
              <a:buNone/>
            </a:pPr>
            <a:r>
              <a:rPr b="1"/>
              <a:t>Risk Reduction:</a:t>
            </a:r>
            <a:r>
              <a:rPr/>
              <a:t> - 50% fewer migration surprises - 60-80% faster time-to-cloud - Predictable modernization timelines</a:t>
            </a:r>
          </a:p>
          <a:p>
            <a:pPr lvl="0" indent="0" marL="0">
              <a:buNone/>
            </a:pPr>
            <a:r>
              <a:rPr b="1"/>
              <a:t>Resource Efficiency:</a:t>
            </a:r>
            <a:r>
              <a:rPr/>
              <a:t> - Architects focus on architecture, not analysis - Consistent assessment methodology - Portfolio-wide visibility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14: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Konveyor Technical Architecture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┌─────────────────┐    ┌─────────────────┐    ┌─────────────────┐
│   Tackle Hub    │    │  Analyzer       │    │  Konveyor AI    │
│   (UI/API)      │◄──►│  Engine         │◄──►│  (KAI)          │
│                 │    │                 │    │                 │
└─────────────────┘    └─────────────────┘    └─────────────────┘
         │                       │                       │
         ▼                       ▼                       ▼
┌─────────────────┐    ┌─────────────────┐    ┌─────────────────┐
│   Application   │    │   Rulesets      │    │  LLM Models     │
│   Portfolio     │    │   &amp; Patterns    │    │  &amp; Training     │
└─────────────────┘    └─────────────────┘    └─────────────────┘</a:t>
            </a:r>
          </a:p>
          <a:p>
            <a:pPr lvl="0" indent="0" marL="0">
              <a:buNone/>
            </a:pPr>
            <a:r>
              <a:rPr b="1"/>
              <a:t>Key Features:</a:t>
            </a:r>
            <a:r>
              <a:rPr/>
              <a:t> - Kubernetes-native deployment - Extensible through custom rules - Integration with enterprise auth - REST APIs for automation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15: Integration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Enterprise Integration Capabilities</a:t>
            </a:r>
          </a:p>
          <a:p>
            <a:pPr lvl="0" indent="0" marL="0">
              <a:buNone/>
            </a:pPr>
            <a:r>
              <a:rPr b="1"/>
              <a:t>CI/CD Pipeline Integration</a:t>
            </a:r>
          </a:p>
          <a:p>
            <a:pPr lvl="0" indent="0">
              <a:buNone/>
            </a:pPr>
            <a:r>
              <a:rPr>
                <a:latin typeface="Courier"/>
              </a:rPr>
              <a:t>stage</a:t>
            </a:r>
            <a:r>
              <a:rPr b="1">
                <a:solidFill>
                  <a:srgbClr val="FF0000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'Modernization Assessment'</a:t>
            </a:r>
            <a:r>
              <a:rPr b="1">
                <a:solidFill>
                  <a:srgbClr val="007020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konveyor-cli analyze </a:t>
            </a:r>
            <a:r>
              <a:rPr>
                <a:solidFill>
                  <a:srgbClr val="7D9029"/>
                </a:solidFill>
                <a:latin typeface="Courier"/>
              </a:rPr>
              <a:t>--app</a:t>
            </a:r>
            <a:r>
              <a:rPr>
                <a:latin typeface="Courier"/>
              </a:rPr>
              <a:t> myapp </a:t>
            </a:r>
            <a:r>
              <a:rPr>
                <a:solidFill>
                  <a:srgbClr val="7D9029"/>
                </a:solidFill>
                <a:latin typeface="Courier"/>
              </a:rPr>
              <a:t>--targets</a:t>
            </a:r>
            <a:r>
              <a:rPr>
                <a:latin typeface="Courier"/>
              </a:rPr>
              <a:t> containerization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}</a:t>
            </a:r>
          </a:p>
          <a:p>
            <a:pPr lvl="0" indent="0" marL="0">
              <a:buNone/>
            </a:pPr>
            <a:r>
              <a:rPr b="1"/>
              <a:t>Supported Platforms:</a:t>
            </a:r>
            <a:r>
              <a:rPr/>
              <a:t> - Jenkins, GitLab CI, Azure DevOps - GitHub Actions, Tekton Pipelines - Custom automation via REST APIs</a:t>
            </a:r>
          </a:p>
          <a:p>
            <a:pPr lvl="0" indent="0" marL="0">
              <a:buNone/>
            </a:pPr>
            <a:r>
              <a:rPr b="1"/>
              <a:t>Enterprise Features:</a:t>
            </a:r>
            <a:r>
              <a:rPr/>
              <a:t> - LDAP/SSO authentication - RBAC and multi-tenancy - Audit logging and compliance - Export capabilities for reporting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16: Success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Real-World Impact</a:t>
            </a:r>
          </a:p>
          <a:p>
            <a:pPr lvl="0" indent="0" marL="0">
              <a:buNone/>
            </a:pPr>
            <a:r>
              <a:rPr b="1"/>
              <a:t>Large Financial Institution</a:t>
            </a:r>
            <a:r>
              <a:rPr/>
              <a:t> - 200+ applications assessed in 6 months - 80% reduction in analysis time - $2M saved in assessment costs - Clear modernization roadmap established</a:t>
            </a:r>
          </a:p>
          <a:p>
            <a:pPr lvl="0" indent="0" marL="0">
              <a:buNone/>
            </a:pPr>
            <a:r>
              <a:rPr b="1"/>
              <a:t>Global Manufacturing Company</a:t>
            </a:r>
            <a:r>
              <a:rPr/>
              <a:t> - Portfolio-wide technical debt visibility - Prioritized modernization based on business value - Reduced migration risk by 60% - Accelerated cloud adoption by 2x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17: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Modernization Journey</a:t>
            </a:r>
          </a:p>
          <a:p>
            <a:pPr lvl="0" indent="0" marL="0">
              <a:buNone/>
            </a:pPr>
            <a:r>
              <a:rPr b="1"/>
              <a:t>Phase 1: Assessment</a:t>
            </a:r>
            <a:r>
              <a:rPr/>
              <a:t> 1. Install Konveyor (20 minutes) 2. Import application portfolio 3. Run automated analysis 4. Review findings and priorities</a:t>
            </a:r>
          </a:p>
          <a:p>
            <a:pPr lvl="0" indent="0" marL="0">
              <a:buNone/>
            </a:pPr>
            <a:r>
              <a:rPr b="1"/>
              <a:t>Phase 2: Planning</a:t>
            </a:r>
            <a:r>
              <a:rPr/>
              <a:t> 1. Categorize applications by complexity 2. Define modernization strategies 3. Create migration roadmap 4. Establish success metrics</a:t>
            </a:r>
          </a:p>
          <a:p>
            <a:pPr lvl="0" indent="0" marL="0">
              <a:buNone/>
            </a:pPr>
            <a:r>
              <a:rPr b="1"/>
              <a:t>Phase 3: Execution</a:t>
            </a:r>
            <a:r>
              <a:rPr/>
              <a:t> 1. Start with low-risk applications 2. Apply lessons learned at scale 3. Monitor and optimize processes 4. Build organizational capability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App Modernization Demo - Slide Deck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18: Addressing Common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FAQ: Anticipated Questions</a:t>
            </a:r>
          </a:p>
          <a:p>
            <a:pPr lvl="0" indent="0" marL="0">
              <a:buNone/>
            </a:pPr>
            <a:r>
              <a:rPr b="1"/>
              <a:t>“How does this compare to our existing tools?”</a:t>
            </a:r>
            <a:r>
              <a:rPr/>
              <a:t> - Migration-focused vs. general code quality - AI-enhanced context understanding - Proven patterns from enterprise migrations</a:t>
            </a:r>
          </a:p>
          <a:p>
            <a:pPr lvl="0" indent="0" marL="0">
              <a:buNone/>
            </a:pPr>
            <a:r>
              <a:rPr b="1"/>
              <a:t>“What about our custom frameworks?”</a:t>
            </a:r>
            <a:r>
              <a:rPr/>
              <a:t> - Extensible rulesets for proprietary code - AI learns from your specific patterns - Community rule sharing</a:t>
            </a:r>
          </a:p>
          <a:p>
            <a:pPr lvl="0" indent="0" marL="0">
              <a:buNone/>
            </a:pPr>
            <a:r>
              <a:rPr b="1"/>
              <a:t>“How accurate are the recommendations?”</a:t>
            </a:r>
            <a:r>
              <a:rPr/>
              <a:t> - 95%+ accuracy for common patterns - Human review for business logic decisions - Continuous improvement through feedback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19: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Take Action Today</a:t>
            </a:r>
          </a:p>
          <a:p>
            <a:pPr lvl="0" indent="0" marL="0">
              <a:buNone/>
            </a:pPr>
            <a:r>
              <a:rPr b="1"/>
              <a:t>Immediate Actions:</a:t>
            </a:r>
            <a:r>
              <a:rPr/>
              <a:t> 1. </a:t>
            </a:r>
            <a:r>
              <a:rPr b="1"/>
              <a:t>Try the demo</a:t>
            </a:r>
            <a:r>
              <a:rPr/>
              <a:t> - Complete setup in your environment (20 min) 2. </a:t>
            </a:r>
            <a:r>
              <a:rPr b="1"/>
              <a:t>Assess one application</a:t>
            </a:r>
            <a:r>
              <a:rPr/>
              <a:t> - Start with non-critical system 3. </a:t>
            </a:r>
            <a:r>
              <a:rPr b="1"/>
              <a:t>Join the community</a:t>
            </a:r>
            <a:r>
              <a:rPr/>
              <a:t> - Konveyor Slack and GitHub discussions</a:t>
            </a:r>
          </a:p>
          <a:p>
            <a:pPr lvl="0" indent="0" marL="0">
              <a:buNone/>
            </a:pPr>
            <a:r>
              <a:rPr b="1"/>
              <a:t>Strategic Planning:</a:t>
            </a:r>
            <a:r>
              <a:rPr/>
              <a:t> 1. </a:t>
            </a:r>
            <a:r>
              <a:rPr b="1"/>
              <a:t>Portfolio assessment</a:t>
            </a:r>
            <a:r>
              <a:rPr/>
              <a:t> - Catalog your application landscape 2. </a:t>
            </a:r>
            <a:r>
              <a:rPr b="1"/>
              <a:t>Pilot program</a:t>
            </a:r>
            <a:r>
              <a:rPr/>
              <a:t> - Select 3-5 applications for initial analysis 3. </a:t>
            </a:r>
            <a:r>
              <a:rPr b="1"/>
              <a:t>Build capability</a:t>
            </a:r>
            <a:r>
              <a:rPr/>
              <a:t> - Train teams on modernization best practices</a:t>
            </a:r>
          </a:p>
          <a:p>
            <a:pPr lvl="0" indent="0" marL="0">
              <a:buNone/>
            </a:pPr>
            <a:r>
              <a:rPr b="1"/>
              <a:t>Enterprise Engagement:</a:t>
            </a:r>
            <a:r>
              <a:rPr/>
              <a:t> - Red Hat MTA for commercial support - Professional services for large-scale implementations - Training and certification programs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20: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Continue Your Journey</a:t>
            </a:r>
          </a:p>
          <a:p>
            <a:pPr lvl="0" indent="0" marL="0">
              <a:buNone/>
            </a:pPr>
            <a:r>
              <a:rPr b="1"/>
              <a:t>Open Source Community:</a:t>
            </a:r>
            <a:r>
              <a:rPr/>
              <a:t> - </a:t>
            </a:r>
            <a:r>
              <a:rPr b="1"/>
              <a:t>Konveyor Project</a:t>
            </a:r>
            <a:r>
              <a:rPr/>
              <a:t>: konveyor.io - </a:t>
            </a:r>
            <a:r>
              <a:rPr b="1"/>
              <a:t>GitHub Repository</a:t>
            </a:r>
            <a:r>
              <a:rPr/>
              <a:t>: github.com/konveyor - </a:t>
            </a:r>
            <a:r>
              <a:rPr b="1"/>
              <a:t>Community Slack</a:t>
            </a:r>
            <a:r>
              <a:rPr/>
              <a:t>: konveyor.slack.com - </a:t>
            </a:r>
            <a:r>
              <a:rPr b="1"/>
              <a:t>Documentation</a:t>
            </a:r>
            <a:r>
              <a:rPr/>
              <a:t>: konveyor.io/docs</a:t>
            </a:r>
          </a:p>
          <a:p>
            <a:pPr lvl="0" indent="0" marL="0">
              <a:buNone/>
            </a:pPr>
            <a:r>
              <a:rPr b="1"/>
              <a:t>Enterprise Solutions:</a:t>
            </a:r>
            <a:r>
              <a:rPr/>
              <a:t> - </a:t>
            </a:r>
            <a:r>
              <a:rPr b="1"/>
              <a:t>Red Hat MTA</a:t>
            </a:r>
            <a:r>
              <a:rPr/>
              <a:t>: developers.redhat.com/products/mta - </a:t>
            </a:r>
            <a:r>
              <a:rPr b="1"/>
              <a:t>Professional Services</a:t>
            </a:r>
            <a:r>
              <a:rPr/>
              <a:t>: Contact Red Hat for enterprise support - </a:t>
            </a:r>
            <a:r>
              <a:rPr b="1"/>
              <a:t>Training</a:t>
            </a:r>
            <a:r>
              <a:rPr/>
              <a:t>: Red Hat Learning Subscription</a:t>
            </a:r>
          </a:p>
          <a:p>
            <a:pPr lvl="0" indent="0" marL="0">
              <a:buNone/>
            </a:pPr>
            <a:r>
              <a:rPr b="1"/>
              <a:t>This Demo:</a:t>
            </a:r>
            <a:r>
              <a:rPr/>
              <a:t> - </a:t>
            </a:r>
            <a:r>
              <a:rPr b="1"/>
              <a:t>Repository</a:t>
            </a:r>
            <a:r>
              <a:rPr/>
              <a:t>: github.com/my-janala/app-modernisation-demo - </a:t>
            </a:r>
            <a:r>
              <a:rPr b="1"/>
              <a:t>Complete setup guide and automation included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21: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Questions &amp; Discussion</a:t>
            </a:r>
          </a:p>
          <a:p>
            <a:pPr lvl="0" indent="0" marL="0">
              <a:buNone/>
            </a:pPr>
            <a:r>
              <a:rPr b="1"/>
              <a:t>Contact Information:</a:t>
            </a:r>
            <a:r>
              <a:rPr/>
              <a:t> - Email: mezba.rahman@capgemini.com - LinkedIn: linkedin.com/in/mezba-rahman - GitHub: github.com/mezbaurrahman</a:t>
            </a:r>
          </a:p>
          <a:p>
            <a:pPr lvl="0" indent="0" marL="0">
              <a:buNone/>
            </a:pPr>
            <a:r>
              <a:rPr b="1"/>
              <a:t>Key Takeaway:</a:t>
            </a:r>
            <a:r>
              <a:rPr/>
              <a:t> </a:t>
            </a:r>
            <a:r>
              <a:rPr i="1"/>
              <a:t>Legacy-to-Kubernetes migration doesn’t have to be risky when it’s automated. Konveyor eliminates the guesswork and accelerates cloud-native transformation.</a:t>
            </a:r>
          </a:p>
          <a:p>
            <a:pPr lvl="0" indent="0" marL="0">
              <a:buNone/>
            </a:pPr>
            <a:r>
              <a:rPr b="1"/>
              <a:t>Questions? Let’s discuss in the chat or connect afterwards!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Backup Slides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Backup Slide 1: Detailed Technical Architecture</a:t>
            </a:r>
          </a:p>
          <a:p>
            <a:pPr lvl="0" indent="0" marL="0">
              <a:buNone/>
            </a:pPr>
            <a:r>
              <a:rPr b="1"/>
              <a:t>Konveyor Component Deep Dive</a:t>
            </a:r>
          </a:p>
          <a:p>
            <a:pPr lvl="0" indent="0" marL="0">
              <a:buNone/>
            </a:pPr>
            <a:r>
              <a:rPr b="1"/>
              <a:t>Tackle Hub:</a:t>
            </a:r>
            <a:r>
              <a:rPr/>
              <a:t> - Web-based portfolio management - Application lifecycle tracking - Assessment workflow orchestration - Reporting and analytics</a:t>
            </a:r>
          </a:p>
          <a:p>
            <a:pPr lvl="0" indent="0" marL="0">
              <a:buNone/>
            </a:pPr>
            <a:r>
              <a:rPr b="1"/>
              <a:t>Analyzer Engine:</a:t>
            </a:r>
            <a:r>
              <a:rPr/>
              <a:t> - Static code analysis - Dependency mapping - Pattern recognition - Rule execution framework</a:t>
            </a:r>
          </a:p>
          <a:p>
            <a:pPr lvl="0" indent="0" marL="0">
              <a:buNone/>
            </a:pPr>
            <a:r>
              <a:rPr b="1"/>
              <a:t>Konveyor AI (KAI):</a:t>
            </a:r>
            <a:r>
              <a:rPr/>
              <a:t> - LLM-powered insights - Context-aware recommendations - Continuous learning - Custom model training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Backup Slide 2: Rule Categories</a:t>
            </a:r>
          </a:p>
          <a:p>
            <a:pPr lvl="0" indent="0" marL="0">
              <a:buNone/>
            </a:pPr>
            <a:r>
              <a:rPr b="1"/>
              <a:t>Analysis Rule Framework</a:t>
            </a:r>
          </a:p>
          <a:p>
            <a:pPr lvl="0" indent="0" marL="0">
              <a:buNone/>
            </a:pPr>
            <a:r>
              <a:rPr b="1"/>
              <a:t>Mandatory Rules:</a:t>
            </a:r>
            <a:r>
              <a:rPr/>
              <a:t> - Blocking issues preventing containerization - Security vulnerabilities requiring fixes - Framework incompatibilities</a:t>
            </a:r>
          </a:p>
          <a:p>
            <a:pPr lvl="0" indent="0" marL="0">
              <a:buNone/>
            </a:pPr>
            <a:r>
              <a:rPr b="1"/>
              <a:t>Optional Rules:</a:t>
            </a:r>
            <a:r>
              <a:rPr/>
              <a:t> - Performance optimization opportunities</a:t>
            </a:r>
            <a:br/>
            <a:r>
              <a:rPr/>
              <a:t>- Best practice improvements - Code quality enhancements</a:t>
            </a:r>
          </a:p>
          <a:p>
            <a:pPr lvl="0" indent="0" marL="0">
              <a:buNone/>
            </a:pPr>
            <a:r>
              <a:rPr b="1"/>
              <a:t>Information Rules:</a:t>
            </a:r>
            <a:r>
              <a:rPr/>
              <a:t> - Technology inventory - Dependency mapping - Configuration documentation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Backup Slide 3: Competitive Comparison</a:t>
            </a:r>
          </a:p>
          <a:p>
            <a:pPr lvl="0" indent="0" marL="0">
              <a:buNone/>
            </a:pPr>
            <a:r>
              <a:rPr b="1"/>
              <a:t>Konveyor vs Alternatives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Konveyor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Traditional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Manual Analysis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Speed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Hours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Days/Weeks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Weeks/Months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Accuracy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95%+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Variable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Human Error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Portfolio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Limited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Very Limited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AI Enhancement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Source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Licensed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High Labor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Consistency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Backup Slide 4: Implementation Timeline</a:t>
            </a:r>
          </a:p>
          <a:p>
            <a:pPr lvl="0" indent="0" marL="0">
              <a:buNone/>
            </a:pPr>
            <a:r>
              <a:rPr b="1"/>
              <a:t>Typical Deployment Schedule</a:t>
            </a:r>
          </a:p>
          <a:p>
            <a:pPr lvl="0" indent="0" marL="0">
              <a:buNone/>
            </a:pPr>
            <a:r>
              <a:rPr b="1"/>
              <a:t>Week 1-2: Setup &amp; Training</a:t>
            </a:r>
            <a:r>
              <a:rPr/>
              <a:t> - Environment provisioning - Team training and onboarding</a:t>
            </a:r>
            <a:br/>
            <a:r>
              <a:rPr/>
              <a:t>- Initial tool configuration</a:t>
            </a:r>
          </a:p>
          <a:p>
            <a:pPr lvl="0" indent="0" marL="0">
              <a:buNone/>
            </a:pPr>
            <a:r>
              <a:rPr b="1"/>
              <a:t>Week 3-4: Pilot Assessment</a:t>
            </a:r>
            <a:r>
              <a:rPr/>
              <a:t> - 5-10 application analysis - Process refinement - Results validation</a:t>
            </a:r>
          </a:p>
          <a:p>
            <a:pPr lvl="0" indent="0" marL="0">
              <a:buNone/>
            </a:pPr>
            <a:r>
              <a:rPr b="1"/>
              <a:t>Month 2-3: Portfolio Analysis</a:t>
            </a:r>
            <a:r>
              <a:rPr/>
              <a:t> - Scaled assessment execution - Results consolidation - Migration planning</a:t>
            </a:r>
          </a:p>
          <a:p>
            <a:pPr lvl="0" indent="0" marL="0">
              <a:buNone/>
            </a:pPr>
            <a:r>
              <a:rPr b="1"/>
              <a:t>Month 4+: Continuous Operation</a:t>
            </a:r>
            <a:r>
              <a:rPr/>
              <a:t> - Ongoing analysis integration - CI/CD pipeline integration - Organizational adoption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1: 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App Modernization with Konveyor</a:t>
            </a:r>
            <a:r>
              <a:rPr/>
              <a:t> </a:t>
            </a:r>
            <a:r>
              <a:rPr i="1"/>
              <a:t>Automated Assessment for Legacy Applications</a:t>
            </a:r>
          </a:p>
          <a:p>
            <a:pPr lvl="0"/>
            <a:r>
              <a:rPr/>
              <a:t>Presenter: Mezba Rahman, Platform Engineer, CIS Capgemini</a:t>
            </a:r>
          </a:p>
          <a:p>
            <a:pPr lvl="0"/>
            <a:r>
              <a:rPr/>
              <a:t>Date: 10th October 2025, 2:00 PM</a:t>
            </a:r>
          </a:p>
          <a:p>
            <a:pPr lvl="0"/>
            <a:r>
              <a:rPr/>
              <a:t>Audience: Cloud Native And Kubernetes Virtual Meetup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2: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Today’s Journey</a:t>
            </a:r>
          </a:p>
          <a:p>
            <a:pPr lvl="0" indent="-342900" marL="342900">
              <a:buAutoNum type="arabicPeriod"/>
            </a:pPr>
            <a:r>
              <a:rPr b="1"/>
              <a:t>The Modernization Challenge</a:t>
            </a:r>
            <a:r>
              <a:rPr/>
              <a:t> (3 min)</a:t>
            </a:r>
          </a:p>
          <a:p>
            <a:pPr lvl="0" indent="-342900" marL="342900">
              <a:buAutoNum type="arabicPeriod"/>
            </a:pPr>
            <a:r>
              <a:rPr b="1"/>
              <a:t>Konveyor Solution Overview</a:t>
            </a:r>
            <a:r>
              <a:rPr/>
              <a:t> (4 min)</a:t>
            </a:r>
            <a:br/>
          </a:p>
          <a:p>
            <a:pPr lvl="0" indent="-342900" marL="342900">
              <a:buAutoNum type="arabicPeriod"/>
            </a:pPr>
            <a:r>
              <a:rPr b="1"/>
              <a:t>Live Demo</a:t>
            </a:r>
            <a:r>
              <a:rPr/>
              <a:t> (15-18 min)</a:t>
            </a:r>
          </a:p>
          <a:p>
            <a:pPr lvl="0" indent="-342900" marL="342900">
              <a:buAutoNum type="arabicPeriod"/>
            </a:pPr>
            <a:r>
              <a:rPr b="1"/>
              <a:t>Results &amp; Key Insights</a:t>
            </a:r>
            <a:r>
              <a:rPr/>
              <a:t> (3 min)</a:t>
            </a:r>
          </a:p>
          <a:p>
            <a:pPr lvl="0" indent="-342900" marL="342900">
              <a:buAutoNum type="arabicPeriod"/>
            </a:pPr>
            <a:r>
              <a:rPr b="1"/>
              <a:t>Q&amp;A &amp; Resources</a:t>
            </a:r>
            <a:r>
              <a:rPr/>
              <a:t> (5 min)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3: Opening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How many of you help organizations migrate legacy apps to Kubernetes?</a:t>
            </a:r>
          </a:p>
          <a:p>
            <a:pPr lvl="0" indent="0" marL="0">
              <a:buNone/>
            </a:pPr>
            <a:r>
              <a:rPr i="1"/>
              <a:t>Chat responses welcome</a:t>
            </a:r>
          </a:p>
          <a:p>
            <a:pPr lvl="0" indent="0" marL="0">
              <a:buNone/>
            </a:pPr>
            <a:r>
              <a:rPr b="1"/>
              <a:t>What’s your biggest challenge with legacy-to-cloud migrations?</a:t>
            </a:r>
            <a:r>
              <a:rPr/>
              <a:t> - Unknown application dependencies - Containerization complexity - Time-consuming manual assessment - Migration risk and planning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4: The Reality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Legacy Applications: Asset or Liability?</a:t>
            </a:r>
          </a:p>
          <a:p>
            <a:pPr lvl="0"/>
            <a:r>
              <a:rPr b="1"/>
              <a:t>70%</a:t>
            </a:r>
            <a:r>
              <a:rPr/>
              <a:t> of enterprise workloads run on traditional infrastructure</a:t>
            </a:r>
          </a:p>
          <a:p>
            <a:pPr lvl="0"/>
            <a:r>
              <a:rPr b="1"/>
              <a:t>$300B+</a:t>
            </a:r>
            <a:r>
              <a:rPr/>
              <a:t> annual technical debt costs (Fortune 500)</a:t>
            </a:r>
          </a:p>
          <a:p>
            <a:pPr lvl="0"/>
            <a:r>
              <a:rPr b="1"/>
              <a:t>18 months</a:t>
            </a:r>
            <a:r>
              <a:rPr/>
              <a:t> average modernization timeline</a:t>
            </a:r>
          </a:p>
          <a:p>
            <a:pPr lvl="0"/>
            <a:r>
              <a:rPr b="1"/>
              <a:t>60%</a:t>
            </a:r>
            <a:r>
              <a:rPr/>
              <a:t> of projects face unexpected blockers</a:t>
            </a:r>
          </a:p>
          <a:p>
            <a:pPr lvl="0" indent="0" marL="0">
              <a:buNone/>
            </a:pPr>
            <a:r>
              <a:rPr i="1"/>
              <a:t>Legacy applications represent millions in business logic - the question isn’t whether to modernize, it’s how to modernize safely.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5: The Six Rs of Modernization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Strategic Approaches to Application Modernization</a:t>
            </a:r>
          </a:p>
          <a:p>
            <a:pPr lvl="0" indent="-342900" marL="342900">
              <a:buAutoNum type="arabicPeriod"/>
            </a:pPr>
            <a:r>
              <a:rPr b="1"/>
              <a:t>Retain</a:t>
            </a:r>
            <a:r>
              <a:rPr/>
              <a:t> - Keep as-is when it meets requirements</a:t>
            </a:r>
          </a:p>
          <a:p>
            <a:pPr lvl="0" indent="-342900" marL="342900">
              <a:buAutoNum type="arabicPeriod"/>
            </a:pPr>
            <a:r>
              <a:rPr b="1"/>
              <a:t>Retire</a:t>
            </a:r>
            <a:r>
              <a:rPr/>
              <a:t> - Decommission applications with no value</a:t>
            </a:r>
          </a:p>
          <a:p>
            <a:pPr lvl="0" indent="-342900" marL="342900">
              <a:buAutoNum type="arabicPeriod"/>
            </a:pPr>
            <a:r>
              <a:rPr b="1"/>
              <a:t>Rehost</a:t>
            </a:r>
            <a:r>
              <a:rPr/>
              <a:t> - “Lift and Shift” to new infrastructure</a:t>
            </a:r>
            <a:br/>
          </a:p>
          <a:p>
            <a:pPr lvl="0" indent="-342900" marL="342900">
              <a:buAutoNum type="arabicPeriod"/>
            </a:pPr>
            <a:r>
              <a:rPr b="1"/>
              <a:t>Replatform</a:t>
            </a:r>
            <a:r>
              <a:rPr/>
              <a:t> - “Lift, Tinker, Shift” with incremental improvements</a:t>
            </a:r>
          </a:p>
          <a:p>
            <a:pPr lvl="0" indent="-342900" marL="342900">
              <a:buAutoNum type="arabicPeriod"/>
            </a:pPr>
            <a:r>
              <a:rPr b="1"/>
              <a:t>Refactor</a:t>
            </a:r>
            <a:r>
              <a:rPr/>
              <a:t> - Re-architect for cloud-native patterns</a:t>
            </a:r>
          </a:p>
          <a:p>
            <a:pPr lvl="0" indent="-342900" marL="342900">
              <a:buAutoNum type="arabicPeriod"/>
            </a:pPr>
            <a:r>
              <a:rPr b="1"/>
              <a:t>Repurchase</a:t>
            </a:r>
            <a:r>
              <a:rPr/>
              <a:t> - “Drop and Shop” for SaaS solutions</a:t>
            </a:r>
          </a:p>
          <a:p>
            <a:pPr lvl="0" indent="0" marL="0">
              <a:buNone/>
            </a:pPr>
            <a:r>
              <a:rPr i="1"/>
              <a:t>The challenge: How do you choose the right approach for each application?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6: Traditional Assessment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Manual Analysis Problems</a:t>
            </a:r>
          </a:p>
          <a:p>
            <a:pPr lvl="0" indent="0" marL="0">
              <a:buNone/>
            </a:pPr>
            <a:r>
              <a:rPr b="1"/>
              <a:t>Time Consuming</a:t>
            </a:r>
            <a:r>
              <a:rPr/>
              <a:t> - Weeks or months per application - Manual code review bottlenecks - Inconsistent methodologies</a:t>
            </a:r>
          </a:p>
          <a:p>
            <a:pPr lvl="0" indent="0" marL="0">
              <a:buNone/>
            </a:pPr>
            <a:r>
              <a:rPr b="1"/>
              <a:t>Error Prone</a:t>
            </a:r>
            <a:r>
              <a:rPr/>
              <a:t> - Human oversight and bias - Missed dependencies - Incomplete analysis</a:t>
            </a:r>
          </a:p>
          <a:p>
            <a:pPr lvl="0" indent="0" marL="0">
              <a:buNone/>
            </a:pPr>
            <a:r>
              <a:rPr b="1"/>
              <a:t>Not Scalable</a:t>
            </a:r>
            <a:r>
              <a:rPr/>
              <a:t> - Limited to small portfolios - Expert knowledge bottleneck - Inconsistent results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7: Enter Konveyor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AI-Powered Application Modernization</a:t>
            </a:r>
          </a:p>
          <a:p>
            <a:pPr lvl="0" indent="0" marL="0">
              <a:buNone/>
            </a:pPr>
            <a:r>
              <a:rPr b="1"/>
              <a:t>What is Konveyor?</a:t>
            </a:r>
            <a:r>
              <a:rPr/>
              <a:t> Open-source toolkit that accelerates application modernization through automated analysis, planning, and transformation.</a:t>
            </a:r>
          </a:p>
          <a:p>
            <a:pPr lvl="0" indent="0" marL="0">
              <a:buNone/>
            </a:pPr>
            <a:r>
              <a:rPr b="1"/>
              <a:t>Key Components:</a:t>
            </a:r>
            <a:r>
              <a:rPr/>
              <a:t> - </a:t>
            </a:r>
            <a:r>
              <a:rPr b="1"/>
              <a:t>Tackle Hub</a:t>
            </a:r>
            <a:r>
              <a:rPr/>
              <a:t> - Assessment and planning platform - </a:t>
            </a:r>
            <a:r>
              <a:rPr b="1"/>
              <a:t>Analyzer Engine</a:t>
            </a:r>
            <a:r>
              <a:rPr/>
              <a:t> - Static code analysis with extensible rulesets</a:t>
            </a:r>
            <a:br/>
            <a:r>
              <a:rPr/>
              <a:t>- </a:t>
            </a:r>
            <a:r>
              <a:rPr b="1"/>
              <a:t>Konveyor AI (KAI)</a:t>
            </a:r>
            <a:r>
              <a:rPr/>
              <a:t> - LLM-powered insights and recommendations - </a:t>
            </a:r>
            <a:r>
              <a:rPr b="1"/>
              <a:t>CLI Tools</a:t>
            </a:r>
            <a:r>
              <a:rPr/>
              <a:t> - Automation and CI/CD integration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Mezba Rahman, Platform Engineer, CIS Capgemini</dc:creator>
  <cp:keywords/>
  <dcterms:created xsi:type="dcterms:W3CDTF">2025-10-07T12:04:28Z</dcterms:created>
  <dcterms:modified xsi:type="dcterms:W3CDTF">2025-10-07T12:04:28Z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10th October 2025</vt:lpwstr>
  </property>
</Properties>
</file>