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mezba/" TargetMode="External" /><Relationship Id="rId3" Type="http://schemas.openxmlformats.org/officeDocument/2006/relationships/hyperlink" Target="https://medium.com/@mezba" TargetMode="External" /><Relationship Id="rId4" Type="http://schemas.openxmlformats.org/officeDocument/2006/relationships/image" Target="../media/image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Modernisation Journey - From Legacy to Cloud Native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The Assessment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Approach: Manual Analysis</a:t>
            </a:r>
          </a:p>
          <a:p>
            <a:pPr lvl="0" indent="0">
              <a:buNone/>
            </a:pPr>
            <a:r>
              <a:rPr>
                <a:latin typeface="Courier"/>
              </a:rPr>
              <a:t>MANUAL ASSESSMENT APPROACH:
- Team of 5 Architects
- 6 weeks per application
- 200+ page documents
- $50,000+ per assessment
PROBLEMS:
├── Inconsistent Results
├── Human Error Prone
├── Doesn't Scale
└── Misses Hidden Dependencies</a:t>
            </a:r>
          </a:p>
          <a:p>
            <a:pPr lvl="0" indent="0" marL="0">
              <a:buNone/>
            </a:pPr>
            <a:r>
              <a:rPr b="1"/>
              <a:t>There has to be a better way…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Enter AI-Powered Assessment</a:t>
            </a:r>
          </a:p>
        </p:txBody>
      </p:sp>
      <p:pic>
        <p:nvPicPr>
          <p:cNvPr descr="assets/logos/konveyor_ava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Avatar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Meet Your Modernisation Assistant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A[Upload Application] --&gt; B[AI Analysis]
    B --&gt; C[Smart Recommendations]
    C --&gt; D[Action Plan]
    B --&gt; B1[Code Scanning]
    B --&gt; B2[Dependency Analysis]
    B --&gt; B3[Pattern Recognition]
    B --&gt; B4[Risk Assessment]</a:t>
            </a:r>
          </a:p>
          <a:p>
            <a:pPr lvl="0" indent="0" marL="0">
              <a:buNone/>
            </a:pPr>
            <a:r>
              <a:rPr b="1"/>
              <a:t>Konveyor: Open-source modernisation platform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Real-World Modernization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Study: E-commerce Platform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Modernization</a:t>
            </a:r>
          </a:p>
          <a:p>
            <a:pPr lvl="0" indent="0">
              <a:buNone/>
            </a:pPr>
            <a:r>
              <a:rPr>
                <a:latin typeface="Courier"/>
              </a:rPr>
              <a:t>MONOLITHIC ARCHITECTURE:
├── Single Java WAR (50GB)
├── Oracle Database
├── Physical Servers
└── 6-month Release Cycle
BUSINESS IMPACT:
├── $500K/month Infrastructure
├── 2-day Deployment Process
├── Cannot Handle Black Friday
└── 5 Critical Outages/Year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Transformation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 1: Assessment &amp; Discovery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A[E-commerce App] --&gt; B[Konveyor Analysis]
    B --&gt; C[Assessment Report]
    C --&gt; D[PASS: Suitable for Containers]
    C --&gt; E[WARN: Database Dependencies]
    C --&gt; F[INFO: 3rd Party Integrations]
    C --&gt; G[RESULT: Migration Complexity - Medium]</a:t>
            </a:r>
          </a:p>
          <a:p>
            <a:pPr lvl="0" indent="0" marL="0">
              <a:buNone/>
            </a:pPr>
            <a:r>
              <a:rPr b="1"/>
              <a:t>Result: Clear path forward in 2 hours vs 6 weeks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Architecture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Before: Monolithic Deployment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┌─────────────────────────────────────┐
│           Physical Server           │
├─────────────────────────────────────┤
│  [APP] E-commerce App (50GB WAR)     │
│  ├── User Management               │
│  ├── Product Catalog              │
│  ├── Shopping Cart                │
│  ├── Payment Processing           │
│  └── Order Management             │
│                                   │
│  [DB] Oracle Database (On-premise)   │
└─────────────────────────────────────┘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Target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After: Cloud-Native Microservices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┌─────────────────────────────────────────────┐
│              Kubernetes Cluster             │
├─────────────────────────────────────────────┤
│  [SVC] Users  [SVC] Products [SVC] Cart     │
│  Service      Service       Service         │
│                                             │
│  [SVC] Payment [SVC] Orders [SVC] Gateway  │
│  Service       Service      Service         │
│                                             │
│  [DB] Managed Database [MON] Monitoring    │
│                        [SEC] Security      │
└─────────────────────────────────────────────┘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Migration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Incremental Modernization Plan</a:t>
            </a:r>
          </a:p>
          <a:p>
            <a:pPr lvl="0" indent="0">
              <a:buNone/>
            </a:pPr>
            <a:r>
              <a:rPr>
                <a:latin typeface="Courier"/>
              </a:rPr>
              <a:t>gantt
    title E-commerce Modernization Timeline
    dateFormat  YYYY-MM-DD
    section Phase 1
    Assessment &amp; Planning    :done, phase1, 2024-01-01, 2w
    section Phase 2
    Containerization        :done, phase2, after phase1, 4w
    section Phase 3  
    Service Extraction      :active, phase3, after phase2, 8w
    section Phase 4
    Cloud Migration         :phase4, after phase3, 6w
    section Phase 5
    Optimization           :phase5, after phase4, 4w</a:t>
            </a:r>
          </a:p>
          <a:p>
            <a:pPr lvl="0" indent="0" marL="0">
              <a:buNone/>
            </a:pPr>
            <a:r>
              <a:rPr b="1"/>
              <a:t>Total: 6 months (vs 2 years traditional)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Business Impact - Before vs After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Transformation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1206500"/>
                <a:gridCol w="10795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Improvement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Deployment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minutes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99.8%</a:t>
                      </a:r>
                      <a:r>
                        <a:rPr/>
                        <a:t> faster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Infrastructure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70%</a:t>
                      </a:r>
                      <a:r>
                        <a:rPr/>
                        <a:t> reduction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Scalability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Fixed capacity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Auto-scale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10x</a:t>
                      </a:r>
                      <a:r>
                        <a:rPr/>
                        <a:t> peak handling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Releases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50+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25x</a:t>
                      </a:r>
                      <a:r>
                        <a:rPr/>
                        <a:t> frequency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Downtime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98%</a:t>
                      </a:r>
                      <a:r>
                        <a:rPr/>
                        <a:t> reliability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Live Demo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We’ll See Today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A[Legacy App&lt;br/&gt;Upload] --&gt; B[AI Analysis&lt;br/&gt;2 minutes]
    B --&gt; C[Modernization&lt;br/&gt;Plan]
    C --&gt; D[Business&lt;br/&gt;Value]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Demo Application</a:t>
            </a:r>
          </a:p>
          <a:p>
            <a:pPr lvl="0"/>
            <a:r>
              <a:rPr b="1"/>
              <a:t>Type</a:t>
            </a:r>
            <a:r>
              <a:rPr/>
              <a:t>: Java Spring Boot Monolith</a:t>
            </a:r>
          </a:p>
          <a:p>
            <a:pPr lvl="0"/>
            <a:r>
              <a:rPr b="1"/>
              <a:t>Complexity</a:t>
            </a:r>
            <a:r>
              <a:rPr/>
              <a:t>: Medium (typical enterprise app)</a:t>
            </a:r>
          </a:p>
          <a:p>
            <a:pPr lvl="0"/>
            <a:r>
              <a:rPr b="1"/>
              <a:t>Goal</a:t>
            </a:r>
            <a:r>
              <a:rPr/>
              <a:t>: Kubernetes readiness assessment</a:t>
            </a:r>
          </a:p>
          <a:p>
            <a:pPr lvl="0" indent="0" marL="0">
              <a:buNone/>
            </a:pPr>
            <a:r>
              <a:rPr b="1"/>
              <a:t>Let’s see AI-powered modernisation in action!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Demo 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Complete</a:t>
            </a:r>
          </a:p>
          <a:p>
            <a:pPr lvl="0" indent="0">
              <a:buNone/>
            </a:pPr>
            <a:r>
              <a:rPr>
                <a:latin typeface="Courier"/>
              </a:rPr>
              <a:t>MODERNIZATION READINESS SCORE: 85/100
RECOMMENDED PATH: Containerization → Kubernetes
ESTIMATED TIMELINE: 3-4 weeks  
EXPECTED ROI: 300% in 12 months
MIGRATION CONFIDENCE: High
RESULT: Ready for Cloud Native Transformation</a:t>
            </a:r>
          </a:p>
          <a:p>
            <a:pPr lvl="0" indent="0" marL="0">
              <a:buNone/>
            </a:pPr>
            <a:r>
              <a:rPr b="1"/>
              <a:t>From assessment to deployment plan in minutes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Using Konveyor to Accelerate Transformation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Key Modernization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Applications Cloud-Ready?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A[Cloud-Ready App] --&gt; B[Stateless Design]
    A --&gt; C[External Configuration]
    A --&gt; D[Health Endpoints]
    A --&gt; E[Observability]
    B --&gt; B1[No Local Storage]
    C --&gt; C1[Environment Variables]
    D --&gt; D1[Liveness/Readiness]
    E --&gt; E1[Metrics &amp; Logging]
    style A fill:#90EE90</a:t>
            </a:r>
          </a:p>
          <a:p>
            <a:pPr lvl="0" indent="0" marL="0">
              <a:buNone/>
            </a:pPr>
            <a:r>
              <a:rPr b="1"/>
              <a:t>Modern patterns for resilient applications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Modernization ROI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Business Value Metrics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A[Investment] --&gt; B[$200K Modernization]
    C[Returns Year 1] --&gt; D[$300K Infrastructure Savings]
    C --&gt; E[$400K Developer Productivity]
    C --&gt; F[$200K Reduced Downtime]
    G[Total ROI] --&gt; H[350% Return]</a:t>
            </a:r>
          </a:p>
          <a:p>
            <a:pPr lvl="0" indent="0" marL="0">
              <a:buNone/>
            </a:pPr>
            <a:r>
              <a:rPr b="1"/>
              <a:t>Typical modernisation pays for itself in 6-8 months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Getting Started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Your Modernization Roadmap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A[Assess Portfolio] --&gt; B[Prioritize Applications]
    B --&gt; C[Start with Quick Wins]
    C --&gt; D[Scale Success Patterns]
    A --&gt; A1[Use AI Assessment Tools]
    B --&gt; B1[Focus on Business Value]
    C --&gt; C1[Prove ROI Early]
    D --&gt; D1[Establish CoE]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Modernization Successful?</a:t>
            </a:r>
          </a:p>
          <a:p>
            <a:pPr lvl="0" indent="0">
              <a:buNone/>
            </a:pPr>
            <a:r>
              <a:rPr>
                <a:latin typeface="Courier"/>
              </a:rPr>
              <a:t>EXECUTIVE SPONSORSHIP
   └── Clear business objectives
CROSS-FUNCTIONAL TEAMS  
   └── DevOps culture adoption
RIGHT TOOLS &amp; PLATFORMS
   └── AI-powered assessment
MEASURE EVERYTHING
   └── ROI tracking &amp; optimisation
SKILLS DEVELOPMENT
   └── Cloud-native expertise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Common Pitfalls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Modernization Anti-Patterns</a:t>
            </a:r>
          </a:p>
          <a:p>
            <a:pPr lvl="0" indent="0" marL="0">
              <a:buNone/>
            </a:pPr>
            <a:r>
              <a:rPr b="1"/>
              <a:t>AVOID: Big Bang Approach</a:t>
            </a:r>
            <a:br/>
            <a:r>
              <a:rPr i="1"/>
              <a:t>Solution: Incremental migration</a:t>
            </a:r>
          </a:p>
          <a:p>
            <a:pPr lvl="0" indent="0" marL="0">
              <a:buNone/>
            </a:pPr>
            <a:r>
              <a:rPr b="1"/>
              <a:t>AVOID: Lift &amp; Shift Everything</a:t>
            </a:r>
            <a:br/>
            <a:r>
              <a:rPr i="1"/>
              <a:t>Solution: Assess first, then choose path</a:t>
            </a:r>
          </a:p>
          <a:p>
            <a:pPr lvl="0" indent="0" marL="0">
              <a:buNone/>
            </a:pPr>
            <a:r>
              <a:rPr b="1"/>
              <a:t>AVOID: Ignoring Data Strategy</a:t>
            </a:r>
            <a:br/>
            <a:r>
              <a:rPr i="1"/>
              <a:t>Solution: Database modernisation plan</a:t>
            </a:r>
          </a:p>
          <a:p>
            <a:pPr lvl="0" indent="0" marL="0">
              <a:buNone/>
            </a:pPr>
            <a:r>
              <a:rPr b="1"/>
              <a:t>AVOID: Skipping Observability</a:t>
            </a:r>
            <a:br/>
            <a:r>
              <a:rPr i="1"/>
              <a:t>Solution: Monitoring from day one</a:t>
            </a:r>
          </a:p>
          <a:p>
            <a:pPr lvl="0" indent="0" marL="0">
              <a:buNone/>
            </a:pPr>
            <a:r>
              <a:rPr b="1"/>
              <a:t>AVOID: Forgetting Security</a:t>
            </a:r>
            <a:br/>
            <a:r>
              <a:rPr i="1"/>
              <a:t>Solution: Security by design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Industry Trends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Modernization Wave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A[2025 Trends] --&gt; B[AI-Driven Automation]
    A --&gt; C[Serverless Adoption]
    A --&gt; D[Edge Computing]
    A --&gt; E[Green Computing]
    F[Future State] --&gt; G[Self-Healing Systems]
    F --&gt; H[Zero-Touch Operations]
    F --&gt; I[Autonomous Scaling]</a:t>
            </a:r>
          </a:p>
          <a:p>
            <a:pPr lvl="0" indent="0" marL="0">
              <a:buNone/>
            </a:pPr>
            <a:r>
              <a:rPr b="1"/>
              <a:t>Organizations that modernize today lead tomorrow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Your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Ready to Start Your Modernization Journey?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Actions:</a:t>
            </a:r>
          </a:p>
          <a:p>
            <a:pPr lvl="0" indent="-342900" marL="342900">
              <a:buAutoNum type="arabicPeriod"/>
            </a:pPr>
            <a:r>
              <a:rPr b="1"/>
              <a:t>Inventory Your Applications</a:t>
            </a:r>
            <a:r>
              <a:rPr/>
              <a:t> - What do you have?</a:t>
            </a:r>
          </a:p>
          <a:p>
            <a:pPr lvl="0" indent="-342900" marL="342900">
              <a:buAutoNum type="arabicPeriod"/>
            </a:pPr>
            <a:r>
              <a:rPr b="1"/>
              <a:t>Assess Modernization Readiness</a:t>
            </a:r>
            <a:r>
              <a:rPr/>
              <a:t> - What’s possible?</a:t>
            </a:r>
          </a:p>
          <a:p>
            <a:pPr lvl="0" indent="-342900" marL="342900">
              <a:buAutoNum type="arabicPeriod"/>
            </a:pPr>
            <a:r>
              <a:rPr b="1"/>
              <a:t>Prioritize by Business Value</a:t>
            </a:r>
            <a:r>
              <a:rPr/>
              <a:t> - What matters most?</a:t>
            </a:r>
          </a:p>
          <a:p>
            <a:pPr lvl="0" indent="-342900" marL="342900">
              <a:buAutoNum type="arabicPeriod"/>
            </a:pPr>
            <a:r>
              <a:rPr b="1"/>
              <a:t>Start Small &amp; Learn</a:t>
            </a:r>
            <a:r>
              <a:rPr/>
              <a:t> - Quick wins build momentum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Tools to Help:</a:t>
            </a:r>
          </a:p>
          <a:p>
            <a:pPr lvl="0"/>
            <a:r>
              <a:rPr b="1"/>
              <a:t>Konveyor</a:t>
            </a:r>
            <a:r>
              <a:rPr/>
              <a:t> for AI-powered assessment</a:t>
            </a:r>
          </a:p>
          <a:p>
            <a:pPr lvl="0"/>
            <a:r>
              <a:rPr b="1"/>
              <a:t>Business case templates</a:t>
            </a:r>
          </a:p>
          <a:p>
            <a:pPr lvl="0"/>
            <a:r>
              <a:rPr b="1"/>
              <a:t>Community best practices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23: Q&amp;A &amp; Discussion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Q&amp;A - Your Modernization Challenges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Questions:</a:t>
            </a:r>
          </a:p>
          <a:p>
            <a:pPr lvl="0"/>
            <a:r>
              <a:rPr/>
              <a:t>How to build the business case?</a:t>
            </a:r>
          </a:p>
          <a:p>
            <a:pPr lvl="0"/>
            <a:r>
              <a:rPr/>
              <a:t>Which applications to modernize first?</a:t>
            </a:r>
          </a:p>
          <a:p>
            <a:pPr lvl="0"/>
            <a:r>
              <a:rPr/>
              <a:t>How to handle legacy dependencies?</a:t>
            </a:r>
          </a:p>
          <a:p>
            <a:pPr lvl="0"/>
            <a:r>
              <a:rPr/>
              <a:t>What about data migration strategies?</a:t>
            </a:r>
          </a:p>
          <a:p>
            <a:pPr lvl="0" indent="0" marL="0">
              <a:buNone/>
            </a:pPr>
            <a:r>
              <a:rPr b="1"/>
              <a:t>Share your modernisation experiences!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24: Thank You &amp; Connect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Your Modernization Journey Today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Connect &amp; Learn More</a:t>
            </a:r>
          </a:p>
          <a:p>
            <a:pPr lvl="0" indent="0" marL="0">
              <a:buNone/>
            </a:pPr>
            <a:r>
              <a:rPr b="1"/>
              <a:t>Mezba Rahman</a:t>
            </a:r>
            <a:br/>
            <a:r>
              <a:rPr/>
              <a:t>Platform Engineer | CIS Capgemini</a:t>
            </a:r>
            <a:br/>
            <a:r>
              <a:rPr/>
              <a:t>📧 mezba.rahman@capgemini.com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Connect &amp; Follow</a:t>
            </a:r>
          </a:p>
          <a:p>
            <a:pPr lvl="0" indent="0" marL="0">
              <a:buNone/>
            </a:pPr>
            <a:r>
              <a:rPr/>
              <a:t>🔗 </a:t>
            </a:r>
            <a:r>
              <a:rPr b="1"/>
              <a:t>LinkedIn:</a:t>
            </a:r>
            <a:r>
              <a:rPr/>
              <a:t> </a:t>
            </a:r>
            <a:r>
              <a:rPr>
                <a:hlinkClick r:id="rId2"/>
              </a:rPr>
              <a:t>linkedin.com/in/mezba</a:t>
            </a:r>
            <a:br/>
            <a:r>
              <a:rPr/>
              <a:t>📝 </a:t>
            </a:r>
            <a:r>
              <a:rPr b="1"/>
              <a:t>Technical Blog:</a:t>
            </a:r>
            <a:r>
              <a:rPr/>
              <a:t> </a:t>
            </a:r>
            <a:r>
              <a:rPr>
                <a:hlinkClick r:id="rId3"/>
              </a:rPr>
              <a:t>medium.com/@mezba</a:t>
            </a:r>
            <a:br/>
            <a:r>
              <a:rPr/>
              <a:t>💼 </a:t>
            </a:r>
            <a:r>
              <a:rPr b="1"/>
              <a:t>Expertise:</a:t>
            </a:r>
            <a:r>
              <a:rPr/>
              <a:t> Platform Engineering, App Modernisation, Cloud-Native Architecture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 b="1"/>
              <a:t>Konveyor Project</a:t>
            </a:r>
            <a:r>
              <a:rPr/>
              <a:t>: https://konveyor.io</a:t>
            </a:r>
            <a:br/>
            <a:r>
              <a:rPr b="1"/>
              <a:t>Modernisation Guides</a:t>
            </a:r>
            <a:r>
              <a:rPr/>
              <a:t>: https://konveyor.io/docs</a:t>
            </a:r>
            <a:br/>
            <a:r>
              <a:rPr b="1"/>
              <a:t>This Demo</a:t>
            </a:r>
            <a:r>
              <a:rPr/>
              <a:t>: github.com/my-janala/app-modernisation-demo</a:t>
            </a:r>
          </a:p>
        </p:txBody>
      </p:sp>
      <p:pic>
        <p:nvPicPr>
          <p:cNvPr descr="assets/logos/cncf_icon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4732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CNCF Sandbox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  <a:r>
              <a:rPr b="1"/>
              <a:t>CNCF Sandbox Project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25: Technology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AI Assessment Works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A[Application Code] --&gt; B[Static Analysis]
    B --&gt; C[Pattern Recognition]
    C --&gt; D[ML Models]
    D --&gt; E[Recommendations]
    F[Knowledge Base] --&gt; G[Best Practices]
    G --&gt; D
    H[Industry Data] --&gt; I[Benchmarks]
    I --&gt; 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26: Modernization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Pre-Migration Assessment</a:t>
            </a:r>
          </a:p>
          <a:p>
            <a:pPr lvl="0" indent="0" marL="0">
              <a:buNone/>
            </a:pPr>
            <a:r>
              <a:rPr/>
              <a:t>COMPLETE: </a:t>
            </a:r>
            <a:r>
              <a:rPr b="1"/>
              <a:t>Application Inventory Complete</a:t>
            </a:r>
            <a:br/>
            <a:r>
              <a:rPr/>
              <a:t>COMPLETE: </a:t>
            </a:r>
            <a:r>
              <a:rPr b="1"/>
              <a:t>Dependencies Mapped</a:t>
            </a:r>
            <a:br/>
            <a:r>
              <a:rPr/>
              <a:t>COMPLETE: </a:t>
            </a:r>
            <a:r>
              <a:rPr b="1"/>
              <a:t>Business Value Prioritized</a:t>
            </a:r>
            <a:br/>
            <a:r>
              <a:rPr/>
              <a:t>COMPLETE: </a:t>
            </a:r>
            <a:r>
              <a:rPr b="1"/>
              <a:t>Team Skills Assessed</a:t>
            </a:r>
            <a:br/>
            <a:r>
              <a:rPr/>
              <a:t>COMPLETE: </a:t>
            </a:r>
            <a:r>
              <a:rPr b="1"/>
              <a:t>Target Architecture Defined</a:t>
            </a:r>
            <a:br/>
            <a:r>
              <a:rPr/>
              <a:t>COMPLETE: </a:t>
            </a:r>
            <a:r>
              <a:rPr b="1"/>
              <a:t>Success Metrics Established</a:t>
            </a:r>
            <a:br/>
            <a:r>
              <a:rPr/>
              <a:t>COMPLETE: </a:t>
            </a:r>
            <a:r>
              <a:rPr b="1"/>
              <a:t>Risk Mitigation Planned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27: ROI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Cost-Benefit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Investment:</a:t>
            </a:r>
          </a:p>
          <a:p>
            <a:pPr lvl="0"/>
            <a:r>
              <a:rPr/>
              <a:t>Assessment &amp; Planning: $50K</a:t>
            </a:r>
          </a:p>
          <a:p>
            <a:pPr lvl="0"/>
            <a:r>
              <a:rPr/>
              <a:t>Development &amp; Migration: $200K</a:t>
            </a:r>
            <a:br/>
          </a:p>
          <a:p>
            <a:pPr lvl="0"/>
            <a:r>
              <a:rPr/>
              <a:t>Training &amp; Change Management: $75K</a:t>
            </a:r>
          </a:p>
          <a:p>
            <a:pPr lvl="0"/>
            <a:r>
              <a:rPr b="1"/>
              <a:t>Total</a:t>
            </a:r>
            <a:r>
              <a:rPr/>
              <a:t>: $325K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Annual Benefits:</a:t>
            </a:r>
          </a:p>
          <a:p>
            <a:pPr lvl="0"/>
            <a:r>
              <a:rPr/>
              <a:t>Infrastructure Cost Reduction: $400K</a:t>
            </a:r>
          </a:p>
          <a:p>
            <a:pPr lvl="0"/>
            <a:r>
              <a:rPr/>
              <a:t>Development Productivity: $300K</a:t>
            </a:r>
          </a:p>
          <a:p>
            <a:pPr lvl="0"/>
            <a:r>
              <a:rPr/>
              <a:t>Operational Efficiency: $200K</a:t>
            </a:r>
          </a:p>
          <a:p>
            <a:pPr lvl="0"/>
            <a:r>
              <a:rPr b="1"/>
              <a:t>Total Annual</a:t>
            </a:r>
            <a:r>
              <a:rPr/>
              <a:t>: $900K</a:t>
            </a:r>
          </a:p>
          <a:p>
            <a:pPr lvl="0" indent="0" marL="0">
              <a:buNone/>
            </a:pPr>
            <a:r>
              <a:rPr b="1"/>
              <a:t>Payback Period: 4.3 months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Modernisation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Monolith to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Mezba Rahman</a:t>
            </a:r>
            <a:br/>
            <a:r>
              <a:rPr/>
              <a:t>Platform Engineer | CIS Capgemini</a:t>
            </a:r>
          </a:p>
          <a:p>
            <a:pPr lvl="0" indent="0" marL="0">
              <a:buNone/>
            </a:pPr>
            <a:r>
              <a:rPr b="1"/>
              <a:t>Cloud Native Kubernetes Virtual Meetup</a:t>
            </a:r>
            <a:br/>
            <a:r>
              <a:rPr i="1"/>
              <a:t>October 10th, 2025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The Digital Transformation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TB
    A[Business Demands] --&gt; B[Faster Time to Market]
    A --&gt; C[Cloud Scalability]
    A --&gt; D[Cost Optimisation]
    E[Legacy Reality] --&gt; F[Monolithic Apps]
    E --&gt; G[Slow Releases]
    E --&gt; H[High Maintenance]
    I[The Gap] --&gt; J[Technical Debt]
    I --&gt; K[Skills Shortage] 
    I --&gt; L[Risk &amp; Complexity]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Business Reality</a:t>
            </a:r>
          </a:p>
          <a:p>
            <a:pPr lvl="0" indent="0" marL="0">
              <a:buNone/>
            </a:pPr>
            <a:r>
              <a:rPr b="1"/>
              <a:t>Companies need to move fast, but legacy systems hold them back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Legacy Application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TYPICAL ENTERPRISE (Fortune 500)
APPLICATION PORTFOLIO:
├── 2,000+ Applications
├── 70% Built 10+ Years Ago
├── Multiple Technologies
└── Critical Business Logic
CURRENT CHALLENGES:
├── $2M Annual Maintenance
├── 6-Month Release Cycles
├── Security Vulnerabilities
└── Talent Retention Issues</a:t>
            </a:r>
          </a:p>
          <a:p>
            <a:pPr lvl="0" indent="0" marL="0">
              <a:buNone/>
            </a:pPr>
            <a:r>
              <a:rPr b="1"/>
              <a:t>Sound familiar?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Modernisation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Modernise Now?</a:t>
            </a:r>
          </a:p>
          <a:p>
            <a:pPr lvl="0" indent="0">
              <a:buNone/>
            </a:pPr>
            <a:r>
              <a:rPr>
                <a:latin typeface="Courier"/>
              </a:rPr>
              <a:t>mindmap
  root((Business Value))
    (Cost Reduction)
      60% Lower Infrastructure
      40% Faster Development
    (Speed to Market)
      Weekly vs Monthly Releases
      Continuous Deployment
    (Scalability)
      Auto-scaling
      Global Distribution
    (Security)
      Modern Security Practices
      Compliance Ready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The Modernisation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A[Rehost&lt;br/&gt;Lift &amp; Shift] --&gt; B[Replatform&lt;br/&gt;Lift &amp; Reshape]
    B --&gt; C[Refactor&lt;br/&gt;Re-architect]
    C --&gt; D[Rebuild&lt;br/&gt;Cloud Native]
    A1[Same Code&lt;br/&gt;New Infrastructure] --&gt; B1[Minor Changes&lt;br/&gt;Cloud Services]
    B1 --&gt; C1[Major Changes&lt;br/&gt;Microservices]
    C1 --&gt; D1[Complete Rewrite&lt;br/&gt;Serverless]
    style A fill:#FFE4B5
    style B fill:#ADD8E6
    style C fill:#98FB98
    style D fill:#FFA07A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Which Path for Your Applications?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2025-10-07T13:51:30Z</dcterms:created>
  <dcterms:modified xsi:type="dcterms:W3CDTF">2025-10-07T13:51:30Z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