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04" r:id="rId1"/>
  </p:sldMasterIdLst>
  <p:notesMasterIdLst>
    <p:notesMasterId r:id="rId16"/>
  </p:notesMasterIdLst>
  <p:sldIdLst>
    <p:sldId id="256" r:id="rId2"/>
    <p:sldId id="278" r:id="rId3"/>
    <p:sldId id="292" r:id="rId4"/>
    <p:sldId id="291" r:id="rId5"/>
    <p:sldId id="299" r:id="rId6"/>
    <p:sldId id="300" r:id="rId7"/>
    <p:sldId id="301" r:id="rId8"/>
    <p:sldId id="302" r:id="rId9"/>
    <p:sldId id="304" r:id="rId10"/>
    <p:sldId id="305" r:id="rId11"/>
    <p:sldId id="297" r:id="rId12"/>
    <p:sldId id="306" r:id="rId13"/>
    <p:sldId id="298" r:id="rId14"/>
    <p:sldId id="279" r:id="rId15"/>
  </p:sldIdLst>
  <p:sldSz cx="9144000" cy="6858000" type="screen4x3"/>
  <p:notesSz cx="6858000" cy="9144000"/>
  <p:embeddedFontLst>
    <p:embeddedFont>
      <p:font typeface="Century Gothic" pitchFamily="34" charset="0"/>
      <p:regular r:id="rId17"/>
      <p:bold r:id="rId18"/>
      <p:italic r:id="rId19"/>
      <p:boldItalic r:id="rId20"/>
    </p:embeddedFont>
    <p:embeddedFont>
      <p:font typeface="Verdana" pitchFamily="34" charset="0"/>
      <p:regular r:id="rId21"/>
      <p:bold r:id="rId22"/>
      <p:italic r:id="rId23"/>
      <p:boldItalic r:id="rId24"/>
    </p:embeddedFont>
    <p:embeddedFont>
      <p:font typeface="Calibri" pitchFamily="34" charset="0"/>
      <p:regular r:id="rId25"/>
      <p:bold r:id="rId26"/>
      <p:italic r:id="rId27"/>
      <p:boldItalic r:id="rId28"/>
    </p:embeddedFont>
    <p:embeddedFont>
      <p:font typeface="Wingdings 3"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snapToGrid="0">
      <p:cViewPr>
        <p:scale>
          <a:sx n="77" d="100"/>
          <a:sy n="77" d="100"/>
        </p:scale>
        <p:origin x="-984" y="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76903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699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40177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25941451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4168C93-3D90-40CC-9D5E-7D125BF9F584}"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28651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42187100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4168C93-3D90-40CC-9D5E-7D125BF9F584}"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52688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28647458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5981376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349607469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sp>
        <p:nvSpPr>
          <p:cNvPr id="114" name="Google Shape;114;p19"/>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25995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12569878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7353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21395679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37490577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3206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762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4233824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40076032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84168C93-3D90-40CC-9D5E-7D125BF9F584}" type="slidenum">
              <a:rPr lang="en-IN" smtClean="0"/>
              <a:t>‹#›</a:t>
            </a:fld>
            <a:endParaRPr lang="en-IN"/>
          </a:p>
        </p:txBody>
      </p:sp>
    </p:spTree>
    <p:extLst>
      <p:ext uri="{BB962C8B-B14F-4D97-AF65-F5344CB8AC3E}">
        <p14:creationId xmlns:p14="http://schemas.microsoft.com/office/powerpoint/2010/main" val="3602321842"/>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 id="2147484215" r:id="rId11"/>
    <p:sldLayoutId id="2147484216" r:id="rId12"/>
    <p:sldLayoutId id="2147484217" r:id="rId13"/>
    <p:sldLayoutId id="2147484218" r:id="rId14"/>
    <p:sldLayoutId id="2147484219" r:id="rId15"/>
    <p:sldLayoutId id="2147484220" r:id="rId16"/>
    <p:sldLayoutId id="2147484221" r:id="rId17"/>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 r="-3000"/>
          </a:stretch>
        </a:blipFill>
        <a:effectLst/>
      </p:bgPr>
    </p:bg>
    <p:spTree>
      <p:nvGrpSpPr>
        <p:cNvPr id="1" name="Shape 331"/>
        <p:cNvGrpSpPr/>
        <p:nvPr/>
      </p:nvGrpSpPr>
      <p:grpSpPr>
        <a:xfrm>
          <a:off x="0" y="0"/>
          <a:ext cx="0" cy="0"/>
          <a:chOff x="0" y="0"/>
          <a:chExt cx="0" cy="0"/>
        </a:xfrm>
      </p:grpSpPr>
      <p:sp>
        <p:nvSpPr>
          <p:cNvPr id="2" name="Rectangle 1">
            <a:extLst>
              <a:ext uri="{FF2B5EF4-FFF2-40B4-BE49-F238E27FC236}">
                <a16:creationId xmlns:a16="http://schemas.microsoft.com/office/drawing/2014/main" xmlns="" id="{758D978B-327F-8257-C376-4E3C350B0A2A}"/>
              </a:ext>
            </a:extLst>
          </p:cNvPr>
          <p:cNvSpPr/>
          <p:nvPr/>
        </p:nvSpPr>
        <p:spPr>
          <a:xfrm>
            <a:off x="181949" y="0"/>
            <a:ext cx="8962051"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Google Shape;332;p57"/>
          <p:cNvSpPr txBox="1"/>
          <p:nvPr/>
        </p:nvSpPr>
        <p:spPr>
          <a:xfrm>
            <a:off x="2584581" y="628998"/>
            <a:ext cx="3974838" cy="20900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3600"/>
              <a:buFont typeface="Verdana"/>
              <a:buNone/>
            </a:pPr>
            <a:r>
              <a:rPr lang="en-US" sz="3600" b="1" i="0" strike="noStrike" cap="none" dirty="0">
                <a:solidFill>
                  <a:schemeClr val="dk1"/>
                </a:solidFill>
                <a:latin typeface="Arial"/>
                <a:ea typeface="Arial"/>
                <a:cs typeface="Arial"/>
                <a:sym typeface="Arial"/>
              </a:rPr>
              <a:t> </a:t>
            </a:r>
            <a:r>
              <a:rPr lang="en-US" sz="2400" b="1" i="0" strike="noStrike" cap="none" dirty="0">
                <a:solidFill>
                  <a:schemeClr val="bg1"/>
                </a:solidFill>
                <a:ea typeface="Arial"/>
                <a:cs typeface="Arial"/>
                <a:sym typeface="Arial"/>
              </a:rPr>
              <a:t>BATCH #3</a:t>
            </a:r>
            <a:endParaRPr lang="en-US" sz="2400" b="1" dirty="0">
              <a:solidFill>
                <a:schemeClr val="bg1"/>
              </a:solidFill>
              <a:ea typeface="Arial"/>
              <a:cs typeface="Arial"/>
              <a:sym typeface="Arial"/>
            </a:endParaRPr>
          </a:p>
          <a:p>
            <a:pPr marL="0" marR="0" lvl="0" indent="0" algn="ctr" rtl="0">
              <a:lnSpc>
                <a:spcPct val="100000"/>
              </a:lnSpc>
              <a:spcBef>
                <a:spcPts val="0"/>
              </a:spcBef>
              <a:spcAft>
                <a:spcPts val="0"/>
              </a:spcAft>
              <a:buClr>
                <a:srgbClr val="002776"/>
              </a:buClr>
              <a:buSzPts val="3600"/>
              <a:buFont typeface="Verdana"/>
              <a:buNone/>
            </a:pPr>
            <a:endParaRPr lang="en-US" sz="2400" b="1" dirty="0">
              <a:solidFill>
                <a:schemeClr val="bg1"/>
              </a:solidFill>
            </a:endParaRPr>
          </a:p>
          <a:p>
            <a:pPr lvl="0" algn="ctr">
              <a:buClr>
                <a:srgbClr val="002776"/>
              </a:buClr>
              <a:buSzPts val="3600"/>
            </a:pPr>
            <a:r>
              <a:rPr lang="en-US" sz="2400" b="1" dirty="0">
                <a:solidFill>
                  <a:schemeClr val="bg1"/>
                </a:solidFill>
                <a:latin typeface="Adobe Gothic Std B" panose="020B0800000000000000" pitchFamily="34" charset="-128"/>
                <a:ea typeface="Adobe Gothic Std B" panose="020B0800000000000000" pitchFamily="34" charset="-128"/>
              </a:rPr>
              <a:t> </a:t>
            </a:r>
            <a:r>
              <a:rPr lang="en-IN" sz="2400" b="1" dirty="0">
                <a:solidFill>
                  <a:schemeClr val="bg1"/>
                </a:solidFill>
                <a:ea typeface="Adobe Gothic Std B" panose="020B0800000000000000" pitchFamily="34" charset="-128"/>
              </a:rPr>
              <a:t>Project Presentation on</a:t>
            </a:r>
            <a:endParaRPr lang="en-US" sz="2400" b="1" dirty="0">
              <a:solidFill>
                <a:schemeClr val="bg1"/>
              </a:solidFill>
              <a:ea typeface="Adobe Gothic Std B" panose="020B0800000000000000" pitchFamily="34" charset="-128"/>
            </a:endParaRPr>
          </a:p>
          <a:p>
            <a:pPr lvl="0" algn="ctr">
              <a:buClr>
                <a:srgbClr val="002776"/>
              </a:buClr>
              <a:buSzPts val="3600"/>
            </a:pPr>
            <a:r>
              <a:rPr lang="en-US" sz="2400" b="1" dirty="0">
                <a:solidFill>
                  <a:schemeClr val="bg1"/>
                </a:solidFill>
                <a:ea typeface="Adobe Gothic Std B" panose="020B0800000000000000" pitchFamily="34" charset="-128"/>
              </a:rPr>
              <a:t>Bank Loan </a:t>
            </a:r>
            <a:endParaRPr sz="2400" b="0" i="0" u="none" strike="noStrike" cap="none" dirty="0">
              <a:solidFill>
                <a:schemeClr val="bg1"/>
              </a:solidFill>
              <a:ea typeface="Adobe Gothic Std B" panose="020B0800000000000000" pitchFamily="34" charset="-128"/>
              <a:cs typeface="Arial"/>
              <a:sym typeface="Arial"/>
            </a:endParaRPr>
          </a:p>
        </p:txBody>
      </p:sp>
      <p:pic>
        <p:nvPicPr>
          <p:cNvPr id="333" name="Google Shape;333;p57"/>
          <p:cNvPicPr preferRelativeResize="0"/>
          <p:nvPr/>
        </p:nvPicPr>
        <p:blipFill rotWithShape="1">
          <a:blip r:embed="rId4">
            <a:alphaModFix/>
          </a:blip>
          <a:srcRect/>
          <a:stretch/>
        </p:blipFill>
        <p:spPr>
          <a:xfrm>
            <a:off x="354224" y="173207"/>
            <a:ext cx="1245635" cy="418700"/>
          </a:xfrm>
          <a:prstGeom prst="rect">
            <a:avLst/>
          </a:prstGeom>
          <a:noFill/>
          <a:ln>
            <a:noFill/>
          </a:ln>
        </p:spPr>
      </p:pic>
      <p:sp>
        <p:nvSpPr>
          <p:cNvPr id="334" name="Google Shape;334;p57"/>
          <p:cNvSpPr txBox="1"/>
          <p:nvPr/>
        </p:nvSpPr>
        <p:spPr>
          <a:xfrm>
            <a:off x="3365676" y="2700842"/>
            <a:ext cx="2860059" cy="20928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dirty="0">
                <a:solidFill>
                  <a:schemeClr val="bg1"/>
                </a:solidFill>
                <a:latin typeface="Arial" panose="020B0604020202020204" pitchFamily="34" charset="0"/>
                <a:cs typeface="Arial" panose="020B0604020202020204" pitchFamily="34" charset="0"/>
              </a:rPr>
              <a:t>PRESENTED BY</a:t>
            </a:r>
            <a:r>
              <a:rPr lang="en-US" sz="2000" dirty="0">
                <a:solidFill>
                  <a:schemeClr val="bg1"/>
                </a:solidFill>
                <a:latin typeface="Arial" panose="020B0604020202020204" pitchFamily="34" charset="0"/>
                <a:cs typeface="Arial" panose="020B0604020202020204" pitchFamily="34" charset="0"/>
              </a:rPr>
              <a:t> :</a:t>
            </a:r>
          </a:p>
          <a:p>
            <a:pPr marL="0" marR="0" lvl="0" indent="0" algn="l" rtl="0">
              <a:lnSpc>
                <a:spcPct val="100000"/>
              </a:lnSpc>
              <a:spcBef>
                <a:spcPts val="0"/>
              </a:spcBef>
              <a:spcAft>
                <a:spcPts val="0"/>
              </a:spcAft>
              <a:buClr>
                <a:srgbClr val="000000"/>
              </a:buClr>
              <a:buSzPts val="1800"/>
              <a:buFont typeface="Arial"/>
              <a:buNone/>
            </a:pPr>
            <a:endParaRPr lang="en-US" sz="2000" dirty="0">
              <a:solidFill>
                <a:schemeClr val="bg1"/>
              </a:solidFill>
              <a:latin typeface="Arial" panose="020B0604020202020204" pitchFamily="34" charset="0"/>
              <a:cs typeface="Arial" panose="020B0604020202020204" pitchFamily="34" charset="0"/>
            </a:endParaRPr>
          </a:p>
          <a:p>
            <a:pPr lvl="0">
              <a:buClr>
                <a:srgbClr val="000000"/>
              </a:buClr>
              <a:buSzPts val="1800"/>
            </a:pPr>
            <a:r>
              <a:rPr lang="en-US" dirty="0">
                <a:solidFill>
                  <a:schemeClr val="bg1"/>
                </a:solidFill>
                <a:latin typeface="Arial" panose="020B0604020202020204" pitchFamily="34" charset="0"/>
                <a:cs typeface="Arial" panose="020B0604020202020204" pitchFamily="34" charset="0"/>
              </a:rPr>
              <a:t>1.</a:t>
            </a:r>
            <a:r>
              <a:rPr lang="en-US" sz="1800" dirty="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RUDRESH KUMAR P</a:t>
            </a:r>
            <a:endParaRPr lang="en-US" sz="1800" i="0" u="none" strike="noStrike" cap="none" dirty="0">
              <a:solidFill>
                <a:schemeClr val="bg1"/>
              </a:solidFill>
              <a:latin typeface="Arial" panose="020B0604020202020204" pitchFamily="34" charset="0"/>
              <a:ea typeface="Arial"/>
              <a:cs typeface="Arial" panose="020B0604020202020204" pitchFamily="34" charset="0"/>
              <a:sym typeface="Arial"/>
            </a:endParaRPr>
          </a:p>
          <a:p>
            <a:pPr lvl="0">
              <a:buClr>
                <a:srgbClr val="000000"/>
              </a:buClr>
              <a:buSzPts val="1800"/>
            </a:pPr>
            <a:r>
              <a:rPr lang="en-US" dirty="0">
                <a:solidFill>
                  <a:schemeClr val="bg1"/>
                </a:solidFill>
                <a:latin typeface="Arial" panose="020B0604020202020204" pitchFamily="34" charset="0"/>
                <a:cs typeface="Arial" panose="020B0604020202020204" pitchFamily="34" charset="0"/>
              </a:rPr>
              <a:t>2. ANKITA VIDHATE</a:t>
            </a:r>
          </a:p>
          <a:p>
            <a:pPr>
              <a:buClr>
                <a:srgbClr val="000000"/>
              </a:buClr>
              <a:buSzPts val="1800"/>
            </a:pPr>
            <a:r>
              <a:rPr lang="en-US" dirty="0">
                <a:solidFill>
                  <a:schemeClr val="bg1"/>
                </a:solidFill>
                <a:latin typeface="Arial" panose="020B0604020202020204" pitchFamily="34" charset="0"/>
                <a:cs typeface="Arial" panose="020B0604020202020204" pitchFamily="34" charset="0"/>
              </a:rPr>
              <a:t>3. YUSUF KOLHARKAR</a:t>
            </a:r>
          </a:p>
          <a:p>
            <a:pPr>
              <a:buClr>
                <a:srgbClr val="000000"/>
              </a:buClr>
              <a:buSzPts val="1800"/>
            </a:pPr>
            <a:r>
              <a:rPr lang="en-US" dirty="0">
                <a:solidFill>
                  <a:schemeClr val="bg1"/>
                </a:solidFill>
                <a:latin typeface="Arial" panose="020B0604020202020204" pitchFamily="34" charset="0"/>
                <a:cs typeface="Arial" panose="020B0604020202020204" pitchFamily="34" charset="0"/>
              </a:rPr>
              <a:t>4. AKSHAYKUMAR</a:t>
            </a:r>
          </a:p>
          <a:p>
            <a:pPr>
              <a:buClr>
                <a:srgbClr val="000000"/>
              </a:buClr>
              <a:buSzPts val="1800"/>
            </a:pPr>
            <a:r>
              <a:rPr lang="en-US" dirty="0">
                <a:solidFill>
                  <a:schemeClr val="bg1"/>
                </a:solidFill>
                <a:latin typeface="Arial" panose="020B0604020202020204" pitchFamily="34" charset="0"/>
                <a:cs typeface="Arial" panose="020B0604020202020204" pitchFamily="34" charset="0"/>
              </a:rPr>
              <a:t>5. DNYANESHWAR</a:t>
            </a:r>
          </a:p>
        </p:txBody>
      </p:sp>
      <p:sp>
        <p:nvSpPr>
          <p:cNvPr id="3" name="TextBox 2">
            <a:extLst>
              <a:ext uri="{FF2B5EF4-FFF2-40B4-BE49-F238E27FC236}">
                <a16:creationId xmlns:a16="http://schemas.microsoft.com/office/drawing/2014/main" xmlns="" id="{AA00EF19-BF80-4758-A796-CA31667636F8}"/>
              </a:ext>
            </a:extLst>
          </p:cNvPr>
          <p:cNvSpPr txBox="1"/>
          <p:nvPr/>
        </p:nvSpPr>
        <p:spPr>
          <a:xfrm>
            <a:off x="3433656" y="4735663"/>
            <a:ext cx="5038540" cy="1261884"/>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MENTORING BY </a:t>
            </a:r>
            <a:r>
              <a:rPr lang="en-US" sz="2000" dirty="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1. SHUBHAM KABRE</a:t>
            </a:r>
          </a:p>
          <a:p>
            <a:r>
              <a:rPr lang="en-US" dirty="0">
                <a:solidFill>
                  <a:schemeClr val="bg1"/>
                </a:solidFill>
                <a:latin typeface="Arial" panose="020B0604020202020204" pitchFamily="34" charset="0"/>
                <a:cs typeface="Arial" panose="020B0604020202020204" pitchFamily="34" charset="0"/>
              </a:rPr>
              <a:t>2. GOWRISHANKARI PADMANATHAN</a:t>
            </a:r>
            <a:endParaRPr lang="en-IN" sz="1800" dirty="0">
              <a:solidFill>
                <a:schemeClr val="bg1"/>
              </a:solidFill>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xmlns="" id="{5C17B58F-0456-EC9C-4F45-FFC3C137417B}"/>
              </a:ext>
            </a:extLst>
          </p:cNvPr>
          <p:cNvCxnSpPr>
            <a:cxnSpLocks/>
          </p:cNvCxnSpPr>
          <p:nvPr/>
        </p:nvCxnSpPr>
        <p:spPr>
          <a:xfrm>
            <a:off x="2861830" y="2323325"/>
            <a:ext cx="340834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8BC5CB87-2E09-B8F8-0BBB-455832E03143}"/>
              </a:ext>
            </a:extLst>
          </p:cNvPr>
          <p:cNvCxnSpPr>
            <a:cxnSpLocks/>
          </p:cNvCxnSpPr>
          <p:nvPr/>
        </p:nvCxnSpPr>
        <p:spPr>
          <a:xfrm>
            <a:off x="3811553" y="1173265"/>
            <a:ext cx="160953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4844231-1CC6-63CE-7304-2DBDC39E81D0}"/>
              </a:ext>
            </a:extLst>
          </p:cNvPr>
          <p:cNvCxnSpPr>
            <a:cxnSpLocks/>
          </p:cNvCxnSpPr>
          <p:nvPr/>
        </p:nvCxnSpPr>
        <p:spPr>
          <a:xfrm>
            <a:off x="3433657" y="3097763"/>
            <a:ext cx="179147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F7573B54-9C2F-C83B-1E63-2A8E8E118E08}"/>
              </a:ext>
            </a:extLst>
          </p:cNvPr>
          <p:cNvCxnSpPr>
            <a:cxnSpLocks/>
          </p:cNvCxnSpPr>
          <p:nvPr/>
        </p:nvCxnSpPr>
        <p:spPr>
          <a:xfrm>
            <a:off x="3498971" y="5141171"/>
            <a:ext cx="180080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3C0246-EE47-441F-FEED-A37C709FCD0D}"/>
              </a:ext>
            </a:extLst>
          </p:cNvPr>
          <p:cNvSpPr>
            <a:spLocks noGrp="1"/>
          </p:cNvSpPr>
          <p:nvPr>
            <p:ph type="title"/>
          </p:nvPr>
        </p:nvSpPr>
        <p:spPr>
          <a:xfrm>
            <a:off x="1942415" y="754738"/>
            <a:ext cx="5755340" cy="542217"/>
          </a:xfrm>
        </p:spPr>
        <p:txBody>
          <a:bodyPr>
            <a:normAutofit/>
          </a:bodyPr>
          <a:lstStyle/>
          <a:p>
            <a:pPr algn="ctr"/>
            <a:r>
              <a:rPr lang="en-US" sz="2400" b="1" dirty="0"/>
              <a:t>Bank Loan Dashboard</a:t>
            </a:r>
          </a:p>
        </p:txBody>
      </p:sp>
      <p:pic>
        <p:nvPicPr>
          <p:cNvPr id="9" name="Picture 8">
            <a:extLst>
              <a:ext uri="{FF2B5EF4-FFF2-40B4-BE49-F238E27FC236}">
                <a16:creationId xmlns:a16="http://schemas.microsoft.com/office/drawing/2014/main" xmlns="" id="{E997A414-C336-C110-C5F5-1E4668F99678}"/>
              </a:ext>
            </a:extLst>
          </p:cNvPr>
          <p:cNvPicPr>
            <a:picLocks noChangeAspect="1"/>
          </p:cNvPicPr>
          <p:nvPr/>
        </p:nvPicPr>
        <p:blipFill>
          <a:blip r:embed="rId2"/>
          <a:stretch>
            <a:fillRect/>
          </a:stretch>
        </p:blipFill>
        <p:spPr>
          <a:xfrm>
            <a:off x="4549493" y="148769"/>
            <a:ext cx="504372" cy="504372"/>
          </a:xfrm>
          <a:prstGeom prst="rect">
            <a:avLst/>
          </a:prstGeom>
        </p:spPr>
      </p:pic>
      <p:pic>
        <p:nvPicPr>
          <p:cNvPr id="7" name="Content Placeholder 6">
            <a:extLst>
              <a:ext uri="{FF2B5EF4-FFF2-40B4-BE49-F238E27FC236}">
                <a16:creationId xmlns:a16="http://schemas.microsoft.com/office/drawing/2014/main" xmlns="" id="{3CBDC4AE-803E-4C64-A500-1ABD70E84016}"/>
              </a:ext>
            </a:extLst>
          </p:cNvPr>
          <p:cNvPicPr>
            <a:picLocks noGrp="1" noChangeAspect="1"/>
          </p:cNvPicPr>
          <p:nvPr>
            <p:ph idx="1"/>
          </p:nvPr>
        </p:nvPicPr>
        <p:blipFill rotWithShape="1">
          <a:blip r:embed="rId3"/>
          <a:srcRect l="1663" t="24297" r="30812" b="11529"/>
          <a:stretch/>
        </p:blipFill>
        <p:spPr>
          <a:xfrm>
            <a:off x="1558212" y="1398553"/>
            <a:ext cx="6913984" cy="5030240"/>
          </a:xfrm>
        </p:spPr>
      </p:pic>
    </p:spTree>
    <p:extLst>
      <p:ext uri="{BB962C8B-B14F-4D97-AF65-F5344CB8AC3E}">
        <p14:creationId xmlns:p14="http://schemas.microsoft.com/office/powerpoint/2010/main" val="335199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3566" y="718458"/>
            <a:ext cx="7389845" cy="513184"/>
          </a:xfrm>
        </p:spPr>
        <p:txBody>
          <a:bodyPr>
            <a:normAutofit/>
          </a:bodyPr>
          <a:lstStyle/>
          <a:p>
            <a:pPr algn="ctr"/>
            <a:r>
              <a:rPr lang="en-US" sz="2400" b="1" dirty="0">
                <a:solidFill>
                  <a:schemeClr val="tx1"/>
                </a:solidFill>
              </a:rPr>
              <a:t>Bank Loan Dashboard</a:t>
            </a:r>
            <a:endParaRPr lang="en-IN" sz="2400" b="1" dirty="0">
              <a:solidFill>
                <a:schemeClr val="tx1"/>
              </a:solidFill>
            </a:endParaRPr>
          </a:p>
        </p:txBody>
      </p:sp>
      <p:pic>
        <p:nvPicPr>
          <p:cNvPr id="3" name="Picture 2">
            <a:extLst>
              <a:ext uri="{FF2B5EF4-FFF2-40B4-BE49-F238E27FC236}">
                <a16:creationId xmlns:a16="http://schemas.microsoft.com/office/drawing/2014/main" xmlns="" id="{32E7C843-5112-2C4F-75B2-1CB53658A245}"/>
              </a:ext>
            </a:extLst>
          </p:cNvPr>
          <p:cNvPicPr>
            <a:picLocks noChangeAspect="1"/>
          </p:cNvPicPr>
          <p:nvPr/>
        </p:nvPicPr>
        <p:blipFill>
          <a:blip r:embed="rId2"/>
          <a:stretch>
            <a:fillRect/>
          </a:stretch>
        </p:blipFill>
        <p:spPr>
          <a:xfrm>
            <a:off x="4140403" y="208288"/>
            <a:ext cx="1877848" cy="388871"/>
          </a:xfrm>
          <a:prstGeom prst="rect">
            <a:avLst/>
          </a:prstGeom>
        </p:spPr>
      </p:pic>
      <p:pic>
        <p:nvPicPr>
          <p:cNvPr id="5" name="Picture 4">
            <a:extLst>
              <a:ext uri="{FF2B5EF4-FFF2-40B4-BE49-F238E27FC236}">
                <a16:creationId xmlns:a16="http://schemas.microsoft.com/office/drawing/2014/main" xmlns="" id="{237EC988-4499-4BA8-8F89-6F8D98DF08B1}"/>
              </a:ext>
            </a:extLst>
          </p:cNvPr>
          <p:cNvPicPr>
            <a:picLocks noChangeAspect="1"/>
          </p:cNvPicPr>
          <p:nvPr/>
        </p:nvPicPr>
        <p:blipFill rotWithShape="1">
          <a:blip r:embed="rId3"/>
          <a:srcRect l="13674" t="9637" b="11271"/>
          <a:stretch/>
        </p:blipFill>
        <p:spPr>
          <a:xfrm>
            <a:off x="1091682" y="1352941"/>
            <a:ext cx="7884367" cy="4879908"/>
          </a:xfrm>
          <a:prstGeom prst="rect">
            <a:avLst/>
          </a:prstGeom>
        </p:spPr>
      </p:pic>
    </p:spTree>
    <p:extLst>
      <p:ext uri="{BB962C8B-B14F-4D97-AF65-F5344CB8AC3E}">
        <p14:creationId xmlns:p14="http://schemas.microsoft.com/office/powerpoint/2010/main" val="1535862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3566" y="718458"/>
            <a:ext cx="7389845" cy="513184"/>
          </a:xfrm>
        </p:spPr>
        <p:txBody>
          <a:bodyPr>
            <a:normAutofit/>
          </a:bodyPr>
          <a:lstStyle/>
          <a:p>
            <a:pPr algn="ctr"/>
            <a:r>
              <a:rPr lang="en-US" sz="2400" b="1" dirty="0">
                <a:solidFill>
                  <a:schemeClr val="tx1"/>
                </a:solidFill>
              </a:rPr>
              <a:t>Bank Loan Dashboard</a:t>
            </a:r>
            <a:endParaRPr lang="en-IN" sz="2400" b="1" dirty="0">
              <a:solidFill>
                <a:schemeClr val="tx1"/>
              </a:solidFill>
            </a:endParaRPr>
          </a:p>
        </p:txBody>
      </p:sp>
      <p:pic>
        <p:nvPicPr>
          <p:cNvPr id="5" name="Picture 4">
            <a:extLst>
              <a:ext uri="{FF2B5EF4-FFF2-40B4-BE49-F238E27FC236}">
                <a16:creationId xmlns:a16="http://schemas.microsoft.com/office/drawing/2014/main" xmlns="" id="{2AE14540-2222-AEE4-9A86-263C1B71AA0A}"/>
              </a:ext>
            </a:extLst>
          </p:cNvPr>
          <p:cNvPicPr>
            <a:picLocks noChangeAspect="1"/>
          </p:cNvPicPr>
          <p:nvPr/>
        </p:nvPicPr>
        <p:blipFill>
          <a:blip r:embed="rId2"/>
          <a:stretch>
            <a:fillRect/>
          </a:stretch>
        </p:blipFill>
        <p:spPr>
          <a:xfrm>
            <a:off x="4327847" y="0"/>
            <a:ext cx="1701282" cy="850641"/>
          </a:xfrm>
          <a:prstGeom prst="rect">
            <a:avLst/>
          </a:prstGeom>
        </p:spPr>
      </p:pic>
      <p:pic>
        <p:nvPicPr>
          <p:cNvPr id="3" name="Picture 2">
            <a:extLst>
              <a:ext uri="{FF2B5EF4-FFF2-40B4-BE49-F238E27FC236}">
                <a16:creationId xmlns:a16="http://schemas.microsoft.com/office/drawing/2014/main" xmlns="" id="{A0AC4650-C20B-495D-A491-CD804A41B7CA}"/>
              </a:ext>
            </a:extLst>
          </p:cNvPr>
          <p:cNvPicPr>
            <a:picLocks noChangeAspect="1"/>
          </p:cNvPicPr>
          <p:nvPr/>
        </p:nvPicPr>
        <p:blipFill rotWithShape="1">
          <a:blip r:embed="rId3"/>
          <a:srcRect l="2858" t="17982" r="25918" b="10544"/>
          <a:stretch/>
        </p:blipFill>
        <p:spPr>
          <a:xfrm>
            <a:off x="1315616" y="1569098"/>
            <a:ext cx="7119257" cy="4570443"/>
          </a:xfrm>
          <a:prstGeom prst="rect">
            <a:avLst/>
          </a:prstGeom>
        </p:spPr>
      </p:pic>
    </p:spTree>
    <p:extLst>
      <p:ext uri="{BB962C8B-B14F-4D97-AF65-F5344CB8AC3E}">
        <p14:creationId xmlns:p14="http://schemas.microsoft.com/office/powerpoint/2010/main" val="373040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51036" y="769959"/>
            <a:ext cx="6865729" cy="471013"/>
          </a:xfrm>
        </p:spPr>
        <p:txBody>
          <a:bodyPr>
            <a:normAutofit/>
          </a:bodyPr>
          <a:lstStyle/>
          <a:p>
            <a:pPr algn="ctr"/>
            <a:r>
              <a:rPr lang="en-IN" sz="2400" b="1" dirty="0">
                <a:solidFill>
                  <a:schemeClr val="tx1"/>
                </a:solidFill>
              </a:rPr>
              <a:t>Conclusion</a:t>
            </a:r>
          </a:p>
        </p:txBody>
      </p:sp>
      <p:sp>
        <p:nvSpPr>
          <p:cNvPr id="8" name="TextBox 7"/>
          <p:cNvSpPr txBox="1"/>
          <p:nvPr/>
        </p:nvSpPr>
        <p:spPr>
          <a:xfrm>
            <a:off x="1854368" y="1820384"/>
            <a:ext cx="6865729" cy="1701684"/>
          </a:xfrm>
          <a:prstGeom prst="rect">
            <a:avLst/>
          </a:prstGeom>
          <a:noFill/>
        </p:spPr>
        <p:txBody>
          <a:bodyPr wrap="square" rtlCol="0">
            <a:spAutoFit/>
          </a:bodyPr>
          <a:lstStyle/>
          <a:p>
            <a:pPr algn="just">
              <a:lnSpc>
                <a:spcPct val="150000"/>
              </a:lnSpc>
            </a:pPr>
            <a:r>
              <a:rPr lang="en-US" dirty="0"/>
              <a:t>From the analysis of above dashboards and reports we can draw hidden insights. With the use of gained insights from the </a:t>
            </a:r>
            <a:r>
              <a:rPr lang="en-IN" dirty="0"/>
              <a:t>given KPI’s of finance dataset, Accurate </a:t>
            </a:r>
            <a:r>
              <a:rPr lang="en-US" dirty="0"/>
              <a:t>business decisions are made and can track the business state.</a:t>
            </a:r>
          </a:p>
        </p:txBody>
      </p:sp>
    </p:spTree>
    <p:extLst>
      <p:ext uri="{BB962C8B-B14F-4D97-AF65-F5344CB8AC3E}">
        <p14:creationId xmlns:p14="http://schemas.microsoft.com/office/powerpoint/2010/main" val="3013863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524FC3B-AABB-3AFD-C152-F93B331ECEFA}"/>
              </a:ext>
            </a:extLst>
          </p:cNvPr>
          <p:cNvSpPr/>
          <p:nvPr/>
        </p:nvSpPr>
        <p:spPr>
          <a:xfrm>
            <a:off x="2881033" y="2715410"/>
            <a:ext cx="4035080"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IN" sz="5400" dirty="0">
                <a:ln w="0"/>
                <a:solidFill>
                  <a:schemeClr val="accent1"/>
                </a:solidFill>
                <a:effectLst>
                  <a:outerShdw blurRad="38100" dist="25400" dir="5400000" algn="ctr" rotWithShape="0">
                    <a:srgbClr val="6E747A">
                      <a:alpha val="43000"/>
                    </a:srgbClr>
                  </a:outerShdw>
                </a:effectLst>
              </a:rPr>
              <a:t>Thank You !</a:t>
            </a:r>
            <a:endParaRPr lang="en-US" sz="5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2761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1099" y="769958"/>
            <a:ext cx="6352540" cy="415030"/>
          </a:xfrm>
        </p:spPr>
        <p:txBody>
          <a:bodyPr>
            <a:normAutofit fontScale="90000"/>
          </a:bodyPr>
          <a:lstStyle/>
          <a:p>
            <a:pPr algn="ctr"/>
            <a:r>
              <a:rPr lang="en-IN" sz="2400" b="1" dirty="0">
                <a:solidFill>
                  <a:schemeClr val="tx1"/>
                </a:solidFill>
              </a:rPr>
              <a:t>Dataset Introduction</a:t>
            </a:r>
          </a:p>
        </p:txBody>
      </p:sp>
      <p:sp>
        <p:nvSpPr>
          <p:cNvPr id="8" name="TextBox 7"/>
          <p:cNvSpPr txBox="1"/>
          <p:nvPr/>
        </p:nvSpPr>
        <p:spPr>
          <a:xfrm>
            <a:off x="2183363" y="1628100"/>
            <a:ext cx="6630041" cy="2031325"/>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Domain : Finance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Project : Bank loan of customers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Datasets : Finance_1.CSV &amp; Finance_2.xlsx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Each Excel file has 39k+ records</a:t>
            </a:r>
          </a:p>
        </p:txBody>
      </p:sp>
    </p:spTree>
    <p:extLst>
      <p:ext uri="{BB962C8B-B14F-4D97-AF65-F5344CB8AC3E}">
        <p14:creationId xmlns:p14="http://schemas.microsoft.com/office/powerpoint/2010/main" val="299356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74073"/>
            <a:ext cx="6867331" cy="485560"/>
          </a:xfrm>
        </p:spPr>
        <p:txBody>
          <a:bodyPr>
            <a:normAutofit/>
          </a:bodyPr>
          <a:lstStyle/>
          <a:p>
            <a:pPr algn="ctr"/>
            <a:r>
              <a:rPr lang="en-IN" sz="2400" b="1" dirty="0">
                <a:solidFill>
                  <a:schemeClr val="tx1"/>
                </a:solidFill>
              </a:rPr>
              <a:t>Project Objective</a:t>
            </a:r>
          </a:p>
        </p:txBody>
      </p:sp>
      <p:sp>
        <p:nvSpPr>
          <p:cNvPr id="8" name="TextBox 7"/>
          <p:cNvSpPr txBox="1"/>
          <p:nvPr/>
        </p:nvSpPr>
        <p:spPr>
          <a:xfrm>
            <a:off x="2071397" y="1550617"/>
            <a:ext cx="6604566" cy="2949525"/>
          </a:xfrm>
          <a:prstGeom prst="rect">
            <a:avLst/>
          </a:prstGeom>
          <a:noFill/>
        </p:spPr>
        <p:txBody>
          <a:bodyPr wrap="square" rtlCol="0">
            <a:spAutoFit/>
          </a:bodyPr>
          <a:lstStyle/>
          <a:p>
            <a:pPr algn="just">
              <a:lnSpc>
                <a:spcPct val="150000"/>
              </a:lnSpc>
            </a:pPr>
            <a:r>
              <a:rPr lang="en-US" dirty="0">
                <a:latin typeface="Arial" panose="020B0604020202020204" pitchFamily="34" charset="0"/>
                <a:cs typeface="Arial" panose="020B0604020202020204" pitchFamily="34" charset="0"/>
              </a:rPr>
              <a:t>The project aim to analyze the </a:t>
            </a:r>
            <a:r>
              <a:rPr lang="en-IN" dirty="0">
                <a:latin typeface="Arial" panose="020B0604020202020204" pitchFamily="34" charset="0"/>
                <a:cs typeface="Arial" panose="020B0604020202020204" pitchFamily="34" charset="0"/>
              </a:rPr>
              <a:t>Finance dataset of bank loan of customers, </a:t>
            </a:r>
            <a:r>
              <a:rPr lang="en-US" dirty="0">
                <a:latin typeface="Arial" panose="020B0604020202020204" pitchFamily="34" charset="0"/>
                <a:cs typeface="Arial" panose="020B0604020202020204" pitchFamily="34" charset="0"/>
              </a:rPr>
              <a:t>through a report to get insights from it by </a:t>
            </a:r>
            <a:r>
              <a:rPr lang="en-IN" dirty="0">
                <a:latin typeface="Arial" panose="020B0604020202020204" pitchFamily="34" charset="0"/>
                <a:cs typeface="Arial" panose="020B0604020202020204" pitchFamily="34" charset="0"/>
              </a:rPr>
              <a:t>using different software tools such as Excel, MySQL, Tableau and Power Bi</a:t>
            </a:r>
            <a:r>
              <a:rPr lang="en-US" dirty="0">
                <a:latin typeface="Arial" panose="020B0604020202020204" pitchFamily="34" charset="0"/>
                <a:cs typeface="Arial" panose="020B0604020202020204" pitchFamily="34" charset="0"/>
              </a:rPr>
              <a:t>. </a:t>
            </a:r>
          </a:p>
          <a:p>
            <a:pPr algn="just">
              <a:lnSpc>
                <a:spcPct val="150000"/>
              </a:lnSpc>
            </a:pPr>
            <a:endParaRPr lang="en-US" dirty="0">
              <a:latin typeface="Arial" panose="020B0604020202020204" pitchFamily="34" charset="0"/>
              <a:cs typeface="Arial" panose="020B0604020202020204" pitchFamily="34" charset="0"/>
            </a:endParaRPr>
          </a:p>
          <a:p>
            <a:pPr algn="just">
              <a:lnSpc>
                <a:spcPct val="150000"/>
              </a:lnSpc>
            </a:pPr>
            <a:r>
              <a:rPr lang="en-US" dirty="0">
                <a:latin typeface="Arial" panose="020B0604020202020204" pitchFamily="34" charset="0"/>
                <a:cs typeface="Arial" panose="020B0604020202020204" pitchFamily="34" charset="0"/>
              </a:rPr>
              <a:t>From these gained insights accurate business decisions are made.</a:t>
            </a:r>
          </a:p>
        </p:txBody>
      </p:sp>
    </p:spTree>
    <p:extLst>
      <p:ext uri="{BB962C8B-B14F-4D97-AF65-F5344CB8AC3E}">
        <p14:creationId xmlns:p14="http://schemas.microsoft.com/office/powerpoint/2010/main" val="159952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4310" y="786337"/>
            <a:ext cx="7055380" cy="748553"/>
          </a:xfrm>
        </p:spPr>
        <p:txBody>
          <a:bodyPr>
            <a:normAutofit/>
          </a:bodyPr>
          <a:lstStyle/>
          <a:p>
            <a:pPr algn="ctr"/>
            <a:r>
              <a:rPr lang="en-IN" sz="2400" b="1" dirty="0">
                <a:solidFill>
                  <a:schemeClr val="tx1"/>
                </a:solidFill>
              </a:rPr>
              <a:t>Key Performance Indicators</a:t>
            </a:r>
          </a:p>
        </p:txBody>
      </p:sp>
      <p:sp>
        <p:nvSpPr>
          <p:cNvPr id="8" name="TextBox 7"/>
          <p:cNvSpPr txBox="1"/>
          <p:nvPr/>
        </p:nvSpPr>
        <p:spPr>
          <a:xfrm>
            <a:off x="1911332" y="1831348"/>
            <a:ext cx="6001028" cy="2585323"/>
          </a:xfrm>
          <a:prstGeom prst="rect">
            <a:avLst/>
          </a:prstGeom>
          <a:noFill/>
        </p:spPr>
        <p:txBody>
          <a:bodyPr wrap="square" rtlCol="0">
            <a:spAutoFit/>
          </a:bodyPr>
          <a:lstStyle/>
          <a:p>
            <a:pPr marL="342900" indent="-342900" algn="just">
              <a:buFont typeface="+mj-lt"/>
              <a:buAutoNum type="arabicPeriod"/>
            </a:pPr>
            <a:r>
              <a:rPr lang="en-US" dirty="0">
                <a:latin typeface="Arial" panose="020B0604020202020204" pitchFamily="34" charset="0"/>
                <a:cs typeface="Arial" panose="020B0604020202020204" pitchFamily="34" charset="0"/>
              </a:rPr>
              <a:t>Year wise loan amount Stats </a:t>
            </a:r>
          </a:p>
          <a:p>
            <a:pPr marL="342900" indent="-342900" algn="just">
              <a:buFont typeface="+mj-lt"/>
              <a:buAutoNum type="arabicPeriod"/>
            </a:pPr>
            <a:endParaRPr lang="en-US" dirty="0">
              <a:latin typeface="Arial" panose="020B0604020202020204" pitchFamily="34" charset="0"/>
              <a:cs typeface="Arial" panose="020B0604020202020204" pitchFamily="34" charset="0"/>
            </a:endParaRPr>
          </a:p>
          <a:p>
            <a:pPr marL="342900" indent="-342900" algn="just">
              <a:buFont typeface="+mj-lt"/>
              <a:buAutoNum type="arabicPeriod"/>
            </a:pPr>
            <a:r>
              <a:rPr lang="en-US" dirty="0">
                <a:latin typeface="Arial" panose="020B0604020202020204" pitchFamily="34" charset="0"/>
                <a:cs typeface="Arial" panose="020B0604020202020204" pitchFamily="34" charset="0"/>
              </a:rPr>
              <a:t>Grade and Sub-Grade wise revolving balance </a:t>
            </a:r>
          </a:p>
          <a:p>
            <a:pPr marL="342900" indent="-342900" algn="just">
              <a:buFont typeface="+mj-lt"/>
              <a:buAutoNum type="arabicPeriod"/>
            </a:pPr>
            <a:endParaRPr lang="en-US" dirty="0">
              <a:latin typeface="Arial" panose="020B0604020202020204" pitchFamily="34" charset="0"/>
              <a:cs typeface="Arial" panose="020B0604020202020204" pitchFamily="34" charset="0"/>
            </a:endParaRPr>
          </a:p>
          <a:p>
            <a:pPr marL="342900" indent="-342900" algn="just">
              <a:buFont typeface="+mj-lt"/>
              <a:buAutoNum type="arabicPeriod"/>
            </a:pPr>
            <a:r>
              <a:rPr lang="en-US" dirty="0">
                <a:latin typeface="Arial" panose="020B0604020202020204" pitchFamily="34" charset="0"/>
                <a:cs typeface="Arial" panose="020B0604020202020204" pitchFamily="34" charset="0"/>
              </a:rPr>
              <a:t>Total Payment for Verified and Non-Verified Status </a:t>
            </a:r>
          </a:p>
          <a:p>
            <a:pPr marL="342900" indent="-342900" algn="just">
              <a:buFont typeface="+mj-lt"/>
              <a:buAutoNum type="arabicPeriod"/>
            </a:pPr>
            <a:endParaRPr lang="en-US" dirty="0">
              <a:latin typeface="Arial" panose="020B0604020202020204" pitchFamily="34" charset="0"/>
              <a:cs typeface="Arial" panose="020B0604020202020204" pitchFamily="34" charset="0"/>
            </a:endParaRPr>
          </a:p>
          <a:p>
            <a:pPr marL="342900" indent="-342900" algn="just">
              <a:buFont typeface="+mj-lt"/>
              <a:buAutoNum type="arabicPeriod"/>
            </a:pPr>
            <a:r>
              <a:rPr lang="en-US" dirty="0">
                <a:latin typeface="Arial" panose="020B0604020202020204" pitchFamily="34" charset="0"/>
                <a:cs typeface="Arial" panose="020B0604020202020204" pitchFamily="34" charset="0"/>
              </a:rPr>
              <a:t>State &amp; </a:t>
            </a:r>
            <a:r>
              <a:rPr lang="en-US" dirty="0" err="1">
                <a:latin typeface="Arial" panose="020B0604020202020204" pitchFamily="34" charset="0"/>
                <a:cs typeface="Arial" panose="020B0604020202020204" pitchFamily="34" charset="0"/>
              </a:rPr>
              <a:t>last_credit_pull_d</a:t>
            </a:r>
            <a:r>
              <a:rPr lang="en-US" dirty="0">
                <a:latin typeface="Arial" panose="020B0604020202020204" pitchFamily="34" charset="0"/>
                <a:cs typeface="Arial" panose="020B0604020202020204" pitchFamily="34" charset="0"/>
              </a:rPr>
              <a:t> wise loan status </a:t>
            </a:r>
          </a:p>
          <a:p>
            <a:pPr marL="342900" indent="-342900" algn="just">
              <a:buFont typeface="+mj-lt"/>
              <a:buAutoNum type="arabicPeriod"/>
            </a:pPr>
            <a:endParaRPr lang="en-US" dirty="0">
              <a:latin typeface="Arial" panose="020B0604020202020204" pitchFamily="34" charset="0"/>
              <a:cs typeface="Arial" panose="020B0604020202020204" pitchFamily="34" charset="0"/>
            </a:endParaRPr>
          </a:p>
          <a:p>
            <a:pPr marL="342900" indent="-342900" algn="just">
              <a:buFont typeface="+mj-lt"/>
              <a:buAutoNum type="arabicPeriod"/>
            </a:pPr>
            <a:r>
              <a:rPr lang="en-US" dirty="0">
                <a:latin typeface="Arial" panose="020B0604020202020204" pitchFamily="34" charset="0"/>
                <a:cs typeface="Arial" panose="020B0604020202020204" pitchFamily="34" charset="0"/>
              </a:rPr>
              <a:t>Home ownership Vs last payment date stats</a:t>
            </a:r>
            <a:endParaRPr lang="en-IN"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xmlns="" id="{EB335BE8-18BA-38F8-86F8-079890B96F33}"/>
              </a:ext>
            </a:extLst>
          </p:cNvPr>
          <p:cNvPicPr>
            <a:picLocks noChangeAspect="1"/>
          </p:cNvPicPr>
          <p:nvPr/>
        </p:nvPicPr>
        <p:blipFill>
          <a:blip r:embed="rId2"/>
          <a:stretch>
            <a:fillRect/>
          </a:stretch>
        </p:blipFill>
        <p:spPr>
          <a:xfrm>
            <a:off x="2461838" y="5684881"/>
            <a:ext cx="601825" cy="601825"/>
          </a:xfrm>
          <a:prstGeom prst="rect">
            <a:avLst/>
          </a:prstGeom>
        </p:spPr>
      </p:pic>
      <p:pic>
        <p:nvPicPr>
          <p:cNvPr id="12" name="Picture 11">
            <a:extLst>
              <a:ext uri="{FF2B5EF4-FFF2-40B4-BE49-F238E27FC236}">
                <a16:creationId xmlns:a16="http://schemas.microsoft.com/office/drawing/2014/main" xmlns="" id="{51AC2C41-1C09-808B-74DD-1392816B472B}"/>
              </a:ext>
            </a:extLst>
          </p:cNvPr>
          <p:cNvPicPr>
            <a:picLocks noChangeAspect="1"/>
          </p:cNvPicPr>
          <p:nvPr/>
        </p:nvPicPr>
        <p:blipFill>
          <a:blip r:embed="rId3"/>
          <a:stretch>
            <a:fillRect/>
          </a:stretch>
        </p:blipFill>
        <p:spPr>
          <a:xfrm>
            <a:off x="3552329" y="5534601"/>
            <a:ext cx="1103646" cy="827735"/>
          </a:xfrm>
          <a:prstGeom prst="rect">
            <a:avLst/>
          </a:prstGeom>
        </p:spPr>
      </p:pic>
      <p:pic>
        <p:nvPicPr>
          <p:cNvPr id="14" name="Picture 13">
            <a:extLst>
              <a:ext uri="{FF2B5EF4-FFF2-40B4-BE49-F238E27FC236}">
                <a16:creationId xmlns:a16="http://schemas.microsoft.com/office/drawing/2014/main" xmlns="" id="{08FD4D85-8E06-459E-C4AC-6A111890590E}"/>
              </a:ext>
            </a:extLst>
          </p:cNvPr>
          <p:cNvPicPr>
            <a:picLocks noChangeAspect="1"/>
          </p:cNvPicPr>
          <p:nvPr/>
        </p:nvPicPr>
        <p:blipFill>
          <a:blip r:embed="rId4"/>
          <a:stretch>
            <a:fillRect/>
          </a:stretch>
        </p:blipFill>
        <p:spPr>
          <a:xfrm>
            <a:off x="6920207" y="5595460"/>
            <a:ext cx="1701279" cy="850640"/>
          </a:xfrm>
          <a:prstGeom prst="rect">
            <a:avLst/>
          </a:prstGeom>
        </p:spPr>
      </p:pic>
      <p:pic>
        <p:nvPicPr>
          <p:cNvPr id="16" name="Picture 15">
            <a:extLst>
              <a:ext uri="{FF2B5EF4-FFF2-40B4-BE49-F238E27FC236}">
                <a16:creationId xmlns:a16="http://schemas.microsoft.com/office/drawing/2014/main" xmlns="" id="{D0FE88EB-E2F5-6A91-788E-13FE09EA6628}"/>
              </a:ext>
            </a:extLst>
          </p:cNvPr>
          <p:cNvPicPr>
            <a:picLocks noChangeAspect="1"/>
          </p:cNvPicPr>
          <p:nvPr/>
        </p:nvPicPr>
        <p:blipFill>
          <a:blip r:embed="rId5"/>
          <a:stretch>
            <a:fillRect/>
          </a:stretch>
        </p:blipFill>
        <p:spPr>
          <a:xfrm>
            <a:off x="5016751" y="5867877"/>
            <a:ext cx="1679518" cy="347800"/>
          </a:xfrm>
          <a:prstGeom prst="rect">
            <a:avLst/>
          </a:prstGeom>
        </p:spPr>
      </p:pic>
    </p:spTree>
    <p:extLst>
      <p:ext uri="{BB962C8B-B14F-4D97-AF65-F5344CB8AC3E}">
        <p14:creationId xmlns:p14="http://schemas.microsoft.com/office/powerpoint/2010/main" val="139840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245" y="742127"/>
            <a:ext cx="7058013" cy="522984"/>
          </a:xfrm>
        </p:spPr>
        <p:txBody>
          <a:bodyPr>
            <a:normAutofit/>
          </a:bodyPr>
          <a:lstStyle/>
          <a:p>
            <a:r>
              <a:rPr lang="en-US" sz="2400" b="1" dirty="0">
                <a:solidFill>
                  <a:schemeClr val="tx1"/>
                </a:solidFill>
              </a:rPr>
              <a:t>1. Year wise loan amount Stats</a:t>
            </a:r>
            <a:endParaRPr lang="en-IN" sz="2400" b="1" dirty="0">
              <a:solidFill>
                <a:schemeClr val="tx1"/>
              </a:solidFill>
            </a:endParaRPr>
          </a:p>
        </p:txBody>
      </p:sp>
      <p:sp>
        <p:nvSpPr>
          <p:cNvPr id="7" name="TextBox 6"/>
          <p:cNvSpPr txBox="1"/>
          <p:nvPr/>
        </p:nvSpPr>
        <p:spPr>
          <a:xfrm>
            <a:off x="1679209" y="4204443"/>
            <a:ext cx="7263588" cy="1754326"/>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The Loan </a:t>
            </a:r>
            <a:r>
              <a:rPr lang="en-IN" dirty="0">
                <a:latin typeface="Arial" panose="020B0604020202020204" pitchFamily="34" charset="0"/>
                <a:cs typeface="Arial" panose="020B0604020202020204" pitchFamily="34" charset="0"/>
              </a:rPr>
              <a:t>amount is directly proportional with the increasing years.</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It is continuously increasing by each year as you see it‘s varies from 2.22M to 260.51M between the years 2007 to 2011.</a:t>
            </a:r>
          </a:p>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From the year 2009, The </a:t>
            </a:r>
            <a:r>
              <a:rPr lang="en-IN" dirty="0">
                <a:latin typeface="Arial" panose="020B0604020202020204" pitchFamily="34" charset="0"/>
                <a:cs typeface="Arial" panose="020B0604020202020204" pitchFamily="34" charset="0"/>
              </a:rPr>
              <a:t>changes in loan amount is suddenly increased with a higher rate that is around 5 times higher rate for next 2 years as compared to previous 2 years.</a:t>
            </a: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xmlns="" id="{E2376BE4-AA73-41F4-984D-204DC1FB5371}"/>
              </a:ext>
            </a:extLst>
          </p:cNvPr>
          <p:cNvPicPr>
            <a:picLocks noChangeAspect="1"/>
          </p:cNvPicPr>
          <p:nvPr/>
        </p:nvPicPr>
        <p:blipFill rotWithShape="1">
          <a:blip r:embed="rId2"/>
          <a:srcRect l="23980" t="17075" r="10306" b="10363"/>
          <a:stretch/>
        </p:blipFill>
        <p:spPr>
          <a:xfrm>
            <a:off x="2127380" y="1101012"/>
            <a:ext cx="6008914" cy="3103431"/>
          </a:xfrm>
          <a:prstGeom prst="rect">
            <a:avLst/>
          </a:prstGeom>
        </p:spPr>
      </p:pic>
    </p:spTree>
    <p:extLst>
      <p:ext uri="{BB962C8B-B14F-4D97-AF65-F5344CB8AC3E}">
        <p14:creationId xmlns:p14="http://schemas.microsoft.com/office/powerpoint/2010/main" val="68949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9951" y="722590"/>
            <a:ext cx="8144049" cy="646452"/>
          </a:xfrm>
        </p:spPr>
        <p:txBody>
          <a:bodyPr>
            <a:noAutofit/>
          </a:bodyPr>
          <a:lstStyle/>
          <a:p>
            <a:pPr algn="ctr"/>
            <a:r>
              <a:rPr lang="en-US" sz="2400" b="1" dirty="0">
                <a:solidFill>
                  <a:schemeClr val="tx1"/>
                </a:solidFill>
              </a:rPr>
              <a:t>2. Grade &amp; Sub-Grade wise revolving balance</a:t>
            </a:r>
            <a:endParaRPr lang="en-IN" sz="2400" b="1" dirty="0">
              <a:solidFill>
                <a:schemeClr val="tx1"/>
              </a:solidFill>
            </a:endParaRPr>
          </a:p>
        </p:txBody>
      </p:sp>
      <p:sp>
        <p:nvSpPr>
          <p:cNvPr id="7" name="TextBox 6"/>
          <p:cNvSpPr txBox="1"/>
          <p:nvPr/>
        </p:nvSpPr>
        <p:spPr>
          <a:xfrm>
            <a:off x="1663999" y="4409441"/>
            <a:ext cx="7097445" cy="2308324"/>
          </a:xfrm>
          <a:prstGeom prst="rect">
            <a:avLst/>
          </a:prstGeom>
          <a:noFill/>
        </p:spPr>
        <p:txBody>
          <a:bodyPr wrap="square" rtlCol="0">
            <a:spAutoFit/>
          </a:bodyPr>
          <a:lstStyle/>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There are 7 main grades and it‘s further consists of 5 sub-grades, It is sown by different colours in the representation from grade A to G.</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The average revolving balance is higher in the ‘grade B’ its around 29M and the maximum reaches in the ‘sub-grade B1’ that is 39M, Same like the average lower revolving balance is in ‘grade G’ its around 1200K and the minimum reaches in the ‘sub-grade G5’ that is 701k.</a:t>
            </a: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xmlns="" id="{FA77A7D3-2314-4F98-9CC4-887AB62B3A32}"/>
              </a:ext>
            </a:extLst>
          </p:cNvPr>
          <p:cNvPicPr>
            <a:picLocks noChangeAspect="1"/>
          </p:cNvPicPr>
          <p:nvPr/>
        </p:nvPicPr>
        <p:blipFill rotWithShape="1">
          <a:blip r:embed="rId2"/>
          <a:srcRect l="24286" t="16712" r="10935" b="10907"/>
          <a:stretch/>
        </p:blipFill>
        <p:spPr>
          <a:xfrm>
            <a:off x="2110293" y="1194318"/>
            <a:ext cx="6548515" cy="3097764"/>
          </a:xfrm>
          <a:prstGeom prst="rect">
            <a:avLst/>
          </a:prstGeom>
        </p:spPr>
      </p:pic>
    </p:spTree>
    <p:extLst>
      <p:ext uri="{BB962C8B-B14F-4D97-AF65-F5344CB8AC3E}">
        <p14:creationId xmlns:p14="http://schemas.microsoft.com/office/powerpoint/2010/main" val="400598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8807" y="712163"/>
            <a:ext cx="7592557" cy="547473"/>
          </a:xfrm>
        </p:spPr>
        <p:txBody>
          <a:bodyPr>
            <a:normAutofit/>
          </a:bodyPr>
          <a:lstStyle/>
          <a:p>
            <a:r>
              <a:rPr lang="en-US" sz="2400" b="1" dirty="0">
                <a:solidFill>
                  <a:schemeClr val="tx1"/>
                </a:solidFill>
              </a:rPr>
              <a:t>3. Total Payment for Verified &amp; Non-Verified Status</a:t>
            </a:r>
            <a:endParaRPr lang="en-IN" sz="2400" b="1" dirty="0">
              <a:solidFill>
                <a:schemeClr val="tx1"/>
              </a:solidFill>
            </a:endParaRPr>
          </a:p>
        </p:txBody>
      </p:sp>
      <p:sp>
        <p:nvSpPr>
          <p:cNvPr id="8" name="TextBox 7"/>
          <p:cNvSpPr txBox="1"/>
          <p:nvPr/>
        </p:nvSpPr>
        <p:spPr>
          <a:xfrm>
            <a:off x="1585106" y="4598119"/>
            <a:ext cx="7319956" cy="1200329"/>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The total </a:t>
            </a:r>
            <a:r>
              <a:rPr lang="en-IN" dirty="0">
                <a:latin typeface="Arial" panose="020B0604020202020204" pitchFamily="34" charset="0"/>
                <a:cs typeface="Arial" panose="020B0604020202020204" pitchFamily="34" charset="0"/>
              </a:rPr>
              <a:t>payment for verified account is higher as compared to non-verified.</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There are 58.88% verified accounts and remaining 41.12% are non-verified.</a:t>
            </a:r>
            <a:endParaRPr lang="en-US"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xmlns="" id="{C227BB39-B273-487F-BD04-81A9CCFCE027}"/>
              </a:ext>
            </a:extLst>
          </p:cNvPr>
          <p:cNvPicPr>
            <a:picLocks noChangeAspect="1"/>
          </p:cNvPicPr>
          <p:nvPr/>
        </p:nvPicPr>
        <p:blipFill rotWithShape="1">
          <a:blip r:embed="rId2"/>
          <a:srcRect l="26224" t="29773" r="32143" b="22879"/>
          <a:stretch/>
        </p:blipFill>
        <p:spPr>
          <a:xfrm>
            <a:off x="2360644" y="1259636"/>
            <a:ext cx="5187821" cy="3318680"/>
          </a:xfrm>
          <a:prstGeom prst="rect">
            <a:avLst/>
          </a:prstGeom>
        </p:spPr>
      </p:pic>
    </p:spTree>
    <p:extLst>
      <p:ext uri="{BB962C8B-B14F-4D97-AF65-F5344CB8AC3E}">
        <p14:creationId xmlns:p14="http://schemas.microsoft.com/office/powerpoint/2010/main" val="771559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0379" y="747754"/>
            <a:ext cx="6959137" cy="521209"/>
          </a:xfrm>
        </p:spPr>
        <p:txBody>
          <a:bodyPr>
            <a:normAutofit/>
          </a:bodyPr>
          <a:lstStyle/>
          <a:p>
            <a:r>
              <a:rPr lang="en-US" sz="2400" b="1" dirty="0">
                <a:solidFill>
                  <a:schemeClr val="tx1"/>
                </a:solidFill>
              </a:rPr>
              <a:t>4. State &amp; </a:t>
            </a:r>
            <a:r>
              <a:rPr lang="en-US" sz="2400" b="1" dirty="0" err="1">
                <a:solidFill>
                  <a:schemeClr val="tx1"/>
                </a:solidFill>
              </a:rPr>
              <a:t>last_credit_pull_d</a:t>
            </a:r>
            <a:r>
              <a:rPr lang="en-US" sz="2400" b="1" dirty="0">
                <a:solidFill>
                  <a:schemeClr val="tx1"/>
                </a:solidFill>
              </a:rPr>
              <a:t>  wise loan status</a:t>
            </a:r>
            <a:endParaRPr lang="en-IN" sz="2400" b="1" dirty="0">
              <a:solidFill>
                <a:schemeClr val="tx1"/>
              </a:solidFill>
            </a:endParaRPr>
          </a:p>
        </p:txBody>
      </p:sp>
      <p:sp>
        <p:nvSpPr>
          <p:cNvPr id="7" name="TextBox 6"/>
          <p:cNvSpPr txBox="1"/>
          <p:nvPr/>
        </p:nvSpPr>
        <p:spPr>
          <a:xfrm>
            <a:off x="1550380" y="4919794"/>
            <a:ext cx="7137918"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In the </a:t>
            </a:r>
            <a:r>
              <a:rPr lang="en-IN" dirty="0">
                <a:latin typeface="Arial" panose="020B0604020202020204" pitchFamily="34" charset="0"/>
                <a:cs typeface="Arial" panose="020B0604020202020204" pitchFamily="34" charset="0"/>
              </a:rPr>
              <a:t>dataset we have 50 state, along with the 3 type of loan status.</a:t>
            </a:r>
            <a:r>
              <a:rPr lang="en-US" dirty="0">
                <a:latin typeface="Arial" panose="020B0604020202020204" pitchFamily="34" charset="0"/>
                <a:cs typeface="Arial" panose="020B0604020202020204" pitchFamily="34" charset="0"/>
              </a:rPr>
              <a:t> That is </a:t>
            </a:r>
            <a:r>
              <a:rPr lang="en-IN" dirty="0">
                <a:latin typeface="Arial" panose="020B0604020202020204" pitchFamily="34" charset="0"/>
                <a:cs typeface="Arial" panose="020B0604020202020204" pitchFamily="34" charset="0"/>
              </a:rPr>
              <a:t>changed off, current and fully paid.</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As you see from the representation, State ‘CA’ has the highest number of accounts in each type of lone status specially fully paid accounts. And state ‘ME’ has the lowest number of accounts in each type of lone status.</a:t>
            </a:r>
          </a:p>
        </p:txBody>
      </p:sp>
      <p:pic>
        <p:nvPicPr>
          <p:cNvPr id="8" name="Picture 7">
            <a:extLst>
              <a:ext uri="{FF2B5EF4-FFF2-40B4-BE49-F238E27FC236}">
                <a16:creationId xmlns:a16="http://schemas.microsoft.com/office/drawing/2014/main" xmlns="" id="{0C10D43A-452A-4AF5-8B43-E668346D63CA}"/>
              </a:ext>
            </a:extLst>
          </p:cNvPr>
          <p:cNvPicPr>
            <a:picLocks noChangeAspect="1"/>
          </p:cNvPicPr>
          <p:nvPr/>
        </p:nvPicPr>
        <p:blipFill rotWithShape="1">
          <a:blip r:embed="rId2"/>
          <a:srcRect l="18061" t="26508" r="23469" b="16349"/>
          <a:stretch/>
        </p:blipFill>
        <p:spPr>
          <a:xfrm>
            <a:off x="1898779" y="1175657"/>
            <a:ext cx="6676054" cy="3670082"/>
          </a:xfrm>
          <a:prstGeom prst="rect">
            <a:avLst/>
          </a:prstGeom>
        </p:spPr>
      </p:pic>
    </p:spTree>
    <p:extLst>
      <p:ext uri="{BB962C8B-B14F-4D97-AF65-F5344CB8AC3E}">
        <p14:creationId xmlns:p14="http://schemas.microsoft.com/office/powerpoint/2010/main" val="493419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09005" y="734113"/>
            <a:ext cx="7611035" cy="516189"/>
          </a:xfrm>
        </p:spPr>
        <p:txBody>
          <a:bodyPr>
            <a:normAutofit/>
          </a:bodyPr>
          <a:lstStyle/>
          <a:p>
            <a:r>
              <a:rPr lang="en-US" sz="2400" b="1" dirty="0">
                <a:solidFill>
                  <a:schemeClr val="tx1"/>
                </a:solidFill>
              </a:rPr>
              <a:t>5. Home ownership Vs last payment date stats</a:t>
            </a:r>
            <a:endParaRPr lang="en-IN" sz="2400" b="1" dirty="0">
              <a:solidFill>
                <a:schemeClr val="tx1"/>
              </a:solidFill>
            </a:endParaRPr>
          </a:p>
        </p:txBody>
      </p:sp>
      <p:sp>
        <p:nvSpPr>
          <p:cNvPr id="7" name="TextBox 6"/>
          <p:cNvSpPr txBox="1"/>
          <p:nvPr/>
        </p:nvSpPr>
        <p:spPr>
          <a:xfrm>
            <a:off x="1409005" y="4739950"/>
            <a:ext cx="7611035" cy="1200329"/>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Home </a:t>
            </a:r>
            <a:r>
              <a:rPr lang="en-IN" dirty="0">
                <a:latin typeface="Arial" panose="020B0604020202020204" pitchFamily="34" charset="0"/>
                <a:cs typeface="Arial" panose="020B0604020202020204" pitchFamily="34" charset="0"/>
              </a:rPr>
              <a:t>ownership consists of the 3 types that is mortgage, own and rent.</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In the bar plot of representation, The last payment date for </a:t>
            </a:r>
            <a:r>
              <a:rPr lang="en-IN" dirty="0" err="1">
                <a:latin typeface="Arial" panose="020B0604020202020204" pitchFamily="34" charset="0"/>
                <a:cs typeface="Arial" panose="020B0604020202020204" pitchFamily="34" charset="0"/>
              </a:rPr>
              <a:t>mortage</a:t>
            </a:r>
            <a:r>
              <a:rPr lang="en-IN" dirty="0">
                <a:latin typeface="Arial" panose="020B0604020202020204" pitchFamily="34" charset="0"/>
                <a:cs typeface="Arial" panose="020B0604020202020204" pitchFamily="34" charset="0"/>
              </a:rPr>
              <a:t>, own, rent is 5/1/2016 and for none 2/1/2011, for other 7/1/2015.</a:t>
            </a:r>
            <a:endParaRPr lang="en-US" b="1" dirty="0"/>
          </a:p>
        </p:txBody>
      </p:sp>
      <p:pic>
        <p:nvPicPr>
          <p:cNvPr id="3" name="Picture 2">
            <a:extLst>
              <a:ext uri="{FF2B5EF4-FFF2-40B4-BE49-F238E27FC236}">
                <a16:creationId xmlns:a16="http://schemas.microsoft.com/office/drawing/2014/main" xmlns="" id="{B6D353AD-02B2-408C-8A24-C5A7077D75DF}"/>
              </a:ext>
            </a:extLst>
          </p:cNvPr>
          <p:cNvPicPr>
            <a:picLocks noChangeAspect="1"/>
          </p:cNvPicPr>
          <p:nvPr/>
        </p:nvPicPr>
        <p:blipFill rotWithShape="1">
          <a:blip r:embed="rId2"/>
          <a:srcRect l="26939" t="29229" r="22347" b="19252"/>
          <a:stretch/>
        </p:blipFill>
        <p:spPr>
          <a:xfrm>
            <a:off x="2556588" y="1399591"/>
            <a:ext cx="5635690" cy="3220395"/>
          </a:xfrm>
          <a:prstGeom prst="rect">
            <a:avLst/>
          </a:prstGeom>
        </p:spPr>
      </p:pic>
    </p:spTree>
    <p:extLst>
      <p:ext uri="{BB962C8B-B14F-4D97-AF65-F5344CB8AC3E}">
        <p14:creationId xmlns:p14="http://schemas.microsoft.com/office/powerpoint/2010/main" val="25107763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1054</TotalTime>
  <Words>542</Words>
  <Application>Microsoft Office PowerPoint</Application>
  <PresentationFormat>On-screen Show (4:3)</PresentationFormat>
  <Paragraphs>59</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 Gothic</vt:lpstr>
      <vt:lpstr>Verdana</vt:lpstr>
      <vt:lpstr>Adobe Gothic Std B</vt:lpstr>
      <vt:lpstr>Calibri</vt:lpstr>
      <vt:lpstr>Wingdings 3</vt:lpstr>
      <vt:lpstr>Wisp</vt:lpstr>
      <vt:lpstr>PowerPoint Presentation</vt:lpstr>
      <vt:lpstr>Dataset Introduction</vt:lpstr>
      <vt:lpstr>Project Objective</vt:lpstr>
      <vt:lpstr>Key Performance Indicators</vt:lpstr>
      <vt:lpstr>1. Year wise loan amount Stats</vt:lpstr>
      <vt:lpstr>2. Grade &amp; Sub-Grade wise revolving balance</vt:lpstr>
      <vt:lpstr>3. Total Payment for Verified &amp; Non-Verified Status</vt:lpstr>
      <vt:lpstr>4. State &amp; last_credit_pull_d  wise loan status</vt:lpstr>
      <vt:lpstr>5. Home ownership Vs last payment date stats</vt:lpstr>
      <vt:lpstr>Bank Loan Dashboard</vt:lpstr>
      <vt:lpstr>Bank Loan Dashboard</vt:lpstr>
      <vt:lpstr>Bank Loan Dashboard</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More Ashok Sudhakar</dc:creator>
  <cp:lastModifiedBy>Windows User</cp:lastModifiedBy>
  <cp:revision>108</cp:revision>
  <dcterms:modified xsi:type="dcterms:W3CDTF">2022-07-18T13:49:34Z</dcterms:modified>
</cp:coreProperties>
</file>