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02C35"/>
    <a:srgbClr val="9999FF"/>
    <a:srgbClr val="FFCC00"/>
    <a:srgbClr val="6666FF"/>
    <a:srgbClr val="6699FF"/>
    <a:srgbClr val="0066FF"/>
    <a:srgbClr val="0033CC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5E7-A681-4A92-B6B8-14BA5B38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Verdana Pro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28004-5D24-4091-8795-EF586B5C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2A09-94F7-48F2-8930-D1C97C2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61B0-1CDD-48D0-B994-9B51BAE6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B34-7EDC-4CF7-B054-E2D17EE6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5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829-0AF9-4A2D-AA0E-50DA4B5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5F30-02CA-4ECF-BF6D-E36D95EC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8C59-F241-40CE-AC80-93E7DEB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4A02-C09C-4E0B-A228-0938C000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2AB0-29E1-4A85-A09A-73C7DE8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8DA7D-623E-44B1-B715-97A3A98C5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9BE2E-1B1C-4F8B-9314-4D9E590B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CD31-5A9E-4B7F-9D34-B35480E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6C60-5F59-4F7A-8861-A76B69BC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427B-952A-4925-89E3-287684B0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6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80F-4294-4597-8939-F4E252AB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AU" sz="4400" kern="12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11B5-26C6-4B7C-B102-B24FC285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9FA5-3D93-4D67-B004-4507C81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B184-B9D1-46DA-ACC6-3818BE27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C02D-8BC9-4658-ABC0-837F9598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4F0-130A-4144-862B-E960FC63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A974-4303-4D38-BA46-03693C69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71FA-FB79-410D-981C-010C0AB2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F3C9-82BF-4CFD-8640-E17AED41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A7AA-CA60-4DA4-9773-6202AE7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4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C74-3F79-479E-A2BB-1FAE8A7D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7920-B0C1-4917-B848-57BAE096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7465-0D77-4079-8754-8F92169A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C45F-0168-42AC-886D-44595F0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B24A-D5E2-4932-B15D-4F4F0CF0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EEA7-7601-447F-AE46-1B25420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7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0BB9-272A-42CB-9D1F-1C6253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2E87-4648-4BB3-AA1B-7F17830C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1260-710A-4765-AC1B-2C1939BC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62A8A-A73C-4213-B45A-BE72C79FC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CBEE-E9C8-417F-A12F-3A0CA6D4E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66C11-D7EC-49E2-BEE0-83AB2350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F0856-4FE7-4817-B6D9-4DF13B95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74CA4-7B7B-4461-9A4F-4834F416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7067-F463-4A03-8BA5-20A70F7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95132-136B-4059-952E-07C82CE4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8491-C502-49ED-90CB-7FF25EF4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CEF2-B1DE-4F23-9777-F9780617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8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59AAE-8BA2-45B1-AB3E-36126C2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CBB62-4056-445D-BFEE-314C8564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5B59-1C75-46D6-8CB8-6673BF0D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7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84E3-6E7C-4549-8C9F-26D18F48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1692-CA41-4363-BEBB-E13D539C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CB83-93E9-4509-BC5E-6BDAD552B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005D-2348-48A9-BDF7-637C93A3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753F-25F8-4D0D-B2DD-ADF43F10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DAD8-6509-45CE-BC36-D8B0BD0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39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A90-DBDE-44A1-9637-CA156E8A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42405-52EE-4EDE-9414-62009A6A6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AA3C-EAFD-4C86-BFAE-81856B6F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2868-88A0-40C5-A59B-9C4EA709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2061-9B59-4904-848C-1A2563B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852F-9D57-4EE7-840E-FDE412B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A84AA-BDF1-477D-B807-6C60A99F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6648C-6C1A-40B3-8224-167DDF44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37F0-9300-48D8-A4C7-9E10A9F4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6A52-5731-40A7-9DAB-D35D13F8BE84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EFB5-C2A9-4933-AA18-826D967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686A-A770-464D-BC27-9D830C9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9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729B-A8D4-4060-9430-38C3B9418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my</a:t>
            </a:r>
            <a:r>
              <a:rPr lang="en-US" dirty="0" err="1">
                <a:solidFill>
                  <a:schemeClr val="bg1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wealthanalyst</a:t>
            </a:r>
            <a:r>
              <a:rPr lang="en-US" dirty="0">
                <a:solidFill>
                  <a:srgbClr val="FF99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rgbClr val="FFCC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landing page concept</a:t>
            </a:r>
            <a:endParaRPr lang="en-AU" dirty="0">
              <a:solidFill>
                <a:srgbClr val="FFCC00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55B5D-095C-4B6C-BB62-8F05B07E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03/06/2019</a:t>
            </a:r>
            <a:endParaRPr lang="en-AU" dirty="0">
              <a:solidFill>
                <a:schemeClr val="tx2">
                  <a:lumMod val="50000"/>
                </a:schemeClr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220B8-7A99-4FC6-B70D-0C3F70B36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7"/>
          <a:stretch/>
        </p:blipFill>
        <p:spPr>
          <a:xfrm>
            <a:off x="5651171" y="1498565"/>
            <a:ext cx="8023310" cy="280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878370"/>
            <a:ext cx="4556659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information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you need to preserve your wealth for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generations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8458B9-F059-4695-9D57-E540A5615A17}"/>
              </a:ext>
            </a:extLst>
          </p:cNvPr>
          <p:cNvSpPr/>
          <p:nvPr/>
        </p:nvSpPr>
        <p:spPr>
          <a:xfrm>
            <a:off x="419980" y="4784612"/>
            <a:ext cx="1733326" cy="633046"/>
          </a:xfrm>
          <a:prstGeom prst="round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Verdana Pro" panose="020B0604030504040204" pitchFamily="34" charset="0"/>
              </a:rPr>
              <a:t>Get Started</a:t>
            </a:r>
            <a:endParaRPr lang="en-AU" sz="1600" b="1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852115" y="3013821"/>
            <a:ext cx="4852424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Clarity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directly compare performance of assets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Notifications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don’t miss critical cycle changes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Free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donate &amp; support us support you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B5BB7E1-BD7B-444E-A363-CC98CCFB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700" y="3532838"/>
            <a:ext cx="274320" cy="274320"/>
          </a:xfrm>
          <a:prstGeom prst="rect">
            <a:avLst/>
          </a:prstGeom>
        </p:spPr>
      </p:pic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FE593AE9-89E8-4D18-BAB9-559393708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00" y="3056574"/>
            <a:ext cx="274320" cy="274320"/>
          </a:xfrm>
          <a:prstGeom prst="rect">
            <a:avLst/>
          </a:prstGeom>
        </p:spPr>
      </p:pic>
      <p:pic>
        <p:nvPicPr>
          <p:cNvPr id="32" name="Graphic 31" descr="Cake slice">
            <a:extLst>
              <a:ext uri="{FF2B5EF4-FFF2-40B4-BE49-F238E27FC236}">
                <a16:creationId xmlns:a16="http://schemas.microsoft.com/office/drawing/2014/main" id="{284FFF2F-D6AB-49B1-B302-DA127399B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700" y="3987354"/>
            <a:ext cx="274320" cy="27432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D97E6A-35AB-44F8-9C8D-EDB37C54FB59}"/>
              </a:ext>
            </a:extLst>
          </p:cNvPr>
          <p:cNvSpPr/>
          <p:nvPr/>
        </p:nvSpPr>
        <p:spPr>
          <a:xfrm>
            <a:off x="6927915" y="1309755"/>
            <a:ext cx="3290739" cy="3290739"/>
          </a:xfrm>
          <a:prstGeom prst="ellipse">
            <a:avLst/>
          </a:prstGeom>
          <a:solidFill>
            <a:schemeClr val="bg1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E5ABD0-354C-49BA-9E89-5CB73CAA7C80}"/>
              </a:ext>
            </a:extLst>
          </p:cNvPr>
          <p:cNvGrpSpPr/>
          <p:nvPr/>
        </p:nvGrpSpPr>
        <p:grpSpPr>
          <a:xfrm>
            <a:off x="7192129" y="2441850"/>
            <a:ext cx="2762310" cy="1026548"/>
            <a:chOff x="1614140" y="3512842"/>
            <a:chExt cx="1951299" cy="725155"/>
          </a:xfrm>
          <a:solidFill>
            <a:srgbClr val="FF9900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C15D4-7D8C-4178-8107-298E3EC6B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40" y="3525899"/>
              <a:ext cx="320833" cy="711757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9C6435-43C5-4234-A77E-83FA49872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052" y="3519200"/>
              <a:ext cx="178710" cy="442111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5091CA-B311-45EF-B6D5-F19D1B5D1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652" y="3525902"/>
              <a:ext cx="189474" cy="435409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DFCF4-A4B9-46D4-BB23-B3A8F9E3A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513" y="3512842"/>
              <a:ext cx="251886" cy="724901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5CB0C7-5260-427A-8812-4F2E0290E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678" y="3764781"/>
              <a:ext cx="146733" cy="473216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73DB2-CD16-4464-890F-9753769A0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98" y="3764781"/>
              <a:ext cx="162579" cy="472875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CECC2E-98A3-40A8-A1A0-5BFBDC275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8654" y="3525899"/>
              <a:ext cx="306069" cy="711928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3D9B6B-2504-4650-89BA-0349CCD71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433" y="3525899"/>
              <a:ext cx="339006" cy="711757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D4F9DF-96A2-4A40-92F3-65014E091CA7}"/>
              </a:ext>
            </a:extLst>
          </p:cNvPr>
          <p:cNvCxnSpPr>
            <a:cxnSpLocks/>
          </p:cNvCxnSpPr>
          <p:nvPr/>
        </p:nvCxnSpPr>
        <p:spPr>
          <a:xfrm flipV="1">
            <a:off x="6994827" y="3427094"/>
            <a:ext cx="3156914" cy="2"/>
          </a:xfrm>
          <a:prstGeom prst="line">
            <a:avLst/>
          </a:prstGeom>
          <a:ln w="762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920BC-D193-462C-967F-4468217182EA}"/>
              </a:ext>
            </a:extLst>
          </p:cNvPr>
          <p:cNvCxnSpPr>
            <a:cxnSpLocks/>
          </p:cNvCxnSpPr>
          <p:nvPr/>
        </p:nvCxnSpPr>
        <p:spPr>
          <a:xfrm flipV="1">
            <a:off x="7027183" y="2454659"/>
            <a:ext cx="3092202" cy="2"/>
          </a:xfrm>
          <a:prstGeom prst="line">
            <a:avLst/>
          </a:prstGeom>
          <a:ln w="762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688" y="1768722"/>
            <a:ext cx="567524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Bringing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clarity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to investment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decisions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6635688" y="3609702"/>
            <a:ext cx="4842209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Remove the noise and compare assets directly for relative performance, and identify long term cycles &amp; trends.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close up of sunglasses&#10;&#10;Description automatically generated">
            <a:extLst>
              <a:ext uri="{FF2B5EF4-FFF2-40B4-BE49-F238E27FC236}">
                <a16:creationId xmlns:a16="http://schemas.microsoft.com/office/drawing/2014/main" id="{71953F6F-6A85-4559-A7B5-8E0C0E79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3" y="1615020"/>
            <a:ext cx="6059012" cy="3786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399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1625546"/>
            <a:ext cx="567524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202C35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Do not miss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critical </a:t>
            </a:r>
            <a:r>
              <a:rPr lang="en-US" sz="3000" dirty="0">
                <a:solidFill>
                  <a:srgbClr val="202C35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asset cycle changes with email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notifications 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420756" y="3645781"/>
            <a:ext cx="5675244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Remain informed as key turning points are reached with email notifications, allowing you to modify your asset investment strategy on the go.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45311E2-4E39-4039-870E-489922F5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72" y="787156"/>
            <a:ext cx="2704249" cy="5283687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DC79A8A1-D98A-4E3C-A08A-CC9399A45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4560" y="2395920"/>
            <a:ext cx="1837871" cy="18378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109E56D-8C27-416E-B2DB-5F74F10B4B81}"/>
              </a:ext>
            </a:extLst>
          </p:cNvPr>
          <p:cNvSpPr/>
          <p:nvPr/>
        </p:nvSpPr>
        <p:spPr>
          <a:xfrm>
            <a:off x="8931185" y="2647945"/>
            <a:ext cx="525686" cy="525686"/>
          </a:xfrm>
          <a:prstGeom prst="ellipse">
            <a:avLst/>
          </a:prstGeom>
          <a:solidFill>
            <a:schemeClr val="tx1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9999FF"/>
                </a:solidFill>
                <a:latin typeface="Tw Cen MT" panose="020B0602020104020603" pitchFamily="34" charset="0"/>
              </a:rPr>
              <a:t>!</a:t>
            </a:r>
            <a:endParaRPr lang="en-AU" sz="4400" b="1" dirty="0">
              <a:solidFill>
                <a:srgbClr val="9999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053" y="1803557"/>
            <a:ext cx="542568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202C35"/>
                </a:solidFill>
              </a:rPr>
              <a:t>One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9999FF"/>
                </a:solidFill>
              </a:rPr>
              <a:t>click</a:t>
            </a:r>
            <a:r>
              <a:rPr lang="en-US" sz="3000" dirty="0"/>
              <a:t> access to purchase </a:t>
            </a:r>
            <a:r>
              <a:rPr lang="en-US" sz="3000" dirty="0">
                <a:solidFill>
                  <a:srgbClr val="9999FF"/>
                </a:solidFill>
              </a:rPr>
              <a:t>quality</a:t>
            </a:r>
            <a:r>
              <a:rPr lang="en-US" sz="3000" dirty="0"/>
              <a:t> investment assets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6296053" y="3609702"/>
            <a:ext cx="5025090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We partner with specialist suppliers of quality assets for you to seamlessly and efficiently manage your investments.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F5FA4-3508-4C29-B3F0-4A3E22DD8377}"/>
              </a:ext>
            </a:extLst>
          </p:cNvPr>
          <p:cNvSpPr/>
          <p:nvPr/>
        </p:nvSpPr>
        <p:spPr>
          <a:xfrm>
            <a:off x="1796031" y="3900735"/>
            <a:ext cx="2498513" cy="916954"/>
          </a:xfrm>
          <a:prstGeom prst="round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 Pro" panose="020B0604030504040204" pitchFamily="34" charset="0"/>
              </a:rPr>
              <a:t>BUY NOW</a:t>
            </a:r>
            <a:endParaRPr lang="en-AU" sz="2400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5" name="Graphic 4" descr="Gold bars">
            <a:extLst>
              <a:ext uri="{FF2B5EF4-FFF2-40B4-BE49-F238E27FC236}">
                <a16:creationId xmlns:a16="http://schemas.microsoft.com/office/drawing/2014/main" id="{4E66615F-9649-4191-A024-A8230334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031" y="1512803"/>
            <a:ext cx="1051560" cy="1051560"/>
          </a:xfrm>
          <a:prstGeom prst="rect">
            <a:avLst/>
          </a:prstGeom>
        </p:spPr>
      </p:pic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7D13D30C-5CB3-4D6C-A6B7-75AD7D7C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480" y="1512803"/>
            <a:ext cx="1051560" cy="1051560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99800690-AA65-41D8-B3C3-30843F5C0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4072" y="2676586"/>
            <a:ext cx="1051560" cy="10515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1C2229-2949-45D6-8AED-F079BA136BB5}"/>
              </a:ext>
            </a:extLst>
          </p:cNvPr>
          <p:cNvGrpSpPr/>
          <p:nvPr/>
        </p:nvGrpSpPr>
        <p:grpSpPr>
          <a:xfrm>
            <a:off x="2050834" y="2736952"/>
            <a:ext cx="539138" cy="900572"/>
            <a:chOff x="1732792" y="2540945"/>
            <a:chExt cx="571585" cy="933116"/>
          </a:xfrm>
        </p:grpSpPr>
        <p:pic>
          <p:nvPicPr>
            <p:cNvPr id="16" name="Graphic 15" descr="Water">
              <a:extLst>
                <a:ext uri="{FF2B5EF4-FFF2-40B4-BE49-F238E27FC236}">
                  <a16:creationId xmlns:a16="http://schemas.microsoft.com/office/drawing/2014/main" id="{418338EC-0F57-46B1-8781-4D4000E2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3382" y="2898597"/>
              <a:ext cx="530403" cy="530403"/>
            </a:xfrm>
            <a:prstGeom prst="rect">
              <a:avLst/>
            </a:prstGeom>
          </p:spPr>
        </p:pic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9DD1207A-6AFD-4931-A32A-95840713CE11}"/>
                </a:ext>
              </a:extLst>
            </p:cNvPr>
            <p:cNvSpPr/>
            <p:nvPr/>
          </p:nvSpPr>
          <p:spPr>
            <a:xfrm>
              <a:off x="1732792" y="2540945"/>
              <a:ext cx="571585" cy="933116"/>
            </a:xfrm>
            <a:prstGeom prst="flowChartMagneticDisk">
              <a:avLst/>
            </a:prstGeom>
            <a:noFill/>
            <a:ln w="57150">
              <a:solidFill>
                <a:srgbClr val="202C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718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3" y="494775"/>
            <a:ext cx="10894423" cy="240789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How John uses </a:t>
            </a:r>
            <a:r>
              <a:rPr lang="en-US" sz="3000" dirty="0" err="1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mywealthanalyst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to increase his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wealth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750C-8BE9-4DE0-885B-5C1C3F9F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83" y="3066642"/>
            <a:ext cx="6143625" cy="207645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DEB6ACB1-779E-4695-A517-42784BB6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815" y="2016541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74EF0E9E-40D0-417E-9E31-9DC14D374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8815" y="5101836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782966-1AE3-4189-A7FA-A43DA06D22DC}"/>
              </a:ext>
            </a:extLst>
          </p:cNvPr>
          <p:cNvSpPr txBox="1">
            <a:spLocks/>
          </p:cNvSpPr>
          <p:nvPr/>
        </p:nvSpPr>
        <p:spPr>
          <a:xfrm>
            <a:off x="3965589" y="2209769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1998 John &amp; Jane both invest in 1 oz. of Gold bullion</a:t>
            </a:r>
            <a:endParaRPr lang="en-US" sz="20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D62C97-5EB2-41B9-880E-372272B749E7}"/>
              </a:ext>
            </a:extLst>
          </p:cNvPr>
          <p:cNvSpPr txBox="1">
            <a:spLocks/>
          </p:cNvSpPr>
          <p:nvPr/>
        </p:nvSpPr>
        <p:spPr>
          <a:xfrm>
            <a:off x="3954496" y="5220486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 holds her investment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D08DEB-188B-4B9F-8503-933D1611065A}"/>
              </a:ext>
            </a:extLst>
          </p:cNvPr>
          <p:cNvSpPr txBox="1">
            <a:spLocks/>
          </p:cNvSpPr>
          <p:nvPr/>
        </p:nvSpPr>
        <p:spPr>
          <a:xfrm>
            <a:off x="3963204" y="221535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2003 John converts his 1 oz. Gold bullion into 78 ounces of Silver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033CB19-1B20-48A2-A51A-0A3306DE9EF0}"/>
              </a:ext>
            </a:extLst>
          </p:cNvPr>
          <p:cNvSpPr txBox="1">
            <a:spLocks/>
          </p:cNvSpPr>
          <p:nvPr/>
        </p:nvSpPr>
        <p:spPr>
          <a:xfrm>
            <a:off x="3528955" y="4024474"/>
            <a:ext cx="604212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1.0oz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EE83A4-2490-49B8-95C8-F395AB7168E1}"/>
              </a:ext>
            </a:extLst>
          </p:cNvPr>
          <p:cNvSpPr txBox="1">
            <a:spLocks/>
          </p:cNvSpPr>
          <p:nvPr/>
        </p:nvSpPr>
        <p:spPr>
          <a:xfrm>
            <a:off x="4876418" y="3247007"/>
            <a:ext cx="559411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78oz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51A46DF-68BB-4786-90FB-A6B21EC7D98C}"/>
              </a:ext>
            </a:extLst>
          </p:cNvPr>
          <p:cNvSpPr txBox="1">
            <a:spLocks/>
          </p:cNvSpPr>
          <p:nvPr/>
        </p:nvSpPr>
        <p:spPr>
          <a:xfrm>
            <a:off x="5621082" y="4024474"/>
            <a:ext cx="668813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1.65oz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3261526-CFFD-4123-B0EB-99E813114A43}"/>
              </a:ext>
            </a:extLst>
          </p:cNvPr>
          <p:cNvSpPr txBox="1">
            <a:spLocks/>
          </p:cNvSpPr>
          <p:nvPr/>
        </p:nvSpPr>
        <p:spPr>
          <a:xfrm>
            <a:off x="6077544" y="3247007"/>
            <a:ext cx="69378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129oz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256D073-802E-4D7B-8511-9FD7B739A485}"/>
              </a:ext>
            </a:extLst>
          </p:cNvPr>
          <p:cNvSpPr txBox="1">
            <a:spLocks/>
          </p:cNvSpPr>
          <p:nvPr/>
        </p:nvSpPr>
        <p:spPr>
          <a:xfrm>
            <a:off x="6648105" y="4019356"/>
            <a:ext cx="62257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2.9oz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3CBF3E5-40A3-4B09-9561-85ED21577010}"/>
              </a:ext>
            </a:extLst>
          </p:cNvPr>
          <p:cNvSpPr txBox="1">
            <a:spLocks/>
          </p:cNvSpPr>
          <p:nvPr/>
        </p:nvSpPr>
        <p:spPr>
          <a:xfrm>
            <a:off x="3133473" y="2845409"/>
            <a:ext cx="1867153" cy="310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GOLD:SILVER RATIO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EA1EC6D-535A-4194-BB3D-9939B5D5AFDC}"/>
              </a:ext>
            </a:extLst>
          </p:cNvPr>
          <p:cNvSpPr txBox="1">
            <a:spLocks/>
          </p:cNvSpPr>
          <p:nvPr/>
        </p:nvSpPr>
        <p:spPr>
          <a:xfrm>
            <a:off x="3965589" y="220874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2007 John converts his 78 oz. of Silver into 1.65 oz. of Gold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725C71E-1F65-4112-A929-2B712A894FD1}"/>
              </a:ext>
            </a:extLst>
          </p:cNvPr>
          <p:cNvSpPr txBox="1">
            <a:spLocks/>
          </p:cNvSpPr>
          <p:nvPr/>
        </p:nvSpPr>
        <p:spPr>
          <a:xfrm>
            <a:off x="3965769" y="220832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2008 John converts his 1.65 oz. of Gold into 129 oz. of Silver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D715A77-9FBD-4F8A-9C4E-B57F75711091}"/>
              </a:ext>
            </a:extLst>
          </p:cNvPr>
          <p:cNvSpPr txBox="1">
            <a:spLocks/>
          </p:cNvSpPr>
          <p:nvPr/>
        </p:nvSpPr>
        <p:spPr>
          <a:xfrm>
            <a:off x="3961414" y="221160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2011 John converts his 129 oz. of Silver into 2.9 oz. of Gold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F9358-92A8-424C-A1AC-3C5480F75EAC}"/>
              </a:ext>
            </a:extLst>
          </p:cNvPr>
          <p:cNvSpPr txBox="1">
            <a:spLocks/>
          </p:cNvSpPr>
          <p:nvPr/>
        </p:nvSpPr>
        <p:spPr>
          <a:xfrm>
            <a:off x="3960961" y="2212449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13 years John has doubled his wealth increasing from 1 oz. to 2.9 oz. of Gold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D51E85-7CDC-4C7F-BFC3-891274EC5A4F}"/>
              </a:ext>
            </a:extLst>
          </p:cNvPr>
          <p:cNvSpPr txBox="1">
            <a:spLocks/>
          </p:cNvSpPr>
          <p:nvPr/>
        </p:nvSpPr>
        <p:spPr>
          <a:xfrm>
            <a:off x="3961333" y="5219051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Jane’s wealth doesn’t change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A33095-F5EF-4E24-AA3C-EA3A7760D813}"/>
              </a:ext>
            </a:extLst>
          </p:cNvPr>
          <p:cNvSpPr/>
          <p:nvPr/>
        </p:nvSpPr>
        <p:spPr>
          <a:xfrm>
            <a:off x="5399306" y="3341066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26555-54F6-4765-8865-4C12FB2DC6EE}"/>
              </a:ext>
            </a:extLst>
          </p:cNvPr>
          <p:cNvSpPr/>
          <p:nvPr/>
        </p:nvSpPr>
        <p:spPr>
          <a:xfrm>
            <a:off x="6242555" y="4108940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D47DFA-2DA9-4317-B6A2-B6CE5EBA6D5E}"/>
              </a:ext>
            </a:extLst>
          </p:cNvPr>
          <p:cNvSpPr/>
          <p:nvPr/>
        </p:nvSpPr>
        <p:spPr>
          <a:xfrm>
            <a:off x="6713007" y="3352150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5379E9-0004-4FF2-87A2-B93247B22D79}"/>
              </a:ext>
            </a:extLst>
          </p:cNvPr>
          <p:cNvSpPr/>
          <p:nvPr/>
        </p:nvSpPr>
        <p:spPr>
          <a:xfrm>
            <a:off x="7199530" y="4104867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D0DD3-929D-435C-AFB0-7317D52E6AD2}"/>
              </a:ext>
            </a:extLst>
          </p:cNvPr>
          <p:cNvSpPr/>
          <p:nvPr/>
        </p:nvSpPr>
        <p:spPr>
          <a:xfrm>
            <a:off x="4250041" y="3070486"/>
            <a:ext cx="5132838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35874-193B-44DE-8ED9-F85B05888872}"/>
              </a:ext>
            </a:extLst>
          </p:cNvPr>
          <p:cNvSpPr/>
          <p:nvPr/>
        </p:nvSpPr>
        <p:spPr>
          <a:xfrm>
            <a:off x="5541610" y="3070486"/>
            <a:ext cx="3841269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428F4A-A1D5-4096-A417-D53777175C21}"/>
              </a:ext>
            </a:extLst>
          </p:cNvPr>
          <p:cNvSpPr/>
          <p:nvPr/>
        </p:nvSpPr>
        <p:spPr>
          <a:xfrm>
            <a:off x="6430206" y="3070486"/>
            <a:ext cx="2931502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4FA36-7C7F-422A-AAE5-A7AC447953A0}"/>
              </a:ext>
            </a:extLst>
          </p:cNvPr>
          <p:cNvSpPr/>
          <p:nvPr/>
        </p:nvSpPr>
        <p:spPr>
          <a:xfrm>
            <a:off x="4077419" y="4120992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E171574-C1BC-47AB-BC4B-48A53CB9133E}"/>
              </a:ext>
            </a:extLst>
          </p:cNvPr>
          <p:cNvSpPr txBox="1">
            <a:spLocks/>
          </p:cNvSpPr>
          <p:nvPr/>
        </p:nvSpPr>
        <p:spPr>
          <a:xfrm>
            <a:off x="2686355" y="3190563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FF00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Silver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3A77C70-F114-4195-9210-FF91B0B2DA78}"/>
              </a:ext>
            </a:extLst>
          </p:cNvPr>
          <p:cNvSpPr txBox="1">
            <a:spLocks/>
          </p:cNvSpPr>
          <p:nvPr/>
        </p:nvSpPr>
        <p:spPr>
          <a:xfrm>
            <a:off x="2679654" y="4027149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accent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Gold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C34DA-7982-4B49-A7D6-5485EC38087F}"/>
              </a:ext>
            </a:extLst>
          </p:cNvPr>
          <p:cNvSpPr/>
          <p:nvPr/>
        </p:nvSpPr>
        <p:spPr>
          <a:xfrm>
            <a:off x="6911368" y="3073166"/>
            <a:ext cx="2419749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6E69-395B-4977-B65A-740E9437E5C4}"/>
              </a:ext>
            </a:extLst>
          </p:cNvPr>
          <p:cNvSpPr/>
          <p:nvPr/>
        </p:nvSpPr>
        <p:spPr>
          <a:xfrm>
            <a:off x="7396296" y="3073166"/>
            <a:ext cx="1956774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69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3" grpId="0" animBg="1"/>
      <p:bldP spid="23" grpId="1" animBg="1"/>
      <p:bldP spid="26" grpId="0"/>
      <p:bldP spid="28" grpId="0"/>
      <p:bldP spid="29" grpId="0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18" grpId="0" animBg="1"/>
      <p:bldP spid="19" grpId="0" animBg="1"/>
      <p:bldP spid="20" grpId="0" animBg="1"/>
      <p:bldP spid="21" grpId="0" animBg="1"/>
      <p:bldP spid="3" grpId="0" animBg="1"/>
      <p:bldP spid="39" grpId="0" animBg="1"/>
      <p:bldP spid="40" grpId="0" animBg="1"/>
      <p:bldP spid="16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87" y="804326"/>
            <a:ext cx="10067826" cy="240789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Frequently Asked Questions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420756" y="2326029"/>
            <a:ext cx="11353322" cy="393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much does it cost?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There is no cost, access is free, however feel free to donate and support us!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frequently is the live data refreshed?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Live data prices are refreshed every 5 minutes with property values refreshed quarterly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frequently are the graphs refreshed?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Graphs data is accumulated twice daily and quarterly for property values</a:t>
            </a:r>
          </a:p>
          <a:p>
            <a:pPr marL="0" indent="0">
              <a:buNone/>
            </a:pPr>
            <a:endParaRPr lang="en-US" sz="25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13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316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Verdana Pro</vt:lpstr>
      <vt:lpstr>Office Theme</vt:lpstr>
      <vt:lpstr>mywealthanalyst  landing page concept</vt:lpstr>
      <vt:lpstr>The information you need to preserve your wealth for generations </vt:lpstr>
      <vt:lpstr>Bringing clarity to investment decisions </vt:lpstr>
      <vt:lpstr>Do not miss critical asset cycle changes with email notifications  </vt:lpstr>
      <vt:lpstr>One click access to purchase quality investment assets </vt:lpstr>
      <vt:lpstr>How John uses mywealthanalyst to increase his wealth </vt:lpstr>
      <vt:lpstr>Frequently Asked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wealth analyst Style Guide</dc:title>
  <dc:creator>Dean Engelbrecht</dc:creator>
  <cp:lastModifiedBy>Dean Engelbrecht</cp:lastModifiedBy>
  <cp:revision>183</cp:revision>
  <dcterms:created xsi:type="dcterms:W3CDTF">2019-05-10T23:29:14Z</dcterms:created>
  <dcterms:modified xsi:type="dcterms:W3CDTF">2019-06-06T11:24:19Z</dcterms:modified>
</cp:coreProperties>
</file>