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77" r:id="rId6"/>
    <p:sldId id="453" r:id="rId8"/>
    <p:sldId id="3125" r:id="rId9"/>
    <p:sldId id="261" r:id="rId10"/>
    <p:sldId id="3126" r:id="rId11"/>
    <p:sldId id="3141" r:id="rId12"/>
    <p:sldId id="3128" r:id="rId13"/>
    <p:sldId id="258" r:id="rId14"/>
    <p:sldId id="3130" r:id="rId15"/>
    <p:sldId id="3131" r:id="rId16"/>
    <p:sldId id="3129" r:id="rId17"/>
    <p:sldId id="3132" r:id="rId18"/>
    <p:sldId id="1102" r:id="rId19"/>
    <p:sldId id="3133" r:id="rId20"/>
    <p:sldId id="3134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中期检查汇报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1"/>
          <p:nvPr/>
        </p:nvSpPr>
        <p:spPr>
          <a:xfrm>
            <a:off x="1906229" y="3175742"/>
            <a:ext cx="837954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汇报人：马悦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73100"/>
            <a:ext cx="9144000" cy="1146175"/>
          </a:xfrm>
        </p:spPr>
        <p:txBody>
          <a:bodyPr/>
          <a:p>
            <a:r>
              <a:rPr lang="en-US" altLang="zh-CN"/>
              <a:t>Github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8840" y="1636395"/>
            <a:ext cx="9144000" cy="3445510"/>
          </a:xfrm>
        </p:spPr>
        <p:txBody>
          <a:bodyPr>
            <a:normAutofit fontScale="60000"/>
          </a:bodyPr>
          <a:p>
            <a:pPr algn="l"/>
            <a:r>
              <a:rPr lang="zh-CN" altLang="en-US"/>
              <a:t>1. GitHub的学习总计耗时一天半，笔记半天。学习进度慢有如下原因:</a:t>
            </a:r>
            <a:endParaRPr lang="zh-CN" altLang="en-US"/>
          </a:p>
          <a:p>
            <a:pPr algn="l"/>
            <a:r>
              <a:rPr lang="zh-CN" altLang="en-US"/>
              <a:t>   (1)第一次接触GitHub类似的东西，不懂命令以及其他详细具体操作，所以一开始具体操作步骤看不懂，只能看懂视频教程，并且视频教程需要仿佛查看，并且需要跟踪练习。</a:t>
            </a:r>
            <a:endParaRPr lang="zh-CN" altLang="en-US"/>
          </a:p>
          <a:p>
            <a:pPr algn="l"/>
            <a:r>
              <a:rPr lang="zh-CN" altLang="en-US"/>
              <a:t>   (2)markdown 语法刚刚上手，还需勤加练习。</a:t>
            </a:r>
            <a:endParaRPr lang="zh-CN" altLang="en-US"/>
          </a:p>
          <a:p>
            <a:pPr algn="l"/>
            <a:r>
              <a:rPr lang="zh-CN" altLang="en-US"/>
              <a:t>2. 学完GitHub后丰富了更多知识体系，对GitHub有了中程理解，基本会运用，同时也从最初的一头雾水，懵逼状态有了更多的仍是，学习完是一种充实并且希望了解更多的感觉。</a:t>
            </a:r>
            <a:endParaRPr lang="zh-CN" altLang="en-US"/>
          </a:p>
          <a:p>
            <a:pPr algn="l"/>
            <a:r>
              <a:rPr lang="zh-CN" altLang="en-US"/>
              <a:t>3. 通过阶段二的学习发现自己有很多不足的地方，目前认为需要的改进有：</a:t>
            </a:r>
            <a:endParaRPr lang="zh-CN" altLang="en-US"/>
          </a:p>
          <a:p>
            <a:pPr algn="l"/>
            <a:r>
              <a:rPr lang="zh-CN" altLang="en-US"/>
              <a:t>   (1)做事有一个规划，不要无目的的搜索学习。</a:t>
            </a:r>
            <a:endParaRPr lang="zh-CN" altLang="en-US"/>
          </a:p>
          <a:p>
            <a:pPr algn="l"/>
            <a:r>
              <a:rPr lang="zh-CN" altLang="en-US"/>
              <a:t>   (2)合理安排学习时间，高效率学习。</a:t>
            </a:r>
            <a:endParaRPr lang="zh-CN" altLang="en-US"/>
          </a:p>
          <a:p>
            <a:pPr algn="l"/>
            <a:r>
              <a:rPr lang="zh-CN" altLang="en-US"/>
              <a:t>   (3)询问问题前先思考自己不懂的点，并且思考不懂问题的解决办法，学习RSA原则。</a:t>
            </a:r>
            <a:endParaRPr lang="zh-CN" altLang="en-US"/>
          </a:p>
          <a:p>
            <a:pPr algn="l"/>
            <a:r>
              <a:rPr lang="zh-CN" altLang="en-US"/>
              <a:t>   (4)多熟悉电脑操作，在业余时间可以上网学习计算机操作及常用设置，打牢基础知识。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12192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949083" y="57597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HTML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学习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5140" y="2094865"/>
            <a:ext cx="66522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目标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 熟悉并且会使用html标签，html样式，理解块级元素，内联元素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 理解css是干嘛的，css选择器是什么，如何设置元素大小、字体大小，重点学习和理解css盒子模型，常用的样式和布局学习。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 掌握JS基本语法，数据类型及变量，数组，对象（可以和C语言去类比，任何语言学习都离开这些，所以不要觉得吃力）。了解html css js三者的关系。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4. 动手实践写一个简单的页面，自己来决定写什么demo，代码上传到Tasks仓库中。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39495"/>
          </a:xfrm>
        </p:spPr>
        <p:txBody>
          <a:bodyPr/>
          <a:p>
            <a:pPr algn="l"/>
            <a:r>
              <a:rPr lang="zh-CN" altLang="en-US"/>
              <a:t>认识</a:t>
            </a:r>
            <a:r>
              <a:rPr lang="en-US" altLang="zh-CN"/>
              <a:t>C/S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40255"/>
            <a:ext cx="9144000" cy="3217545"/>
          </a:xfrm>
        </p:spPr>
        <p:txBody>
          <a:bodyPr>
            <a:noAutofit/>
          </a:bodyPr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1.一般我们使用的软件都是c/s结构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2.比如系统中的软件QQ、360、office、XMind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3.c表示客户端，用户通过用户端来使用软件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4.S表示服务器，服务器负责处理软件的业务逻辑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特点: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1.软件使用前必须得安装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2.软件更新时，服务器和客户端同时更新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3.c/s架构的软件不能跨平台使用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r>
              <a:rPr lang="zh-CN" altLang="en-US" sz="19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4.c/s架构的客户端和服务器通信采用的是自有协议，相对来说比较安全</a:t>
            </a:r>
            <a:endParaRPr lang="zh-CN" altLang="en-US" sz="19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7122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认识</a:t>
            </a:r>
            <a:r>
              <a:rPr lang="en-US" altLang="zh-CN"/>
              <a:t>B/S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93900"/>
            <a:ext cx="9144000" cy="3263900"/>
          </a:xfrm>
        </p:spPr>
        <p:txBody>
          <a:bodyPr>
            <a:normAutofit fontScale="80000"/>
          </a:bodyPr>
          <a:p>
            <a:pPr algn="l"/>
            <a:r>
              <a:rPr lang="zh-CN" altLang="en-US"/>
              <a:t>1.B/S本质上也是c/s，只不过B/S架构的软件，使用浏览器作为软件的 客户端</a:t>
            </a:r>
            <a:endParaRPr lang="zh-CN" altLang="en-US"/>
          </a:p>
          <a:p>
            <a:pPr algn="l"/>
            <a:r>
              <a:rPr lang="zh-CN" altLang="en-US"/>
              <a:t>2.B/S架构的软件通过使用浏览器访问网页的形式来使用软件</a:t>
            </a:r>
            <a:endParaRPr lang="zh-CN" altLang="en-US"/>
          </a:p>
          <a:p>
            <a:pPr algn="l"/>
            <a:r>
              <a:rPr lang="zh-CN" altLang="en-US"/>
              <a:t>3.比如：京东、淘宝、新浪微博</a:t>
            </a:r>
            <a:endParaRPr lang="zh-CN" altLang="en-US"/>
          </a:p>
          <a:p>
            <a:pPr algn="l"/>
            <a:r>
              <a:rPr lang="zh-CN" altLang="en-US"/>
              <a:t>特点:</a:t>
            </a:r>
            <a:endParaRPr lang="zh-CN" altLang="en-US"/>
          </a:p>
          <a:p>
            <a:pPr algn="l"/>
            <a:r>
              <a:rPr lang="zh-CN" altLang="en-US"/>
              <a:t>1.软件不需要安装，直接使用浏览器访问即可</a:t>
            </a:r>
            <a:endParaRPr lang="zh-CN" altLang="en-US"/>
          </a:p>
          <a:p>
            <a:pPr algn="l"/>
            <a:r>
              <a:rPr lang="zh-CN" altLang="en-US"/>
              <a:t>2.软件更新时，客户端不用更新</a:t>
            </a:r>
            <a:endParaRPr lang="zh-CN" altLang="en-US"/>
          </a:p>
          <a:p>
            <a:pPr algn="l"/>
            <a:r>
              <a:rPr lang="zh-CN" altLang="en-US"/>
              <a:t>3.软件可以跨平台，只要系统中有浏览器</a:t>
            </a:r>
            <a:endParaRPr lang="zh-CN" altLang="en-US"/>
          </a:p>
          <a:p>
            <a:pPr algn="l"/>
            <a:r>
              <a:rPr lang="zh-CN" altLang="en-US"/>
              <a:t>4.B/S架构的软件，客户端和服务器之间通信采用的是HTTP协议，相对来说不太安全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320" y="505460"/>
            <a:ext cx="9144000" cy="1405255"/>
          </a:xfrm>
        </p:spPr>
        <p:txBody>
          <a:bodyPr/>
          <a:p>
            <a:r>
              <a:rPr lang="en-US" altLang="zh-CN"/>
              <a:t>HTML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64055"/>
            <a:ext cx="9144000" cy="4461510"/>
          </a:xfrm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结构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标签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文档声明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乱码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标签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实体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图片标签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语法规范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内联框架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* </a:t>
            </a:r>
            <a:r>
              <a:rPr lang="zh-CN" altLang="en-US" sz="20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超链接</a:t>
            </a: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-363220"/>
            <a:ext cx="9144000" cy="1976755"/>
          </a:xfrm>
        </p:spPr>
        <p:txBody>
          <a:bodyPr/>
          <a:p>
            <a:r>
              <a:rPr lang="en-US" altLang="zh-CN"/>
              <a:t>CSS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2253615"/>
            <a:ext cx="9144000" cy="3484245"/>
          </a:xfrm>
        </p:spPr>
        <p:txBody>
          <a:bodyPr/>
          <a:p>
            <a:r>
              <a:rPr lang="zh-CN" altLang="en-US"/>
              <a:t>* CSS可以用来为网页创建样式表，通过样式表可以对网页进行装饰</a:t>
            </a:r>
            <a:endParaRPr lang="zh-CN" altLang="en-US"/>
          </a:p>
          <a:p>
            <a:pPr algn="l"/>
            <a:r>
              <a:rPr lang="zh-CN" altLang="en-US"/>
              <a:t>* 所谓层叠，可以将整个网页想象成是一层一层的结</a:t>
            </a:r>
            <a:endParaRPr lang="zh-CN" altLang="en-US"/>
          </a:p>
          <a:p>
            <a:pPr algn="l"/>
            <a:r>
              <a:rPr lang="zh-CN" altLang="en-US"/>
              <a:t>* CSS就可以分别为网页的各个层次设置样式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_答辩小姐姐作品_1"/>
          <p:cNvSpPr/>
          <p:nvPr/>
        </p:nvSpPr>
        <p:spPr>
          <a:xfrm>
            <a:off x="39708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稻壳儿_答辩小姐姐作品_2"/>
          <p:cNvCxnSpPr/>
          <p:nvPr/>
        </p:nvCxnSpPr>
        <p:spPr>
          <a:xfrm flipH="1" flipV="1">
            <a:off x="3556635" y="4641215"/>
            <a:ext cx="2547620" cy="655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稻壳儿_答辩小姐姐作品_4"/>
          <p:cNvCxnSpPr/>
          <p:nvPr/>
        </p:nvCxnSpPr>
        <p:spPr>
          <a:xfrm flipV="1">
            <a:off x="6104255" y="3067050"/>
            <a:ext cx="944880" cy="222948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稻壳儿_答辩小姐姐作品_5"/>
          <p:cNvCxnSpPr/>
          <p:nvPr/>
        </p:nvCxnSpPr>
        <p:spPr>
          <a:xfrm flipV="1">
            <a:off x="6127115" y="4511675"/>
            <a:ext cx="2377440" cy="78486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稻壳儿_答辩小姐姐作品_6"/>
          <p:cNvCxnSpPr/>
          <p:nvPr/>
        </p:nvCxnSpPr>
        <p:spPr>
          <a:xfrm flipH="1" flipV="1">
            <a:off x="4990465" y="3121025"/>
            <a:ext cx="1057910" cy="21240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稻壳儿_答辩小姐姐作品_7"/>
          <p:cNvSpPr/>
          <p:nvPr/>
        </p:nvSpPr>
        <p:spPr>
          <a:xfrm>
            <a:off x="2133528" y="3569329"/>
            <a:ext cx="1423275" cy="1445704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53" tIns="74825" rIns="149653" bIns="74825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稻壳儿_答辩小姐姐作品_8"/>
          <p:cNvSpPr txBox="1"/>
          <p:nvPr/>
        </p:nvSpPr>
        <p:spPr>
          <a:xfrm>
            <a:off x="2180627" y="4134831"/>
            <a:ext cx="1375986" cy="455930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语法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稻壳儿_答辩小姐姐作品_9"/>
          <p:cNvSpPr/>
          <p:nvPr/>
        </p:nvSpPr>
        <p:spPr>
          <a:xfrm>
            <a:off x="3945419" y="1748553"/>
            <a:ext cx="1423275" cy="1445704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53" tIns="74825" rIns="149653" bIns="74825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稻壳儿_答辩小姐姐作品_10"/>
          <p:cNvSpPr/>
          <p:nvPr/>
        </p:nvSpPr>
        <p:spPr>
          <a:xfrm>
            <a:off x="6811202" y="1621230"/>
            <a:ext cx="1423275" cy="1445704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53" tIns="74825" rIns="149653" bIns="74825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稻壳儿_答辩小姐姐作品_11"/>
          <p:cNvSpPr/>
          <p:nvPr/>
        </p:nvSpPr>
        <p:spPr>
          <a:xfrm>
            <a:off x="8504536" y="3640218"/>
            <a:ext cx="1423275" cy="1445704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53" tIns="74825" rIns="149653" bIns="74825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稻壳儿_答辩小姐姐作品_13"/>
          <p:cNvSpPr txBox="1"/>
          <p:nvPr/>
        </p:nvSpPr>
        <p:spPr>
          <a:xfrm>
            <a:off x="3944985" y="2243810"/>
            <a:ext cx="1375986" cy="455930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块元素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稻壳儿_答辩小姐姐作品_14"/>
          <p:cNvSpPr txBox="1"/>
          <p:nvPr/>
        </p:nvSpPr>
        <p:spPr>
          <a:xfrm>
            <a:off x="6858175" y="2116279"/>
            <a:ext cx="1375986" cy="455930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内联元素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稻壳儿_答辩小姐姐作品_15"/>
          <p:cNvSpPr txBox="1"/>
          <p:nvPr/>
        </p:nvSpPr>
        <p:spPr>
          <a:xfrm>
            <a:off x="8551579" y="4060389"/>
            <a:ext cx="1375986" cy="76390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常用选择器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稻壳儿_答辩小姐姐作品_17"/>
          <p:cNvSpPr/>
          <p:nvPr/>
        </p:nvSpPr>
        <p:spPr>
          <a:xfrm>
            <a:off x="5367991" y="4790625"/>
            <a:ext cx="1449301" cy="1449301"/>
          </a:xfrm>
          <a:prstGeom prst="ellipse">
            <a:avLst/>
          </a:prstGeom>
          <a:solidFill>
            <a:srgbClr val="A263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稻壳儿_答辩小姐姐作品_18"/>
          <p:cNvSpPr/>
          <p:nvPr/>
        </p:nvSpPr>
        <p:spPr>
          <a:xfrm>
            <a:off x="5229880" y="4648517"/>
            <a:ext cx="1732243" cy="1732243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稻壳儿_答辩小姐姐作品_19"/>
          <p:cNvSpPr>
            <a:spLocks noChangeArrowheads="1"/>
          </p:cNvSpPr>
          <p:nvPr/>
        </p:nvSpPr>
        <p:spPr bwMode="gray">
          <a:xfrm>
            <a:off x="5526297" y="5015160"/>
            <a:ext cx="113307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884" tIns="60941" rIns="121884" bIns="60941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CSS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稻壳儿_答辩小姐姐作品_20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此处输入标题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6940" y="528320"/>
            <a:ext cx="9144000" cy="1343660"/>
          </a:xfrm>
        </p:spPr>
        <p:txBody>
          <a:bodyPr/>
          <a:p>
            <a:r>
              <a:rPr lang="zh-CN" altLang="en-US"/>
              <a:t>学习总结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0" y="1871980"/>
            <a:ext cx="9144000" cy="201358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目前学习进度慢，跟不上任务时间节点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学习效率不是很大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掌握了很多以前从未关注或者接触的东西，感觉很有意义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8965" y="690880"/>
            <a:ext cx="9144000" cy="1099820"/>
          </a:xfrm>
        </p:spPr>
        <p:txBody>
          <a:bodyPr/>
          <a:p>
            <a:r>
              <a:rPr lang="zh-CN" altLang="en-US" sz="4400">
                <a:solidFill>
                  <a:schemeClr val="tx1"/>
                </a:solidFill>
                <a:uFillTx/>
                <a:latin typeface="新宋体" panose="02010609030101010101" charset="-122"/>
                <a:ea typeface="新宋体" panose="02010609030101010101" charset="-122"/>
              </a:rPr>
              <a:t>励志话语</a:t>
            </a:r>
            <a:endParaRPr lang="zh-CN" altLang="en-US" sz="4400">
              <a:solidFill>
                <a:schemeClr val="tx1"/>
              </a:solidFill>
              <a:uFillTx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8965" y="2017395"/>
            <a:ext cx="9144000" cy="2647315"/>
          </a:xfrm>
        </p:spPr>
        <p:txBody>
          <a:bodyPr/>
          <a:p>
            <a:pPr algn="ctr"/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华文楷体" panose="02010600040101010101" charset="-122"/>
                <a:ea typeface="宋体" panose="02010600030101010101" pitchFamily="2" charset="-122"/>
              </a:rPr>
              <a:t>信手拈来的从容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华文楷体" panose="02010600040101010101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华文楷体" panose="02010600040101010101" charset="-122"/>
                <a:ea typeface="宋体" panose="02010600030101010101" pitchFamily="2" charset="-122"/>
              </a:rPr>
              <a:t>都是厚积薄发的沉淀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华文楷体" panose="02010600040101010101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667" y="1594658"/>
            <a:ext cx="780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汇报完毕谢谢观看</a:t>
            </a:r>
            <a:endParaRPr lang="zh-CN" altLang="en-US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1"/>
          <p:nvPr/>
        </p:nvSpPr>
        <p:spPr>
          <a:xfrm>
            <a:off x="1906229" y="3225272"/>
            <a:ext cx="837954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汇报人：马悦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580401"/>
            <a:ext cx="3498274" cy="836539"/>
            <a:chOff x="2082785" y="2278204"/>
            <a:chExt cx="3498274" cy="836539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70536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markdown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3070536" y="256165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zh-CN" altLang="en-US" sz="1200" b="0" i="0" dirty="0">
                  <a:solidFill>
                    <a:srgbClr val="242343"/>
                  </a:solidFill>
                  <a:effectLst/>
                  <a:cs typeface="+mn-ea"/>
                  <a:sym typeface="+mn-lt"/>
                </a:rPr>
                <a:t>语法学习</a:t>
              </a:r>
              <a:endParaRPr lang="zh-CN" altLang="en-US" sz="1200" b="0" i="0" dirty="0">
                <a:solidFill>
                  <a:srgbClr val="242343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690301"/>
            <a:ext cx="3498272" cy="836539"/>
            <a:chOff x="2082785" y="2278204"/>
            <a:chExt cx="3498272" cy="836539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Github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H="1">
              <a:off x="3070534" y="256165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zh-CN" altLang="en-US" sz="1200" b="0" i="0" dirty="0">
                  <a:solidFill>
                    <a:srgbClr val="242343"/>
                  </a:solidFill>
                  <a:effectLst/>
                  <a:cs typeface="+mn-ea"/>
                  <a:sym typeface="+mn-lt"/>
                </a:rPr>
                <a:t>学习</a:t>
              </a:r>
              <a:endParaRPr lang="zh-CN" altLang="en-US" sz="1200" b="0" i="0" dirty="0">
                <a:solidFill>
                  <a:srgbClr val="242343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800201"/>
            <a:ext cx="3506306" cy="902970"/>
            <a:chOff x="2082785" y="2278204"/>
            <a:chExt cx="3506306" cy="902970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8568" y="2278204"/>
              <a:ext cx="2308860" cy="902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HTML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3078568" y="256165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zh-CN" altLang="en-US" sz="1200" b="0" i="0" dirty="0">
                  <a:solidFill>
                    <a:srgbClr val="242343"/>
                  </a:solidFill>
                  <a:effectLst/>
                  <a:cs typeface="+mn-ea"/>
                  <a:sym typeface="+mn-lt"/>
                </a:rPr>
                <a:t>学习</a:t>
              </a:r>
              <a:endParaRPr lang="zh-CN" altLang="en-US" sz="1200" b="0" i="0" dirty="0">
                <a:solidFill>
                  <a:srgbClr val="242343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4" name="稻壳儿_答辩小姐姐作品_5"/>
          <p:cNvGrpSpPr/>
          <p:nvPr/>
        </p:nvGrpSpPr>
        <p:grpSpPr>
          <a:xfrm>
            <a:off x="7382510" y="4910101"/>
            <a:ext cx="3506307" cy="836539"/>
            <a:chOff x="2082785" y="2278204"/>
            <a:chExt cx="3506307" cy="836539"/>
          </a:xfrm>
        </p:grpSpPr>
        <p:sp>
          <p:nvSpPr>
            <p:cNvPr id="25" name="椭圆 24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78569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CSS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flipH="1">
              <a:off x="3078569" y="256165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zh-CN" altLang="en-US" sz="1200" b="0" i="0" dirty="0">
                  <a:solidFill>
                    <a:srgbClr val="242343"/>
                  </a:solidFill>
                  <a:effectLst/>
                  <a:cs typeface="+mn-ea"/>
                  <a:sym typeface="+mn-lt"/>
                </a:rPr>
                <a:t>学习</a:t>
              </a:r>
              <a:endParaRPr lang="zh-CN" altLang="en-US" sz="1200" b="0" i="0" dirty="0">
                <a:solidFill>
                  <a:srgbClr val="242343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2887980" y="153035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1520853"/>
            <a:ext cx="689708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markdown</a:t>
            </a:r>
            <a:r>
              <a:rPr lang="zh-CN" altLang="en-US" sz="48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语法学习</a:t>
            </a:r>
            <a:endParaRPr lang="zh-CN" altLang="en-US" sz="48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4" name="稻壳儿_答辩小姐姐作品_3"/>
          <p:cNvSpPr/>
          <p:nvPr/>
        </p:nvSpPr>
        <p:spPr>
          <a:xfrm flipH="1">
            <a:off x="1997139" y="3364430"/>
            <a:ext cx="7273163" cy="24301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目标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1. 阅读并了解markdown语法规范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2. 熟悉使用基本的markdown操作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阶段一任务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产出对应的学习笔记，并上传到Github的仓库中，做好README索引。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考核期所有的学习笔记需要记录为Markdown文档。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600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知识。  </a:t>
            </a:r>
            <a:endParaRPr lang="zh-CN" altLang="en-US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endParaRPr lang="zh-CN" altLang="en-US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901065" y="365125"/>
            <a:ext cx="11565255" cy="644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稻壳儿_答辩小姐姐作品_2"/>
          <p:cNvSpPr txBox="1"/>
          <p:nvPr/>
        </p:nvSpPr>
        <p:spPr>
          <a:xfrm>
            <a:off x="1469708" y="2180463"/>
            <a:ext cx="498792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markdown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学习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3000" dirty="0">
                <a:solidFill>
                  <a:srgbClr val="242343"/>
                </a:solidFill>
                <a:effectLst/>
                <a:cs typeface="+mn-ea"/>
                <a:sym typeface="+mn-lt"/>
              </a:rPr>
              <a:t>* </a:t>
            </a:r>
            <a:r>
              <a:rPr lang="zh-CN" altLang="en-US" sz="3000" dirty="0">
                <a:solidFill>
                  <a:srgbClr val="242343"/>
                </a:solidFill>
                <a:effectLst/>
                <a:cs typeface="+mn-ea"/>
                <a:sym typeface="+mn-lt"/>
              </a:rPr>
              <a:t>标题</a:t>
            </a:r>
            <a:endParaRPr lang="zh-CN" altLang="en-US" sz="300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600" b="0" i="0" dirty="0">
                <a:solidFill>
                  <a:srgbClr val="242343"/>
                </a:solidFill>
                <a:effectLst/>
                <a:uFillTx/>
                <a:cs typeface="+mn-ea"/>
                <a:sym typeface="+mn-lt"/>
              </a:rPr>
              <a:t>   (1)#后面一定要有空格。</a:t>
            </a:r>
            <a:endParaRPr lang="zh-CN" altLang="en-US" sz="1600" b="0" i="0" dirty="0">
              <a:solidFill>
                <a:srgbClr val="242343"/>
              </a:solidFill>
              <a:effectLst/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600" b="0" i="0" dirty="0">
                <a:solidFill>
                  <a:srgbClr val="242343"/>
                </a:solidFill>
                <a:effectLst/>
                <a:uFillTx/>
                <a:cs typeface="+mn-ea"/>
                <a:sym typeface="+mn-lt"/>
              </a:rPr>
              <a:t>   (2)标题最好从二级标题开始，同时注意顺序主次、长度、简洁、关键词符号的使用。(有利于网站SEO优化)</a:t>
            </a:r>
            <a:endParaRPr lang="zh-CN" altLang="en-US" sz="1600" b="0" i="0" dirty="0">
              <a:solidFill>
                <a:srgbClr val="242343"/>
              </a:solidFill>
              <a:effectLst/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600" b="0" i="0" dirty="0">
                <a:solidFill>
                  <a:srgbClr val="242343"/>
                </a:solidFill>
                <a:effectLst/>
                <a:uFillTx/>
                <a:cs typeface="+mn-ea"/>
                <a:sym typeface="+mn-lt"/>
              </a:rPr>
              <a:t>   (3)有些时候标题下面会出现一条线，有些时候没有，原因为渲染器显示风格不同。</a:t>
            </a:r>
            <a:endParaRPr lang="zh-CN" altLang="en-US" sz="1600" b="0" i="0" dirty="0">
              <a:solidFill>
                <a:srgbClr val="242343"/>
              </a:solidFill>
              <a:effectLst/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600" b="0" i="0" dirty="0">
                <a:solidFill>
                  <a:srgbClr val="242343"/>
                </a:solidFill>
                <a:effectLst/>
                <a:uFillTx/>
                <a:cs typeface="+mn-ea"/>
                <a:sym typeface="+mn-lt"/>
              </a:rPr>
              <a:t>   (4)本人偏爱第一种方法，规律明显，标题级数多。</a:t>
            </a:r>
            <a:endParaRPr lang="zh-CN" altLang="en-US" sz="30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稻壳儿_答辩小姐姐作品_4"/>
          <p:cNvSpPr/>
          <p:nvPr/>
        </p:nvSpPr>
        <p:spPr>
          <a:xfrm>
            <a:off x="7071558" y="1974950"/>
            <a:ext cx="1518743" cy="1518743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稻壳儿_答辩小姐姐作品_5"/>
          <p:cNvSpPr>
            <a:spLocks noChangeAspect="1" noEditPoints="1"/>
          </p:cNvSpPr>
          <p:nvPr/>
        </p:nvSpPr>
        <p:spPr bwMode="auto">
          <a:xfrm>
            <a:off x="7575282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稻壳儿_答辩小姐姐作品_6"/>
          <p:cNvSpPr/>
          <p:nvPr/>
        </p:nvSpPr>
        <p:spPr>
          <a:xfrm>
            <a:off x="9127709" y="1974950"/>
            <a:ext cx="1518743" cy="1518743"/>
          </a:xfrm>
          <a:prstGeom prst="ellipse">
            <a:avLst/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7"/>
          <p:cNvSpPr>
            <a:spLocks noChangeAspect="1" noEditPoints="1"/>
          </p:cNvSpPr>
          <p:nvPr/>
        </p:nvSpPr>
        <p:spPr bwMode="auto">
          <a:xfrm>
            <a:off x="9631433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稻壳儿_答辩小姐姐作品_8"/>
          <p:cNvSpPr/>
          <p:nvPr/>
        </p:nvSpPr>
        <p:spPr>
          <a:xfrm>
            <a:off x="7071558" y="3851219"/>
            <a:ext cx="1518743" cy="1518743"/>
          </a:xfrm>
          <a:prstGeom prst="ellipse">
            <a:avLst/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稻壳儿_答辩小姐姐作品_9"/>
          <p:cNvSpPr>
            <a:spLocks noChangeAspect="1" noEditPoints="1"/>
          </p:cNvSpPr>
          <p:nvPr/>
        </p:nvSpPr>
        <p:spPr bwMode="auto">
          <a:xfrm>
            <a:off x="7575282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稻壳儿_答辩小姐姐作品_10"/>
          <p:cNvSpPr/>
          <p:nvPr/>
        </p:nvSpPr>
        <p:spPr>
          <a:xfrm>
            <a:off x="9127709" y="3851219"/>
            <a:ext cx="1518743" cy="1518743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稻壳儿_答辩小姐姐作品_11"/>
          <p:cNvSpPr>
            <a:spLocks noChangeAspect="1" noEditPoints="1"/>
          </p:cNvSpPr>
          <p:nvPr/>
        </p:nvSpPr>
        <p:spPr bwMode="auto">
          <a:xfrm>
            <a:off x="9631433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稻壳儿_答辩小姐姐作品_12"/>
          <p:cNvGrpSpPr/>
          <p:nvPr/>
        </p:nvGrpSpPr>
        <p:grpSpPr>
          <a:xfrm>
            <a:off x="3967480" y="365125"/>
            <a:ext cx="4074160" cy="526415"/>
            <a:chOff x="3866082" y="944107"/>
            <a:chExt cx="4074281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答辩小姐姐作品_1"/>
          <p:cNvSpPr/>
          <p:nvPr/>
        </p:nvSpPr>
        <p:spPr>
          <a:xfrm>
            <a:off x="488527" y="6096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稻壳儿_答辩小姐姐作品_2"/>
          <p:cNvSpPr/>
          <p:nvPr/>
        </p:nvSpPr>
        <p:spPr>
          <a:xfrm>
            <a:off x="1733818" y="2023038"/>
            <a:ext cx="870489" cy="863600"/>
          </a:xfrm>
          <a:prstGeom prst="roundRect">
            <a:avLst/>
          </a:prstGeom>
          <a:noFill/>
          <a:ln w="25400">
            <a:solidFill>
              <a:srgbClr val="A263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稻壳儿_答辩小姐姐作品_4"/>
          <p:cNvSpPr/>
          <p:nvPr/>
        </p:nvSpPr>
        <p:spPr>
          <a:xfrm>
            <a:off x="1733818" y="4326383"/>
            <a:ext cx="870489" cy="863600"/>
          </a:xfrm>
          <a:prstGeom prst="roundRect">
            <a:avLst/>
          </a:prstGeom>
          <a:noFill/>
          <a:ln w="25400">
            <a:solidFill>
              <a:srgbClr val="A263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稻壳儿_答辩小姐姐作品_5"/>
          <p:cNvGrpSpPr/>
          <p:nvPr/>
        </p:nvGrpSpPr>
        <p:grpSpPr>
          <a:xfrm>
            <a:off x="3344664" y="1890277"/>
            <a:ext cx="7805690" cy="1670050"/>
            <a:chOff x="2508704" y="4211187"/>
            <a:chExt cx="7805690" cy="1670050"/>
          </a:xfrm>
        </p:grpSpPr>
        <p:sp>
          <p:nvSpPr>
            <p:cNvPr id="18" name="文本框 27"/>
            <p:cNvSpPr txBox="1"/>
            <p:nvPr/>
          </p:nvSpPr>
          <p:spPr>
            <a:xfrm>
              <a:off x="2508704" y="4211187"/>
              <a:ext cx="196088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*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段落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文本框 28"/>
            <p:cNvSpPr txBox="1"/>
            <p:nvPr/>
          </p:nvSpPr>
          <p:spPr>
            <a:xfrm>
              <a:off x="2508704" y="4671562"/>
              <a:ext cx="7805690" cy="12096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(1) 分段倾向直接回车，简洁方便。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(2)输入字符&lt;&gt;:[]注意切换输入法。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(3)&lt;/u&gt;中注意/为除法运算符。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(4)标注内容后的冒号不要忘记打。</a:t>
              </a:r>
              <a:r>
                <a:rPr kumimoji="0" lang="en-US" altLang="zh-CN" sz="8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endParaRPr kumimoji="0" lang="en-US" altLang="zh-CN" sz="8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稻壳儿_答辩小姐姐作品_6"/>
          <p:cNvGrpSpPr/>
          <p:nvPr/>
        </p:nvGrpSpPr>
        <p:grpSpPr>
          <a:xfrm>
            <a:off x="3268464" y="3794007"/>
            <a:ext cx="7691318" cy="1670050"/>
            <a:chOff x="2508704" y="4211187"/>
            <a:chExt cx="7691318" cy="1670050"/>
          </a:xfrm>
        </p:grpSpPr>
        <p:sp>
          <p:nvSpPr>
            <p:cNvPr id="22" name="文本框 27"/>
            <p:cNvSpPr txBox="1"/>
            <p:nvPr/>
          </p:nvSpPr>
          <p:spPr>
            <a:xfrm>
              <a:off x="2508704" y="4211187"/>
              <a:ext cx="29286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*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区块、代码、表格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28"/>
            <p:cNvSpPr txBox="1"/>
            <p:nvPr/>
          </p:nvSpPr>
          <p:spPr>
            <a:xfrm>
              <a:off x="2508704" y="4671562"/>
              <a:ext cx="7691318" cy="12096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(1)加粗效果不能直接用于列表标题里面，但可以嵌套在列表里面混合使用。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(2)列表中包含代码块，前面加两个Tab或者八个空格并且需要空一行，否则不显示）。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(3)使用列表是，只要是数字后面加上英文的点都会无意间产生列表。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新宋体" panose="02010609030101010101" charset="-122"/>
                  <a:ea typeface="新宋体" panose="02010609030101010101" charset="-122"/>
                  <a:cs typeface="新宋体" panose="02010609030101010101" charset="-122"/>
                  <a:sym typeface="+mn-lt"/>
                </a:rPr>
                <a:t>      解决办法:在每个点前面加上\</a:t>
              </a:r>
              <a:endParaRPr kumimoji="0" lang="en-US" altLang="zh-CN" sz="1400" b="0" i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lt"/>
              </a:endParaRPr>
            </a:p>
          </p:txBody>
        </p:sp>
      </p:grpSp>
      <p:cxnSp>
        <p:nvCxnSpPr>
          <p:cNvPr id="27" name="稻壳儿_答辩小姐姐作品_8"/>
          <p:cNvCxnSpPr/>
          <p:nvPr/>
        </p:nvCxnSpPr>
        <p:spPr>
          <a:xfrm>
            <a:off x="822960" y="5773348"/>
            <a:ext cx="10715625" cy="0"/>
          </a:xfrm>
          <a:prstGeom prst="line">
            <a:avLst/>
          </a:prstGeom>
          <a:ln>
            <a:solidFill>
              <a:srgbClr val="A2633C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稻壳儿_答辩小姐姐作品_9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markdown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语法学习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8310" y="680720"/>
            <a:ext cx="9144000" cy="1546860"/>
          </a:xfrm>
        </p:spPr>
        <p:txBody>
          <a:bodyPr/>
          <a:p>
            <a:r>
              <a:rPr lang="en-US" altLang="zh-CN"/>
              <a:t>markdown</a:t>
            </a:r>
            <a:r>
              <a:rPr lang="zh-CN" altLang="en-US"/>
              <a:t>语法总结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8310" y="244887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1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通过阶段一学习我收获以下知识</a:t>
            </a:r>
            <a:endParaRPr lang="zh-CN" altLang="en-US" sz="1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了解认识Typora是一款Markdown编译器，可以通过简单的语法语言做到类似于word的功能，熟悉操作流程可以提高效率。</a:t>
            </a:r>
            <a:endParaRPr lang="zh-CN" altLang="en-US" sz="1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基本认识并简单操作了Markdown语法规则。</a:t>
            </a:r>
            <a:endParaRPr lang="zh-CN" altLang="en-US" sz="1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逐步开始认识github并努力学会使用及利用优秀资源。</a:t>
            </a:r>
            <a:endParaRPr lang="zh-CN" altLang="en-US" sz="1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通过阶段一自学Markdown认识到自己自学能力还有待加强，平时应注重积累，多搜多看多了解，通过各种不一样的平台和资源了解丰富的计算机知识</a:t>
            </a:r>
            <a:endParaRPr lang="zh-CN" altLang="en-US" sz="1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161925" y="671195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4217178" y="774093"/>
            <a:ext cx="689708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cs typeface="+mn-ea"/>
                <a:sym typeface="+mn-lt"/>
              </a:rPr>
              <a:t>Github</a:t>
            </a:r>
            <a:r>
              <a:rPr lang="zh-CN" altLang="en-US" sz="4800" spc="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cs typeface="+mn-ea"/>
                <a:sym typeface="+mn-lt"/>
              </a:rPr>
              <a:t>学习</a:t>
            </a:r>
            <a:endParaRPr lang="zh-CN" altLang="en-US" sz="4800" spc="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0815" y="2147570"/>
            <a:ext cx="63747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sz="2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目标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 创建自己的github账号,新建仓库Tasks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 学习Git的基本操作以及核心功能版本控制 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28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 学会使用Git Bash将本地项目推送到远程github仓库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320" y="1106805"/>
            <a:ext cx="9144000" cy="1412875"/>
          </a:xfrm>
        </p:spPr>
        <p:txBody>
          <a:bodyPr/>
          <a:p>
            <a:r>
              <a:rPr lang="en-US" altLang="zh-CN"/>
              <a:t>Github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67610"/>
            <a:ext cx="9417685" cy="36429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Github</a:t>
            </a:r>
            <a:r>
              <a:rPr lang="zh-CN" altLang="en-US"/>
              <a:t>基本操作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Git</a:t>
            </a:r>
            <a:r>
              <a:rPr lang="zh-CN" altLang="en-US"/>
              <a:t>基本工作流程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Git</a:t>
            </a:r>
            <a:r>
              <a:rPr lang="zh-CN" altLang="en-US"/>
              <a:t>初始化及仓库创建操作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Git</a:t>
            </a:r>
            <a:r>
              <a:rPr lang="zh-CN" altLang="en-US"/>
              <a:t>远程管理仓库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_答辩小姐姐作品_1"/>
          <p:cNvSpPr/>
          <p:nvPr/>
        </p:nvSpPr>
        <p:spPr>
          <a:xfrm>
            <a:off x="473287" y="944245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最终确定的文件保存在仓库，成为一个新的版本，并且对他人可见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稻壳儿_答辩小姐姐作品_2"/>
          <p:cNvSpPr/>
          <p:nvPr/>
        </p:nvSpPr>
        <p:spPr>
          <a:xfrm>
            <a:off x="952402" y="2100145"/>
            <a:ext cx="2261936" cy="2261936"/>
          </a:xfrm>
          <a:prstGeom prst="donut">
            <a:avLst>
              <a:gd name="adj" fmla="val 3559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稻壳儿_答辩小姐姐作品_3"/>
          <p:cNvSpPr/>
          <p:nvPr/>
        </p:nvSpPr>
        <p:spPr>
          <a:xfrm>
            <a:off x="1419227" y="1879460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稻壳儿_答辩小姐姐作品_6"/>
          <p:cNvSpPr txBox="1"/>
          <p:nvPr/>
        </p:nvSpPr>
        <p:spPr>
          <a:xfrm>
            <a:off x="1819515" y="1919599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稻壳儿_答辩小姐姐作品_7"/>
          <p:cNvSpPr/>
          <p:nvPr/>
        </p:nvSpPr>
        <p:spPr>
          <a:xfrm>
            <a:off x="1341029" y="3052934"/>
            <a:ext cx="1495217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仓库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稻壳儿_答辩小姐姐作品_8"/>
          <p:cNvSpPr/>
          <p:nvPr/>
        </p:nvSpPr>
        <p:spPr>
          <a:xfrm>
            <a:off x="4949237" y="2060006"/>
            <a:ext cx="2261936" cy="2261936"/>
          </a:xfrm>
          <a:prstGeom prst="donut">
            <a:avLst>
              <a:gd name="adj" fmla="val 3559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稻壳儿_答辩小姐姐作品_9"/>
          <p:cNvSpPr/>
          <p:nvPr/>
        </p:nvSpPr>
        <p:spPr>
          <a:xfrm>
            <a:off x="5416062" y="1839321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稻壳儿_答辩小姐姐作品_11"/>
          <p:cNvSpPr/>
          <p:nvPr/>
        </p:nvSpPr>
        <p:spPr>
          <a:xfrm flipH="1">
            <a:off x="4597914" y="4993612"/>
            <a:ext cx="2964582" cy="73723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最终确定的文件保存在仓库，成为一个新的版本，并且对他人可见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稻壳儿_答辩小姐姐作品_12"/>
          <p:cNvSpPr txBox="1"/>
          <p:nvPr/>
        </p:nvSpPr>
        <p:spPr>
          <a:xfrm>
            <a:off x="5816350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稻壳儿_答辩小姐姐作品_13"/>
          <p:cNvSpPr/>
          <p:nvPr/>
        </p:nvSpPr>
        <p:spPr>
          <a:xfrm>
            <a:off x="5337864" y="3012795"/>
            <a:ext cx="1495217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暂存区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稻壳儿_答辩小姐姐作品_14"/>
          <p:cNvSpPr/>
          <p:nvPr/>
        </p:nvSpPr>
        <p:spPr>
          <a:xfrm>
            <a:off x="8952915" y="2060006"/>
            <a:ext cx="2261936" cy="2261936"/>
          </a:xfrm>
          <a:prstGeom prst="donut">
            <a:avLst>
              <a:gd name="adj" fmla="val 3559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稻壳儿_答辩小姐姐作品_15"/>
          <p:cNvSpPr/>
          <p:nvPr/>
        </p:nvSpPr>
        <p:spPr>
          <a:xfrm>
            <a:off x="9419740" y="1839321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稻壳儿_答辩小姐姐作品_17"/>
          <p:cNvSpPr/>
          <p:nvPr/>
        </p:nvSpPr>
        <p:spPr>
          <a:xfrm flipH="1">
            <a:off x="8601592" y="4993612"/>
            <a:ext cx="2964582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添加、编译、修改文件等动作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稻壳儿_答辩小姐姐作品_18"/>
          <p:cNvSpPr txBox="1"/>
          <p:nvPr/>
        </p:nvSpPr>
        <p:spPr>
          <a:xfrm>
            <a:off x="9820028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稻壳儿_答辩小姐姐作品_19"/>
          <p:cNvSpPr/>
          <p:nvPr/>
        </p:nvSpPr>
        <p:spPr>
          <a:xfrm>
            <a:off x="9341542" y="3012795"/>
            <a:ext cx="1495217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缓存区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稻壳儿_答辩小姐姐作品_20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此处输入标题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4460" y="4870450"/>
            <a:ext cx="1958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uFillTx/>
              </a:rPr>
              <a:t>最终确定的文件保存在仓库，成为一个新的版本，并且对他人可见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演示</Application>
  <PresentationFormat>宽屏</PresentationFormat>
  <Paragraphs>212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杨任东竹石体-Regular</vt:lpstr>
      <vt:lpstr>阿里巴巴普惠体 R</vt:lpstr>
      <vt:lpstr>思源黑體 Medium</vt:lpstr>
      <vt:lpstr>新宋体</vt:lpstr>
      <vt:lpstr>华文楷体</vt:lpstr>
      <vt:lpstr>杨任东竹石体-Semibold</vt:lpstr>
      <vt:lpstr>Segoe Print</vt:lpstr>
      <vt:lpstr>等线</vt:lpstr>
      <vt:lpstr>微软雅黑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markdown语法总结</vt:lpstr>
      <vt:lpstr>PowerPoint 演示文稿</vt:lpstr>
      <vt:lpstr>Github学习</vt:lpstr>
      <vt:lpstr>PowerPoint 演示文稿</vt:lpstr>
      <vt:lpstr>Github学习</vt:lpstr>
      <vt:lpstr>PowerPoint 演示文稿</vt:lpstr>
      <vt:lpstr>认识C/S</vt:lpstr>
      <vt:lpstr>认识B/S</vt:lpstr>
      <vt:lpstr>HTML学习</vt:lpstr>
      <vt:lpstr>CSS学习</vt:lpstr>
      <vt:lpstr>PowerPoint 演示文稿</vt:lpstr>
      <vt:lpstr>学习总结</vt:lpstr>
      <vt:lpstr>励志话语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草莓布丁</cp:lastModifiedBy>
  <cp:revision>32</cp:revision>
  <dcterms:created xsi:type="dcterms:W3CDTF">2019-09-03T15:35:00Z</dcterms:created>
  <dcterms:modified xsi:type="dcterms:W3CDTF">2020-11-22T08:22:49Z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