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5"/>
  </p:notesMasterIdLst>
  <p:sldIdLst>
    <p:sldId id="256" r:id="rId2"/>
    <p:sldId id="259" r:id="rId3"/>
    <p:sldId id="260" r:id="rId4"/>
    <p:sldId id="269" r:id="rId5"/>
    <p:sldId id="261" r:id="rId6"/>
    <p:sldId id="268" r:id="rId7"/>
    <p:sldId id="264" r:id="rId8"/>
    <p:sldId id="290" r:id="rId9"/>
    <p:sldId id="280" r:id="rId10"/>
    <p:sldId id="282" r:id="rId11"/>
    <p:sldId id="283" r:id="rId12"/>
    <p:sldId id="284" r:id="rId13"/>
    <p:sldId id="285" r:id="rId14"/>
    <p:sldId id="286" r:id="rId15"/>
    <p:sldId id="288" r:id="rId16"/>
    <p:sldId id="287" r:id="rId17"/>
    <p:sldId id="291" r:id="rId18"/>
    <p:sldId id="274" r:id="rId19"/>
    <p:sldId id="273" r:id="rId20"/>
    <p:sldId id="289" r:id="rId21"/>
    <p:sldId id="272" r:id="rId22"/>
    <p:sldId id="262" r:id="rId23"/>
    <p:sldId id="281"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Georgia" panose="02040502050405020303" pitchFamily="18" charset="0"/>
      <p:regular r:id="rId30"/>
      <p:bold r:id="rId31"/>
      <p:italic r:id="rId32"/>
      <p:boldItalic r:id="rId33"/>
    </p:embeddedFont>
    <p:embeddedFont>
      <p:font typeface="Nunito Sans"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9EEBE2-CD4F-435F-9FE8-A0475AAE6F58}">
  <a:tblStyle styleId="{169EEBE2-CD4F-435F-9FE8-A0475AAE6F5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884" autoAdjust="0"/>
  </p:normalViewPr>
  <p:slideViewPr>
    <p:cSldViewPr snapToGrid="0">
      <p:cViewPr varScale="1">
        <p:scale>
          <a:sx n="96" d="100"/>
          <a:sy n="96" d="100"/>
        </p:scale>
        <p:origin x="4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c8d0b7f6e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c8d0b7f6e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c8d0b7f6e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c8d0b7f6e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14021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Google Shape;11;p2"/>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endParaRPr/>
          </a:p>
        </p:txBody>
      </p:sp>
      <p:sp>
        <p:nvSpPr>
          <p:cNvPr id="12" name="Google Shape;12;p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flipH="1">
            <a:off x="-7125" y="0"/>
            <a:ext cx="2592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15;p3"/>
          <p:cNvSpPr/>
          <p:nvPr/>
        </p:nvSpPr>
        <p:spPr>
          <a:xfrm>
            <a:off x="2585478"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 name="Google Shape;16;p3"/>
          <p:cNvSpPr txBox="1">
            <a:spLocks noGrp="1"/>
          </p:cNvSpPr>
          <p:nvPr>
            <p:ph type="ctrTitle"/>
          </p:nvPr>
        </p:nvSpPr>
        <p:spPr>
          <a:xfrm>
            <a:off x="277100" y="284200"/>
            <a:ext cx="2024100" cy="3678000"/>
          </a:xfrm>
          <a:prstGeom prst="rect">
            <a:avLst/>
          </a:prstGeom>
        </p:spPr>
        <p:txBody>
          <a:bodyPr spcFirstLastPara="1" wrap="square" lIns="91425" tIns="91425" rIns="91425" bIns="91425" anchor="b" anchorCtr="0"/>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a:endParaRPr/>
          </a:p>
        </p:txBody>
      </p:sp>
      <p:sp>
        <p:nvSpPr>
          <p:cNvPr id="17" name="Google Shape;17;p3"/>
          <p:cNvSpPr txBox="1">
            <a:spLocks noGrp="1"/>
          </p:cNvSpPr>
          <p:nvPr>
            <p:ph type="subTitle" idx="1"/>
          </p:nvPr>
        </p:nvSpPr>
        <p:spPr>
          <a:xfrm>
            <a:off x="277100" y="3983050"/>
            <a:ext cx="2024100" cy="784800"/>
          </a:xfrm>
          <a:prstGeom prst="rect">
            <a:avLst/>
          </a:prstGeom>
        </p:spPr>
        <p:txBody>
          <a:bodyPr spcFirstLastPara="1" wrap="square" lIns="91425" tIns="91425" rIns="91425" bIns="91425" anchor="t" anchorCtr="0"/>
          <a:lstStyle>
            <a:lvl1pPr lvl="0" rtl="0">
              <a:spcBef>
                <a:spcPts val="0"/>
              </a:spcBef>
              <a:spcAft>
                <a:spcPts val="0"/>
              </a:spcAft>
              <a:buClr>
                <a:srgbClr val="999999"/>
              </a:buClr>
              <a:buSzPts val="1400"/>
              <a:buFont typeface="Georgia"/>
              <a:buNone/>
              <a:defRPr i="1">
                <a:solidFill>
                  <a:srgbClr val="999999"/>
                </a:solidFill>
                <a:latin typeface="Georgia"/>
                <a:ea typeface="Georgia"/>
                <a:cs typeface="Georgia"/>
                <a:sym typeface="Georgia"/>
              </a:defRPr>
            </a:lvl1pPr>
            <a:lvl2pPr lvl="1"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2pPr>
            <a:lvl3pPr lvl="2"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3pPr>
            <a:lvl4pPr lvl="3"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4pPr>
            <a:lvl5pPr lvl="4"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5pPr>
            <a:lvl6pPr lvl="5"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6pPr>
            <a:lvl7pPr lvl="6"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7pPr>
            <a:lvl8pPr lvl="7"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8pPr>
            <a:lvl9pPr lvl="8" rtl="0">
              <a:spcBef>
                <a:spcPts val="0"/>
              </a:spcBef>
              <a:spcAft>
                <a:spcPts val="0"/>
              </a:spcAft>
              <a:buClr>
                <a:srgbClr val="999999"/>
              </a:buClr>
              <a:buSzPts val="3000"/>
              <a:buFont typeface="Georgia"/>
              <a:buNone/>
              <a:defRPr sz="3000" i="1">
                <a:solidFill>
                  <a:srgbClr val="999999"/>
                </a:solidFill>
                <a:latin typeface="Georgia"/>
                <a:ea typeface="Georgia"/>
                <a:cs typeface="Georgia"/>
                <a:sym typeface="Georgia"/>
              </a:defRPr>
            </a:lvl9pPr>
          </a:lstStyle>
          <a:p>
            <a:endParaRPr/>
          </a:p>
        </p:txBody>
      </p:sp>
      <p:sp>
        <p:nvSpPr>
          <p:cNvPr id="18" name="Google Shape;18;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TITLE_1_2">
    <p:spTree>
      <p:nvGrpSpPr>
        <p:cNvPr id="1" name="Shape 19"/>
        <p:cNvGrpSpPr/>
        <p:nvPr/>
      </p:nvGrpSpPr>
      <p:grpSpPr>
        <a:xfrm>
          <a:off x="0" y="0"/>
          <a:ext cx="0" cy="0"/>
          <a:chOff x="0" y="0"/>
          <a:chExt cx="0" cy="0"/>
        </a:xfrm>
      </p:grpSpPr>
      <p:sp>
        <p:nvSpPr>
          <p:cNvPr id="20" name="Google Shape;20;p4"/>
          <p:cNvSpPr/>
          <p:nvPr/>
        </p:nvSpPr>
        <p:spPr>
          <a:xfrm flipH="1">
            <a:off x="4568412"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4"/>
          <p:cNvSpPr txBox="1">
            <a:spLocks noGrp="1"/>
          </p:cNvSpPr>
          <p:nvPr>
            <p:ph type="subTitle" idx="1"/>
          </p:nvPr>
        </p:nvSpPr>
        <p:spPr>
          <a:xfrm>
            <a:off x="646550" y="1989500"/>
            <a:ext cx="3246900" cy="21264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400"/>
              <a:buFont typeface="Georgia"/>
              <a:buNone/>
              <a:defRPr i="1">
                <a:solidFill>
                  <a:srgbClr val="FFFFFF"/>
                </a:solidFill>
                <a:latin typeface="Georgia"/>
                <a:ea typeface="Georgia"/>
                <a:cs typeface="Georgia"/>
                <a:sym typeface="Georgia"/>
              </a:defRPr>
            </a:lvl1pPr>
            <a:lvl2pPr lvl="1"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2pPr>
            <a:lvl3pPr lvl="2"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3pPr>
            <a:lvl4pPr lvl="3"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4pPr>
            <a:lvl5pPr lvl="4"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5pPr>
            <a:lvl6pPr lvl="5"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6pPr>
            <a:lvl7pPr lvl="6"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7pPr>
            <a:lvl8pPr lvl="7"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8pPr>
            <a:lvl9pPr lvl="8" rtl="0">
              <a:spcBef>
                <a:spcPts val="0"/>
              </a:spcBef>
              <a:spcAft>
                <a:spcPts val="0"/>
              </a:spcAft>
              <a:buClr>
                <a:srgbClr val="FFFFFF"/>
              </a:buClr>
              <a:buSzPts val="3000"/>
              <a:buFont typeface="Georgia"/>
              <a:buNone/>
              <a:defRPr sz="3000" i="1">
                <a:solidFill>
                  <a:srgbClr val="FFFFFF"/>
                </a:solidFill>
                <a:latin typeface="Georgia"/>
                <a:ea typeface="Georgia"/>
                <a:cs typeface="Georgia"/>
                <a:sym typeface="Georgia"/>
              </a:defRPr>
            </a:lvl9pPr>
          </a:lstStyle>
          <a:p>
            <a:endParaRPr/>
          </a:p>
        </p:txBody>
      </p:sp>
      <p:sp>
        <p:nvSpPr>
          <p:cNvPr id="22" name="Google Shape;22;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
        <p:nvSpPr>
          <p:cNvPr id="23" name="Google Shape;23;p4"/>
          <p:cNvSpPr/>
          <p:nvPr/>
        </p:nvSpPr>
        <p:spPr>
          <a:xfrm flipH="1">
            <a:off x="4455300"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 name="Google Shape;24;p4"/>
          <p:cNvSpPr txBox="1">
            <a:spLocks noGrp="1"/>
          </p:cNvSpPr>
          <p:nvPr>
            <p:ph type="body" idx="2"/>
          </p:nvPr>
        </p:nvSpPr>
        <p:spPr>
          <a:xfrm>
            <a:off x="5130225" y="1016000"/>
            <a:ext cx="3470700" cy="3099900"/>
          </a:xfrm>
          <a:prstGeom prst="rect">
            <a:avLst/>
          </a:prstGeom>
        </p:spPr>
        <p:txBody>
          <a:bodyPr spcFirstLastPara="1" wrap="square" lIns="91425" tIns="91425" rIns="91425" bIns="91425" anchor="t" anchorCtr="0"/>
          <a:lstStyle>
            <a:lvl1pPr marL="457200" lvl="0" indent="-342900" rtl="0">
              <a:spcBef>
                <a:spcPts val="0"/>
              </a:spcBef>
              <a:spcAft>
                <a:spcPts val="0"/>
              </a:spcAft>
              <a:buClr>
                <a:srgbClr val="F67031"/>
              </a:buClr>
              <a:buSzPts val="1800"/>
              <a:buAutoNum type="arabicPeriod"/>
              <a:defRPr sz="1800"/>
            </a:lvl1pPr>
            <a:lvl2pPr marL="914400" lvl="1" indent="-317500" rtl="0">
              <a:spcBef>
                <a:spcPts val="1000"/>
              </a:spcBef>
              <a:spcAft>
                <a:spcPts val="0"/>
              </a:spcAft>
              <a:buSzPts val="1400"/>
              <a:buAutoNum type="alphaLcPeriod"/>
              <a:defRPr>
                <a:solidFill>
                  <a:srgbClr val="999999"/>
                </a:solidFill>
              </a:defRPr>
            </a:lvl2pPr>
            <a:lvl3pPr marL="1371600" lvl="2" indent="-317500" rtl="0">
              <a:spcBef>
                <a:spcPts val="1000"/>
              </a:spcBef>
              <a:spcAft>
                <a:spcPts val="0"/>
              </a:spcAft>
              <a:buSzPts val="1400"/>
              <a:buAutoNum type="romanLcPeriod"/>
              <a:defRPr>
                <a:solidFill>
                  <a:srgbClr val="999999"/>
                </a:solidFill>
              </a:defRPr>
            </a:lvl3pPr>
            <a:lvl4pPr marL="1828800" lvl="3" indent="-317500" rtl="0">
              <a:spcBef>
                <a:spcPts val="1000"/>
              </a:spcBef>
              <a:spcAft>
                <a:spcPts val="0"/>
              </a:spcAft>
              <a:buSzPts val="1400"/>
              <a:buAutoNum type="arabicPeriod"/>
              <a:defRPr>
                <a:solidFill>
                  <a:srgbClr val="999999"/>
                </a:solidFill>
              </a:defRPr>
            </a:lvl4pPr>
            <a:lvl5pPr marL="2286000" lvl="4" indent="-317500" rtl="0">
              <a:spcBef>
                <a:spcPts val="1000"/>
              </a:spcBef>
              <a:spcAft>
                <a:spcPts val="0"/>
              </a:spcAft>
              <a:buClr>
                <a:srgbClr val="999999"/>
              </a:buClr>
              <a:buSzPts val="1400"/>
              <a:buAutoNum type="alphaLcPeriod"/>
              <a:defRPr>
                <a:solidFill>
                  <a:srgbClr val="999999"/>
                </a:solidFill>
              </a:defRPr>
            </a:lvl5pPr>
            <a:lvl6pPr marL="2743200" lvl="5" indent="-317500" rtl="0">
              <a:spcBef>
                <a:spcPts val="1000"/>
              </a:spcBef>
              <a:spcAft>
                <a:spcPts val="0"/>
              </a:spcAft>
              <a:buClr>
                <a:srgbClr val="999999"/>
              </a:buClr>
              <a:buSzPts val="1400"/>
              <a:buAutoNum type="romanLcPeriod"/>
              <a:defRPr>
                <a:solidFill>
                  <a:srgbClr val="999999"/>
                </a:solidFill>
              </a:defRPr>
            </a:lvl6pPr>
            <a:lvl7pPr marL="3200400" lvl="6" indent="-317500" rtl="0">
              <a:spcBef>
                <a:spcPts val="1000"/>
              </a:spcBef>
              <a:spcAft>
                <a:spcPts val="0"/>
              </a:spcAft>
              <a:buClr>
                <a:srgbClr val="999999"/>
              </a:buClr>
              <a:buSzPts val="1400"/>
              <a:buAutoNum type="arabicPeriod"/>
              <a:defRPr>
                <a:solidFill>
                  <a:srgbClr val="999999"/>
                </a:solidFill>
              </a:defRPr>
            </a:lvl7pPr>
            <a:lvl8pPr marL="3657600" lvl="7" indent="-317500" rtl="0">
              <a:spcBef>
                <a:spcPts val="1000"/>
              </a:spcBef>
              <a:spcAft>
                <a:spcPts val="0"/>
              </a:spcAft>
              <a:buClr>
                <a:srgbClr val="999999"/>
              </a:buClr>
              <a:buSzPts val="1400"/>
              <a:buAutoNum type="alphaLcPeriod"/>
              <a:defRPr>
                <a:solidFill>
                  <a:srgbClr val="999999"/>
                </a:solidFill>
              </a:defRPr>
            </a:lvl8pPr>
            <a:lvl9pPr marL="4114800" lvl="8" indent="-317500" rtl="0">
              <a:spcBef>
                <a:spcPts val="1000"/>
              </a:spcBef>
              <a:spcAft>
                <a:spcPts val="1000"/>
              </a:spcAft>
              <a:buClr>
                <a:srgbClr val="999999"/>
              </a:buClr>
              <a:buSzPts val="1400"/>
              <a:buAutoNum type="romanLcPeriod"/>
              <a:defRPr>
                <a:solidFill>
                  <a:srgbClr val="999999"/>
                </a:solidFill>
              </a:defRPr>
            </a:lvl9pPr>
          </a:lstStyle>
          <a:p>
            <a:endParaRPr/>
          </a:p>
        </p:txBody>
      </p:sp>
      <p:sp>
        <p:nvSpPr>
          <p:cNvPr id="25" name="Google Shape;25;p4"/>
          <p:cNvSpPr txBox="1">
            <a:spLocks noGrp="1"/>
          </p:cNvSpPr>
          <p:nvPr>
            <p:ph type="title"/>
          </p:nvPr>
        </p:nvSpPr>
        <p:spPr>
          <a:xfrm>
            <a:off x="646573" y="1016000"/>
            <a:ext cx="3246900" cy="9735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6"/>
        <p:cNvGrpSpPr/>
        <p:nvPr/>
      </p:nvGrpSpPr>
      <p:grpSpPr>
        <a:xfrm>
          <a:off x="0" y="0"/>
          <a:ext cx="0" cy="0"/>
          <a:chOff x="0" y="0"/>
          <a:chExt cx="0" cy="0"/>
        </a:xfrm>
      </p:grpSpPr>
      <p:sp>
        <p:nvSpPr>
          <p:cNvPr id="27" name="Google Shape;27;p5"/>
          <p:cNvSpPr/>
          <p:nvPr/>
        </p:nvSpPr>
        <p:spPr>
          <a:xfrm rot="5400000" flipH="1">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 name="Google Shape;28;p5"/>
          <p:cNvSpPr/>
          <p:nvPr/>
        </p:nvSpPr>
        <p:spPr>
          <a:xfrm>
            <a:off x="-7125" y="1271275"/>
            <a:ext cx="9151200" cy="38721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Google Shape;29;p5"/>
          <p:cNvSpPr txBox="1">
            <a:spLocks noGrp="1"/>
          </p:cNvSpPr>
          <p:nvPr>
            <p:ph type="body" idx="1"/>
          </p:nvPr>
        </p:nvSpPr>
        <p:spPr>
          <a:xfrm>
            <a:off x="1847275" y="1704600"/>
            <a:ext cx="5449500" cy="2714700"/>
          </a:xfrm>
          <a:prstGeom prst="rect">
            <a:avLst/>
          </a:prstGeom>
        </p:spPr>
        <p:txBody>
          <a:bodyPr spcFirstLastPara="1" wrap="square" lIns="91425" tIns="91425" rIns="91425" bIns="91425" anchor="t" anchorCtr="0"/>
          <a:lstStyle>
            <a:lvl1pPr marL="457200" lvl="0" indent="-381000" algn="ctr" rtl="0">
              <a:spcBef>
                <a:spcPts val="600"/>
              </a:spcBef>
              <a:spcAft>
                <a:spcPts val="0"/>
              </a:spcAft>
              <a:buSzPts val="2400"/>
              <a:buFont typeface="Georgia"/>
              <a:buChar char="▪"/>
              <a:defRPr sz="2400" i="1">
                <a:latin typeface="Georgia"/>
                <a:ea typeface="Georgia"/>
                <a:cs typeface="Georgia"/>
                <a:sym typeface="Georgia"/>
              </a:defRPr>
            </a:lvl1pPr>
            <a:lvl2pPr marL="914400" lvl="1" indent="-381000" algn="ctr" rtl="0">
              <a:spcBef>
                <a:spcPts val="0"/>
              </a:spcBef>
              <a:spcAft>
                <a:spcPts val="0"/>
              </a:spcAft>
              <a:buSzPts val="2400"/>
              <a:buFont typeface="Georgia"/>
              <a:buChar char="-"/>
              <a:defRPr sz="2400" i="1">
                <a:latin typeface="Georgia"/>
                <a:ea typeface="Georgia"/>
                <a:cs typeface="Georgia"/>
                <a:sym typeface="Georgia"/>
              </a:defRPr>
            </a:lvl2pPr>
            <a:lvl3pPr marL="1371600" lvl="2" indent="-381000" algn="ctr" rtl="0">
              <a:spcBef>
                <a:spcPts val="0"/>
              </a:spcBef>
              <a:spcAft>
                <a:spcPts val="0"/>
              </a:spcAft>
              <a:buSzPts val="2400"/>
              <a:buFont typeface="Georgia"/>
              <a:buChar char="-"/>
              <a:defRPr sz="2400" i="1">
                <a:latin typeface="Georgia"/>
                <a:ea typeface="Georgia"/>
                <a:cs typeface="Georgia"/>
                <a:sym typeface="Georgia"/>
              </a:defRPr>
            </a:lvl3pPr>
            <a:lvl4pPr marL="1828800" lvl="3" indent="-381000" algn="ctr" rtl="0">
              <a:spcBef>
                <a:spcPts val="0"/>
              </a:spcBef>
              <a:spcAft>
                <a:spcPts val="0"/>
              </a:spcAft>
              <a:buSzPts val="2400"/>
              <a:buFont typeface="Georgia"/>
              <a:buChar char="-"/>
              <a:defRPr sz="2400" i="1">
                <a:latin typeface="Georgia"/>
                <a:ea typeface="Georgia"/>
                <a:cs typeface="Georgia"/>
                <a:sym typeface="Georgia"/>
              </a:defRPr>
            </a:lvl4pPr>
            <a:lvl5pPr marL="2286000" lvl="4" indent="-381000" algn="ctr" rtl="0">
              <a:spcBef>
                <a:spcPts val="0"/>
              </a:spcBef>
              <a:spcAft>
                <a:spcPts val="0"/>
              </a:spcAft>
              <a:buSzPts val="2400"/>
              <a:buFont typeface="Georgia"/>
              <a:buChar char="-"/>
              <a:defRPr sz="2400" i="1">
                <a:latin typeface="Georgia"/>
                <a:ea typeface="Georgia"/>
                <a:cs typeface="Georgia"/>
                <a:sym typeface="Georgia"/>
              </a:defRPr>
            </a:lvl5pPr>
            <a:lvl6pPr marL="2743200" lvl="5" indent="-381000" algn="ctr" rtl="0">
              <a:spcBef>
                <a:spcPts val="0"/>
              </a:spcBef>
              <a:spcAft>
                <a:spcPts val="0"/>
              </a:spcAft>
              <a:buSzPts val="2400"/>
              <a:buFont typeface="Georgia"/>
              <a:buChar char="-"/>
              <a:defRPr sz="2400" i="1">
                <a:latin typeface="Georgia"/>
                <a:ea typeface="Georgia"/>
                <a:cs typeface="Georgia"/>
                <a:sym typeface="Georgia"/>
              </a:defRPr>
            </a:lvl6pPr>
            <a:lvl7pPr marL="3200400" lvl="6" indent="-381000" algn="ctr" rtl="0">
              <a:spcBef>
                <a:spcPts val="0"/>
              </a:spcBef>
              <a:spcAft>
                <a:spcPts val="0"/>
              </a:spcAft>
              <a:buSzPts val="2400"/>
              <a:buFont typeface="Georgia"/>
              <a:buChar char="-"/>
              <a:defRPr sz="2400" i="1">
                <a:latin typeface="Georgia"/>
                <a:ea typeface="Georgia"/>
                <a:cs typeface="Georgia"/>
                <a:sym typeface="Georgia"/>
              </a:defRPr>
            </a:lvl7pPr>
            <a:lvl8pPr marL="3657600" lvl="7" indent="-381000" algn="ctr" rtl="0">
              <a:spcBef>
                <a:spcPts val="0"/>
              </a:spcBef>
              <a:spcAft>
                <a:spcPts val="0"/>
              </a:spcAft>
              <a:buSzPts val="2400"/>
              <a:buFont typeface="Georgia"/>
              <a:buChar char="-"/>
              <a:defRPr sz="2400" i="1">
                <a:latin typeface="Georgia"/>
                <a:ea typeface="Georgia"/>
                <a:cs typeface="Georgia"/>
                <a:sym typeface="Georgia"/>
              </a:defRPr>
            </a:lvl8pPr>
            <a:lvl9pPr marL="4114800" lvl="8" indent="-381000" algn="ctr">
              <a:spcBef>
                <a:spcPts val="0"/>
              </a:spcBef>
              <a:spcAft>
                <a:spcPts val="0"/>
              </a:spcAft>
              <a:buSzPts val="2400"/>
              <a:buFont typeface="Georgia"/>
              <a:buChar char="-"/>
              <a:defRPr sz="2400" i="1">
                <a:latin typeface="Georgia"/>
                <a:ea typeface="Georgia"/>
                <a:cs typeface="Georgia"/>
                <a:sym typeface="Georgia"/>
              </a:defRPr>
            </a:lvl9pPr>
          </a:lstStyle>
          <a:p>
            <a:endParaRPr/>
          </a:p>
        </p:txBody>
      </p:sp>
      <p:sp>
        <p:nvSpPr>
          <p:cNvPr id="30" name="Google Shape;30;p5"/>
          <p:cNvSpPr txBox="1"/>
          <p:nvPr/>
        </p:nvSpPr>
        <p:spPr>
          <a:xfrm>
            <a:off x="3593400" y="227724"/>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7200">
                <a:solidFill>
                  <a:srgbClr val="FFFFFF"/>
                </a:solidFill>
                <a:latin typeface="Nunito Sans"/>
                <a:ea typeface="Nunito Sans"/>
                <a:cs typeface="Nunito Sans"/>
                <a:sym typeface="Nunito Sans"/>
              </a:rPr>
              <a:t>“</a:t>
            </a:r>
            <a:endParaRPr sz="7200">
              <a:solidFill>
                <a:srgbClr val="FFFFFF"/>
              </a:solidFill>
              <a:latin typeface="Nunito Sans"/>
              <a:ea typeface="Nunito Sans"/>
              <a:cs typeface="Nunito Sans"/>
              <a:sym typeface="Nunito Sans"/>
            </a:endParaRPr>
          </a:p>
        </p:txBody>
      </p:sp>
      <p:sp>
        <p:nvSpPr>
          <p:cNvPr id="31" name="Google Shape;31;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half">
  <p:cSld name="TITLE_AND_BODY_1_1_1">
    <p:spTree>
      <p:nvGrpSpPr>
        <p:cNvPr id="1" name="Shape 59"/>
        <p:cNvGrpSpPr/>
        <p:nvPr/>
      </p:nvGrpSpPr>
      <p:grpSpPr>
        <a:xfrm>
          <a:off x="0" y="0"/>
          <a:ext cx="0" cy="0"/>
          <a:chOff x="0" y="0"/>
          <a:chExt cx="0" cy="0"/>
        </a:xfrm>
      </p:grpSpPr>
      <p:sp>
        <p:nvSpPr>
          <p:cNvPr id="60" name="Google Shape;60;p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p10"/>
          <p:cNvSpPr/>
          <p:nvPr/>
        </p:nvSpPr>
        <p:spPr>
          <a:xfrm>
            <a:off x="4574903"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2" name="Google Shape;62;p10"/>
          <p:cNvSpPr txBox="1">
            <a:spLocks noGrp="1"/>
          </p:cNvSpPr>
          <p:nvPr>
            <p:ph type="title"/>
          </p:nvPr>
        </p:nvSpPr>
        <p:spPr>
          <a:xfrm>
            <a:off x="511425" y="575500"/>
            <a:ext cx="3517200" cy="973500"/>
          </a:xfrm>
          <a:prstGeom prst="rect">
            <a:avLst/>
          </a:prstGeom>
        </p:spPr>
        <p:txBody>
          <a:bodyPr spcFirstLastPara="1" wrap="square" lIns="91425" tIns="91425" rIns="91425" bIns="91425" anchor="b" anchorCtr="0"/>
          <a:lstStyle>
            <a:lvl1pPr lvl="0" rtl="0">
              <a:spcBef>
                <a:spcPts val="0"/>
              </a:spcBef>
              <a:spcAft>
                <a:spcPts val="0"/>
              </a:spcAft>
              <a:buClr>
                <a:srgbClr val="F67031"/>
              </a:buClr>
              <a:buSzPts val="2400"/>
              <a:buNone/>
              <a:defRPr>
                <a:solidFill>
                  <a:srgbClr val="F67031"/>
                </a:solidFill>
              </a:defRPr>
            </a:lvl1pPr>
            <a:lvl2pPr lvl="1" rtl="0">
              <a:spcBef>
                <a:spcPts val="0"/>
              </a:spcBef>
              <a:spcAft>
                <a:spcPts val="0"/>
              </a:spcAft>
              <a:buClr>
                <a:srgbClr val="F67031"/>
              </a:buClr>
              <a:buSzPts val="2400"/>
              <a:buNone/>
              <a:defRPr>
                <a:solidFill>
                  <a:srgbClr val="F67031"/>
                </a:solidFill>
              </a:defRPr>
            </a:lvl2pPr>
            <a:lvl3pPr lvl="2" rtl="0">
              <a:spcBef>
                <a:spcPts val="0"/>
              </a:spcBef>
              <a:spcAft>
                <a:spcPts val="0"/>
              </a:spcAft>
              <a:buClr>
                <a:srgbClr val="F67031"/>
              </a:buClr>
              <a:buSzPts val="2400"/>
              <a:buNone/>
              <a:defRPr>
                <a:solidFill>
                  <a:srgbClr val="F67031"/>
                </a:solidFill>
              </a:defRPr>
            </a:lvl3pPr>
            <a:lvl4pPr lvl="3" rtl="0">
              <a:spcBef>
                <a:spcPts val="0"/>
              </a:spcBef>
              <a:spcAft>
                <a:spcPts val="0"/>
              </a:spcAft>
              <a:buClr>
                <a:srgbClr val="F67031"/>
              </a:buClr>
              <a:buSzPts val="2400"/>
              <a:buNone/>
              <a:defRPr>
                <a:solidFill>
                  <a:srgbClr val="F67031"/>
                </a:solidFill>
              </a:defRPr>
            </a:lvl4pPr>
            <a:lvl5pPr lvl="4" rtl="0">
              <a:spcBef>
                <a:spcPts val="0"/>
              </a:spcBef>
              <a:spcAft>
                <a:spcPts val="0"/>
              </a:spcAft>
              <a:buClr>
                <a:srgbClr val="F67031"/>
              </a:buClr>
              <a:buSzPts val="2400"/>
              <a:buNone/>
              <a:defRPr>
                <a:solidFill>
                  <a:srgbClr val="F67031"/>
                </a:solidFill>
              </a:defRPr>
            </a:lvl5pPr>
            <a:lvl6pPr lvl="5" rtl="0">
              <a:spcBef>
                <a:spcPts val="0"/>
              </a:spcBef>
              <a:spcAft>
                <a:spcPts val="0"/>
              </a:spcAft>
              <a:buClr>
                <a:srgbClr val="F67031"/>
              </a:buClr>
              <a:buSzPts val="2400"/>
              <a:buNone/>
              <a:defRPr>
                <a:solidFill>
                  <a:srgbClr val="F67031"/>
                </a:solidFill>
              </a:defRPr>
            </a:lvl6pPr>
            <a:lvl7pPr lvl="6" rtl="0">
              <a:spcBef>
                <a:spcPts val="0"/>
              </a:spcBef>
              <a:spcAft>
                <a:spcPts val="0"/>
              </a:spcAft>
              <a:buClr>
                <a:srgbClr val="F67031"/>
              </a:buClr>
              <a:buSzPts val="2400"/>
              <a:buNone/>
              <a:defRPr>
                <a:solidFill>
                  <a:srgbClr val="F67031"/>
                </a:solidFill>
              </a:defRPr>
            </a:lvl7pPr>
            <a:lvl8pPr lvl="7" rtl="0">
              <a:spcBef>
                <a:spcPts val="0"/>
              </a:spcBef>
              <a:spcAft>
                <a:spcPts val="0"/>
              </a:spcAft>
              <a:buClr>
                <a:srgbClr val="F67031"/>
              </a:buClr>
              <a:buSzPts val="2400"/>
              <a:buNone/>
              <a:defRPr>
                <a:solidFill>
                  <a:srgbClr val="F67031"/>
                </a:solidFill>
              </a:defRPr>
            </a:lvl8pPr>
            <a:lvl9pPr lvl="8" rtl="0">
              <a:spcBef>
                <a:spcPts val="0"/>
              </a:spcBef>
              <a:spcAft>
                <a:spcPts val="0"/>
              </a:spcAft>
              <a:buClr>
                <a:srgbClr val="F67031"/>
              </a:buClr>
              <a:buSzPts val="2400"/>
              <a:buNone/>
              <a:defRPr>
                <a:solidFill>
                  <a:srgbClr val="F67031"/>
                </a:solidFill>
              </a:defRPr>
            </a:lvl9pPr>
          </a:lstStyle>
          <a:p>
            <a:endParaRPr/>
          </a:p>
        </p:txBody>
      </p:sp>
      <p:sp>
        <p:nvSpPr>
          <p:cNvPr id="63" name="Google Shape;63;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
        <p:nvSpPr>
          <p:cNvPr id="64" name="Google Shape;64;p10"/>
          <p:cNvSpPr txBox="1">
            <a:spLocks noGrp="1"/>
          </p:cNvSpPr>
          <p:nvPr>
            <p:ph type="body" idx="1"/>
          </p:nvPr>
        </p:nvSpPr>
        <p:spPr>
          <a:xfrm>
            <a:off x="511425" y="1598600"/>
            <a:ext cx="3517200" cy="2957700"/>
          </a:xfrm>
          <a:prstGeom prst="rect">
            <a:avLst/>
          </a:prstGeom>
        </p:spPr>
        <p:txBody>
          <a:bodyPr spcFirstLastPara="1" wrap="square" lIns="91425" tIns="91425" rIns="91425" bIns="91425" anchor="t" anchorCtr="0"/>
          <a:lstStyle>
            <a:lvl1pPr marL="457200" lvl="0" indent="-304800" rtl="0">
              <a:spcBef>
                <a:spcPts val="60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5"/>
        <p:cNvGrpSpPr/>
        <p:nvPr/>
      </p:nvGrpSpPr>
      <p:grpSpPr>
        <a:xfrm>
          <a:off x="0" y="0"/>
          <a:ext cx="0" cy="0"/>
          <a:chOff x="0" y="0"/>
          <a:chExt cx="0" cy="0"/>
        </a:xfrm>
      </p:grpSpPr>
      <p:sp>
        <p:nvSpPr>
          <p:cNvPr id="66" name="Google Shape;66;p11"/>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7" name="Google Shape;67;p11"/>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Google Shape;68;p11"/>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Google Shape;69;p11"/>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0" name="Google Shape;70;p11"/>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1" name="Google Shape;71;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3"/>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 name="Google Shape;82;p13"/>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Google Shape;83;p13"/>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84" name="Google Shape;84;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Google Shape;86;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Google Shape;7;p1"/>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 id="2147483659" r:id="rId7"/>
    <p:sldLayoutId id="214748366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468925" y="2387250"/>
            <a:ext cx="3636600" cy="2350402"/>
          </a:xfrm>
          <a:prstGeom prst="rect">
            <a:avLst/>
          </a:prstGeom>
        </p:spPr>
        <p:txBody>
          <a:bodyPr spcFirstLastPara="1" wrap="square" lIns="91425" tIns="91425" rIns="91425" bIns="91425" anchor="t" anchorCtr="0">
            <a:noAutofit/>
          </a:bodyPr>
          <a:lstStyle/>
          <a:p>
            <a:pPr lvl="0"/>
            <a:r>
              <a:rPr lang="en" dirty="0"/>
              <a:t>HOTEL DATABASE MANAGEMENT SYSTEM</a:t>
            </a:r>
            <a:br>
              <a:rPr lang="en" sz="1800" dirty="0"/>
            </a:br>
            <a:br>
              <a:rPr lang="en" sz="1800" dirty="0"/>
            </a:br>
            <a:r>
              <a:rPr lang="en" sz="1200" dirty="0">
                <a:solidFill>
                  <a:schemeClr val="tx1"/>
                </a:solidFill>
              </a:rPr>
              <a:t>Prepared By – </a:t>
            </a:r>
            <a:r>
              <a:rPr lang="en" sz="1200" u="sng" dirty="0">
                <a:solidFill>
                  <a:schemeClr val="tx1"/>
                </a:solidFill>
              </a:rPr>
              <a:t>Vedansh Rai &amp; Yashwanth MVS</a:t>
            </a:r>
            <a:br>
              <a:rPr lang="en" dirty="0"/>
            </a:br>
            <a:br>
              <a:rPr lang="en" dirty="0"/>
            </a:br>
            <a:endParaRPr u="sng" dirty="0">
              <a:solidFill>
                <a:schemeClr val="tx1"/>
              </a:solidFill>
            </a:endParaRPr>
          </a:p>
        </p:txBody>
      </p:sp>
      <p:grpSp>
        <p:nvGrpSpPr>
          <p:cNvPr id="92" name="Google Shape;92;p15"/>
          <p:cNvGrpSpPr/>
          <p:nvPr/>
        </p:nvGrpSpPr>
        <p:grpSpPr>
          <a:xfrm>
            <a:off x="572752" y="1899264"/>
            <a:ext cx="549262" cy="487982"/>
            <a:chOff x="5292575" y="3681900"/>
            <a:chExt cx="420150" cy="373275"/>
          </a:xfrm>
        </p:grpSpPr>
        <p:sp>
          <p:nvSpPr>
            <p:cNvPr id="93" name="Google Shape;93;p15"/>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15"/>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Google Shape;95;p15"/>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Google Shape;96;p15"/>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Google Shape;97;p15"/>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Google Shape;98;p15"/>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Google Shape;99;p15"/>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026" name="Picture 2" descr="Image result for dbms"/>
          <p:cNvPicPr>
            <a:picLocks noChangeAspect="1" noChangeArrowheads="1"/>
          </p:cNvPicPr>
          <p:nvPr/>
        </p:nvPicPr>
        <p:blipFill rotWithShape="1">
          <a:blip r:embed="rId4">
            <a:extLst>
              <a:ext uri="{28A0092B-C50C-407E-A947-70E740481C1C}">
                <a14:useLocalDpi xmlns:a14="http://schemas.microsoft.com/office/drawing/2010/main" val="0"/>
              </a:ext>
            </a:extLst>
          </a:blip>
          <a:srcRect l="31764"/>
          <a:stretch/>
        </p:blipFill>
        <p:spPr bwMode="auto">
          <a:xfrm>
            <a:off x="3876261" y="0"/>
            <a:ext cx="5264559"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sp>
        <p:nvSpPr>
          <p:cNvPr id="7"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3" name="Picture 12"/>
          <p:cNvPicPr>
            <a:picLocks noChangeAspect="1"/>
          </p:cNvPicPr>
          <p:nvPr/>
        </p:nvPicPr>
        <p:blipFill>
          <a:blip r:embed="rId2"/>
          <a:stretch>
            <a:fillRect/>
          </a:stretch>
        </p:blipFill>
        <p:spPr>
          <a:xfrm>
            <a:off x="1564181" y="344557"/>
            <a:ext cx="5631749" cy="43454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09241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pic>
        <p:nvPicPr>
          <p:cNvPr id="3" name="Picture 2"/>
          <p:cNvPicPr>
            <a:picLocks noChangeAspect="1"/>
          </p:cNvPicPr>
          <p:nvPr/>
        </p:nvPicPr>
        <p:blipFill>
          <a:blip r:embed="rId2"/>
          <a:stretch>
            <a:fillRect/>
          </a:stretch>
        </p:blipFill>
        <p:spPr>
          <a:xfrm>
            <a:off x="1721943" y="496196"/>
            <a:ext cx="5611695" cy="18109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783701" y="2582268"/>
            <a:ext cx="5488177" cy="20197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03502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pic>
        <p:nvPicPr>
          <p:cNvPr id="3" name="Picture 2"/>
          <p:cNvPicPr>
            <a:picLocks noChangeAspect="1"/>
          </p:cNvPicPr>
          <p:nvPr/>
        </p:nvPicPr>
        <p:blipFill>
          <a:blip r:embed="rId2"/>
          <a:stretch>
            <a:fillRect/>
          </a:stretch>
        </p:blipFill>
        <p:spPr>
          <a:xfrm>
            <a:off x="1808031" y="2305544"/>
            <a:ext cx="5488177" cy="22057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808031" y="335547"/>
            <a:ext cx="5488177" cy="16295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53643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pic>
        <p:nvPicPr>
          <p:cNvPr id="3" name="Picture 2"/>
          <p:cNvPicPr>
            <a:picLocks noChangeAspect="1"/>
          </p:cNvPicPr>
          <p:nvPr/>
        </p:nvPicPr>
        <p:blipFill>
          <a:blip r:embed="rId2"/>
          <a:stretch>
            <a:fillRect/>
          </a:stretch>
        </p:blipFill>
        <p:spPr>
          <a:xfrm>
            <a:off x="1841163" y="355266"/>
            <a:ext cx="5488177" cy="21005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717644" y="2706042"/>
            <a:ext cx="5735213" cy="21478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39511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pic>
        <p:nvPicPr>
          <p:cNvPr id="3" name="Picture 2"/>
          <p:cNvPicPr>
            <a:picLocks noChangeAspect="1"/>
          </p:cNvPicPr>
          <p:nvPr/>
        </p:nvPicPr>
        <p:blipFill>
          <a:blip r:embed="rId2"/>
          <a:stretch>
            <a:fillRect/>
          </a:stretch>
        </p:blipFill>
        <p:spPr>
          <a:xfrm>
            <a:off x="1679197" y="218945"/>
            <a:ext cx="5640668" cy="14588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679197" y="1897901"/>
            <a:ext cx="5573572" cy="3048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38802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pic>
        <p:nvPicPr>
          <p:cNvPr id="3" name="Picture 2"/>
          <p:cNvPicPr>
            <a:picLocks noChangeAspect="1"/>
          </p:cNvPicPr>
          <p:nvPr/>
        </p:nvPicPr>
        <p:blipFill>
          <a:blip r:embed="rId2"/>
          <a:stretch>
            <a:fillRect/>
          </a:stretch>
        </p:blipFill>
        <p:spPr>
          <a:xfrm>
            <a:off x="1027042" y="823508"/>
            <a:ext cx="7316958" cy="31521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65979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pic>
        <p:nvPicPr>
          <p:cNvPr id="3" name="Picture 2"/>
          <p:cNvPicPr>
            <a:picLocks noChangeAspect="1"/>
          </p:cNvPicPr>
          <p:nvPr/>
        </p:nvPicPr>
        <p:blipFill>
          <a:blip r:embed="rId2"/>
          <a:stretch>
            <a:fillRect/>
          </a:stretch>
        </p:blipFill>
        <p:spPr>
          <a:xfrm>
            <a:off x="1941441" y="191382"/>
            <a:ext cx="4803916" cy="25538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3"/>
          <a:stretch>
            <a:fillRect/>
          </a:stretch>
        </p:blipFill>
        <p:spPr>
          <a:xfrm>
            <a:off x="1668885" y="2878074"/>
            <a:ext cx="5488177" cy="20685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5450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76200" indent="0">
              <a:buNone/>
            </a:pPr>
            <a:r>
              <a:rPr lang="en-US" dirty="0"/>
              <a:t>There were indeed a lot of tables to design and a lot of relationships to manage..</a:t>
            </a:r>
          </a:p>
          <a:p>
            <a:pPr marL="76200" indent="0">
              <a:buNone/>
            </a:pPr>
            <a:r>
              <a:rPr lang="en-US" dirty="0">
                <a:solidFill>
                  <a:srgbClr val="C00000"/>
                </a:solidFill>
              </a:rPr>
              <a:t>Relationships</a:t>
            </a:r>
            <a:r>
              <a:rPr lang="en-US" dirty="0"/>
              <a:t>.. </a:t>
            </a:r>
          </a:p>
          <a:p>
            <a:pPr marL="76200" indent="0">
              <a:buNone/>
            </a:pPr>
            <a:r>
              <a:rPr lang="en-US" dirty="0"/>
              <a:t>A tricky business, eh?</a:t>
            </a:r>
            <a:endParaRPr lang="en-CA" dirty="0"/>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741233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3"/>
          <p:cNvSpPr txBox="1">
            <a:spLocks noGrp="1"/>
          </p:cNvSpPr>
          <p:nvPr>
            <p:ph type="title"/>
          </p:nvPr>
        </p:nvSpPr>
        <p:spPr>
          <a:xfrm>
            <a:off x="234449" y="575500"/>
            <a:ext cx="2117811" cy="3981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Normalization Process</a:t>
            </a:r>
            <a:br>
              <a:rPr lang="en" dirty="0"/>
            </a:br>
            <a:br>
              <a:rPr lang="en" dirty="0"/>
            </a:br>
            <a:r>
              <a:rPr lang="en" sz="1400" dirty="0"/>
              <a:t>We ach</a:t>
            </a:r>
            <a:r>
              <a:rPr lang="en-CA" sz="1400" dirty="0" err="1"/>
              <a:t>ie</a:t>
            </a:r>
            <a:r>
              <a:rPr lang="en" sz="1400" dirty="0"/>
              <a:t>ved the first normal form by keeping the data scalar. </a:t>
            </a:r>
            <a:br>
              <a:rPr lang="en" sz="1400" dirty="0"/>
            </a:br>
            <a:r>
              <a:rPr lang="en" sz="1400" dirty="0"/>
              <a:t>Coming to the second normal form, we tried to make the relationships depend on the primary key. </a:t>
            </a:r>
            <a:br>
              <a:rPr lang="en" sz="1400" dirty="0"/>
            </a:br>
            <a:r>
              <a:rPr lang="en" sz="1400" dirty="0"/>
              <a:t>On the third normal for, we made sure that all the dependencies are only on the primary key of the tables. </a:t>
            </a:r>
            <a:endParaRPr dirty="0"/>
          </a:p>
        </p:txBody>
      </p:sp>
      <p:sp>
        <p:nvSpPr>
          <p:cNvPr id="362" name="Google Shape;362;p3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a:p>
        </p:txBody>
      </p:sp>
      <p:sp>
        <p:nvSpPr>
          <p:cNvPr id="361" name="Google Shape;361;p33"/>
          <p:cNvSpPr/>
          <p:nvPr/>
        </p:nvSpPr>
        <p:spPr>
          <a:xfrm>
            <a:off x="4750904" y="1743500"/>
            <a:ext cx="2610679" cy="1656600"/>
          </a:xfrm>
          <a:prstGeom prst="chevron">
            <a:avLst>
              <a:gd name="adj" fmla="val 29853"/>
            </a:avLst>
          </a:prstGeom>
          <a:solidFill>
            <a:srgbClr val="F67031"/>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CA" dirty="0">
                <a:solidFill>
                  <a:srgbClr val="FFFFFF"/>
                </a:solidFill>
                <a:latin typeface="Nunito Sans"/>
                <a:ea typeface="Nunito Sans"/>
                <a:cs typeface="Nunito Sans"/>
                <a:sym typeface="Nunito Sans"/>
              </a:rPr>
              <a:t>S</a:t>
            </a:r>
            <a:r>
              <a:rPr lang="en" dirty="0">
                <a:solidFill>
                  <a:srgbClr val="FFFFFF"/>
                </a:solidFill>
                <a:latin typeface="Nunito Sans"/>
                <a:ea typeface="Nunito Sans"/>
                <a:cs typeface="Nunito Sans"/>
                <a:sym typeface="Nunito Sans"/>
              </a:rPr>
              <a:t>econd Normal Form</a:t>
            </a:r>
            <a:endParaRPr dirty="0">
              <a:solidFill>
                <a:srgbClr val="FFFFFF"/>
              </a:solidFill>
              <a:latin typeface="Nunito Sans"/>
              <a:ea typeface="Nunito Sans"/>
              <a:cs typeface="Nunito Sans"/>
              <a:sym typeface="Nunito Sans"/>
            </a:endParaRPr>
          </a:p>
        </p:txBody>
      </p:sp>
      <p:sp>
        <p:nvSpPr>
          <p:cNvPr id="363" name="Google Shape;363;p33"/>
          <p:cNvSpPr/>
          <p:nvPr/>
        </p:nvSpPr>
        <p:spPr>
          <a:xfrm>
            <a:off x="6726580" y="1551550"/>
            <a:ext cx="1996576" cy="2028900"/>
          </a:xfrm>
          <a:prstGeom prst="chevron">
            <a:avLst>
              <a:gd name="adj" fmla="val 29853"/>
            </a:avLst>
          </a:prstGeom>
          <a:solidFill>
            <a:srgbClr val="ED0036">
              <a:alpha val="71540"/>
            </a:srgbClr>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CA" dirty="0">
                <a:solidFill>
                  <a:srgbClr val="FFFFFF"/>
                </a:solidFill>
                <a:latin typeface="Nunito Sans"/>
                <a:ea typeface="Nunito Sans"/>
                <a:cs typeface="Nunito Sans"/>
                <a:sym typeface="Nunito Sans"/>
              </a:rPr>
              <a:t>T</a:t>
            </a:r>
            <a:r>
              <a:rPr lang="en" dirty="0">
                <a:solidFill>
                  <a:srgbClr val="FFFFFF"/>
                </a:solidFill>
                <a:latin typeface="Nunito Sans"/>
                <a:ea typeface="Nunito Sans"/>
                <a:cs typeface="Nunito Sans"/>
                <a:sym typeface="Nunito Sans"/>
              </a:rPr>
              <a:t>hird Normal Form</a:t>
            </a:r>
            <a:endParaRPr dirty="0">
              <a:solidFill>
                <a:srgbClr val="FFFFFF"/>
              </a:solidFill>
              <a:latin typeface="Nunito Sans"/>
              <a:ea typeface="Nunito Sans"/>
              <a:cs typeface="Nunito Sans"/>
              <a:sym typeface="Nunito Sans"/>
            </a:endParaRPr>
          </a:p>
        </p:txBody>
      </p:sp>
      <p:sp>
        <p:nvSpPr>
          <p:cNvPr id="364" name="Google Shape;364;p33"/>
          <p:cNvSpPr/>
          <p:nvPr/>
        </p:nvSpPr>
        <p:spPr>
          <a:xfrm>
            <a:off x="2989550" y="1909250"/>
            <a:ext cx="2424600" cy="1325100"/>
          </a:xfrm>
          <a:prstGeom prst="chevron">
            <a:avLst>
              <a:gd name="adj" fmla="val 29853"/>
            </a:avLst>
          </a:prstGeom>
          <a:solidFill>
            <a:srgbClr val="FFA400">
              <a:alpha val="715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dirty="0">
                <a:solidFill>
                  <a:srgbClr val="FFFFFF"/>
                </a:solidFill>
                <a:latin typeface="Nunito Sans"/>
                <a:ea typeface="Nunito Sans"/>
                <a:cs typeface="Nunito Sans"/>
                <a:sym typeface="Nunito Sans"/>
              </a:rPr>
              <a:t>F</a:t>
            </a:r>
            <a:r>
              <a:rPr lang="en" dirty="0">
                <a:solidFill>
                  <a:srgbClr val="FFFFFF"/>
                </a:solidFill>
                <a:latin typeface="Nunito Sans"/>
                <a:ea typeface="Nunito Sans"/>
                <a:cs typeface="Nunito Sans"/>
                <a:sym typeface="Nunito Sans"/>
              </a:rPr>
              <a:t>irst Normal Form</a:t>
            </a:r>
            <a:endParaRPr dirty="0">
              <a:solidFill>
                <a:srgbClr val="FFFFFF"/>
              </a:solidFill>
              <a:latin typeface="Nunito Sans"/>
              <a:ea typeface="Nunito Sans"/>
              <a:cs typeface="Nunito Sans"/>
              <a:sym typeface="Nunito Sans"/>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32"/>
          <p:cNvSpPr txBox="1">
            <a:spLocks noGrp="1"/>
          </p:cNvSpPr>
          <p:nvPr>
            <p:ph type="title"/>
          </p:nvPr>
        </p:nvSpPr>
        <p:spPr>
          <a:xfrm>
            <a:off x="234450" y="575499"/>
            <a:ext cx="2046300" cy="417435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CA" dirty="0"/>
              <a:t>And</a:t>
            </a:r>
            <a:r>
              <a:rPr lang="en" dirty="0"/>
              <a:t> the came our favourite part..</a:t>
            </a:r>
            <a:br>
              <a:rPr lang="en" dirty="0"/>
            </a:br>
            <a:r>
              <a:rPr lang="en" dirty="0"/>
              <a:t>Writing queires was fun </a:t>
            </a:r>
            <a:r>
              <a:rPr lang="en" dirty="0">
                <a:sym typeface="Wingdings" panose="05000000000000000000" pitchFamily="2" charset="2"/>
              </a:rPr>
              <a:t> </a:t>
            </a:r>
            <a:br>
              <a:rPr lang="en" dirty="0">
                <a:sym typeface="Wingdings" panose="05000000000000000000" pitchFamily="2" charset="2"/>
              </a:rPr>
            </a:br>
            <a:r>
              <a:rPr lang="en" dirty="0">
                <a:sym typeface="Wingdings" panose="05000000000000000000" pitchFamily="2" charset="2"/>
              </a:rPr>
              <a:t>We also made two views and two triggers.</a:t>
            </a:r>
            <a:endParaRPr dirty="0"/>
          </a:p>
        </p:txBody>
      </p:sp>
      <p:sp>
        <p:nvSpPr>
          <p:cNvPr id="343" name="Google Shape;343;p3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CCCCCC"/>
                </a:solidFill>
              </a:rPr>
              <a:t>19</a:t>
            </a:fld>
            <a:endParaRPr>
              <a:solidFill>
                <a:srgbClr val="CCCCCC"/>
              </a:solidFill>
            </a:endParaRPr>
          </a:p>
        </p:txBody>
      </p:sp>
      <p:sp>
        <p:nvSpPr>
          <p:cNvPr id="345" name="Google Shape;345;p32"/>
          <p:cNvSpPr txBox="1">
            <a:spLocks noGrp="1"/>
          </p:cNvSpPr>
          <p:nvPr>
            <p:ph type="ctrTitle" idx="4294967295"/>
          </p:nvPr>
        </p:nvSpPr>
        <p:spPr>
          <a:xfrm>
            <a:off x="3171825" y="459961"/>
            <a:ext cx="5057775" cy="1268413"/>
          </a:xfrm>
          <a:prstGeom prst="rect">
            <a:avLst/>
          </a:prstGeom>
          <a:solidFill>
            <a:srgbClr val="FFA400"/>
          </a:solidFill>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3600" b="1" dirty="0"/>
              <a:t>QUERIES</a:t>
            </a:r>
            <a:endParaRPr sz="3600" b="1" dirty="0"/>
          </a:p>
          <a:p>
            <a:pPr marL="0" lvl="0" indent="0" rtl="0">
              <a:lnSpc>
                <a:spcPct val="100000"/>
              </a:lnSpc>
              <a:spcBef>
                <a:spcPts val="600"/>
              </a:spcBef>
              <a:spcAft>
                <a:spcPts val="0"/>
              </a:spcAft>
              <a:buClr>
                <a:schemeClr val="dk1"/>
              </a:buClr>
              <a:buSzPts val="1100"/>
              <a:buFont typeface="Arial"/>
              <a:buNone/>
            </a:pPr>
            <a:r>
              <a:rPr lang="en" sz="1400" dirty="0"/>
              <a:t>To execute the required tasks and fetch the data from one or more tables.</a:t>
            </a:r>
            <a:endParaRPr sz="3600" b="1" dirty="0"/>
          </a:p>
        </p:txBody>
      </p:sp>
      <p:sp>
        <p:nvSpPr>
          <p:cNvPr id="346" name="Google Shape;346;p32"/>
          <p:cNvSpPr txBox="1">
            <a:spLocks noGrp="1"/>
          </p:cNvSpPr>
          <p:nvPr>
            <p:ph type="ctrTitle" idx="4294967295"/>
          </p:nvPr>
        </p:nvSpPr>
        <p:spPr>
          <a:xfrm>
            <a:off x="3171825" y="1858755"/>
            <a:ext cx="5057775" cy="1268413"/>
          </a:xfrm>
          <a:prstGeom prst="rect">
            <a:avLst/>
          </a:prstGeom>
          <a:solidFill>
            <a:srgbClr val="F67031"/>
          </a:solidFill>
        </p:spPr>
        <p:txBody>
          <a:bodyPr spcFirstLastPara="1" wrap="square" lIns="91425" tIns="91425" rIns="91425" bIns="91425" anchor="ctr" anchorCtr="0">
            <a:noAutofit/>
          </a:bodyPr>
          <a:lstStyle/>
          <a:p>
            <a:pPr marL="0" lvl="0" indent="0" rtl="0">
              <a:spcBef>
                <a:spcPts val="0"/>
              </a:spcBef>
              <a:spcAft>
                <a:spcPts val="0"/>
              </a:spcAft>
              <a:buNone/>
            </a:pPr>
            <a:r>
              <a:rPr lang="en-US" sz="3600" b="1" dirty="0"/>
              <a:t>VIEWS</a:t>
            </a:r>
            <a:endParaRPr sz="3600" b="1" dirty="0"/>
          </a:p>
          <a:p>
            <a:pPr marL="0" lvl="0" indent="0" rtl="0">
              <a:spcBef>
                <a:spcPts val="600"/>
              </a:spcBef>
              <a:spcAft>
                <a:spcPts val="0"/>
              </a:spcAft>
              <a:buClr>
                <a:schemeClr val="dk1"/>
              </a:buClr>
              <a:buSzPts val="1100"/>
              <a:buFont typeface="Arial"/>
              <a:buNone/>
            </a:pPr>
            <a:r>
              <a:rPr lang="en" sz="1400" dirty="0"/>
              <a:t>To view the details of employees along with their departments and also the details of the guests.</a:t>
            </a:r>
            <a:endParaRPr sz="3600" b="1" dirty="0"/>
          </a:p>
        </p:txBody>
      </p:sp>
      <p:sp>
        <p:nvSpPr>
          <p:cNvPr id="347" name="Google Shape;347;p32"/>
          <p:cNvSpPr txBox="1">
            <a:spLocks noGrp="1"/>
          </p:cNvSpPr>
          <p:nvPr>
            <p:ph type="ctrTitle" idx="4294967295"/>
          </p:nvPr>
        </p:nvSpPr>
        <p:spPr>
          <a:xfrm>
            <a:off x="3171825" y="3257549"/>
            <a:ext cx="5057775" cy="1270000"/>
          </a:xfrm>
          <a:prstGeom prst="rect">
            <a:avLst/>
          </a:prstGeom>
          <a:solidFill>
            <a:srgbClr val="ED0036"/>
          </a:solidFill>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US" sz="3600" b="1" dirty="0"/>
              <a:t>TRIGGERS</a:t>
            </a:r>
            <a:endParaRPr sz="3600" b="1" dirty="0"/>
          </a:p>
          <a:p>
            <a:pPr marL="0" lvl="0" indent="0" rtl="0">
              <a:spcBef>
                <a:spcPts val="600"/>
              </a:spcBef>
              <a:spcAft>
                <a:spcPts val="0"/>
              </a:spcAft>
              <a:buClr>
                <a:schemeClr val="dk1"/>
              </a:buClr>
              <a:buSzPts val="1100"/>
              <a:buFont typeface="Arial"/>
              <a:buNone/>
            </a:pPr>
            <a:r>
              <a:rPr lang="en" sz="1400" dirty="0"/>
              <a:t>To create a Booking Audit table and store information about insert and delete bookings records. </a:t>
            </a:r>
            <a:endParaRPr sz="3600" b="1"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4" name="Google Shape;124;p18"/>
          <p:cNvSpPr txBox="1">
            <a:spLocks noGrp="1"/>
          </p:cNvSpPr>
          <p:nvPr>
            <p:ph type="subTitle" idx="1"/>
          </p:nvPr>
        </p:nvSpPr>
        <p:spPr>
          <a:xfrm>
            <a:off x="646550" y="1684700"/>
            <a:ext cx="3246900" cy="212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In a nutshell, this shows what we are going to cover today in our presentation of “</a:t>
            </a:r>
            <a:r>
              <a:rPr lang="en" u="sng" dirty="0"/>
              <a:t>Hotel Database Management System</a:t>
            </a:r>
            <a:r>
              <a:rPr lang="en" dirty="0"/>
              <a:t>”.</a:t>
            </a:r>
          </a:p>
          <a:p>
            <a:pPr marL="0" lvl="0" indent="0">
              <a:spcBef>
                <a:spcPts val="0"/>
              </a:spcBef>
              <a:spcAft>
                <a:spcPts val="0"/>
              </a:spcAft>
              <a:buNone/>
            </a:pPr>
            <a:r>
              <a:rPr lang="en" dirty="0"/>
              <a:t>It will be around 10 minutes presentation. We would be more than happy to answer your questions at the end of the presentation! </a:t>
            </a:r>
            <a:endParaRPr dirty="0"/>
          </a:p>
        </p:txBody>
      </p:sp>
      <p:sp>
        <p:nvSpPr>
          <p:cNvPr id="123" name="Google Shape;123;p1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sp>
        <p:nvSpPr>
          <p:cNvPr id="122" name="Google Shape;122;p18"/>
          <p:cNvSpPr txBox="1">
            <a:spLocks noGrp="1"/>
          </p:cNvSpPr>
          <p:nvPr>
            <p:ph type="body" idx="2"/>
          </p:nvPr>
        </p:nvSpPr>
        <p:spPr>
          <a:xfrm>
            <a:off x="5130225" y="1016000"/>
            <a:ext cx="3470700" cy="352287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AutoNum type="arabicPeriod"/>
            </a:pPr>
            <a:r>
              <a:rPr lang="en-US" dirty="0"/>
              <a:t>Introduction</a:t>
            </a:r>
            <a:endParaRPr dirty="0"/>
          </a:p>
          <a:p>
            <a:pPr marL="457200" lvl="0" indent="-342900" rtl="0">
              <a:spcBef>
                <a:spcPts val="1000"/>
              </a:spcBef>
              <a:spcAft>
                <a:spcPts val="0"/>
              </a:spcAft>
              <a:buSzPts val="1800"/>
              <a:buAutoNum type="arabicPeriod"/>
            </a:pPr>
            <a:r>
              <a:rPr lang="en-US" dirty="0"/>
              <a:t>ERR Diagram</a:t>
            </a:r>
            <a:endParaRPr dirty="0"/>
          </a:p>
          <a:p>
            <a:pPr lvl="0">
              <a:spcBef>
                <a:spcPts val="1000"/>
              </a:spcBef>
            </a:pPr>
            <a:r>
              <a:rPr lang="en-US" dirty="0"/>
              <a:t>Tables &amp; Relationships</a:t>
            </a:r>
          </a:p>
          <a:p>
            <a:pPr>
              <a:spcBef>
                <a:spcPts val="1000"/>
              </a:spcBef>
            </a:pPr>
            <a:r>
              <a:rPr lang="en-US" dirty="0"/>
              <a:t>Normalization</a:t>
            </a:r>
          </a:p>
          <a:p>
            <a:pPr>
              <a:spcBef>
                <a:spcPts val="1000"/>
              </a:spcBef>
            </a:pPr>
            <a:r>
              <a:rPr lang="en-US" dirty="0"/>
              <a:t>Queries, Views, Triggers</a:t>
            </a:r>
          </a:p>
          <a:p>
            <a:pPr lvl="0">
              <a:spcBef>
                <a:spcPts val="1000"/>
              </a:spcBef>
            </a:pPr>
            <a:r>
              <a:rPr lang="en-US" dirty="0"/>
              <a:t>Challenges</a:t>
            </a:r>
          </a:p>
          <a:p>
            <a:pPr lvl="0">
              <a:spcBef>
                <a:spcPts val="1000"/>
              </a:spcBef>
            </a:pPr>
            <a:r>
              <a:rPr lang="en-US" dirty="0"/>
              <a:t>Questions </a:t>
            </a:r>
            <a:endParaRPr lang="en" dirty="0"/>
          </a:p>
        </p:txBody>
      </p:sp>
      <p:sp>
        <p:nvSpPr>
          <p:cNvPr id="121" name="Google Shape;121;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Table of contents </a:t>
            </a:r>
            <a:endParaRPr dirty="0"/>
          </a:p>
        </p:txBody>
      </p:sp>
      <p:grpSp>
        <p:nvGrpSpPr>
          <p:cNvPr id="6" name="Google Shape;567;p43"/>
          <p:cNvGrpSpPr/>
          <p:nvPr/>
        </p:nvGrpSpPr>
        <p:grpSpPr>
          <a:xfrm>
            <a:off x="3198899" y="1016000"/>
            <a:ext cx="366458" cy="366437"/>
            <a:chOff x="1923675" y="1633650"/>
            <a:chExt cx="436000" cy="435975"/>
          </a:xfrm>
        </p:grpSpPr>
        <p:sp>
          <p:nvSpPr>
            <p:cNvPr id="7" name="Google Shape;568;p43"/>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Google Shape;569;p43"/>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Google Shape;570;p43"/>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Google Shape;571;p43"/>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Google Shape;572;p43"/>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Google Shape;573;p43"/>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7828"/>
            <a:ext cx="9144000" cy="3907844"/>
          </a:xfrm>
          <a:prstGeom prst="rect">
            <a:avLst/>
          </a:prstGeom>
        </p:spPr>
      </p:pic>
    </p:spTree>
    <p:extLst>
      <p:ext uri="{BB962C8B-B14F-4D97-AF65-F5344CB8AC3E}">
        <p14:creationId xmlns:p14="http://schemas.microsoft.com/office/powerpoint/2010/main" val="213010123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2" name="Google Shape;332;p3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a:p>
        </p:txBody>
      </p:sp>
      <p:sp>
        <p:nvSpPr>
          <p:cNvPr id="330" name="Google Shape;330;p31"/>
          <p:cNvSpPr txBox="1">
            <a:spLocks noGrp="1"/>
          </p:cNvSpPr>
          <p:nvPr>
            <p:ph type="ctrTitle" idx="4294967295"/>
          </p:nvPr>
        </p:nvSpPr>
        <p:spPr>
          <a:xfrm>
            <a:off x="583169" y="1533860"/>
            <a:ext cx="7772400" cy="7731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a:t>Chall</a:t>
            </a:r>
            <a:r>
              <a:rPr lang="en-CA" sz="4000" b="1" dirty="0"/>
              <a:t>e</a:t>
            </a:r>
            <a:r>
              <a:rPr lang="en" sz="4000" b="1" dirty="0"/>
              <a:t>nges Faced</a:t>
            </a:r>
            <a:endParaRPr sz="6000" b="1" dirty="0"/>
          </a:p>
        </p:txBody>
      </p:sp>
      <p:sp>
        <p:nvSpPr>
          <p:cNvPr id="331" name="Google Shape;331;p31"/>
          <p:cNvSpPr txBox="1">
            <a:spLocks noGrp="1"/>
          </p:cNvSpPr>
          <p:nvPr>
            <p:ph type="subTitle" idx="4294967295"/>
          </p:nvPr>
        </p:nvSpPr>
        <p:spPr>
          <a:xfrm>
            <a:off x="713142" y="2392570"/>
            <a:ext cx="7772400" cy="2039938"/>
          </a:xfrm>
          <a:prstGeom prst="rect">
            <a:avLst/>
          </a:prstGeom>
        </p:spPr>
        <p:txBody>
          <a:bodyPr spcFirstLastPara="1" wrap="square" lIns="91425" tIns="91425" rIns="91425" bIns="91425" anchor="t" anchorCtr="0">
            <a:noAutofit/>
          </a:bodyPr>
          <a:lstStyle/>
          <a:p>
            <a:pPr marL="0" lvl="0" indent="0" algn="ctr">
              <a:buNone/>
            </a:pPr>
            <a:r>
              <a:rPr lang="en-US" sz="1800" dirty="0">
                <a:solidFill>
                  <a:srgbClr val="FFFFFF"/>
                </a:solidFill>
              </a:rPr>
              <a:t>We faced most of the challenges in creating relationships among tables. </a:t>
            </a:r>
          </a:p>
          <a:p>
            <a:pPr marL="0" lvl="0" indent="0" algn="ctr">
              <a:buNone/>
            </a:pPr>
            <a:r>
              <a:rPr lang="en-US" sz="1800" dirty="0">
                <a:solidFill>
                  <a:srgbClr val="FFFFFF"/>
                </a:solidFill>
              </a:rPr>
              <a:t>We need to make sure that all the relationships created among tables are logical and follow the normalization rules. </a:t>
            </a:r>
          </a:p>
          <a:p>
            <a:pPr marL="0" lvl="0" indent="0" algn="ctr">
              <a:buNone/>
            </a:pPr>
            <a:r>
              <a:rPr lang="en-US" sz="1800" dirty="0">
                <a:solidFill>
                  <a:srgbClr val="FFFFFF"/>
                </a:solidFill>
              </a:rPr>
              <a:t>The most challenging part was creating the booking and the rooms table and its relationships with other respective tables.</a:t>
            </a:r>
            <a:endParaRPr sz="1800" dirty="0">
              <a:solidFill>
                <a:srgbClr val="FFFFFF"/>
              </a:solidFill>
            </a:endParaRPr>
          </a:p>
        </p:txBody>
      </p:sp>
      <p:grpSp>
        <p:nvGrpSpPr>
          <p:cNvPr id="11" name="Google Shape;592;p43"/>
          <p:cNvGrpSpPr/>
          <p:nvPr/>
        </p:nvGrpSpPr>
        <p:grpSpPr>
          <a:xfrm>
            <a:off x="4200359" y="634525"/>
            <a:ext cx="610181" cy="703742"/>
            <a:chOff x="5961125" y="1623900"/>
            <a:chExt cx="427450" cy="448175"/>
          </a:xfrm>
        </p:grpSpPr>
        <p:sp>
          <p:nvSpPr>
            <p:cNvPr id="12" name="Google Shape;593;p43"/>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Google Shape;594;p43"/>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Google Shape;595;p43"/>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Google Shape;596;p43"/>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Google Shape;597;p43"/>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Google Shape;598;p43"/>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Google Shape;599;p43"/>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buNone/>
            </a:pPr>
            <a:r>
              <a:rPr lang="en" dirty="0"/>
              <a:t>A successful DBA </a:t>
            </a:r>
          </a:p>
          <a:p>
            <a:pPr marL="0" lvl="0" indent="0">
              <a:buNone/>
            </a:pPr>
            <a:r>
              <a:rPr lang="en" dirty="0"/>
              <a:t>makes the </a:t>
            </a:r>
            <a:r>
              <a:rPr lang="en" dirty="0">
                <a:solidFill>
                  <a:schemeClr val="bg2"/>
                </a:solidFill>
              </a:rPr>
              <a:t>data</a:t>
            </a:r>
            <a:r>
              <a:rPr lang="en" dirty="0">
                <a:solidFill>
                  <a:srgbClr val="F67031"/>
                </a:solidFill>
              </a:rPr>
              <a:t> </a:t>
            </a:r>
          </a:p>
          <a:p>
            <a:pPr marL="0" lvl="0" indent="0">
              <a:buNone/>
            </a:pPr>
            <a:r>
              <a:rPr lang="en" dirty="0">
                <a:solidFill>
                  <a:srgbClr val="FF0000"/>
                </a:solidFill>
              </a:rPr>
              <a:t>easy to access </a:t>
            </a:r>
          </a:p>
          <a:p>
            <a:pPr marL="0" lvl="0" indent="0">
              <a:buNone/>
            </a:pPr>
            <a:r>
              <a:rPr lang="en" dirty="0"/>
              <a:t>and </a:t>
            </a:r>
          </a:p>
          <a:p>
            <a:pPr marL="0" lvl="0" indent="0">
              <a:buNone/>
            </a:pPr>
            <a:r>
              <a:rPr lang="en" dirty="0">
                <a:solidFill>
                  <a:srgbClr val="FF0000"/>
                </a:solidFill>
              </a:rPr>
              <a:t>hard to lose</a:t>
            </a:r>
            <a:r>
              <a:rPr lang="en" dirty="0">
                <a:solidFill>
                  <a:schemeClr val="bg2"/>
                </a:solidFill>
              </a:rPr>
              <a:t>!</a:t>
            </a:r>
            <a:r>
              <a:rPr lang="en" dirty="0">
                <a:solidFill>
                  <a:srgbClr val="FF0000"/>
                </a:solidFill>
              </a:rPr>
              <a:t> </a:t>
            </a:r>
          </a:p>
        </p:txBody>
      </p:sp>
      <p:sp>
        <p:nvSpPr>
          <p:cNvPr id="144" name="Google Shape;144;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0"/>
        <p:cNvGrpSpPr/>
        <p:nvPr/>
      </p:nvGrpSpPr>
      <p:grpSpPr>
        <a:xfrm>
          <a:off x="0" y="0"/>
          <a:ext cx="0" cy="0"/>
          <a:chOff x="0" y="0"/>
          <a:chExt cx="0" cy="0"/>
        </a:xfrm>
      </p:grpSpPr>
      <p:sp>
        <p:nvSpPr>
          <p:cNvPr id="471" name="Google Shape;471;p40"/>
          <p:cNvSpPr txBox="1">
            <a:spLocks noGrp="1"/>
          </p:cNvSpPr>
          <p:nvPr>
            <p:ph type="title"/>
          </p:nvPr>
        </p:nvSpPr>
        <p:spPr>
          <a:xfrm>
            <a:off x="511425" y="1549399"/>
            <a:ext cx="3517200" cy="129319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That’s it! </a:t>
            </a:r>
            <a:br>
              <a:rPr lang="en" dirty="0"/>
            </a:br>
            <a:r>
              <a:rPr lang="en" dirty="0"/>
              <a:t>Thank you very much for your time! </a:t>
            </a:r>
            <a:endParaRPr dirty="0"/>
          </a:p>
        </p:txBody>
      </p:sp>
      <p:sp>
        <p:nvSpPr>
          <p:cNvPr id="472" name="Google Shape;472;p4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t>23</a:t>
            </a:fld>
            <a:endParaRPr/>
          </a:p>
        </p:txBody>
      </p:sp>
      <p:sp>
        <p:nvSpPr>
          <p:cNvPr id="473" name="Google Shape;473;p40"/>
          <p:cNvSpPr txBox="1">
            <a:spLocks noGrp="1"/>
          </p:cNvSpPr>
          <p:nvPr>
            <p:ph type="body" idx="1"/>
          </p:nvPr>
        </p:nvSpPr>
        <p:spPr>
          <a:xfrm>
            <a:off x="511425" y="2994990"/>
            <a:ext cx="3517200" cy="1364009"/>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dirty="0"/>
              <a:t>If you have any questions regarding the presentation, please feel free to ask us!</a:t>
            </a:r>
          </a:p>
          <a:p>
            <a:pPr marL="0" lvl="0" indent="0" rtl="0">
              <a:spcBef>
                <a:spcPts val="600"/>
              </a:spcBef>
              <a:spcAft>
                <a:spcPts val="0"/>
              </a:spcAft>
              <a:buNone/>
            </a:pPr>
            <a:r>
              <a:rPr lang="en-US" dirty="0"/>
              <a:t>We will be more than happy to answer you </a:t>
            </a:r>
            <a:r>
              <a:rPr lang="en-US" dirty="0">
                <a:sym typeface="Wingdings" panose="05000000000000000000" pitchFamily="2" charset="2"/>
              </a:rPr>
              <a:t> </a:t>
            </a:r>
            <a:endParaRPr dirty="0"/>
          </a:p>
        </p:txBody>
      </p:sp>
      <p:grpSp>
        <p:nvGrpSpPr>
          <p:cNvPr id="474" name="Google Shape;474;p40"/>
          <p:cNvGrpSpPr/>
          <p:nvPr/>
        </p:nvGrpSpPr>
        <p:grpSpPr>
          <a:xfrm>
            <a:off x="628402" y="1039422"/>
            <a:ext cx="542234" cy="510157"/>
            <a:chOff x="5972700" y="2330200"/>
            <a:chExt cx="411625" cy="387275"/>
          </a:xfrm>
        </p:grpSpPr>
        <p:sp>
          <p:nvSpPr>
            <p:cNvPr id="475" name="Google Shape;475;p4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F6703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Google Shape;476;p4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F6703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347" y="0"/>
            <a:ext cx="5147214"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511425" y="728870"/>
            <a:ext cx="3517200" cy="1530626"/>
          </a:xfrm>
          <a:prstGeom prst="rect">
            <a:avLst/>
          </a:prstGeom>
        </p:spPr>
        <p:txBody>
          <a:bodyPr spcFirstLastPara="1" wrap="square" lIns="91425" tIns="91425" rIns="91425" bIns="91425" anchor="b" anchorCtr="0">
            <a:noAutofit/>
          </a:bodyPr>
          <a:lstStyle/>
          <a:p>
            <a:pPr lvl="0"/>
            <a:r>
              <a:rPr lang="en-US" dirty="0"/>
              <a:t>The main objective of this project is to create a database management system for a hotel. </a:t>
            </a:r>
            <a:endParaRPr sz="2000" dirty="0"/>
          </a:p>
        </p:txBody>
      </p:sp>
      <p:sp>
        <p:nvSpPr>
          <p:cNvPr id="130" name="Google Shape;130;p19"/>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a:p>
        </p:txBody>
      </p:sp>
      <p:sp>
        <p:nvSpPr>
          <p:cNvPr id="131" name="Google Shape;131;p19"/>
          <p:cNvSpPr txBox="1">
            <a:spLocks noGrp="1"/>
          </p:cNvSpPr>
          <p:nvPr>
            <p:ph type="body" idx="1"/>
          </p:nvPr>
        </p:nvSpPr>
        <p:spPr>
          <a:xfrm>
            <a:off x="511425" y="2160104"/>
            <a:ext cx="3517200" cy="2396196"/>
          </a:xfrm>
          <a:prstGeom prst="rect">
            <a:avLst/>
          </a:prstGeom>
        </p:spPr>
        <p:txBody>
          <a:bodyPr spcFirstLastPara="1" wrap="square" lIns="91425" tIns="91425" rIns="91425" bIns="91425" anchor="t" anchorCtr="0">
            <a:noAutofit/>
          </a:bodyPr>
          <a:lstStyle/>
          <a:p>
            <a:pPr marL="0" lvl="0" indent="0">
              <a:spcBef>
                <a:spcPts val="600"/>
              </a:spcBef>
              <a:spcAft>
                <a:spcPts val="0"/>
              </a:spcAft>
              <a:buNone/>
            </a:pPr>
            <a:endParaRPr lang="en-US" dirty="0"/>
          </a:p>
          <a:p>
            <a:pPr marL="0" lvl="0" indent="0">
              <a:spcBef>
                <a:spcPts val="600"/>
              </a:spcBef>
              <a:spcAft>
                <a:spcPts val="0"/>
              </a:spcAft>
              <a:buNone/>
            </a:pPr>
            <a:r>
              <a:rPr lang="en-US" dirty="0"/>
              <a:t>We have build this project as a group of two. The group members are: </a:t>
            </a:r>
          </a:p>
          <a:p>
            <a:pPr marL="228600" lvl="0" indent="-228600">
              <a:spcBef>
                <a:spcPts val="600"/>
              </a:spcBef>
              <a:spcAft>
                <a:spcPts val="0"/>
              </a:spcAft>
              <a:buAutoNum type="arabicPeriod"/>
            </a:pPr>
            <a:r>
              <a:rPr lang="en-US" dirty="0"/>
              <a:t>Vedansh Rai</a:t>
            </a:r>
          </a:p>
          <a:p>
            <a:pPr marL="228600" lvl="0" indent="-228600">
              <a:spcBef>
                <a:spcPts val="600"/>
              </a:spcBef>
              <a:spcAft>
                <a:spcPts val="0"/>
              </a:spcAft>
              <a:buAutoNum type="arabicPeriod"/>
            </a:pPr>
            <a:r>
              <a:rPr lang="en-US" dirty="0" err="1"/>
              <a:t>Yashwanth</a:t>
            </a:r>
            <a:r>
              <a:rPr lang="en-US" dirty="0"/>
              <a:t> MVS </a:t>
            </a:r>
          </a:p>
          <a:p>
            <a:pPr marL="0" lvl="0" indent="0">
              <a:spcBef>
                <a:spcPts val="600"/>
              </a:spcBef>
              <a:spcAft>
                <a:spcPts val="0"/>
              </a:spcAft>
              <a:buNone/>
            </a:pPr>
            <a:r>
              <a:rPr lang="en-US" dirty="0"/>
              <a:t>It was fun working together, overcoming each other’s flaws together and learning from each other's strengths in respective areas of Database Design &amp; Management. </a:t>
            </a:r>
            <a:endParaRPr dirty="0"/>
          </a:p>
        </p:txBody>
      </p:sp>
      <p:pic>
        <p:nvPicPr>
          <p:cNvPr id="2050" name="Picture 2" descr="Image result for hotel"/>
          <p:cNvPicPr>
            <a:picLocks noChangeAspect="1" noChangeArrowheads="1"/>
          </p:cNvPicPr>
          <p:nvPr/>
        </p:nvPicPr>
        <p:blipFill rotWithShape="1">
          <a:blip r:embed="rId4">
            <a:extLst>
              <a:ext uri="{28A0092B-C50C-407E-A947-70E740481C1C}">
                <a14:useLocalDpi xmlns:a14="http://schemas.microsoft.com/office/drawing/2010/main" val="0"/>
              </a:ext>
            </a:extLst>
          </a:blip>
          <a:srcRect l="9196" r="31456"/>
          <a:stretch/>
        </p:blipFill>
        <p:spPr bwMode="auto">
          <a:xfrm>
            <a:off x="4572000" y="49"/>
            <a:ext cx="4578774" cy="51434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a:spLocks noGrp="1"/>
          </p:cNvSpPr>
          <p:nvPr>
            <p:ph type="title"/>
          </p:nvPr>
        </p:nvSpPr>
        <p:spPr>
          <a:xfrm>
            <a:off x="234450" y="575499"/>
            <a:ext cx="2046300" cy="417435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A Hotel consists of a wide areas to manage. We tried to include the main areas for a hotel management system in this project.  </a:t>
            </a:r>
            <a:endParaRPr dirty="0"/>
          </a:p>
        </p:txBody>
      </p:sp>
      <p:sp>
        <p:nvSpPr>
          <p:cNvPr id="249" name="Google Shape;249;p28"/>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grpSp>
        <p:nvGrpSpPr>
          <p:cNvPr id="250" name="Google Shape;250;p28"/>
          <p:cNvGrpSpPr/>
          <p:nvPr/>
        </p:nvGrpSpPr>
        <p:grpSpPr>
          <a:xfrm>
            <a:off x="3618600" y="443475"/>
            <a:ext cx="4271950" cy="4256550"/>
            <a:chOff x="3618600" y="537300"/>
            <a:chExt cx="4271950" cy="4256550"/>
          </a:xfrm>
        </p:grpSpPr>
        <p:sp>
          <p:nvSpPr>
            <p:cNvPr id="251" name="Google Shape;251;p28"/>
            <p:cNvSpPr/>
            <p:nvPr/>
          </p:nvSpPr>
          <p:spPr>
            <a:xfrm>
              <a:off x="3680275" y="537300"/>
              <a:ext cx="1906800" cy="19068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r>
                <a:rPr lang="en" sz="1000" dirty="0">
                  <a:solidFill>
                    <a:srgbClr val="FFFFFF"/>
                  </a:solidFill>
                  <a:latin typeface="Nunito Sans"/>
                  <a:ea typeface="Nunito Sans"/>
                  <a:cs typeface="Nunito Sans"/>
                  <a:sym typeface="Nunito Sans"/>
                </a:rPr>
                <a:t>ROOMS</a:t>
              </a:r>
              <a:endParaRPr sz="1000" dirty="0">
                <a:solidFill>
                  <a:srgbClr val="FFFFFF"/>
                </a:solidFill>
                <a:latin typeface="Nunito Sans"/>
                <a:ea typeface="Nunito Sans"/>
                <a:cs typeface="Nunito Sans"/>
                <a:sym typeface="Nunito Sans"/>
              </a:endParaRPr>
            </a:p>
          </p:txBody>
        </p:sp>
        <p:sp>
          <p:nvSpPr>
            <p:cNvPr id="252" name="Google Shape;252;p28"/>
            <p:cNvSpPr/>
            <p:nvPr/>
          </p:nvSpPr>
          <p:spPr>
            <a:xfrm>
              <a:off x="5983750" y="537300"/>
              <a:ext cx="1906800" cy="1906800"/>
            </a:xfrm>
            <a:prstGeom prst="ellipse">
              <a:avLst/>
            </a:prstGeom>
            <a:solidFill>
              <a:srgbClr val="F6703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Clr>
                  <a:schemeClr val="dk1"/>
                </a:buClr>
                <a:buSzPts val="1100"/>
                <a:buFont typeface="Arial"/>
                <a:buNone/>
              </a:pPr>
              <a:r>
                <a:rPr lang="en" sz="1000" dirty="0">
                  <a:solidFill>
                    <a:srgbClr val="FFFFFF"/>
                  </a:solidFill>
                  <a:latin typeface="Nunito Sans"/>
                  <a:ea typeface="Nunito Sans"/>
                  <a:cs typeface="Nunito Sans"/>
                  <a:sym typeface="Nunito Sans"/>
                </a:rPr>
                <a:t>BOOKINGS</a:t>
              </a:r>
              <a:endParaRPr sz="1000" dirty="0">
                <a:solidFill>
                  <a:srgbClr val="FFFFFF"/>
                </a:solidFill>
                <a:latin typeface="Nunito Sans"/>
                <a:ea typeface="Nunito Sans"/>
                <a:cs typeface="Nunito Sans"/>
                <a:sym typeface="Nunito Sans"/>
              </a:endParaRPr>
            </a:p>
          </p:txBody>
        </p:sp>
        <p:sp>
          <p:nvSpPr>
            <p:cNvPr id="253" name="Google Shape;253;p28"/>
            <p:cNvSpPr/>
            <p:nvPr/>
          </p:nvSpPr>
          <p:spPr>
            <a:xfrm>
              <a:off x="3618600" y="2887050"/>
              <a:ext cx="1906800" cy="1906800"/>
            </a:xfrm>
            <a:prstGeom prst="ellipse">
              <a:avLst/>
            </a:prstGeom>
            <a:solidFill>
              <a:srgbClr val="CC412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r>
                <a:rPr lang="en" sz="1000" dirty="0">
                  <a:solidFill>
                    <a:srgbClr val="FFFFFF"/>
                  </a:solidFill>
                  <a:latin typeface="Nunito Sans"/>
                  <a:ea typeface="Nunito Sans"/>
                  <a:cs typeface="Nunito Sans"/>
                  <a:sym typeface="Nunito Sans"/>
                </a:rPr>
                <a:t>EMPLOYEES</a:t>
              </a:r>
              <a:endParaRPr sz="1000" dirty="0">
                <a:solidFill>
                  <a:srgbClr val="FFFFFF"/>
                </a:solidFill>
                <a:latin typeface="Nunito Sans"/>
                <a:ea typeface="Nunito Sans"/>
                <a:cs typeface="Nunito Sans"/>
                <a:sym typeface="Nunito Sans"/>
              </a:endParaRPr>
            </a:p>
          </p:txBody>
        </p:sp>
        <p:sp>
          <p:nvSpPr>
            <p:cNvPr id="254" name="Google Shape;254;p28"/>
            <p:cNvSpPr/>
            <p:nvPr/>
          </p:nvSpPr>
          <p:spPr>
            <a:xfrm>
              <a:off x="5983750" y="2887050"/>
              <a:ext cx="1906800" cy="1906800"/>
            </a:xfrm>
            <a:prstGeom prst="ellipse">
              <a:avLst/>
            </a:prstGeom>
            <a:solidFill>
              <a:srgbClr val="ED003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endParaRPr sz="1000" dirty="0">
                <a:solidFill>
                  <a:srgbClr val="FFFFFF"/>
                </a:solidFill>
                <a:latin typeface="Nunito Sans"/>
                <a:ea typeface="Nunito Sans"/>
                <a:cs typeface="Nunito Sans"/>
                <a:sym typeface="Nunito Sans"/>
              </a:endParaRPr>
            </a:p>
            <a:p>
              <a:pPr marL="0" lvl="0" indent="0" algn="ctr" rtl="0">
                <a:spcBef>
                  <a:spcPts val="0"/>
                </a:spcBef>
                <a:spcAft>
                  <a:spcPts val="0"/>
                </a:spcAft>
                <a:buNone/>
              </a:pPr>
              <a:r>
                <a:rPr lang="en" sz="1000" dirty="0">
                  <a:solidFill>
                    <a:srgbClr val="FFFFFF"/>
                  </a:solidFill>
                  <a:latin typeface="Nunito Sans"/>
                  <a:ea typeface="Nunito Sans"/>
                  <a:cs typeface="Nunito Sans"/>
                  <a:sym typeface="Nunito Sans"/>
                </a:rPr>
                <a:t>GUESTS</a:t>
              </a:r>
              <a:endParaRPr sz="1000" dirty="0">
                <a:solidFill>
                  <a:srgbClr val="FFFFFF"/>
                </a:solidFill>
                <a:latin typeface="Nunito Sans"/>
                <a:ea typeface="Nunito Sans"/>
                <a:cs typeface="Nunito Sans"/>
                <a:sym typeface="Nunito Sans"/>
              </a:endParaRPr>
            </a:p>
          </p:txBody>
        </p:sp>
      </p:grpSp>
      <p:sp>
        <p:nvSpPr>
          <p:cNvPr id="255" name="Google Shape;255;p28"/>
          <p:cNvSpPr/>
          <p:nvPr/>
        </p:nvSpPr>
        <p:spPr>
          <a:xfrm>
            <a:off x="4701175" y="1518350"/>
            <a:ext cx="2106600" cy="210660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rgbClr val="666666"/>
                </a:solidFill>
                <a:latin typeface="Nunito Sans"/>
                <a:ea typeface="Nunito Sans"/>
                <a:cs typeface="Nunito Sans"/>
                <a:sym typeface="Nunito Sans"/>
              </a:rPr>
              <a:t>HOTEL</a:t>
            </a:r>
            <a:endParaRPr dirty="0">
              <a:solidFill>
                <a:srgbClr val="666666"/>
              </a:solidFill>
              <a:latin typeface="Nunito Sans"/>
              <a:ea typeface="Nunito Sans"/>
              <a:cs typeface="Nunito Sans"/>
              <a:sym typeface="Nunito Sans"/>
            </a:endParaRPr>
          </a:p>
        </p:txBody>
      </p:sp>
      <p:sp>
        <p:nvSpPr>
          <p:cNvPr id="256" name="Google Shape;256;p28"/>
          <p:cNvSpPr/>
          <p:nvPr/>
        </p:nvSpPr>
        <p:spPr>
          <a:xfrm>
            <a:off x="4840050" y="1651475"/>
            <a:ext cx="1829100" cy="1829100"/>
          </a:xfrm>
          <a:prstGeom prst="donut">
            <a:avLst>
              <a:gd name="adj" fmla="val 11468"/>
            </a:avLst>
          </a:prstGeom>
          <a:solidFill>
            <a:srgbClr val="EFEFE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70" name="Google Shape;270;p28"/>
          <p:cNvGrpSpPr/>
          <p:nvPr/>
        </p:nvGrpSpPr>
        <p:grpSpPr>
          <a:xfrm>
            <a:off x="6775077" y="1071253"/>
            <a:ext cx="332670" cy="332670"/>
            <a:chOff x="6649150" y="309350"/>
            <a:chExt cx="395800" cy="395800"/>
          </a:xfrm>
        </p:grpSpPr>
        <p:sp>
          <p:nvSpPr>
            <p:cNvPr id="271" name="Google Shape;271;p28"/>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Google Shape;272;p28"/>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Google Shape;273;p28"/>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Google Shape;274;p28"/>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Google Shape;275;p28"/>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Google Shape;276;p28"/>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Google Shape;277;p28"/>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Google Shape;278;p28"/>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28"/>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Google Shape;280;p28"/>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Google Shape;281;p28"/>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Google Shape;282;p28"/>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Google Shape;283;p28"/>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Google Shape;284;p28"/>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Google Shape;285;p28"/>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Google Shape;286;p28"/>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Google Shape;287;p28"/>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Google Shape;288;p28"/>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Google Shape;289;p28"/>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Google Shape;290;p28"/>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Google Shape;291;p28"/>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Google Shape;292;p28"/>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Google Shape;293;p28"/>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7" name="Google Shape;531;p43"/>
          <p:cNvSpPr/>
          <p:nvPr/>
        </p:nvSpPr>
        <p:spPr>
          <a:xfrm>
            <a:off x="4437893" y="112393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Google Shape;639;p43"/>
          <p:cNvSpPr/>
          <p:nvPr/>
        </p:nvSpPr>
        <p:spPr>
          <a:xfrm>
            <a:off x="4411811" y="3425150"/>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9" name="Google Shape;615;p43"/>
          <p:cNvGrpSpPr/>
          <p:nvPr/>
        </p:nvGrpSpPr>
        <p:grpSpPr>
          <a:xfrm>
            <a:off x="6775077" y="3464761"/>
            <a:ext cx="320378" cy="320378"/>
            <a:chOff x="1278900" y="2333250"/>
            <a:chExt cx="381175" cy="381175"/>
          </a:xfrm>
        </p:grpSpPr>
        <p:sp>
          <p:nvSpPr>
            <p:cNvPr id="60" name="Google Shape;616;p43"/>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Google Shape;617;p43"/>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Google Shape;618;p43"/>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Google Shape;619;p43"/>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5"/>
        <p:cNvGrpSpPr/>
        <p:nvPr/>
      </p:nvGrpSpPr>
      <p:grpSpPr>
        <a:xfrm>
          <a:off x="0" y="0"/>
          <a:ext cx="0" cy="0"/>
          <a:chOff x="0" y="0"/>
          <a:chExt cx="0" cy="0"/>
        </a:xfrm>
      </p:grpSpPr>
      <p:sp>
        <p:nvSpPr>
          <p:cNvPr id="136" name="Google Shape;136;p20"/>
          <p:cNvSpPr txBox="1">
            <a:spLocks noGrp="1"/>
          </p:cNvSpPr>
          <p:nvPr>
            <p:ph type="ctrTitle"/>
          </p:nvPr>
        </p:nvSpPr>
        <p:spPr>
          <a:xfrm>
            <a:off x="277099" y="284200"/>
            <a:ext cx="2095039" cy="304209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800" b="1" dirty="0"/>
              <a:t>Step:1</a:t>
            </a:r>
            <a:endParaRPr sz="4800" b="1" dirty="0"/>
          </a:p>
          <a:p>
            <a:pPr marL="0" lvl="0" indent="0" rtl="0">
              <a:spcBef>
                <a:spcPts val="0"/>
              </a:spcBef>
              <a:spcAft>
                <a:spcPts val="0"/>
              </a:spcAft>
              <a:buNone/>
            </a:pPr>
            <a:r>
              <a:rPr lang="en" dirty="0"/>
              <a:t>ERR-Diagram</a:t>
            </a:r>
            <a:endParaRPr dirty="0"/>
          </a:p>
        </p:txBody>
      </p:sp>
      <p:sp>
        <p:nvSpPr>
          <p:cNvPr id="137" name="Google Shape;137;p20"/>
          <p:cNvSpPr txBox="1">
            <a:spLocks noGrp="1"/>
          </p:cNvSpPr>
          <p:nvPr>
            <p:ph type="subTitle" idx="1"/>
          </p:nvPr>
        </p:nvSpPr>
        <p:spPr>
          <a:xfrm>
            <a:off x="277100" y="3465443"/>
            <a:ext cx="2148048" cy="1302407"/>
          </a:xfrm>
          <a:prstGeom prst="rect">
            <a:avLst/>
          </a:prstGeom>
        </p:spPr>
        <p:txBody>
          <a:bodyPr spcFirstLastPara="1" wrap="square" lIns="91425" tIns="91425" rIns="91425" bIns="91425" anchor="t" anchorCtr="0">
            <a:noAutofit/>
          </a:bodyPr>
          <a:lstStyle/>
          <a:p>
            <a:pPr marL="0" lvl="0" indent="0"/>
            <a:r>
              <a:rPr lang="en-US" dirty="0"/>
              <a:t>We drew the ERR diagram on a paper, noting down all the tables required</a:t>
            </a:r>
            <a:endParaRPr dirty="0"/>
          </a:p>
        </p:txBody>
      </p:sp>
      <p:sp>
        <p:nvSpPr>
          <p:cNvPr id="138" name="Google Shape;138;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pic>
        <p:nvPicPr>
          <p:cNvPr id="1026" name="Picture 2" descr="Image result for flowchart on paper"/>
          <p:cNvPicPr>
            <a:picLocks noChangeAspect="1" noChangeArrowheads="1"/>
          </p:cNvPicPr>
          <p:nvPr/>
        </p:nvPicPr>
        <p:blipFill rotWithShape="1">
          <a:blip r:embed="rId4">
            <a:extLst>
              <a:ext uri="{28A0092B-C50C-407E-A947-70E740481C1C}">
                <a14:useLocalDpi xmlns:a14="http://schemas.microsoft.com/office/drawing/2010/main" val="0"/>
              </a:ext>
            </a:extLst>
          </a:blip>
          <a:srcRect l="10613" r="-24020"/>
          <a:stretch/>
        </p:blipFill>
        <p:spPr bwMode="auto">
          <a:xfrm>
            <a:off x="2560320" y="49"/>
            <a:ext cx="8361434" cy="51434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240"/>
        <p:cNvGrpSpPr/>
        <p:nvPr/>
      </p:nvGrpSpPr>
      <p:grpSpPr>
        <a:xfrm>
          <a:off x="0" y="0"/>
          <a:ext cx="0" cy="0"/>
          <a:chOff x="0" y="0"/>
          <a:chExt cx="0" cy="0"/>
        </a:xfrm>
      </p:grpSpPr>
      <p:pic>
        <p:nvPicPr>
          <p:cNvPr id="241" name="Google Shape;241;p27" descr="aoc7tslb1o8-lauren-mancke.jpg"/>
          <p:cNvPicPr preferRelativeResize="0"/>
          <p:nvPr/>
        </p:nvPicPr>
        <p:blipFill>
          <a:blip r:embed="rId3">
            <a:alphaModFix amt="29000"/>
          </a:blip>
          <a:stretch>
            <a:fillRect/>
          </a:stretch>
        </p:blipFill>
        <p:spPr>
          <a:xfrm>
            <a:off x="0" y="0"/>
            <a:ext cx="9144000" cy="5143496"/>
          </a:xfrm>
          <a:prstGeom prst="rect">
            <a:avLst/>
          </a:prstGeom>
          <a:noFill/>
          <a:ln>
            <a:noFill/>
          </a:ln>
        </p:spPr>
      </p:pic>
      <p:sp>
        <p:nvSpPr>
          <p:cNvPr id="243" name="Google Shape;243;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sp>
        <p:nvSpPr>
          <p:cNvPr id="242" name="Google Shape;242;p27"/>
          <p:cNvSpPr txBox="1">
            <a:spLocks noGrp="1"/>
          </p:cNvSpPr>
          <p:nvPr>
            <p:ph type="title" idx="4294967295"/>
          </p:nvPr>
        </p:nvSpPr>
        <p:spPr>
          <a:xfrm>
            <a:off x="4546807" y="1138635"/>
            <a:ext cx="4350716" cy="245827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t>It looks messy, right?</a:t>
            </a:r>
            <a:br>
              <a:rPr lang="en" sz="3200" b="1" dirty="0"/>
            </a:br>
            <a:br>
              <a:rPr lang="en" sz="3200" b="1" dirty="0"/>
            </a:br>
            <a:r>
              <a:rPr lang="en" sz="3200" b="1" dirty="0"/>
              <a:t>Yeah, we better look at the ERR diagram !</a:t>
            </a:r>
            <a:endParaRPr sz="3200" b="1" dirty="0"/>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519" t="-1217" r="-519" b="6586"/>
          <a:stretch/>
        </p:blipFill>
        <p:spPr>
          <a:xfrm>
            <a:off x="0" y="-1"/>
            <a:ext cx="4322632" cy="514345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75" name="Google Shape;175;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7</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31" y="147838"/>
            <a:ext cx="7871187" cy="477893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240"/>
        <p:cNvGrpSpPr/>
        <p:nvPr/>
      </p:nvGrpSpPr>
      <p:grpSpPr>
        <a:xfrm>
          <a:off x="0" y="0"/>
          <a:ext cx="0" cy="0"/>
          <a:chOff x="0" y="0"/>
          <a:chExt cx="0" cy="0"/>
        </a:xfrm>
      </p:grpSpPr>
      <p:pic>
        <p:nvPicPr>
          <p:cNvPr id="241" name="Google Shape;241;p27" descr="aoc7tslb1o8-lauren-mancke.jpg"/>
          <p:cNvPicPr preferRelativeResize="0"/>
          <p:nvPr/>
        </p:nvPicPr>
        <p:blipFill>
          <a:blip r:embed="rId3">
            <a:alphaModFix amt="29000"/>
          </a:blip>
          <a:stretch>
            <a:fillRect/>
          </a:stretch>
        </p:blipFill>
        <p:spPr>
          <a:xfrm>
            <a:off x="0" y="0"/>
            <a:ext cx="9144000" cy="5143496"/>
          </a:xfrm>
          <a:prstGeom prst="rect">
            <a:avLst/>
          </a:prstGeom>
          <a:noFill/>
          <a:ln>
            <a:noFill/>
          </a:ln>
        </p:spPr>
      </p:pic>
      <p:sp>
        <p:nvSpPr>
          <p:cNvPr id="243" name="Google Shape;243;p27"/>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sp>
        <p:nvSpPr>
          <p:cNvPr id="242" name="Google Shape;242;p27"/>
          <p:cNvSpPr txBox="1">
            <a:spLocks noGrp="1"/>
          </p:cNvSpPr>
          <p:nvPr>
            <p:ph type="title" idx="4294967295"/>
          </p:nvPr>
        </p:nvSpPr>
        <p:spPr>
          <a:xfrm>
            <a:off x="0" y="0"/>
            <a:ext cx="9144000" cy="51434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t>Let us begin exploring the TABLES</a:t>
            </a:r>
            <a:endParaRPr sz="3600" b="1" dirty="0"/>
          </a:p>
        </p:txBody>
      </p:sp>
    </p:spTree>
    <p:extLst>
      <p:ext uri="{BB962C8B-B14F-4D97-AF65-F5344CB8AC3E}">
        <p14:creationId xmlns:p14="http://schemas.microsoft.com/office/powerpoint/2010/main" val="2846761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4" name="Google Shape;464;p39"/>
          <p:cNvSpPr txBox="1">
            <a:spLocks noGrp="1"/>
          </p:cNvSpPr>
          <p:nvPr>
            <p:ph type="sldNum" idx="12"/>
          </p:nvPr>
        </p:nvSpPr>
        <p:spPr/>
        <p:txBody>
          <a:bodyPr/>
          <a:lstStyle/>
          <a:p>
            <a:pPr lvl="0"/>
            <a:fld id="{00000000-1234-1234-1234-123412341234}" type="slidenum">
              <a:rPr lang="en" smtClean="0"/>
              <a:pPr lvl="0"/>
              <a:t>9</a:t>
            </a:fld>
            <a:endParaRPr lang="en"/>
          </a:p>
        </p:txBody>
      </p:sp>
      <p:sp>
        <p:nvSpPr>
          <p:cNvPr id="19"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22" name="Picture 21"/>
          <p:cNvPicPr>
            <a:picLocks noChangeAspect="1"/>
          </p:cNvPicPr>
          <p:nvPr/>
        </p:nvPicPr>
        <p:blipFill>
          <a:blip r:embed="rId3"/>
          <a:stretch>
            <a:fillRect/>
          </a:stretch>
        </p:blipFill>
        <p:spPr>
          <a:xfrm>
            <a:off x="431708" y="685799"/>
            <a:ext cx="8280584" cy="3422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439</TotalTime>
  <Words>522</Words>
  <Application>Microsoft Office PowerPoint</Application>
  <PresentationFormat>On-screen Show (16:9)</PresentationFormat>
  <Paragraphs>84</Paragraphs>
  <Slides>23</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Nunito Sans</vt:lpstr>
      <vt:lpstr>Georgia</vt:lpstr>
      <vt:lpstr>Ulysses template</vt:lpstr>
      <vt:lpstr>HOTEL DATABASE MANAGEMENT SYSTEM  Prepared By – Vedansh Rai &amp; Yashwanth MVS  </vt:lpstr>
      <vt:lpstr>Table of contents </vt:lpstr>
      <vt:lpstr>The main objective of this project is to create a database management system for a hotel. </vt:lpstr>
      <vt:lpstr>A Hotel consists of a wide areas to manage. We tried to include the main areas for a hotel management system in this project.  </vt:lpstr>
      <vt:lpstr>Step:1 ERR-Diagram</vt:lpstr>
      <vt:lpstr>It looks messy, right?  Yeah, we better look at the ERR diagram !</vt:lpstr>
      <vt:lpstr>PowerPoint Presentation</vt:lpstr>
      <vt:lpstr>Let us begin exploring the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Normalization Process  We achieved the first normal form by keeping the data scalar.  Coming to the second normal form, we tried to make the relationships depend on the primary key.  On the third normal for, we made sure that all the dependencies are only on the primary key of the tables. </vt:lpstr>
      <vt:lpstr>And the came our favourite part.. Writing queires was fun   We also made two views and two triggers.</vt:lpstr>
      <vt:lpstr>PowerPoint Presentation</vt:lpstr>
      <vt:lpstr>Challenges Faced</vt:lpstr>
      <vt:lpstr>PowerPoint Presentation</vt:lpstr>
      <vt:lpstr>That’s it!  Thank you very much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DATABASE MANAGEMENT SYSTEM  Prepared By – Vaibhavi More &amp; Sweta Gupta</dc:title>
  <dc:creator>Vedansh Rai</dc:creator>
  <cp:lastModifiedBy>Vedansh Rai</cp:lastModifiedBy>
  <cp:revision>88</cp:revision>
  <dcterms:modified xsi:type="dcterms:W3CDTF">2022-04-06T18:18:34Z</dcterms:modified>
</cp:coreProperties>
</file>