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495" r:id="rId5"/>
    <p:sldId id="511" r:id="rId6"/>
    <p:sldId id="512" r:id="rId7"/>
    <p:sldId id="513" r:id="rId8"/>
    <p:sldId id="514" r:id="rId9"/>
    <p:sldId id="4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Odell" initials="K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BFBFBF"/>
    <a:srgbClr val="FFF200"/>
    <a:srgbClr val="0046BE"/>
    <a:srgbClr val="D2D8E2"/>
    <a:srgbClr val="FFCE00"/>
    <a:srgbClr val="4976E6"/>
    <a:srgbClr val="001E73"/>
    <a:srgbClr val="555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7"/>
    <p:restoredTop sz="86367"/>
  </p:normalViewPr>
  <p:slideViewPr>
    <p:cSldViewPr snapToGrid="0">
      <p:cViewPr varScale="1">
        <p:scale>
          <a:sx n="195" d="100"/>
          <a:sy n="195" d="100"/>
        </p:scale>
        <p:origin x="213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9160" y="36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9AF286-E0F2-433E-BB10-DB865B5FF5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F403E1-7ECC-4159-A97E-493CB4CC3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C43E1F-A4F9-4437-90C1-1172C882C709}" type="datetimeFigureOut">
              <a:rPr lang="en-US" smtClean="0"/>
              <a:t>2/22/24</a:t>
            </a:fld>
            <a:endParaRPr lang="en-US"/>
          </a:p>
        </p:txBody>
      </p:sp>
      <p:sp>
        <p:nvSpPr>
          <p:cNvPr id="4" name="Footer Placeholder 3">
            <a:extLst>
              <a:ext uri="{FF2B5EF4-FFF2-40B4-BE49-F238E27FC236}">
                <a16:creationId xmlns:a16="http://schemas.microsoft.com/office/drawing/2014/main" id="{1F60D581-C376-4A10-B43A-4E5F428DF2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4DD386-8E17-4542-9A06-59C6D11C28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A3BE70-6824-4802-A730-F54FE84F25B0}" type="slidenum">
              <a:rPr lang="en-US" smtClean="0"/>
              <a:t>‹#›</a:t>
            </a:fld>
            <a:endParaRPr lang="en-US"/>
          </a:p>
        </p:txBody>
      </p:sp>
    </p:spTree>
    <p:extLst>
      <p:ext uri="{BB962C8B-B14F-4D97-AF65-F5344CB8AC3E}">
        <p14:creationId xmlns:p14="http://schemas.microsoft.com/office/powerpoint/2010/main" val="322436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ADABD-BEEA-404F-947A-26CAECE76E02}" type="datetimeFigureOut">
              <a:rPr lang="en-US" smtClean="0"/>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5F88E-BB9B-F34C-B48C-CC7590C0553B}" type="slidenum">
              <a:rPr lang="en-US" smtClean="0"/>
              <a:t>‹#›</a:t>
            </a:fld>
            <a:endParaRPr lang="en-US"/>
          </a:p>
        </p:txBody>
      </p:sp>
    </p:spTree>
    <p:extLst>
      <p:ext uri="{BB962C8B-B14F-4D97-AF65-F5344CB8AC3E}">
        <p14:creationId xmlns:p14="http://schemas.microsoft.com/office/powerpoint/2010/main" val="205036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55F88E-BB9B-F34C-B48C-CC7590C0553B}" type="slidenum">
              <a:rPr lang="en-US" smtClean="0"/>
              <a:t>1</a:t>
            </a:fld>
            <a:endParaRPr lang="en-US"/>
          </a:p>
        </p:txBody>
      </p:sp>
    </p:spTree>
    <p:extLst>
      <p:ext uri="{BB962C8B-B14F-4D97-AF65-F5344CB8AC3E}">
        <p14:creationId xmlns:p14="http://schemas.microsoft.com/office/powerpoint/2010/main" val="78649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55F88E-BB9B-F34C-B48C-CC7590C0553B}" type="slidenum">
              <a:rPr lang="en-US" smtClean="0"/>
              <a:t>4</a:t>
            </a:fld>
            <a:endParaRPr lang="en-US"/>
          </a:p>
        </p:txBody>
      </p:sp>
    </p:spTree>
    <p:extLst>
      <p:ext uri="{BB962C8B-B14F-4D97-AF65-F5344CB8AC3E}">
        <p14:creationId xmlns:p14="http://schemas.microsoft.com/office/powerpoint/2010/main" val="372763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51029388-E2F4-4861-A8A6-F0FBEBFBB08D}"/>
              </a:ext>
            </a:extLst>
          </p:cNvPr>
          <p:cNvGraphicFramePr>
            <a:graphicFrameLocks noGrp="1"/>
          </p:cNvGraphicFramePr>
          <p:nvPr userDrawn="1">
            <p:extLst>
              <p:ext uri="{D42A27DB-BD31-4B8C-83A1-F6EECF244321}">
                <p14:modId xmlns:p14="http://schemas.microsoft.com/office/powerpoint/2010/main" val="3157528441"/>
              </p:ext>
            </p:extLst>
          </p:nvPr>
        </p:nvGraphicFramePr>
        <p:xfrm>
          <a:off x="844775" y="2940710"/>
          <a:ext cx="8461351" cy="1912114"/>
        </p:xfrm>
        <a:graphic>
          <a:graphicData uri="http://schemas.openxmlformats.org/drawingml/2006/table">
            <a:tbl>
              <a:tblPr firstRow="1" bandRow="1">
                <a:tableStyleId>{5C22544A-7EE6-4342-B048-85BDC9FD1C3A}</a:tableStyleId>
              </a:tblPr>
              <a:tblGrid>
                <a:gridCol w="8461351">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pic>
        <p:nvPicPr>
          <p:cNvPr id="9" name="Picture 8" descr="A picture containing text, clipart, tableware&#10;&#10;Description automatically generated">
            <a:extLst>
              <a:ext uri="{FF2B5EF4-FFF2-40B4-BE49-F238E27FC236}">
                <a16:creationId xmlns:a16="http://schemas.microsoft.com/office/drawing/2014/main" id="{97593E2B-29A6-CB4C-9886-8D9AE78E9B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791" y="6190539"/>
            <a:ext cx="560538" cy="330509"/>
          </a:xfrm>
          <a:prstGeom prst="rect">
            <a:avLst/>
          </a:prstGeom>
        </p:spPr>
      </p:pic>
    </p:spTree>
    <p:extLst>
      <p:ext uri="{BB962C8B-B14F-4D97-AF65-F5344CB8AC3E}">
        <p14:creationId xmlns:p14="http://schemas.microsoft.com/office/powerpoint/2010/main" val="324368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75828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lang="en-US"/>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pic>
        <p:nvPicPr>
          <p:cNvPr id="7" name="Picture 6" descr="A picture containing text, clipart, tableware&#10;&#10;Description automatically generated">
            <a:extLst>
              <a:ext uri="{FF2B5EF4-FFF2-40B4-BE49-F238E27FC236}">
                <a16:creationId xmlns:a16="http://schemas.microsoft.com/office/drawing/2014/main" id="{898A90B6-FC02-1645-A91D-1CA538F7CF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791" y="6190539"/>
            <a:ext cx="560538" cy="330509"/>
          </a:xfrm>
          <a:prstGeom prst="rect">
            <a:avLst/>
          </a:prstGeom>
        </p:spPr>
      </p:pic>
    </p:spTree>
    <p:extLst>
      <p:ext uri="{BB962C8B-B14F-4D97-AF65-F5344CB8AC3E}">
        <p14:creationId xmlns:p14="http://schemas.microsoft.com/office/powerpoint/2010/main" val="62778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Yellow Thank You">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text, sign&#10;&#10;Description automatically generated">
            <a:extLst>
              <a:ext uri="{FF2B5EF4-FFF2-40B4-BE49-F238E27FC236}">
                <a16:creationId xmlns:a16="http://schemas.microsoft.com/office/drawing/2014/main" id="{77CF920B-A8F0-E242-B6B5-79F7002FC66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060" t="3041" r="10754" b="1"/>
          <a:stretch/>
        </p:blipFill>
        <p:spPr>
          <a:xfrm>
            <a:off x="195591" y="6120040"/>
            <a:ext cx="567738" cy="482658"/>
          </a:xfrm>
          <a:prstGeom prst="rect">
            <a:avLst/>
          </a:prstGeom>
        </p:spPr>
      </p:pic>
    </p:spTree>
    <p:extLst>
      <p:ext uri="{BB962C8B-B14F-4D97-AF65-F5344CB8AC3E}">
        <p14:creationId xmlns:p14="http://schemas.microsoft.com/office/powerpoint/2010/main" val="39032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lang="en-US"/>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bg1"/>
                </a:solidFill>
              </a:rPr>
              <a:t>BEST BUY  </a:t>
            </a:r>
            <a:r>
              <a:rPr lang="en-US" sz="700">
                <a:ln>
                  <a:noFill/>
                </a:ln>
                <a:solidFill>
                  <a:schemeClr val="bg1"/>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with medium confidence">
            <a:extLst>
              <a:ext uri="{FF2B5EF4-FFF2-40B4-BE49-F238E27FC236}">
                <a16:creationId xmlns:a16="http://schemas.microsoft.com/office/drawing/2014/main" id="{46B24986-D32D-2647-AE05-56EB4C7580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791" y="6178361"/>
            <a:ext cx="560683" cy="327994"/>
          </a:xfrm>
          <a:prstGeom prst="rect">
            <a:avLst/>
          </a:prstGeom>
        </p:spPr>
      </p:pic>
    </p:spTree>
    <p:extLst>
      <p:ext uri="{BB962C8B-B14F-4D97-AF65-F5344CB8AC3E}">
        <p14:creationId xmlns:p14="http://schemas.microsoft.com/office/powerpoint/2010/main" val="323197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08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aphicFrame>
        <p:nvGraphicFramePr>
          <p:cNvPr id="45" name="Table 44">
            <a:extLst>
              <a:ext uri="{FF2B5EF4-FFF2-40B4-BE49-F238E27FC236}">
                <a16:creationId xmlns:a16="http://schemas.microsoft.com/office/drawing/2014/main" id="{87CE2D74-80C0-460A-AAF8-2E84341F8A31}"/>
              </a:ext>
            </a:extLst>
          </p:cNvPr>
          <p:cNvGraphicFramePr>
            <a:graphicFrameLocks noGrp="1"/>
          </p:cNvGraphicFramePr>
          <p:nvPr userDrawn="1">
            <p:extLst>
              <p:ext uri="{D42A27DB-BD31-4B8C-83A1-F6EECF244321}">
                <p14:modId xmlns:p14="http://schemas.microsoft.com/office/powerpoint/2010/main" val="3157528441"/>
              </p:ext>
            </p:extLst>
          </p:nvPr>
        </p:nvGraphicFramePr>
        <p:xfrm>
          <a:off x="844775" y="2940710"/>
          <a:ext cx="8461351" cy="1912114"/>
        </p:xfrm>
        <a:graphic>
          <a:graphicData uri="http://schemas.openxmlformats.org/drawingml/2006/table">
            <a:tbl>
              <a:tblPr firstRow="1" bandRow="1">
                <a:tableStyleId>{5C22544A-7EE6-4342-B048-85BDC9FD1C3A}</a:tableStyleId>
              </a:tblPr>
              <a:tblGrid>
                <a:gridCol w="8461351">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pic>
        <p:nvPicPr>
          <p:cNvPr id="46" name="Picture 45" descr="A picture containing text, clipart, tableware&#10;&#10;Description automatically generated">
            <a:extLst>
              <a:ext uri="{FF2B5EF4-FFF2-40B4-BE49-F238E27FC236}">
                <a16:creationId xmlns:a16="http://schemas.microsoft.com/office/drawing/2014/main" id="{26210524-C4D2-A448-B4B9-58E33333E3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791" y="6190539"/>
            <a:ext cx="560538" cy="330509"/>
          </a:xfrm>
          <a:prstGeom prst="rect">
            <a:avLst/>
          </a:prstGeom>
        </p:spPr>
      </p:pic>
    </p:spTree>
    <p:extLst>
      <p:ext uri="{BB962C8B-B14F-4D97-AF65-F5344CB8AC3E}">
        <p14:creationId xmlns:p14="http://schemas.microsoft.com/office/powerpoint/2010/main" val="30083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00346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18502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190720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pPr algn="r"/>
            <a:fld id="{C8C09DA5-8C43-4702-8900-F4900F7A89AE}" type="slidenum">
              <a:rPr lang="en-US" smtClean="0"/>
              <a:pPr algn="r"/>
              <a:t>‹#›</a:t>
            </a:fld>
            <a:endParaRPr lang="en-US"/>
          </a:p>
        </p:txBody>
      </p:sp>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text, clipart, tableware&#10;&#10;Description automatically generated">
            <a:extLst>
              <a:ext uri="{FF2B5EF4-FFF2-40B4-BE49-F238E27FC236}">
                <a16:creationId xmlns:a16="http://schemas.microsoft.com/office/drawing/2014/main" id="{EBBB155F-E9EB-F844-814E-93551218D5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791" y="6190539"/>
            <a:ext cx="560538" cy="3305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5748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lang="en-US" smtClean="0"/>
              <a:pPr/>
              <a:t>‹#›</a:t>
            </a:fld>
            <a:endParaRPr lang="en-US"/>
          </a:p>
        </p:txBody>
      </p:sp>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lang="en-US"/>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text, clipart, tableware&#10;&#10;Description automatically generated">
            <a:extLst>
              <a:ext uri="{FF2B5EF4-FFF2-40B4-BE49-F238E27FC236}">
                <a16:creationId xmlns:a16="http://schemas.microsoft.com/office/drawing/2014/main" id="{0F4A4E23-4595-BA48-A0CF-ED7893E080EB}"/>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02791" y="6190539"/>
            <a:ext cx="560538" cy="330509"/>
          </a:xfrm>
          <a:prstGeom prst="rect">
            <a:avLst/>
          </a:prstGeom>
        </p:spPr>
      </p:pic>
    </p:spTree>
    <p:extLst>
      <p:ext uri="{BB962C8B-B14F-4D97-AF65-F5344CB8AC3E}">
        <p14:creationId xmlns:p14="http://schemas.microsoft.com/office/powerpoint/2010/main" val="1106885526"/>
      </p:ext>
    </p:extLst>
  </p:cSld>
  <p:clrMap bg1="lt1" tx1="dk1" bg2="lt2" tx2="dk2" accent1="accent1" accent2="accent2" accent3="accent3" accent4="accent4" accent5="accent5" accent6="accent6" hlink="hlink" folHlink="folHlink"/>
  <p:sldLayoutIdLst>
    <p:sldLayoutId id="2147483649" r:id="rId1"/>
    <p:sldLayoutId id="2147483770" r:id="rId2"/>
    <p:sldLayoutId id="2147483650" r:id="rId3"/>
    <p:sldLayoutId id="2147483752" r:id="rId4"/>
    <p:sldLayoutId id="2147483654" r:id="rId5"/>
    <p:sldLayoutId id="2147483661" r:id="rId6"/>
    <p:sldLayoutId id="2147483663" r:id="rId7"/>
    <p:sldLayoutId id="2147483652" r:id="rId8"/>
    <p:sldLayoutId id="2147483685" r:id="rId9"/>
    <p:sldLayoutId id="2147483754" r:id="rId10"/>
    <p:sldLayoutId id="2147483655" r:id="rId11"/>
    <p:sldLayoutId id="2147483753" r:id="rId12"/>
    <p:sldLayoutId id="2147483771" r:id="rId13"/>
    <p:sldLayoutId id="21474837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528" userDrawn="1">
          <p15:clr>
            <a:srgbClr val="F26B43"/>
          </p15:clr>
        </p15:guide>
        <p15:guide id="5" pos="7474" userDrawn="1">
          <p15:clr>
            <a:srgbClr val="F26B43"/>
          </p15:clr>
        </p15:guide>
        <p15:guide id="6" pos="7152" userDrawn="1">
          <p15:clr>
            <a:srgbClr val="F26B43"/>
          </p15:clr>
        </p15:guide>
        <p15:guide id="7" pos="3816" userDrawn="1">
          <p15:clr>
            <a:srgbClr val="F26B43"/>
          </p15:clr>
        </p15:guide>
        <p15:guide id="8" pos="3864" userDrawn="1">
          <p15:clr>
            <a:srgbClr val="F26B43"/>
          </p15:clr>
        </p15:guide>
        <p15:guide id="9" orient="horz" pos="432" userDrawn="1">
          <p15:clr>
            <a:srgbClr val="F26B43"/>
          </p15:clr>
        </p15:guide>
        <p15:guide id="14" orient="horz" pos="2016" userDrawn="1">
          <p15:clr>
            <a:srgbClr val="F26B43"/>
          </p15:clr>
        </p15:guide>
        <p15:guide id="15" orient="horz" pos="2304" userDrawn="1">
          <p15:clr>
            <a:srgbClr val="F26B43"/>
          </p15:clr>
        </p15:guide>
        <p15:guide id="16" orient="horz" pos="3826" userDrawn="1">
          <p15:clr>
            <a:srgbClr val="F26B43"/>
          </p15:clr>
        </p15:guide>
        <p15:guide id="20" orient="horz" pos="862" userDrawn="1">
          <p15:clr>
            <a:srgbClr val="F26B43"/>
          </p15:clr>
        </p15:guide>
        <p15:guide id="21" orient="horz" pos="4142" userDrawn="1">
          <p15:clr>
            <a:srgbClr val="F26B43"/>
          </p15:clr>
        </p15:guide>
        <p15:guide id="22" pos="206" userDrawn="1">
          <p15:clr>
            <a:srgbClr val="F26B43"/>
          </p15:clr>
        </p15:guide>
        <p15:guide id="23" orient="horz" pos="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B44C-95AD-4755-9B80-89F548778778}"/>
              </a:ext>
            </a:extLst>
          </p:cNvPr>
          <p:cNvSpPr>
            <a:spLocks noGrp="1"/>
          </p:cNvSpPr>
          <p:nvPr>
            <p:ph type="ctrTitle"/>
          </p:nvPr>
        </p:nvSpPr>
        <p:spPr>
          <a:xfrm>
            <a:off x="839151" y="3037801"/>
            <a:ext cx="10974911" cy="1329595"/>
          </a:xfrm>
        </p:spPr>
        <p:txBody>
          <a:bodyPr/>
          <a:lstStyle/>
          <a:p>
            <a:r>
              <a:rPr lang="en-US" sz="5400" dirty="0"/>
              <a:t>AI Generated Data Model with JSON Schema</a:t>
            </a:r>
          </a:p>
        </p:txBody>
      </p:sp>
      <p:sp>
        <p:nvSpPr>
          <p:cNvPr id="3" name="Subtitle 2">
            <a:extLst>
              <a:ext uri="{FF2B5EF4-FFF2-40B4-BE49-F238E27FC236}">
                <a16:creationId xmlns:a16="http://schemas.microsoft.com/office/drawing/2014/main" id="{99DC7F39-9466-4266-905B-CD8359132ABF}"/>
              </a:ext>
            </a:extLst>
          </p:cNvPr>
          <p:cNvSpPr>
            <a:spLocks noGrp="1"/>
          </p:cNvSpPr>
          <p:nvPr>
            <p:ph type="subTitle" idx="1"/>
          </p:nvPr>
        </p:nvSpPr>
        <p:spPr>
          <a:xfrm>
            <a:off x="839151" y="4367396"/>
            <a:ext cx="10986296" cy="443198"/>
          </a:xfrm>
        </p:spPr>
        <p:txBody>
          <a:bodyPr/>
          <a:lstStyle/>
          <a:p>
            <a:r>
              <a:rPr lang="en-US" dirty="0"/>
              <a:t>Innovation Week 2024</a:t>
            </a:r>
          </a:p>
        </p:txBody>
      </p:sp>
      <p:sp>
        <p:nvSpPr>
          <p:cNvPr id="6" name="Slide Number Placeholder 5">
            <a:extLst>
              <a:ext uri="{FF2B5EF4-FFF2-40B4-BE49-F238E27FC236}">
                <a16:creationId xmlns:a16="http://schemas.microsoft.com/office/drawing/2014/main" id="{448C4A2B-6CD9-4463-86DF-1FE3448E83DC}"/>
              </a:ext>
            </a:extLst>
          </p:cNvPr>
          <p:cNvSpPr>
            <a:spLocks noGrp="1"/>
          </p:cNvSpPr>
          <p:nvPr>
            <p:ph type="sldNum" sz="quarter" idx="11"/>
          </p:nvPr>
        </p:nvSpPr>
        <p:spPr/>
        <p:txBody>
          <a:bodyPr/>
          <a:lstStyle/>
          <a:p>
            <a:fld id="{C8C09DA5-8C43-4702-8900-F4900F7A89AE}" type="slidenum">
              <a:rPr lang="en-US" smtClean="0"/>
              <a:pPr/>
              <a:t>1</a:t>
            </a:fld>
            <a:endParaRPr lang="en-US"/>
          </a:p>
        </p:txBody>
      </p:sp>
      <p:pic>
        <p:nvPicPr>
          <p:cNvPr id="5" name="Picture 4" descr="A purple and yellow logo&#10;&#10;Description automatically generated">
            <a:extLst>
              <a:ext uri="{FF2B5EF4-FFF2-40B4-BE49-F238E27FC236}">
                <a16:creationId xmlns:a16="http://schemas.microsoft.com/office/drawing/2014/main" id="{4AFF6068-4AA4-1F23-E1BA-C46E1879B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22" y="285404"/>
            <a:ext cx="2455662" cy="1307907"/>
          </a:xfrm>
          <a:prstGeom prst="rect">
            <a:avLst/>
          </a:prstGeom>
        </p:spPr>
      </p:pic>
    </p:spTree>
    <p:extLst>
      <p:ext uri="{BB962C8B-B14F-4D97-AF65-F5344CB8AC3E}">
        <p14:creationId xmlns:p14="http://schemas.microsoft.com/office/powerpoint/2010/main" val="427254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DED6-5255-439F-30AD-BE7FFEDA55FD}"/>
              </a:ext>
            </a:extLst>
          </p:cNvPr>
          <p:cNvSpPr>
            <a:spLocks noGrp="1"/>
          </p:cNvSpPr>
          <p:nvPr>
            <p:ph type="title"/>
          </p:nvPr>
        </p:nvSpPr>
        <p:spPr/>
        <p:txBody>
          <a:bodyPr/>
          <a:lstStyle/>
          <a:p>
            <a:r>
              <a:rPr lang="en-US" dirty="0"/>
              <a:t>Team Introduction</a:t>
            </a:r>
          </a:p>
        </p:txBody>
      </p:sp>
      <p:sp>
        <p:nvSpPr>
          <p:cNvPr id="3" name="Slide Number Placeholder 2">
            <a:extLst>
              <a:ext uri="{FF2B5EF4-FFF2-40B4-BE49-F238E27FC236}">
                <a16:creationId xmlns:a16="http://schemas.microsoft.com/office/drawing/2014/main" id="{A1FCB1C6-0C05-45BA-E8DD-7083C9A9F82C}"/>
              </a:ext>
            </a:extLst>
          </p:cNvPr>
          <p:cNvSpPr>
            <a:spLocks noGrp="1"/>
          </p:cNvSpPr>
          <p:nvPr>
            <p:ph type="sldNum" sz="quarter" idx="11"/>
          </p:nvPr>
        </p:nvSpPr>
        <p:spPr/>
        <p:txBody>
          <a:bodyPr/>
          <a:lstStyle/>
          <a:p>
            <a:pPr algn="r"/>
            <a:fld id="{C8C09DA5-8C43-4702-8900-F4900F7A89AE}" type="slidenum">
              <a:rPr lang="en-US" smtClean="0"/>
              <a:pPr algn="r"/>
              <a:t>2</a:t>
            </a:fld>
            <a:endParaRPr lang="en-US"/>
          </a:p>
        </p:txBody>
      </p:sp>
      <p:sp>
        <p:nvSpPr>
          <p:cNvPr id="5" name="TextBox 4">
            <a:extLst>
              <a:ext uri="{FF2B5EF4-FFF2-40B4-BE49-F238E27FC236}">
                <a16:creationId xmlns:a16="http://schemas.microsoft.com/office/drawing/2014/main" id="{41FB0EC4-0BD2-F8DC-2D0F-F47BEC92BDD6}"/>
              </a:ext>
            </a:extLst>
          </p:cNvPr>
          <p:cNvSpPr txBox="1"/>
          <p:nvPr/>
        </p:nvSpPr>
        <p:spPr>
          <a:xfrm>
            <a:off x="402771" y="1230086"/>
            <a:ext cx="11393455" cy="2769989"/>
          </a:xfrm>
          <a:prstGeom prst="rect">
            <a:avLst/>
          </a:prstGeom>
          <a:noFill/>
        </p:spPr>
        <p:txBody>
          <a:bodyPr wrap="square" lIns="0" tIns="0" rIns="0" bIns="0" rtlCol="0">
            <a:spAutoFit/>
          </a:bodyPr>
          <a:lstStyle/>
          <a:p>
            <a:pPr marL="285750" indent="-285750" algn="l">
              <a:spcAft>
                <a:spcPts val="2400"/>
              </a:spcAft>
              <a:buFont typeface="Arial" panose="020B0604020202020204" pitchFamily="34" charset="0"/>
              <a:buChar char="•"/>
            </a:pPr>
            <a:r>
              <a:rPr lang="en-US" sz="2000" dirty="0"/>
              <a:t>Carey </a:t>
            </a:r>
            <a:r>
              <a:rPr lang="en-US" sz="2000" dirty="0" err="1"/>
              <a:t>Boldenow</a:t>
            </a:r>
            <a:r>
              <a:rPr lang="en-US" sz="2000" dirty="0"/>
              <a:t> (Captain) – Engineer Principal (</a:t>
            </a:r>
            <a:r>
              <a:rPr lang="en-US" sz="2000"/>
              <a:t>Omnichannel Engineering)</a:t>
            </a:r>
            <a:endParaRPr lang="en-US" sz="2000" dirty="0"/>
          </a:p>
          <a:p>
            <a:pPr marL="285750" indent="-285750" algn="l">
              <a:spcAft>
                <a:spcPts val="2400"/>
              </a:spcAft>
              <a:buFont typeface="Arial" panose="020B0604020202020204" pitchFamily="34" charset="0"/>
              <a:buChar char="•"/>
            </a:pPr>
            <a:r>
              <a:rPr lang="en-US" sz="2000" dirty="0" err="1"/>
              <a:t>Sirivalli</a:t>
            </a:r>
            <a:r>
              <a:rPr lang="en-US" sz="2000" dirty="0"/>
              <a:t> </a:t>
            </a:r>
            <a:r>
              <a:rPr lang="en-US" sz="2000" dirty="0" err="1"/>
              <a:t>Penmetsa</a:t>
            </a:r>
            <a:r>
              <a:rPr lang="en-US" sz="2000" dirty="0"/>
              <a:t> – </a:t>
            </a:r>
            <a:r>
              <a:rPr lang="en-US" sz="2000" b="0" i="0" dirty="0">
                <a:solidFill>
                  <a:srgbClr val="1D1C1D"/>
                </a:solidFill>
                <a:effectLst/>
              </a:rPr>
              <a:t>Software Engineer II (DAT Employee Content team)</a:t>
            </a:r>
            <a:endParaRPr lang="en-US" sz="2000" dirty="0"/>
          </a:p>
          <a:p>
            <a:pPr marL="285750" indent="-285750" algn="l">
              <a:spcAft>
                <a:spcPts val="2400"/>
              </a:spcAft>
              <a:buFont typeface="Arial" panose="020B0604020202020204" pitchFamily="34" charset="0"/>
              <a:buChar char="•"/>
            </a:pPr>
            <a:r>
              <a:rPr lang="en-US" sz="2000" dirty="0"/>
              <a:t>Oleg </a:t>
            </a:r>
            <a:r>
              <a:rPr lang="en-US" sz="2000" dirty="0" err="1"/>
              <a:t>Zhylin</a:t>
            </a:r>
            <a:r>
              <a:rPr lang="en-US" sz="2000" dirty="0"/>
              <a:t> – </a:t>
            </a:r>
            <a:r>
              <a:rPr lang="en-US" sz="2000" b="0" i="0" dirty="0">
                <a:solidFill>
                  <a:srgbClr val="1D1C1D"/>
                </a:solidFill>
                <a:effectLst/>
              </a:rPr>
              <a:t>Health Engineer Senior (Lively Mobile 2/R5 team with Best Buy Health)</a:t>
            </a:r>
            <a:endParaRPr lang="en-US" sz="2000" dirty="0"/>
          </a:p>
          <a:p>
            <a:pPr marL="285750" indent="-285750" algn="l">
              <a:spcAft>
                <a:spcPts val="2400"/>
              </a:spcAft>
              <a:buFont typeface="Arial" panose="020B0604020202020204" pitchFamily="34" charset="0"/>
              <a:buChar char="•"/>
            </a:pPr>
            <a:r>
              <a:rPr lang="en-US" sz="2000" dirty="0"/>
              <a:t>Alpesh Doshi – </a:t>
            </a:r>
            <a:r>
              <a:rPr lang="en-US" sz="2000" b="0" i="0" dirty="0">
                <a:solidFill>
                  <a:srgbClr val="1D1C1D"/>
                </a:solidFill>
                <a:effectLst/>
              </a:rPr>
              <a:t>Senior Engineer (Digital Tooling </a:t>
            </a:r>
            <a:r>
              <a:rPr lang="en-US" sz="2000" b="0" i="0" dirty="0" err="1">
                <a:solidFill>
                  <a:srgbClr val="1D1C1D"/>
                </a:solidFill>
                <a:effectLst/>
              </a:rPr>
              <a:t>Xperience</a:t>
            </a:r>
            <a:r>
              <a:rPr lang="en-US" sz="2000" b="0" i="0" dirty="0">
                <a:solidFill>
                  <a:srgbClr val="1D1C1D"/>
                </a:solidFill>
                <a:effectLst/>
              </a:rPr>
              <a:t> team)</a:t>
            </a:r>
            <a:endParaRPr lang="en-US" sz="2000" dirty="0"/>
          </a:p>
          <a:p>
            <a:pPr marL="285750" indent="-285750" algn="l">
              <a:spcAft>
                <a:spcPts val="2400"/>
              </a:spcAft>
              <a:buFont typeface="Arial" panose="020B0604020202020204" pitchFamily="34" charset="0"/>
              <a:buChar char="•"/>
            </a:pPr>
            <a:r>
              <a:rPr lang="en-US" sz="2000" dirty="0"/>
              <a:t>Tomin Thomas – </a:t>
            </a:r>
            <a:r>
              <a:rPr lang="en-US" sz="2000" b="0" i="0" dirty="0">
                <a:solidFill>
                  <a:srgbClr val="1D1C1D"/>
                </a:solidFill>
                <a:effectLst/>
              </a:rPr>
              <a:t>Associate Engineer (Repair Workbench Fulfillment team)</a:t>
            </a:r>
            <a:endParaRPr lang="en-US" sz="2000" dirty="0"/>
          </a:p>
        </p:txBody>
      </p:sp>
      <p:pic>
        <p:nvPicPr>
          <p:cNvPr id="6" name="Picture 5" descr="A purple and yellow logo&#10;&#10;Description automatically generated">
            <a:extLst>
              <a:ext uri="{FF2B5EF4-FFF2-40B4-BE49-F238E27FC236}">
                <a16:creationId xmlns:a16="http://schemas.microsoft.com/office/drawing/2014/main" id="{6129AF22-E133-D6E0-AF72-F807E270C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568" y="21245"/>
            <a:ext cx="1905855" cy="830473"/>
          </a:xfrm>
          <a:prstGeom prst="rect">
            <a:avLst/>
          </a:prstGeom>
        </p:spPr>
      </p:pic>
    </p:spTree>
    <p:extLst>
      <p:ext uri="{BB962C8B-B14F-4D97-AF65-F5344CB8AC3E}">
        <p14:creationId xmlns:p14="http://schemas.microsoft.com/office/powerpoint/2010/main" val="144126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DED6-5255-439F-30AD-BE7FFEDA55FD}"/>
              </a:ext>
            </a:extLst>
          </p:cNvPr>
          <p:cNvSpPr>
            <a:spLocks noGrp="1"/>
          </p:cNvSpPr>
          <p:nvPr>
            <p:ph type="title"/>
          </p:nvPr>
        </p:nvSpPr>
        <p:spPr/>
        <p:txBody>
          <a:bodyPr/>
          <a:lstStyle/>
          <a:p>
            <a:r>
              <a:rPr lang="en-US" dirty="0"/>
              <a:t>Project Overview</a:t>
            </a:r>
          </a:p>
        </p:txBody>
      </p:sp>
      <p:sp>
        <p:nvSpPr>
          <p:cNvPr id="3" name="Slide Number Placeholder 2">
            <a:extLst>
              <a:ext uri="{FF2B5EF4-FFF2-40B4-BE49-F238E27FC236}">
                <a16:creationId xmlns:a16="http://schemas.microsoft.com/office/drawing/2014/main" id="{A1FCB1C6-0C05-45BA-E8DD-7083C9A9F82C}"/>
              </a:ext>
            </a:extLst>
          </p:cNvPr>
          <p:cNvSpPr>
            <a:spLocks noGrp="1"/>
          </p:cNvSpPr>
          <p:nvPr>
            <p:ph type="sldNum" sz="quarter" idx="11"/>
          </p:nvPr>
        </p:nvSpPr>
        <p:spPr/>
        <p:txBody>
          <a:bodyPr/>
          <a:lstStyle/>
          <a:p>
            <a:pPr algn="r"/>
            <a:fld id="{C8C09DA5-8C43-4702-8900-F4900F7A89AE}" type="slidenum">
              <a:rPr lang="en-US" smtClean="0"/>
              <a:pPr algn="r"/>
              <a:t>3</a:t>
            </a:fld>
            <a:endParaRPr lang="en-US"/>
          </a:p>
        </p:txBody>
      </p:sp>
      <p:pic>
        <p:nvPicPr>
          <p:cNvPr id="6" name="Picture 5" descr="A purple and yellow logo&#10;&#10;Description automatically generated">
            <a:extLst>
              <a:ext uri="{FF2B5EF4-FFF2-40B4-BE49-F238E27FC236}">
                <a16:creationId xmlns:a16="http://schemas.microsoft.com/office/drawing/2014/main" id="{6129AF22-E133-D6E0-AF72-F807E270C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568" y="21245"/>
            <a:ext cx="1905855" cy="830473"/>
          </a:xfrm>
          <a:prstGeom prst="rect">
            <a:avLst/>
          </a:prstGeom>
        </p:spPr>
      </p:pic>
      <p:sp>
        <p:nvSpPr>
          <p:cNvPr id="9" name="TextBox 8">
            <a:extLst>
              <a:ext uri="{FF2B5EF4-FFF2-40B4-BE49-F238E27FC236}">
                <a16:creationId xmlns:a16="http://schemas.microsoft.com/office/drawing/2014/main" id="{81D67050-24D6-EFFC-A5EC-7450A6A6BFFD}"/>
              </a:ext>
            </a:extLst>
          </p:cNvPr>
          <p:cNvSpPr txBox="1"/>
          <p:nvPr/>
        </p:nvSpPr>
        <p:spPr>
          <a:xfrm>
            <a:off x="342900" y="936010"/>
            <a:ext cx="10833100" cy="1785104"/>
          </a:xfrm>
          <a:prstGeom prst="rect">
            <a:avLst/>
          </a:prstGeom>
          <a:noFill/>
        </p:spPr>
        <p:txBody>
          <a:bodyPr wrap="square">
            <a:spAutoFit/>
          </a:bodyPr>
          <a:lstStyle/>
          <a:p>
            <a:pPr algn="l">
              <a:spcAft>
                <a:spcPts val="1200"/>
              </a:spcAft>
            </a:pPr>
            <a:r>
              <a:rPr lang="en-US" sz="1800" b="1" u="sng" dirty="0"/>
              <a:t>Problem Statement</a:t>
            </a:r>
            <a:r>
              <a:rPr lang="en-US" sz="1800" dirty="0"/>
              <a:t>:  </a:t>
            </a:r>
          </a:p>
          <a:p>
            <a:pPr marL="285750" indent="-285750" algn="l">
              <a:spcAft>
                <a:spcPts val="1200"/>
              </a:spcAft>
              <a:buFont typeface="Arial" panose="020B0604020202020204" pitchFamily="34" charset="0"/>
              <a:buChar char="•"/>
            </a:pPr>
            <a:r>
              <a:rPr lang="en-US" b="0" i="0" dirty="0">
                <a:solidFill>
                  <a:srgbClr val="1D1C1D"/>
                </a:solidFill>
                <a:effectLst/>
              </a:rPr>
              <a:t>During a customer support call, Best Buy Call Center (BBCC) agents are required to capture key aspects of the call, including the reason for the call, the action the agent took to resolve the customers need, and other information. These details are used for reporting and to improve service.</a:t>
            </a:r>
            <a:endParaRPr lang="en-US" dirty="0"/>
          </a:p>
          <a:p>
            <a:pPr marL="285750" indent="-285750" algn="l">
              <a:spcAft>
                <a:spcPts val="1200"/>
              </a:spcAft>
              <a:buFont typeface="Arial" panose="020B0604020202020204" pitchFamily="34" charset="0"/>
              <a:buChar char="•"/>
            </a:pPr>
            <a:r>
              <a:rPr lang="en-US" b="0" i="0" dirty="0">
                <a:solidFill>
                  <a:srgbClr val="1D1C1D"/>
                </a:solidFill>
                <a:effectLst/>
              </a:rPr>
              <a:t>This effort is manual, potentially error prone, and relies heavily on agent training and experience.</a:t>
            </a:r>
            <a:endParaRPr lang="en-US" sz="1800" dirty="0"/>
          </a:p>
        </p:txBody>
      </p:sp>
      <p:sp>
        <p:nvSpPr>
          <p:cNvPr id="10" name="TextBox 9">
            <a:extLst>
              <a:ext uri="{FF2B5EF4-FFF2-40B4-BE49-F238E27FC236}">
                <a16:creationId xmlns:a16="http://schemas.microsoft.com/office/drawing/2014/main" id="{CBEEBB16-D291-32CF-8663-57D771E0EF4E}"/>
              </a:ext>
            </a:extLst>
          </p:cNvPr>
          <p:cNvSpPr txBox="1"/>
          <p:nvPr/>
        </p:nvSpPr>
        <p:spPr>
          <a:xfrm>
            <a:off x="342900" y="3208492"/>
            <a:ext cx="11201400" cy="2492990"/>
          </a:xfrm>
          <a:prstGeom prst="rect">
            <a:avLst/>
          </a:prstGeom>
          <a:noFill/>
        </p:spPr>
        <p:txBody>
          <a:bodyPr wrap="square">
            <a:spAutoFit/>
          </a:bodyPr>
          <a:lstStyle/>
          <a:p>
            <a:pPr algn="l">
              <a:spcAft>
                <a:spcPts val="1200"/>
              </a:spcAft>
            </a:pPr>
            <a:r>
              <a:rPr lang="en-US" sz="1800" b="1" u="sng" dirty="0"/>
              <a:t>Solution</a:t>
            </a:r>
            <a:r>
              <a:rPr lang="en-US" sz="1800" dirty="0"/>
              <a:t>:  </a:t>
            </a:r>
          </a:p>
          <a:p>
            <a:pPr marL="285750" indent="-285750" algn="l">
              <a:spcAft>
                <a:spcPts val="1200"/>
              </a:spcAft>
              <a:buFont typeface="Arial" panose="020B0604020202020204" pitchFamily="34" charset="0"/>
              <a:buChar char="•"/>
            </a:pPr>
            <a:r>
              <a:rPr lang="en-US" sz="1800" dirty="0"/>
              <a:t>Create a </a:t>
            </a:r>
            <a:r>
              <a:rPr lang="en-US" dirty="0"/>
              <a:t>team of AI agents that can summarize the call, extract key details from the call transcripts, do follow up with either a human agent or an API to get missing details, persist output, and generate reports.</a:t>
            </a:r>
          </a:p>
          <a:p>
            <a:pPr marL="285750" indent="-285750" algn="l">
              <a:spcAft>
                <a:spcPts val="1200"/>
              </a:spcAft>
              <a:buFont typeface="Arial" panose="020B0604020202020204" pitchFamily="34" charset="0"/>
              <a:buChar char="•"/>
            </a:pPr>
            <a:r>
              <a:rPr lang="en-US" dirty="0"/>
              <a:t>The details to be extracted and what details are required can be provided to the AI agents from a JSON schema that is managed by the business. </a:t>
            </a:r>
          </a:p>
          <a:p>
            <a:pPr marL="285750" indent="-285750" algn="l">
              <a:spcAft>
                <a:spcPts val="1200"/>
              </a:spcAft>
              <a:buFont typeface="Arial" panose="020B0604020202020204" pitchFamily="34" charset="0"/>
              <a:buChar char="•"/>
            </a:pPr>
            <a:r>
              <a:rPr lang="en-US" dirty="0"/>
              <a:t>This does not need to be a one size fits all schema, it can dynamically change based on the characteristics of the agent/customer interaction.</a:t>
            </a:r>
            <a:endParaRPr lang="en-US" sz="1800" dirty="0"/>
          </a:p>
        </p:txBody>
      </p:sp>
    </p:spTree>
    <p:extLst>
      <p:ext uri="{BB962C8B-B14F-4D97-AF65-F5344CB8AC3E}">
        <p14:creationId xmlns:p14="http://schemas.microsoft.com/office/powerpoint/2010/main" val="195077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E65FCC7F-BDE1-9565-036D-906101CD32EA}"/>
              </a:ext>
            </a:extLst>
          </p:cNvPr>
          <p:cNvSpPr/>
          <p:nvPr/>
        </p:nvSpPr>
        <p:spPr>
          <a:xfrm>
            <a:off x="4026199" y="1928330"/>
            <a:ext cx="7981124" cy="38395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DDED6-5255-439F-30AD-BE7FFEDA55FD}"/>
              </a:ext>
            </a:extLst>
          </p:cNvPr>
          <p:cNvSpPr>
            <a:spLocks noGrp="1"/>
          </p:cNvSpPr>
          <p:nvPr>
            <p:ph type="title"/>
          </p:nvPr>
        </p:nvSpPr>
        <p:spPr/>
        <p:txBody>
          <a:bodyPr/>
          <a:lstStyle/>
          <a:p>
            <a:r>
              <a:rPr lang="en-US" dirty="0"/>
              <a:t>High-level Architecture</a:t>
            </a:r>
          </a:p>
        </p:txBody>
      </p:sp>
      <p:sp>
        <p:nvSpPr>
          <p:cNvPr id="3" name="Slide Number Placeholder 2">
            <a:extLst>
              <a:ext uri="{FF2B5EF4-FFF2-40B4-BE49-F238E27FC236}">
                <a16:creationId xmlns:a16="http://schemas.microsoft.com/office/drawing/2014/main" id="{A1FCB1C6-0C05-45BA-E8DD-7083C9A9F82C}"/>
              </a:ext>
            </a:extLst>
          </p:cNvPr>
          <p:cNvSpPr>
            <a:spLocks noGrp="1"/>
          </p:cNvSpPr>
          <p:nvPr>
            <p:ph type="sldNum" sz="quarter" idx="11"/>
          </p:nvPr>
        </p:nvSpPr>
        <p:spPr/>
        <p:txBody>
          <a:bodyPr/>
          <a:lstStyle/>
          <a:p>
            <a:pPr algn="r"/>
            <a:fld id="{C8C09DA5-8C43-4702-8900-F4900F7A89AE}" type="slidenum">
              <a:rPr lang="en-US" smtClean="0"/>
              <a:pPr algn="r"/>
              <a:t>4</a:t>
            </a:fld>
            <a:endParaRPr lang="en-US"/>
          </a:p>
        </p:txBody>
      </p:sp>
      <p:pic>
        <p:nvPicPr>
          <p:cNvPr id="6" name="Picture 5" descr="A purple and yellow logo&#10;&#10;Description automatically generated">
            <a:extLst>
              <a:ext uri="{FF2B5EF4-FFF2-40B4-BE49-F238E27FC236}">
                <a16:creationId xmlns:a16="http://schemas.microsoft.com/office/drawing/2014/main" id="{6129AF22-E133-D6E0-AF72-F807E270C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568" y="21245"/>
            <a:ext cx="1905855" cy="830473"/>
          </a:xfrm>
          <a:prstGeom prst="rect">
            <a:avLst/>
          </a:prstGeom>
        </p:spPr>
      </p:pic>
      <p:sp>
        <p:nvSpPr>
          <p:cNvPr id="16" name="TextBox 15">
            <a:extLst>
              <a:ext uri="{FF2B5EF4-FFF2-40B4-BE49-F238E27FC236}">
                <a16:creationId xmlns:a16="http://schemas.microsoft.com/office/drawing/2014/main" id="{6324CD40-321F-6765-3BF3-D0626E705895}"/>
              </a:ext>
            </a:extLst>
          </p:cNvPr>
          <p:cNvSpPr txBox="1"/>
          <p:nvPr/>
        </p:nvSpPr>
        <p:spPr>
          <a:xfrm>
            <a:off x="7085578" y="2852270"/>
            <a:ext cx="65" cy="246221"/>
          </a:xfrm>
          <a:prstGeom prst="rect">
            <a:avLst/>
          </a:prstGeom>
          <a:noFill/>
        </p:spPr>
        <p:txBody>
          <a:bodyPr wrap="none" lIns="0" tIns="0" rIns="0" bIns="0" rtlCol="0">
            <a:spAutoFit/>
          </a:bodyPr>
          <a:lstStyle/>
          <a:p>
            <a:pPr algn="l"/>
            <a:endParaRPr lang="en-US" sz="1600" dirty="0"/>
          </a:p>
        </p:txBody>
      </p:sp>
      <p:grpSp>
        <p:nvGrpSpPr>
          <p:cNvPr id="18" name="Group 17">
            <a:extLst>
              <a:ext uri="{FF2B5EF4-FFF2-40B4-BE49-F238E27FC236}">
                <a16:creationId xmlns:a16="http://schemas.microsoft.com/office/drawing/2014/main" id="{A6EFCB9C-2E1B-24EA-754C-733CE7896212}"/>
              </a:ext>
            </a:extLst>
          </p:cNvPr>
          <p:cNvGrpSpPr/>
          <p:nvPr/>
        </p:nvGrpSpPr>
        <p:grpSpPr>
          <a:xfrm>
            <a:off x="6762873" y="3653436"/>
            <a:ext cx="1149350" cy="965018"/>
            <a:chOff x="3120009" y="4443753"/>
            <a:chExt cx="1149350" cy="965018"/>
          </a:xfrm>
        </p:grpSpPr>
        <p:pic>
          <p:nvPicPr>
            <p:cNvPr id="15" name="Picture 14">
              <a:extLst>
                <a:ext uri="{FF2B5EF4-FFF2-40B4-BE49-F238E27FC236}">
                  <a16:creationId xmlns:a16="http://schemas.microsoft.com/office/drawing/2014/main" id="{5E943FE9-9606-CA39-BD2F-E2A32BB38662}"/>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17" name="TextBox 16">
              <a:extLst>
                <a:ext uri="{FF2B5EF4-FFF2-40B4-BE49-F238E27FC236}">
                  <a16:creationId xmlns:a16="http://schemas.microsoft.com/office/drawing/2014/main" id="{003F2EFB-9511-4507-9EDA-66AEDCEC1D15}"/>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Entities Extractor </a:t>
              </a:r>
            </a:p>
            <a:p>
              <a:pPr algn="ctr"/>
              <a:r>
                <a:rPr lang="en-US" sz="800" dirty="0"/>
                <a:t>Agent</a:t>
              </a:r>
            </a:p>
          </p:txBody>
        </p:sp>
      </p:grpSp>
      <p:grpSp>
        <p:nvGrpSpPr>
          <p:cNvPr id="19" name="Group 18">
            <a:extLst>
              <a:ext uri="{FF2B5EF4-FFF2-40B4-BE49-F238E27FC236}">
                <a16:creationId xmlns:a16="http://schemas.microsoft.com/office/drawing/2014/main" id="{4F3D2F6A-A60F-E611-5F7E-FD99980FC043}"/>
              </a:ext>
            </a:extLst>
          </p:cNvPr>
          <p:cNvGrpSpPr/>
          <p:nvPr/>
        </p:nvGrpSpPr>
        <p:grpSpPr>
          <a:xfrm>
            <a:off x="8313123" y="3653436"/>
            <a:ext cx="1149350" cy="965018"/>
            <a:chOff x="3120009" y="4443753"/>
            <a:chExt cx="1149350" cy="965018"/>
          </a:xfrm>
        </p:grpSpPr>
        <p:pic>
          <p:nvPicPr>
            <p:cNvPr id="20" name="Picture 19">
              <a:extLst>
                <a:ext uri="{FF2B5EF4-FFF2-40B4-BE49-F238E27FC236}">
                  <a16:creationId xmlns:a16="http://schemas.microsoft.com/office/drawing/2014/main" id="{67C32739-0BCA-D2E0-ABDF-63703327D4E3}"/>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21" name="TextBox 20">
              <a:extLst>
                <a:ext uri="{FF2B5EF4-FFF2-40B4-BE49-F238E27FC236}">
                  <a16:creationId xmlns:a16="http://schemas.microsoft.com/office/drawing/2014/main" id="{53E4A01F-DA14-45EC-6E24-57A1ADC47376}"/>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Engineering </a:t>
              </a:r>
            </a:p>
            <a:p>
              <a:pPr algn="ctr"/>
              <a:r>
                <a:rPr lang="en-US" sz="800" dirty="0"/>
                <a:t>Agent</a:t>
              </a:r>
            </a:p>
          </p:txBody>
        </p:sp>
      </p:grpSp>
      <p:grpSp>
        <p:nvGrpSpPr>
          <p:cNvPr id="22" name="Group 21">
            <a:extLst>
              <a:ext uri="{FF2B5EF4-FFF2-40B4-BE49-F238E27FC236}">
                <a16:creationId xmlns:a16="http://schemas.microsoft.com/office/drawing/2014/main" id="{5E6BC52F-ADF8-FD65-9AEB-AB1484C58E84}"/>
              </a:ext>
            </a:extLst>
          </p:cNvPr>
          <p:cNvGrpSpPr/>
          <p:nvPr/>
        </p:nvGrpSpPr>
        <p:grpSpPr>
          <a:xfrm>
            <a:off x="9613746" y="3653436"/>
            <a:ext cx="1149350" cy="965018"/>
            <a:chOff x="3120009" y="4443753"/>
            <a:chExt cx="1149350" cy="965018"/>
          </a:xfrm>
        </p:grpSpPr>
        <p:pic>
          <p:nvPicPr>
            <p:cNvPr id="23" name="Picture 22">
              <a:extLst>
                <a:ext uri="{FF2B5EF4-FFF2-40B4-BE49-F238E27FC236}">
                  <a16:creationId xmlns:a16="http://schemas.microsoft.com/office/drawing/2014/main" id="{F3CF1712-AFC7-6AA4-7EE9-1D53EB64A29A}"/>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24" name="TextBox 23">
              <a:extLst>
                <a:ext uri="{FF2B5EF4-FFF2-40B4-BE49-F238E27FC236}">
                  <a16:creationId xmlns:a16="http://schemas.microsoft.com/office/drawing/2014/main" id="{4754C68D-FAC1-46BC-6EF3-61265A958E71}"/>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Database Analyst</a:t>
              </a:r>
            </a:p>
            <a:p>
              <a:pPr algn="ctr"/>
              <a:r>
                <a:rPr lang="en-US" sz="800" dirty="0"/>
                <a:t>Agent</a:t>
              </a:r>
            </a:p>
          </p:txBody>
        </p:sp>
      </p:grpSp>
      <p:grpSp>
        <p:nvGrpSpPr>
          <p:cNvPr id="25" name="Group 24">
            <a:extLst>
              <a:ext uri="{FF2B5EF4-FFF2-40B4-BE49-F238E27FC236}">
                <a16:creationId xmlns:a16="http://schemas.microsoft.com/office/drawing/2014/main" id="{6ABA53E7-887C-3718-AB30-B28D6B908FE7}"/>
              </a:ext>
            </a:extLst>
          </p:cNvPr>
          <p:cNvGrpSpPr/>
          <p:nvPr/>
        </p:nvGrpSpPr>
        <p:grpSpPr>
          <a:xfrm>
            <a:off x="10831926" y="3658175"/>
            <a:ext cx="1149350" cy="965018"/>
            <a:chOff x="3120009" y="4443753"/>
            <a:chExt cx="1149350" cy="965018"/>
          </a:xfrm>
        </p:grpSpPr>
        <p:pic>
          <p:nvPicPr>
            <p:cNvPr id="26" name="Picture 25">
              <a:extLst>
                <a:ext uri="{FF2B5EF4-FFF2-40B4-BE49-F238E27FC236}">
                  <a16:creationId xmlns:a16="http://schemas.microsoft.com/office/drawing/2014/main" id="{17F43356-2821-E46E-FCD1-8E3CE6415BD1}"/>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27" name="TextBox 26">
              <a:extLst>
                <a:ext uri="{FF2B5EF4-FFF2-40B4-BE49-F238E27FC236}">
                  <a16:creationId xmlns:a16="http://schemas.microsoft.com/office/drawing/2014/main" id="{983234B3-E912-AE13-3BB5-D14F3532B297}"/>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Reporting </a:t>
              </a:r>
            </a:p>
            <a:p>
              <a:pPr algn="ctr"/>
              <a:r>
                <a:rPr lang="en-US" sz="800" dirty="0"/>
                <a:t>Agent</a:t>
              </a:r>
            </a:p>
          </p:txBody>
        </p:sp>
      </p:grpSp>
      <p:grpSp>
        <p:nvGrpSpPr>
          <p:cNvPr id="28" name="Group 27">
            <a:extLst>
              <a:ext uri="{FF2B5EF4-FFF2-40B4-BE49-F238E27FC236}">
                <a16:creationId xmlns:a16="http://schemas.microsoft.com/office/drawing/2014/main" id="{D79D8BCD-CD30-4836-CB3B-0DF906D6BEAF}"/>
              </a:ext>
            </a:extLst>
          </p:cNvPr>
          <p:cNvGrpSpPr/>
          <p:nvPr/>
        </p:nvGrpSpPr>
        <p:grpSpPr>
          <a:xfrm>
            <a:off x="5289865" y="3653436"/>
            <a:ext cx="1149350" cy="965018"/>
            <a:chOff x="3120009" y="4443753"/>
            <a:chExt cx="1149350" cy="965018"/>
          </a:xfrm>
        </p:grpSpPr>
        <p:pic>
          <p:nvPicPr>
            <p:cNvPr id="29" name="Picture 28">
              <a:extLst>
                <a:ext uri="{FF2B5EF4-FFF2-40B4-BE49-F238E27FC236}">
                  <a16:creationId xmlns:a16="http://schemas.microsoft.com/office/drawing/2014/main" id="{0C601673-746E-DC58-AA65-CCC973FD08EA}"/>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30" name="TextBox 29">
              <a:extLst>
                <a:ext uri="{FF2B5EF4-FFF2-40B4-BE49-F238E27FC236}">
                  <a16:creationId xmlns:a16="http://schemas.microsoft.com/office/drawing/2014/main" id="{7207190B-968C-9224-604E-433873CFF1BD}"/>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Functions Executor Agent</a:t>
              </a:r>
            </a:p>
          </p:txBody>
        </p:sp>
      </p:grpSp>
      <p:grpSp>
        <p:nvGrpSpPr>
          <p:cNvPr id="31" name="Group 30">
            <a:extLst>
              <a:ext uri="{FF2B5EF4-FFF2-40B4-BE49-F238E27FC236}">
                <a16:creationId xmlns:a16="http://schemas.microsoft.com/office/drawing/2014/main" id="{0D046945-DF94-3B81-FF9F-22691CBB4C5A}"/>
              </a:ext>
            </a:extLst>
          </p:cNvPr>
          <p:cNvGrpSpPr/>
          <p:nvPr/>
        </p:nvGrpSpPr>
        <p:grpSpPr>
          <a:xfrm>
            <a:off x="4026199" y="3653436"/>
            <a:ext cx="1149350" cy="965018"/>
            <a:chOff x="3120009" y="4443753"/>
            <a:chExt cx="1149350" cy="965018"/>
          </a:xfrm>
        </p:grpSpPr>
        <p:pic>
          <p:nvPicPr>
            <p:cNvPr id="32" name="Picture 31">
              <a:extLst>
                <a:ext uri="{FF2B5EF4-FFF2-40B4-BE49-F238E27FC236}">
                  <a16:creationId xmlns:a16="http://schemas.microsoft.com/office/drawing/2014/main" id="{D693577A-947A-2D70-8DB0-CBD4ABABE6EE}"/>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33" name="TextBox 32">
              <a:extLst>
                <a:ext uri="{FF2B5EF4-FFF2-40B4-BE49-F238E27FC236}">
                  <a16:creationId xmlns:a16="http://schemas.microsoft.com/office/drawing/2014/main" id="{35EF9AEB-9C08-6B52-4B13-2FEE762BAC57}"/>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User Proxy</a:t>
              </a:r>
            </a:p>
            <a:p>
              <a:pPr algn="ctr"/>
              <a:r>
                <a:rPr lang="en-US" sz="800" dirty="0"/>
                <a:t>Agent</a:t>
              </a:r>
            </a:p>
          </p:txBody>
        </p:sp>
      </p:grpSp>
      <p:grpSp>
        <p:nvGrpSpPr>
          <p:cNvPr id="34" name="Group 33">
            <a:extLst>
              <a:ext uri="{FF2B5EF4-FFF2-40B4-BE49-F238E27FC236}">
                <a16:creationId xmlns:a16="http://schemas.microsoft.com/office/drawing/2014/main" id="{F3A6D0B4-4438-8023-2B5F-D87040EC4F8F}"/>
              </a:ext>
            </a:extLst>
          </p:cNvPr>
          <p:cNvGrpSpPr/>
          <p:nvPr/>
        </p:nvGrpSpPr>
        <p:grpSpPr>
          <a:xfrm>
            <a:off x="7478502" y="2004382"/>
            <a:ext cx="1149350" cy="965018"/>
            <a:chOff x="3120009" y="4443753"/>
            <a:chExt cx="1149350" cy="965018"/>
          </a:xfrm>
        </p:grpSpPr>
        <p:pic>
          <p:nvPicPr>
            <p:cNvPr id="35" name="Picture 34">
              <a:extLst>
                <a:ext uri="{FF2B5EF4-FFF2-40B4-BE49-F238E27FC236}">
                  <a16:creationId xmlns:a16="http://schemas.microsoft.com/office/drawing/2014/main" id="{13458619-185F-4300-F02F-0EE5BFDF1772}"/>
                </a:ext>
              </a:extLst>
            </p:cNvPr>
            <p:cNvPicPr>
              <a:picLocks noChangeAspect="1"/>
            </p:cNvPicPr>
            <p:nvPr/>
          </p:nvPicPr>
          <p:blipFill>
            <a:blip r:embed="rId4">
              <a:alphaModFix/>
            </a:blip>
            <a:stretch>
              <a:fillRect/>
            </a:stretch>
          </p:blipFill>
          <p:spPr>
            <a:xfrm>
              <a:off x="3255519" y="4443753"/>
              <a:ext cx="878331" cy="814046"/>
            </a:xfrm>
            <a:prstGeom prst="rect">
              <a:avLst/>
            </a:prstGeom>
          </p:spPr>
        </p:pic>
        <p:sp>
          <p:nvSpPr>
            <p:cNvPr id="36" name="TextBox 35">
              <a:extLst>
                <a:ext uri="{FF2B5EF4-FFF2-40B4-BE49-F238E27FC236}">
                  <a16:creationId xmlns:a16="http://schemas.microsoft.com/office/drawing/2014/main" id="{F1D96818-5CB0-3FD5-A39E-DC1B780C088F}"/>
                </a:ext>
              </a:extLst>
            </p:cNvPr>
            <p:cNvSpPr txBox="1"/>
            <p:nvPr/>
          </p:nvSpPr>
          <p:spPr>
            <a:xfrm>
              <a:off x="3120009" y="5162550"/>
              <a:ext cx="1149350" cy="246221"/>
            </a:xfrm>
            <a:prstGeom prst="rect">
              <a:avLst/>
            </a:prstGeom>
            <a:noFill/>
          </p:spPr>
          <p:txBody>
            <a:bodyPr wrap="square" lIns="0" tIns="0" rIns="0" bIns="0" rtlCol="0">
              <a:spAutoFit/>
            </a:bodyPr>
            <a:lstStyle/>
            <a:p>
              <a:pPr algn="ctr"/>
              <a:r>
                <a:rPr lang="en-US" sz="800" dirty="0"/>
                <a:t>Group Chat</a:t>
              </a:r>
            </a:p>
            <a:p>
              <a:pPr algn="ctr"/>
              <a:r>
                <a:rPr lang="en-US" sz="800" dirty="0"/>
                <a:t>Manager</a:t>
              </a:r>
            </a:p>
          </p:txBody>
        </p:sp>
      </p:grpSp>
      <p:pic>
        <p:nvPicPr>
          <p:cNvPr id="9" name="Graphic 8">
            <a:extLst>
              <a:ext uri="{FF2B5EF4-FFF2-40B4-BE49-F238E27FC236}">
                <a16:creationId xmlns:a16="http://schemas.microsoft.com/office/drawing/2014/main" id="{F5750886-3009-CF5C-2D44-1D251EDCB7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5095" y="5221936"/>
            <a:ext cx="606730" cy="140886"/>
          </a:xfrm>
          <a:prstGeom prst="rect">
            <a:avLst/>
          </a:prstGeom>
        </p:spPr>
      </p:pic>
      <p:pic>
        <p:nvPicPr>
          <p:cNvPr id="11" name="Picture 10" descr="A logo of a headphone&#10;&#10;Description automatically generated">
            <a:extLst>
              <a:ext uri="{FF2B5EF4-FFF2-40B4-BE49-F238E27FC236}">
                <a16:creationId xmlns:a16="http://schemas.microsoft.com/office/drawing/2014/main" id="{443FE9D1-A948-7002-0CE1-2359A90C2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1784" y="4633581"/>
            <a:ext cx="711200" cy="711200"/>
          </a:xfrm>
          <a:prstGeom prst="rect">
            <a:avLst/>
          </a:prstGeom>
        </p:spPr>
      </p:pic>
      <p:grpSp>
        <p:nvGrpSpPr>
          <p:cNvPr id="71" name="Group 70">
            <a:extLst>
              <a:ext uri="{FF2B5EF4-FFF2-40B4-BE49-F238E27FC236}">
                <a16:creationId xmlns:a16="http://schemas.microsoft.com/office/drawing/2014/main" id="{0A373C4D-4C7C-454A-BA24-E60AF8967BF1}"/>
              </a:ext>
            </a:extLst>
          </p:cNvPr>
          <p:cNvGrpSpPr/>
          <p:nvPr/>
        </p:nvGrpSpPr>
        <p:grpSpPr>
          <a:xfrm>
            <a:off x="5534498" y="5301637"/>
            <a:ext cx="670552" cy="361951"/>
            <a:chOff x="3718641" y="4984749"/>
            <a:chExt cx="670552" cy="361951"/>
          </a:xfrm>
        </p:grpSpPr>
        <p:sp>
          <p:nvSpPr>
            <p:cNvPr id="42" name="Rectangle 41">
              <a:extLst>
                <a:ext uri="{FF2B5EF4-FFF2-40B4-BE49-F238E27FC236}">
                  <a16:creationId xmlns:a16="http://schemas.microsoft.com/office/drawing/2014/main" id="{7DDBD1E9-F9A5-C7A6-47A4-7B57CACB7D19}"/>
                </a:ext>
              </a:extLst>
            </p:cNvPr>
            <p:cNvSpPr/>
            <p:nvPr/>
          </p:nvSpPr>
          <p:spPr>
            <a:xfrm>
              <a:off x="3718641" y="4984749"/>
              <a:ext cx="670552" cy="361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blue and yellow snake logo&#10;&#10;Description automatically generated">
              <a:extLst>
                <a:ext uri="{FF2B5EF4-FFF2-40B4-BE49-F238E27FC236}">
                  <a16:creationId xmlns:a16="http://schemas.microsoft.com/office/drawing/2014/main" id="{421ADFE0-09E3-2425-23E5-B0ECEC9775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4358" y="5044361"/>
              <a:ext cx="263213" cy="252542"/>
            </a:xfrm>
            <a:prstGeom prst="rect">
              <a:avLst/>
            </a:prstGeom>
          </p:spPr>
        </p:pic>
        <p:sp>
          <p:nvSpPr>
            <p:cNvPr id="43" name="TextBox 42">
              <a:extLst>
                <a:ext uri="{FF2B5EF4-FFF2-40B4-BE49-F238E27FC236}">
                  <a16:creationId xmlns:a16="http://schemas.microsoft.com/office/drawing/2014/main" id="{360E983C-BEF3-49D1-40A2-7B489D327658}"/>
                </a:ext>
              </a:extLst>
            </p:cNvPr>
            <p:cNvSpPr txBox="1"/>
            <p:nvPr/>
          </p:nvSpPr>
          <p:spPr>
            <a:xfrm>
              <a:off x="4019426" y="5093689"/>
              <a:ext cx="346606" cy="123111"/>
            </a:xfrm>
            <a:prstGeom prst="rect">
              <a:avLst/>
            </a:prstGeom>
            <a:noFill/>
          </p:spPr>
          <p:txBody>
            <a:bodyPr wrap="square" lIns="0" tIns="0" rIns="0" bIns="0" rtlCol="0">
              <a:spAutoFit/>
            </a:bodyPr>
            <a:lstStyle/>
            <a:p>
              <a:pPr algn="l"/>
              <a:r>
                <a:rPr lang="en-US" sz="800" dirty="0"/>
                <a:t>Python </a:t>
              </a:r>
            </a:p>
          </p:txBody>
        </p:sp>
      </p:grpSp>
      <p:cxnSp>
        <p:nvCxnSpPr>
          <p:cNvPr id="48" name="Straight Arrow Connector 47">
            <a:extLst>
              <a:ext uri="{FF2B5EF4-FFF2-40B4-BE49-F238E27FC236}">
                <a16:creationId xmlns:a16="http://schemas.microsoft.com/office/drawing/2014/main" id="{4B51BC50-B8BA-15B0-D87C-1B7EE3D4C208}"/>
              </a:ext>
            </a:extLst>
          </p:cNvPr>
          <p:cNvCxnSpPr>
            <a:cxnSpLocks/>
          </p:cNvCxnSpPr>
          <p:nvPr/>
        </p:nvCxnSpPr>
        <p:spPr>
          <a:xfrm>
            <a:off x="5864540" y="4806338"/>
            <a:ext cx="0" cy="43180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65FDE6D2-32CB-B358-641A-2ADA8BA87DBF}"/>
              </a:ext>
            </a:extLst>
          </p:cNvPr>
          <p:cNvGrpSpPr/>
          <p:nvPr/>
        </p:nvGrpSpPr>
        <p:grpSpPr>
          <a:xfrm>
            <a:off x="6873684" y="5301634"/>
            <a:ext cx="906172" cy="361951"/>
            <a:chOff x="5543550" y="4936423"/>
            <a:chExt cx="906172" cy="361951"/>
          </a:xfrm>
        </p:grpSpPr>
        <p:sp>
          <p:nvSpPr>
            <p:cNvPr id="61" name="Rectangle 60">
              <a:extLst>
                <a:ext uri="{FF2B5EF4-FFF2-40B4-BE49-F238E27FC236}">
                  <a16:creationId xmlns:a16="http://schemas.microsoft.com/office/drawing/2014/main" id="{868F46C9-F8AB-8294-291E-E6B6BD64C38D}"/>
                </a:ext>
              </a:extLst>
            </p:cNvPr>
            <p:cNvSpPr/>
            <p:nvPr/>
          </p:nvSpPr>
          <p:spPr>
            <a:xfrm>
              <a:off x="5543550" y="4936423"/>
              <a:ext cx="906172" cy="361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C346BB52-AE6A-F572-1A88-21A1E4610614}"/>
                </a:ext>
              </a:extLst>
            </p:cNvPr>
            <p:cNvGrpSpPr/>
            <p:nvPr/>
          </p:nvGrpSpPr>
          <p:grpSpPr>
            <a:xfrm>
              <a:off x="5601112" y="4961823"/>
              <a:ext cx="556612" cy="318482"/>
              <a:chOff x="5456838" y="4984749"/>
              <a:chExt cx="556612" cy="318482"/>
            </a:xfrm>
          </p:grpSpPr>
          <p:pic>
            <p:nvPicPr>
              <p:cNvPr id="54" name="Picture 53" descr="A green parrot next to a silver chain&#10;&#10;Description automatically generated">
                <a:extLst>
                  <a:ext uri="{FF2B5EF4-FFF2-40B4-BE49-F238E27FC236}">
                    <a16:creationId xmlns:a16="http://schemas.microsoft.com/office/drawing/2014/main" id="{B76E02AD-01D6-BE2E-43C4-EC0B2F7FEE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7468" y="4984749"/>
                <a:ext cx="361950" cy="195371"/>
              </a:xfrm>
              <a:prstGeom prst="rect">
                <a:avLst/>
              </a:prstGeom>
            </p:spPr>
          </p:pic>
          <p:sp>
            <p:nvSpPr>
              <p:cNvPr id="55" name="TextBox 54">
                <a:extLst>
                  <a:ext uri="{FF2B5EF4-FFF2-40B4-BE49-F238E27FC236}">
                    <a16:creationId xmlns:a16="http://schemas.microsoft.com/office/drawing/2014/main" id="{0B1B9BDA-768C-5DF1-F99F-7CC75DE8C7AC}"/>
                  </a:ext>
                </a:extLst>
              </p:cNvPr>
              <p:cNvSpPr txBox="1"/>
              <p:nvPr/>
            </p:nvSpPr>
            <p:spPr>
              <a:xfrm>
                <a:off x="5456838" y="5180120"/>
                <a:ext cx="556612" cy="123111"/>
              </a:xfrm>
              <a:prstGeom prst="rect">
                <a:avLst/>
              </a:prstGeom>
              <a:noFill/>
            </p:spPr>
            <p:txBody>
              <a:bodyPr wrap="square" lIns="0" tIns="0" rIns="0" bIns="0" rtlCol="0">
                <a:spAutoFit/>
              </a:bodyPr>
              <a:lstStyle/>
              <a:p>
                <a:pPr algn="l"/>
                <a:r>
                  <a:rPr lang="en-US" sz="800" dirty="0" err="1"/>
                  <a:t>LangChain</a:t>
                </a:r>
                <a:endParaRPr lang="en-US" sz="800" dirty="0"/>
              </a:p>
            </p:txBody>
          </p:sp>
        </p:grpSp>
        <p:pic>
          <p:nvPicPr>
            <p:cNvPr id="60" name="Picture 59" descr="A black background with a black square&#10;&#10;Description automatically generated with medium confidence">
              <a:extLst>
                <a:ext uri="{FF2B5EF4-FFF2-40B4-BE49-F238E27FC236}">
                  <a16:creationId xmlns:a16="http://schemas.microsoft.com/office/drawing/2014/main" id="{750DBEC3-FC88-08BB-416E-F7FB703EA4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81448" y="5029198"/>
              <a:ext cx="200520" cy="203199"/>
            </a:xfrm>
            <a:prstGeom prst="rect">
              <a:avLst/>
            </a:prstGeom>
          </p:spPr>
        </p:pic>
      </p:grpSp>
      <p:grpSp>
        <p:nvGrpSpPr>
          <p:cNvPr id="64" name="Group 63">
            <a:extLst>
              <a:ext uri="{FF2B5EF4-FFF2-40B4-BE49-F238E27FC236}">
                <a16:creationId xmlns:a16="http://schemas.microsoft.com/office/drawing/2014/main" id="{24F30B1C-3FDC-8618-7BCF-7361D07DF826}"/>
              </a:ext>
            </a:extLst>
          </p:cNvPr>
          <p:cNvGrpSpPr/>
          <p:nvPr/>
        </p:nvGrpSpPr>
        <p:grpSpPr>
          <a:xfrm>
            <a:off x="8696686" y="5283565"/>
            <a:ext cx="409413" cy="361951"/>
            <a:chOff x="6120210" y="4936423"/>
            <a:chExt cx="409413" cy="361951"/>
          </a:xfrm>
        </p:grpSpPr>
        <p:sp>
          <p:nvSpPr>
            <p:cNvPr id="65" name="Rectangle 64">
              <a:extLst>
                <a:ext uri="{FF2B5EF4-FFF2-40B4-BE49-F238E27FC236}">
                  <a16:creationId xmlns:a16="http://schemas.microsoft.com/office/drawing/2014/main" id="{8ADD5C44-1D2F-8235-6A6C-74034CDAFEA7}"/>
                </a:ext>
              </a:extLst>
            </p:cNvPr>
            <p:cNvSpPr/>
            <p:nvPr/>
          </p:nvSpPr>
          <p:spPr>
            <a:xfrm>
              <a:off x="6120210" y="4936423"/>
              <a:ext cx="409413" cy="361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67" descr="A black background with a black square&#10;&#10;Description automatically generated with medium confidence">
              <a:extLst>
                <a:ext uri="{FF2B5EF4-FFF2-40B4-BE49-F238E27FC236}">
                  <a16:creationId xmlns:a16="http://schemas.microsoft.com/office/drawing/2014/main" id="{18222C81-AAC6-618F-CCFE-35BD6876CB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26418" y="5029198"/>
              <a:ext cx="200520" cy="203199"/>
            </a:xfrm>
            <a:prstGeom prst="rect">
              <a:avLst/>
            </a:prstGeom>
          </p:spPr>
        </p:pic>
      </p:grpSp>
      <p:grpSp>
        <p:nvGrpSpPr>
          <p:cNvPr id="76" name="Group 75">
            <a:extLst>
              <a:ext uri="{FF2B5EF4-FFF2-40B4-BE49-F238E27FC236}">
                <a16:creationId xmlns:a16="http://schemas.microsoft.com/office/drawing/2014/main" id="{DF1A2CF8-DD08-75B7-20E9-5F77B992E312}"/>
              </a:ext>
            </a:extLst>
          </p:cNvPr>
          <p:cNvGrpSpPr/>
          <p:nvPr/>
        </p:nvGrpSpPr>
        <p:grpSpPr>
          <a:xfrm>
            <a:off x="11214759" y="5278193"/>
            <a:ext cx="409413" cy="361951"/>
            <a:chOff x="6240130" y="4936423"/>
            <a:chExt cx="409413" cy="361951"/>
          </a:xfrm>
        </p:grpSpPr>
        <p:sp>
          <p:nvSpPr>
            <p:cNvPr id="77" name="Rectangle 76">
              <a:extLst>
                <a:ext uri="{FF2B5EF4-FFF2-40B4-BE49-F238E27FC236}">
                  <a16:creationId xmlns:a16="http://schemas.microsoft.com/office/drawing/2014/main" id="{7215E487-4723-24B2-A47A-A61A96E31381}"/>
                </a:ext>
              </a:extLst>
            </p:cNvPr>
            <p:cNvSpPr/>
            <p:nvPr/>
          </p:nvSpPr>
          <p:spPr>
            <a:xfrm>
              <a:off x="6240130" y="4936423"/>
              <a:ext cx="409413" cy="361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78" descr="A black background with a black square&#10;&#10;Description automatically generated with medium confidence">
              <a:extLst>
                <a:ext uri="{FF2B5EF4-FFF2-40B4-BE49-F238E27FC236}">
                  <a16:creationId xmlns:a16="http://schemas.microsoft.com/office/drawing/2014/main" id="{D061B0C8-AE4E-36E4-E587-7D50D37C9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41133" y="5022848"/>
              <a:ext cx="200520" cy="203199"/>
            </a:xfrm>
            <a:prstGeom prst="rect">
              <a:avLst/>
            </a:prstGeom>
          </p:spPr>
        </p:pic>
      </p:grpSp>
      <p:grpSp>
        <p:nvGrpSpPr>
          <p:cNvPr id="82" name="Group 81">
            <a:extLst>
              <a:ext uri="{FF2B5EF4-FFF2-40B4-BE49-F238E27FC236}">
                <a16:creationId xmlns:a16="http://schemas.microsoft.com/office/drawing/2014/main" id="{4795C968-2081-B16C-8C31-AB46F5985F7F}"/>
              </a:ext>
            </a:extLst>
          </p:cNvPr>
          <p:cNvGrpSpPr/>
          <p:nvPr/>
        </p:nvGrpSpPr>
        <p:grpSpPr>
          <a:xfrm>
            <a:off x="9855738" y="5283564"/>
            <a:ext cx="692928" cy="361951"/>
            <a:chOff x="8662541" y="4961305"/>
            <a:chExt cx="692928" cy="361951"/>
          </a:xfrm>
        </p:grpSpPr>
        <p:sp>
          <p:nvSpPr>
            <p:cNvPr id="73" name="Rectangle 72">
              <a:extLst>
                <a:ext uri="{FF2B5EF4-FFF2-40B4-BE49-F238E27FC236}">
                  <a16:creationId xmlns:a16="http://schemas.microsoft.com/office/drawing/2014/main" id="{845EE4FC-7F3A-AEEC-51C3-ABE18E75D28B}"/>
                </a:ext>
              </a:extLst>
            </p:cNvPr>
            <p:cNvSpPr/>
            <p:nvPr/>
          </p:nvSpPr>
          <p:spPr>
            <a:xfrm>
              <a:off x="8662541" y="4961305"/>
              <a:ext cx="692928" cy="361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descr="A black background with a black square&#10;&#10;Description automatically generated with medium confidence">
              <a:extLst>
                <a:ext uri="{FF2B5EF4-FFF2-40B4-BE49-F238E27FC236}">
                  <a16:creationId xmlns:a16="http://schemas.microsoft.com/office/drawing/2014/main" id="{F1FDEA30-0981-ACC2-1883-AFADF907D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5908" y="5054080"/>
              <a:ext cx="200520" cy="203199"/>
            </a:xfrm>
            <a:prstGeom prst="rect">
              <a:avLst/>
            </a:prstGeom>
          </p:spPr>
        </p:pic>
        <p:pic>
          <p:nvPicPr>
            <p:cNvPr id="81" name="Picture 80" descr="A blue elephant with white outline&#10;&#10;Description automatically generated">
              <a:extLst>
                <a:ext uri="{FF2B5EF4-FFF2-40B4-BE49-F238E27FC236}">
                  <a16:creationId xmlns:a16="http://schemas.microsoft.com/office/drawing/2014/main" id="{8F844CD2-E17E-7FE1-B7ED-536D016D42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01002" y="5040717"/>
              <a:ext cx="259830" cy="259830"/>
            </a:xfrm>
            <a:prstGeom prst="rect">
              <a:avLst/>
            </a:prstGeom>
          </p:spPr>
        </p:pic>
      </p:grpSp>
      <p:cxnSp>
        <p:nvCxnSpPr>
          <p:cNvPr id="84" name="Straight Arrow Connector 83">
            <a:extLst>
              <a:ext uri="{FF2B5EF4-FFF2-40B4-BE49-F238E27FC236}">
                <a16:creationId xmlns:a16="http://schemas.microsoft.com/office/drawing/2014/main" id="{33075D54-6B25-CAC7-6C9A-466519E941F5}"/>
              </a:ext>
            </a:extLst>
          </p:cNvPr>
          <p:cNvCxnSpPr>
            <a:cxnSpLocks/>
            <a:stCxn id="35" idx="1"/>
            <a:endCxn id="32" idx="0"/>
          </p:cNvCxnSpPr>
          <p:nvPr/>
        </p:nvCxnSpPr>
        <p:spPr>
          <a:xfrm flipH="1">
            <a:off x="4600875" y="2411405"/>
            <a:ext cx="3013137" cy="1242031"/>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CEB2A6-3F45-67C0-520C-FD65A7F1BD35}"/>
              </a:ext>
            </a:extLst>
          </p:cNvPr>
          <p:cNvCxnSpPr>
            <a:cxnSpLocks/>
            <a:stCxn id="36" idx="1"/>
            <a:endCxn id="29" idx="0"/>
          </p:cNvCxnSpPr>
          <p:nvPr/>
        </p:nvCxnSpPr>
        <p:spPr>
          <a:xfrm flipH="1">
            <a:off x="5864541" y="2846290"/>
            <a:ext cx="1613961" cy="807146"/>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84E8D5D-6A39-84C4-10CA-CF8C014FB90A}"/>
              </a:ext>
            </a:extLst>
          </p:cNvPr>
          <p:cNvCxnSpPr>
            <a:cxnSpLocks/>
            <a:endCxn id="15" idx="0"/>
          </p:cNvCxnSpPr>
          <p:nvPr/>
        </p:nvCxnSpPr>
        <p:spPr>
          <a:xfrm flipH="1">
            <a:off x="7337549" y="2866754"/>
            <a:ext cx="374853" cy="786682"/>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085A2B5-3E9B-BC7E-5F82-C2E247D24A11}"/>
              </a:ext>
            </a:extLst>
          </p:cNvPr>
          <p:cNvCxnSpPr>
            <a:cxnSpLocks/>
            <a:endCxn id="20" idx="0"/>
          </p:cNvCxnSpPr>
          <p:nvPr/>
        </p:nvCxnSpPr>
        <p:spPr>
          <a:xfrm>
            <a:off x="8356833" y="2866754"/>
            <a:ext cx="530966" cy="786682"/>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CD005B3-8E37-E748-94A3-8BBDFBE9D5E1}"/>
              </a:ext>
            </a:extLst>
          </p:cNvPr>
          <p:cNvCxnSpPr>
            <a:cxnSpLocks/>
            <a:stCxn id="36" idx="3"/>
            <a:endCxn id="23" idx="0"/>
          </p:cNvCxnSpPr>
          <p:nvPr/>
        </p:nvCxnSpPr>
        <p:spPr>
          <a:xfrm>
            <a:off x="8627852" y="2846290"/>
            <a:ext cx="1560570" cy="807146"/>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A98588-2865-D964-0DED-192F1CC5C29A}"/>
              </a:ext>
            </a:extLst>
          </p:cNvPr>
          <p:cNvCxnSpPr>
            <a:cxnSpLocks/>
            <a:stCxn id="35" idx="3"/>
            <a:endCxn id="26" idx="0"/>
          </p:cNvCxnSpPr>
          <p:nvPr/>
        </p:nvCxnSpPr>
        <p:spPr>
          <a:xfrm>
            <a:off x="8492343" y="2411405"/>
            <a:ext cx="2914259" cy="1246770"/>
          </a:xfrm>
          <a:prstGeom prst="straightConnector1">
            <a:avLst/>
          </a:prstGeom>
          <a:ln w="3175">
            <a:solidFill>
              <a:schemeClr val="bg1">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03FD56E-F923-C2BB-1B02-D5607B78169E}"/>
              </a:ext>
            </a:extLst>
          </p:cNvPr>
          <p:cNvCxnSpPr>
            <a:cxnSpLocks/>
          </p:cNvCxnSpPr>
          <p:nvPr/>
        </p:nvCxnSpPr>
        <p:spPr>
          <a:xfrm>
            <a:off x="7320738" y="4806338"/>
            <a:ext cx="0" cy="43180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9147EEE-4383-0FE5-EFBD-39990DADF984}"/>
              </a:ext>
            </a:extLst>
          </p:cNvPr>
          <p:cNvCxnSpPr>
            <a:cxnSpLocks/>
          </p:cNvCxnSpPr>
          <p:nvPr/>
        </p:nvCxnSpPr>
        <p:spPr>
          <a:xfrm>
            <a:off x="8887798" y="4761888"/>
            <a:ext cx="0" cy="43180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2C36887-F39A-707C-2904-8DD6EA653CCC}"/>
              </a:ext>
            </a:extLst>
          </p:cNvPr>
          <p:cNvCxnSpPr>
            <a:cxnSpLocks/>
          </p:cNvCxnSpPr>
          <p:nvPr/>
        </p:nvCxnSpPr>
        <p:spPr>
          <a:xfrm>
            <a:off x="10199588" y="4780938"/>
            <a:ext cx="0" cy="43180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73B90EE-A6A0-57C5-9AB7-502C2EE3826D}"/>
              </a:ext>
            </a:extLst>
          </p:cNvPr>
          <p:cNvCxnSpPr>
            <a:cxnSpLocks/>
          </p:cNvCxnSpPr>
          <p:nvPr/>
        </p:nvCxnSpPr>
        <p:spPr>
          <a:xfrm>
            <a:off x="11411419" y="4761888"/>
            <a:ext cx="0" cy="431800"/>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9" name="Picture 108" descr="A silver letters on a black background&#10;&#10;Description automatically generated">
            <a:extLst>
              <a:ext uri="{FF2B5EF4-FFF2-40B4-BE49-F238E27FC236}">
                <a16:creationId xmlns:a16="http://schemas.microsoft.com/office/drawing/2014/main" id="{8D71B7CA-895A-62F2-2E9E-F7B63215785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97257" y="2012136"/>
            <a:ext cx="344487" cy="266629"/>
          </a:xfrm>
          <a:prstGeom prst="rect">
            <a:avLst/>
          </a:prstGeom>
        </p:spPr>
      </p:pic>
      <p:sp>
        <p:nvSpPr>
          <p:cNvPr id="110" name="TextBox 109">
            <a:extLst>
              <a:ext uri="{FF2B5EF4-FFF2-40B4-BE49-F238E27FC236}">
                <a16:creationId xmlns:a16="http://schemas.microsoft.com/office/drawing/2014/main" id="{405E2E25-F9F0-7898-5232-921DEAA7EF12}"/>
              </a:ext>
            </a:extLst>
          </p:cNvPr>
          <p:cNvSpPr txBox="1"/>
          <p:nvPr/>
        </p:nvSpPr>
        <p:spPr>
          <a:xfrm>
            <a:off x="4524349" y="2003033"/>
            <a:ext cx="3209686" cy="415498"/>
          </a:xfrm>
          <a:prstGeom prst="rect">
            <a:avLst/>
          </a:prstGeom>
          <a:noFill/>
        </p:spPr>
        <p:txBody>
          <a:bodyPr wrap="square" lIns="0" tIns="0" rIns="0" bIns="0" rtlCol="0">
            <a:spAutoFit/>
          </a:bodyPr>
          <a:lstStyle/>
          <a:p>
            <a:pPr algn="l"/>
            <a:r>
              <a:rPr lang="en-US" sz="900" dirty="0"/>
              <a:t>Microsoft </a:t>
            </a:r>
            <a:r>
              <a:rPr lang="en-US" sz="900" dirty="0" err="1"/>
              <a:t>AutoGen</a:t>
            </a:r>
            <a:endParaRPr lang="en-US" sz="900" dirty="0"/>
          </a:p>
          <a:p>
            <a:pPr algn="l"/>
            <a:r>
              <a:rPr lang="en-US" sz="900" dirty="0"/>
              <a:t>multi-AI agent conversation framework</a:t>
            </a:r>
          </a:p>
          <a:p>
            <a:pPr algn="l"/>
            <a:r>
              <a:rPr lang="en-US" sz="900" dirty="0"/>
              <a:t>(open-source python package)</a:t>
            </a:r>
          </a:p>
        </p:txBody>
      </p:sp>
      <p:pic>
        <p:nvPicPr>
          <p:cNvPr id="113" name="Picture 112" descr="A black background with a black square&#10;&#10;Description automatically generated with medium confidence">
            <a:extLst>
              <a:ext uri="{FF2B5EF4-FFF2-40B4-BE49-F238E27FC236}">
                <a16:creationId xmlns:a16="http://schemas.microsoft.com/office/drawing/2014/main" id="{41593D64-BC4F-039B-BB59-3670D00DB6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7868" y="2125350"/>
            <a:ext cx="200520" cy="203199"/>
          </a:xfrm>
          <a:prstGeom prst="rect">
            <a:avLst/>
          </a:prstGeom>
        </p:spPr>
      </p:pic>
      <p:sp>
        <p:nvSpPr>
          <p:cNvPr id="114" name="TextBox 113">
            <a:extLst>
              <a:ext uri="{FF2B5EF4-FFF2-40B4-BE49-F238E27FC236}">
                <a16:creationId xmlns:a16="http://schemas.microsoft.com/office/drawing/2014/main" id="{F7AFD35D-D4DC-048B-306B-D19D1467A6CF}"/>
              </a:ext>
            </a:extLst>
          </p:cNvPr>
          <p:cNvSpPr txBox="1"/>
          <p:nvPr/>
        </p:nvSpPr>
        <p:spPr>
          <a:xfrm>
            <a:off x="123496" y="1449710"/>
            <a:ext cx="3794306" cy="3354765"/>
          </a:xfrm>
          <a:prstGeom prst="rect">
            <a:avLst/>
          </a:prstGeom>
          <a:noFill/>
        </p:spPr>
        <p:txBody>
          <a:bodyPr wrap="square" lIns="0" tIns="0" rIns="0" bIns="0" rtlCol="0">
            <a:spAutoFit/>
          </a:bodyPr>
          <a:lstStyle/>
          <a:p>
            <a:pPr algn="l"/>
            <a:r>
              <a:rPr lang="en-US" sz="1200" dirty="0"/>
              <a:t>Why multi-agent?</a:t>
            </a:r>
          </a:p>
          <a:p>
            <a:pPr marL="102870" indent="-102870" algn="l">
              <a:spcBef>
                <a:spcPts val="600"/>
              </a:spcBef>
              <a:spcAft>
                <a:spcPts val="600"/>
              </a:spcAft>
              <a:buFont typeface="Arial" panose="020B0604020202020204" pitchFamily="34" charset="0"/>
              <a:buChar char="•"/>
            </a:pPr>
            <a:r>
              <a:rPr lang="en-US" sz="800" dirty="0"/>
              <a:t>LLMs perform much better when larger tasks are broken down into smaller tasks.</a:t>
            </a:r>
          </a:p>
          <a:p>
            <a:pPr marL="102870" indent="-102870" algn="l">
              <a:spcAft>
                <a:spcPts val="600"/>
              </a:spcAft>
              <a:buFont typeface="Arial" panose="020B0604020202020204" pitchFamily="34" charset="0"/>
              <a:buChar char="•"/>
            </a:pPr>
            <a:r>
              <a:rPr lang="en-US" sz="800" dirty="0"/>
              <a:t>Each agent can pick the right tools for the job (e.g. any model,  AI framework, </a:t>
            </a:r>
            <a:r>
              <a:rPr lang="en-US" sz="800" dirty="0" err="1"/>
              <a:t>etc</a:t>
            </a:r>
            <a:r>
              <a:rPr lang="en-US" sz="800" dirty="0"/>
              <a:t>).</a:t>
            </a:r>
          </a:p>
          <a:p>
            <a:pPr marL="102870" indent="-102870" algn="l">
              <a:spcAft>
                <a:spcPts val="600"/>
              </a:spcAft>
              <a:buFont typeface="Arial" panose="020B0604020202020204" pitchFamily="34" charset="0"/>
              <a:buChar char="•"/>
            </a:pPr>
            <a:r>
              <a:rPr lang="en-US" sz="800" b="1" dirty="0"/>
              <a:t>Group Chat Manager </a:t>
            </a:r>
            <a:r>
              <a:rPr lang="en-US" sz="800" dirty="0"/>
              <a:t>- orchestrates all the activity by exchanging messages with each of the agents. It leverages gpt4-turbo to help manage all the conversations.</a:t>
            </a:r>
          </a:p>
          <a:p>
            <a:pPr marL="102870" indent="-102870" algn="l">
              <a:spcAft>
                <a:spcPts val="600"/>
              </a:spcAft>
              <a:buFont typeface="Arial" panose="020B0604020202020204" pitchFamily="34" charset="0"/>
              <a:buChar char="•"/>
            </a:pPr>
            <a:r>
              <a:rPr lang="en-US" sz="800" b="1" dirty="0"/>
              <a:t>User Proxy Agent </a:t>
            </a:r>
            <a:r>
              <a:rPr lang="en-US" sz="800" dirty="0"/>
              <a:t>– converses with human when necessary.</a:t>
            </a:r>
          </a:p>
          <a:p>
            <a:pPr marL="102870" indent="-102870" algn="l">
              <a:spcAft>
                <a:spcPts val="600"/>
              </a:spcAft>
              <a:buFont typeface="Arial" panose="020B0604020202020204" pitchFamily="34" charset="0"/>
              <a:buChar char="•"/>
            </a:pPr>
            <a:r>
              <a:rPr lang="en-US" sz="800" b="1" dirty="0"/>
              <a:t>Functions Executor Agent </a:t>
            </a:r>
            <a:r>
              <a:rPr lang="en-US" sz="800" dirty="0"/>
              <a:t>– runs python functions on behalf of other agents.</a:t>
            </a:r>
          </a:p>
          <a:p>
            <a:pPr marL="102870" indent="-102870" algn="l">
              <a:spcAft>
                <a:spcPts val="600"/>
              </a:spcAft>
              <a:buFont typeface="Arial" panose="020B0604020202020204" pitchFamily="34" charset="0"/>
              <a:buChar char="•"/>
            </a:pPr>
            <a:r>
              <a:rPr lang="en-US" sz="800" b="1" dirty="0"/>
              <a:t>Entities Extractor Agent </a:t>
            </a:r>
            <a:r>
              <a:rPr lang="en-US" sz="800" dirty="0"/>
              <a:t>– this agent works with gpt4-turbo to prepare the function that will extract all the entities from the call transcript using </a:t>
            </a:r>
            <a:r>
              <a:rPr lang="en-US" sz="800" dirty="0" err="1"/>
              <a:t>langchain</a:t>
            </a:r>
            <a:r>
              <a:rPr lang="en-US" sz="800" dirty="0"/>
              <a:t> and the JSON schema.</a:t>
            </a:r>
          </a:p>
          <a:p>
            <a:pPr marL="102870" indent="-102870" algn="l">
              <a:spcAft>
                <a:spcPts val="600"/>
              </a:spcAft>
              <a:buFont typeface="Arial" panose="020B0604020202020204" pitchFamily="34" charset="0"/>
              <a:buChar char="•"/>
            </a:pPr>
            <a:r>
              <a:rPr lang="en-US" sz="800" b="1" dirty="0"/>
              <a:t>Engineering Agent </a:t>
            </a:r>
            <a:r>
              <a:rPr lang="en-US" sz="800" dirty="0"/>
              <a:t>– this agent works with gpt4-turbo to prepare the function that will validate the output from the Entities Extractor Agent to ensure that the output is valid per the JSON Schema. If there are required field values missing, this agent will work with the other agents to collect those values from the human and update the output accordingly.</a:t>
            </a:r>
          </a:p>
          <a:p>
            <a:pPr marL="102870" indent="-102870" algn="l">
              <a:spcAft>
                <a:spcPts val="600"/>
              </a:spcAft>
              <a:buFont typeface="Arial" panose="020B0604020202020204" pitchFamily="34" charset="0"/>
              <a:buChar char="•"/>
            </a:pPr>
            <a:r>
              <a:rPr lang="en-US" sz="800" b="1" dirty="0"/>
              <a:t>Database Analyst Agent </a:t>
            </a:r>
            <a:r>
              <a:rPr lang="en-US" sz="800" dirty="0"/>
              <a:t>– this agent works with gpt4-turbo to prepare the function that will insert the final extracted entities output to the Postgres database.</a:t>
            </a:r>
          </a:p>
          <a:p>
            <a:pPr marL="102870" indent="-102870" algn="l">
              <a:spcAft>
                <a:spcPts val="600"/>
              </a:spcAft>
              <a:buFont typeface="Arial" panose="020B0604020202020204" pitchFamily="34" charset="0"/>
              <a:buChar char="•"/>
            </a:pPr>
            <a:r>
              <a:rPr lang="en-US" sz="800" b="1" dirty="0"/>
              <a:t>Reporting Agent </a:t>
            </a:r>
            <a:r>
              <a:rPr lang="en-US" sz="800" dirty="0"/>
              <a:t>– this agent works with gpt4-turbo to generate a markdown report that represents the final extracted entities output.</a:t>
            </a:r>
          </a:p>
          <a:p>
            <a:pPr algn="l"/>
            <a:endParaRPr lang="en-US" sz="1200" dirty="0"/>
          </a:p>
        </p:txBody>
      </p:sp>
      <p:pic>
        <p:nvPicPr>
          <p:cNvPr id="121" name="Picture 120" descr="A black symbol with a black background&#10;&#10;Description automatically generated">
            <a:extLst>
              <a:ext uri="{FF2B5EF4-FFF2-40B4-BE49-F238E27FC236}">
                <a16:creationId xmlns:a16="http://schemas.microsoft.com/office/drawing/2014/main" id="{98756AF6-A201-6306-5C3E-0EAF193AFD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78690" y="4742146"/>
            <a:ext cx="349292" cy="226784"/>
          </a:xfrm>
          <a:prstGeom prst="rect">
            <a:avLst/>
          </a:prstGeom>
        </p:spPr>
      </p:pic>
      <p:sp>
        <p:nvSpPr>
          <p:cNvPr id="122" name="TextBox 121">
            <a:extLst>
              <a:ext uri="{FF2B5EF4-FFF2-40B4-BE49-F238E27FC236}">
                <a16:creationId xmlns:a16="http://schemas.microsoft.com/office/drawing/2014/main" id="{6C83D126-82D4-1AEF-027E-462A6DFEDAC4}"/>
              </a:ext>
            </a:extLst>
          </p:cNvPr>
          <p:cNvSpPr txBox="1"/>
          <p:nvPr/>
        </p:nvSpPr>
        <p:spPr>
          <a:xfrm>
            <a:off x="7848764" y="4606174"/>
            <a:ext cx="686419" cy="123111"/>
          </a:xfrm>
          <a:prstGeom prst="rect">
            <a:avLst/>
          </a:prstGeom>
          <a:noFill/>
        </p:spPr>
        <p:txBody>
          <a:bodyPr wrap="square" lIns="0" tIns="0" rIns="0" bIns="0" rtlCol="0">
            <a:spAutoFit/>
          </a:bodyPr>
          <a:lstStyle/>
          <a:p>
            <a:pPr algn="l"/>
            <a:r>
              <a:rPr lang="en-US" sz="800" dirty="0"/>
              <a:t>JSON Schema</a:t>
            </a:r>
          </a:p>
        </p:txBody>
      </p:sp>
      <p:cxnSp>
        <p:nvCxnSpPr>
          <p:cNvPr id="124" name="Straight Arrow Connector 123">
            <a:extLst>
              <a:ext uri="{FF2B5EF4-FFF2-40B4-BE49-F238E27FC236}">
                <a16:creationId xmlns:a16="http://schemas.microsoft.com/office/drawing/2014/main" id="{F6FACCEC-EB22-85D9-861F-BF30F9AF2B37}"/>
              </a:ext>
            </a:extLst>
          </p:cNvPr>
          <p:cNvCxnSpPr>
            <a:cxnSpLocks/>
          </p:cNvCxnSpPr>
          <p:nvPr/>
        </p:nvCxnSpPr>
        <p:spPr>
          <a:xfrm>
            <a:off x="7564160" y="4695325"/>
            <a:ext cx="304707" cy="123713"/>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7F9CA0-3461-97B6-82EC-858D9FD8D7B0}"/>
              </a:ext>
            </a:extLst>
          </p:cNvPr>
          <p:cNvCxnSpPr>
            <a:cxnSpLocks/>
          </p:cNvCxnSpPr>
          <p:nvPr/>
        </p:nvCxnSpPr>
        <p:spPr>
          <a:xfrm flipH="1">
            <a:off x="8442448" y="4679817"/>
            <a:ext cx="271062" cy="124658"/>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2DFFFF4E-CAEA-816B-17AF-291FBF77D05E}"/>
              </a:ext>
            </a:extLst>
          </p:cNvPr>
          <p:cNvSpPr txBox="1"/>
          <p:nvPr/>
        </p:nvSpPr>
        <p:spPr>
          <a:xfrm>
            <a:off x="6998589" y="4933001"/>
            <a:ext cx="700193" cy="123111"/>
          </a:xfrm>
          <a:prstGeom prst="rect">
            <a:avLst/>
          </a:prstGeom>
          <a:noFill/>
        </p:spPr>
        <p:txBody>
          <a:bodyPr wrap="square" lIns="0" tIns="0" rIns="0" bIns="0" rtlCol="0">
            <a:spAutoFit/>
          </a:bodyPr>
          <a:lstStyle/>
          <a:p>
            <a:pPr algn="l"/>
            <a:r>
              <a:rPr lang="en-US" sz="800" dirty="0"/>
              <a:t>extract entities</a:t>
            </a:r>
          </a:p>
        </p:txBody>
      </p:sp>
      <p:sp>
        <p:nvSpPr>
          <p:cNvPr id="135" name="TextBox 134">
            <a:extLst>
              <a:ext uri="{FF2B5EF4-FFF2-40B4-BE49-F238E27FC236}">
                <a16:creationId xmlns:a16="http://schemas.microsoft.com/office/drawing/2014/main" id="{C2DE0C44-20D5-32B0-FDF5-98BDAEF751B1}"/>
              </a:ext>
            </a:extLst>
          </p:cNvPr>
          <p:cNvSpPr txBox="1"/>
          <p:nvPr/>
        </p:nvSpPr>
        <p:spPr>
          <a:xfrm>
            <a:off x="8524276" y="4933001"/>
            <a:ext cx="700193" cy="123111"/>
          </a:xfrm>
          <a:prstGeom prst="rect">
            <a:avLst/>
          </a:prstGeom>
          <a:noFill/>
        </p:spPr>
        <p:txBody>
          <a:bodyPr wrap="square" lIns="0" tIns="0" rIns="0" bIns="0" rtlCol="0">
            <a:spAutoFit/>
          </a:bodyPr>
          <a:lstStyle/>
          <a:p>
            <a:pPr algn="l"/>
            <a:r>
              <a:rPr lang="en-US" sz="800" dirty="0"/>
              <a:t>validate extract</a:t>
            </a:r>
          </a:p>
        </p:txBody>
      </p:sp>
      <p:sp>
        <p:nvSpPr>
          <p:cNvPr id="136" name="TextBox 135">
            <a:extLst>
              <a:ext uri="{FF2B5EF4-FFF2-40B4-BE49-F238E27FC236}">
                <a16:creationId xmlns:a16="http://schemas.microsoft.com/office/drawing/2014/main" id="{282C892B-6071-517C-F8BF-EA851C218640}"/>
              </a:ext>
            </a:extLst>
          </p:cNvPr>
          <p:cNvSpPr txBox="1"/>
          <p:nvPr/>
        </p:nvSpPr>
        <p:spPr>
          <a:xfrm>
            <a:off x="5694675" y="4945340"/>
            <a:ext cx="700193" cy="123111"/>
          </a:xfrm>
          <a:prstGeom prst="rect">
            <a:avLst/>
          </a:prstGeom>
          <a:noFill/>
        </p:spPr>
        <p:txBody>
          <a:bodyPr wrap="square" lIns="0" tIns="0" rIns="0" bIns="0" rtlCol="0">
            <a:spAutoFit/>
          </a:bodyPr>
          <a:lstStyle/>
          <a:p>
            <a:pPr algn="l"/>
            <a:r>
              <a:rPr lang="en-US" sz="800" dirty="0"/>
              <a:t>run code</a:t>
            </a:r>
          </a:p>
        </p:txBody>
      </p:sp>
      <p:sp>
        <p:nvSpPr>
          <p:cNvPr id="137" name="TextBox 136">
            <a:extLst>
              <a:ext uri="{FF2B5EF4-FFF2-40B4-BE49-F238E27FC236}">
                <a16:creationId xmlns:a16="http://schemas.microsoft.com/office/drawing/2014/main" id="{FF4CDFB7-4C2A-AC3B-1420-17D36BA4A243}"/>
              </a:ext>
            </a:extLst>
          </p:cNvPr>
          <p:cNvSpPr txBox="1"/>
          <p:nvPr/>
        </p:nvSpPr>
        <p:spPr>
          <a:xfrm>
            <a:off x="9767113" y="4945595"/>
            <a:ext cx="893978" cy="123111"/>
          </a:xfrm>
          <a:prstGeom prst="rect">
            <a:avLst/>
          </a:prstGeom>
          <a:noFill/>
        </p:spPr>
        <p:txBody>
          <a:bodyPr wrap="square" lIns="0" tIns="0" rIns="0" bIns="0" rtlCol="0">
            <a:spAutoFit/>
          </a:bodyPr>
          <a:lstStyle/>
          <a:p>
            <a:pPr algn="l"/>
            <a:r>
              <a:rPr lang="en-US" sz="800" dirty="0"/>
              <a:t>transcript summary</a:t>
            </a:r>
          </a:p>
        </p:txBody>
      </p:sp>
      <p:sp>
        <p:nvSpPr>
          <p:cNvPr id="138" name="TextBox 137">
            <a:extLst>
              <a:ext uri="{FF2B5EF4-FFF2-40B4-BE49-F238E27FC236}">
                <a16:creationId xmlns:a16="http://schemas.microsoft.com/office/drawing/2014/main" id="{8C270C1B-E8B8-13C5-4416-B1F2DFE60C73}"/>
              </a:ext>
            </a:extLst>
          </p:cNvPr>
          <p:cNvSpPr txBox="1"/>
          <p:nvPr/>
        </p:nvSpPr>
        <p:spPr>
          <a:xfrm>
            <a:off x="11008438" y="4947660"/>
            <a:ext cx="893978" cy="123111"/>
          </a:xfrm>
          <a:prstGeom prst="rect">
            <a:avLst/>
          </a:prstGeom>
          <a:noFill/>
        </p:spPr>
        <p:txBody>
          <a:bodyPr wrap="square" lIns="0" tIns="0" rIns="0" bIns="0" rtlCol="0">
            <a:spAutoFit/>
          </a:bodyPr>
          <a:lstStyle/>
          <a:p>
            <a:pPr algn="l"/>
            <a:r>
              <a:rPr lang="en-US" sz="800" dirty="0"/>
              <a:t>generate report</a:t>
            </a:r>
          </a:p>
        </p:txBody>
      </p:sp>
      <p:sp>
        <p:nvSpPr>
          <p:cNvPr id="139" name="TextBox 138">
            <a:extLst>
              <a:ext uri="{FF2B5EF4-FFF2-40B4-BE49-F238E27FC236}">
                <a16:creationId xmlns:a16="http://schemas.microsoft.com/office/drawing/2014/main" id="{24F2147B-6DD8-3DB6-5536-A7FBE672B9DD}"/>
              </a:ext>
            </a:extLst>
          </p:cNvPr>
          <p:cNvSpPr txBox="1"/>
          <p:nvPr/>
        </p:nvSpPr>
        <p:spPr>
          <a:xfrm rot="19988040">
            <a:off x="3693382" y="4617248"/>
            <a:ext cx="700193" cy="123111"/>
          </a:xfrm>
          <a:prstGeom prst="rect">
            <a:avLst/>
          </a:prstGeom>
          <a:noFill/>
        </p:spPr>
        <p:txBody>
          <a:bodyPr wrap="square" lIns="0" tIns="0" rIns="0" bIns="0" rtlCol="0">
            <a:spAutoFit/>
          </a:bodyPr>
          <a:lstStyle/>
          <a:p>
            <a:pPr algn="l"/>
            <a:r>
              <a:rPr lang="en-US" sz="800" dirty="0"/>
              <a:t>converse</a:t>
            </a:r>
          </a:p>
        </p:txBody>
      </p:sp>
      <p:cxnSp>
        <p:nvCxnSpPr>
          <p:cNvPr id="148" name="Straight Arrow Connector 147">
            <a:extLst>
              <a:ext uri="{FF2B5EF4-FFF2-40B4-BE49-F238E27FC236}">
                <a16:creationId xmlns:a16="http://schemas.microsoft.com/office/drawing/2014/main" id="{66A38757-3D42-6089-0EBB-B40989800698}"/>
              </a:ext>
            </a:extLst>
          </p:cNvPr>
          <p:cNvCxnSpPr>
            <a:cxnSpLocks/>
            <a:endCxn id="11" idx="3"/>
          </p:cNvCxnSpPr>
          <p:nvPr/>
        </p:nvCxnSpPr>
        <p:spPr>
          <a:xfrm flipH="1">
            <a:off x="3612984" y="4623193"/>
            <a:ext cx="763640" cy="365988"/>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41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DED6-5255-439F-30AD-BE7FFEDA55FD}"/>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A1FCB1C6-0C05-45BA-E8DD-7083C9A9F82C}"/>
              </a:ext>
            </a:extLst>
          </p:cNvPr>
          <p:cNvSpPr>
            <a:spLocks noGrp="1"/>
          </p:cNvSpPr>
          <p:nvPr>
            <p:ph type="sldNum" sz="quarter" idx="11"/>
          </p:nvPr>
        </p:nvSpPr>
        <p:spPr/>
        <p:txBody>
          <a:bodyPr/>
          <a:lstStyle/>
          <a:p>
            <a:pPr algn="r"/>
            <a:fld id="{C8C09DA5-8C43-4702-8900-F4900F7A89AE}" type="slidenum">
              <a:rPr lang="en-US" smtClean="0"/>
              <a:pPr algn="r"/>
              <a:t>5</a:t>
            </a:fld>
            <a:endParaRPr lang="en-US"/>
          </a:p>
        </p:txBody>
      </p:sp>
      <p:pic>
        <p:nvPicPr>
          <p:cNvPr id="6" name="Picture 5" descr="A purple and yellow logo&#10;&#10;Description automatically generated">
            <a:extLst>
              <a:ext uri="{FF2B5EF4-FFF2-40B4-BE49-F238E27FC236}">
                <a16:creationId xmlns:a16="http://schemas.microsoft.com/office/drawing/2014/main" id="{6129AF22-E133-D6E0-AF72-F807E270C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568" y="21245"/>
            <a:ext cx="1905855" cy="830473"/>
          </a:xfrm>
          <a:prstGeom prst="rect">
            <a:avLst/>
          </a:prstGeom>
        </p:spPr>
      </p:pic>
      <p:sp>
        <p:nvSpPr>
          <p:cNvPr id="4" name="TextBox 3">
            <a:extLst>
              <a:ext uri="{FF2B5EF4-FFF2-40B4-BE49-F238E27FC236}">
                <a16:creationId xmlns:a16="http://schemas.microsoft.com/office/drawing/2014/main" id="{B379F4B6-8027-0D9E-E74B-6C2AFC0C5790}"/>
              </a:ext>
            </a:extLst>
          </p:cNvPr>
          <p:cNvSpPr txBox="1"/>
          <p:nvPr/>
        </p:nvSpPr>
        <p:spPr>
          <a:xfrm>
            <a:off x="4517087" y="3103462"/>
            <a:ext cx="2235981" cy="430887"/>
          </a:xfrm>
          <a:prstGeom prst="rect">
            <a:avLst/>
          </a:prstGeom>
          <a:noFill/>
        </p:spPr>
        <p:txBody>
          <a:bodyPr wrap="square" lIns="0" tIns="0" rIns="0" bIns="0" rtlCol="0">
            <a:spAutoFit/>
          </a:bodyPr>
          <a:lstStyle/>
          <a:p>
            <a:pPr algn="l"/>
            <a:r>
              <a:rPr lang="en-US" sz="2800" dirty="0"/>
              <a:t>Live Demo…</a:t>
            </a:r>
          </a:p>
        </p:txBody>
      </p:sp>
    </p:spTree>
    <p:extLst>
      <p:ext uri="{BB962C8B-B14F-4D97-AF65-F5344CB8AC3E}">
        <p14:creationId xmlns:p14="http://schemas.microsoft.com/office/powerpoint/2010/main" val="77328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4CE0-14B4-4609-B701-18DEC98257C2}"/>
              </a:ext>
            </a:extLst>
          </p:cNvPr>
          <p:cNvSpPr>
            <a:spLocks noGrp="1"/>
          </p:cNvSpPr>
          <p:nvPr>
            <p:ph type="ctrTitle"/>
          </p:nvPr>
        </p:nvSpPr>
        <p:spPr/>
        <p:txBody>
          <a:bodyPr/>
          <a:lstStyle/>
          <a:p>
            <a:r>
              <a:rPr lang="en-US"/>
              <a:t>Thank you.</a:t>
            </a:r>
          </a:p>
        </p:txBody>
      </p:sp>
      <p:sp>
        <p:nvSpPr>
          <p:cNvPr id="5" name="Slide Number Placeholder 4">
            <a:extLst>
              <a:ext uri="{FF2B5EF4-FFF2-40B4-BE49-F238E27FC236}">
                <a16:creationId xmlns:a16="http://schemas.microsoft.com/office/drawing/2014/main" id="{C6786175-4D79-4CA4-B72A-46AC47458C2B}"/>
              </a:ext>
            </a:extLst>
          </p:cNvPr>
          <p:cNvSpPr>
            <a:spLocks noGrp="1"/>
          </p:cNvSpPr>
          <p:nvPr>
            <p:ph type="sldNum" sz="quarter" idx="11"/>
          </p:nvPr>
        </p:nvSpPr>
        <p:spPr/>
        <p:txBody>
          <a:bodyPr/>
          <a:lstStyle/>
          <a:p>
            <a:fld id="{3C2137ED-1B02-4691-A6FA-8A4730C71FAC}" type="slidenum">
              <a:rPr lang="en-US" smtClean="0"/>
              <a:pPr/>
              <a:t>6</a:t>
            </a:fld>
            <a:endParaRPr lang="en-US"/>
          </a:p>
        </p:txBody>
      </p:sp>
    </p:spTree>
    <p:extLst>
      <p:ext uri="{BB962C8B-B14F-4D97-AF65-F5344CB8AC3E}">
        <p14:creationId xmlns:p14="http://schemas.microsoft.com/office/powerpoint/2010/main" val="83838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powerpoint_everyday.v2.pptx" id="{DDB40433-7729-4416-AE5C-56ED867298E7}" vid="{B489CE3E-A95F-48A7-96AD-B48513A568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769093a-e9e2-4414-b950-b25f7452de6f">
      <UserInfo>
        <DisplayName>Wang, Ye</DisplayName>
        <AccountId>237</AccountId>
        <AccountType/>
      </UserInfo>
      <UserInfo>
        <DisplayName>Cao, Cheryl</DisplayName>
        <AccountId>238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DCFA51CE8A594396DB78952EF3CD5B" ma:contentTypeVersion="10" ma:contentTypeDescription="Create a new document." ma:contentTypeScope="" ma:versionID="a5132cd1080f217c20957023e6331fd9">
  <xsd:schema xmlns:xsd="http://www.w3.org/2001/XMLSchema" xmlns:xs="http://www.w3.org/2001/XMLSchema" xmlns:p="http://schemas.microsoft.com/office/2006/metadata/properties" xmlns:ns2="5e3fb2ba-a7e1-4e3e-acfe-bb8eb2afc1e4" xmlns:ns3="d769093a-e9e2-4414-b950-b25f7452de6f" targetNamespace="http://schemas.microsoft.com/office/2006/metadata/properties" ma:root="true" ma:fieldsID="5ab800bb2cd773fcac3d973ef83f3fae" ns2:_="" ns3:_="">
    <xsd:import namespace="5e3fb2ba-a7e1-4e3e-acfe-bb8eb2afc1e4"/>
    <xsd:import namespace="d769093a-e9e2-4414-b950-b25f7452de6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3fb2ba-a7e1-4e3e-acfe-bb8eb2afc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769093a-e9e2-4414-b950-b25f7452de6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4477BD-F347-4147-AAAB-7217A4D56F71}">
  <ds:schemaRefs>
    <ds:schemaRef ds:uri="http://schemas.microsoft.com/office/2006/metadata/properties"/>
    <ds:schemaRef ds:uri="http://schemas.microsoft.com/office/infopath/2007/PartnerControls"/>
    <ds:schemaRef ds:uri="d769093a-e9e2-4414-b950-b25f7452de6f"/>
  </ds:schemaRefs>
</ds:datastoreItem>
</file>

<file path=customXml/itemProps2.xml><?xml version="1.0" encoding="utf-8"?>
<ds:datastoreItem xmlns:ds="http://schemas.openxmlformats.org/officeDocument/2006/customXml" ds:itemID="{1DC5387B-55F0-4CFB-B555-9E78BDAF82A5}">
  <ds:schemaRefs>
    <ds:schemaRef ds:uri="http://schemas.microsoft.com/sharepoint/v3/contenttype/forms"/>
  </ds:schemaRefs>
</ds:datastoreItem>
</file>

<file path=customXml/itemProps3.xml><?xml version="1.0" encoding="utf-8"?>
<ds:datastoreItem xmlns:ds="http://schemas.openxmlformats.org/officeDocument/2006/customXml" ds:itemID="{62D2722B-0790-443F-A8F1-C9A894C26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3fb2ba-a7e1-4e3e-acfe-bb8eb2afc1e4"/>
    <ds:schemaRef ds:uri="d769093a-e9e2-4414-b950-b25f7452de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9c55f1f-f169-4db7-a264-a5084ccbb748}" enabled="1" method="Standard" siteId="{135e8995-7d3b-4466-844b-a0d62ba5f495}" removed="0"/>
</clbl:labelList>
</file>

<file path=docProps/app.xml><?xml version="1.0" encoding="utf-8"?>
<Properties xmlns="http://schemas.openxmlformats.org/officeDocument/2006/extended-properties" xmlns:vt="http://schemas.openxmlformats.org/officeDocument/2006/docPropsVTypes">
  <Template>Office Theme</Template>
  <TotalTime>6116</TotalTime>
  <Words>549</Words>
  <Application>Microsoft Macintosh PowerPoint</Application>
  <PresentationFormat>Widescreen</PresentationFormat>
  <Paragraphs>63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Human BBY Office</vt:lpstr>
      <vt:lpstr>Office Theme</vt:lpstr>
      <vt:lpstr>AI Generated Data Model with JSON Schema</vt:lpstr>
      <vt:lpstr>Team Introduction</vt:lpstr>
      <vt:lpstr>Project Overview</vt:lpstr>
      <vt:lpstr>High-level Architecture</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or Title</dc:title>
  <dc:creator>Thomas, Jilby</dc:creator>
  <cp:lastModifiedBy>Boldenow, Carey-CW</cp:lastModifiedBy>
  <cp:revision>32</cp:revision>
  <cp:lastPrinted>2018-04-18T19:47:36Z</cp:lastPrinted>
  <dcterms:created xsi:type="dcterms:W3CDTF">2024-02-08T22:15:07Z</dcterms:created>
  <dcterms:modified xsi:type="dcterms:W3CDTF">2024-02-22T16:31:14Z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0x010100B4DCFA51CE8A594396DB78952EF3CD5B</vt:lpwstr>
  </property>
</Properties>
</file>