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99" r:id="rId1"/>
  </p:sldMasterIdLst>
  <p:notesMasterIdLst>
    <p:notesMasterId r:id="rId2"/>
  </p:notesMasterIdLst>
  <p:sldIdLst>
    <p:sldId id="256" r:id="rId3"/>
    <p:sldId id="257" r:id="rId4"/>
    <p:sldId id="258" r:id="rId5"/>
    <p:sldId id="260" r:id="rId6"/>
    <p:sldId id="259" r:id="rId7"/>
    <p:sldId id="273" r:id="rId8"/>
    <p:sldId id="274" r:id="rId9"/>
    <p:sldId id="269" r:id="rId10"/>
    <p:sldId id="272" r:id="rId11"/>
    <p:sldId id="261" r:id="rId12"/>
    <p:sldId id="262" r:id="rId13"/>
    <p:sldId id="263" r:id="rId14"/>
    <p:sldId id="264" r:id="rId15"/>
    <p:sldId id="266" r:id="rId16"/>
    <p:sldId id="267" r:id="rId17"/>
    <p:sldId id="268" r:id="rId1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238" autoAdjust="0"/>
  </p:normalViewPr>
  <p:slideViewPr>
    <p:cSldViewPr snapToGrid="0" snapToObjects="1">
      <p:cViewPr varScale="1">
        <p:scale>
          <a:sx n="100" d="100"/>
          <a:sy n="100" d="100"/>
        </p:scale>
        <p:origin x="1704" y="96"/>
      </p:cViewPr>
      <p:guideLst>
        <p:guide orient="horz" pos="215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presProps" Target="presProps.xml"  /><Relationship Id="rId2" Type="http://schemas.openxmlformats.org/officeDocument/2006/relationships/notesMaster" Target="notesMasters/notesMaster1.xml"  /><Relationship Id="rId20" Type="http://schemas.openxmlformats.org/officeDocument/2006/relationships/viewProps" Target="viewProps.xml"  /><Relationship Id="rId21" Type="http://schemas.openxmlformats.org/officeDocument/2006/relationships/theme" Target="theme/theme1.xml"  /><Relationship Id="rId22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5B46B357-FD09-458A-B908-DF2B4E0CF791}" type="datetime1">
              <a:rPr lang="ko-KR" altLang="en-US"/>
              <a:pPr lvl="0">
                <a:defRPr/>
              </a:pPr>
              <a:t>2023-12-23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두 번째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세 번째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네 번째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 번째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7656AF0C-BC34-44C6-AF06-7C4BBFB5A7EE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4.xml" 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56AF0C-BC34-44C6-AF06-7C4BBFB5A7EE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0616258"/>
      </p:ext>
    </p:extLst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0"/>
            <a:ext cx="9144000" cy="56934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314" name="Picture 2" descr="한국게임과학고등학교 로고이미지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6991769" y="124334"/>
            <a:ext cx="2047875" cy="333376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D3564-72B1-49CB-9E13-553AAC8621F7}" type="datetimeFigureOut">
              <a:rPr lang="ko-KR" altLang="en-US" smtClean="0"/>
              <a:pPr/>
              <a:t>2023-06-07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3BF5E-3CE0-4BF5-94A1-6CB5133229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D3564-72B1-49CB-9E13-553AAC8621F7}" type="datetimeFigureOut">
              <a:rPr lang="ko-KR" altLang="en-US" smtClean="0"/>
              <a:pPr/>
              <a:t>2023-06-07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3BF5E-3CE0-4BF5-94A1-6CB5133229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D3564-72B1-49CB-9E13-553AAC8621F7}" type="datetimeFigureOut">
              <a:rPr lang="ko-KR" altLang="en-US" smtClean="0"/>
              <a:pPr/>
              <a:t>2023-06-07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3BF5E-3CE0-4BF5-94A1-6CB5133229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0"/>
            <a:ext cx="9144000" cy="56934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314" name="Picture 2" descr="한국게임과학고등학교 로고이미지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6991769" y="124334"/>
            <a:ext cx="2047875" cy="333376"/>
          </a:xfrm>
          <a:prstGeom prst="rect">
            <a:avLst/>
          </a:prstGeom>
          <a:noFill/>
        </p:spPr>
      </p:pic>
      <p:pic>
        <p:nvPicPr>
          <p:cNvPr id="9" name="Picture 3" descr="C:\Users\USER\Downloads\48bb3cd6f00cc119273abd7507ff38df.pn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1502322"/>
            <a:ext cx="9159355" cy="5355678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D3564-72B1-49CB-9E13-553AAC8621F7}" type="datetimeFigureOut">
              <a:rPr lang="ko-KR" altLang="en-US" smtClean="0"/>
              <a:pPr/>
              <a:t>2023-06-07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3BF5E-3CE0-4BF5-94A1-6CB5133229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D3564-72B1-49CB-9E13-553AAC8621F7}" type="datetimeFigureOut">
              <a:rPr lang="ko-KR" altLang="en-US" smtClean="0"/>
              <a:pPr/>
              <a:t>2023-06-07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3BF5E-3CE0-4BF5-94A1-6CB5133229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D3564-72B1-49CB-9E13-553AAC8621F7}" type="datetimeFigureOut">
              <a:rPr lang="ko-KR" altLang="en-US" smtClean="0"/>
              <a:pPr/>
              <a:t>2023-06-07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3BF5E-3CE0-4BF5-94A1-6CB5133229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D3564-72B1-49CB-9E13-553AAC8621F7}" type="datetimeFigureOut">
              <a:rPr lang="ko-KR" altLang="en-US" smtClean="0"/>
              <a:pPr/>
              <a:t>2023-06-07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3BF5E-3CE0-4BF5-94A1-6CB5133229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D3564-72B1-49CB-9E13-553AAC8621F7}" type="datetimeFigureOut">
              <a:rPr lang="ko-KR" altLang="en-US" smtClean="0"/>
              <a:pPr/>
              <a:t>2023-06-07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3BF5E-3CE0-4BF5-94A1-6CB5133229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D3564-72B1-49CB-9E13-553AAC8621F7}" type="datetimeFigureOut">
              <a:rPr lang="ko-KR" altLang="en-US" smtClean="0"/>
              <a:pPr/>
              <a:t>2023-06-07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3BF5E-3CE0-4BF5-94A1-6CB5133229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D3564-72B1-49CB-9E13-553AAC8621F7}" type="datetimeFigureOut">
              <a:rPr lang="ko-KR" altLang="en-US" smtClean="0"/>
              <a:pPr/>
              <a:t>2023-06-07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3BF5E-3CE0-4BF5-94A1-6CB5133229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7D3564-72B1-49CB-9E13-553AAC8621F7}" type="datetimeFigureOut">
              <a:rPr lang="ko-KR" altLang="en-US" smtClean="0"/>
              <a:pPr/>
              <a:t>2023-06-07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63BF5E-3CE0-4BF5-94A1-6CB5133229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5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4294967295"/>
          </p:nvPr>
        </p:nvSpPr>
        <p:spPr>
          <a:xfrm>
            <a:off x="0" y="2071370"/>
            <a:ext cx="9144000" cy="1795780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en-US" altLang="ko-KR" b="1">
                <a:latin typeface="+mj-ea"/>
              </a:rPr>
              <a:t>2023</a:t>
            </a:r>
            <a:r>
              <a:rPr lang="ko-KR" altLang="en-US" b="1">
                <a:latin typeface="+mj-ea"/>
              </a:rPr>
              <a:t>년 </a:t>
            </a:r>
            <a:r>
              <a:rPr lang="en-US" altLang="ko-KR" b="1">
                <a:latin typeface="+mj-ea"/>
              </a:rPr>
              <a:t>2</a:t>
            </a:r>
            <a:r>
              <a:rPr lang="ko-KR" altLang="en-US" b="1">
                <a:latin typeface="+mj-ea"/>
              </a:rPr>
              <a:t>학기</a:t>
            </a:r>
            <a:br>
              <a:rPr lang="en-US" altLang="ko-KR" b="1">
                <a:latin typeface="+mj-ea"/>
              </a:rPr>
            </a:br>
            <a:r>
              <a:rPr lang="ko-KR" altLang="en-US" b="1">
                <a:latin typeface="+mj-ea"/>
              </a:rPr>
              <a:t>팀 프로젝트 제안서</a:t>
            </a:r>
            <a:endParaRPr lang="ko-KR" altLang="en-US" b="1">
              <a:latin typeface="+mj-ea"/>
            </a:endParaRPr>
          </a:p>
        </p:txBody>
      </p:sp>
      <p:sp>
        <p:nvSpPr>
          <p:cNvPr id="4" name="제목 1"/>
          <p:cNvSpPr txBox="1"/>
          <p:nvPr/>
        </p:nvSpPr>
        <p:spPr>
          <a:xfrm>
            <a:off x="1147445" y="5150485"/>
            <a:ext cx="3182620" cy="80962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2200" b="1" i="0" strike="noStrike" cap="none">
                <a:solidFill>
                  <a:schemeClr val="tx1"/>
                </a:solidFill>
                <a:latin typeface="맑은 고딕"/>
                <a:ea typeface="맑은 고딕"/>
                <a:cs typeface="+mj-cs"/>
              </a:rPr>
              <a:t>팀명 </a:t>
            </a:r>
            <a:r>
              <a:rPr lang="en-US" altLang="ko-KR" sz="2200" b="1" i="0" strike="noStrike" cap="none">
                <a:solidFill>
                  <a:schemeClr val="tx1"/>
                </a:solidFill>
                <a:latin typeface="맑은 고딕"/>
                <a:ea typeface="+mj-ea"/>
                <a:cs typeface="+mj-cs"/>
              </a:rPr>
              <a:t>: </a:t>
            </a:r>
            <a:r>
              <a:rPr lang="ko-KR" altLang="en-US" sz="2200" b="1" i="0" strike="noStrike" cap="none">
                <a:solidFill>
                  <a:schemeClr val="tx1"/>
                </a:solidFill>
                <a:latin typeface="맑은 고딕"/>
                <a:ea typeface="+mj-ea"/>
                <a:cs typeface="+mj-cs"/>
              </a:rPr>
              <a:t>파인애플</a:t>
            </a:r>
            <a:r>
              <a:rPr lang="en-US" altLang="ko-KR" sz="2200" b="1">
                <a:latin typeface="맑은 고딕"/>
                <a:ea typeface="+mj-ea"/>
                <a:cs typeface="+mj-cs"/>
              </a:rPr>
              <a:t> </a:t>
            </a:r>
            <a:endParaRPr lang="en-US" altLang="ko-KR" sz="2200" b="1">
              <a:latin typeface="맑은 고딕"/>
              <a:ea typeface="+mj-ea"/>
              <a:cs typeface="+mj-cs"/>
            </a:endParaRPr>
          </a:p>
        </p:txBody>
      </p:sp>
      <p:sp>
        <p:nvSpPr>
          <p:cNvPr id="5" name="제목 1"/>
          <p:cNvSpPr txBox="1"/>
          <p:nvPr/>
        </p:nvSpPr>
        <p:spPr>
          <a:xfrm>
            <a:off x="4000500" y="5142230"/>
            <a:ext cx="5144135" cy="80962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200" b="1" i="0" strike="noStrike" cap="none">
                <a:solidFill>
                  <a:schemeClr val="tx1"/>
                </a:solidFill>
                <a:latin typeface="맑은 고딕"/>
                <a:ea typeface="맑은 고딕"/>
                <a:cs typeface="+mj-cs"/>
              </a:rPr>
              <a:t>프로젝트명 </a:t>
            </a:r>
            <a:r>
              <a:rPr lang="en-US" altLang="ko-KR" sz="2200" b="1" i="0" strike="noStrike" cap="none">
                <a:solidFill>
                  <a:schemeClr val="tx1"/>
                </a:solidFill>
                <a:latin typeface="맑은 고딕"/>
                <a:ea typeface="맑은 고딕"/>
                <a:cs typeface="+mj-cs"/>
              </a:rPr>
              <a:t>:  </a:t>
            </a:r>
            <a:r>
              <a:rPr xmlns:mc="http://schemas.openxmlformats.org/markup-compatibility/2006" xmlns:hp="http://schemas.haansoft.com/office/presentation/8.0" sz="2200" b="1" i="0" u="none" strike="noStrike" mc:Ignorable="hp" hp:hslEmbossed="0">
                <a:solidFill>
                  <a:srgbClr val="000000"/>
                </a:solidFill>
                <a:cs typeface="나눔고딕"/>
              </a:rPr>
              <a:t>스팀 펑크</a:t>
            </a:r>
            <a:r>
              <a:rPr xmlns:mc="http://schemas.openxmlformats.org/markup-compatibility/2006" xmlns:hp="http://schemas.haansoft.com/office/presentation/8.0" lang="EN-US" sz="2200" b="1" i="0" u="none" strike="noStrike" mc:Ignorable="hp" hp:hslEmbossed="0">
                <a:solidFill>
                  <a:srgbClr val="000000"/>
                </a:solidFill>
                <a:cs typeface="나눔고딕"/>
              </a:rPr>
              <a:t>: </a:t>
            </a:r>
            <a:r>
              <a:rPr xmlns:mc="http://schemas.openxmlformats.org/markup-compatibility/2006" xmlns:hp="http://schemas.haansoft.com/office/presentation/8.0" sz="2200" b="1" i="0" u="none" strike="noStrike" mc:Ignorable="hp" hp:hslEmbossed="0">
                <a:solidFill>
                  <a:srgbClr val="000000"/>
                </a:solidFill>
                <a:cs typeface="나눔고딕"/>
              </a:rPr>
              <a:t>자원 전쟁</a:t>
            </a:r>
            <a:r>
              <a:rPr lang="en-US" altLang="ko-KR" sz="2200" b="1" i="0" strike="noStrike" cap="none">
                <a:solidFill>
                  <a:schemeClr val="tx1"/>
                </a:solidFill>
                <a:cs typeface="+mj-cs"/>
              </a:rPr>
              <a:t> </a:t>
            </a:r>
            <a:endParaRPr lang="en-US" altLang="ko-KR" sz="2200" b="1" i="0" strike="noStrike" cap="none">
              <a:solidFill>
                <a:schemeClr val="tx1"/>
              </a:solidFill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4294967295"/>
          </p:nvPr>
        </p:nvSpPr>
        <p:spPr>
          <a:xfrm>
            <a:off x="542925" y="682625"/>
            <a:ext cx="8601075" cy="739775"/>
          </a:xfrm>
        </p:spPr>
        <p:txBody>
          <a:bodyPr>
            <a:normAutofit/>
          </a:bodyPr>
          <a:lstStyle/>
          <a:p>
            <a:pPr algn="l"/>
            <a:r>
              <a:rPr lang="ko-KR" altLang="en-US" sz="2800" b="1" dirty="0"/>
              <a:t>나</a:t>
            </a:r>
            <a:r>
              <a:rPr lang="en-US" altLang="ko-KR" sz="2800" b="1" dirty="0"/>
              <a:t>.</a:t>
            </a:r>
            <a:r>
              <a:rPr lang="ko-KR" altLang="en-US" sz="2800" b="1" dirty="0"/>
              <a:t> 프로젝트 개요</a:t>
            </a: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1123950" y="1343025"/>
            <a:ext cx="7324725" cy="65722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6. </a:t>
            </a:r>
            <a:r>
              <a:rPr kumimoji="0" lang="ko-KR" altLang="en-US" sz="2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게임의 흐름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81050" y="1962150"/>
            <a:ext cx="7581900" cy="42005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81050" y="1962150"/>
            <a:ext cx="7581900" cy="42005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4294967295"/>
          </p:nvPr>
        </p:nvSpPr>
        <p:spPr>
          <a:xfrm>
            <a:off x="542925" y="682625"/>
            <a:ext cx="8601075" cy="739775"/>
          </a:xfrm>
        </p:spPr>
        <p:txBody>
          <a:bodyPr>
            <a:normAutofit/>
          </a:bodyPr>
          <a:lstStyle/>
          <a:p>
            <a:pPr algn="l"/>
            <a:r>
              <a:rPr lang="ko-KR" altLang="en-US" sz="2800" b="1" dirty="0"/>
              <a:t>다</a:t>
            </a:r>
            <a:r>
              <a:rPr lang="en-US" altLang="ko-KR" sz="2800" b="1" dirty="0"/>
              <a:t>.</a:t>
            </a:r>
            <a:r>
              <a:rPr lang="ko-KR" altLang="en-US" sz="2800" b="1" dirty="0"/>
              <a:t> 개발 방향</a:t>
            </a:r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1123950" y="1371600"/>
            <a:ext cx="7324725" cy="65722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1. </a:t>
            </a:r>
            <a:r>
              <a:rPr kumimoji="0" lang="ko-KR" altLang="en-US" sz="2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플랫폼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571500" y="2009775"/>
            <a:ext cx="8001000" cy="5619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8" name="제목 1"/>
          <p:cNvSpPr txBox="1">
            <a:spLocks/>
          </p:cNvSpPr>
          <p:nvPr/>
        </p:nvSpPr>
        <p:spPr>
          <a:xfrm>
            <a:off x="1123950" y="2943225"/>
            <a:ext cx="7324725" cy="65722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2. </a:t>
            </a:r>
            <a:r>
              <a:rPr kumimoji="0" lang="ko-KR" altLang="en-US" sz="2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게임의 장르 및 형식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571500" y="3543300"/>
            <a:ext cx="8001000" cy="5619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23" name="제목 1"/>
          <p:cNvSpPr txBox="1">
            <a:spLocks/>
          </p:cNvSpPr>
          <p:nvPr/>
        </p:nvSpPr>
        <p:spPr>
          <a:xfrm>
            <a:off x="1123950" y="4705350"/>
            <a:ext cx="7324725" cy="65722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3. </a:t>
            </a:r>
            <a:r>
              <a:rPr kumimoji="0" lang="ko-KR" altLang="en-US" sz="2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개발 분야별</a:t>
            </a:r>
            <a:r>
              <a:rPr kumimoji="0" lang="en-US" altLang="ko-KR" sz="2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ko-KR" altLang="en-US" sz="2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중요도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571500" y="5343525"/>
            <a:ext cx="8001000" cy="5619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25" name=""/>
          <p:cNvSpPr txBox="1"/>
          <p:nvPr/>
        </p:nvSpPr>
        <p:spPr>
          <a:xfrm>
            <a:off x="701385" y="2108835"/>
            <a:ext cx="7741228" cy="36385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PC</a:t>
            </a:r>
            <a:endParaRPr lang="en-US" altLang="ko-KR"/>
          </a:p>
        </p:txBody>
      </p:sp>
      <p:sp>
        <p:nvSpPr>
          <p:cNvPr id="26" name=""/>
          <p:cNvSpPr txBox="1"/>
          <p:nvPr/>
        </p:nvSpPr>
        <p:spPr>
          <a:xfrm>
            <a:off x="701385" y="3641407"/>
            <a:ext cx="7741229" cy="36671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하이퍼 </a:t>
            </a:r>
            <a:r>
              <a:rPr lang="en-US" altLang="ko-KR"/>
              <a:t>FPS</a:t>
            </a:r>
            <a:endParaRPr lang="en-US" altLang="ko-KR"/>
          </a:p>
        </p:txBody>
      </p:sp>
      <p:sp>
        <p:nvSpPr>
          <p:cNvPr id="27" name=""/>
          <p:cNvSpPr txBox="1"/>
          <p:nvPr/>
        </p:nvSpPr>
        <p:spPr>
          <a:xfrm>
            <a:off x="701385" y="5441632"/>
            <a:ext cx="7741229" cy="36671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개발 </a:t>
            </a:r>
            <a:r>
              <a:rPr lang="en-US" altLang="ko-KR"/>
              <a:t>50%,</a:t>
            </a:r>
            <a:r>
              <a:rPr lang="ko-KR" altLang="en-US"/>
              <a:t> 그래픽 </a:t>
            </a:r>
            <a:r>
              <a:rPr lang="en-US" altLang="ko-KR"/>
              <a:t>30%,</a:t>
            </a:r>
            <a:r>
              <a:rPr lang="ko-KR" altLang="en-US"/>
              <a:t> 기획 </a:t>
            </a:r>
            <a:r>
              <a:rPr lang="en-US" altLang="ko-KR"/>
              <a:t>20%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4294967295"/>
          </p:nvPr>
        </p:nvSpPr>
        <p:spPr>
          <a:xfrm>
            <a:off x="542925" y="682625"/>
            <a:ext cx="8601075" cy="739775"/>
          </a:xfrm>
        </p:spPr>
        <p:txBody>
          <a:bodyPr>
            <a:normAutofit/>
          </a:bodyPr>
          <a:lstStyle/>
          <a:p>
            <a:pPr algn="l"/>
            <a:r>
              <a:rPr lang="ko-KR" altLang="en-US" sz="2800" b="1" dirty="0"/>
              <a:t>다</a:t>
            </a:r>
            <a:r>
              <a:rPr lang="en-US" altLang="ko-KR" sz="2800" b="1" dirty="0"/>
              <a:t>.</a:t>
            </a:r>
            <a:r>
              <a:rPr lang="ko-KR" altLang="en-US" sz="2800" b="1" dirty="0"/>
              <a:t> 개발 방향</a:t>
            </a:r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1123950" y="1466850"/>
            <a:ext cx="7324725" cy="65722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4. </a:t>
            </a:r>
            <a:r>
              <a:rPr kumimoji="0" lang="ko-KR" altLang="en-US" sz="2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개발 필요 리소스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628775" y="2105025"/>
            <a:ext cx="6962775" cy="993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628775" y="3180080"/>
            <a:ext cx="6962775" cy="993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5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628775" y="4254500"/>
            <a:ext cx="6962775" cy="993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71500" y="2105025"/>
            <a:ext cx="952500" cy="99377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그래픽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571500" y="3180080"/>
            <a:ext cx="952500" cy="99377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프로그래밍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571500" y="4254500"/>
            <a:ext cx="952500" cy="99377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기획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1628775" y="5330825"/>
            <a:ext cx="6962775" cy="993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71500" y="5330825"/>
            <a:ext cx="952500" cy="9937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사운드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및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기타</a:t>
            </a:r>
          </a:p>
        </p:txBody>
      </p:sp>
      <p:sp>
        <p:nvSpPr>
          <p:cNvPr id="36" name="제목 1"/>
          <p:cNvSpPr txBox="1">
            <a:spLocks/>
          </p:cNvSpPr>
          <p:nvPr/>
        </p:nvSpPr>
        <p:spPr>
          <a:xfrm>
            <a:off x="2305050" y="3209925"/>
            <a:ext cx="5524500" cy="6381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ea typeface="+mj-ea"/>
              <a:cs typeface="+mj-cs"/>
            </a:endParaRPr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2305050" y="5362575"/>
            <a:ext cx="5524500" cy="6381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ea typeface="+mj-ea"/>
              <a:cs typeface="+mj-cs"/>
            </a:endParaRPr>
          </a:p>
        </p:txBody>
      </p:sp>
      <p:sp>
        <p:nvSpPr>
          <p:cNvPr id="41" name=""/>
          <p:cNvSpPr txBox="1"/>
          <p:nvPr/>
        </p:nvSpPr>
        <p:spPr>
          <a:xfrm>
            <a:off x="1796279" y="2407405"/>
            <a:ext cx="6513561" cy="39104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2000"/>
              <a:t>맵</a:t>
            </a:r>
            <a:r>
              <a:rPr lang="en-US" altLang="ko-KR" sz="2000"/>
              <a:t>,</a:t>
            </a:r>
            <a:r>
              <a:rPr lang="ko-KR" altLang="en-US" sz="2000"/>
              <a:t> 캐릭터</a:t>
            </a:r>
            <a:r>
              <a:rPr lang="en-US" altLang="ko-KR" sz="2000"/>
              <a:t>,</a:t>
            </a:r>
            <a:r>
              <a:rPr lang="ko-KR" altLang="en-US" sz="2000"/>
              <a:t> 총기</a:t>
            </a:r>
            <a:r>
              <a:rPr lang="en-US" altLang="ko-KR" sz="2000"/>
              <a:t>,</a:t>
            </a:r>
            <a:r>
              <a:rPr lang="ko-KR" altLang="en-US" sz="2000"/>
              <a:t> 오브젝트 등</a:t>
            </a:r>
            <a:endParaRPr lang="ko-KR" altLang="en-US" sz="2000"/>
          </a:p>
        </p:txBody>
      </p:sp>
      <p:sp>
        <p:nvSpPr>
          <p:cNvPr id="42" name=""/>
          <p:cNvSpPr txBox="1"/>
          <p:nvPr/>
        </p:nvSpPr>
        <p:spPr>
          <a:xfrm>
            <a:off x="1796279" y="3529012"/>
            <a:ext cx="6795271" cy="39338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2000">
                <a:solidFill>
                  <a:schemeClr val="tx1"/>
                </a:solidFill>
              </a:rPr>
              <a:t>멀티 시스템</a:t>
            </a:r>
            <a:r>
              <a:rPr lang="en-US" altLang="ko-KR" sz="2000"/>
              <a:t>,</a:t>
            </a:r>
            <a:r>
              <a:rPr lang="ko-KR" altLang="en-US" sz="2000"/>
              <a:t> 총 발사와 피격처리</a:t>
            </a:r>
            <a:r>
              <a:rPr lang="en-US" altLang="ko-KR" sz="2000"/>
              <a:t>,</a:t>
            </a:r>
            <a:r>
              <a:rPr lang="ko-KR" altLang="en-US" sz="2000"/>
              <a:t> 오브젝트 상호작용 등</a:t>
            </a:r>
            <a:endParaRPr lang="ko-KR" altLang="en-US" sz="2000"/>
          </a:p>
        </p:txBody>
      </p:sp>
      <p:sp>
        <p:nvSpPr>
          <p:cNvPr id="43" name=""/>
          <p:cNvSpPr txBox="1"/>
          <p:nvPr/>
        </p:nvSpPr>
        <p:spPr>
          <a:xfrm>
            <a:off x="1796278" y="4555867"/>
            <a:ext cx="6513562" cy="39522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2000"/>
              <a:t>캐릭터의 종류</a:t>
            </a:r>
            <a:r>
              <a:rPr lang="en-US" altLang="ko-KR" sz="2000"/>
              <a:t>,</a:t>
            </a:r>
            <a:r>
              <a:rPr lang="ko-KR" altLang="en-US" sz="2000"/>
              <a:t> 총기의 종류</a:t>
            </a:r>
            <a:r>
              <a:rPr lang="en-US" altLang="ko-KR" sz="2000"/>
              <a:t>,</a:t>
            </a:r>
            <a:r>
              <a:rPr lang="ko-KR" altLang="en-US" sz="2000"/>
              <a:t> 교전 오브젝트</a:t>
            </a:r>
            <a:r>
              <a:rPr lang="en-US" altLang="ko-KR" sz="2000"/>
              <a:t>,</a:t>
            </a:r>
            <a:r>
              <a:rPr lang="ko-KR" altLang="en-US" sz="2000"/>
              <a:t> 밸런싱 등</a:t>
            </a:r>
            <a:endParaRPr lang="ko-KR" altLang="en-US" sz="2000"/>
          </a:p>
        </p:txBody>
      </p:sp>
      <p:sp>
        <p:nvSpPr>
          <p:cNvPr id="44" name=""/>
          <p:cNvSpPr txBox="1"/>
          <p:nvPr/>
        </p:nvSpPr>
        <p:spPr>
          <a:xfrm>
            <a:off x="1796278" y="5630098"/>
            <a:ext cx="6513562" cy="39522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000"/>
              <a:t>BGM, </a:t>
            </a:r>
            <a:r>
              <a:rPr lang="ko-KR" altLang="en-US" sz="2000"/>
              <a:t>총 사운드</a:t>
            </a:r>
            <a:r>
              <a:rPr lang="en-US" altLang="ko-KR" sz="2000"/>
              <a:t>,</a:t>
            </a:r>
            <a:r>
              <a:rPr lang="ko-KR" altLang="en-US" sz="2000"/>
              <a:t> 피격 사운드</a:t>
            </a:r>
            <a:r>
              <a:rPr lang="en-US" altLang="ko-KR" sz="2000"/>
              <a:t>,</a:t>
            </a:r>
            <a:r>
              <a:rPr lang="ko-KR" altLang="en-US" sz="2000"/>
              <a:t> 오브젝트의 효과음 등</a:t>
            </a:r>
            <a:endParaRPr lang="ko-KR" altLang="en-US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4294967295"/>
          </p:nvPr>
        </p:nvSpPr>
        <p:spPr>
          <a:xfrm>
            <a:off x="542925" y="682625"/>
            <a:ext cx="8601075" cy="739775"/>
          </a:xfrm>
        </p:spPr>
        <p:txBody>
          <a:bodyPr>
            <a:normAutofit/>
          </a:bodyPr>
          <a:lstStyle/>
          <a:p>
            <a:pPr algn="l"/>
            <a:r>
              <a:rPr lang="ko-KR" altLang="en-US" sz="2800" b="1" dirty="0"/>
              <a:t>다</a:t>
            </a:r>
            <a:r>
              <a:rPr lang="en-US" altLang="ko-KR" sz="2800" b="1" dirty="0"/>
              <a:t>.</a:t>
            </a:r>
            <a:r>
              <a:rPr lang="ko-KR" altLang="en-US" sz="2800" b="1" dirty="0"/>
              <a:t> 개발 방향</a:t>
            </a:r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1123950" y="1466850"/>
            <a:ext cx="7324725" cy="65722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5. </a:t>
            </a:r>
            <a:r>
              <a:rPr kumimoji="0" lang="ko-KR" altLang="en-US" sz="2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개발 작업 분배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619250" y="2105025"/>
            <a:ext cx="6953250" cy="993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619250" y="3180080"/>
            <a:ext cx="6953250" cy="993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5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619250" y="4254500"/>
            <a:ext cx="6953250" cy="993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71500" y="2105025"/>
            <a:ext cx="952500" cy="99377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그래픽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71500" y="3180080"/>
            <a:ext cx="952500" cy="99377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프로그래밍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571500" y="4254500"/>
            <a:ext cx="952500" cy="99377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기획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1619250" y="5330825"/>
            <a:ext cx="6953250" cy="993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71500" y="5330825"/>
            <a:ext cx="952500" cy="9937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사운드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및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기타</a:t>
            </a:r>
          </a:p>
        </p:txBody>
      </p:sp>
      <p:sp>
        <p:nvSpPr>
          <p:cNvPr id="36" name="제목 1"/>
          <p:cNvSpPr txBox="1">
            <a:spLocks/>
          </p:cNvSpPr>
          <p:nvPr/>
        </p:nvSpPr>
        <p:spPr>
          <a:xfrm>
            <a:off x="2305050" y="3209925"/>
            <a:ext cx="5524500" cy="6381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ea typeface="+mj-ea"/>
              <a:cs typeface="+mj-cs"/>
            </a:endParaRPr>
          </a:p>
        </p:txBody>
      </p:sp>
      <p:sp>
        <p:nvSpPr>
          <p:cNvPr id="37" name=""/>
          <p:cNvSpPr txBox="1"/>
          <p:nvPr/>
        </p:nvSpPr>
        <p:spPr>
          <a:xfrm>
            <a:off x="1748174" y="2418955"/>
            <a:ext cx="2823826" cy="36591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유지승</a:t>
            </a:r>
            <a:endParaRPr lang="ko-KR" altLang="en-US"/>
          </a:p>
        </p:txBody>
      </p:sp>
      <p:sp>
        <p:nvSpPr>
          <p:cNvPr id="38" name=""/>
          <p:cNvSpPr txBox="1"/>
          <p:nvPr/>
        </p:nvSpPr>
        <p:spPr>
          <a:xfrm>
            <a:off x="1748174" y="3529012"/>
            <a:ext cx="6279909" cy="36480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김민영</a:t>
            </a:r>
            <a:r>
              <a:rPr lang="en-US" altLang="ko-KR"/>
              <a:t>,</a:t>
            </a:r>
            <a:r>
              <a:rPr lang="ko-KR" altLang="en-US"/>
              <a:t> 유성준</a:t>
            </a:r>
            <a:r>
              <a:rPr lang="en-US" altLang="ko-KR"/>
              <a:t>,</a:t>
            </a:r>
            <a:r>
              <a:rPr lang="ko-KR" altLang="en-US"/>
              <a:t> 이종현</a:t>
            </a:r>
            <a:r>
              <a:rPr lang="en-US" altLang="ko-KR"/>
              <a:t>,</a:t>
            </a:r>
            <a:r>
              <a:rPr lang="ko-KR" altLang="en-US"/>
              <a:t> 이동현</a:t>
            </a:r>
            <a:r>
              <a:rPr lang="en-US" altLang="ko-KR"/>
              <a:t>,</a:t>
            </a:r>
            <a:r>
              <a:rPr lang="ko-KR" altLang="en-US"/>
              <a:t> 최예원 </a:t>
            </a:r>
            <a:endParaRPr lang="ko-KR" altLang="en-US"/>
          </a:p>
        </p:txBody>
      </p:sp>
      <p:sp>
        <p:nvSpPr>
          <p:cNvPr id="39" name=""/>
          <p:cNvSpPr txBox="1"/>
          <p:nvPr/>
        </p:nvSpPr>
        <p:spPr>
          <a:xfrm>
            <a:off x="1748174" y="4569681"/>
            <a:ext cx="3095288" cy="36341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김민영</a:t>
            </a:r>
            <a:endParaRPr lang="ko-KR" altLang="en-US"/>
          </a:p>
        </p:txBody>
      </p:sp>
      <p:sp>
        <p:nvSpPr>
          <p:cNvPr id="40" name=""/>
          <p:cNvSpPr txBox="1"/>
          <p:nvPr/>
        </p:nvSpPr>
        <p:spPr>
          <a:xfrm>
            <a:off x="1748174" y="5646006"/>
            <a:ext cx="3095288" cy="36341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유지승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4294967295"/>
          </p:nvPr>
        </p:nvSpPr>
        <p:spPr>
          <a:xfrm>
            <a:off x="542925" y="682625"/>
            <a:ext cx="8601075" cy="739775"/>
          </a:xfrm>
        </p:spPr>
        <p:txBody>
          <a:bodyPr>
            <a:normAutofit/>
          </a:bodyPr>
          <a:lstStyle/>
          <a:p>
            <a:pPr algn="l"/>
            <a:r>
              <a:rPr lang="ko-KR" altLang="en-US" sz="2800" b="1" dirty="0"/>
              <a:t>라</a:t>
            </a:r>
            <a:r>
              <a:rPr lang="en-US" altLang="ko-KR" sz="2800" b="1" dirty="0"/>
              <a:t>.</a:t>
            </a:r>
            <a:r>
              <a:rPr lang="ko-KR" altLang="en-US" sz="2800" b="1" dirty="0"/>
              <a:t> 개발의 범위</a:t>
            </a:r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1123950" y="1466850"/>
            <a:ext cx="7324725" cy="65722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2. </a:t>
            </a:r>
            <a:r>
              <a:rPr kumimoji="0" lang="ko-KR" altLang="en-US" sz="2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개발 일정</a:t>
            </a:r>
          </a:p>
        </p:txBody>
      </p:sp>
      <p:graphicFrame>
        <p:nvGraphicFramePr>
          <p:cNvPr id="6" name="표 6"/>
          <p:cNvGraphicFramePr>
            <a:graphicFrameLocks noGrp="1"/>
          </p:cNvGraphicFramePr>
          <p:nvPr/>
        </p:nvGraphicFramePr>
        <p:xfrm>
          <a:off x="383494" y="2124075"/>
          <a:ext cx="8388971" cy="35525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4356"/>
                <a:gridCol w="778290"/>
                <a:gridCol w="778290"/>
                <a:gridCol w="778290"/>
                <a:gridCol w="778290"/>
                <a:gridCol w="778290"/>
                <a:gridCol w="778290"/>
                <a:gridCol w="778290"/>
                <a:gridCol w="778290"/>
                <a:gridCol w="778290"/>
              </a:tblGrid>
              <a:tr h="344806">
                <a:tc>
                  <a:txBody>
                    <a:bodyPr vert="horz" lIns="91440" tIns="45720" rIns="91440" bIns="45720" anchor="t" anchorCtr="0"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분야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algn="ctr" latinLnBrk="1">
                        <a:defRPr/>
                      </a:pPr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11</a:t>
                      </a:r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월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algn="ctr" latinLnBrk="1">
                        <a:defRPr/>
                      </a:pPr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12</a:t>
                      </a:r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월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algn="ctr" latinLnBrk="1">
                        <a:defRPr/>
                      </a:pPr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월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algn="ctr" latinLnBrk="1">
                        <a:defRPr/>
                      </a:pPr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월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algn="ctr" latinLnBrk="1">
                        <a:defRPr/>
                      </a:pPr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월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algn="ctr" latinLnBrk="1">
                        <a:defRPr/>
                      </a:pPr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월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algn="ctr" latinLnBrk="1">
                        <a:defRPr/>
                      </a:pPr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월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algn="ctr" latinLnBrk="1">
                        <a:defRPr/>
                      </a:pPr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월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algn="ctr" latinLnBrk="1">
                        <a:defRPr/>
                      </a:pPr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7</a:t>
                      </a:r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월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/>
                </a:tc>
              </a:tr>
              <a:tr h="630935">
                <a:tc>
                  <a:txBody>
                    <a:bodyPr vert="horz" lIns="91440" tIns="45720" rIns="91440" bIns="45720" anchor="t" anchorCtr="0"/>
                    <a:lstStyle/>
                    <a:p>
                      <a:pPr algn="ctr" latinLnBrk="1">
                        <a:defRPr/>
                      </a:pPr>
                      <a:endParaRPr lang="en-US" altLang="ko-KR" sz="1200">
                        <a:solidFill>
                          <a:schemeClr val="tx1"/>
                        </a:solidFill>
                      </a:endParaRPr>
                    </a:p>
                    <a:p>
                      <a:pPr algn="ctr" latinLnBrk="1">
                        <a:defRPr/>
                      </a:pPr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기획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algn="ctr" latinLnBrk="1"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solidFill>
                      <a:schemeClr val="accent6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algn="ctr" latinLnBrk="1"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solidFill>
                      <a:schemeClr val="accent6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algn="ctr" latinLnBrk="1"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algn="ctr" latinLnBrk="1"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algn="ctr" latinLnBrk="1"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algn="ctr" latinLnBrk="1"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algn="ctr" latinLnBrk="1"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algn="ctr" latinLnBrk="1"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algn="ctr" latinLnBrk="1"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/>
                </a:tc>
              </a:tr>
              <a:tr h="644208">
                <a:tc>
                  <a:txBody>
                    <a:bodyPr vert="horz" lIns="91440" tIns="45720" rIns="91440" bIns="45720" anchor="t" anchorCtr="0"/>
                    <a:lstStyle/>
                    <a:p>
                      <a:pPr algn="ctr" latinLnBrk="1">
                        <a:defRPr/>
                      </a:pPr>
                      <a:endParaRPr lang="en-US" altLang="ko-KR" sz="1200">
                        <a:solidFill>
                          <a:schemeClr val="tx1"/>
                        </a:solidFill>
                      </a:endParaRPr>
                    </a:p>
                    <a:p>
                      <a:pPr algn="ctr" latinLnBrk="1">
                        <a:defRPr/>
                      </a:pPr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프로그래밍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algn="ctr" latinLnBrk="1"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algn="ctr" latinLnBrk="1"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algn="ctr" latinLnBrk="1"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solidFill>
                      <a:schemeClr val="accent6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algn="ctr" latinLnBrk="1"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solidFill>
                      <a:schemeClr val="accent6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algn="ctr" latinLnBrk="1"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solidFill>
                      <a:schemeClr val="accent6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algn="ctr" latinLnBrk="1"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solidFill>
                      <a:schemeClr val="accent6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algn="ctr" latinLnBrk="1"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solidFill>
                      <a:schemeClr val="accent6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algn="ctr" latinLnBrk="1"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solidFill>
                      <a:srgbClr val="e9edf4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algn="ctr" latinLnBrk="1"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/>
                </a:tc>
              </a:tr>
              <a:tr h="644208">
                <a:tc>
                  <a:txBody>
                    <a:bodyPr vert="horz" lIns="91440" tIns="45720" rIns="91440" bIns="45720" anchor="t" anchorCtr="0"/>
                    <a:lstStyle/>
                    <a:p>
                      <a:pPr algn="ctr" latinLnBrk="1">
                        <a:defRPr/>
                      </a:pPr>
                      <a:endParaRPr lang="en-US" altLang="ko-KR" sz="1200">
                        <a:solidFill>
                          <a:schemeClr val="tx1"/>
                        </a:solidFill>
                      </a:endParaRPr>
                    </a:p>
                    <a:p>
                      <a:pPr algn="ctr" latinLnBrk="1">
                        <a:defRPr/>
                      </a:pPr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그래픽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algn="ctr" latinLnBrk="1"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algn="ctr" latinLnBrk="1"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solidFill>
                      <a:schemeClr val="accent6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algn="ctr" latinLnBrk="1"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solidFill>
                      <a:schemeClr val="accent6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algn="ctr" latinLnBrk="1"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solidFill>
                      <a:schemeClr val="accent6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algn="ctr" latinLnBrk="1"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solidFill>
                      <a:schemeClr val="accent6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algn="ctr" latinLnBrk="1"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solidFill>
                      <a:srgbClr val="d0d8e8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algn="ctr" latinLnBrk="1"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algn="ctr" latinLnBrk="1"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algn="ctr" latinLnBrk="1"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/>
                </a:tc>
              </a:tr>
              <a:tr h="644208">
                <a:tc>
                  <a:txBody>
                    <a:bodyPr vert="horz" lIns="91440" tIns="45720" rIns="91440" bIns="45720" anchor="t" anchorCtr="0"/>
                    <a:lstStyle/>
                    <a:p>
                      <a:pPr algn="ctr" latinLnBrk="1">
                        <a:defRPr/>
                      </a:pPr>
                      <a:endParaRPr lang="en-US" altLang="ko-KR" sz="1200">
                        <a:solidFill>
                          <a:schemeClr val="tx1"/>
                        </a:solidFill>
                      </a:endParaRPr>
                    </a:p>
                    <a:p>
                      <a:pPr algn="ctr" latinLnBrk="1">
                        <a:defRPr/>
                      </a:pPr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사운드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algn="ctr" latinLnBrk="1"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algn="ctr" latinLnBrk="1"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solidFill>
                      <a:srgbClr val="e9edf4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algn="ctr" latinLnBrk="1"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solidFill>
                      <a:srgbClr val="e9edf4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algn="ctr" latinLnBrk="1"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solidFill>
                      <a:srgbClr val="e9edf4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algn="ctr" latinLnBrk="1"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algn="ctr" latinLnBrk="1"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algn="ctr" latinLnBrk="1"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algn="ctr" latinLnBrk="1"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algn="ctr" latinLnBrk="1"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/>
                </a:tc>
              </a:tr>
              <a:tr h="644208">
                <a:tc>
                  <a:txBody>
                    <a:bodyPr vert="horz" lIns="91440" tIns="45720" rIns="91440" bIns="45720" anchor="t" anchorCtr="0"/>
                    <a:lstStyle/>
                    <a:p>
                      <a:pPr algn="ctr" latinLnBrk="1">
                        <a:defRPr/>
                      </a:pPr>
                      <a:endParaRPr lang="en-US" altLang="ko-KR" sz="1200">
                        <a:solidFill>
                          <a:schemeClr val="tx1"/>
                        </a:solidFill>
                      </a:endParaRPr>
                    </a:p>
                    <a:p>
                      <a:pPr algn="ctr" latinLnBrk="1">
                        <a:defRPr/>
                      </a:pPr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테스트 및 수정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algn="ctr" latinLnBrk="1"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algn="ctr" latinLnBrk="1"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algn="ctr" latinLnBrk="1"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algn="ctr" latinLnBrk="1"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algn="ctr" latinLnBrk="1"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algn="ctr" latinLnBrk="1"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algn="ctr" latinLnBrk="1"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algn="ctr" latinLnBrk="1"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solidFill>
                      <a:srgbClr val="f79646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algn="ctr" latinLnBrk="1"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4294967295"/>
          </p:nvPr>
        </p:nvSpPr>
        <p:spPr>
          <a:xfrm>
            <a:off x="542925" y="682625"/>
            <a:ext cx="8601075" cy="739775"/>
          </a:xfrm>
        </p:spPr>
        <p:txBody>
          <a:bodyPr>
            <a:normAutofit/>
          </a:bodyPr>
          <a:lstStyle/>
          <a:p>
            <a:pPr algn="l"/>
            <a:r>
              <a:rPr lang="ko-KR" altLang="en-US" sz="2800" b="1" dirty="0"/>
              <a:t>마</a:t>
            </a:r>
            <a:r>
              <a:rPr lang="en-US" altLang="ko-KR" sz="2800" b="1" dirty="0"/>
              <a:t>.</a:t>
            </a:r>
            <a:r>
              <a:rPr lang="ko-KR" altLang="en-US" sz="2800" b="1" dirty="0"/>
              <a:t> 팀워크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42925" y="2066925"/>
            <a:ext cx="8058785" cy="40944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latinLnBrk="0">
              <a:lnSpc>
                <a:spcPct val="150000"/>
              </a:lnSpc>
            </a:pPr>
            <a:endParaRPr lang="en-US" altLang="ko-KR" sz="1500" dirty="0">
              <a:solidFill>
                <a:schemeClr val="tx1"/>
              </a:solidFill>
            </a:endParaRPr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1123950" y="1466850"/>
            <a:ext cx="7324725" cy="65722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1. </a:t>
            </a:r>
            <a:r>
              <a:rPr kumimoji="0" lang="ko-KR" altLang="en-US" sz="2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팀워크를 위한 개발 지침</a:t>
            </a:r>
            <a:r>
              <a:rPr kumimoji="0" lang="en-US" altLang="ko-KR" sz="2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, </a:t>
            </a:r>
            <a:r>
              <a:rPr kumimoji="0" lang="ko-KR" altLang="en-US" sz="2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서로의 약속</a:t>
            </a:r>
          </a:p>
        </p:txBody>
      </p:sp>
      <p:sp>
        <p:nvSpPr>
          <p:cNvPr id="13" name=""/>
          <p:cNvSpPr txBox="1"/>
          <p:nvPr/>
        </p:nvSpPr>
        <p:spPr>
          <a:xfrm>
            <a:off x="1199765" y="3844520"/>
            <a:ext cx="6744470" cy="53928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3000"/>
              <a:t>각자의 위치에서 최선을 다하자</a:t>
            </a:r>
            <a:endParaRPr lang="en-US" altLang="ko-KR" sz="3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4294967295"/>
          </p:nvPr>
        </p:nvSpPr>
        <p:spPr>
          <a:xfrm>
            <a:off x="542925" y="682625"/>
            <a:ext cx="8601075" cy="739775"/>
          </a:xfrm>
        </p:spPr>
        <p:txBody>
          <a:bodyPr>
            <a:normAutofit/>
          </a:bodyPr>
          <a:lstStyle/>
          <a:p>
            <a:pPr algn="l"/>
            <a:r>
              <a:rPr lang="ko-KR" altLang="en-US" sz="2800" b="1" dirty="0"/>
              <a:t>바</a:t>
            </a:r>
            <a:r>
              <a:rPr lang="en-US" altLang="ko-KR" sz="2800" b="1" dirty="0"/>
              <a:t>.</a:t>
            </a:r>
            <a:r>
              <a:rPr lang="ko-KR" altLang="en-US" sz="2800" b="1" dirty="0"/>
              <a:t> 기대 성과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14350" y="1552575"/>
            <a:ext cx="8115935" cy="46088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8" name=""/>
          <p:cNvSpPr txBox="1"/>
          <p:nvPr/>
        </p:nvSpPr>
        <p:spPr>
          <a:xfrm>
            <a:off x="689840" y="1894205"/>
            <a:ext cx="7764318" cy="392557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b="1"/>
              <a:t>김민영</a:t>
            </a:r>
            <a:r>
              <a:rPr lang="ko-KR" altLang="en-US"/>
              <a:t> : 이번 팀프로젝트로 많은 것을 경험 해보았으면 좋겠다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 b="1"/>
              <a:t>유성준</a:t>
            </a:r>
            <a:r>
              <a:rPr lang="ko-KR" altLang="en-US"/>
              <a:t> </a:t>
            </a:r>
            <a:r>
              <a:rPr lang="en-US" altLang="ko-KR"/>
              <a:t>:</a:t>
            </a:r>
            <a:r>
              <a:rPr lang="ko-KR" altLang="en-US"/>
              <a:t> 채워나가고 있는 프로그래밍 기술을 더욱 세련되게 발전시키기</a:t>
            </a:r>
            <a:endParaRPr lang="ko-KR" altLang="en-US"/>
          </a:p>
          <a:p>
            <a:pPr>
              <a:defRPr/>
            </a:pPr>
            <a:r>
              <a:rPr lang="ko-KR" altLang="en-US"/>
              <a:t>           위해 노력하고 있습니다.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 b="1"/>
              <a:t>유지승</a:t>
            </a:r>
            <a:r>
              <a:rPr lang="ko-KR" altLang="en-US"/>
              <a:t> </a:t>
            </a:r>
            <a:r>
              <a:rPr lang="en-US" altLang="ko-KR"/>
              <a:t>:</a:t>
            </a:r>
            <a:r>
              <a:rPr lang="ko-KR" altLang="en-US"/>
              <a:t> 팀원들과 다 같이 함께해서 좋은 경험인 것 같습니다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 b="1"/>
              <a:t>신종현</a:t>
            </a:r>
            <a:r>
              <a:rPr lang="ko-KR" altLang="en-US"/>
              <a:t>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팀원과의 팀워크,  게임 개발실력 향상을 기대하고 있습니다.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 b="1"/>
              <a:t>이동현</a:t>
            </a:r>
            <a:r>
              <a:rPr lang="ko-KR" altLang="en-US"/>
              <a:t> </a:t>
            </a:r>
            <a:r>
              <a:rPr lang="en-US" altLang="ko-KR"/>
              <a:t>:</a:t>
            </a:r>
            <a:r>
              <a:rPr lang="ko-KR" altLang="en-US"/>
              <a:t> 혼자서는 미쳐 개발하지 못할 프로젝트를 개발 할 수 있음과 </a:t>
            </a:r>
            <a:endParaRPr lang="ko-KR" altLang="en-US"/>
          </a:p>
          <a:p>
            <a:pPr>
              <a:defRPr/>
            </a:pPr>
            <a:r>
              <a:rPr lang="ko-KR" altLang="en-US"/>
              <a:t>           앞으로의 상호간의 우호관계 향상등을 기대하고 있습니다.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 b="1"/>
              <a:t>최예원</a:t>
            </a:r>
            <a:r>
              <a:rPr lang="ko-KR" altLang="en-US"/>
              <a:t> </a:t>
            </a:r>
            <a:r>
              <a:rPr lang="en-US" altLang="ko-KR"/>
              <a:t>:</a:t>
            </a:r>
            <a:r>
              <a:rPr lang="ko-KR" altLang="en-US"/>
              <a:t> 게임 개발이라는 목표를 두고 팀원들이 함께 협력하여 이를 </a:t>
            </a:r>
            <a:endParaRPr lang="ko-KR" altLang="en-US"/>
          </a:p>
          <a:p>
            <a:pPr>
              <a:defRPr/>
            </a:pPr>
            <a:r>
              <a:rPr lang="ko-KR" altLang="en-US"/>
              <a:t>           달성하는 것이 기대됩니다</a:t>
            </a:r>
            <a:r>
              <a:rPr lang="en-US" altLang="ko-KR"/>
              <a:t>.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4294967295"/>
          </p:nvPr>
        </p:nvSpPr>
        <p:spPr>
          <a:xfrm>
            <a:off x="0" y="1120775"/>
            <a:ext cx="9144000" cy="739775"/>
          </a:xfrm>
        </p:spPr>
        <p:txBody>
          <a:bodyPr>
            <a:normAutofit/>
          </a:bodyPr>
          <a:lstStyle/>
          <a:p>
            <a:r>
              <a:rPr lang="ko-KR" altLang="en-US" sz="2800" b="1" dirty="0"/>
              <a:t>내 용</a:t>
            </a: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1749972" y="2295525"/>
            <a:ext cx="5644056" cy="36165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가</a:t>
            </a:r>
            <a:r>
              <a:rPr kumimoji="0" lang="en-US" altLang="ko-KR" sz="2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. </a:t>
            </a:r>
            <a:r>
              <a:rPr kumimoji="0" lang="ko-KR" altLang="en-US" sz="2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팀 소개</a:t>
            </a:r>
            <a:endParaRPr kumimoji="0" lang="en-US" altLang="ko-KR" sz="22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200" dirty="0">
                <a:latin typeface="+mj-lt"/>
                <a:ea typeface="+mj-ea"/>
                <a:cs typeface="+mj-cs"/>
              </a:rPr>
              <a:t>나</a:t>
            </a:r>
            <a:r>
              <a:rPr lang="en-US" altLang="ko-KR" sz="2200" dirty="0">
                <a:latin typeface="+mj-lt"/>
                <a:ea typeface="+mj-ea"/>
                <a:cs typeface="+mj-cs"/>
              </a:rPr>
              <a:t>. </a:t>
            </a:r>
            <a:r>
              <a:rPr lang="ko-KR" altLang="en-US" sz="2200" dirty="0">
                <a:latin typeface="+mj-lt"/>
                <a:ea typeface="+mj-ea"/>
                <a:cs typeface="+mj-cs"/>
              </a:rPr>
              <a:t>프로젝트 개요</a:t>
            </a:r>
            <a:endParaRPr lang="en-US" altLang="ko-KR" sz="2200" dirty="0">
              <a:latin typeface="+mj-lt"/>
              <a:ea typeface="+mj-ea"/>
              <a:cs typeface="+mj-cs"/>
            </a:endParaRPr>
          </a:p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다</a:t>
            </a:r>
            <a:r>
              <a:rPr kumimoji="0" lang="en-US" altLang="ko-KR" sz="2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.</a:t>
            </a:r>
            <a:r>
              <a:rPr kumimoji="0" lang="en-US" altLang="ko-KR" sz="220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ko-KR" altLang="en-US" sz="220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개발 방향</a:t>
            </a:r>
            <a:endParaRPr kumimoji="0" lang="en-US" altLang="ko-KR" sz="2200" i="0" u="none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200" baseline="0" dirty="0">
                <a:latin typeface="+mj-lt"/>
                <a:ea typeface="+mj-ea"/>
                <a:cs typeface="+mj-cs"/>
              </a:rPr>
              <a:t>라</a:t>
            </a:r>
            <a:r>
              <a:rPr lang="en-US" altLang="ko-KR" sz="2200" baseline="0" dirty="0">
                <a:latin typeface="+mj-lt"/>
                <a:ea typeface="+mj-ea"/>
                <a:cs typeface="+mj-cs"/>
              </a:rPr>
              <a:t>. </a:t>
            </a:r>
            <a:r>
              <a:rPr lang="ko-KR" altLang="en-US" sz="2200" baseline="0" dirty="0">
                <a:latin typeface="+mj-lt"/>
                <a:ea typeface="+mj-ea"/>
                <a:cs typeface="+mj-cs"/>
              </a:rPr>
              <a:t>개발의 범위</a:t>
            </a:r>
            <a:endParaRPr lang="en-US" altLang="ko-KR" sz="2200" baseline="0" dirty="0">
              <a:latin typeface="+mj-lt"/>
              <a:ea typeface="+mj-ea"/>
              <a:cs typeface="+mj-cs"/>
            </a:endParaRPr>
          </a:p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20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마</a:t>
            </a:r>
            <a:r>
              <a:rPr kumimoji="0" lang="en-US" altLang="ko-KR" sz="220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. </a:t>
            </a:r>
            <a:r>
              <a:rPr kumimoji="0" lang="ko-KR" altLang="en-US" sz="220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팀워크</a:t>
            </a:r>
            <a:endParaRPr kumimoji="0" lang="en-US" altLang="ko-KR" sz="2200" i="0" u="none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200" baseline="0" dirty="0">
                <a:latin typeface="+mj-lt"/>
                <a:ea typeface="+mj-ea"/>
                <a:cs typeface="+mj-cs"/>
              </a:rPr>
              <a:t>바</a:t>
            </a:r>
            <a:r>
              <a:rPr lang="en-US" altLang="ko-KR" sz="2200" baseline="0" dirty="0">
                <a:latin typeface="+mj-lt"/>
                <a:ea typeface="+mj-ea"/>
                <a:cs typeface="+mj-cs"/>
              </a:rPr>
              <a:t>. </a:t>
            </a:r>
            <a:r>
              <a:rPr lang="ko-KR" altLang="en-US" sz="2200" baseline="0" dirty="0">
                <a:latin typeface="+mj-lt"/>
                <a:ea typeface="+mj-ea"/>
                <a:cs typeface="+mj-cs"/>
              </a:rPr>
              <a:t>기대 성과</a:t>
            </a:r>
            <a:endParaRPr kumimoji="0" lang="ko-KR" altLang="en-US" sz="22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4294967295"/>
          </p:nvPr>
        </p:nvSpPr>
        <p:spPr>
          <a:xfrm>
            <a:off x="542925" y="682625"/>
            <a:ext cx="8601075" cy="739775"/>
          </a:xfrm>
        </p:spPr>
        <p:txBody>
          <a:bodyPr>
            <a:normAutofit/>
          </a:bodyPr>
          <a:lstStyle/>
          <a:p>
            <a:pPr algn="l"/>
            <a:r>
              <a:rPr lang="ko-KR" altLang="en-US" sz="2800" b="1" dirty="0"/>
              <a:t>가</a:t>
            </a:r>
            <a:r>
              <a:rPr lang="en-US" altLang="ko-KR" sz="2800" b="1" dirty="0"/>
              <a:t>.</a:t>
            </a:r>
            <a:r>
              <a:rPr lang="ko-KR" altLang="en-US" sz="2800" b="1" dirty="0"/>
              <a:t> 팀 소개</a:t>
            </a:r>
          </a:p>
        </p:txBody>
      </p:sp>
      <p:sp>
        <p:nvSpPr>
          <p:cNvPr id="6" name="제목 1"/>
          <p:cNvSpPr txBox="1"/>
          <p:nvPr/>
        </p:nvSpPr>
        <p:spPr>
          <a:xfrm>
            <a:off x="1123950" y="1422400"/>
            <a:ext cx="7324725" cy="1596390"/>
          </a:xfrm>
          <a:prstGeom prst="rect">
            <a:avLst/>
          </a:prstGeom>
        </p:spPr>
        <p:txBody>
          <a:bodyPr vert="horz" wrap="square" lIns="91440" tIns="45720" rIns="91440" bIns="45720" anchor="ctr" anchorCtr="0">
            <a:spAutoFit/>
          </a:bodyPr>
          <a:lstStyle/>
          <a:p>
            <a:pPr marL="457200" marR="0" lvl="0" indent="-457200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AutoNum type="arabicPeriod"/>
              <a:defRPr/>
            </a:pPr>
            <a:r>
              <a:rPr kumimoji="0" lang="ko-KR" altLang="en-US" sz="220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① 팀명 </a:t>
            </a:r>
            <a:r>
              <a:rPr kumimoji="0" lang="en-US" altLang="ko-KR" sz="220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  </a:t>
            </a:r>
            <a:r>
              <a:rPr kumimoji="0" lang="ko-KR" altLang="en-US" sz="220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파인애플</a:t>
            </a:r>
            <a:endParaRPr kumimoji="0" lang="ko-KR" altLang="en-US" sz="2200" i="0" u="none" strike="noStrike" kern="1200" cap="none" spc="0" normalizeH="0" baseline="0"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914400" lvl="1" indent="-457200">
              <a:lnSpc>
                <a:spcPct val="150000"/>
              </a:lnSpc>
              <a:spcBef>
                <a:spcPct val="0"/>
              </a:spcBef>
              <a:defRPr/>
            </a:pPr>
            <a:r>
              <a:rPr lang="ko-KR" altLang="en-US" sz="2200">
                <a:latin typeface="+mj-lt"/>
                <a:ea typeface="+mj-ea"/>
                <a:cs typeface="+mj-cs"/>
              </a:rPr>
              <a:t>② 팀명의 유래 </a:t>
            </a:r>
            <a:r>
              <a:rPr lang="en-US" altLang="ko-KR" sz="2200">
                <a:latin typeface="+mj-lt"/>
                <a:ea typeface="+mj-ea"/>
                <a:cs typeface="+mj-cs"/>
              </a:rPr>
              <a:t>: </a:t>
            </a:r>
            <a:r>
              <a:rPr lang="ko-KR" altLang="en-US" sz="2200">
                <a:latin typeface="+mj-lt"/>
                <a:ea typeface="+mj-ea"/>
                <a:cs typeface="+mj-cs"/>
              </a:rPr>
              <a:t>파인애플과 같이 상큼한 프로젝트를 위해 정하였음  </a:t>
            </a:r>
            <a:endParaRPr lang="ko-KR" altLang="en-US" sz="2200"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123950" y="3333750"/>
            <a:ext cx="7324725" cy="66675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2. </a:t>
            </a:r>
            <a:r>
              <a:rPr kumimoji="0" lang="ko-KR" altLang="en-US" sz="2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팀원 구성 및 역할</a:t>
            </a:r>
            <a:endParaRPr kumimoji="0" lang="en-US" altLang="ko-KR" sz="22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2200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666750" y="4010025"/>
            <a:ext cx="3724275" cy="19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666750" y="4486275"/>
            <a:ext cx="3724275" cy="19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666750" y="6372225"/>
            <a:ext cx="3724275" cy="19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52475" y="4095750"/>
            <a:ext cx="1400175" cy="32321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ko-KR" altLang="en-US" sz="1500" dirty="0" err="1">
                <a:solidFill>
                  <a:schemeClr val="bg1">
                    <a:lumMod val="50000"/>
                  </a:schemeClr>
                </a:solidFill>
              </a:rPr>
              <a:t>반번호</a:t>
            </a:r>
            <a:r>
              <a:rPr lang="ko-KR" altLang="en-US" sz="1500" dirty="0">
                <a:solidFill>
                  <a:schemeClr val="bg1">
                    <a:lumMod val="50000"/>
                  </a:schemeClr>
                </a:solidFill>
              </a:rPr>
              <a:t> 이름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438400" y="4095750"/>
            <a:ext cx="1876425" cy="32321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ko-KR" altLang="en-US" sz="1500" dirty="0">
                <a:solidFill>
                  <a:schemeClr val="bg1">
                    <a:lumMod val="50000"/>
                  </a:schemeClr>
                </a:solidFill>
              </a:rPr>
              <a:t>역   할</a:t>
            </a:r>
          </a:p>
        </p:txBody>
      </p:sp>
      <p:cxnSp>
        <p:nvCxnSpPr>
          <p:cNvPr id="28" name="직선 연결선 27"/>
          <p:cNvCxnSpPr/>
          <p:nvPr/>
        </p:nvCxnSpPr>
        <p:spPr>
          <a:xfrm>
            <a:off x="4676775" y="4010025"/>
            <a:ext cx="3724275" cy="19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4676775" y="4486275"/>
            <a:ext cx="3724275" cy="19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448425" y="4095750"/>
            <a:ext cx="1876425" cy="32321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ko-KR" altLang="en-US" sz="1500" dirty="0">
                <a:solidFill>
                  <a:schemeClr val="bg1">
                    <a:lumMod val="50000"/>
                  </a:schemeClr>
                </a:solidFill>
              </a:rPr>
              <a:t>역   할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60DE46C-73DA-4F37-A057-3097BBDAAB22}"/>
              </a:ext>
            </a:extLst>
          </p:cNvPr>
          <p:cNvSpPr txBox="1"/>
          <p:nvPr/>
        </p:nvSpPr>
        <p:spPr>
          <a:xfrm>
            <a:off x="4707890" y="4119880"/>
            <a:ext cx="1400175" cy="32321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ko-KR" altLang="en-US" sz="1500" dirty="0" err="1">
                <a:solidFill>
                  <a:schemeClr val="bg1">
                    <a:lumMod val="50000"/>
                  </a:schemeClr>
                </a:solidFill>
              </a:rPr>
              <a:t>반번호</a:t>
            </a:r>
            <a:r>
              <a:rPr lang="ko-KR" altLang="en-US" sz="1500" dirty="0">
                <a:solidFill>
                  <a:schemeClr val="bg1">
                    <a:lumMod val="50000"/>
                  </a:schemeClr>
                </a:solidFill>
              </a:rPr>
              <a:t> 이름</a:t>
            </a: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02DB264F-63C0-4DA8-A215-B95A03A51918}"/>
              </a:ext>
            </a:extLst>
          </p:cNvPr>
          <p:cNvCxnSpPr/>
          <p:nvPr/>
        </p:nvCxnSpPr>
        <p:spPr>
          <a:xfrm>
            <a:off x="4676775" y="6398340"/>
            <a:ext cx="3724275" cy="19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"/>
          <p:cNvCxnSpPr/>
          <p:nvPr/>
        </p:nvCxnSpPr>
        <p:spPr>
          <a:xfrm rot="16200000" flipH="1">
            <a:off x="1349214" y="5192551"/>
            <a:ext cx="2359347" cy="0"/>
          </a:xfrm>
          <a:prstGeom prst="line">
            <a:avLst/>
          </a:prstGeom>
          <a:ln w="1905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"/>
          <p:cNvCxnSpPr/>
          <p:nvPr/>
        </p:nvCxnSpPr>
        <p:spPr>
          <a:xfrm>
            <a:off x="666750" y="5069416"/>
            <a:ext cx="3724275" cy="0"/>
          </a:xfrm>
          <a:prstGeom prst="line">
            <a:avLst/>
          </a:prstGeom>
          <a:ln w="1905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"/>
          <p:cNvCxnSpPr/>
          <p:nvPr/>
        </p:nvCxnSpPr>
        <p:spPr>
          <a:xfrm>
            <a:off x="666750" y="5715978"/>
            <a:ext cx="3724275" cy="0"/>
          </a:xfrm>
          <a:prstGeom prst="line">
            <a:avLst/>
          </a:prstGeom>
          <a:ln w="1905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"/>
          <p:cNvCxnSpPr/>
          <p:nvPr/>
        </p:nvCxnSpPr>
        <p:spPr>
          <a:xfrm>
            <a:off x="4676775" y="5069416"/>
            <a:ext cx="3724275" cy="0"/>
          </a:xfrm>
          <a:prstGeom prst="line">
            <a:avLst/>
          </a:prstGeom>
          <a:ln w="1905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"/>
          <p:cNvCxnSpPr/>
          <p:nvPr/>
        </p:nvCxnSpPr>
        <p:spPr>
          <a:xfrm>
            <a:off x="4676775" y="5715979"/>
            <a:ext cx="3724275" cy="0"/>
          </a:xfrm>
          <a:prstGeom prst="line">
            <a:avLst/>
          </a:prstGeom>
          <a:ln w="1905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"/>
          <p:cNvCxnSpPr/>
          <p:nvPr/>
        </p:nvCxnSpPr>
        <p:spPr>
          <a:xfrm rot="16200000" flipH="1">
            <a:off x="5268751" y="5180173"/>
            <a:ext cx="2359347" cy="0"/>
          </a:xfrm>
          <a:prstGeom prst="line">
            <a:avLst/>
          </a:prstGeom>
          <a:ln w="1905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"/>
          <p:cNvSpPr txBox="1"/>
          <p:nvPr/>
        </p:nvSpPr>
        <p:spPr>
          <a:xfrm>
            <a:off x="756094" y="4572571"/>
            <a:ext cx="1630220" cy="388620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2000"/>
              <a:t>2102</a:t>
            </a:r>
            <a:r>
              <a:rPr lang="ko-KR" altLang="en-US" sz="2000"/>
              <a:t> 김민영</a:t>
            </a:r>
            <a:endParaRPr lang="ko-KR" altLang="en-US" sz="2000"/>
          </a:p>
        </p:txBody>
      </p:sp>
      <p:sp>
        <p:nvSpPr>
          <p:cNvPr id="56" name=""/>
          <p:cNvSpPr txBox="1"/>
          <p:nvPr/>
        </p:nvSpPr>
        <p:spPr>
          <a:xfrm>
            <a:off x="756094" y="5192551"/>
            <a:ext cx="1630220" cy="388620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2000"/>
              <a:t>2111</a:t>
            </a:r>
            <a:r>
              <a:rPr lang="ko-KR" altLang="en-US" sz="2000"/>
              <a:t> 유성준</a:t>
            </a:r>
            <a:endParaRPr lang="ko-KR" altLang="en-US" sz="2000"/>
          </a:p>
        </p:txBody>
      </p:sp>
      <p:sp>
        <p:nvSpPr>
          <p:cNvPr id="57" name=""/>
          <p:cNvSpPr txBox="1"/>
          <p:nvPr/>
        </p:nvSpPr>
        <p:spPr>
          <a:xfrm>
            <a:off x="756094" y="5832729"/>
            <a:ext cx="1630220" cy="394716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2000"/>
              <a:t>2112</a:t>
            </a:r>
            <a:r>
              <a:rPr lang="ko-KR" altLang="en-US" sz="2000"/>
              <a:t> 유지승</a:t>
            </a:r>
            <a:endParaRPr lang="ko-KR" altLang="en-US" sz="2000"/>
          </a:p>
        </p:txBody>
      </p:sp>
      <p:sp>
        <p:nvSpPr>
          <p:cNvPr id="58" name=""/>
          <p:cNvSpPr txBox="1"/>
          <p:nvPr/>
        </p:nvSpPr>
        <p:spPr>
          <a:xfrm>
            <a:off x="4716589" y="4572571"/>
            <a:ext cx="1630220" cy="388620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2000"/>
              <a:t>1111</a:t>
            </a:r>
            <a:r>
              <a:rPr lang="ko-KR" altLang="en-US" sz="2000"/>
              <a:t> 신종현</a:t>
            </a:r>
            <a:endParaRPr lang="ko-KR" altLang="en-US" sz="2000"/>
          </a:p>
        </p:txBody>
      </p:sp>
      <p:sp>
        <p:nvSpPr>
          <p:cNvPr id="59" name=""/>
          <p:cNvSpPr txBox="1"/>
          <p:nvPr/>
        </p:nvSpPr>
        <p:spPr>
          <a:xfrm>
            <a:off x="4716589" y="5180173"/>
            <a:ext cx="1630220" cy="390047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2000"/>
              <a:t>1112</a:t>
            </a:r>
            <a:r>
              <a:rPr lang="ko-KR" altLang="en-US" sz="2000"/>
              <a:t> 이동현</a:t>
            </a:r>
            <a:endParaRPr lang="ko-KR" altLang="en-US" sz="2000"/>
          </a:p>
        </p:txBody>
      </p:sp>
      <p:sp>
        <p:nvSpPr>
          <p:cNvPr id="60" name=""/>
          <p:cNvSpPr txBox="1"/>
          <p:nvPr/>
        </p:nvSpPr>
        <p:spPr>
          <a:xfrm>
            <a:off x="4716589" y="5868733"/>
            <a:ext cx="1630220" cy="388620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2000"/>
              <a:t>1114 </a:t>
            </a:r>
            <a:r>
              <a:rPr lang="ko-KR" altLang="en-US" sz="2000"/>
              <a:t>최예원</a:t>
            </a:r>
            <a:endParaRPr lang="ko-KR" altLang="en-US" sz="2000"/>
          </a:p>
        </p:txBody>
      </p:sp>
      <p:sp>
        <p:nvSpPr>
          <p:cNvPr id="61" name=""/>
          <p:cNvSpPr txBox="1"/>
          <p:nvPr/>
        </p:nvSpPr>
        <p:spPr>
          <a:xfrm>
            <a:off x="2684605" y="4572571"/>
            <a:ext cx="1630220" cy="388620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 sz="2000"/>
              <a:t>게임 개발</a:t>
            </a:r>
            <a:endParaRPr lang="ko-KR" altLang="en-US" sz="2000"/>
          </a:p>
        </p:txBody>
      </p:sp>
      <p:sp>
        <p:nvSpPr>
          <p:cNvPr id="62" name=""/>
          <p:cNvSpPr txBox="1"/>
          <p:nvPr/>
        </p:nvSpPr>
        <p:spPr>
          <a:xfrm>
            <a:off x="2684605" y="5192551"/>
            <a:ext cx="1630220" cy="388620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 sz="2000"/>
              <a:t>게임 개발</a:t>
            </a:r>
            <a:endParaRPr lang="ko-KR" altLang="en-US" sz="2000"/>
          </a:p>
        </p:txBody>
      </p:sp>
      <p:sp>
        <p:nvSpPr>
          <p:cNvPr id="63" name=""/>
          <p:cNvSpPr txBox="1"/>
          <p:nvPr/>
        </p:nvSpPr>
        <p:spPr>
          <a:xfrm>
            <a:off x="2684605" y="5812531"/>
            <a:ext cx="1630220" cy="395864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 sz="2000"/>
              <a:t>게임 그래픽</a:t>
            </a:r>
            <a:endParaRPr lang="ko-KR" altLang="en-US" sz="2000"/>
          </a:p>
        </p:txBody>
      </p:sp>
      <p:sp>
        <p:nvSpPr>
          <p:cNvPr id="64" name=""/>
          <p:cNvSpPr txBox="1"/>
          <p:nvPr/>
        </p:nvSpPr>
        <p:spPr>
          <a:xfrm>
            <a:off x="6571528" y="4572571"/>
            <a:ext cx="1630220" cy="388620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 sz="2000"/>
              <a:t>게임 개발</a:t>
            </a:r>
            <a:endParaRPr lang="ko-KR" altLang="en-US" sz="2000"/>
          </a:p>
        </p:txBody>
      </p:sp>
      <p:sp>
        <p:nvSpPr>
          <p:cNvPr id="65" name=""/>
          <p:cNvSpPr txBox="1"/>
          <p:nvPr/>
        </p:nvSpPr>
        <p:spPr>
          <a:xfrm>
            <a:off x="6571528" y="5180173"/>
            <a:ext cx="1630220" cy="388620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 sz="2000"/>
              <a:t>게임 개발</a:t>
            </a:r>
            <a:endParaRPr lang="ko-KR" altLang="en-US" sz="2000"/>
          </a:p>
        </p:txBody>
      </p:sp>
      <p:sp>
        <p:nvSpPr>
          <p:cNvPr id="66" name=""/>
          <p:cNvSpPr txBox="1"/>
          <p:nvPr/>
        </p:nvSpPr>
        <p:spPr>
          <a:xfrm>
            <a:off x="6571528" y="5868733"/>
            <a:ext cx="1630220" cy="388620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 sz="2000"/>
              <a:t>게임 개발</a:t>
            </a:r>
            <a:endParaRPr lang="ko-KR" altLang="en-US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4294967295"/>
          </p:nvPr>
        </p:nvSpPr>
        <p:spPr>
          <a:xfrm>
            <a:off x="542925" y="682625"/>
            <a:ext cx="8601075" cy="739775"/>
          </a:xfrm>
        </p:spPr>
        <p:txBody>
          <a:bodyPr>
            <a:normAutofit/>
          </a:bodyPr>
          <a:lstStyle/>
          <a:p>
            <a:pPr algn="l"/>
            <a:r>
              <a:rPr lang="ko-KR" altLang="en-US" sz="2800" b="1" dirty="0"/>
              <a:t>나</a:t>
            </a:r>
            <a:r>
              <a:rPr lang="en-US" altLang="ko-KR" sz="2800" b="1" dirty="0"/>
              <a:t>.</a:t>
            </a:r>
            <a:r>
              <a:rPr lang="ko-KR" altLang="en-US" sz="2800" b="1" dirty="0"/>
              <a:t> 프로젝트 개요</a:t>
            </a: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1123950" y="1466850"/>
            <a:ext cx="7324725" cy="65722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3. </a:t>
            </a:r>
            <a:r>
              <a:rPr kumimoji="0" lang="ko-KR" altLang="en-US" sz="2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게임의 사용자층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47700" y="2105025"/>
            <a:ext cx="7848600" cy="6762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1123950" y="3228975"/>
            <a:ext cx="7324725" cy="65722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4. </a:t>
            </a:r>
            <a:r>
              <a:rPr kumimoji="0" lang="ko-KR" altLang="en-US" sz="2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게임의 특징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647700" y="3838575"/>
            <a:ext cx="7848600" cy="228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"/>
          <p:cNvSpPr txBox="1"/>
          <p:nvPr/>
        </p:nvSpPr>
        <p:spPr>
          <a:xfrm>
            <a:off x="786051" y="2259484"/>
            <a:ext cx="6609774" cy="36751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하이퍼 </a:t>
            </a:r>
            <a:r>
              <a:rPr lang="en-US" altLang="ko-KR"/>
              <a:t>FPS</a:t>
            </a:r>
            <a:r>
              <a:rPr lang="ko-KR" altLang="en-US"/>
              <a:t>를 선호하는 사용자</a:t>
            </a:r>
            <a:endParaRPr lang="ko-KR" altLang="en-US"/>
          </a:p>
        </p:txBody>
      </p:sp>
      <p:sp>
        <p:nvSpPr>
          <p:cNvPr id="13" name=""/>
          <p:cNvSpPr txBox="1"/>
          <p:nvPr/>
        </p:nvSpPr>
        <p:spPr>
          <a:xfrm>
            <a:off x="824537" y="4482993"/>
            <a:ext cx="7494926" cy="1001502"/>
          </a:xfrm>
          <a:prstGeom prst="rect">
            <a:avLst/>
          </a:prstGeom>
          <a:ln>
            <a:solidFill>
              <a:schemeClr val="lt1"/>
            </a:solidFill>
          </a:ln>
        </p:spPr>
        <p:txBody>
          <a:bodyPr wrap="square">
            <a:spAutoFit/>
          </a:bodyPr>
          <a:p>
            <a:pPr>
              <a:defRPr/>
            </a:pPr>
            <a:r>
              <a:rPr lang="ko-KR" altLang="en-US" sz="2000"/>
              <a:t>하이퍼 </a:t>
            </a:r>
            <a:r>
              <a:rPr lang="en-US" altLang="ko-KR" sz="2000"/>
              <a:t>FPS</a:t>
            </a:r>
            <a:r>
              <a:rPr lang="ko-KR" altLang="en-US" sz="2000"/>
              <a:t> 장르의 특징인 캐릭터들의 </a:t>
            </a:r>
            <a:r>
              <a:rPr lang="ko-KR" altLang="en-US" sz="2000" b="1">
                <a:solidFill>
                  <a:srgbClr val="3057b9"/>
                </a:solidFill>
              </a:rPr>
              <a:t>스킬 활용과</a:t>
            </a:r>
            <a:endParaRPr lang="ko-KR" altLang="en-US" sz="2000" b="1">
              <a:solidFill>
                <a:srgbClr val="eb5800"/>
              </a:solidFill>
            </a:endParaRPr>
          </a:p>
          <a:p>
            <a:pPr>
              <a:defRPr/>
            </a:pPr>
            <a:r>
              <a:rPr lang="ko-KR" altLang="en-US" sz="2000" b="1">
                <a:solidFill>
                  <a:srgbClr val="eb5800"/>
                </a:solidFill>
              </a:rPr>
              <a:t>높은 기동성</a:t>
            </a:r>
            <a:r>
              <a:rPr lang="ko-KR" altLang="en-US" sz="2000"/>
              <a:t>으로 빠른 템포 등이 있고</a:t>
            </a:r>
            <a:r>
              <a:rPr lang="en-US" altLang="ko-KR" sz="2000"/>
              <a:t>,</a:t>
            </a:r>
            <a:endParaRPr lang="en-US" altLang="ko-KR" sz="2000"/>
          </a:p>
          <a:p>
            <a:pPr>
              <a:defRPr/>
            </a:pPr>
            <a:r>
              <a:rPr lang="ko-KR" altLang="en-US" sz="2000"/>
              <a:t>맵 곳곳에 배치된 오브젝트 들로 교전의 재미를 높임</a:t>
            </a:r>
            <a:r>
              <a:rPr lang="en-US" altLang="ko-KR" sz="2000"/>
              <a:t>.</a:t>
            </a:r>
            <a:endParaRPr lang="en-US" altLang="ko-KR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4294967295"/>
          </p:nvPr>
        </p:nvSpPr>
        <p:spPr>
          <a:xfrm>
            <a:off x="542925" y="682625"/>
            <a:ext cx="8601075" cy="739775"/>
          </a:xfrm>
        </p:spPr>
        <p:txBody>
          <a:bodyPr>
            <a:normAutofit/>
          </a:bodyPr>
          <a:lstStyle/>
          <a:p>
            <a:pPr algn="l"/>
            <a:r>
              <a:rPr lang="ko-KR" altLang="en-US" sz="2800" b="1" dirty="0"/>
              <a:t>나</a:t>
            </a:r>
            <a:r>
              <a:rPr lang="en-US" altLang="ko-KR" sz="2800" b="1" dirty="0"/>
              <a:t>.</a:t>
            </a:r>
            <a:r>
              <a:rPr lang="ko-KR" altLang="en-US" sz="2800" b="1" dirty="0"/>
              <a:t> 프로젝트 개요</a:t>
            </a: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1123950" y="1466850"/>
            <a:ext cx="7324725" cy="65722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1. </a:t>
            </a:r>
            <a:r>
              <a:rPr kumimoji="0" lang="ko-KR" altLang="en-US" sz="2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게임의 주제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76275" y="2105025"/>
            <a:ext cx="7791450" cy="11906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1123950" y="3676650"/>
            <a:ext cx="7324725" cy="65722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2. </a:t>
            </a:r>
            <a:r>
              <a:rPr kumimoji="0" lang="ko-KR" altLang="en-US" sz="2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게임의 </a:t>
            </a:r>
            <a:r>
              <a:rPr kumimoji="0" lang="ko-KR" altLang="en-US" sz="22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컨셉</a:t>
            </a:r>
            <a:r>
              <a:rPr kumimoji="0" lang="ko-KR" altLang="en-US" sz="2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및 목표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676275" y="4314825"/>
            <a:ext cx="7791450" cy="18097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"/>
          <p:cNvSpPr txBox="1"/>
          <p:nvPr/>
        </p:nvSpPr>
        <p:spPr>
          <a:xfrm>
            <a:off x="795670" y="4434416"/>
            <a:ext cx="7543030" cy="1059604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sz="200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증기기관의 발달로 산업혁명이 진행중인 </a:t>
            </a:r>
            <a:r>
              <a:rPr xmlns:mc="http://schemas.openxmlformats.org/markup-compatibility/2006" xmlns:hp="http://schemas.haansoft.com/office/presentation/8.0" lang="EN-US" sz="200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18</a:t>
            </a:r>
            <a:r>
              <a:rPr xmlns:mc="http://schemas.openxmlformats.org/markup-compatibility/2006" xmlns:hp="http://schemas.haansoft.com/office/presentation/8.0" sz="200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세기</a:t>
            </a:r>
            <a:r>
              <a:rPr xmlns:mc="http://schemas.openxmlformats.org/markup-compatibility/2006" xmlns:hp="http://schemas.haansoft.com/office/presentation/8.0" lang="EN-US" sz="200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~19</a:t>
            </a:r>
            <a:r>
              <a:rPr xmlns:mc="http://schemas.openxmlformats.org/markup-compatibility/2006" xmlns:hp="http://schemas.haansoft.com/office/presentation/8.0" sz="200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세기</a:t>
            </a:r>
            <a:r>
              <a:rPr xmlns:mc="http://schemas.openxmlformats.org/markup-compatibility/2006" xmlns:hp="http://schemas.haansoft.com/office/presentation/8.0" lang="ko-KR" altLang="en-US" sz="200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를 배경으로</a:t>
            </a:r>
            <a:r>
              <a:rPr xmlns:mc="http://schemas.openxmlformats.org/markup-compatibility/2006" xmlns:hp="http://schemas.haansoft.com/office/presentation/8.0" lang="ko-KR" altLang="en-US" sz="2000" b="1" i="0" u="none" strike="noStrike" mc:Ignorable="hp" hp:hslEmbossed="0">
                <a:solidFill>
                  <a:srgbClr val="3057b9"/>
                </a:solidFill>
                <a:latin typeface="맑은 고딕"/>
                <a:ea typeface="맑은 고딕"/>
                <a:cs typeface="맑은 고딕"/>
              </a:rPr>
              <a:t> 자원</a:t>
            </a:r>
            <a:r>
              <a:rPr xmlns:mc="http://schemas.openxmlformats.org/markup-compatibility/2006" xmlns:hp="http://schemas.haansoft.com/office/presentation/8.0" lang="ko-KR" altLang="en-US" sz="200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을 둘러싼 경쟁에서 승리해야 한다</a:t>
            </a:r>
            <a:r>
              <a:rPr xmlns:mc="http://schemas.openxmlformats.org/markup-compatibility/2006" xmlns:hp="http://schemas.haansoft.com/office/presentation/8.0" lang="en-US" altLang="ko-KR" sz="200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  <a:endParaRPr xmlns:mc="http://schemas.openxmlformats.org/markup-compatibility/2006" xmlns:hp="http://schemas.haansoft.com/office/presentation/8.0" lang="en-US" altLang="ko-KR" sz="2000" i="0" u="none" strike="noStrike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4" name=""/>
          <p:cNvSpPr txBox="1"/>
          <p:nvPr/>
        </p:nvSpPr>
        <p:spPr>
          <a:xfrm>
            <a:off x="795670" y="2517188"/>
            <a:ext cx="7369850" cy="39555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2000"/>
              <a:t>주어진 자원을 모두 습득하여 상대와의 경쟁에서 승리하는 것</a:t>
            </a:r>
            <a:endParaRPr lang="ko-KR" altLang="en-US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4294967295"/>
          </p:nvPr>
        </p:nvSpPr>
        <p:spPr>
          <a:xfrm>
            <a:off x="542925" y="682625"/>
            <a:ext cx="8601075" cy="739775"/>
          </a:xfrm>
        </p:spPr>
        <p:txBody>
          <a:bodyPr>
            <a:normAutofit/>
          </a:bodyPr>
          <a:lstStyle/>
          <a:p>
            <a:pPr algn="l"/>
            <a:r>
              <a:rPr lang="ko-KR" altLang="en-US" sz="2800" b="1" dirty="0"/>
              <a:t>나</a:t>
            </a:r>
            <a:r>
              <a:rPr lang="en-US" altLang="ko-KR" sz="2800" b="1" dirty="0"/>
              <a:t>.</a:t>
            </a:r>
            <a:r>
              <a:rPr lang="ko-KR" altLang="en-US" sz="2800" b="1" dirty="0"/>
              <a:t> 프로젝트 개요</a:t>
            </a: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1123950" y="3228975"/>
            <a:ext cx="7324725" cy="65722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2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85775" y="2027824"/>
            <a:ext cx="7848600" cy="44827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500" dirty="0">
              <a:solidFill>
                <a:schemeClr val="tx1"/>
              </a:solidFill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3B105638-E5C6-BFB4-674C-14DA8177E366}"/>
              </a:ext>
            </a:extLst>
          </p:cNvPr>
          <p:cNvSpPr txBox="1">
            <a:spLocks/>
          </p:cNvSpPr>
          <p:nvPr/>
        </p:nvSpPr>
        <p:spPr>
          <a:xfrm>
            <a:off x="542925" y="1438783"/>
            <a:ext cx="7324725" cy="65722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4 - 1. </a:t>
            </a:r>
            <a:r>
              <a:rPr kumimoji="0" lang="ko-KR" altLang="en-US" sz="2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게임 진행 방식</a:t>
            </a:r>
          </a:p>
        </p:txBody>
      </p:sp>
      <p:sp>
        <p:nvSpPr>
          <p:cNvPr id="12" name=""/>
          <p:cNvSpPr txBox="1"/>
          <p:nvPr/>
        </p:nvSpPr>
        <p:spPr>
          <a:xfrm>
            <a:off x="485775" y="2549698"/>
            <a:ext cx="7848600" cy="343895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000"/>
              <a:t>-</a:t>
            </a:r>
            <a:r>
              <a:rPr lang="ko-KR" altLang="en-US" sz="2000"/>
              <a:t> </a:t>
            </a:r>
            <a:r>
              <a:rPr lang="ko-KR" altLang="en-US" sz="2000" b="1">
                <a:solidFill>
                  <a:srgbClr val="3057b9"/>
                </a:solidFill>
              </a:rPr>
              <a:t>자원운반</a:t>
            </a:r>
            <a:r>
              <a:rPr lang="ko-KR" altLang="en-US" sz="2000"/>
              <a:t> </a:t>
            </a:r>
            <a:r>
              <a:rPr lang="en-US" altLang="ko-KR" sz="2000"/>
              <a:t>:</a:t>
            </a:r>
            <a:r>
              <a:rPr lang="ko-KR" altLang="en-US" sz="2000"/>
              <a:t> 맵의 중앙에 석탄이 쌓여있음</a:t>
            </a:r>
            <a:endParaRPr lang="ko-KR" altLang="en-US" sz="2000"/>
          </a:p>
          <a:p>
            <a:pPr>
              <a:defRPr/>
            </a:pPr>
            <a:r>
              <a:rPr lang="ko-KR" altLang="en-US" sz="2000"/>
              <a:t>  각 팀의 모든 플레이어는 석탄을 운반 할 수 있고 </a:t>
            </a:r>
            <a:endParaRPr lang="ko-KR" altLang="en-US" sz="2000"/>
          </a:p>
          <a:p>
            <a:pPr>
              <a:defRPr/>
            </a:pPr>
            <a:r>
              <a:rPr lang="ko-KR" altLang="en-US" sz="2000"/>
              <a:t>  석탄을 소지 할 시에는 이동속도가 감소한다</a:t>
            </a:r>
            <a:r>
              <a:rPr lang="en-US" altLang="ko-KR" sz="2000"/>
              <a:t>.</a:t>
            </a:r>
            <a:endParaRPr lang="en-US" altLang="ko-KR" sz="2000"/>
          </a:p>
          <a:p>
            <a:pPr>
              <a:defRPr/>
            </a:pPr>
            <a:r>
              <a:rPr lang="ko-KR" altLang="en-US" sz="2000"/>
              <a:t>  석탄을 소지하고 있는 플레이어가 사망하면 석탄을 모두 떨어뜨림</a:t>
            </a:r>
            <a:endParaRPr lang="ko-KR" altLang="en-US" sz="2000"/>
          </a:p>
          <a:p>
            <a:pPr>
              <a:defRPr/>
            </a:pPr>
            <a:r>
              <a:rPr lang="ko-KR" altLang="en-US" sz="2000"/>
              <a:t>  자신의 기지 앞에 있는 저장고를 가득 채우면 승리</a:t>
            </a:r>
            <a:endParaRPr lang="ko-KR" altLang="en-US" sz="2000"/>
          </a:p>
          <a:p>
            <a:pPr>
              <a:defRPr/>
            </a:pPr>
            <a:endParaRPr lang="ko-KR" altLang="en-US" sz="2000"/>
          </a:p>
          <a:p>
            <a:pPr>
              <a:defRPr/>
            </a:pPr>
            <a:endParaRPr lang="ko-KR" altLang="en-US" sz="2000"/>
          </a:p>
          <a:p>
            <a:pPr>
              <a:defRPr/>
            </a:pPr>
            <a:r>
              <a:rPr lang="en-US" altLang="ko-KR" sz="2000"/>
              <a:t>-</a:t>
            </a:r>
            <a:r>
              <a:rPr lang="ko-KR" altLang="en-US" sz="2000"/>
              <a:t> </a:t>
            </a:r>
            <a:r>
              <a:rPr lang="ko-KR" altLang="en-US" sz="2000" b="1">
                <a:solidFill>
                  <a:srgbClr val="1e7452"/>
                </a:solidFill>
              </a:rPr>
              <a:t>연료쟁탈전</a:t>
            </a:r>
            <a:r>
              <a:rPr lang="ko-KR" altLang="en-US" sz="2000"/>
              <a:t> </a:t>
            </a:r>
            <a:r>
              <a:rPr lang="en-US" altLang="ko-KR" sz="2000"/>
              <a:t>:</a:t>
            </a:r>
            <a:r>
              <a:rPr lang="ko-KR" altLang="en-US" sz="2000"/>
              <a:t> 맵의 중앙에 거점이 있음</a:t>
            </a:r>
            <a:endParaRPr lang="ko-KR" altLang="en-US" sz="2000"/>
          </a:p>
          <a:p>
            <a:pPr>
              <a:defRPr/>
            </a:pPr>
            <a:r>
              <a:rPr lang="ko-KR" altLang="en-US" sz="2000"/>
              <a:t>  거점에는 연료탱크가 있고 거점을 점령하면 점령한 팀의 파이프가</a:t>
            </a:r>
            <a:endParaRPr lang="ko-KR" altLang="en-US" sz="2000"/>
          </a:p>
          <a:p>
            <a:pPr>
              <a:defRPr/>
            </a:pPr>
            <a:r>
              <a:rPr lang="ko-KR" altLang="en-US" sz="2000"/>
              <a:t>  연료탱크에 연결되고 연료가 기지에 있는 탱크로 흘러감</a:t>
            </a:r>
            <a:endParaRPr lang="ko-KR" altLang="en-US" sz="2000"/>
          </a:p>
          <a:p>
            <a:pPr>
              <a:defRPr/>
            </a:pPr>
            <a:r>
              <a:rPr lang="ko-KR" altLang="en-US" sz="2000"/>
              <a:t>  연료를 모두 차지하면 승리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41935634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4294967295"/>
          </p:nvPr>
        </p:nvSpPr>
        <p:spPr>
          <a:xfrm>
            <a:off x="542925" y="682625"/>
            <a:ext cx="8601075" cy="739775"/>
          </a:xfrm>
        </p:spPr>
        <p:txBody>
          <a:bodyPr>
            <a:normAutofit/>
          </a:bodyPr>
          <a:lstStyle/>
          <a:p>
            <a:pPr algn="l"/>
            <a:r>
              <a:rPr lang="ko-KR" altLang="en-US" sz="2800" b="1" dirty="0"/>
              <a:t>나</a:t>
            </a:r>
            <a:r>
              <a:rPr lang="en-US" altLang="ko-KR" sz="2800" b="1" dirty="0"/>
              <a:t>.</a:t>
            </a:r>
            <a:r>
              <a:rPr lang="ko-KR" altLang="en-US" sz="2800" b="1" dirty="0"/>
              <a:t> 프로젝트 개요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485775" y="2027824"/>
            <a:ext cx="7848600" cy="44827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endParaRPr lang="en-US" altLang="ko-KR" sz="1500" dirty="0">
              <a:solidFill>
                <a:schemeClr val="tx1"/>
              </a:solidFill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3B105638-E5C6-BFB4-674C-14DA8177E366}"/>
              </a:ext>
            </a:extLst>
          </p:cNvPr>
          <p:cNvSpPr txBox="1">
            <a:spLocks/>
          </p:cNvSpPr>
          <p:nvPr/>
        </p:nvSpPr>
        <p:spPr>
          <a:xfrm>
            <a:off x="542925" y="1438783"/>
            <a:ext cx="7324725" cy="65722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4 - 2. </a:t>
            </a:r>
            <a:r>
              <a:rPr kumimoji="0" lang="ko-KR" altLang="en-US" sz="2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게임 주요 기능 </a:t>
            </a:r>
          </a:p>
        </p:txBody>
      </p:sp>
      <p:sp>
        <p:nvSpPr>
          <p:cNvPr id="12" name=""/>
          <p:cNvSpPr txBox="1"/>
          <p:nvPr/>
        </p:nvSpPr>
        <p:spPr>
          <a:xfrm>
            <a:off x="656503" y="2096008"/>
            <a:ext cx="7507144" cy="38949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ko-KR" altLang="en-US" sz="2000"/>
          </a:p>
        </p:txBody>
      </p:sp>
      <p:sp>
        <p:nvSpPr>
          <p:cNvPr id="13" name=""/>
          <p:cNvSpPr txBox="1"/>
          <p:nvPr/>
        </p:nvSpPr>
        <p:spPr>
          <a:xfrm>
            <a:off x="656503" y="2290754"/>
            <a:ext cx="7507144" cy="36481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ko-KR" altLang="en-US"/>
          </a:p>
        </p:txBody>
      </p:sp>
      <p:sp>
        <p:nvSpPr>
          <p:cNvPr id="14" name=""/>
          <p:cNvSpPr txBox="1"/>
          <p:nvPr/>
        </p:nvSpPr>
        <p:spPr>
          <a:xfrm>
            <a:off x="542924" y="2243956"/>
            <a:ext cx="7791451" cy="405044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2000"/>
              <a:t>다양한 총기 </a:t>
            </a:r>
            <a:endParaRPr lang="ko-KR" altLang="en-US" sz="2000"/>
          </a:p>
          <a:p>
            <a:pPr>
              <a:defRPr/>
            </a:pPr>
            <a:endParaRPr lang="ko-KR" altLang="en-US" sz="2000"/>
          </a:p>
          <a:p>
            <a:pPr>
              <a:defRPr/>
            </a:pPr>
            <a:r>
              <a:rPr lang="en-US" altLang="ko-KR" sz="2000"/>
              <a:t>-</a:t>
            </a:r>
            <a:r>
              <a:rPr lang="ko-KR" altLang="en-US" sz="2000"/>
              <a:t> 돌격소총 </a:t>
            </a:r>
            <a:r>
              <a:rPr lang="en-US" altLang="ko-KR" sz="2000"/>
              <a:t>-</a:t>
            </a:r>
            <a:r>
              <a:rPr lang="ko-KR" altLang="en-US" sz="2000"/>
              <a:t> 연사력★★☆  데미지★★☆  정확도★★☆</a:t>
            </a:r>
            <a:endParaRPr lang="ko-KR" altLang="en-US" sz="2000"/>
          </a:p>
          <a:p>
            <a:pPr>
              <a:defRPr/>
            </a:pPr>
            <a:r>
              <a:rPr lang="en-US" altLang="ko-KR" sz="2000"/>
              <a:t>-</a:t>
            </a:r>
            <a:r>
              <a:rPr lang="ko-KR" altLang="en-US" sz="2000"/>
              <a:t> </a:t>
            </a:r>
            <a:r>
              <a:rPr lang="en-US" altLang="ko-KR" sz="2000"/>
              <a:t>SMG -</a:t>
            </a:r>
            <a:r>
              <a:rPr lang="ko-KR" altLang="en-US" sz="2000"/>
              <a:t> 연사력★★★  데미지★☆☆  정확도★☆☆</a:t>
            </a:r>
            <a:endParaRPr lang="ko-KR" altLang="en-US" sz="2000"/>
          </a:p>
          <a:p>
            <a:pPr>
              <a:defRPr/>
            </a:pPr>
            <a:r>
              <a:rPr lang="en-US" altLang="ko-KR" sz="2000"/>
              <a:t>-</a:t>
            </a:r>
            <a:r>
              <a:rPr lang="ko-KR" altLang="en-US" sz="2000"/>
              <a:t> 스나이퍼 </a:t>
            </a:r>
            <a:r>
              <a:rPr lang="en-US" altLang="ko-KR" sz="2000"/>
              <a:t>-</a:t>
            </a:r>
            <a:r>
              <a:rPr lang="ko-KR" altLang="en-US" sz="2000"/>
              <a:t> 연사력★☆☆  데미지★★★ 정확도★★★</a:t>
            </a:r>
            <a:endParaRPr lang="ko-KR" altLang="en-US" sz="2000"/>
          </a:p>
          <a:p>
            <a:pPr>
              <a:defRPr/>
            </a:pPr>
            <a:r>
              <a:rPr lang="en-US" altLang="ko-KR" sz="2000"/>
              <a:t>-</a:t>
            </a:r>
            <a:r>
              <a:rPr lang="ko-KR" altLang="en-US" sz="2000"/>
              <a:t> 샷건 </a:t>
            </a:r>
            <a:r>
              <a:rPr lang="en-US" altLang="ko-KR" sz="2000"/>
              <a:t>-</a:t>
            </a:r>
            <a:r>
              <a:rPr lang="ko-KR" altLang="en-US" sz="2000"/>
              <a:t> 연사력★☆☆  데미지★★★ 정확도★☆☆</a:t>
            </a:r>
            <a:endParaRPr lang="ko-KR" altLang="en-US" sz="2000"/>
          </a:p>
          <a:p>
            <a:pPr>
              <a:defRPr/>
            </a:pPr>
            <a:endParaRPr lang="ko-KR" altLang="en-US" sz="2000"/>
          </a:p>
          <a:p>
            <a:pPr>
              <a:defRPr/>
            </a:pPr>
            <a:endParaRPr lang="ko-KR" altLang="en-US" sz="2000"/>
          </a:p>
          <a:p>
            <a:pPr>
              <a:defRPr/>
            </a:pPr>
            <a:r>
              <a:rPr lang="ko-KR" altLang="en-US" sz="2000"/>
              <a:t>교전 오브젝트</a:t>
            </a:r>
            <a:endParaRPr lang="en-US" altLang="ko-KR" sz="2000"/>
          </a:p>
          <a:p>
            <a:pPr>
              <a:defRPr/>
            </a:pPr>
            <a:endParaRPr lang="en-US" altLang="ko-KR" sz="2000"/>
          </a:p>
          <a:p>
            <a:pPr>
              <a:defRPr/>
            </a:pPr>
            <a:r>
              <a:rPr lang="en-US" altLang="ko-KR" sz="2000"/>
              <a:t>-</a:t>
            </a:r>
            <a:r>
              <a:rPr lang="ko-KR" altLang="en-US" sz="2000"/>
              <a:t> 발사대</a:t>
            </a:r>
            <a:r>
              <a:rPr lang="en-US" altLang="ko-KR" sz="2000"/>
              <a:t>:</a:t>
            </a:r>
            <a:r>
              <a:rPr lang="ko-KR" altLang="en-US" sz="2000"/>
              <a:t> 플레이어가 올라가면 멀리 발사 됨</a:t>
            </a:r>
            <a:r>
              <a:rPr lang="en-US" altLang="ko-KR" sz="2000"/>
              <a:t>.</a:t>
            </a:r>
            <a:endParaRPr lang="en-US" altLang="ko-KR" sz="2000"/>
          </a:p>
          <a:p>
            <a:pPr>
              <a:defRPr/>
            </a:pPr>
            <a:r>
              <a:rPr lang="en-US" altLang="ko-KR" sz="2000"/>
              <a:t>-</a:t>
            </a:r>
            <a:r>
              <a:rPr lang="ko-KR" altLang="en-US" sz="2000"/>
              <a:t> 슬러지 대포</a:t>
            </a:r>
            <a:r>
              <a:rPr lang="en-US" altLang="ko-KR" sz="2000"/>
              <a:t>:</a:t>
            </a:r>
            <a:r>
              <a:rPr lang="ko-KR" altLang="en-US" sz="2000"/>
              <a:t> 오일 슬러지를 발사해 상대를 둔화시키는 장판 생성</a:t>
            </a:r>
            <a:endParaRPr lang="ko-KR" altLang="en-US" sz="2000"/>
          </a:p>
          <a:p>
            <a:pPr>
              <a:defRPr/>
            </a:pPr>
            <a:r>
              <a:rPr lang="en-US" altLang="ko-KR" sz="2000"/>
              <a:t>-</a:t>
            </a:r>
            <a:r>
              <a:rPr lang="ko-KR" altLang="en-US" sz="2000"/>
              <a:t> 위치 변환기</a:t>
            </a:r>
            <a:r>
              <a:rPr lang="en-US" altLang="ko-KR" sz="2000"/>
              <a:t>:</a:t>
            </a:r>
            <a:r>
              <a:rPr lang="ko-KR" altLang="en-US" sz="2000"/>
              <a:t> 조준한 상대와 위치를 바꿈</a:t>
            </a:r>
            <a:r>
              <a:rPr lang="en-US" altLang="ko-KR" sz="2000"/>
              <a:t>.</a:t>
            </a:r>
            <a:endParaRPr lang="en-US" altLang="ko-KR" sz="2000"/>
          </a:p>
        </p:txBody>
      </p:sp>
    </p:spTree>
    <p:extLst>
      <p:ext uri="{BB962C8B-B14F-4D97-AF65-F5344CB8AC3E}">
        <p14:creationId xmlns:p14="http://schemas.microsoft.com/office/powerpoint/2010/main" val="1521086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4294967295"/>
          </p:nvPr>
        </p:nvSpPr>
        <p:spPr>
          <a:xfrm>
            <a:off x="542925" y="682625"/>
            <a:ext cx="8601075" cy="739775"/>
          </a:xfrm>
        </p:spPr>
        <p:txBody>
          <a:bodyPr>
            <a:normAutofit/>
          </a:bodyPr>
          <a:lstStyle/>
          <a:p>
            <a:pPr algn="l"/>
            <a:r>
              <a:rPr lang="ko-KR" altLang="en-US" sz="2800" b="1" dirty="0"/>
              <a:t>나</a:t>
            </a:r>
            <a:r>
              <a:rPr lang="en-US" altLang="ko-KR" sz="2800" b="1" dirty="0"/>
              <a:t>.</a:t>
            </a:r>
            <a:r>
              <a:rPr lang="ko-KR" altLang="en-US" sz="2800" b="1" dirty="0"/>
              <a:t> 프로젝트 개요</a:t>
            </a: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1123950" y="1314450"/>
            <a:ext cx="7324725" cy="65722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5 - 1. </a:t>
            </a:r>
            <a:r>
              <a:rPr kumimoji="0" lang="ko-KR" altLang="en-US" sz="2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유사 게임 소개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90575" y="1933575"/>
            <a:ext cx="7562850" cy="4162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8" name=""/>
          <p:cNvPicPr>
            <a:picLocks noChangeAspect="1"/>
          </p:cNvPicPr>
          <p:nvPr/>
        </p:nvPicPr>
        <p:blipFill rotWithShape="1">
          <a:blip r:embed="rId2"/>
          <a:srcRect t="4740" b="6320"/>
          <a:stretch>
            <a:fillRect/>
          </a:stretch>
        </p:blipFill>
        <p:spPr>
          <a:xfrm>
            <a:off x="790574" y="1933575"/>
            <a:ext cx="7562850" cy="3625406"/>
          </a:xfrm>
          <a:prstGeom prst="rect">
            <a:avLst/>
          </a:prstGeom>
        </p:spPr>
      </p:pic>
      <p:sp>
        <p:nvSpPr>
          <p:cNvPr id="9" name=""/>
          <p:cNvSpPr txBox="1"/>
          <p:nvPr/>
        </p:nvSpPr>
        <p:spPr>
          <a:xfrm>
            <a:off x="790575" y="5558981"/>
            <a:ext cx="7562850" cy="39223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2000"/>
              <a:t>발로란트와 같이 고유스킬을 가지고 총기를 자유롭게 선택함</a:t>
            </a:r>
            <a:endParaRPr lang="ko-KR" altLang="en-US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4294967295"/>
          </p:nvPr>
        </p:nvSpPr>
        <p:spPr>
          <a:xfrm>
            <a:off x="542925" y="682625"/>
            <a:ext cx="8601075" cy="739775"/>
          </a:xfrm>
        </p:spPr>
        <p:txBody>
          <a:bodyPr>
            <a:normAutofit/>
          </a:bodyPr>
          <a:lstStyle/>
          <a:p>
            <a:pPr algn="l"/>
            <a:r>
              <a:rPr lang="ko-KR" altLang="en-US" sz="2800" b="1" dirty="0"/>
              <a:t>나</a:t>
            </a:r>
            <a:r>
              <a:rPr lang="en-US" altLang="ko-KR" sz="2800" b="1" dirty="0"/>
              <a:t>.</a:t>
            </a:r>
            <a:r>
              <a:rPr lang="ko-KR" altLang="en-US" sz="2800" b="1" dirty="0"/>
              <a:t> 프로젝트 개요</a:t>
            </a: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1123950" y="1314450"/>
            <a:ext cx="7324725" cy="65722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5 - 2. </a:t>
            </a:r>
            <a:r>
              <a:rPr kumimoji="0" lang="ko-KR" altLang="en-US" sz="2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유사 게임 소개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90575" y="1933575"/>
            <a:ext cx="7562850" cy="4162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90575" y="1941167"/>
            <a:ext cx="7562849" cy="3529452"/>
          </a:xfrm>
          <a:prstGeom prst="rect">
            <a:avLst/>
          </a:prstGeom>
        </p:spPr>
      </p:pic>
      <p:sp>
        <p:nvSpPr>
          <p:cNvPr id="10" name=""/>
          <p:cNvSpPr txBox="1"/>
          <p:nvPr/>
        </p:nvSpPr>
        <p:spPr>
          <a:xfrm>
            <a:off x="790575" y="5470620"/>
            <a:ext cx="7562850" cy="36630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하이퍼 </a:t>
            </a:r>
            <a:r>
              <a:rPr lang="en-US" altLang="ko-KR"/>
              <a:t>FPS</a:t>
            </a:r>
            <a:r>
              <a:rPr lang="ko-KR" altLang="en-US"/>
              <a:t>인 오버워치의 점령전이 유사함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5981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Microsoft</ep:Company>
  <ep:Words>481</ep:Words>
  <ep:PresentationFormat>화면 슬라이드 쇼(4:3)</ep:PresentationFormat>
  <ep:Paragraphs>158</ep:Paragraphs>
  <ep:Slides>16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ep:HeadingPairs>
  <ep:TitlesOfParts>
    <vt:vector size="17" baseType="lpstr">
      <vt:lpstr>Office 테마</vt:lpstr>
      <vt:lpstr>2023년 2학기 팀 프로젝트 제안서</vt:lpstr>
      <vt:lpstr>내 용</vt:lpstr>
      <vt:lpstr>가. 팀 소개</vt:lpstr>
      <vt:lpstr>나. 프로젝트 개요</vt:lpstr>
      <vt:lpstr>나. 프로젝트 개요</vt:lpstr>
      <vt:lpstr>나. 프로젝트 개요</vt:lpstr>
      <vt:lpstr>나. 프로젝트 개요</vt:lpstr>
      <vt:lpstr>나. 프로젝트 개요</vt:lpstr>
      <vt:lpstr>나. 프로젝트 개요</vt:lpstr>
      <vt:lpstr>나. 프로젝트 개요</vt:lpstr>
      <vt:lpstr>다. 개발 방향</vt:lpstr>
      <vt:lpstr>다. 개발 방향</vt:lpstr>
      <vt:lpstr>다. 개발 방향</vt:lpstr>
      <vt:lpstr>라. 개발의 범위</vt:lpstr>
      <vt:lpstr>마. 팀워크</vt:lpstr>
      <vt:lpstr>바. 기대 성과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Terry</dc:creator>
  <cp:lastModifiedBy>kmy01</cp:lastModifiedBy>
  <dcterms:modified xsi:type="dcterms:W3CDTF">2024-01-03T07:50:38.914</dcterms:modified>
  <cp:revision>185</cp:revision>
  <dc:title>간략기획서</dc:title>
  <cp:version>9.103.88.44548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