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9" r:id="rId1"/>
  </p:sldMasterIdLst>
  <p:notesMasterIdLst>
    <p:notesMasterId r:id="rId2"/>
  </p:notesMasterIdLst>
  <p:sldIdLst>
    <p:sldId id="256" r:id="rId3"/>
    <p:sldId id="257" r:id="rId4"/>
    <p:sldId id="281" r:id="rId5"/>
    <p:sldId id="259" r:id="rId6"/>
    <p:sldId id="260" r:id="rId7"/>
    <p:sldId id="273" r:id="rId8"/>
    <p:sldId id="274" r:id="rId9"/>
    <p:sldId id="276" r:id="rId10"/>
    <p:sldId id="269" r:id="rId11"/>
    <p:sldId id="272" r:id="rId12"/>
    <p:sldId id="261" r:id="rId13"/>
    <p:sldId id="262" r:id="rId14"/>
    <p:sldId id="264" r:id="rId15"/>
    <p:sldId id="263" r:id="rId16"/>
    <p:sldId id="265" r:id="rId17"/>
    <p:sldId id="280" r:id="rId18"/>
    <p:sldId id="278" r:id="rId19"/>
    <p:sldId id="270" r:id="rId20"/>
    <p:sldId id="282" r:id="rId21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238" autoAdjust="0"/>
  </p:normalViewPr>
  <p:slideViewPr>
    <p:cSldViewPr snapToGrid="0" snapToObjects="1">
      <p:cViewPr varScale="1">
        <p:scale>
          <a:sx n="100" d="100"/>
          <a:sy n="100" d="100"/>
        </p:scale>
        <p:origin x="1704" y="96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B46B357-FD09-458A-B908-DF2B4E0CF791}" type="datetime1">
              <a:rPr lang="ko-KR" altLang="en-US"/>
              <a:pPr lvl="0">
                <a:defRPr/>
              </a:pPr>
              <a:t>2023-12-18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656AF0C-BC34-44C6-AF06-7C4BBFB5A7E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7656AF0C-BC34-44C6-AF06-7C4BBFB5A7E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724079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5693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4" name="Picture 2" descr="한국게임과학고등학교 로고이미지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91769" y="124334"/>
            <a:ext cx="2047875" cy="33337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5693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4" name="Picture 2" descr="한국게임과학고등학교 로고이미지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91769" y="124334"/>
            <a:ext cx="2047875" cy="333376"/>
          </a:xfrm>
          <a:prstGeom prst="rect">
            <a:avLst/>
          </a:prstGeom>
          <a:noFill/>
        </p:spPr>
      </p:pic>
      <p:pic>
        <p:nvPicPr>
          <p:cNvPr id="9" name="Picture 3" descr="C:\Users\USER\Downloads\48bb3cd6f00cc119273abd7507ff38df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1502322"/>
            <a:ext cx="9159355" cy="535567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image" Target="../media/image4.png"  /><Relationship Id="rId2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image" Target="../media/image5.png"  /><Relationship Id="rId2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image" Target="../media/image3.png"  /><Relationship Id="rId2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0" y="2071370"/>
            <a:ext cx="9144635" cy="1796415"/>
          </a:xfr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en-US" altLang="ko-KR" b="1">
                <a:latin typeface="맑은 고딕"/>
              </a:rPr>
              <a:t>2023</a:t>
            </a:r>
            <a:r>
              <a:rPr lang="ko-KR" altLang="en-US" b="1">
                <a:latin typeface="맑은 고딕"/>
              </a:rPr>
              <a:t>년 </a:t>
            </a:r>
            <a:r>
              <a:rPr lang="en-US" altLang="ko-KR" b="1">
                <a:latin typeface="맑은 고딕"/>
              </a:rPr>
              <a:t>2</a:t>
            </a:r>
            <a:r>
              <a:rPr lang="ko-KR" altLang="en-US" b="1">
                <a:latin typeface="맑은 고딕"/>
              </a:rPr>
              <a:t>학기</a:t>
            </a:r>
            <a:br>
              <a:rPr lang="ko-KR" altLang="en-US" b="1">
                <a:latin typeface="맑은 고딕"/>
              </a:rPr>
            </a:br>
            <a:r>
              <a:rPr lang="ko-KR" altLang="en-US" b="1">
                <a:latin typeface="맑은 고딕"/>
              </a:rPr>
              <a:t>팀 프로젝트 제안서</a:t>
            </a:r>
            <a:br>
              <a:rPr lang="ko-KR" altLang="en-US" b="1">
                <a:latin typeface="맑은 고딕"/>
              </a:rPr>
            </a:br>
            <a:br>
              <a:rPr lang="ko-KR" altLang="en-US" b="1">
                <a:latin typeface="맑은 고딕"/>
              </a:rPr>
            </a:br>
            <a:endParaRPr lang="ko-KR" altLang="en-US" b="1">
              <a:latin typeface="맑은 고딕"/>
            </a:endParaRPr>
          </a:p>
        </p:txBody>
      </p:sp>
      <p:sp>
        <p:nvSpPr>
          <p:cNvPr id="4" name="제목 1"/>
          <p:cNvSpPr txBox="1"/>
          <p:nvPr/>
        </p:nvSpPr>
        <p:spPr>
          <a:xfrm>
            <a:off x="1147445" y="5150485"/>
            <a:ext cx="3182620" cy="80962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2200" b="1" i="0" strike="noStrike" cap="none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팀명 </a:t>
            </a:r>
            <a:r>
              <a:rPr lang="en-US" altLang="ko-KR" sz="2200" b="1" i="0" strike="noStrike" cap="none">
                <a:solidFill>
                  <a:schemeClr val="tx1"/>
                </a:solidFill>
                <a:latin typeface="맑은 고딕"/>
                <a:ea typeface="+mj-ea"/>
                <a:cs typeface="+mj-cs"/>
              </a:rPr>
              <a:t>:</a:t>
            </a:r>
            <a:r>
              <a:rPr lang="ko-KR" altLang="en-US" sz="2200" b="1" i="0" strike="noStrike" cap="none">
                <a:solidFill>
                  <a:schemeClr val="tx1"/>
                </a:solidFill>
                <a:latin typeface="맑은 고딕"/>
                <a:ea typeface="+mj-ea"/>
                <a:cs typeface="+mj-cs"/>
              </a:rPr>
              <a:t> 파인애플</a:t>
            </a:r>
            <a:r>
              <a:rPr lang="en-US" altLang="ko-KR" sz="2200" b="1">
                <a:latin typeface="맑은 고딕"/>
                <a:ea typeface="+mj-ea"/>
                <a:cs typeface="+mj-cs"/>
              </a:rPr>
              <a:t> </a:t>
            </a:r>
            <a:endParaRPr lang="en-US" altLang="ko-KR" sz="2200" b="1">
              <a:latin typeface="맑은 고딕"/>
              <a:ea typeface="+mj-ea"/>
              <a:cs typeface="+mj-cs"/>
            </a:endParaRPr>
          </a:p>
        </p:txBody>
      </p:sp>
      <p:sp>
        <p:nvSpPr>
          <p:cNvPr id="5" name="제목 1"/>
          <p:cNvSpPr txBox="1"/>
          <p:nvPr/>
        </p:nvSpPr>
        <p:spPr>
          <a:xfrm>
            <a:off x="4000500" y="5142230"/>
            <a:ext cx="5144770" cy="81026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2200" cap="none" i="0" b="1" strike="noStrike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프로젝트명 </a:t>
            </a:r>
            <a:r>
              <a:rPr lang="en-US" altLang="ko-KR" sz="2200" cap="none" i="0" b="1" strike="noStrike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:   </a:t>
            </a:r>
            <a:r>
              <a:rPr lang="ko-KR" altLang="ko-KR" sz="2200" cap="none" i="0" b="1" strike="noStrike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백귀야행</a:t>
            </a:r>
            <a:endParaRPr lang="ko-KR" altLang="en-US" sz="2200" cap="none" i="0" b="1" strike="noStrike"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나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프로젝트 개요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23950" y="131445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5 - 2.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유사 게임 소개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0575" y="1933575"/>
            <a:ext cx="7562850" cy="4162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8" descr="C:/Users/jjong/AppData/Roaming/PolarisOffice/ETemp/3352_12832864/fImage3619591508467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72920" y="2004695"/>
            <a:ext cx="5592445" cy="3134995"/>
          </a:xfrm>
          <a:prstGeom prst="rect"/>
          <a:noFill/>
        </p:spPr>
      </p:pic>
      <p:sp>
        <p:nvSpPr>
          <p:cNvPr id="9" name="텍스트 상자 9"/>
          <p:cNvSpPr txBox="1">
            <a:spLocks/>
          </p:cNvSpPr>
          <p:nvPr/>
        </p:nvSpPr>
        <p:spPr>
          <a:xfrm rot="0">
            <a:off x="3463925" y="5319395"/>
            <a:ext cx="24485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kul: The Hero Slayer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598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나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프로젝트 개요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23950" y="1343025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게임의 흐름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1050" y="1962150"/>
            <a:ext cx="7581900" cy="4200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5400000" flipH="1" flipV="1">
            <a:off x="3952875" y="4065270"/>
            <a:ext cx="4182110" cy="254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26" descr="C:/Users/jjong/AppData/Roaming/PolarisOffice/ETemp/16756_17349320/fImage721101666334.png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52170" y="1998345"/>
            <a:ext cx="5238115" cy="41198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다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개발 방향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123950" y="137160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플랫폼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71500" y="2009775"/>
            <a:ext cx="8001000" cy="561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1123950" y="2943225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게임의 장르 및 형식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71500" y="3543300"/>
            <a:ext cx="8001000" cy="561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1123950" y="470535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개발 분야별</a:t>
            </a: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중요도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71500" y="5343525"/>
            <a:ext cx="8001000" cy="561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5" name="텍스트 상자 21"/>
          <p:cNvSpPr txBox="1">
            <a:spLocks/>
          </p:cNvSpPr>
          <p:nvPr/>
        </p:nvSpPr>
        <p:spPr>
          <a:xfrm rot="0">
            <a:off x="675005" y="2120900"/>
            <a:ext cx="18072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P</a:t>
            </a:r>
            <a:r>
              <a:rPr sz="1800">
                <a:latin typeface="맑은 고딕" charset="0"/>
                <a:ea typeface="맑은 고딕" charset="0"/>
              </a:rPr>
              <a:t>C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22"/>
          <p:cNvSpPr txBox="1">
            <a:spLocks/>
          </p:cNvSpPr>
          <p:nvPr/>
        </p:nvSpPr>
        <p:spPr>
          <a:xfrm rot="0">
            <a:off x="735965" y="3655060"/>
            <a:ext cx="27965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로그라이크 </a:t>
            </a:r>
            <a:r>
              <a:rPr lang="ko-KR" sz="1800">
                <a:latin typeface="맑은 고딕" charset="0"/>
                <a:ea typeface="맑은 고딕" charset="0"/>
              </a:rPr>
              <a:t>/ 사이드 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23"/>
          <p:cNvSpPr txBox="1">
            <a:spLocks/>
          </p:cNvSpPr>
          <p:nvPr/>
        </p:nvSpPr>
        <p:spPr>
          <a:xfrm rot="0">
            <a:off x="763270" y="5455285"/>
            <a:ext cx="43853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기획 </a:t>
            </a:r>
            <a:r>
              <a:rPr sz="1800">
                <a:latin typeface="맑은 고딕" charset="0"/>
                <a:ea typeface="맑은 고딕" charset="0"/>
              </a:rPr>
              <a:t>30% 그래픽 40% 프로그래밍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30%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다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개발 방향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123950" y="146685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개발 작업 분배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19250" y="2105025"/>
            <a:ext cx="6953250" cy="993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19250" y="3180080"/>
            <a:ext cx="6953250" cy="993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19250" y="4254500"/>
            <a:ext cx="6953250" cy="993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1500" y="2105025"/>
            <a:ext cx="952500" cy="993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그래픽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1500" y="3180080"/>
            <a:ext cx="952500" cy="993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프로그래밍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71500" y="4254500"/>
            <a:ext cx="952500" cy="993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기획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619250" y="5330825"/>
            <a:ext cx="6953250" cy="993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71500" y="5330825"/>
            <a:ext cx="952500" cy="993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사운드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및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2305050" y="3209925"/>
            <a:ext cx="5524500" cy="63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37" name="텍스트 상자 3"/>
          <p:cNvSpPr txBox="1"/>
          <p:nvPr/>
        </p:nvSpPr>
        <p:spPr>
          <a:xfrm>
            <a:off x="1772920" y="2427605"/>
            <a:ext cx="1805959" cy="3619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defRPr/>
            </a:pPr>
            <a:r>
              <a:rPr sz="1800">
                <a:latin typeface="맑은 고딕"/>
                <a:ea typeface="맑은 고딕"/>
              </a:rPr>
              <a:t>이동현</a:t>
            </a:r>
            <a:r>
              <a:rPr lang="en-US" altLang="ko-KR" sz="1800">
                <a:latin typeface="맑은 고딕"/>
                <a:ea typeface="맑은 고딕"/>
              </a:rPr>
              <a:t>,</a:t>
            </a:r>
            <a:r>
              <a:rPr lang="ko-KR" altLang="en-US" sz="1800">
                <a:latin typeface="맑은 고딕"/>
                <a:ea typeface="맑은 고딕"/>
              </a:rPr>
              <a:t> 유지승</a:t>
            </a: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38" name="텍스트 상자 4"/>
          <p:cNvSpPr txBox="1"/>
          <p:nvPr/>
        </p:nvSpPr>
        <p:spPr>
          <a:xfrm>
            <a:off x="1752600" y="3505200"/>
            <a:ext cx="6696075" cy="36068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defRPr/>
            </a:pPr>
            <a:r>
              <a:rPr sz="1800">
                <a:latin typeface="맑은 고딕"/>
                <a:ea typeface="맑은 고딕"/>
              </a:rPr>
              <a:t>신종현</a:t>
            </a:r>
            <a:r>
              <a:rPr lang="ko-KR" sz="1800">
                <a:latin typeface="맑은 고딕"/>
                <a:ea typeface="맑은 고딕"/>
              </a:rPr>
              <a:t>, 최예원</a:t>
            </a:r>
            <a:r>
              <a:rPr lang="en-US" altLang="ko-KR" sz="1800">
                <a:latin typeface="맑은 고딕"/>
                <a:ea typeface="맑은 고딕"/>
              </a:rPr>
              <a:t>,</a:t>
            </a:r>
            <a:r>
              <a:rPr lang="ko-KR" altLang="en-US" sz="1800">
                <a:latin typeface="맑은 고딕"/>
                <a:ea typeface="맑은 고딕"/>
              </a:rPr>
              <a:t> 김민영</a:t>
            </a:r>
            <a:r>
              <a:rPr lang="en-US" altLang="ko-KR" sz="1800">
                <a:latin typeface="맑은 고딕"/>
                <a:ea typeface="맑은 고딕"/>
              </a:rPr>
              <a:t>,</a:t>
            </a:r>
            <a:r>
              <a:rPr lang="ko-KR" altLang="en-US" sz="1800">
                <a:latin typeface="맑은 고딕"/>
                <a:ea typeface="맑은 고딕"/>
              </a:rPr>
              <a:t> 유성준 </a:t>
            </a: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39" name="텍스트 상자 5"/>
          <p:cNvSpPr txBox="1">
            <a:spLocks/>
          </p:cNvSpPr>
          <p:nvPr/>
        </p:nvSpPr>
        <p:spPr>
          <a:xfrm rot="0">
            <a:off x="1718310" y="4596130"/>
            <a:ext cx="16236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신종현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6"/>
          <p:cNvSpPr txBox="1">
            <a:spLocks/>
          </p:cNvSpPr>
          <p:nvPr/>
        </p:nvSpPr>
        <p:spPr>
          <a:xfrm rot="0">
            <a:off x="1800225" y="5639435"/>
            <a:ext cx="14738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이동현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다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개발 방향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123950" y="146685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개발 필요 리소스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28775" y="2105025"/>
            <a:ext cx="6962775" cy="993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28775" y="3180080"/>
            <a:ext cx="6962775" cy="993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28775" y="4254500"/>
            <a:ext cx="6962775" cy="993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1500" y="2105025"/>
            <a:ext cx="952500" cy="993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그래픽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71500" y="3180080"/>
            <a:ext cx="952500" cy="993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프로그래밍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71500" y="4254500"/>
            <a:ext cx="952500" cy="993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기획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628775" y="5330825"/>
            <a:ext cx="6962775" cy="993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71500" y="5330825"/>
            <a:ext cx="952500" cy="993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사운드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및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2305050" y="3209925"/>
            <a:ext cx="5524500" cy="63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2305050" y="5362575"/>
            <a:ext cx="5524500" cy="63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41" name="텍스트 상자 24"/>
          <p:cNvSpPr txBox="1">
            <a:spLocks/>
          </p:cNvSpPr>
          <p:nvPr/>
        </p:nvSpPr>
        <p:spPr>
          <a:xfrm rot="0">
            <a:off x="1847850" y="2339340"/>
            <a:ext cx="61512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적</a:t>
            </a:r>
            <a:r>
              <a:rPr lang="ko-KR" sz="1800">
                <a:latin typeface="맑은 고딕" charset="0"/>
                <a:ea typeface="맑은 고딕" charset="0"/>
              </a:rPr>
              <a:t>,</a:t>
            </a:r>
            <a:r>
              <a:rPr lang="ko-KR" sz="1800">
                <a:latin typeface="맑은 고딕" charset="0"/>
                <a:ea typeface="맑은 고딕" charset="0"/>
              </a:rPr>
              <a:t> 캐릭터</a:t>
            </a:r>
            <a:r>
              <a:rPr lang="ko-KR" sz="1800">
                <a:latin typeface="맑은 고딕" charset="0"/>
                <a:ea typeface="맑은 고딕" charset="0"/>
              </a:rPr>
              <a:t>,</a:t>
            </a:r>
            <a:r>
              <a:rPr lang="ko-KR" sz="1800">
                <a:latin typeface="맑은 고딕" charset="0"/>
                <a:ea typeface="맑은 고딕" charset="0"/>
              </a:rPr>
              <a:t> 배경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25"/>
          <p:cNvSpPr txBox="1">
            <a:spLocks/>
          </p:cNvSpPr>
          <p:nvPr/>
        </p:nvSpPr>
        <p:spPr>
          <a:xfrm rot="0">
            <a:off x="1827530" y="3491865"/>
            <a:ext cx="65811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적 </a:t>
            </a:r>
            <a:r>
              <a:rPr sz="1800">
                <a:latin typeface="맑은 고딕" charset="0"/>
                <a:ea typeface="맑은 고딕" charset="0"/>
              </a:rPr>
              <a:t>알고리즘, 증강 시스</a:t>
            </a:r>
            <a:r>
              <a:rPr lang="ko-KR" sz="1800">
                <a:latin typeface="맑은 고딕" charset="0"/>
                <a:ea typeface="맑은 고딕" charset="0"/>
              </a:rPr>
              <a:t>템,</a:t>
            </a:r>
            <a:r>
              <a:rPr lang="ko-KR" sz="1800">
                <a:latin typeface="맑은 고딕" charset="0"/>
                <a:ea typeface="맑은 고딕" charset="0"/>
              </a:rPr>
              <a:t> 스킬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27"/>
          <p:cNvSpPr txBox="1">
            <a:spLocks/>
          </p:cNvSpPr>
          <p:nvPr/>
        </p:nvSpPr>
        <p:spPr>
          <a:xfrm rot="0">
            <a:off x="1718310" y="4357370"/>
            <a:ext cx="6717665" cy="273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4" name="텍스트 상자 1"/>
          <p:cNvSpPr txBox="1">
            <a:spLocks/>
          </p:cNvSpPr>
          <p:nvPr/>
        </p:nvSpPr>
        <p:spPr>
          <a:xfrm rot="0">
            <a:off x="1861185" y="4575810"/>
            <a:ext cx="61448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스킬 </a:t>
            </a:r>
            <a:r>
              <a:rPr lang="ko-KR" sz="1800">
                <a:latin typeface="맑은 고딕" charset="0"/>
                <a:ea typeface="맑은 고딕" charset="0"/>
              </a:rPr>
              <a:t>구성,</a:t>
            </a:r>
            <a:r>
              <a:rPr lang="ko-KR" sz="1800">
                <a:latin typeface="맑은 고딕" charset="0"/>
                <a:ea typeface="맑은 고딕" charset="0"/>
              </a:rPr>
              <a:t> 보스, 맵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2"/>
          <p:cNvSpPr txBox="1">
            <a:spLocks/>
          </p:cNvSpPr>
          <p:nvPr/>
        </p:nvSpPr>
        <p:spPr>
          <a:xfrm rot="0">
            <a:off x="1779905" y="5633085"/>
            <a:ext cx="66694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효과음, 배경음악,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라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개발의 범위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52450" y="2066925"/>
            <a:ext cx="8039735" cy="409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123950" y="146685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개발 가능한 리소스</a:t>
            </a:r>
          </a:p>
        </p:txBody>
      </p:sp>
      <p:sp>
        <p:nvSpPr>
          <p:cNvPr id="13" name="텍스트 상자 7"/>
          <p:cNvSpPr txBox="1">
            <a:spLocks/>
          </p:cNvSpPr>
          <p:nvPr/>
        </p:nvSpPr>
        <p:spPr>
          <a:xfrm rot="0">
            <a:off x="702310" y="2237105"/>
            <a:ext cx="772668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r>
              <a:rPr sz="1800">
                <a:latin typeface="맑은 고딕" charset="0"/>
                <a:ea typeface="맑은 고딕" charset="0"/>
              </a:rPr>
              <a:t>. 몬스터, 캐릭터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2. </a:t>
            </a:r>
            <a:r>
              <a:rPr lang="ko-KR" sz="1800">
                <a:latin typeface="맑은 고딕" charset="0"/>
                <a:ea typeface="맑은 고딕" charset="0"/>
              </a:rPr>
              <a:t>뒷 </a:t>
            </a:r>
            <a:r>
              <a:rPr lang="ko-KR" sz="1800">
                <a:latin typeface="맑은 고딕" charset="0"/>
                <a:ea typeface="맑은 고딕" charset="0"/>
              </a:rPr>
              <a:t>배경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3. 스킬 이펙트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4. UI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ko-KR" altLang="en-US" sz="2800" b="1"/>
              <a:t>라</a:t>
            </a:r>
            <a:r>
              <a:rPr lang="en-US" altLang="ko-KR" sz="2800" b="1"/>
              <a:t>.</a:t>
            </a:r>
            <a:r>
              <a:rPr lang="ko-KR" altLang="en-US" sz="2800" b="1"/>
              <a:t> 개발의 범위</a:t>
            </a:r>
            <a:endParaRPr lang="ko-KR" altLang="en-US" sz="2800" b="1"/>
          </a:p>
        </p:txBody>
      </p:sp>
      <p:sp>
        <p:nvSpPr>
          <p:cNvPr id="12" name="제목 1"/>
          <p:cNvSpPr txBox="1"/>
          <p:nvPr/>
        </p:nvSpPr>
        <p:spPr>
          <a:xfrm>
            <a:off x="1123950" y="1466850"/>
            <a:ext cx="7324725" cy="657225"/>
          </a:xfrm>
          <a:prstGeom prst="rect">
            <a:avLst/>
          </a:prstGeom>
        </p:spPr>
        <p:txBody>
          <a:bodyPr vert="horz" lIns="91440" tIns="45720" rIns="91440" bIns="45720" anchor="t" anchorCtr="0">
            <a:normAutofit/>
          </a:bodyPr>
          <a:lstStyle/>
          <a:p>
            <a:pPr marL="0" marR="0" lv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20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 </a:t>
            </a:r>
            <a:r>
              <a:rPr kumimoji="0" lang="ko-KR" altLang="en-US" sz="220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개발 일정</a:t>
            </a:r>
            <a:endParaRPr kumimoji="0" lang="ko-KR" altLang="en-US" sz="2200" i="0" u="none" strike="noStrike" kern="1200" cap="none" spc="0" normalizeH="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표 6"/>
          <p:cNvGraphicFramePr>
            <a:graphicFrameLocks noGrp="1"/>
          </p:cNvGraphicFramePr>
          <p:nvPr/>
        </p:nvGraphicFramePr>
        <p:xfrm>
          <a:off x="210312" y="2124075"/>
          <a:ext cx="8668031" cy="3552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533"/>
                <a:gridCol w="678318"/>
                <a:gridCol w="678318"/>
                <a:gridCol w="678318"/>
                <a:gridCol w="678318"/>
                <a:gridCol w="678318"/>
                <a:gridCol w="678318"/>
                <a:gridCol w="678318"/>
                <a:gridCol w="678318"/>
                <a:gridCol w="678318"/>
                <a:gridCol w="678318"/>
                <a:gridCol w="678318"/>
              </a:tblGrid>
              <a:tr h="344806"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분야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630935"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기획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644208"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프로그래밍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rgbClr val="e9ed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644208"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그래픽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rgbClr val="d0d8e8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644208"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사운드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rgbClr val="e9ed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rgbClr val="e9ed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rgbClr val="e9ed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644208"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테스트 및 수정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rgbClr val="f7964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335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ko-KR" altLang="en-US" sz="2800" b="1"/>
              <a:t>마</a:t>
            </a:r>
            <a:r>
              <a:rPr lang="en-US" altLang="ko-KR" sz="2800" b="1"/>
              <a:t>.</a:t>
            </a:r>
            <a:r>
              <a:rPr lang="ko-KR" altLang="en-US" sz="2800" b="1"/>
              <a:t> 팀워크</a:t>
            </a:r>
            <a:endParaRPr lang="ko-KR" altLang="en-US" sz="2800" b="1"/>
          </a:p>
        </p:txBody>
      </p:sp>
      <p:sp>
        <p:nvSpPr>
          <p:cNvPr id="7" name="직사각형 6"/>
          <p:cNvSpPr/>
          <p:nvPr/>
        </p:nvSpPr>
        <p:spPr>
          <a:xfrm>
            <a:off x="542925" y="2066925"/>
            <a:ext cx="8058785" cy="409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atinLnBrk="0">
              <a:lnSpc>
                <a:spcPct val="150000"/>
              </a:lnSpc>
              <a:defRPr/>
            </a:pPr>
            <a:endParaRPr lang="en-US" altLang="ko-KR" sz="1500">
              <a:solidFill>
                <a:schemeClr val="tx1"/>
              </a:solidFill>
            </a:endParaRPr>
          </a:p>
        </p:txBody>
      </p:sp>
      <p:sp>
        <p:nvSpPr>
          <p:cNvPr id="12" name="제목 1"/>
          <p:cNvSpPr txBox="1"/>
          <p:nvPr/>
        </p:nvSpPr>
        <p:spPr>
          <a:xfrm>
            <a:off x="1123950" y="1466850"/>
            <a:ext cx="7324725" cy="657225"/>
          </a:xfrm>
          <a:prstGeom prst="rect">
            <a:avLst/>
          </a:prstGeom>
        </p:spPr>
        <p:txBody>
          <a:bodyPr vert="horz" lIns="91440" tIns="45720" rIns="91440" bIns="45720" anchor="t" anchorCtr="0">
            <a:normAutofit/>
          </a:bodyPr>
          <a:lstStyle/>
          <a:p>
            <a:pPr marL="0" marR="0" lv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20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kumimoji="0" lang="ko-KR" altLang="en-US" sz="220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팀워크를 위한 개발 지침</a:t>
            </a:r>
            <a:r>
              <a:rPr kumimoji="0" lang="en-US" altLang="ko-KR" sz="220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ko-KR" altLang="en-US" sz="220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서로의 약속</a:t>
            </a:r>
            <a:endParaRPr kumimoji="0" lang="ko-KR" altLang="en-US" sz="2200" i="0" u="none" strike="noStrike" kern="1200" cap="none" spc="0" normalizeH="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199765" y="3844520"/>
            <a:ext cx="6744470" cy="5392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/>
              <a:t>각자의 위치에서 최선을 다하자</a:t>
            </a:r>
            <a:endParaRPr lang="en-US" altLang="ko-KR" sz="3000"/>
          </a:p>
        </p:txBody>
      </p:sp>
    </p:spTree>
    <p:extLst>
      <p:ext uri="{BB962C8B-B14F-4D97-AF65-F5344CB8AC3E}">
        <p14:creationId xmlns:p14="http://schemas.microsoft.com/office/powerpoint/2010/main" val="2915229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마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팀워크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61975" y="2066925"/>
            <a:ext cx="8020685" cy="409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1500" dirty="0">
                <a:solidFill>
                  <a:schemeClr val="tx1"/>
                </a:solidFill>
              </a:rPr>
              <a:t>없음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123950" y="146685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dirty="0">
                <a:latin typeface="+mj-lt"/>
                <a:ea typeface="+mj-ea"/>
                <a:cs typeface="+mj-cs"/>
              </a:rPr>
              <a:t>2</a:t>
            </a: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지원 요청 사항</a:t>
            </a:r>
          </a:p>
        </p:txBody>
      </p:sp>
    </p:spTree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ko-KR" altLang="en-US" sz="2800" b="1"/>
              <a:t>바</a:t>
            </a:r>
            <a:r>
              <a:rPr lang="en-US" altLang="ko-KR" sz="2800" b="1"/>
              <a:t>.</a:t>
            </a:r>
            <a:r>
              <a:rPr lang="ko-KR" altLang="en-US" sz="2800" b="1"/>
              <a:t> 기대 성과</a:t>
            </a:r>
            <a:endParaRPr lang="ko-KR" altLang="en-US" sz="2800" b="1"/>
          </a:p>
        </p:txBody>
      </p:sp>
      <p:sp>
        <p:nvSpPr>
          <p:cNvPr id="7" name="직사각형 6"/>
          <p:cNvSpPr/>
          <p:nvPr/>
        </p:nvSpPr>
        <p:spPr>
          <a:xfrm>
            <a:off x="514350" y="1552575"/>
            <a:ext cx="8115935" cy="4608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689840" y="1894205"/>
            <a:ext cx="7764318" cy="39255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b="1"/>
              <a:t>김민영</a:t>
            </a:r>
            <a:r>
              <a:rPr lang="ko-KR" altLang="en-US"/>
              <a:t> : 이번 팀프로젝트로 많은 것을 경험 해보았으면 좋겠다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 b="1"/>
              <a:t>유성준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채워나가고 있는 프로그래밍 기술을 더욱 세련되게 발전시키기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   위해 노력하고 있습니다.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 b="1"/>
              <a:t>유지승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팀원들과 다 같이 함께해서 좋은 경험인 것 같습니다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 b="1"/>
              <a:t>신종현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팀원과의 팀워크,  게임 개발실력 향상을 기대하고 있습니다.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 b="1"/>
              <a:t>이동현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혼자서는 미쳐 개발하지 못할 프로젝트를 개발 할 수 있음과 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   앞으로의 상호간의 우호관계 향상등을 기대하고 있습니다.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 b="1"/>
              <a:t>최예원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게임 개발이라는 목표를 두고 팀원들이 함께 협력하여 이를 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   달성하는 것이 기대됩니다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8647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0" y="1120775"/>
            <a:ext cx="9144000" cy="739775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내 용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749972" y="2295525"/>
            <a:ext cx="5644056" cy="3616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가</a:t>
            </a: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팀 소개</a:t>
            </a:r>
            <a:endParaRPr kumimoji="0" lang="en-US" altLang="ko-KR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dirty="0">
                <a:latin typeface="+mj-lt"/>
                <a:ea typeface="+mj-ea"/>
                <a:cs typeface="+mj-cs"/>
              </a:rPr>
              <a:t>나</a:t>
            </a:r>
            <a:r>
              <a:rPr lang="en-US" altLang="ko-KR" sz="2200" dirty="0">
                <a:latin typeface="+mj-lt"/>
                <a:ea typeface="+mj-ea"/>
                <a:cs typeface="+mj-cs"/>
              </a:rPr>
              <a:t>. </a:t>
            </a:r>
            <a:r>
              <a:rPr lang="ko-KR" altLang="en-US" sz="2200" dirty="0">
                <a:latin typeface="+mj-lt"/>
                <a:ea typeface="+mj-ea"/>
                <a:cs typeface="+mj-cs"/>
              </a:rPr>
              <a:t>프로젝트 개요</a:t>
            </a:r>
            <a:endParaRPr lang="en-US" altLang="ko-KR" sz="2200" dirty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다</a:t>
            </a: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r>
              <a:rPr kumimoji="0" lang="en-US" altLang="ko-KR" sz="2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2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개발 방향</a:t>
            </a:r>
            <a:endParaRPr kumimoji="0" lang="en-US" altLang="ko-KR" sz="220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baseline="0" dirty="0">
                <a:latin typeface="+mj-lt"/>
                <a:ea typeface="+mj-ea"/>
                <a:cs typeface="+mj-cs"/>
              </a:rPr>
              <a:t>라</a:t>
            </a:r>
            <a:r>
              <a:rPr lang="en-US" altLang="ko-KR" sz="2200" baseline="0" dirty="0">
                <a:latin typeface="+mj-lt"/>
                <a:ea typeface="+mj-ea"/>
                <a:cs typeface="+mj-cs"/>
              </a:rPr>
              <a:t>. </a:t>
            </a:r>
            <a:r>
              <a:rPr lang="ko-KR" altLang="en-US" sz="2200" baseline="0" dirty="0">
                <a:latin typeface="+mj-lt"/>
                <a:ea typeface="+mj-ea"/>
                <a:cs typeface="+mj-cs"/>
              </a:rPr>
              <a:t>개발의 범위</a:t>
            </a:r>
            <a:endParaRPr lang="en-US" altLang="ko-KR" sz="2200" baseline="0" dirty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</a:t>
            </a:r>
            <a:r>
              <a:rPr kumimoji="0" lang="en-US" altLang="ko-KR" sz="2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  <a:r>
              <a:rPr kumimoji="0" lang="ko-KR" altLang="en-US" sz="2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팀워크</a:t>
            </a:r>
            <a:endParaRPr kumimoji="0" lang="en-US" altLang="ko-KR" sz="220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baseline="0" dirty="0">
                <a:latin typeface="+mj-lt"/>
                <a:ea typeface="+mj-ea"/>
                <a:cs typeface="+mj-cs"/>
              </a:rPr>
              <a:t>바</a:t>
            </a:r>
            <a:r>
              <a:rPr lang="en-US" altLang="ko-KR" sz="2200" baseline="0" dirty="0">
                <a:latin typeface="+mj-lt"/>
                <a:ea typeface="+mj-ea"/>
                <a:cs typeface="+mj-cs"/>
              </a:rPr>
              <a:t>. </a:t>
            </a:r>
            <a:r>
              <a:rPr lang="ko-KR" altLang="en-US" sz="2200" baseline="0" dirty="0">
                <a:latin typeface="+mj-lt"/>
                <a:ea typeface="+mj-ea"/>
                <a:cs typeface="+mj-cs"/>
              </a:rPr>
              <a:t>기대 성과</a:t>
            </a:r>
            <a:endParaRPr kumimoji="0" lang="ko-KR" altLang="en-US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ko-KR" altLang="en-US" sz="2800" b="1"/>
              <a:t>가</a:t>
            </a:r>
            <a:r>
              <a:rPr lang="en-US" altLang="ko-KR" sz="2800" b="1"/>
              <a:t>.</a:t>
            </a:r>
            <a:r>
              <a:rPr lang="ko-KR" altLang="en-US" sz="2800" b="1"/>
              <a:t> 팀 소개</a:t>
            </a:r>
            <a:endParaRPr lang="ko-KR" altLang="en-US" sz="2800" b="1"/>
          </a:p>
        </p:txBody>
      </p:sp>
      <p:sp>
        <p:nvSpPr>
          <p:cNvPr id="6" name="제목 1"/>
          <p:cNvSpPr txBox="1"/>
          <p:nvPr/>
        </p:nvSpPr>
        <p:spPr>
          <a:xfrm>
            <a:off x="1123950" y="1422400"/>
            <a:ext cx="7324725" cy="159639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spAutoFit/>
          </a:bodyPr>
          <a:lstStyle/>
          <a:p>
            <a:pPr marL="457200" marR="0" lvl="0" indent="-45720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AutoNum type="arabicPeriod"/>
              <a:defRPr/>
            </a:pPr>
            <a:r>
              <a:rPr kumimoji="0" lang="ko-KR" altLang="en-US" sz="220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① 팀명 </a:t>
            </a:r>
            <a:r>
              <a:rPr kumimoji="0" lang="en-US" altLang="ko-KR" sz="220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 </a:t>
            </a:r>
            <a:r>
              <a:rPr kumimoji="0" lang="ko-KR" altLang="en-US" sz="220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파인애플</a:t>
            </a:r>
            <a:endParaRPr kumimoji="0" lang="ko-KR" altLang="en-US" sz="220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914400" lvl="1" indent="-457200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2200">
                <a:latin typeface="+mj-lt"/>
                <a:ea typeface="+mj-ea"/>
                <a:cs typeface="+mj-cs"/>
              </a:rPr>
              <a:t>② 팀명의 유래 </a:t>
            </a:r>
            <a:r>
              <a:rPr lang="en-US" altLang="ko-KR" sz="2200">
                <a:latin typeface="+mj-lt"/>
                <a:ea typeface="+mj-ea"/>
                <a:cs typeface="+mj-cs"/>
              </a:rPr>
              <a:t>: </a:t>
            </a:r>
            <a:r>
              <a:rPr lang="ko-KR" altLang="en-US" sz="2200">
                <a:latin typeface="+mj-lt"/>
                <a:ea typeface="+mj-ea"/>
                <a:cs typeface="+mj-cs"/>
              </a:rPr>
              <a:t>파인애플과 같이 상큼한 프로젝트를 위해 정하였음  </a:t>
            </a:r>
            <a:endParaRPr lang="ko-KR" altLang="en-US" sz="2200"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제목 1"/>
          <p:cNvSpPr txBox="1"/>
          <p:nvPr/>
        </p:nvSpPr>
        <p:spPr>
          <a:xfrm>
            <a:off x="1123950" y="3333750"/>
            <a:ext cx="7324725" cy="666750"/>
          </a:xfrm>
          <a:prstGeom prst="rect">
            <a:avLst/>
          </a:prstGeom>
        </p:spPr>
        <p:txBody>
          <a:bodyPr vert="horz" lIns="91440" tIns="45720" rIns="91440" bIns="45720" anchor="t" anchorCtr="0">
            <a:normAutofit/>
          </a:bodyPr>
          <a:lstStyle/>
          <a:p>
            <a:pPr marL="0" marR="0" lv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20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 </a:t>
            </a:r>
            <a:r>
              <a:rPr kumimoji="0" lang="ko-KR" altLang="en-US" sz="220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팀원 구성 및 역할</a:t>
            </a:r>
            <a:endParaRPr kumimoji="0" lang="ko-KR" altLang="en-US" sz="220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2200"/>
          </a:p>
        </p:txBody>
      </p:sp>
      <p:cxnSp>
        <p:nvCxnSpPr>
          <p:cNvPr id="9" name="직선 연결선 8"/>
          <p:cNvCxnSpPr/>
          <p:nvPr/>
        </p:nvCxnSpPr>
        <p:spPr>
          <a:xfrm>
            <a:off x="666750" y="4010025"/>
            <a:ext cx="3724275" cy="1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66750" y="4486275"/>
            <a:ext cx="3724275" cy="1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66750" y="6372225"/>
            <a:ext cx="3724275" cy="1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2475" y="4097655"/>
            <a:ext cx="1400175" cy="3213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ctr">
              <a:defRPr/>
            </a:pPr>
            <a:r>
              <a:rPr lang="ko-KR" altLang="en-US" sz="1500">
                <a:solidFill>
                  <a:schemeClr val="bg1">
                    <a:lumMod val="50000"/>
                  </a:schemeClr>
                </a:solidFill>
              </a:rPr>
              <a:t>반번호 이름</a:t>
            </a:r>
            <a:endParaRPr lang="ko-KR" altLang="en-US" sz="15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38400" y="4097655"/>
            <a:ext cx="1876425" cy="3213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ctr">
              <a:defRPr/>
            </a:pPr>
            <a:r>
              <a:rPr lang="ko-KR" altLang="en-US" sz="1500">
                <a:solidFill>
                  <a:schemeClr val="bg1">
                    <a:lumMod val="50000"/>
                  </a:schemeClr>
                </a:solidFill>
              </a:rPr>
              <a:t>역   할</a:t>
            </a:r>
            <a:endParaRPr lang="ko-KR" altLang="en-US" sz="15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4676775" y="4010025"/>
            <a:ext cx="3724275" cy="1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676775" y="4486275"/>
            <a:ext cx="3724275" cy="1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48425" y="4097655"/>
            <a:ext cx="1876425" cy="3213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ctr">
              <a:defRPr/>
            </a:pPr>
            <a:r>
              <a:rPr lang="ko-KR" altLang="en-US" sz="1500">
                <a:solidFill>
                  <a:schemeClr val="bg1">
                    <a:lumMod val="50000"/>
                  </a:schemeClr>
                </a:solidFill>
              </a:rPr>
              <a:t>역   할</a:t>
            </a:r>
            <a:endParaRPr lang="ko-KR" altLang="en-US" sz="15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07890" y="4119880"/>
            <a:ext cx="1400175" cy="32321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ctr">
              <a:defRPr/>
            </a:pPr>
            <a:r>
              <a:rPr lang="ko-KR" altLang="en-US" sz="1500">
                <a:solidFill>
                  <a:schemeClr val="bg1">
                    <a:lumMod val="50000"/>
                  </a:schemeClr>
                </a:solidFill>
              </a:rPr>
              <a:t>반번호 이름</a:t>
            </a:r>
            <a:endParaRPr lang="ko-KR" altLang="en-US" sz="15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4676775" y="6398340"/>
            <a:ext cx="3724275" cy="1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"/>
          <p:cNvCxnSpPr/>
          <p:nvPr/>
        </p:nvCxnSpPr>
        <p:spPr>
          <a:xfrm rot="16200000" flipH="1">
            <a:off x="1349214" y="5192551"/>
            <a:ext cx="2359347" cy="0"/>
          </a:xfrm>
          <a:prstGeom prst="line">
            <a:avLst/>
          </a:prstGeom>
          <a:ln w="1905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"/>
          <p:cNvCxnSpPr/>
          <p:nvPr/>
        </p:nvCxnSpPr>
        <p:spPr>
          <a:xfrm>
            <a:off x="666750" y="5069416"/>
            <a:ext cx="3724275" cy="0"/>
          </a:xfrm>
          <a:prstGeom prst="line">
            <a:avLst/>
          </a:prstGeom>
          <a:ln w="1905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"/>
          <p:cNvCxnSpPr/>
          <p:nvPr/>
        </p:nvCxnSpPr>
        <p:spPr>
          <a:xfrm>
            <a:off x="666750" y="5715978"/>
            <a:ext cx="3724275" cy="0"/>
          </a:xfrm>
          <a:prstGeom prst="line">
            <a:avLst/>
          </a:prstGeom>
          <a:ln w="1905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"/>
          <p:cNvCxnSpPr/>
          <p:nvPr/>
        </p:nvCxnSpPr>
        <p:spPr>
          <a:xfrm>
            <a:off x="4676775" y="5069416"/>
            <a:ext cx="3724275" cy="0"/>
          </a:xfrm>
          <a:prstGeom prst="line">
            <a:avLst/>
          </a:prstGeom>
          <a:ln w="1905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"/>
          <p:cNvCxnSpPr/>
          <p:nvPr/>
        </p:nvCxnSpPr>
        <p:spPr>
          <a:xfrm>
            <a:off x="4676775" y="5715979"/>
            <a:ext cx="3724275" cy="0"/>
          </a:xfrm>
          <a:prstGeom prst="line">
            <a:avLst/>
          </a:prstGeom>
          <a:ln w="1905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"/>
          <p:cNvCxnSpPr/>
          <p:nvPr/>
        </p:nvCxnSpPr>
        <p:spPr>
          <a:xfrm rot="16200000" flipH="1">
            <a:off x="5268751" y="5180173"/>
            <a:ext cx="2359347" cy="0"/>
          </a:xfrm>
          <a:prstGeom prst="line">
            <a:avLst/>
          </a:prstGeom>
          <a:ln w="1905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"/>
          <p:cNvSpPr txBox="1"/>
          <p:nvPr/>
        </p:nvSpPr>
        <p:spPr>
          <a:xfrm>
            <a:off x="756094" y="4572571"/>
            <a:ext cx="1630220" cy="38862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/>
              <a:t>2102</a:t>
            </a:r>
            <a:r>
              <a:rPr lang="ko-KR" altLang="en-US" sz="2000"/>
              <a:t> 김민영</a:t>
            </a:r>
            <a:endParaRPr lang="ko-KR" altLang="en-US" sz="2000"/>
          </a:p>
        </p:txBody>
      </p:sp>
      <p:sp>
        <p:nvSpPr>
          <p:cNvPr id="56" name=""/>
          <p:cNvSpPr txBox="1"/>
          <p:nvPr/>
        </p:nvSpPr>
        <p:spPr>
          <a:xfrm>
            <a:off x="756094" y="5192551"/>
            <a:ext cx="1630220" cy="38862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/>
              <a:t>2111</a:t>
            </a:r>
            <a:r>
              <a:rPr lang="ko-KR" altLang="en-US" sz="2000"/>
              <a:t> 유성준</a:t>
            </a:r>
            <a:endParaRPr lang="ko-KR" altLang="en-US" sz="2000"/>
          </a:p>
        </p:txBody>
      </p:sp>
      <p:sp>
        <p:nvSpPr>
          <p:cNvPr id="57" name=""/>
          <p:cNvSpPr txBox="1"/>
          <p:nvPr/>
        </p:nvSpPr>
        <p:spPr>
          <a:xfrm>
            <a:off x="756094" y="5832729"/>
            <a:ext cx="1630220" cy="39471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/>
              <a:t>2112</a:t>
            </a:r>
            <a:r>
              <a:rPr lang="ko-KR" altLang="en-US" sz="2000"/>
              <a:t> 유지승</a:t>
            </a:r>
            <a:endParaRPr lang="ko-KR" altLang="en-US" sz="2000"/>
          </a:p>
        </p:txBody>
      </p:sp>
      <p:sp>
        <p:nvSpPr>
          <p:cNvPr id="58" name=""/>
          <p:cNvSpPr txBox="1"/>
          <p:nvPr/>
        </p:nvSpPr>
        <p:spPr>
          <a:xfrm>
            <a:off x="4716589" y="4572571"/>
            <a:ext cx="1630220" cy="38862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/>
              <a:t>1111</a:t>
            </a:r>
            <a:r>
              <a:rPr lang="ko-KR" altLang="en-US" sz="2000"/>
              <a:t> 신종현</a:t>
            </a:r>
            <a:endParaRPr lang="ko-KR" altLang="en-US" sz="2000"/>
          </a:p>
        </p:txBody>
      </p:sp>
      <p:sp>
        <p:nvSpPr>
          <p:cNvPr id="59" name=""/>
          <p:cNvSpPr txBox="1"/>
          <p:nvPr/>
        </p:nvSpPr>
        <p:spPr>
          <a:xfrm>
            <a:off x="4716589" y="5180173"/>
            <a:ext cx="1630220" cy="39004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/>
              <a:t>1112</a:t>
            </a:r>
            <a:r>
              <a:rPr lang="ko-KR" altLang="en-US" sz="2000"/>
              <a:t> 이동현</a:t>
            </a:r>
            <a:endParaRPr lang="ko-KR" altLang="en-US" sz="2000"/>
          </a:p>
        </p:txBody>
      </p:sp>
      <p:sp>
        <p:nvSpPr>
          <p:cNvPr id="60" name=""/>
          <p:cNvSpPr txBox="1"/>
          <p:nvPr/>
        </p:nvSpPr>
        <p:spPr>
          <a:xfrm>
            <a:off x="4716589" y="5868733"/>
            <a:ext cx="1630220" cy="38862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/>
              <a:t>1114 </a:t>
            </a:r>
            <a:r>
              <a:rPr lang="ko-KR" altLang="en-US" sz="2000"/>
              <a:t>최예원</a:t>
            </a:r>
            <a:endParaRPr lang="ko-KR" altLang="en-US" sz="2000"/>
          </a:p>
        </p:txBody>
      </p:sp>
      <p:sp>
        <p:nvSpPr>
          <p:cNvPr id="61" name=""/>
          <p:cNvSpPr txBox="1"/>
          <p:nvPr/>
        </p:nvSpPr>
        <p:spPr>
          <a:xfrm>
            <a:off x="2684605" y="4572571"/>
            <a:ext cx="1630220" cy="38862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/>
              <a:t>게임 개발</a:t>
            </a:r>
            <a:endParaRPr lang="ko-KR" altLang="en-US" sz="2000"/>
          </a:p>
        </p:txBody>
      </p:sp>
      <p:sp>
        <p:nvSpPr>
          <p:cNvPr id="62" name=""/>
          <p:cNvSpPr txBox="1"/>
          <p:nvPr/>
        </p:nvSpPr>
        <p:spPr>
          <a:xfrm>
            <a:off x="2684605" y="5192551"/>
            <a:ext cx="1630220" cy="38862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/>
              <a:t>게임 개발</a:t>
            </a:r>
            <a:endParaRPr lang="ko-KR" altLang="en-US" sz="2000"/>
          </a:p>
        </p:txBody>
      </p:sp>
      <p:sp>
        <p:nvSpPr>
          <p:cNvPr id="63" name=""/>
          <p:cNvSpPr txBox="1"/>
          <p:nvPr/>
        </p:nvSpPr>
        <p:spPr>
          <a:xfrm>
            <a:off x="2684605" y="5812531"/>
            <a:ext cx="1630220" cy="39586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/>
              <a:t>게임 그래픽</a:t>
            </a:r>
            <a:endParaRPr lang="ko-KR" altLang="en-US" sz="2000"/>
          </a:p>
        </p:txBody>
      </p:sp>
      <p:sp>
        <p:nvSpPr>
          <p:cNvPr id="64" name=""/>
          <p:cNvSpPr txBox="1"/>
          <p:nvPr/>
        </p:nvSpPr>
        <p:spPr>
          <a:xfrm>
            <a:off x="6571528" y="4572571"/>
            <a:ext cx="1630220" cy="38862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/>
              <a:t>게임 개발</a:t>
            </a:r>
            <a:endParaRPr lang="ko-KR" altLang="en-US" sz="2000"/>
          </a:p>
        </p:txBody>
      </p:sp>
      <p:sp>
        <p:nvSpPr>
          <p:cNvPr id="65" name=""/>
          <p:cNvSpPr txBox="1"/>
          <p:nvPr/>
        </p:nvSpPr>
        <p:spPr>
          <a:xfrm>
            <a:off x="6571528" y="5180173"/>
            <a:ext cx="1630220" cy="39004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/>
              <a:t>게임 개발</a:t>
            </a:r>
            <a:endParaRPr lang="ko-KR" altLang="en-US" sz="2000"/>
          </a:p>
        </p:txBody>
      </p:sp>
      <p:sp>
        <p:nvSpPr>
          <p:cNvPr id="66" name=""/>
          <p:cNvSpPr txBox="1"/>
          <p:nvPr/>
        </p:nvSpPr>
        <p:spPr>
          <a:xfrm>
            <a:off x="6571528" y="5868733"/>
            <a:ext cx="1630220" cy="38862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/>
              <a:t>게임 개발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28481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나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프로젝트 개요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23950" y="146685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게임의 주제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6275" y="2105025"/>
            <a:ext cx="7791450" cy="1190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123950" y="367665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게임의 </a:t>
            </a:r>
            <a:r>
              <a:rPr kumimoji="0" lang="ko-KR" altLang="en-US" sz="22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컨셉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및 목표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76275" y="4314825"/>
            <a:ext cx="7791450" cy="1809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텍스트 상자 1"/>
          <p:cNvSpPr txBox="1">
            <a:spLocks/>
          </p:cNvSpPr>
          <p:nvPr/>
        </p:nvSpPr>
        <p:spPr>
          <a:xfrm rot="0">
            <a:off x="776605" y="2202815"/>
            <a:ext cx="76180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백귀야행 </a:t>
            </a:r>
            <a:r>
              <a:rPr sz="1800">
                <a:latin typeface="맑은 고딕" charset="0"/>
                <a:ea typeface="맑은 고딕" charset="0"/>
              </a:rPr>
              <a:t>-&gt; 요괴들의 습격 및 요괴 퇴치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2"/>
          <p:cNvSpPr txBox="1">
            <a:spLocks/>
          </p:cNvSpPr>
          <p:nvPr/>
        </p:nvSpPr>
        <p:spPr>
          <a:xfrm rot="0">
            <a:off x="756920" y="4391660"/>
            <a:ext cx="76377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각국의 </a:t>
            </a:r>
            <a:r>
              <a:rPr lang="ko-KR" sz="1800">
                <a:latin typeface="맑은 고딕" charset="0"/>
                <a:ea typeface="맑은 고딕" charset="0"/>
              </a:rPr>
              <a:t>요괴들을 처치하여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강해지는 로그라이크, 게임의 흐름을 플레이</a:t>
            </a:r>
            <a:r>
              <a:rPr lang="ko-KR" sz="1800">
                <a:latin typeface="맑은 고딕" charset="0"/>
                <a:ea typeface="맑은 고딕" charset="0"/>
              </a:rPr>
              <a:t>어가 </a:t>
            </a:r>
            <a:r>
              <a:rPr lang="ko-KR" sz="1800">
                <a:latin typeface="맑은 고딕" charset="0"/>
                <a:ea typeface="맑은 고딕" charset="0"/>
              </a:rPr>
              <a:t>선택 할 수 있도록 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나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프로젝트 개요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23950" y="146685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게임의 사용자층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7700" y="2105025"/>
            <a:ext cx="7848600" cy="676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123950" y="3228975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게임의 특징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7700" y="3838575"/>
            <a:ext cx="7848600" cy="228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텍스트 상자 1"/>
          <p:cNvSpPr txBox="1">
            <a:spLocks/>
          </p:cNvSpPr>
          <p:nvPr/>
        </p:nvSpPr>
        <p:spPr>
          <a:xfrm rot="0">
            <a:off x="654685" y="2202815"/>
            <a:ext cx="779462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로그라이크 </a:t>
            </a:r>
            <a:r>
              <a:rPr lang="ko-KR" sz="1800">
                <a:latin typeface="맑은 고딕" charset="0"/>
                <a:ea typeface="맑은 고딕" charset="0"/>
              </a:rPr>
              <a:t>장</a:t>
            </a:r>
            <a:r>
              <a:rPr lang="ko-KR" sz="1800">
                <a:latin typeface="맑은 고딕" charset="0"/>
                <a:ea typeface="맑은 고딕" charset="0"/>
              </a:rPr>
              <a:t>르를 좋아하는 1</a:t>
            </a:r>
            <a:r>
              <a:rPr lang="ko-KR" sz="1800">
                <a:latin typeface="맑은 고딕" charset="0"/>
                <a:ea typeface="맑은 고딕" charset="0"/>
              </a:rPr>
              <a:t>0대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2"/>
          <p:cNvSpPr txBox="1">
            <a:spLocks/>
          </p:cNvSpPr>
          <p:nvPr/>
        </p:nvSpPr>
        <p:spPr>
          <a:xfrm rot="0">
            <a:off x="688340" y="3880485"/>
            <a:ext cx="77812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조우할 </a:t>
            </a:r>
            <a:r>
              <a:rPr lang="ko-KR" sz="1800">
                <a:latin typeface="맑은 고딕" charset="0"/>
                <a:ea typeface="맑은 고딕" charset="0"/>
              </a:rPr>
              <a:t>보스와 자신의 스킬트리를 </a:t>
            </a:r>
            <a:r>
              <a:rPr lang="ko-KR" sz="1800">
                <a:latin typeface="맑은 고딕" charset="0"/>
                <a:ea typeface="맑은 고딕" charset="0"/>
              </a:rPr>
              <a:t>직접 </a:t>
            </a:r>
            <a:r>
              <a:rPr lang="ko-KR" sz="1800">
                <a:latin typeface="맑은 고딕" charset="0"/>
                <a:ea typeface="맑은 고딕" charset="0"/>
              </a:rPr>
              <a:t>커스텀 할 수 있</a:t>
            </a:r>
            <a:r>
              <a:rPr lang="ko-KR" sz="1800">
                <a:latin typeface="맑은 고딕" charset="0"/>
                <a:ea typeface="맑은 고딕" charset="0"/>
              </a:rPr>
              <a:t>어 </a:t>
            </a:r>
            <a:r>
              <a:rPr lang="ko-KR" sz="1800">
                <a:latin typeface="맑은 고딕" charset="0"/>
                <a:ea typeface="맑은 고딕" charset="0"/>
              </a:rPr>
              <a:t>게임의 흐름을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플레이어</a:t>
            </a:r>
            <a:r>
              <a:rPr lang="ko-KR" sz="1800">
                <a:latin typeface="맑은 고딕" charset="0"/>
                <a:ea typeface="맑은 고딕" charset="0"/>
              </a:rPr>
              <a:t>가 정할</a:t>
            </a:r>
            <a:r>
              <a:rPr lang="ko-KR" sz="1800">
                <a:latin typeface="맑은 고딕" charset="0"/>
                <a:ea typeface="맑은 고딕" charset="0"/>
              </a:rPr>
              <a:t> 수 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또한 각국의 요괴들을 간</a:t>
            </a:r>
            <a:r>
              <a:rPr lang="ko-KR" sz="1800">
                <a:latin typeface="맑은 고딕" charset="0"/>
                <a:ea typeface="맑은 고딕" charset="0"/>
              </a:rPr>
              <a:t>접적으로 </a:t>
            </a:r>
            <a:r>
              <a:rPr lang="ko-KR" sz="1800">
                <a:latin typeface="맑은 고딕" charset="0"/>
                <a:ea typeface="맑은 고딕" charset="0"/>
              </a:rPr>
              <a:t>알아볼 수 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나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프로젝트 개요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123950" y="3228975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775" y="2027555"/>
            <a:ext cx="7848600" cy="4482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B105638-E5C6-BFB4-674C-14DA8177E366}"/>
              </a:ext>
            </a:extLst>
          </p:cNvPr>
          <p:cNvSpPr txBox="1">
            <a:spLocks/>
          </p:cNvSpPr>
          <p:nvPr/>
        </p:nvSpPr>
        <p:spPr>
          <a:xfrm>
            <a:off x="542925" y="143891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4 - 1.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게임 진행 방식</a:t>
            </a:r>
          </a:p>
        </p:txBody>
      </p:sp>
      <p:sp>
        <p:nvSpPr>
          <p:cNvPr id="12" name="텍스트 상자 3"/>
          <p:cNvSpPr txBox="1">
            <a:spLocks/>
          </p:cNvSpPr>
          <p:nvPr/>
        </p:nvSpPr>
        <p:spPr>
          <a:xfrm rot="0">
            <a:off x="545465" y="2107565"/>
            <a:ext cx="7719695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플레이할 </a:t>
            </a:r>
            <a:r>
              <a:rPr sz="1800">
                <a:latin typeface="맑은 고딕" charset="0"/>
                <a:ea typeface="맑은 고딕" charset="0"/>
              </a:rPr>
              <a:t>캐릭</a:t>
            </a:r>
            <a:r>
              <a:rPr lang="ko-KR" sz="1800">
                <a:latin typeface="맑은 고딕" charset="0"/>
                <a:ea typeface="맑은 고딕" charset="0"/>
              </a:rPr>
              <a:t>터,</a:t>
            </a:r>
            <a:r>
              <a:rPr lang="ko-KR" sz="1800">
                <a:latin typeface="맑은 고딕" charset="0"/>
                <a:ea typeface="맑은 고딕" charset="0"/>
              </a:rPr>
              <a:t> 맵 배경, 처치할 보스를 선택 후 게임 시작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스테이지 하나를 클리어 할 때 마다 </a:t>
            </a:r>
            <a:r>
              <a:rPr lang="ko-KR" sz="1800">
                <a:latin typeface="맑은 고딕" charset="0"/>
                <a:ea typeface="맑은 고딕" charset="0"/>
              </a:rPr>
              <a:t>능력치 </a:t>
            </a:r>
            <a:r>
              <a:rPr lang="ko-KR" sz="1800">
                <a:latin typeface="맑은 고딕" charset="0"/>
                <a:ea typeface="맑은 고딕" charset="0"/>
              </a:rPr>
              <a:t>증강을 선택</a:t>
            </a:r>
            <a:r>
              <a:rPr lang="ko-KR" sz="1800">
                <a:latin typeface="맑은 고딕" charset="0"/>
                <a:ea typeface="맑은 고딕" charset="0"/>
              </a:rPr>
              <a:t>할 </a:t>
            </a:r>
            <a:r>
              <a:rPr lang="ko-KR" sz="1800">
                <a:latin typeface="맑은 고딕" charset="0"/>
                <a:ea typeface="맑은 고딕" charset="0"/>
              </a:rPr>
              <a:t>수 </a:t>
            </a:r>
            <a:r>
              <a:rPr lang="ko-KR" sz="1800">
                <a:latin typeface="맑은 고딕" charset="0"/>
                <a:ea typeface="맑은 고딕" charset="0"/>
              </a:rPr>
              <a:t>있으며 </a:t>
            </a:r>
            <a:r>
              <a:rPr lang="ko-KR" sz="1800">
                <a:latin typeface="맑은 고딕" charset="0"/>
                <a:ea typeface="맑은 고딕" charset="0"/>
              </a:rPr>
              <a:t>특</a:t>
            </a:r>
            <a:r>
              <a:rPr lang="ko-KR" sz="1800">
                <a:latin typeface="맑은 고딕" charset="0"/>
                <a:ea typeface="맑은 고딕" charset="0"/>
              </a:rPr>
              <a:t>정 횟수 </a:t>
            </a:r>
            <a:r>
              <a:rPr lang="ko-KR" sz="1800">
                <a:latin typeface="맑은 고딕" charset="0"/>
                <a:ea typeface="맑은 고딕" charset="0"/>
              </a:rPr>
              <a:t>클리어 마다 </a:t>
            </a:r>
            <a:r>
              <a:rPr lang="ko-KR" sz="1800">
                <a:latin typeface="맑은 고딕" charset="0"/>
                <a:ea typeface="맑은 고딕" charset="0"/>
              </a:rPr>
              <a:t>스킬을 </a:t>
            </a:r>
            <a:r>
              <a:rPr lang="ko-KR" sz="1800">
                <a:latin typeface="맑은 고딕" charset="0"/>
                <a:ea typeface="맑은 고딕" charset="0"/>
              </a:rPr>
              <a:t>선택하여 추가/업그레이드 할 수 있다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9스테이지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클리어 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시 선택 했던 보스를 만나 보스전을 치르며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보스전이 종료된 후 이어서 할 것 인</a:t>
            </a:r>
            <a:r>
              <a:rPr lang="ko-KR" sz="1800">
                <a:latin typeface="맑은 고딕" charset="0"/>
                <a:ea typeface="맑은 고딕" charset="0"/>
              </a:rPr>
              <a:t>지 </a:t>
            </a:r>
            <a:r>
              <a:rPr lang="ko-KR" sz="1800">
                <a:latin typeface="맑은 고딕" charset="0"/>
                <a:ea typeface="맑은 고딕" charset="0"/>
              </a:rPr>
              <a:t>그대로 결산할 것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인지 </a:t>
            </a:r>
            <a:r>
              <a:rPr lang="ko-KR" sz="1800">
                <a:latin typeface="맑은 고딕" charset="0"/>
                <a:ea typeface="맑은 고딕" charset="0"/>
              </a:rPr>
              <a:t>선택할 </a:t>
            </a:r>
            <a:r>
              <a:rPr lang="ko-KR" sz="1800">
                <a:latin typeface="맑은 고딕" charset="0"/>
                <a:ea typeface="맑은 고딕" charset="0"/>
              </a:rPr>
              <a:t>수 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결산 시 </a:t>
            </a:r>
            <a:r>
              <a:rPr lang="ko-KR" sz="1800">
                <a:latin typeface="맑은 고딕" charset="0"/>
                <a:ea typeface="맑은 고딕" charset="0"/>
              </a:rPr>
              <a:t>클리어한 </a:t>
            </a:r>
            <a:r>
              <a:rPr lang="ko-KR" sz="1800">
                <a:latin typeface="맑은 고딕" charset="0"/>
                <a:ea typeface="맑은 고딕" charset="0"/>
              </a:rPr>
              <a:t>스테이지 수, 처치한 보스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수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비례해 받는 보상이 증가하며 이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통해 </a:t>
            </a:r>
            <a:r>
              <a:rPr lang="ko-KR" sz="1800">
                <a:latin typeface="맑은 고딕" charset="0"/>
                <a:ea typeface="맑은 고딕" charset="0"/>
              </a:rPr>
              <a:t>기본 </a:t>
            </a:r>
            <a:r>
              <a:rPr lang="ko-KR" sz="1800">
                <a:latin typeface="맑은 고딕" charset="0"/>
                <a:ea typeface="맑은 고딕" charset="0"/>
              </a:rPr>
              <a:t>능력치/ 스킬을 업그레이드 </a:t>
            </a:r>
            <a:r>
              <a:rPr lang="ko-KR" sz="1800">
                <a:latin typeface="맑은 고딕" charset="0"/>
                <a:ea typeface="맑은 고딕" charset="0"/>
              </a:rPr>
              <a:t>할 </a:t>
            </a:r>
            <a:r>
              <a:rPr lang="ko-KR" sz="1800">
                <a:latin typeface="맑은 고딕" charset="0"/>
                <a:ea typeface="맑은 고딕" charset="0"/>
              </a:rPr>
              <a:t>수 있다.</a:t>
            </a:r>
            <a:r>
              <a:rPr lang="ko-KR" sz="1800">
                <a:latin typeface="맑은 고딕" charset="0"/>
                <a:ea typeface="맑은 고딕" charset="0"/>
              </a:rPr>
              <a:t/>
            </a:r>
            <a:br>
              <a:rPr lang="ko-KR" sz="1800">
                <a:latin typeface="맑은 고딕" charset="0"/>
                <a:ea typeface="맑은 고딕" charset="0"/>
              </a:rPr>
            </a:b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563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나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프로젝트 개요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 rot="0">
            <a:off x="742315" y="2240280"/>
            <a:ext cx="7325360" cy="6578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rtl="0" fontAlgn="auto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2200" cap="none" i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775" y="2027555"/>
            <a:ext cx="7848600" cy="4482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B105638-E5C6-BFB4-674C-14DA8177E366}"/>
              </a:ext>
            </a:extLst>
          </p:cNvPr>
          <p:cNvSpPr txBox="1">
            <a:spLocks/>
          </p:cNvSpPr>
          <p:nvPr/>
        </p:nvSpPr>
        <p:spPr>
          <a:xfrm>
            <a:off x="542925" y="143891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4 - 2.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게임 주요 기능 </a:t>
            </a:r>
          </a:p>
        </p:txBody>
      </p:sp>
      <p:sp>
        <p:nvSpPr>
          <p:cNvPr id="12" name="텍스트 상자 3"/>
          <p:cNvSpPr txBox="1">
            <a:spLocks/>
          </p:cNvSpPr>
          <p:nvPr/>
        </p:nvSpPr>
        <p:spPr>
          <a:xfrm rot="0">
            <a:off x="593090" y="2155190"/>
            <a:ext cx="7610475" cy="29857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500">
                <a:latin typeface="맑은 고딕" charset="0"/>
                <a:ea typeface="맑은 고딕" charset="0"/>
              </a:rPr>
              <a:t>증강</a:t>
            </a:r>
            <a:r>
              <a:rPr lang="ko-KR" sz="1800">
                <a:latin typeface="맑은 고딕" charset="0"/>
                <a:ea typeface="맑은 고딕" charset="0"/>
              </a:rPr>
              <a:t>: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매 </a:t>
            </a:r>
            <a:r>
              <a:rPr lang="ko-KR" sz="1800">
                <a:latin typeface="맑은 고딕" charset="0"/>
                <a:ea typeface="맑은 고딕" charset="0"/>
              </a:rPr>
              <a:t>스테이지 클리어</a:t>
            </a:r>
            <a:r>
              <a:rPr lang="ko-KR" sz="1800">
                <a:latin typeface="맑은 고딕" charset="0"/>
                <a:ea typeface="맑은 고딕" charset="0"/>
              </a:rPr>
              <a:t>시 </a:t>
            </a:r>
            <a:r>
              <a:rPr lang="ko-KR" sz="1800">
                <a:latin typeface="맑은 고딕" charset="0"/>
                <a:ea typeface="맑은 고딕" charset="0"/>
              </a:rPr>
              <a:t>마다 스텟 또는 스킬 </a:t>
            </a:r>
            <a:r>
              <a:rPr lang="ko-KR" sz="1800">
                <a:latin typeface="맑은 고딕" charset="0"/>
                <a:ea typeface="맑은 고딕" charset="0"/>
              </a:rPr>
              <a:t>업그레이드 </a:t>
            </a:r>
            <a:r>
              <a:rPr lang="ko-KR" sz="1800">
                <a:latin typeface="맑은 고딕" charset="0"/>
                <a:ea typeface="맑은 고딕" charset="0"/>
              </a:rPr>
              <a:t/>
            </a:r>
            <a:br>
              <a:rPr lang="ko-KR" sz="1800">
                <a:latin typeface="맑은 고딕" charset="0"/>
                <a:ea typeface="맑은 고딕" charset="0"/>
              </a:rPr>
            </a:br>
            <a:r>
              <a:rPr lang="ko-KR" sz="1800">
                <a:latin typeface="맑은 고딕" charset="0"/>
                <a:ea typeface="맑은 고딕" charset="0"/>
              </a:rPr>
              <a:t>스텟은 HP, </a:t>
            </a:r>
            <a:r>
              <a:rPr lang="ko-KR" sz="1800">
                <a:latin typeface="맑은 고딕" charset="0"/>
                <a:ea typeface="맑은 고딕" charset="0"/>
              </a:rPr>
              <a:t>공격력,</a:t>
            </a:r>
            <a:r>
              <a:rPr lang="ko-KR" sz="1800">
                <a:latin typeface="맑은 고딕" charset="0"/>
                <a:ea typeface="맑은 고딕" charset="0"/>
              </a:rPr>
              <a:t> 이</a:t>
            </a:r>
            <a:r>
              <a:rPr lang="ko-KR" sz="1800">
                <a:latin typeface="맑은 고딕" charset="0"/>
                <a:ea typeface="맑은 고딕" charset="0"/>
              </a:rPr>
              <a:t>동속도 </a:t>
            </a:r>
            <a:r>
              <a:rPr lang="ko-KR" sz="1800">
                <a:latin typeface="맑은 고딕" charset="0"/>
                <a:ea typeface="맑은 고딕" charset="0"/>
              </a:rPr>
              <a:t>등을 업그레이드 가능하며 스킬은 범위, 쿨타임, 특수효과 </a:t>
            </a:r>
            <a:r>
              <a:rPr lang="ko-KR" sz="1800">
                <a:latin typeface="맑은 고딕" charset="0"/>
                <a:ea typeface="맑은 고딕" charset="0"/>
              </a:rPr>
              <a:t>등을 </a:t>
            </a:r>
            <a:r>
              <a:rPr lang="ko-KR" sz="1800">
                <a:latin typeface="맑은 고딕" charset="0"/>
                <a:ea typeface="맑은 고딕" charset="0"/>
              </a:rPr>
              <a:t>부여 가능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2500">
                <a:latin typeface="맑은 고딕" charset="0"/>
                <a:ea typeface="맑은 고딕" charset="0"/>
              </a:rPr>
              <a:t>스테이지 </a:t>
            </a:r>
            <a:r>
              <a:rPr lang="ko-KR" sz="2500">
                <a:latin typeface="맑은 고딕" charset="0"/>
                <a:ea typeface="맑은 고딕" charset="0"/>
              </a:rPr>
              <a:t>선택</a:t>
            </a:r>
            <a:r>
              <a:rPr lang="ko-KR" sz="3000">
                <a:latin typeface="맑은 고딕" charset="0"/>
                <a:ea typeface="맑은 고딕" charset="0"/>
              </a:rPr>
              <a:t>: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플레이</a:t>
            </a:r>
            <a:r>
              <a:rPr lang="ko-KR" sz="1800">
                <a:latin typeface="맑은 고딕" charset="0"/>
                <a:ea typeface="맑은 고딕" charset="0"/>
              </a:rPr>
              <a:t>어는 맵의 </a:t>
            </a:r>
            <a:r>
              <a:rPr lang="ko-KR" sz="1800">
                <a:latin typeface="맑은 고딕" charset="0"/>
                <a:ea typeface="맑은 고딕" charset="0"/>
              </a:rPr>
              <a:t>구조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등을 제</a:t>
            </a:r>
            <a:r>
              <a:rPr lang="ko-KR" sz="1800">
                <a:latin typeface="맑은 고딕" charset="0"/>
                <a:ea typeface="맑은 고딕" charset="0"/>
              </a:rPr>
              <a:t>외한 </a:t>
            </a:r>
            <a:r>
              <a:rPr lang="ko-KR" sz="1800">
                <a:latin typeface="맑은 고딕" charset="0"/>
                <a:ea typeface="맑은 고딕" charset="0"/>
              </a:rPr>
              <a:t>게임 진행의 대부분을 플레이</a:t>
            </a:r>
            <a:r>
              <a:rPr lang="ko-KR" sz="1800">
                <a:latin typeface="맑은 고딕" charset="0"/>
                <a:ea typeface="맑은 고딕" charset="0"/>
              </a:rPr>
              <a:t>하며 </a:t>
            </a:r>
            <a:r>
              <a:rPr lang="ko-KR" sz="1800">
                <a:latin typeface="맑은 고딕" charset="0"/>
                <a:ea typeface="맑은 고딕" charset="0"/>
              </a:rPr>
              <a:t>정할 수 있</a:t>
            </a:r>
            <a:r>
              <a:rPr lang="ko-KR" sz="1800">
                <a:latin typeface="맑은 고딕" charset="0"/>
                <a:ea typeface="맑은 고딕" charset="0"/>
              </a:rPr>
              <a:t>으며,</a:t>
            </a:r>
            <a:r>
              <a:rPr lang="ko-KR" sz="1800">
                <a:latin typeface="맑은 고딕" charset="0"/>
                <a:ea typeface="맑은 고딕" charset="0"/>
              </a:rPr>
              <a:t> 플레이할 맵의 테마, </a:t>
            </a:r>
            <a:r>
              <a:rPr lang="ko-KR" sz="1800">
                <a:latin typeface="맑은 고딕" charset="0"/>
                <a:ea typeface="맑은 고딕" charset="0"/>
              </a:rPr>
              <a:t>만날 </a:t>
            </a:r>
            <a:r>
              <a:rPr lang="ko-KR" sz="1800">
                <a:latin typeface="맑은 고딕" charset="0"/>
                <a:ea typeface="맑은 고딕" charset="0"/>
              </a:rPr>
              <a:t>보스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등을 선택 가능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2500">
                <a:latin typeface="맑은 고딕" charset="0"/>
                <a:ea typeface="맑은 고딕" charset="0"/>
              </a:rPr>
              <a:t>업그레이드:</a:t>
            </a:r>
            <a:r>
              <a:rPr lang="ko-KR" sz="25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 </a:t>
            </a:r>
            <a:r>
              <a:rPr lang="ko-KR" sz="1800">
                <a:latin typeface="맑은 고딕" charset="0"/>
                <a:ea typeface="맑은 고딕" charset="0"/>
              </a:rPr>
              <a:t>결산 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클</a:t>
            </a:r>
            <a:r>
              <a:rPr lang="ko-KR" sz="1800">
                <a:latin typeface="맑은 고딕" charset="0"/>
                <a:ea typeface="맑은 고딕" charset="0"/>
              </a:rPr>
              <a:t>리어한 </a:t>
            </a:r>
            <a:r>
              <a:rPr lang="ko-KR" sz="1800">
                <a:latin typeface="맑은 고딕" charset="0"/>
                <a:ea typeface="맑은 고딕" charset="0"/>
              </a:rPr>
              <a:t>스</a:t>
            </a:r>
            <a:r>
              <a:rPr lang="ko-KR" sz="1800">
                <a:latin typeface="맑은 고딕" charset="0"/>
                <a:ea typeface="맑은 고딕" charset="0"/>
              </a:rPr>
              <a:t>테이지,</a:t>
            </a:r>
            <a:r>
              <a:rPr lang="ko-KR" sz="1800">
                <a:latin typeface="맑은 고딕" charset="0"/>
                <a:ea typeface="맑은 고딕" charset="0"/>
              </a:rPr>
              <a:t> 처치한 보</a:t>
            </a:r>
            <a:r>
              <a:rPr lang="ko-KR" sz="1800">
                <a:latin typeface="맑은 고딕" charset="0"/>
                <a:ea typeface="맑은 고딕" charset="0"/>
              </a:rPr>
              <a:t>스의 </a:t>
            </a:r>
            <a:r>
              <a:rPr lang="ko-KR" sz="1800">
                <a:latin typeface="맑은 고딕" charset="0"/>
                <a:ea typeface="맑은 고딕" charset="0"/>
              </a:rPr>
              <a:t>수에 따라 보상이 증가하며 이 보상을 이용하여 캐릭터의 기초 스</a:t>
            </a:r>
            <a:r>
              <a:rPr lang="ko-KR" sz="1800">
                <a:latin typeface="맑은 고딕" charset="0"/>
                <a:ea typeface="맑은 고딕" charset="0"/>
              </a:rPr>
              <a:t>텟,</a:t>
            </a:r>
            <a:r>
              <a:rPr lang="ko-KR" sz="1800">
                <a:latin typeface="맑은 고딕" charset="0"/>
                <a:ea typeface="맑은 고딕" charset="0"/>
              </a:rPr>
              <a:t> 스킬의 </a:t>
            </a:r>
            <a:r>
              <a:rPr lang="ko-KR" sz="1800">
                <a:latin typeface="맑은 고딕" charset="0"/>
                <a:ea typeface="맑은 고딕" charset="0"/>
              </a:rPr>
              <a:t>기초 </a:t>
            </a:r>
            <a:r>
              <a:rPr lang="ko-KR" sz="1800">
                <a:latin typeface="맑은 고딕" charset="0"/>
                <a:ea typeface="맑은 고딕" charset="0"/>
              </a:rPr>
              <a:t>성능을 업그레이드 할 수 있음</a:t>
            </a:r>
            <a:endParaRPr lang="ko-KR" altLang="en-US" sz="25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8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나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프로젝트 개요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123950" y="3228975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775" y="2027555"/>
            <a:ext cx="7848600" cy="4482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B105638-E5C6-BFB4-674C-14DA8177E366}"/>
              </a:ext>
            </a:extLst>
          </p:cNvPr>
          <p:cNvSpPr txBox="1">
            <a:spLocks/>
          </p:cNvSpPr>
          <p:nvPr/>
        </p:nvSpPr>
        <p:spPr>
          <a:xfrm>
            <a:off x="542925" y="143891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4 - 3.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방 종류 </a:t>
            </a: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방 시스템</a:t>
            </a:r>
          </a:p>
        </p:txBody>
      </p:sp>
      <p:sp>
        <p:nvSpPr>
          <p:cNvPr id="12" name="텍스트 상자 4"/>
          <p:cNvSpPr txBox="1">
            <a:spLocks/>
          </p:cNvSpPr>
          <p:nvPr/>
        </p:nvSpPr>
        <p:spPr>
          <a:xfrm rot="0">
            <a:off x="565785" y="2168525"/>
            <a:ext cx="7672070" cy="31400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3000">
                <a:latin typeface="맑은 고딕" charset="0"/>
                <a:ea typeface="맑은 고딕" charset="0"/>
              </a:rPr>
              <a:t>스테이지들은 한국,</a:t>
            </a:r>
            <a:r>
              <a:rPr lang="ko-KR" sz="3000">
                <a:latin typeface="맑은 고딕" charset="0"/>
                <a:ea typeface="맑은 고딕" charset="0"/>
              </a:rPr>
              <a:t> 일본</a:t>
            </a:r>
            <a:r>
              <a:rPr lang="ko-KR" sz="3000">
                <a:latin typeface="맑은 고딕" charset="0"/>
                <a:ea typeface="맑은 고딕" charset="0"/>
              </a:rPr>
              <a:t>등을 </a:t>
            </a:r>
            <a:r>
              <a:rPr lang="ko-KR" sz="3000">
                <a:latin typeface="맑은 고딕" charset="0"/>
                <a:ea typeface="맑은 고딕" charset="0"/>
              </a:rPr>
              <a:t>테마로 하며 테마에 따라 다른 적들이 등장한다</a:t>
            </a:r>
            <a:r>
              <a:rPr lang="ko-KR" sz="3000">
                <a:latin typeface="맑은 고딕" charset="0"/>
                <a:ea typeface="맑은 고딕" charset="0"/>
              </a:rPr>
              <a:t>. </a:t>
            </a:r>
            <a:r>
              <a:rPr lang="ko-KR" sz="3000">
                <a:latin typeface="맑은 고딕" charset="0"/>
                <a:ea typeface="맑은 고딕" charset="0"/>
              </a:rPr>
              <a:t>스테</a:t>
            </a:r>
            <a:r>
              <a:rPr lang="ko-KR" sz="3000">
                <a:latin typeface="맑은 고딕" charset="0"/>
                <a:ea typeface="맑은 고딕" charset="0"/>
              </a:rPr>
              <a:t>이지에 </a:t>
            </a:r>
            <a:r>
              <a:rPr lang="ko-KR" sz="3000">
                <a:latin typeface="맑은 고딕" charset="0"/>
                <a:ea typeface="맑은 고딕" charset="0"/>
              </a:rPr>
              <a:t>있</a:t>
            </a:r>
            <a:r>
              <a:rPr lang="ko-KR" sz="3000">
                <a:latin typeface="맑은 고딕" charset="0"/>
                <a:ea typeface="맑은 고딕" charset="0"/>
              </a:rPr>
              <a:t>는 </a:t>
            </a:r>
            <a:r>
              <a:rPr lang="ko-KR" sz="3000">
                <a:latin typeface="맑은 고딕" charset="0"/>
                <a:ea typeface="맑은 고딕" charset="0"/>
              </a:rPr>
              <a:t>존재하는 모든 적들을 처치하면 다음 스</a:t>
            </a:r>
            <a:r>
              <a:rPr lang="ko-KR" sz="3000">
                <a:latin typeface="맑은 고딕" charset="0"/>
                <a:ea typeface="맑은 고딕" charset="0"/>
              </a:rPr>
              <a:t>테이지로 </a:t>
            </a:r>
            <a:r>
              <a:rPr lang="ko-KR" sz="3000">
                <a:latin typeface="맑은 고딕" charset="0"/>
                <a:ea typeface="맑은 고딕" charset="0"/>
              </a:rPr>
              <a:t>넘어</a:t>
            </a:r>
            <a:r>
              <a:rPr lang="ko-KR" sz="3000">
                <a:latin typeface="맑은 고딕" charset="0"/>
                <a:ea typeface="맑은 고딕" charset="0"/>
              </a:rPr>
              <a:t>갈 </a:t>
            </a:r>
            <a:r>
              <a:rPr lang="ko-KR" sz="3000">
                <a:latin typeface="맑은 고딕" charset="0"/>
                <a:ea typeface="맑은 고딕" charset="0"/>
              </a:rPr>
              <a:t>수</a:t>
            </a:r>
            <a:r>
              <a:rPr lang="ko-KR" sz="3000">
                <a:latin typeface="맑은 고딕" charset="0"/>
                <a:ea typeface="맑은 고딕" charset="0"/>
              </a:rPr>
              <a:t> </a:t>
            </a:r>
            <a:r>
              <a:rPr lang="ko-KR" sz="3000">
                <a:latin typeface="맑은 고딕" charset="0"/>
                <a:ea typeface="맑은 고딕" charset="0"/>
              </a:rPr>
              <a:t>있는 </a:t>
            </a:r>
            <a:r>
              <a:rPr lang="ko-KR" sz="3000">
                <a:latin typeface="맑은 고딕" charset="0"/>
                <a:ea typeface="맑은 고딕" charset="0"/>
              </a:rPr>
              <a:t>문이 </a:t>
            </a:r>
            <a:r>
              <a:rPr lang="ko-KR" sz="3000">
                <a:latin typeface="맑은 고딕" charset="0"/>
                <a:ea typeface="맑은 고딕" charset="0"/>
              </a:rPr>
              <a:t>해금 </a:t>
            </a:r>
            <a:r>
              <a:rPr lang="ko-KR" sz="3000">
                <a:latin typeface="맑은 고딕" charset="0"/>
                <a:ea typeface="맑은 고딕" charset="0"/>
              </a:rPr>
              <a:t>되며 </a:t>
            </a:r>
            <a:r>
              <a:rPr lang="ko-KR" sz="3000">
                <a:latin typeface="맑은 고딕" charset="0"/>
                <a:ea typeface="맑은 고딕" charset="0"/>
              </a:rPr>
              <a:t>문</a:t>
            </a:r>
            <a:r>
              <a:rPr lang="ko-KR" sz="3000">
                <a:latin typeface="맑은 고딕" charset="0"/>
                <a:ea typeface="맑은 고딕" charset="0"/>
              </a:rPr>
              <a:t>을 </a:t>
            </a:r>
            <a:r>
              <a:rPr lang="ko-KR" sz="3000">
                <a:latin typeface="맑은 고딕" charset="0"/>
                <a:ea typeface="맑은 고딕" charset="0"/>
              </a:rPr>
              <a:t>지나치는 순간 증강 선택 팝업창이 노출된다</a:t>
            </a:r>
            <a:endParaRPr lang="ko-KR" altLang="en-US" sz="30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78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나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프로젝트 개요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23950" y="131445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5 - 1.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유사 게임 소개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0575" y="1933575"/>
            <a:ext cx="7562850" cy="4162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6" descr="C:/Users/jjong/AppData/Roaming/PolarisOffice/ETemp/3352_12832864/fImage2366801484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4135" y="1970405"/>
            <a:ext cx="6474460" cy="3158490"/>
          </a:xfrm>
          <a:prstGeom prst="rect"/>
          <a:noFill/>
        </p:spPr>
      </p:pic>
      <p:sp>
        <p:nvSpPr>
          <p:cNvPr id="9" name="텍스트 상자 7"/>
          <p:cNvSpPr txBox="1">
            <a:spLocks/>
          </p:cNvSpPr>
          <p:nvPr/>
        </p:nvSpPr>
        <p:spPr>
          <a:xfrm rot="0">
            <a:off x="974725" y="5257800"/>
            <a:ext cx="71951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던전 </a:t>
            </a:r>
            <a:r>
              <a:rPr lang="ko-KR" sz="1800">
                <a:latin typeface="맑은 고딕" charset="0"/>
                <a:ea typeface="맑은 고딕" charset="0"/>
              </a:rPr>
              <a:t>슬</a:t>
            </a:r>
            <a:r>
              <a:rPr lang="ko-KR" sz="1800">
                <a:latin typeface="맑은 고딕" charset="0"/>
                <a:ea typeface="맑은 고딕" charset="0"/>
              </a:rPr>
              <a:t>래셔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</ep:Company>
  <ep:Words>560</ep:Words>
  <ep:PresentationFormat/>
  <ep:Paragraphs>157</ep:Paragraphs>
  <ep:Slides>19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테마</vt:lpstr>
      <vt:lpstr>2023년 2학기 팀 프로젝트 제안서</vt:lpstr>
      <vt:lpstr>내 용</vt:lpstr>
      <vt:lpstr>가. 팀 소개</vt:lpstr>
      <vt:lpstr>나. 프로젝트 개요</vt:lpstr>
      <vt:lpstr>나. 프로젝트 개요</vt:lpstr>
      <vt:lpstr>나. 프로젝트 개요</vt:lpstr>
      <vt:lpstr>나. 프로젝트 개요</vt:lpstr>
      <vt:lpstr>나. 프로젝트 개요</vt:lpstr>
      <vt:lpstr>나. 프로젝트 개요</vt:lpstr>
      <vt:lpstr>나. 프로젝트 개요</vt:lpstr>
      <vt:lpstr>나. 프로젝트 개요</vt:lpstr>
      <vt:lpstr>다. 개발 방향</vt:lpstr>
      <vt:lpstr>다. 개발 방향</vt:lpstr>
      <vt:lpstr>다. 개발 방향</vt:lpstr>
      <vt:lpstr>라. 개발의 범위</vt:lpstr>
      <vt:lpstr>라. 개발의 범위</vt:lpstr>
      <vt:lpstr>마. 팀워크</vt:lpstr>
      <vt:lpstr>마. 팀워크</vt:lpstr>
      <vt:lpstr>바. 기대 성과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Terry</dc:creator>
  <cp:lastModifiedBy>kmy01</cp:lastModifiedBy>
  <dcterms:modified xsi:type="dcterms:W3CDTF">2024-01-03T07:51:53.223</dcterms:modified>
  <cp:revision>15</cp:revision>
  <dc:title>간략기획서</dc:title>
  <cp:version>9.104.164.50218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