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4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74" r:id="rId8"/>
    <p:sldId id="286" r:id="rId9"/>
    <p:sldId id="282" r:id="rId10"/>
    <p:sldId id="285" r:id="rId11"/>
    <p:sldId id="284" r:id="rId12"/>
    <p:sldId id="278" r:id="rId13"/>
    <p:sldId id="281" r:id="rId14"/>
    <p:sldId id="276" r:id="rId15"/>
    <p:sldId id="269" r:id="rId16"/>
    <p:sldId id="277" r:id="rId17"/>
    <p:sldId id="261" r:id="rId18"/>
    <p:sldId id="262" r:id="rId19"/>
    <p:sldId id="263" r:id="rId20"/>
    <p:sldId id="264" r:id="rId21"/>
    <p:sldId id="266" r:id="rId22"/>
    <p:sldId id="267" r:id="rId23"/>
    <p:sldId id="287" r:id="rId24"/>
  </p:sldIdLst>
  <p:sldSz cx="9144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238" autoAdjust="0"/>
  </p:normalViewPr>
  <p:slideViewPr>
    <p:cSldViewPr snapToGrid="0" snapToObjects="1">
      <p:cViewPr varScale="1">
        <p:scale>
          <a:sx n="100" d="100"/>
          <a:sy n="100" d="100"/>
        </p:scale>
        <p:origin x="1704" y="96"/>
      </p:cViewPr>
      <p:guideLst>
        <p:guide orient="horz" pos="2145"/>
        <p:guide pos="286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presProps" Target="presProps.xml"  /><Relationship Id="rId26" Type="http://schemas.openxmlformats.org/officeDocument/2006/relationships/viewProps" Target="viewProps.xml"  /><Relationship Id="rId27" Type="http://schemas.openxmlformats.org/officeDocument/2006/relationships/theme" Target="theme/theme1.xml"  /><Relationship Id="rId28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5B46B357-FD09-458A-B908-DF2B4E0CF791}" type="datetime1">
              <a:rPr lang="ko-KR" altLang="en-US"/>
              <a:pPr lvl="0">
                <a:defRPr/>
              </a:pPr>
              <a:t>2023-12-18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7656AF0C-BC34-44C6-AF06-7C4BBFB5A7EE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0.xml" 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6AF0C-BC34-44C6-AF06-7C4BBFB5A7E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616258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144000" cy="5693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314" name="Picture 2" descr="한국게임과학고등학교 로고이미지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991769" y="124334"/>
            <a:ext cx="2047875" cy="33337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3564-72B1-49CB-9E13-553AAC8621F7}" type="datetimeFigureOut">
              <a:rPr lang="ko-KR" altLang="en-US" smtClean="0"/>
              <a:pPr/>
              <a:t>2023-06-07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3BF5E-3CE0-4BF5-94A1-6CB5133229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3564-72B1-49CB-9E13-553AAC8621F7}" type="datetimeFigureOut">
              <a:rPr lang="ko-KR" altLang="en-US" smtClean="0"/>
              <a:pPr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3BF5E-3CE0-4BF5-94A1-6CB5133229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3564-72B1-49CB-9E13-553AAC8621F7}" type="datetimeFigureOut">
              <a:rPr lang="ko-KR" altLang="en-US" smtClean="0"/>
              <a:pPr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3BF5E-3CE0-4BF5-94A1-6CB5133229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144000" cy="5693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314" name="Picture 2" descr="한국게임과학고등학교 로고이미지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991769" y="124334"/>
            <a:ext cx="2047875" cy="333376"/>
          </a:xfrm>
          <a:prstGeom prst="rect">
            <a:avLst/>
          </a:prstGeom>
          <a:noFill/>
        </p:spPr>
      </p:pic>
      <p:pic>
        <p:nvPicPr>
          <p:cNvPr id="9" name="Picture 3" descr="C:\Users\USER\Downloads\48bb3cd6f00cc119273abd7507ff38df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1502322"/>
            <a:ext cx="9159355" cy="535567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3564-72B1-49CB-9E13-553AAC8621F7}" type="datetimeFigureOut">
              <a:rPr lang="ko-KR" altLang="en-US" smtClean="0"/>
              <a:pPr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3BF5E-3CE0-4BF5-94A1-6CB5133229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3564-72B1-49CB-9E13-553AAC8621F7}" type="datetimeFigureOut">
              <a:rPr lang="ko-KR" altLang="en-US" smtClean="0"/>
              <a:pPr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3BF5E-3CE0-4BF5-94A1-6CB5133229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3564-72B1-49CB-9E13-553AAC8621F7}" type="datetimeFigureOut">
              <a:rPr lang="ko-KR" altLang="en-US" smtClean="0"/>
              <a:pPr/>
              <a:t>2023-06-07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3BF5E-3CE0-4BF5-94A1-6CB5133229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3564-72B1-49CB-9E13-553AAC8621F7}" type="datetimeFigureOut">
              <a:rPr lang="ko-KR" altLang="en-US" smtClean="0"/>
              <a:pPr/>
              <a:t>2023-06-07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3BF5E-3CE0-4BF5-94A1-6CB5133229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3564-72B1-49CB-9E13-553AAC8621F7}" type="datetimeFigureOut">
              <a:rPr lang="ko-KR" altLang="en-US" smtClean="0"/>
              <a:pPr/>
              <a:t>2023-06-07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3BF5E-3CE0-4BF5-94A1-6CB5133229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3564-72B1-49CB-9E13-553AAC8621F7}" type="datetimeFigureOut">
              <a:rPr lang="ko-KR" altLang="en-US" smtClean="0"/>
              <a:pPr/>
              <a:t>2023-06-07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3BF5E-3CE0-4BF5-94A1-6CB5133229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3564-72B1-49CB-9E13-553AAC8621F7}" type="datetimeFigureOut">
              <a:rPr lang="ko-KR" altLang="en-US" smtClean="0"/>
              <a:pPr/>
              <a:t>2023-06-07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3BF5E-3CE0-4BF5-94A1-6CB5133229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D3564-72B1-49CB-9E13-553AAC8621F7}" type="datetimeFigureOut">
              <a:rPr lang="ko-KR" altLang="en-US" smtClean="0"/>
              <a:pPr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3BF5E-3CE0-4BF5-94A1-6CB5133229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image" Target="../media/image8.png"  /><Relationship Id="rId2" Type="http://schemas.openxmlformats.org/officeDocument/2006/relationships/slideLayout" Target="../slideLayouts/slideLayout1.xml"  /></Relationships>
</file>

<file path=ppt/slides/_rels/slide15.xml.rels><?xml version="1.0" encoding="UTF-8" standalone="yes" ?><Relationships xmlns="http://schemas.openxmlformats.org/package/2006/relationships"><Relationship Id="rId3" Type="http://schemas.openxmlformats.org/officeDocument/2006/relationships/image" Target="../media/image9.png"  /><Relationship Id="rId4" Type="http://schemas.openxmlformats.org/officeDocument/2006/relationships/slideLayout" Target="../slideLayouts/slideLayout1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image" Target="../media/image10.png"  /><Relationship Id="rId2" Type="http://schemas.openxmlformats.org/officeDocument/2006/relationships/slideLayout" Target="../slideLayouts/slideLayout1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11.png"  /><Relationship Id="rId4" Type="http://schemas.openxmlformats.org/officeDocument/2006/relationships/slideLayout" Target="../slideLayouts/slideLayout1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image" Target="../media/image3.png"  /><Relationship Id="rId2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image" Target="../media/image4.png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0" y="2071370"/>
            <a:ext cx="9145905" cy="1797685"/>
          </a:xfr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  <a:defRPr/>
            </a:pPr>
            <a:r>
              <a:rPr lang="en-US" altLang="ko-KR" b="1">
                <a:latin typeface="맑은 고딕" charset="0"/>
              </a:rPr>
              <a:t>2023</a:t>
            </a:r>
            <a:r>
              <a:rPr lang="ko-KR" altLang="en-US" b="1">
                <a:latin typeface="맑은 고딕" charset="0"/>
              </a:rPr>
              <a:t>년 </a:t>
            </a:r>
            <a:r>
              <a:rPr lang="en-US" altLang="ko-KR" b="1">
                <a:latin typeface="맑은 고딕" charset="0"/>
              </a:rPr>
              <a:t> </a:t>
            </a:r>
            <a:r>
              <a:rPr lang="en-US" altLang="ko-KR" b="1">
                <a:latin typeface="맑은 고딕" charset="0"/>
              </a:rPr>
              <a:t>2</a:t>
            </a:r>
            <a:r>
              <a:rPr lang="ko-KR" altLang="en-US" b="1">
                <a:latin typeface="맑은 고딕" charset="0"/>
              </a:rPr>
              <a:t>학기</a:t>
            </a:r>
            <a:r>
              <a:rPr lang="ko-KR" altLang="en-US" b="1">
                <a:latin typeface="맑은 고딕" charset="0"/>
              </a:rPr>
              <a:t/>
            </a:r>
            <a:br>
              <a:rPr lang="ko-KR" altLang="en-US" b="1">
                <a:latin typeface="맑은 고딕" charset="0"/>
              </a:rPr>
            </a:br>
            <a:r>
              <a:rPr lang="ko-KR" altLang="en-US" b="1">
                <a:latin typeface="맑은 고딕" charset="0"/>
              </a:rPr>
              <a:t>팀 프로젝트 제안서</a:t>
            </a:r>
            <a:r>
              <a:rPr lang="ko-KR" altLang="en-US" b="1">
                <a:latin typeface="맑은 고딕" charset="0"/>
              </a:rPr>
              <a:t/>
            </a:r>
            <a:br>
              <a:rPr lang="ko-KR" altLang="en-US" b="1">
                <a:latin typeface="맑은 고딕" charset="0"/>
              </a:rPr>
            </a:br>
            <a:r>
              <a:rPr lang="ko-KR" altLang="en-US" b="1">
                <a:latin typeface="맑은 고딕" charset="0"/>
              </a:rPr>
              <a:t/>
            </a:r>
            <a:br>
              <a:rPr lang="ko-KR" altLang="en-US" b="1">
                <a:latin typeface="맑은 고딕" charset="0"/>
              </a:rPr>
            </a:br>
            <a:endParaRPr lang="ko-KR" altLang="en-US" b="1">
              <a:latin typeface="맑은 고딕" charset="0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147445" y="5140325"/>
            <a:ext cx="3183890" cy="81089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2200" cap="none" i="0" b="1" strike="noStrike"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팀명 </a:t>
            </a:r>
            <a:r>
              <a:rPr lang="en-US" altLang="ko-KR" sz="2200" cap="none" i="0" b="1" strike="noStrike">
                <a:solidFill>
                  <a:schemeClr val="tx1"/>
                </a:solidFill>
                <a:latin typeface="맑은 고딕" charset="0"/>
                <a:ea typeface="+mj-ea"/>
                <a:cs typeface="+mj-cs"/>
              </a:rPr>
              <a:t>: </a:t>
            </a:r>
            <a:r>
              <a:rPr lang="en-US" altLang="ko-KR" sz="2200" b="1">
                <a:latin typeface="맑은 고딕" charset="0"/>
                <a:ea typeface="+mj-ea"/>
                <a:cs typeface="+mj-cs"/>
              </a:rPr>
              <a:t>파인애플</a:t>
            </a:r>
            <a:endParaRPr lang="ko-KR" altLang="en-US" sz="2200" b="1">
              <a:latin typeface="맑은 고딕" charset="0"/>
              <a:ea typeface="+mj-ea"/>
              <a:cs typeface="+mj-cs"/>
            </a:endParaRPr>
          </a:p>
        </p:txBody>
      </p:sp>
      <p:sp>
        <p:nvSpPr>
          <p:cNvPr id="5" name="제목 1"/>
          <p:cNvSpPr txBox="1"/>
          <p:nvPr/>
        </p:nvSpPr>
        <p:spPr>
          <a:xfrm>
            <a:off x="4000500" y="5142230"/>
            <a:ext cx="5144770" cy="810260"/>
          </a:xfrm>
          <a:prstGeom prst="rect">
            <a:avLst/>
          </a:prstGeo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2200" cap="none" i="0" b="1" strike="noStrike"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프로젝트명 </a:t>
            </a:r>
            <a:r>
              <a:rPr lang="en-US" altLang="ko-KR" sz="2200" cap="none" i="0" b="1" strike="noStrike"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: </a:t>
            </a:r>
            <a:r>
              <a:rPr lang="en-US" altLang="ko-KR" sz="2200" cap="none" i="0" b="1" strike="noStrike"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NoName</a:t>
            </a:r>
            <a:r>
              <a:rPr lang="en-US" altLang="ko-KR" sz="2200" cap="none" i="0" b="1" strike="noStrike"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 </a:t>
            </a:r>
            <a:endParaRPr lang="ko-KR" altLang="en-US" sz="2200" cap="none" i="0" b="1" strike="noStrike">
              <a:solidFill>
                <a:schemeClr val="tx1"/>
              </a:solidFill>
              <a:latin typeface="맑은 고딕" charset="0"/>
              <a:ea typeface="맑은 고딕" charset="0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 idx="4294967295"/>
          </p:nvPr>
        </p:nvSpPr>
        <p:spPr>
          <a:xfrm rot="0">
            <a:off x="542925" y="682625"/>
            <a:ext cx="8602345" cy="74104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>
              <a:buFontTx/>
              <a:buNone/>
            </a:pPr>
            <a:r>
              <a:rPr lang="ko-KR" altLang="en-US" sz="2800" b="1">
                <a:latin typeface="맑은 고딕" charset="0"/>
                <a:ea typeface="맑은 고딕" charset="0"/>
                <a:cs typeface="+mj-cs"/>
              </a:rPr>
              <a:t>나</a:t>
            </a:r>
            <a:r>
              <a:rPr lang="en-US" altLang="ko-KR" sz="2800" b="1">
                <a:latin typeface="맑은 고딕" charset="0"/>
                <a:ea typeface="맑은 고딕" charset="0"/>
                <a:cs typeface="+mj-cs"/>
              </a:rPr>
              <a:t>.</a:t>
            </a:r>
            <a:r>
              <a:rPr lang="ko-KR" altLang="en-US" sz="2800" b="1">
                <a:latin typeface="맑은 고딕" charset="0"/>
                <a:ea typeface="맑은 고딕" charset="0"/>
                <a:cs typeface="+mj-cs"/>
              </a:rPr>
              <a:t> 프로젝트 개요</a:t>
            </a:r>
            <a:endParaRPr lang="ko-KR" altLang="en-US" sz="2800" b="1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 rot="0">
            <a:off x="485775" y="2027555"/>
            <a:ext cx="7849870" cy="4483735"/>
          </a:xfrm>
          <a:prstGeom prst="rect"/>
          <a:noFill/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542925" y="1438910"/>
            <a:ext cx="7326630" cy="6591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rtl="0" fontAlgn="auto" defTabSz="91440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2200" cap="none" i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4 - </a:t>
            </a:r>
            <a:r>
              <a:rPr lang="en-US" altLang="ko-KR" sz="2200" cap="none" i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5</a:t>
            </a:r>
            <a:r>
              <a:rPr lang="en-US" altLang="ko-KR" sz="2200" cap="none" i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. 패시브</a:t>
            </a:r>
            <a:r>
              <a:rPr lang="ko-KR" altLang="en-US" sz="2200" cap="none" i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 아이템 종류와 시스템</a:t>
            </a:r>
            <a:endParaRPr lang="ko-KR" altLang="en-US" sz="2200" cap="none" i="0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>
            <a:off x="470535" y="2017395"/>
            <a:ext cx="7896225" cy="347408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hangingPunct="1">
              <a:buFontTx/>
              <a:buNone/>
            </a:pPr>
            <a:r>
              <a:rPr sz="2000" b="1">
                <a:effectLst>
                  <a:outerShdw sx="100000" sy="100000" blurRad="38100" dist="38100" dir="2700000" rotWithShape="0" algn="ctr">
                    <a:srgbClr val="000000">
                      <a:alpha val="41568"/>
                    </a:srgbClr>
                  </a:outerShdw>
                </a:effectLst>
                <a:latin typeface="맑은 고딕" charset="0"/>
                <a:ea typeface="맑은 고딕" charset="0"/>
              </a:rPr>
              <a:t>등급 : </a:t>
            </a:r>
            <a:r>
              <a:rPr sz="2000" b="1">
                <a:solidFill>
                  <a:srgbClr val="00007E"/>
                </a:solidFill>
                <a:effectLst>
                  <a:outerShdw sx="100000" sy="100000" blurRad="38100" dist="38100" dir="2700000" rotWithShape="0" algn="ctr">
                    <a:srgbClr val="000000">
                      <a:alpha val="41568"/>
                    </a:srgbClr>
                  </a:outerShdw>
                </a:effectLst>
                <a:latin typeface="맑은 고딕" charset="0"/>
                <a:ea typeface="맑은 고딕" charset="0"/>
              </a:rPr>
              <a:t>일반</a:t>
            </a:r>
            <a:r>
              <a:rPr lang="ko-KR" altLang="en-US" sz="200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/>
            </a:r>
            <a:br>
              <a:rPr lang="ko-KR" altLang="en-US" sz="2000" b="0">
                <a:solidFill>
                  <a:srgbClr val="000000"/>
                </a:solidFill>
                <a:latin typeface="맑은 고딕" charset="0"/>
                <a:ea typeface="맑은 고딕" charset="0"/>
              </a:rPr>
            </a:br>
            <a:r>
              <a:rPr sz="200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-</a:t>
            </a:r>
            <a:r>
              <a:rPr sz="2000" b="1">
                <a:solidFill>
                  <a:srgbClr val="7F7F7F"/>
                </a:solidFill>
                <a:effectLst>
                  <a:outerShdw sx="100000" sy="100000" blurRad="38100" dist="38100" dir="2700000" rotWithShape="0" algn="ctr">
                    <a:srgbClr val="000000">
                      <a:alpha val="41568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sz="2000" b="1">
                <a:solidFill>
                  <a:srgbClr val="000000"/>
                </a:solidFill>
                <a:effectLst>
                  <a:outerShdw sx="100000" sy="100000" blurRad="38100" dist="38100" dir="2700000" rotWithShape="0" algn="ctr">
                    <a:srgbClr val="000000">
                      <a:alpha val="41568"/>
                    </a:srgbClr>
                  </a:outerShdw>
                </a:effectLst>
                <a:latin typeface="맑은 고딕" charset="0"/>
                <a:ea typeface="맑은 고딕" charset="0"/>
              </a:rPr>
              <a:t>찢어진 망토</a:t>
            </a:r>
            <a:r>
              <a:rPr sz="2000" b="1">
                <a:solidFill>
                  <a:srgbClr val="7F7F7F"/>
                </a:solidFill>
                <a:effectLst>
                  <a:outerShdw sx="100000" sy="100000" blurRad="38100" dist="38100" dir="2700000" rotWithShape="0" algn="ctr">
                    <a:srgbClr val="000000">
                      <a:alpha val="41568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sz="200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: </a:t>
            </a:r>
            <a:r>
              <a:rPr sz="2000" b="1">
                <a:solidFill>
                  <a:srgbClr val="7F7F7F"/>
                </a:solidFill>
                <a:latin typeface="맑은 고딕" charset="0"/>
                <a:ea typeface="맑은 고딕" charset="0"/>
              </a:rPr>
              <a:t>이동 속도 + 1</a:t>
            </a:r>
            <a:endParaRPr lang="ko-KR" altLang="en-US" sz="2000" b="1">
              <a:solidFill>
                <a:srgbClr val="7F7F7F"/>
              </a:solidFill>
              <a:latin typeface="맑은 고딕" charset="0"/>
              <a:ea typeface="맑은 고딕" charset="0"/>
            </a:endParaRPr>
          </a:p>
          <a:p>
            <a:pPr marL="0" indent="0" algn="l" hangingPunct="1">
              <a:buFontTx/>
              <a:buNone/>
            </a:pPr>
            <a:r>
              <a:rPr lang="ko-KR" altLang="en-US" sz="2000" b="1">
                <a:solidFill>
                  <a:srgbClr val="4472C4"/>
                </a:solidFill>
                <a:latin typeface="맑은 고딕" charset="0"/>
                <a:ea typeface="맑은 고딕" charset="0"/>
              </a:rPr>
              <a:t/>
            </a:r>
            <a:br>
              <a:rPr lang="ko-KR" altLang="en-US" sz="2000" b="1">
                <a:solidFill>
                  <a:srgbClr val="4472C4"/>
                </a:solidFill>
                <a:latin typeface="맑은 고딕" charset="0"/>
                <a:ea typeface="맑은 고딕" charset="0"/>
              </a:rPr>
            </a:br>
            <a:r>
              <a:rPr sz="2000" b="1">
                <a:solidFill>
                  <a:srgbClr val="000000"/>
                </a:solidFill>
                <a:effectLst>
                  <a:outerShdw sx="100000" sy="100000" blurRad="38100" dist="38100" dir="2700000" rotWithShape="0" algn="ctr">
                    <a:srgbClr val="000000">
                      <a:alpha val="41568"/>
                    </a:srgbClr>
                  </a:outerShdw>
                </a:effectLst>
                <a:latin typeface="맑은 고딕" charset="0"/>
                <a:ea typeface="맑은 고딕" charset="0"/>
              </a:rPr>
              <a:t>등급 </a:t>
            </a:r>
            <a:r>
              <a:rPr sz="2000" b="1">
                <a:solidFill>
                  <a:srgbClr val="000000"/>
                </a:solidFill>
                <a:effectLst>
                  <a:outerShdw sx="100000" sy="100000" blurRad="38100" dist="38100" dir="2700000" rotWithShape="0" algn="ctr">
                    <a:srgbClr val="000000">
                      <a:alpha val="41568"/>
                    </a:srgbClr>
                  </a:outerShdw>
                </a:effectLst>
                <a:latin typeface="맑은 고딕" charset="0"/>
                <a:ea typeface="맑은 고딕" charset="0"/>
              </a:rPr>
              <a:t>:</a:t>
            </a:r>
            <a:r>
              <a:rPr sz="200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sz="2000" b="1">
                <a:solidFill>
                  <a:srgbClr val="00007E"/>
                </a:solidFill>
                <a:effectLst>
                  <a:outerShdw sx="100000" sy="100000" blurRad="38100" dist="38100" dir="2700000" rotWithShape="0" algn="ctr">
                    <a:srgbClr val="000000">
                      <a:alpha val="41568"/>
                    </a:srgbClr>
                  </a:outerShdw>
                </a:effectLst>
                <a:latin typeface="맑은 고딕" charset="0"/>
                <a:ea typeface="맑은 고딕" charset="0"/>
              </a:rPr>
              <a:t>레어</a:t>
            </a:r>
            <a:endParaRPr lang="ko-KR" altLang="en-US" sz="2000" b="1">
              <a:solidFill>
                <a:srgbClr val="00007E"/>
              </a:solidFill>
              <a:latin typeface="맑은 고딕" charset="0"/>
              <a:ea typeface="맑은 고딕" charset="0"/>
            </a:endParaRPr>
          </a:p>
          <a:p>
            <a:pPr marL="0" indent="0" algn="l" hangingPunct="1">
              <a:buFontTx/>
              <a:buNone/>
            </a:pPr>
            <a:r>
              <a:rPr sz="200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-</a:t>
            </a:r>
            <a:r>
              <a:rPr sz="2000" b="1">
                <a:solidFill>
                  <a:srgbClr val="FFFF00"/>
                </a:solidFill>
                <a:effectLst>
                  <a:outerShdw sx="100000" sy="100000" blurRad="38100" dist="38100" dir="2700000" rotWithShape="0" algn="ctr">
                    <a:srgbClr val="000000">
                      <a:alpha val="41568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sz="2000" b="1">
                <a:solidFill>
                  <a:srgbClr val="000000"/>
                </a:solidFill>
                <a:effectLst>
                  <a:outerShdw sx="100000" sy="100000" blurRad="38100" dist="38100" dir="2700000" rotWithShape="0" algn="ctr">
                    <a:srgbClr val="000000">
                      <a:alpha val="41568"/>
                    </a:srgbClr>
                  </a:outerShdw>
                </a:effectLst>
                <a:latin typeface="맑은 고딕" charset="0"/>
                <a:ea typeface="맑은 고딕" charset="0"/>
              </a:rPr>
              <a:t>낡은 망토</a:t>
            </a:r>
            <a:r>
              <a:rPr sz="2000" b="1">
                <a:solidFill>
                  <a:srgbClr val="7F7F7F"/>
                </a:solidFill>
                <a:effectLst>
                  <a:outerShdw sx="100000" sy="100000" blurRad="38100" dist="38100" dir="2700000" rotWithShape="0" algn="ctr">
                    <a:srgbClr val="000000">
                      <a:alpha val="41568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sz="200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: </a:t>
            </a:r>
            <a:r>
              <a:rPr sz="2000" b="1">
                <a:solidFill>
                  <a:srgbClr val="7F7F7F"/>
                </a:solidFill>
                <a:latin typeface="맑은 고딕" charset="0"/>
                <a:ea typeface="맑은 고딕" charset="0"/>
              </a:rPr>
              <a:t>이동 속도 +2</a:t>
            </a:r>
            <a:endParaRPr lang="ko-KR" altLang="en-US" sz="2000" b="1">
              <a:solidFill>
                <a:srgbClr val="7F7F7F"/>
              </a:solidFill>
              <a:latin typeface="맑은 고딕" charset="0"/>
              <a:ea typeface="맑은 고딕" charset="0"/>
            </a:endParaRPr>
          </a:p>
          <a:p>
            <a:pPr marL="0" indent="0" algn="l" hangingPunct="1">
              <a:buFontTx/>
              <a:buNone/>
            </a:pPr>
            <a:r>
              <a:rPr lang="ko-KR" altLang="en-US" sz="200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/>
            </a:r>
            <a:br>
              <a:rPr lang="ko-KR" altLang="en-US" sz="2000" b="0">
                <a:solidFill>
                  <a:srgbClr val="000000"/>
                </a:solidFill>
                <a:latin typeface="맑은 고딕" charset="0"/>
                <a:ea typeface="맑은 고딕" charset="0"/>
              </a:rPr>
            </a:br>
            <a:r>
              <a:rPr sz="2000" b="1">
                <a:solidFill>
                  <a:srgbClr val="000000"/>
                </a:solidFill>
                <a:effectLst>
                  <a:outerShdw sx="100000" sy="100000" blurRad="38100" dist="38100" dir="2700000" rotWithShape="0" algn="ctr">
                    <a:srgbClr val="000000">
                      <a:alpha val="41568"/>
                    </a:srgbClr>
                  </a:outerShdw>
                </a:effectLst>
                <a:latin typeface="맑은 고딕" charset="0"/>
                <a:ea typeface="맑은 고딕" charset="0"/>
              </a:rPr>
              <a:t>등급 :</a:t>
            </a:r>
            <a:r>
              <a:rPr sz="200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sz="2000" b="1">
                <a:solidFill>
                  <a:srgbClr val="00007E"/>
                </a:solidFill>
                <a:effectLst>
                  <a:outerShdw sx="100000" sy="100000" blurRad="38100" dist="38100" dir="2700000" rotWithShape="0" algn="ctr">
                    <a:srgbClr val="000000">
                      <a:alpha val="41568"/>
                    </a:srgbClr>
                  </a:outerShdw>
                </a:effectLst>
                <a:latin typeface="맑은 고딕" charset="0"/>
                <a:ea typeface="맑은 고딕" charset="0"/>
              </a:rPr>
              <a:t>에픽</a:t>
            </a:r>
            <a:r>
              <a:rPr lang="ko-KR" altLang="en-US" sz="200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/>
            </a:r>
            <a:br>
              <a:rPr lang="ko-KR" altLang="en-US" sz="2000" b="0">
                <a:solidFill>
                  <a:srgbClr val="000000"/>
                </a:solidFill>
                <a:latin typeface="맑은 고딕" charset="0"/>
                <a:ea typeface="맑은 고딕" charset="0"/>
              </a:rPr>
            </a:br>
            <a:r>
              <a:rPr sz="200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-</a:t>
            </a:r>
            <a:r>
              <a:rPr sz="2000" b="1">
                <a:solidFill>
                  <a:srgbClr val="FFFF00"/>
                </a:solidFill>
                <a:effectLst>
                  <a:outerShdw sx="100000" sy="100000" blurRad="38100" dist="38100" dir="2700000" rotWithShape="0" algn="ctr">
                    <a:srgbClr val="000000">
                      <a:alpha val="41568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sz="2000" b="1">
                <a:solidFill>
                  <a:srgbClr val="000000"/>
                </a:solidFill>
                <a:effectLst>
                  <a:outerShdw sx="100000" sy="100000" blurRad="38100" dist="38100" dir="2700000" rotWithShape="0" algn="ctr">
                    <a:srgbClr val="000000">
                      <a:alpha val="41568"/>
                    </a:srgbClr>
                  </a:outerShdw>
                </a:effectLst>
                <a:latin typeface="맑은 고딕" charset="0"/>
                <a:ea typeface="맑은 고딕" charset="0"/>
              </a:rPr>
              <a:t>신비로운 망토</a:t>
            </a:r>
            <a:r>
              <a:rPr sz="2000" b="1">
                <a:solidFill>
                  <a:srgbClr val="4D009A"/>
                </a:solidFill>
                <a:effectLst>
                  <a:outerShdw sx="100000" sy="100000" blurRad="38100" dist="38100" dir="2700000" rotWithShape="0" algn="ctr">
                    <a:srgbClr val="000000">
                      <a:alpha val="41568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sz="200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: </a:t>
            </a:r>
            <a:r>
              <a:rPr sz="2000" b="1">
                <a:solidFill>
                  <a:srgbClr val="767171"/>
                </a:solidFill>
                <a:latin typeface="맑은 고딕" charset="0"/>
                <a:ea typeface="맑은 고딕" charset="0"/>
              </a:rPr>
              <a:t>이동 속도 + 4</a:t>
            </a:r>
            <a:endParaRPr lang="ko-KR" altLang="en-US" sz="2000" b="1">
              <a:solidFill>
                <a:srgbClr val="76717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>
              <a:buFontTx/>
              <a:buNone/>
            </a:pPr>
            <a:endParaRPr lang="ko-KR" altLang="en-US" sz="200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hangingPunct="1">
              <a:buFontTx/>
              <a:buNone/>
            </a:pPr>
            <a:r>
              <a:rPr sz="2000" b="1">
                <a:solidFill>
                  <a:srgbClr val="000000"/>
                </a:solidFill>
                <a:effectLst>
                  <a:outerShdw sx="100000" sy="100000" blurRad="38100" dist="38100" dir="2700000" rotWithShape="0" algn="ctr">
                    <a:srgbClr val="000000">
                      <a:alpha val="41568"/>
                    </a:srgbClr>
                  </a:outerShdw>
                </a:effectLst>
                <a:latin typeface="맑은 고딕" charset="0"/>
                <a:ea typeface="맑은 고딕" charset="0"/>
              </a:rPr>
              <a:t>등급 :</a:t>
            </a:r>
            <a:r>
              <a:rPr sz="200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sz="2000" b="1">
                <a:solidFill>
                  <a:srgbClr val="00007E"/>
                </a:solidFill>
                <a:effectLst>
                  <a:outerShdw sx="100000" sy="100000" blurRad="38100" dist="38100" dir="2700000" rotWithShape="0" algn="ctr">
                    <a:srgbClr val="000000">
                      <a:alpha val="41568"/>
                    </a:srgbClr>
                  </a:outerShdw>
                </a:effectLst>
                <a:latin typeface="맑은 고딕" charset="0"/>
                <a:ea typeface="맑은 고딕" charset="0"/>
              </a:rPr>
              <a:t>레전더리</a:t>
            </a:r>
            <a:endParaRPr lang="ko-KR" altLang="en-US" sz="2000" b="1">
              <a:solidFill>
                <a:srgbClr val="00007E"/>
              </a:solidFill>
              <a:latin typeface="맑은 고딕" charset="0"/>
              <a:ea typeface="맑은 고딕" charset="0"/>
            </a:endParaRPr>
          </a:p>
          <a:p>
            <a:pPr marL="0" indent="0" algn="l" hangingPunct="1">
              <a:buFontTx/>
              <a:buNone/>
            </a:pPr>
            <a:r>
              <a:rPr sz="200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-</a:t>
            </a:r>
            <a:r>
              <a:rPr sz="2000" b="1">
                <a:solidFill>
                  <a:srgbClr val="FFFF00"/>
                </a:solidFill>
                <a:effectLst>
                  <a:outerShdw sx="100000" sy="100000" blurRad="38100" dist="38100" dir="2700000" rotWithShape="0" algn="ctr">
                    <a:srgbClr val="000000">
                      <a:alpha val="41568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sz="2000" b="1">
                <a:solidFill>
                  <a:srgbClr val="000000"/>
                </a:solidFill>
                <a:effectLst>
                  <a:outerShdw sx="100000" sy="100000" blurRad="38100" dist="38100" dir="2700000" rotWithShape="0" algn="ctr">
                    <a:srgbClr val="000000">
                      <a:alpha val="41568"/>
                    </a:srgbClr>
                  </a:outerShdw>
                </a:effectLst>
                <a:latin typeface="맑은 고딕" charset="0"/>
                <a:ea typeface="맑은 고딕" charset="0"/>
              </a:rPr>
              <a:t>비행 망토</a:t>
            </a:r>
            <a:r>
              <a:rPr sz="2000" b="1">
                <a:solidFill>
                  <a:srgbClr val="7F7F7F"/>
                </a:solidFill>
                <a:effectLst>
                  <a:outerShdw sx="100000" sy="100000" blurRad="38100" dist="38100" dir="2700000" rotWithShape="0" algn="ctr">
                    <a:srgbClr val="000000">
                      <a:alpha val="41568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sz="200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: </a:t>
            </a:r>
            <a:r>
              <a:rPr sz="2000" b="1">
                <a:solidFill>
                  <a:srgbClr val="767171"/>
                </a:solidFill>
                <a:latin typeface="맑은 고딕" charset="0"/>
                <a:ea typeface="맑은 고딕" charset="0"/>
              </a:rPr>
              <a:t>이동 속도 +8</a:t>
            </a:r>
            <a:endParaRPr lang="ko-KR" altLang="en-US" sz="2000" b="1">
              <a:solidFill>
                <a:srgbClr val="76717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 idx="4294967295"/>
          </p:nvPr>
        </p:nvSpPr>
        <p:spPr>
          <a:xfrm rot="0">
            <a:off x="542925" y="682625"/>
            <a:ext cx="8601710" cy="74041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>
              <a:buFontTx/>
              <a:buNone/>
            </a:pPr>
            <a:r>
              <a:rPr lang="ko-KR" altLang="en-US" sz="2800" b="1">
                <a:latin typeface="맑은 고딕" charset="0"/>
                <a:ea typeface="맑은 고딕" charset="0"/>
                <a:cs typeface="+mj-cs"/>
              </a:rPr>
              <a:t>나</a:t>
            </a:r>
            <a:r>
              <a:rPr lang="en-US" altLang="ko-KR" sz="2800" b="1">
                <a:latin typeface="맑은 고딕" charset="0"/>
                <a:ea typeface="맑은 고딕" charset="0"/>
                <a:cs typeface="+mj-cs"/>
              </a:rPr>
              <a:t>.</a:t>
            </a:r>
            <a:r>
              <a:rPr lang="ko-KR" altLang="en-US" sz="2800" b="1">
                <a:latin typeface="맑은 고딕" charset="0"/>
                <a:ea typeface="맑은 고딕" charset="0"/>
                <a:cs typeface="+mj-cs"/>
              </a:rPr>
              <a:t> 프로젝트 개요</a:t>
            </a:r>
            <a:endParaRPr lang="ko-KR" altLang="en-US" sz="2800" b="1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 rot="0">
            <a:off x="485775" y="2027555"/>
            <a:ext cx="7849235" cy="4483100"/>
          </a:xfrm>
          <a:prstGeom prst="rect"/>
          <a:noFill/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542925" y="1438910"/>
            <a:ext cx="7327900" cy="66040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rtl="0" fontAlgn="auto" defTabSz="91440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2200" cap="none" i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4 - </a:t>
            </a:r>
            <a:r>
              <a:rPr lang="en-US" altLang="ko-KR" sz="2200" cap="none" i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6</a:t>
            </a:r>
            <a:r>
              <a:rPr lang="en-US" altLang="ko-KR" sz="2200" cap="none" i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. 소비 </a:t>
            </a:r>
            <a:r>
              <a:rPr lang="ko-KR" altLang="en-US" sz="2200" cap="none" i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아이템 종류와 시스템</a:t>
            </a:r>
            <a:endParaRPr lang="ko-KR" altLang="en-US" sz="2200" cap="none" i="0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>
            <a:off x="470535" y="2017395"/>
            <a:ext cx="7894955" cy="43961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hangingPunct="1">
              <a:buFontTx/>
              <a:buNone/>
            </a:pPr>
            <a:r>
              <a:rPr sz="2000">
                <a:latin typeface="맑은 고딕" charset="0"/>
                <a:ea typeface="맑은 고딕" charset="0"/>
              </a:rPr>
              <a:t>- </a:t>
            </a:r>
            <a:r>
              <a:rPr sz="2000" b="1">
                <a:solidFill>
                  <a:srgbClr val="ED7D31"/>
                </a:solidFill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</a:rPr>
              <a:t>반 칸 체력 회복</a:t>
            </a:r>
            <a:r>
              <a:rPr sz="2000">
                <a:latin typeface="맑은 고딕" charset="0"/>
                <a:ea typeface="맑은 고딕" charset="0"/>
              </a:rPr>
              <a:t> : </a:t>
            </a:r>
            <a:r>
              <a:rPr sz="2000" i="0" b="1">
                <a:solidFill>
                  <a:srgbClr val="7F7F7F"/>
                </a:solidFill>
                <a:latin typeface="맑은 고딕" charset="0"/>
                <a:ea typeface="맑은 고딕" charset="0"/>
              </a:rPr>
              <a:t>체력 반 칸을 회복합니다.</a:t>
            </a:r>
            <a:endParaRPr lang="ko-KR" altLang="en-US" sz="2000" i="0" b="1">
              <a:solidFill>
                <a:srgbClr val="7F7F7F"/>
              </a:solidFill>
              <a:latin typeface="맑은 고딕" charset="0"/>
              <a:ea typeface="맑은 고딕" charset="0"/>
            </a:endParaRPr>
          </a:p>
          <a:p>
            <a:pPr marL="0" indent="0" algn="l" hangingPunct="1">
              <a:buFontTx/>
              <a:buNone/>
            </a:pPr>
            <a:endParaRPr lang="ko-KR" altLang="en-US" sz="2000" i="0" b="1">
              <a:solidFill>
                <a:srgbClr val="7F7F7F"/>
              </a:solidFill>
              <a:latin typeface="맑은 고딕" charset="0"/>
              <a:ea typeface="맑은 고딕" charset="0"/>
            </a:endParaRPr>
          </a:p>
          <a:p>
            <a:pPr marL="0" indent="0" algn="l" hangingPunct="1">
              <a:buFontTx/>
              <a:buNone/>
            </a:pPr>
            <a:r>
              <a:rPr sz="2000">
                <a:latin typeface="맑은 고딕" charset="0"/>
                <a:ea typeface="맑은 고딕" charset="0"/>
              </a:rPr>
              <a:t>- </a:t>
            </a:r>
            <a:r>
              <a:rPr sz="2000" b="1" strike="noStrike">
                <a:solidFill>
                  <a:srgbClr val="FF0000"/>
                </a:solidFill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체력 회복</a:t>
            </a:r>
            <a:r>
              <a:rPr sz="2000">
                <a:latin typeface="맑은 고딕" charset="0"/>
                <a:ea typeface="맑은 고딕" charset="0"/>
              </a:rPr>
              <a:t> : </a:t>
            </a:r>
            <a:r>
              <a:rPr sz="2000" i="0" b="1">
                <a:solidFill>
                  <a:srgbClr val="7F7F7F"/>
                </a:solidFill>
                <a:latin typeface="맑은 고딕" charset="0"/>
                <a:ea typeface="맑은 고딕" charset="0"/>
              </a:rPr>
              <a:t>체력 1칸을 회복합니다.</a:t>
            </a:r>
            <a:endParaRPr lang="ko-KR" altLang="en-US" sz="2000" i="0" b="1">
              <a:solidFill>
                <a:srgbClr val="7F7F7F"/>
              </a:solidFill>
              <a:latin typeface="맑은 고딕" charset="0"/>
              <a:ea typeface="맑은 고딕" charset="0"/>
            </a:endParaRPr>
          </a:p>
          <a:p>
            <a:pPr marL="0" indent="0" algn="l" hangingPunct="1">
              <a:buFontTx/>
              <a:buNone/>
            </a:pPr>
            <a:endParaRPr lang="ko-KR" altLang="en-US" sz="2000" i="0" b="1">
              <a:solidFill>
                <a:srgbClr val="7F7F7F"/>
              </a:solidFill>
              <a:latin typeface="맑은 고딕" charset="0"/>
              <a:ea typeface="맑은 고딕" charset="0"/>
            </a:endParaRPr>
          </a:p>
          <a:p>
            <a:pPr marL="0" indent="0" algn="l" hangingPunct="1">
              <a:buFontTx/>
              <a:buNone/>
            </a:pPr>
            <a:r>
              <a:rPr sz="2000">
                <a:latin typeface="맑은 고딕" charset="0"/>
                <a:ea typeface="맑은 고딕" charset="0"/>
              </a:rPr>
              <a:t>- </a:t>
            </a:r>
            <a:r>
              <a:rPr sz="2000" b="1">
                <a:solidFill>
                  <a:srgbClr val="5B9BD5"/>
                </a:solidFill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보호막</a:t>
            </a:r>
            <a:r>
              <a:rPr sz="2000">
                <a:latin typeface="맑은 고딕" charset="0"/>
                <a:ea typeface="맑은 고딕" charset="0"/>
              </a:rPr>
              <a:t> : </a:t>
            </a:r>
            <a:r>
              <a:rPr sz="2000" i="0" b="1" strike="noStrike">
                <a:solidFill>
                  <a:srgbClr val="7F7F7F"/>
                </a:solidFill>
                <a:latin typeface="맑은 고딕" charset="0"/>
                <a:ea typeface="맑은 고딕" charset="0"/>
              </a:rPr>
              <a:t>피격당해도 특수방</a:t>
            </a:r>
            <a:r>
              <a:rPr sz="2000" i="0" b="1" strike="noStrike">
                <a:solidFill>
                  <a:srgbClr val="7F7F7F"/>
                </a:solidFill>
                <a:latin typeface="맑은 고딕" charset="0"/>
                <a:ea typeface="맑은 고딕" charset="0"/>
              </a:rPr>
              <a:t> 확률이 떨어지지 않는</a:t>
            </a:r>
            <a:endParaRPr lang="ko-KR" altLang="en-US" sz="2000" i="0" b="1" strike="noStrike">
              <a:solidFill>
                <a:srgbClr val="7F7F7F"/>
              </a:solidFill>
              <a:latin typeface="맑은 고딕" charset="0"/>
              <a:ea typeface="맑은 고딕" charset="0"/>
            </a:endParaRPr>
          </a:p>
          <a:p>
            <a:pPr marL="0" indent="0" algn="l" hangingPunct="1">
              <a:buFontTx/>
              <a:buNone/>
            </a:pPr>
            <a:r>
              <a:rPr sz="2000" i="0" b="1" strike="noStrike">
                <a:solidFill>
                  <a:srgbClr val="7F7F7F"/>
                </a:solidFill>
                <a:latin typeface="맑은 고딕" charset="0"/>
                <a:ea typeface="맑은 고딕" charset="0"/>
              </a:rPr>
              <a:t>             보호막 1칸이 생깁니다.</a:t>
            </a:r>
            <a:endParaRPr lang="ko-KR" altLang="en-US" sz="2000" i="0" b="1" strike="noStrike">
              <a:solidFill>
                <a:srgbClr val="7F7F7F"/>
              </a:solidFill>
              <a:latin typeface="맑은 고딕" charset="0"/>
              <a:ea typeface="맑은 고딕" charset="0"/>
            </a:endParaRPr>
          </a:p>
          <a:p>
            <a:pPr marL="0" indent="0" algn="l" hangingPunct="1">
              <a:buFontTx/>
              <a:buNone/>
            </a:pPr>
            <a:endParaRPr lang="ko-KR" altLang="en-US" sz="2000" i="0" b="1" strike="noStrike">
              <a:solidFill>
                <a:srgbClr val="7F7F7F"/>
              </a:solidFill>
              <a:latin typeface="맑은 고딕" charset="0"/>
              <a:ea typeface="맑은 고딕" charset="0"/>
            </a:endParaRPr>
          </a:p>
          <a:p>
            <a:pPr marL="0" indent="0" algn="l" hangingPunct="1">
              <a:buFontTx/>
              <a:buNone/>
            </a:pPr>
            <a:r>
              <a:rPr sz="2000" i="0" strike="noStrike">
                <a:latin typeface="맑은 고딕" charset="0"/>
                <a:ea typeface="맑은 고딕" charset="0"/>
              </a:rPr>
              <a:t>- </a:t>
            </a:r>
            <a:r>
              <a:rPr sz="2000" i="0" b="1" strike="noStrike">
                <a:solidFill>
                  <a:srgbClr val="70AD47"/>
                </a:solidFill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몬스터 하트</a:t>
            </a:r>
            <a:r>
              <a:rPr sz="2000" i="0" strike="noStrike">
                <a:latin typeface="맑은 고딕" charset="0"/>
                <a:ea typeface="맑은 고딕" charset="0"/>
              </a:rPr>
              <a:t> : </a:t>
            </a:r>
            <a:r>
              <a:rPr sz="2000" i="0" b="1" strike="noStrike">
                <a:solidFill>
                  <a:srgbClr val="7F7F7F"/>
                </a:solidFill>
                <a:latin typeface="맑은 고딕" charset="0"/>
                <a:ea typeface="맑은 고딕" charset="0"/>
              </a:rPr>
              <a:t>보호막과 같은 효과를 갖추고 있으며 몬스터 하트가</a:t>
            </a:r>
            <a:endParaRPr lang="ko-KR" altLang="en-US" sz="2000" i="0" b="1" strike="noStrike">
              <a:solidFill>
                <a:srgbClr val="7F7F7F"/>
              </a:solidFill>
              <a:latin typeface="맑은 고딕" charset="0"/>
              <a:ea typeface="맑은 고딕" charset="0"/>
            </a:endParaRPr>
          </a:p>
          <a:p>
            <a:pPr marL="0" indent="0" algn="l" hangingPunct="1">
              <a:buFontTx/>
              <a:buNone/>
            </a:pPr>
            <a:r>
              <a:rPr sz="2000" i="0" b="1" strike="noStrike">
                <a:solidFill>
                  <a:srgbClr val="7F7F7F"/>
                </a:solidFill>
                <a:latin typeface="맑은 고딕" charset="0"/>
                <a:ea typeface="맑은 고딕" charset="0"/>
              </a:rPr>
              <a:t>                   피격당해 파괴된다면 방에 있는 적 모두에게</a:t>
            </a:r>
            <a:endParaRPr lang="ko-KR" altLang="en-US" sz="2000" i="0" b="1" strike="noStrike">
              <a:solidFill>
                <a:srgbClr val="7F7F7F"/>
              </a:solidFill>
              <a:latin typeface="맑은 고딕" charset="0"/>
              <a:ea typeface="맑은 고딕" charset="0"/>
            </a:endParaRPr>
          </a:p>
          <a:p>
            <a:pPr marL="0" indent="0" algn="l" hangingPunct="1">
              <a:buFontTx/>
              <a:buNone/>
            </a:pPr>
            <a:r>
              <a:rPr sz="2000" i="0" b="1" strike="noStrike">
                <a:solidFill>
                  <a:srgbClr val="7F7F7F"/>
                </a:solidFill>
                <a:latin typeface="맑은 고딕" charset="0"/>
                <a:ea typeface="맑은 고딕" charset="0"/>
              </a:rPr>
              <a:t>                   (2 x 공격력)의 데미지를 줍니다.</a:t>
            </a:r>
            <a:endParaRPr lang="ko-KR" altLang="en-US" sz="2000" i="0" b="1" strike="noStrike">
              <a:solidFill>
                <a:srgbClr val="7F7F7F"/>
              </a:solidFill>
              <a:latin typeface="맑은 고딕" charset="0"/>
              <a:ea typeface="맑은 고딕" charset="0"/>
            </a:endParaRPr>
          </a:p>
          <a:p>
            <a:pPr marL="0" indent="0" algn="l" hangingPunct="1">
              <a:buFontTx/>
              <a:buNone/>
            </a:pPr>
            <a:endParaRPr lang="ko-KR" altLang="en-US" sz="2000" i="0" b="1" strike="noStrike">
              <a:solidFill>
                <a:srgbClr val="7F7F7F"/>
              </a:solidFill>
              <a:latin typeface="맑은 고딕" charset="0"/>
              <a:ea typeface="맑은 고딕" charset="0"/>
            </a:endParaRPr>
          </a:p>
          <a:p>
            <a:pPr marL="0" indent="0" algn="l" hangingPunct="1">
              <a:buFontTx/>
              <a:buNone/>
            </a:pPr>
            <a:r>
              <a:rPr sz="2000" i="0" strike="noStrike">
                <a:latin typeface="맑은 고딕" charset="0"/>
                <a:ea typeface="맑은 고딕" charset="0"/>
              </a:rPr>
              <a:t>- </a:t>
            </a:r>
            <a:r>
              <a:rPr sz="2000" i="0" b="1" strike="noStrike">
                <a:solidFill>
                  <a:srgbClr val="FFC000"/>
                </a:solidFill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이름 파편</a:t>
            </a:r>
            <a:r>
              <a:rPr sz="2000" i="0" strike="noStrike">
                <a:latin typeface="맑은 고딕" charset="0"/>
                <a:ea typeface="맑은 고딕" charset="0"/>
              </a:rPr>
              <a:t> : </a:t>
            </a:r>
            <a:r>
              <a:rPr sz="2000" i="0" b="1" strike="noStrike">
                <a:solidFill>
                  <a:srgbClr val="7F7F7F"/>
                </a:solidFill>
                <a:latin typeface="맑은 고딕" charset="0"/>
                <a:ea typeface="맑은 고딕" charset="0"/>
              </a:rPr>
              <a:t>상점에서 사용할 수 있습니다.</a:t>
            </a:r>
            <a:endParaRPr lang="ko-KR" altLang="en-US" sz="2000" i="0" b="1" strike="noStrike">
              <a:solidFill>
                <a:srgbClr val="7F7F7F"/>
              </a:solidFill>
              <a:latin typeface="맑은 고딕" charset="0"/>
              <a:ea typeface="맑은 고딕" charset="0"/>
            </a:endParaRPr>
          </a:p>
          <a:p>
            <a:pPr marL="0" indent="0" algn="l" hangingPunct="1">
              <a:buFontTx/>
              <a:buNone/>
            </a:pPr>
            <a:endParaRPr lang="ko-KR" altLang="en-US" sz="2000" i="0" b="1" strike="noStrike">
              <a:solidFill>
                <a:srgbClr val="7F7F7F"/>
              </a:solidFill>
              <a:latin typeface="맑은 고딕" charset="0"/>
              <a:ea typeface="맑은 고딕" charset="0"/>
            </a:endParaRPr>
          </a:p>
          <a:p>
            <a:pPr marL="0" indent="0" algn="l" hangingPunct="1">
              <a:buFontTx/>
              <a:buNone/>
            </a:pPr>
            <a:r>
              <a:rPr sz="2000" i="0" strike="noStrike">
                <a:latin typeface="맑은 고딕" charset="0"/>
                <a:ea typeface="맑은 고딕" charset="0"/>
              </a:rPr>
              <a:t>- </a:t>
            </a:r>
            <a:r>
              <a:rPr sz="2000" i="0" b="1" strike="noStrike">
                <a:solidFill>
                  <a:srgbClr val="000000"/>
                </a:solidFill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폭탄</a:t>
            </a:r>
            <a:r>
              <a:rPr sz="2000" i="0" strike="noStrike">
                <a:latin typeface="맑은 고딕" charset="0"/>
                <a:ea typeface="맑은 고딕" charset="0"/>
              </a:rPr>
              <a:t> : </a:t>
            </a:r>
            <a:r>
              <a:rPr sz="2000" i="0" b="1" strike="noStrike">
                <a:solidFill>
                  <a:srgbClr val="7F7F7F"/>
                </a:solidFill>
                <a:latin typeface="맑은 고딕" charset="0"/>
                <a:ea typeface="맑은 고딕" charset="0"/>
              </a:rPr>
              <a:t>설치된 자리에서 3초 뒤에 폭발을 일으킵니다.</a:t>
            </a:r>
            <a:endParaRPr lang="ko-KR" altLang="en-US" sz="2000" i="0" b="1" strike="noStrike">
              <a:solidFill>
                <a:srgbClr val="7F7F7F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 idx="4294967295"/>
          </p:nvPr>
        </p:nvSpPr>
        <p:spPr>
          <a:xfrm rot="0">
            <a:off x="542925" y="682625"/>
            <a:ext cx="8601710" cy="74041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>
              <a:buFontTx/>
              <a:buNone/>
            </a:pPr>
            <a:r>
              <a:rPr lang="ko-KR" altLang="en-US" sz="2800" b="1">
                <a:latin typeface="맑은 고딕" charset="0"/>
                <a:ea typeface="맑은 고딕" charset="0"/>
                <a:cs typeface="+mj-cs"/>
              </a:rPr>
              <a:t>나</a:t>
            </a:r>
            <a:r>
              <a:rPr lang="en-US" altLang="ko-KR" sz="2800" b="1">
                <a:latin typeface="맑은 고딕" charset="0"/>
                <a:ea typeface="맑은 고딕" charset="0"/>
                <a:cs typeface="+mj-cs"/>
              </a:rPr>
              <a:t>.</a:t>
            </a:r>
            <a:r>
              <a:rPr lang="ko-KR" altLang="en-US" sz="2800" b="1">
                <a:latin typeface="맑은 고딕" charset="0"/>
                <a:ea typeface="맑은 고딕" charset="0"/>
                <a:cs typeface="+mj-cs"/>
              </a:rPr>
              <a:t> 프로젝트 개요</a:t>
            </a:r>
            <a:endParaRPr lang="ko-KR" altLang="en-US" sz="2800" b="1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 rot="0">
            <a:off x="485775" y="2027555"/>
            <a:ext cx="7849235" cy="4483100"/>
          </a:xfrm>
          <a:prstGeom prst="rect"/>
          <a:noFill/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542925" y="1438910"/>
            <a:ext cx="7327265" cy="6597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rtl="0" fontAlgn="auto" defTabSz="91440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2200" cap="none" i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4 - </a:t>
            </a:r>
            <a:r>
              <a:rPr lang="en-US" altLang="ko-KR" sz="2200" cap="none" i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7</a:t>
            </a:r>
            <a:r>
              <a:rPr lang="en-US" altLang="ko-KR" sz="2200" cap="none" i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. </a:t>
            </a:r>
            <a:r>
              <a:rPr lang="ko-KR" altLang="en-US" sz="2200" cap="none" i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주요 시스템</a:t>
            </a:r>
            <a:endParaRPr lang="ko-KR" altLang="en-US" sz="2200" cap="none" i="0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>
            <a:off x="470535" y="2017395"/>
            <a:ext cx="7894955" cy="193738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>
              <a:buFontTx/>
              <a:buNone/>
            </a:pPr>
            <a:r>
              <a:rPr sz="2000" i="0" b="0">
                <a:solidFill>
                  <a:srgbClr val="4D009A"/>
                </a:solidFill>
              </a:rPr>
              <a:t>- </a:t>
            </a:r>
            <a:r>
              <a:rPr sz="2000" b="1">
                <a:solidFill>
                  <a:srgbClr val="000000"/>
                </a:solidFill>
                <a:effectLst>
                  <a:outerShdw sx="100000" sy="100000" blurRad="38100" dist="38100" dir="2700000" rotWithShape="0" algn="ctr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스테이지 밸런스에 맞는 방이 랜덤으로 생성됩니다.</a:t>
            </a:r>
            <a:endParaRPr lang="ko-KR" altLang="en-US" sz="20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>
              <a:buFontTx/>
              <a:buNone/>
            </a:pPr>
            <a:endParaRPr lang="ko-KR" altLang="en-US" sz="2000" b="0">
              <a:solidFill>
                <a:srgbClr val="000000"/>
              </a:solidFill>
            </a:endParaRPr>
          </a:p>
          <a:p>
            <a:pPr marL="0" indent="0" algn="l">
              <a:buFontTx/>
              <a:buNone/>
            </a:pPr>
            <a:r>
              <a:rPr sz="2000" b="0">
                <a:solidFill>
                  <a:srgbClr val="000000"/>
                </a:solidFill>
              </a:rPr>
              <a:t>- </a:t>
            </a:r>
            <a:r>
              <a:rPr sz="2000" b="1">
                <a:solidFill>
                  <a:srgbClr val="FF0000"/>
                </a:solidFill>
                <a:effectLst>
                  <a:outerShdw sx="100000" sy="100000" blurRad="38100" dist="38100" dir="2700000" rotWithShape="0" algn="ctr">
                    <a:srgbClr val="000000">
                      <a:alpha val="42352"/>
                    </a:srgbClr>
                  </a:outerShdw>
                </a:effectLst>
              </a:rPr>
              <a:t>보스방</a:t>
            </a:r>
            <a:r>
              <a:rPr sz="2000" b="1">
                <a:solidFill>
                  <a:srgbClr val="000000"/>
                </a:solidFill>
                <a:effectLst>
                  <a:outerShdw sx="100000" sy="100000" blurRad="38100" dist="38100" dir="2700000" rotWithShape="0" algn="ctr">
                    <a:srgbClr val="000000">
                      <a:alpha val="42352"/>
                    </a:srgbClr>
                  </a:outerShdw>
                </a:effectLst>
              </a:rPr>
              <a:t>을 클리어 할 시 확률적으로 생기는 </a:t>
            </a:r>
            <a:r>
              <a:rPr sz="2000" b="1">
                <a:solidFill>
                  <a:srgbClr val="FF0066"/>
                </a:solidFill>
                <a:effectLst>
                  <a:outerShdw sx="100000" sy="100000" blurRad="38100" dist="38100" dir="2700000" rotWithShape="0" algn="ctr">
                    <a:srgbClr val="000000">
                      <a:alpha val="42352"/>
                    </a:srgbClr>
                  </a:outerShdw>
                </a:effectLst>
              </a:rPr>
              <a:t>특수방</a:t>
            </a:r>
            <a:r>
              <a:rPr lang="ko-KR" altLang="en-US" sz="2000" b="1">
                <a:solidFill>
                  <a:srgbClr val="000000"/>
                </a:solidFill>
              </a:rPr>
              <a:t/>
            </a:r>
            <a:br>
              <a:rPr lang="ko-KR" altLang="en-US" sz="2000" b="1">
                <a:solidFill>
                  <a:srgbClr val="000000"/>
                </a:solidFill>
              </a:rPr>
            </a:br>
            <a:r>
              <a:rPr sz="2000" b="1">
                <a:solidFill>
                  <a:srgbClr val="000000"/>
                </a:solidFill>
                <a:effectLst>
                  <a:outerShdw sx="100000" sy="100000" blurRad="38100" dist="38100" dir="2700000" rotWithShape="0" algn="ctr">
                    <a:srgbClr val="000000">
                      <a:alpha val="42352"/>
                    </a:srgbClr>
                  </a:outerShdw>
                </a:effectLst>
              </a:rPr>
              <a:t>   - </a:t>
            </a:r>
            <a:r>
              <a:rPr sz="2000" b="1">
                <a:solidFill>
                  <a:srgbClr val="FF0066"/>
                </a:solidFill>
                <a:effectLst>
                  <a:outerShdw sx="100000" sy="100000" blurRad="38100" dist="38100" dir="2700000" rotWithShape="0" algn="ctr">
                    <a:srgbClr val="000000">
                      <a:alpha val="42352"/>
                    </a:srgbClr>
                  </a:outerShdw>
                </a:effectLst>
              </a:rPr>
              <a:t>특수방</a:t>
            </a:r>
            <a:r>
              <a:rPr sz="2000" b="1">
                <a:solidFill>
                  <a:srgbClr val="000000"/>
                </a:solidFill>
                <a:effectLst>
                  <a:outerShdw sx="100000" sy="100000" blurRad="38100" dist="38100" dir="2700000" rotWithShape="0" algn="ctr">
                    <a:srgbClr val="000000">
                      <a:alpha val="42352"/>
                    </a:srgbClr>
                  </a:outerShdw>
                </a:effectLst>
              </a:rPr>
              <a:t> 확률은 50%부터 시작해서 피격당해 체력이 깎일 시</a:t>
            </a:r>
            <a:endParaRPr lang="ko-KR" altLang="en-US" sz="2000" b="1">
              <a:solidFill>
                <a:srgbClr val="000000"/>
              </a:solidFill>
            </a:endParaRPr>
          </a:p>
          <a:p>
            <a:pPr marL="0" indent="0">
              <a:buFontTx/>
              <a:buNone/>
            </a:pPr>
            <a:r>
              <a:rPr sz="2000" b="1">
                <a:solidFill>
                  <a:srgbClr val="000000"/>
                </a:solidFill>
                <a:effectLst>
                  <a:outerShdw sx="100000" sy="100000" blurRad="38100" dist="38100" dir="2700000" rotWithShape="0" algn="ctr">
                    <a:srgbClr val="000000">
                      <a:alpha val="42352"/>
                    </a:srgbClr>
                  </a:outerShdw>
                </a:effectLst>
              </a:rPr>
              <a:t>     확률이 떨어지고 보스방을 클리어할 시</a:t>
            </a:r>
            <a:endParaRPr lang="ko-KR" altLang="en-US" sz="2000" b="1">
              <a:solidFill>
                <a:srgbClr val="000000"/>
              </a:solidFill>
            </a:endParaRPr>
          </a:p>
          <a:p>
            <a:pPr marL="0" indent="0">
              <a:buFontTx/>
              <a:buNone/>
            </a:pPr>
            <a:r>
              <a:rPr sz="2000" b="1">
                <a:solidFill>
                  <a:srgbClr val="000000"/>
                </a:solidFill>
                <a:effectLst>
                  <a:outerShdw sx="100000" sy="100000" blurRad="38100" dist="38100" dir="2700000" rotWithShape="0" algn="ctr">
                    <a:srgbClr val="000000">
                      <a:alpha val="42352"/>
                    </a:srgbClr>
                  </a:outerShdw>
                </a:effectLst>
              </a:rPr>
              <a:t>     50%가 오르거나 관련 아이템으로 관여할 수 있다.</a:t>
            </a:r>
            <a:endParaRPr lang="ko-KR" altLang="en-US" sz="2000" b="1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542925" y="682625"/>
            <a:ext cx="8601075" cy="739775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dirty="0"/>
              <a:t>나</a:t>
            </a:r>
            <a:r>
              <a:rPr lang="en-US" altLang="ko-KR" sz="2800" b="1" dirty="0"/>
              <a:t>.</a:t>
            </a:r>
            <a:r>
              <a:rPr lang="ko-KR" altLang="en-US" sz="2800" b="1" dirty="0"/>
              <a:t> 프로젝트 개요</a:t>
            </a: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1123950" y="3228975"/>
            <a:ext cx="7324725" cy="6572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직사각형 10"/>
          <p:cNvSpPr>
            <a:spLocks/>
          </p:cNvSpPr>
          <p:nvPr/>
        </p:nvSpPr>
        <p:spPr>
          <a:xfrm rot="0">
            <a:off x="485775" y="1724660"/>
            <a:ext cx="7849235" cy="4785995"/>
          </a:xfrm>
          <a:prstGeom prst="rect"/>
          <a:noFill/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542925" y="1156335"/>
            <a:ext cx="7327900" cy="66040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rtl="0" fontAlgn="auto" defTabSz="91440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2200" cap="none" i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4 - </a:t>
            </a:r>
            <a:r>
              <a:rPr lang="en-US" altLang="ko-KR" sz="2200" cap="none" i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8</a:t>
            </a:r>
            <a:r>
              <a:rPr lang="en-US" altLang="ko-KR" sz="2200" cap="none" i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. </a:t>
            </a:r>
            <a:r>
              <a:rPr lang="ko-KR" altLang="en-US" sz="2200" cap="none" i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방 종류와 시스템</a:t>
            </a:r>
            <a:endParaRPr lang="ko-KR" altLang="en-US" sz="2200" cap="none" i="0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12" name="텍스트 상자 1"/>
          <p:cNvSpPr txBox="1">
            <a:spLocks/>
          </p:cNvSpPr>
          <p:nvPr/>
        </p:nvSpPr>
        <p:spPr>
          <a:xfrm>
            <a:off x="480695" y="1724660"/>
            <a:ext cx="7844155" cy="479996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 </a:t>
            </a:r>
            <a:r>
              <a:rPr sz="1800" b="1">
                <a:solidFill>
                  <a:srgbClr val="FF0066"/>
                </a:solidFill>
                <a:latin typeface="맑은 고딕" charset="0"/>
                <a:ea typeface="맑은 고딕" charset="0"/>
              </a:rPr>
              <a:t>몬스터 방</a:t>
            </a:r>
            <a:r>
              <a:rPr sz="1800" b="1">
                <a:solidFill>
                  <a:srgbClr val="70AD47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: 스테이지 밸런스에 맞는 몬스터가 랜덤으로 등장합니다.</a:t>
            </a:r>
            <a:r>
              <a:rPr lang="ko-KR" altLang="en-US" sz="1800">
                <a:latin typeface="맑은 고딕" charset="0"/>
                <a:ea typeface="맑은 고딕" charset="0"/>
              </a:rPr>
              <a:t/>
            </a:r>
            <a:br>
              <a:rPr lang="ko-KR" altLang="en-US" sz="1800">
                <a:latin typeface="맑은 고딕" charset="0"/>
                <a:ea typeface="맑은 고딕" charset="0"/>
              </a:rPr>
            </a:br>
            <a:r>
              <a:rPr sz="1800">
                <a:latin typeface="맑은 고딕" charset="0"/>
                <a:ea typeface="맑은 고딕" charset="0"/>
              </a:rPr>
              <a:t>                 클리어 시 20% 확률로 스킬, 패시브상자가 생성됩니다.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 </a:t>
            </a:r>
            <a:r>
              <a:rPr sz="1800" b="1">
                <a:solidFill>
                  <a:srgbClr val="FF0066"/>
                </a:solidFill>
                <a:latin typeface="맑은 고딕" charset="0"/>
                <a:ea typeface="맑은 고딕" charset="0"/>
              </a:rPr>
              <a:t>황금방</a:t>
            </a:r>
            <a:r>
              <a:rPr sz="1800">
                <a:latin typeface="맑은 고딕" charset="0"/>
                <a:ea typeface="맑은 고딕" charset="0"/>
              </a:rPr>
              <a:t> : 아이템 상자 1개 생성</a:t>
            </a:r>
            <a:r>
              <a:rPr lang="ko-KR" altLang="en-US" sz="1800">
                <a:latin typeface="맑은 고딕" charset="0"/>
                <a:ea typeface="맑은 고딕" charset="0"/>
              </a:rPr>
              <a:t/>
            </a:r>
            <a:br>
              <a:rPr lang="ko-KR" altLang="en-US" sz="1800">
                <a:latin typeface="맑은 고딕" charset="0"/>
                <a:ea typeface="맑은 고딕" charset="0"/>
              </a:rPr>
            </a:br>
            <a:r>
              <a:rPr lang="ko-KR" altLang="en-US" sz="1800">
                <a:latin typeface="맑은 고딕" charset="0"/>
                <a:ea typeface="맑은 고딕" charset="0"/>
              </a:rPr>
              <a:t/>
            </a:r>
            <a:br>
              <a:rPr lang="ko-KR" altLang="en-US" sz="1800">
                <a:latin typeface="맑은 고딕" charset="0"/>
                <a:ea typeface="맑은 고딕" charset="0"/>
              </a:rPr>
            </a:br>
            <a:r>
              <a:rPr sz="1800">
                <a:latin typeface="맑은 고딕" charset="0"/>
                <a:ea typeface="맑은 고딕" charset="0"/>
              </a:rPr>
              <a:t>- </a:t>
            </a:r>
            <a:r>
              <a:rPr sz="1800" b="1">
                <a:solidFill>
                  <a:srgbClr val="FF0066"/>
                </a:solidFill>
                <a:latin typeface="맑은 고딕" charset="0"/>
                <a:ea typeface="맑은 고딕" charset="0"/>
              </a:rPr>
              <a:t>상점방</a:t>
            </a:r>
            <a:r>
              <a:rPr sz="1800">
                <a:latin typeface="맑은 고딕" charset="0"/>
                <a:ea typeface="맑은 고딕" charset="0"/>
              </a:rPr>
              <a:t> : 이름 파편을 사용해 구매 가능한 랜덤 아이템 3개 생성</a:t>
            </a:r>
            <a:r>
              <a:rPr lang="ko-KR" altLang="en-US" sz="1800">
                <a:latin typeface="맑은 고딕" charset="0"/>
                <a:ea typeface="맑은 고딕" charset="0"/>
              </a:rPr>
              <a:t/>
            </a:r>
            <a:br>
              <a:rPr lang="ko-KR" altLang="en-US" sz="1800">
                <a:latin typeface="맑은 고딕" charset="0"/>
                <a:ea typeface="맑은 고딕" charset="0"/>
              </a:rPr>
            </a:br>
            <a:r>
              <a:rPr lang="ko-KR" altLang="en-US" sz="1800">
                <a:latin typeface="맑은 고딕" charset="0"/>
                <a:ea typeface="맑은 고딕" charset="0"/>
              </a:rPr>
              <a:t/>
            </a:r>
            <a:br>
              <a:rPr lang="ko-KR" altLang="en-US" sz="1800">
                <a:latin typeface="맑은 고딕" charset="0"/>
                <a:ea typeface="맑은 고딕" charset="0"/>
              </a:rPr>
            </a:br>
            <a:r>
              <a:rPr sz="1800">
                <a:latin typeface="맑은 고딕" charset="0"/>
                <a:ea typeface="맑은 고딕" charset="0"/>
              </a:rPr>
              <a:t>- </a:t>
            </a:r>
            <a:r>
              <a:rPr sz="1800" b="1">
                <a:solidFill>
                  <a:srgbClr val="FF0066"/>
                </a:solidFill>
                <a:latin typeface="맑은 고딕" charset="0"/>
                <a:ea typeface="맑은 고딕" charset="0"/>
              </a:rPr>
              <a:t>비밀방</a:t>
            </a:r>
            <a:r>
              <a:rPr sz="1800">
                <a:latin typeface="맑은 고딕" charset="0"/>
                <a:ea typeface="맑은 고딕" charset="0"/>
              </a:rPr>
              <a:t> : 랜덤으로 지정된 위치에 폭탄을 터뜨려 찾을 수 있다.</a:t>
            </a:r>
            <a:r>
              <a:rPr lang="ko-KR" altLang="en-US" sz="1800">
                <a:latin typeface="맑은 고딕" charset="0"/>
                <a:ea typeface="맑은 고딕" charset="0"/>
              </a:rPr>
              <a:t/>
            </a:r>
            <a:br>
              <a:rPr lang="ko-KR" altLang="en-US" sz="1800">
                <a:latin typeface="맑은 고딕" charset="0"/>
                <a:ea typeface="맑은 고딕" charset="0"/>
              </a:rPr>
            </a:br>
            <a:r>
              <a:rPr sz="1800">
                <a:latin typeface="맑은 고딕" charset="0"/>
                <a:ea typeface="맑은 고딕" charset="0"/>
              </a:rPr>
              <a:t>              이름 파편과 폭탄등의 잡템 생성</a:t>
            </a:r>
            <a:r>
              <a:rPr lang="ko-KR" altLang="en-US" sz="1800">
                <a:latin typeface="맑은 고딕" charset="0"/>
                <a:ea typeface="맑은 고딕" charset="0"/>
              </a:rPr>
              <a:t/>
            </a:r>
            <a:br>
              <a:rPr lang="ko-KR" altLang="en-US" sz="1800">
                <a:latin typeface="맑은 고딕" charset="0"/>
                <a:ea typeface="맑은 고딕" charset="0"/>
              </a:rPr>
            </a:br>
            <a:r>
              <a:rPr lang="ko-KR" altLang="en-US" sz="1800">
                <a:latin typeface="맑은 고딕" charset="0"/>
                <a:ea typeface="맑은 고딕" charset="0"/>
              </a:rPr>
              <a:t/>
            </a:r>
            <a:br>
              <a:rPr lang="ko-KR" altLang="en-US" sz="1800">
                <a:latin typeface="맑은 고딕" charset="0"/>
                <a:ea typeface="맑은 고딕" charset="0"/>
              </a:rPr>
            </a:br>
            <a:r>
              <a:rPr sz="1800">
                <a:latin typeface="맑은 고딕" charset="0"/>
                <a:ea typeface="맑은 고딕" charset="0"/>
              </a:rPr>
              <a:t>- </a:t>
            </a:r>
            <a:r>
              <a:rPr sz="1800" b="1">
                <a:solidFill>
                  <a:srgbClr val="FF0066"/>
                </a:solidFill>
                <a:latin typeface="맑은 고딕" charset="0"/>
                <a:ea typeface="맑은 고딕" charset="0"/>
              </a:rPr>
              <a:t>보스방</a:t>
            </a:r>
            <a:r>
              <a:rPr sz="1800">
                <a:latin typeface="맑은 고딕" charset="0"/>
                <a:ea typeface="맑은 고딕" charset="0"/>
              </a:rPr>
              <a:t> : 스테이지 밸런스에 맞는 보스가 랜덤으로 등장</a:t>
            </a:r>
            <a:r>
              <a:rPr lang="ko-KR" altLang="en-US" sz="1800">
                <a:latin typeface="맑은 고딕" charset="0"/>
                <a:ea typeface="맑은 고딕" charset="0"/>
              </a:rPr>
              <a:t/>
            </a:r>
            <a:br>
              <a:rPr lang="ko-KR" altLang="en-US" sz="1800">
                <a:latin typeface="맑은 고딕" charset="0"/>
                <a:ea typeface="맑은 고딕" charset="0"/>
              </a:rPr>
            </a:br>
            <a:r>
              <a:rPr lang="ko-KR" altLang="en-US" sz="1800">
                <a:latin typeface="맑은 고딕" charset="0"/>
                <a:ea typeface="맑은 고딕" charset="0"/>
              </a:rPr>
              <a:t/>
            </a:r>
            <a:br>
              <a:rPr lang="ko-KR" altLang="en-US" sz="1800">
                <a:latin typeface="맑은 고딕" charset="0"/>
                <a:ea typeface="맑은 고딕" charset="0"/>
              </a:rPr>
            </a:br>
            <a:r>
              <a:rPr sz="1800">
                <a:latin typeface="맑은 고딕" charset="0"/>
                <a:ea typeface="맑은 고딕" charset="0"/>
              </a:rPr>
              <a:t>- </a:t>
            </a:r>
            <a:r>
              <a:rPr sz="1800" b="1">
                <a:solidFill>
                  <a:srgbClr val="FF0066"/>
                </a:solidFill>
                <a:latin typeface="맑은 고딕" charset="0"/>
                <a:ea typeface="맑은 고딕" charset="0"/>
              </a:rPr>
              <a:t>특수방</a:t>
            </a:r>
            <a:r>
              <a:rPr sz="1800">
                <a:latin typeface="맑은 고딕" charset="0"/>
                <a:ea typeface="맑은 고딕" charset="0"/>
              </a:rPr>
              <a:t> : 보스방 클리어후 특수방 확률로 등장</a:t>
            </a:r>
            <a:r>
              <a:rPr lang="ko-KR" altLang="en-US" sz="1800">
                <a:latin typeface="맑은 고딕" charset="0"/>
                <a:ea typeface="맑은 고딕" charset="0"/>
              </a:rPr>
              <a:t/>
            </a:r>
            <a:br>
              <a:rPr lang="ko-KR" altLang="en-US" sz="1800">
                <a:latin typeface="맑은 고딕" charset="0"/>
                <a:ea typeface="맑은 고딕" charset="0"/>
              </a:rPr>
            </a:br>
            <a:r>
              <a:rPr sz="1800">
                <a:latin typeface="맑은 고딕" charset="0"/>
                <a:ea typeface="맑은 고딕" charset="0"/>
              </a:rPr>
              <a:t>     - </a:t>
            </a:r>
            <a:r>
              <a:rPr sz="1800" b="1">
                <a:solidFill>
                  <a:srgbClr val="770055"/>
                </a:solidFill>
                <a:latin typeface="맑은 고딕" charset="0"/>
                <a:ea typeface="맑은 고딕" charset="0"/>
              </a:rPr>
              <a:t>용사방</a:t>
            </a:r>
            <a:r>
              <a:rPr sz="1800">
                <a:latin typeface="맑은 고딕" charset="0"/>
                <a:ea typeface="맑은 고딕" charset="0"/>
              </a:rPr>
              <a:t> : 용사 관련 아이템 1개 랜덤 생성</a:t>
            </a:r>
            <a:r>
              <a:rPr lang="ko-KR" altLang="en-US" sz="1800">
                <a:latin typeface="맑은 고딕" charset="0"/>
                <a:ea typeface="맑은 고딕" charset="0"/>
              </a:rPr>
              <a:t/>
            </a:r>
            <a:br>
              <a:rPr lang="ko-KR" altLang="en-US" sz="1800">
                <a:latin typeface="맑은 고딕" charset="0"/>
                <a:ea typeface="맑은 고딕" charset="0"/>
              </a:rPr>
            </a:br>
            <a:r>
              <a:rPr sz="1800">
                <a:latin typeface="맑은 고딕" charset="0"/>
                <a:ea typeface="맑은 고딕" charset="0"/>
              </a:rPr>
              <a:t>                  아이템 획득 시 특수방 생성 불가능</a:t>
            </a:r>
            <a:r>
              <a:rPr lang="ko-KR" altLang="en-US" sz="1800">
                <a:latin typeface="맑은 고딕" charset="0"/>
                <a:ea typeface="맑은 고딕" charset="0"/>
              </a:rPr>
              <a:t/>
            </a:r>
            <a:br>
              <a:rPr lang="ko-KR" altLang="en-US" sz="1800">
                <a:latin typeface="맑은 고딕" charset="0"/>
                <a:ea typeface="맑은 고딕" charset="0"/>
              </a:rPr>
            </a:br>
            <a:r>
              <a:rPr sz="1800">
                <a:latin typeface="맑은 고딕" charset="0"/>
                <a:ea typeface="맑은 고딕" charset="0"/>
              </a:rPr>
              <a:t>     - </a:t>
            </a:r>
            <a:r>
              <a:rPr sz="1800" b="1">
                <a:solidFill>
                  <a:srgbClr val="770055"/>
                </a:solidFill>
                <a:latin typeface="맑은 고딕" charset="0"/>
                <a:ea typeface="맑은 고딕" charset="0"/>
              </a:rPr>
              <a:t>몬스터방</a:t>
            </a:r>
            <a:r>
              <a:rPr sz="1800">
                <a:latin typeface="맑은 고딕" charset="0"/>
                <a:ea typeface="맑은 고딕" charset="0"/>
              </a:rPr>
              <a:t> : 자신의 체력을 영구적으로 소비해 얻을 수 있는</a:t>
            </a:r>
            <a:r>
              <a:rPr lang="ko-KR" altLang="en-US" sz="1800">
                <a:latin typeface="맑은 고딕" charset="0"/>
                <a:ea typeface="맑은 고딕" charset="0"/>
              </a:rPr>
              <a:t/>
            </a:r>
            <a:br>
              <a:rPr lang="ko-KR" altLang="en-US" sz="1800">
                <a:latin typeface="맑은 고딕" charset="0"/>
                <a:ea typeface="맑은 고딕" charset="0"/>
              </a:rPr>
            </a:br>
            <a:r>
              <a:rPr sz="1800">
                <a:latin typeface="맑은 고딕" charset="0"/>
                <a:ea typeface="맑은 고딕" charset="0"/>
              </a:rPr>
              <a:t>                     몬스터 관련 아이템이 2개 생성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78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542925" y="682625"/>
            <a:ext cx="8601075" cy="739775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dirty="0"/>
              <a:t>나</a:t>
            </a:r>
            <a:r>
              <a:rPr lang="en-US" altLang="ko-KR" sz="2800" b="1" dirty="0"/>
              <a:t>.</a:t>
            </a:r>
            <a:r>
              <a:rPr lang="ko-KR" altLang="en-US" sz="2800" b="1" dirty="0"/>
              <a:t> 프로젝트 개요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123950" y="1314450"/>
            <a:ext cx="7324725" cy="6572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5 - 1. </a:t>
            </a: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유사 게임 소개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90575" y="1933575"/>
            <a:ext cx="7562850" cy="4162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7090" y="1975485"/>
            <a:ext cx="2625090" cy="1558925"/>
          </a:xfrm>
          <a:prstGeom prst="rect"/>
          <a:noFill/>
        </p:spPr>
      </p:pic>
      <p:sp>
        <p:nvSpPr>
          <p:cNvPr id="9" name="텍스트 상자 3"/>
          <p:cNvSpPr txBox="1">
            <a:spLocks/>
          </p:cNvSpPr>
          <p:nvPr/>
        </p:nvSpPr>
        <p:spPr>
          <a:xfrm>
            <a:off x="3513455" y="2038350"/>
            <a:ext cx="4810760" cy="147764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hangingPunct="1">
              <a:buFontTx/>
              <a:buNone/>
            </a:pPr>
            <a:r>
              <a:rPr b="1"/>
              <a:t>《아이작》은 작은 소년 아이작이 어머니의 공격을 피해 무작위로 생성된 레벨에서 몬스터를 이기고 다양한 아이템을 수집하는 트윈 스틱 슈팅 게임으로, 독특한 아트 스타일과 높은 난이도를 가지고 있습니다.</a:t>
            </a:r>
            <a:endParaRPr lang="ko-KR" altLang="en-US" b="1"/>
          </a:p>
        </p:txBody>
      </p:sp>
      <p:sp>
        <p:nvSpPr>
          <p:cNvPr id="10" name="텍스트 상자 1"/>
          <p:cNvSpPr txBox="1">
            <a:spLocks/>
          </p:cNvSpPr>
          <p:nvPr/>
        </p:nvSpPr>
        <p:spPr>
          <a:xfrm rot="0">
            <a:off x="1045845" y="4171315"/>
            <a:ext cx="2426335" cy="156908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sz="2400" b="1">
                <a:solidFill>
                  <a:srgbClr val="0611F2"/>
                </a:solidFill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공통점</a:t>
            </a:r>
            <a:endParaRPr lang="ko-KR" altLang="en-US" sz="2400" b="1">
              <a:solidFill>
                <a:srgbClr val="0611F2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sz="2400" b="1">
                <a:solidFill>
                  <a:srgbClr val="0611F2"/>
                </a:solidFill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로그라이크 요소</a:t>
            </a:r>
            <a:endParaRPr lang="ko-KR" altLang="en-US" sz="2400" b="1">
              <a:solidFill>
                <a:srgbClr val="0611F2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sz="2400" b="1">
                <a:solidFill>
                  <a:srgbClr val="0611F2"/>
                </a:solidFill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퍼머데스 요소</a:t>
            </a:r>
            <a:r>
              <a:rPr sz="2400" b="1">
                <a:solidFill>
                  <a:srgbClr val="0611F2"/>
                </a:solidFill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/>
            </a:r>
            <a:br>
              <a:rPr sz="2400" b="1">
                <a:solidFill>
                  <a:srgbClr val="0611F2"/>
                </a:solidFill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</a:br>
            <a:r>
              <a:rPr sz="2400" b="1">
                <a:solidFill>
                  <a:srgbClr val="0611F2"/>
                </a:solidFill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트윈 스틱 요소</a:t>
            </a:r>
            <a:endParaRPr lang="ko-KR" altLang="en-US" sz="2400" b="1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2"/>
          <p:cNvSpPr txBox="1">
            <a:spLocks/>
          </p:cNvSpPr>
          <p:nvPr/>
        </p:nvSpPr>
        <p:spPr>
          <a:xfrm rot="0">
            <a:off x="3806190" y="4159885"/>
            <a:ext cx="4454525" cy="193802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sz="2400" b="1">
                <a:solidFill>
                  <a:srgbClr val="FF0000"/>
                </a:solidFill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차이점</a:t>
            </a:r>
            <a:endParaRPr lang="ko-KR" altLang="en-US" sz="24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sz="2400" b="1">
                <a:solidFill>
                  <a:srgbClr val="FF0000"/>
                </a:solidFill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아이템</a:t>
            </a:r>
            <a:r>
              <a:rPr sz="2400" b="1">
                <a:solidFill>
                  <a:srgbClr val="FF0000"/>
                </a:solidFill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 종류 다양화화</a:t>
            </a:r>
            <a:endParaRPr lang="ko-KR" altLang="en-US" sz="24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sz="2400" b="1">
                <a:solidFill>
                  <a:srgbClr val="FF0000"/>
                </a:solidFill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맵이 넓어 더욱 화려한 플레이가 가능함</a:t>
            </a:r>
            <a:r>
              <a:rPr sz="2400" b="1">
                <a:solidFill>
                  <a:srgbClr val="FF0000"/>
                </a:solidFill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/>
            </a:r>
            <a:br>
              <a:rPr sz="2400" b="1">
                <a:solidFill>
                  <a:srgbClr val="FF0000"/>
                </a:solidFill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</a:br>
            <a:r>
              <a:rPr sz="2400" b="1">
                <a:solidFill>
                  <a:srgbClr val="FF0000"/>
                </a:solidFill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게임 플레이 디자인</a:t>
            </a:r>
            <a:endParaRPr lang="ko-KR" altLang="en-US" sz="24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 idx="4294967295"/>
          </p:nvPr>
        </p:nvSpPr>
        <p:spPr>
          <a:xfrm rot="0">
            <a:off x="542925" y="682625"/>
            <a:ext cx="8601710" cy="74041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>
              <a:buFontTx/>
              <a:buNone/>
            </a:pPr>
            <a:r>
              <a:rPr lang="ko-KR" altLang="en-US" sz="2800" b="1">
                <a:latin typeface="맑은 고딕" charset="0"/>
                <a:ea typeface="맑은 고딕" charset="0"/>
                <a:cs typeface="+mj-cs"/>
              </a:rPr>
              <a:t>나</a:t>
            </a:r>
            <a:r>
              <a:rPr lang="en-US" altLang="ko-KR" sz="2800" b="1">
                <a:latin typeface="맑은 고딕" charset="0"/>
                <a:ea typeface="맑은 고딕" charset="0"/>
                <a:cs typeface="+mj-cs"/>
              </a:rPr>
              <a:t>.</a:t>
            </a:r>
            <a:r>
              <a:rPr lang="ko-KR" altLang="en-US" sz="2800" b="1">
                <a:latin typeface="맑은 고딕" charset="0"/>
                <a:ea typeface="맑은 고딕" charset="0"/>
                <a:cs typeface="+mj-cs"/>
              </a:rPr>
              <a:t> 프로젝트 개요</a:t>
            </a:r>
            <a:endParaRPr lang="ko-KR" altLang="en-US" sz="2800" b="1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1123950" y="1314450"/>
            <a:ext cx="7325360" cy="6578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rtl="0" fontAlgn="auto" defTabSz="91440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2200" cap="none" i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5 - </a:t>
            </a:r>
            <a:r>
              <a:rPr lang="en-US" altLang="ko-KR" sz="2200" cap="none" i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2</a:t>
            </a:r>
            <a:r>
              <a:rPr lang="en-US" altLang="ko-KR" sz="2200" cap="none" i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. </a:t>
            </a:r>
            <a:r>
              <a:rPr lang="ko-KR" altLang="en-US" sz="2200" cap="none" i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유사 게임 소개</a:t>
            </a:r>
            <a:endParaRPr lang="ko-KR" altLang="en-US" sz="2200" cap="none" i="0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790575" y="1933575"/>
            <a:ext cx="7563485" cy="4163060"/>
          </a:xfrm>
          <a:prstGeom prst="rect"/>
          <a:noFill/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4683760" y="1976120"/>
            <a:ext cx="3587115" cy="17545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hangingPunct="1">
              <a:buFontTx/>
              <a:buNone/>
            </a:pPr>
            <a:r>
              <a:rPr b="1"/>
              <a:t>"엔터 더 건전"은 트윈 스틱 슈팅과 로그라이트 요소를 결합한 던전 크롤러 게임으로, 무작위로 생성된 던전에서 다양한 적과 보스를 상대하며 빠른 액션과 전략적인 요소를 제공합니다.</a:t>
            </a:r>
            <a:endParaRPr lang="ko-KR" altLang="en-US" b="1"/>
          </a:p>
        </p:txBody>
      </p:sp>
      <p:sp>
        <p:nvSpPr>
          <p:cNvPr id="11" name="텍스트 상자 3"/>
          <p:cNvSpPr txBox="1">
            <a:spLocks/>
          </p:cNvSpPr>
          <p:nvPr/>
        </p:nvSpPr>
        <p:spPr>
          <a:xfrm rot="0">
            <a:off x="1129665" y="4401820"/>
            <a:ext cx="2948305" cy="156908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sz="2400" b="1">
                <a:solidFill>
                  <a:srgbClr val="0611F2"/>
                </a:solidFill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공통점</a:t>
            </a:r>
            <a:endParaRPr lang="ko-KR" altLang="en-US" sz="2400" b="1">
              <a:solidFill>
                <a:srgbClr val="0611F2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sz="2400" b="1">
                <a:solidFill>
                  <a:srgbClr val="0611F2"/>
                </a:solidFill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로그라이크 요소</a:t>
            </a:r>
            <a:endParaRPr lang="ko-KR" altLang="en-US" sz="2400" b="1">
              <a:solidFill>
                <a:srgbClr val="0611F2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sz="2400" b="1">
                <a:solidFill>
                  <a:srgbClr val="0611F2"/>
                </a:solidFill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던전 크롤러 요소</a:t>
            </a:r>
            <a:endParaRPr lang="ko-KR" altLang="en-US" sz="2400" b="1">
              <a:solidFill>
                <a:srgbClr val="0611F2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sz="2400" b="1">
                <a:solidFill>
                  <a:srgbClr val="0611F2"/>
                </a:solidFill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트윈 스</a:t>
            </a:r>
            <a:r>
              <a:rPr sz="2400" b="1">
                <a:solidFill>
                  <a:srgbClr val="0611F2"/>
                </a:solidFill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틱 요소</a:t>
            </a:r>
            <a:endParaRPr lang="ko-KR" altLang="en-US" sz="2400" b="1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4"/>
          <p:cNvSpPr txBox="1">
            <a:spLocks/>
          </p:cNvSpPr>
          <p:nvPr/>
        </p:nvSpPr>
        <p:spPr>
          <a:xfrm rot="0">
            <a:off x="4839970" y="4410710"/>
            <a:ext cx="3305810" cy="120015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sz="2400" b="1">
                <a:solidFill>
                  <a:srgbClr val="FF0000"/>
                </a:solidFill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차이점</a:t>
            </a:r>
            <a:endParaRPr lang="ko-KR" altLang="en-US" sz="24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sz="2400" b="1">
                <a:solidFill>
                  <a:srgbClr val="FF0000"/>
                </a:solidFill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테마와 스토리</a:t>
            </a:r>
            <a:endParaRPr lang="ko-KR" altLang="en-US" sz="24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sz="2400" b="1">
                <a:solidFill>
                  <a:srgbClr val="FF0000"/>
                </a:solidFill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아트 스타일</a:t>
            </a:r>
            <a:endParaRPr lang="ko-KR" altLang="en-US" sz="1200" i="0" b="0">
              <a:latin typeface="Arial" charset="0"/>
              <a:ea typeface="Söhne" charset="0"/>
            </a:endParaRPr>
          </a:p>
        </p:txBody>
      </p:sp>
      <p:pic>
        <p:nvPicPr>
          <p:cNvPr id="13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3120" y="1972310"/>
            <a:ext cx="3830955" cy="17919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542925" y="682625"/>
            <a:ext cx="8601075" cy="739775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dirty="0"/>
              <a:t>나</a:t>
            </a:r>
            <a:r>
              <a:rPr lang="en-US" altLang="ko-KR" sz="2800" b="1" dirty="0"/>
              <a:t>.</a:t>
            </a:r>
            <a:r>
              <a:rPr lang="ko-KR" altLang="en-US" sz="2800" b="1" dirty="0"/>
              <a:t> 프로젝트 개요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123950" y="1343025"/>
            <a:ext cx="7324725" cy="6572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6. </a:t>
            </a: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게임의 흐름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1050" y="1962150"/>
            <a:ext cx="7581900" cy="4200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 rot="5400000" flipH="1" flipV="1">
            <a:off x="4109720" y="4072255"/>
            <a:ext cx="4181475" cy="1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4"/>
          <p:cNvPicPr>
            <a:picLocks noChangeAspect="1"/>
          </p:cNvPicPr>
          <p:nvPr/>
        </p:nvPicPr>
        <p:blipFill rotWithShape="1">
          <a:blip r:embed="rId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588770" y="1996440"/>
            <a:ext cx="5960745" cy="41624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542925" y="682625"/>
            <a:ext cx="8601075" cy="739775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dirty="0"/>
              <a:t>다</a:t>
            </a:r>
            <a:r>
              <a:rPr lang="en-US" altLang="ko-KR" sz="2800" b="1" dirty="0"/>
              <a:t>.</a:t>
            </a:r>
            <a:r>
              <a:rPr lang="ko-KR" altLang="en-US" sz="2800" b="1" dirty="0"/>
              <a:t> 개발 방향</a:t>
            </a: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123950" y="1371600"/>
            <a:ext cx="7324725" cy="6572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 </a:t>
            </a: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플랫폼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71500" y="2009775"/>
            <a:ext cx="8001000" cy="561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1123950" y="2943225"/>
            <a:ext cx="7324725" cy="6572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2. </a:t>
            </a: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게임의 장르 및 형식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71500" y="3543300"/>
            <a:ext cx="8001000" cy="561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1123950" y="4705350"/>
            <a:ext cx="7324725" cy="6572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 </a:t>
            </a: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개발 분야별</a:t>
            </a: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중요도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71500" y="5343525"/>
            <a:ext cx="8001000" cy="561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5" name="텍스트 상자 5"/>
          <p:cNvSpPr txBox="1">
            <a:spLocks/>
          </p:cNvSpPr>
          <p:nvPr/>
        </p:nvSpPr>
        <p:spPr>
          <a:xfrm rot="0">
            <a:off x="596265" y="2028190"/>
            <a:ext cx="7978140" cy="554990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sz="3000">
                <a:latin typeface="맑은 고딕" charset="0"/>
                <a:ea typeface="맑은 고딕" charset="0"/>
              </a:rPr>
              <a:t>PC</a:t>
            </a:r>
            <a:endParaRPr lang="ko-KR" altLang="en-US" sz="3000">
              <a:latin typeface="맑은 고딕" charset="0"/>
              <a:ea typeface="맑은 고딕" charset="0"/>
            </a:endParaRPr>
          </a:p>
        </p:txBody>
      </p:sp>
      <p:sp>
        <p:nvSpPr>
          <p:cNvPr id="26" name="텍스트 상자 6"/>
          <p:cNvSpPr txBox="1">
            <a:spLocks/>
          </p:cNvSpPr>
          <p:nvPr/>
        </p:nvSpPr>
        <p:spPr>
          <a:xfrm rot="0">
            <a:off x="534035" y="3543935"/>
            <a:ext cx="8041005" cy="554990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hangingPunct="1">
              <a:buFontTx/>
              <a:buNone/>
            </a:pPr>
            <a:r>
              <a:rPr sz="3000">
                <a:latin typeface="맑은 고딕" charset="0"/>
                <a:ea typeface="맑은 고딕" charset="0"/>
              </a:rPr>
              <a:t>2D 탑뷰 </a:t>
            </a:r>
            <a:r>
              <a:rPr sz="3000">
                <a:latin typeface="맑은 고딕" charset="0"/>
                <a:ea typeface="맑은 고딕" charset="0"/>
              </a:rPr>
              <a:t>로그 라이크</a:t>
            </a:r>
            <a:endParaRPr lang="ko-KR" altLang="en-US" sz="3000">
              <a:latin typeface="맑은 고딕" charset="0"/>
              <a:ea typeface="맑은 고딕" charset="0"/>
            </a:endParaRPr>
          </a:p>
        </p:txBody>
      </p:sp>
      <p:sp>
        <p:nvSpPr>
          <p:cNvPr id="27" name="텍스트 상자 8"/>
          <p:cNvSpPr txBox="1">
            <a:spLocks/>
          </p:cNvSpPr>
          <p:nvPr/>
        </p:nvSpPr>
        <p:spPr>
          <a:xfrm rot="0">
            <a:off x="544195" y="5384165"/>
            <a:ext cx="8040370" cy="462280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2400">
                <a:latin typeface="맑은 고딕" charset="0"/>
                <a:ea typeface="맑은 고딕" charset="0"/>
              </a:rPr>
              <a:t>프로그래밍 30%</a:t>
            </a:r>
            <a:r>
              <a:rPr sz="2400">
                <a:latin typeface="맑은 고딕" charset="0"/>
                <a:ea typeface="맑은 고딕" charset="0"/>
              </a:rPr>
              <a:t>, 그래픽 30%, 기획 20%, 사운드 20%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8" name="도형 9"/>
          <p:cNvSpPr>
            <a:spLocks/>
          </p:cNvSpPr>
          <p:nvPr/>
        </p:nvSpPr>
        <p:spPr>
          <a:xfrm rot="0">
            <a:off x="540385" y="5342255"/>
            <a:ext cx="2408555" cy="559435"/>
          </a:xfrm>
          <a:prstGeom prst="rect"/>
          <a:solidFill>
            <a:srgbClr val="FFC000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altLang="en-US" sz="2000">
                <a:solidFill>
                  <a:schemeClr val="tx1"/>
                </a:solidFill>
              </a:rPr>
              <a:t>그래픽 30%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9" name="도형 10"/>
          <p:cNvSpPr>
            <a:spLocks/>
          </p:cNvSpPr>
          <p:nvPr/>
        </p:nvSpPr>
        <p:spPr>
          <a:xfrm rot="0">
            <a:off x="2917825" y="5342255"/>
            <a:ext cx="2436495" cy="554990"/>
          </a:xfrm>
          <a:prstGeom prst="rect"/>
          <a:solidFill>
            <a:srgbClr val="00B0F0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altLang="en-US" sz="2000">
                <a:solidFill>
                  <a:schemeClr val="tx1"/>
                </a:solidFill>
              </a:rPr>
              <a:t>프로그래밍 30%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0" name="도형 11"/>
          <p:cNvSpPr>
            <a:spLocks/>
          </p:cNvSpPr>
          <p:nvPr/>
        </p:nvSpPr>
        <p:spPr>
          <a:xfrm rot="0">
            <a:off x="5328920" y="5342255"/>
            <a:ext cx="1687830" cy="565150"/>
          </a:xfrm>
          <a:prstGeom prst="rect"/>
          <a:solidFill>
            <a:schemeClr val="accent3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altLang="en-US" sz="1800">
                <a:solidFill>
                  <a:schemeClr val="tx1"/>
                </a:solidFill>
              </a:rPr>
              <a:t>기획 20%</a:t>
            </a:r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31" name="도형 12"/>
          <p:cNvSpPr>
            <a:spLocks/>
          </p:cNvSpPr>
          <p:nvPr/>
        </p:nvSpPr>
        <p:spPr>
          <a:xfrm rot="0">
            <a:off x="7001510" y="5363210"/>
            <a:ext cx="1572895" cy="534035"/>
          </a:xfrm>
          <a:prstGeom prst="rect"/>
          <a:solidFill>
            <a:schemeClr val="accent4">
              <a:lumMod val="60000"/>
              <a:lumOff val="40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altLang="en-US" sz="1800">
                <a:solidFill>
                  <a:schemeClr val="tx1"/>
                </a:solidFill>
              </a:rPr>
              <a:t>사운드 20%</a:t>
            </a:r>
            <a:endParaRPr lang="ko-KR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542925" y="682625"/>
            <a:ext cx="8601075" cy="739775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dirty="0"/>
              <a:t>다</a:t>
            </a:r>
            <a:r>
              <a:rPr lang="en-US" altLang="ko-KR" sz="2800" b="1" dirty="0"/>
              <a:t>.</a:t>
            </a:r>
            <a:r>
              <a:rPr lang="ko-KR" altLang="en-US" sz="2800" b="1" dirty="0"/>
              <a:t> 개발 방향</a:t>
            </a: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123950" y="1466850"/>
            <a:ext cx="7324725" cy="6572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4. </a:t>
            </a: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개발 필요 리소스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628775" y="2105025"/>
            <a:ext cx="6962775" cy="993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628775" y="3180080"/>
            <a:ext cx="6962775" cy="993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628775" y="4254500"/>
            <a:ext cx="6962775" cy="993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71500" y="2105025"/>
            <a:ext cx="952500" cy="9937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그래픽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71500" y="3180080"/>
            <a:ext cx="952500" cy="9937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프로그래밍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571500" y="4254500"/>
            <a:ext cx="952500" cy="9937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기획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628775" y="5330825"/>
            <a:ext cx="6962775" cy="993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71500" y="5330825"/>
            <a:ext cx="952500" cy="993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사운드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및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기타</a:t>
            </a:r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2305050" y="3209925"/>
            <a:ext cx="5524500" cy="6381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 rot="0">
            <a:off x="1641475" y="5362575"/>
            <a:ext cx="6943090" cy="96329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rtl="0" fontAlgn="auto" defTabSz="91440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200" cap="none" i="0" strike="noStrike">
              <a:ln w="9525" cap="flat" cmpd="sng">
                <a:noFill/>
                <a:prstDash/>
              </a:ln>
              <a:ea typeface="맑은 고딕" charset="0"/>
              <a:cs typeface="+mj-cs"/>
            </a:endParaRPr>
          </a:p>
        </p:txBody>
      </p:sp>
      <p:sp>
        <p:nvSpPr>
          <p:cNvPr id="41" name="텍스트 상자 13"/>
          <p:cNvSpPr txBox="1">
            <a:spLocks/>
          </p:cNvSpPr>
          <p:nvPr/>
        </p:nvSpPr>
        <p:spPr>
          <a:xfrm rot="0">
            <a:off x="1631315" y="2132965"/>
            <a:ext cx="6974205" cy="64706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보스 그래픽, 아이템 그래픽, 플레이어 그래픽, 발사체 그래픽,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맵 그래픽, 몬스터 그래픽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2" name="텍스트 상자 14"/>
          <p:cNvSpPr txBox="1">
            <a:spLocks/>
          </p:cNvSpPr>
          <p:nvPr/>
        </p:nvSpPr>
        <p:spPr>
          <a:xfrm rot="0">
            <a:off x="1631315" y="3178175"/>
            <a:ext cx="6953250" cy="64706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플레이어 움직임, 방 시스템, 보스 패턴, 아이템 효과,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몬스터 </a:t>
            </a:r>
            <a:r>
              <a:rPr sz="1800">
                <a:latin typeface="맑은 고딕" charset="0"/>
                <a:ea typeface="맑은 고딕" charset="0"/>
              </a:rPr>
              <a:t>움직임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3" name="텍스트 상자 15"/>
          <p:cNvSpPr txBox="1">
            <a:spLocks/>
          </p:cNvSpPr>
          <p:nvPr/>
        </p:nvSpPr>
        <p:spPr>
          <a:xfrm rot="0">
            <a:off x="1631315" y="4265295"/>
            <a:ext cx="6953250" cy="3702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보스 패턴, 플레이어에 맞는 몬스터 및 보스 밸런스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4" name="텍스트 상자 16"/>
          <p:cNvSpPr txBox="1">
            <a:spLocks/>
          </p:cNvSpPr>
          <p:nvPr/>
        </p:nvSpPr>
        <p:spPr>
          <a:xfrm rot="0">
            <a:off x="1620520" y="5374005"/>
            <a:ext cx="6964045" cy="64706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방 입장 사운드, 공격 사운드, 피격 사운드, 사망 사운드,</a:t>
            </a:r>
            <a:r>
              <a:rPr sz="1800">
                <a:latin typeface="맑은 고딕" charset="0"/>
                <a:ea typeface="맑은 고딕" charset="0"/>
              </a:rPr>
              <a:t/>
            </a:r>
            <a:br>
              <a:rPr sz="1800">
                <a:latin typeface="맑은 고딕" charset="0"/>
                <a:ea typeface="맑은 고딕" charset="0"/>
              </a:rPr>
            </a:br>
            <a:r>
              <a:rPr sz="1800">
                <a:latin typeface="맑은 고딕" charset="0"/>
                <a:ea typeface="맑은 고딕" charset="0"/>
              </a:rPr>
              <a:t>배경 </a:t>
            </a:r>
            <a:r>
              <a:rPr sz="1800">
                <a:latin typeface="맑은 고딕" charset="0"/>
                <a:ea typeface="맑은 고딕" charset="0"/>
              </a:rPr>
              <a:t>사운드, 보스 사운드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542925" y="682625"/>
            <a:ext cx="8601075" cy="739775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dirty="0"/>
              <a:t>다</a:t>
            </a:r>
            <a:r>
              <a:rPr lang="en-US" altLang="ko-KR" sz="2800" b="1" dirty="0"/>
              <a:t>.</a:t>
            </a:r>
            <a:r>
              <a:rPr lang="ko-KR" altLang="en-US" sz="2800" b="1" dirty="0"/>
              <a:t> 개발 방향</a:t>
            </a: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123950" y="1466850"/>
            <a:ext cx="7324725" cy="6572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5. </a:t>
            </a: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개발 작업 분배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619250" y="2105025"/>
            <a:ext cx="6953250" cy="993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619250" y="3180080"/>
            <a:ext cx="6953250" cy="993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619250" y="4254500"/>
            <a:ext cx="6953250" cy="993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71500" y="2105025"/>
            <a:ext cx="952500" cy="9937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그래픽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71500" y="3180080"/>
            <a:ext cx="952500" cy="9937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프로그래밍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571500" y="4254500"/>
            <a:ext cx="952500" cy="9937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기획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619250" y="5330825"/>
            <a:ext cx="6953250" cy="993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71500" y="5330825"/>
            <a:ext cx="952500" cy="993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사운드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및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기타</a:t>
            </a:r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2305050" y="3209925"/>
            <a:ext cx="5524500" cy="6381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37" name="도형 20"/>
          <p:cNvSpPr>
            <a:spLocks/>
          </p:cNvSpPr>
          <p:nvPr/>
        </p:nvSpPr>
        <p:spPr>
          <a:xfrm rot="0">
            <a:off x="1625600" y="2103755"/>
            <a:ext cx="1344295" cy="995045"/>
          </a:xfrm>
          <a:prstGeom prst="rect"/>
          <a:solidFill>
            <a:srgbClr val="FFC000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altLang="en-US" sz="1200">
                <a:solidFill>
                  <a:schemeClr val="tx1"/>
                </a:solidFill>
              </a:rPr>
              <a:t>유성준</a:t>
            </a:r>
            <a:r>
              <a:rPr lang="ko-KR" altLang="en-US" sz="1200">
                <a:solidFill>
                  <a:schemeClr val="tx1"/>
                </a:solidFill>
              </a:rPr>
              <a:t/>
            </a:r>
            <a:br>
              <a:rPr lang="ko-KR" altLang="en-US" sz="1200">
                <a:solidFill>
                  <a:schemeClr val="tx1"/>
                </a:solidFill>
              </a:rPr>
            </a:br>
            <a:r>
              <a:rPr lang="ko-KR" altLang="en-US" sz="1200">
                <a:solidFill>
                  <a:schemeClr val="tx1"/>
                </a:solidFill>
              </a:rPr>
              <a:t>플레이어, 몬스터, </a:t>
            </a:r>
            <a:endParaRPr lang="ko-KR" altLang="en-US" sz="1200">
              <a:solidFill>
                <a:schemeClr val="tx1"/>
              </a:solidFill>
            </a:endParaRPr>
          </a:p>
          <a:p>
            <a:pPr marL="0" indent="0" algn="ctr">
              <a:buFontTx/>
              <a:buNone/>
            </a:pPr>
            <a:r>
              <a:rPr lang="ko-KR" altLang="en-US" sz="1200">
                <a:solidFill>
                  <a:schemeClr val="tx1"/>
                </a:solidFill>
              </a:rPr>
              <a:t>보스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8" name="도형 21"/>
          <p:cNvSpPr>
            <a:spLocks/>
          </p:cNvSpPr>
          <p:nvPr/>
        </p:nvSpPr>
        <p:spPr>
          <a:xfrm rot="0">
            <a:off x="1615440" y="3178810"/>
            <a:ext cx="1344295" cy="995045"/>
          </a:xfrm>
          <a:prstGeom prst="rect"/>
          <a:solidFill>
            <a:srgbClr val="00B0F0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altLang="en-US" sz="1200">
                <a:solidFill>
                  <a:schemeClr val="tx1"/>
                </a:solidFill>
              </a:rPr>
              <a:t>유성준</a:t>
            </a:r>
            <a:r>
              <a:rPr lang="ko-KR" altLang="en-US" sz="1200">
                <a:solidFill>
                  <a:schemeClr val="tx1"/>
                </a:solidFill>
              </a:rPr>
              <a:t/>
            </a:r>
            <a:br>
              <a:rPr lang="ko-KR" altLang="en-US" sz="1200">
                <a:solidFill>
                  <a:schemeClr val="tx1"/>
                </a:solidFill>
              </a:rPr>
            </a:br>
            <a:r>
              <a:rPr lang="ko-KR" altLang="en-US" sz="1200">
                <a:solidFill>
                  <a:schemeClr val="tx1"/>
                </a:solidFill>
              </a:rPr>
              <a:t>방 시스템,</a:t>
            </a:r>
            <a:endParaRPr lang="ko-KR" altLang="en-US" sz="1200">
              <a:solidFill>
                <a:schemeClr val="tx1"/>
              </a:solidFill>
            </a:endParaRPr>
          </a:p>
          <a:p>
            <a:pPr marL="0" indent="0" algn="ctr">
              <a:buFontTx/>
              <a:buNone/>
            </a:pPr>
            <a:r>
              <a:rPr lang="ko-KR" altLang="en-US" sz="1200">
                <a:solidFill>
                  <a:schemeClr val="tx1"/>
                </a:solidFill>
              </a:rPr>
              <a:t>아이템 효과</a:t>
            </a:r>
            <a:r>
              <a:rPr lang="ko-KR" altLang="en-US" sz="1200">
                <a:solidFill>
                  <a:schemeClr val="tx1"/>
                </a:solidFill>
              </a:rPr>
              <a:t>,</a:t>
            </a:r>
            <a:r>
              <a:rPr lang="ko-KR" altLang="en-US" sz="1200">
                <a:solidFill>
                  <a:schemeClr val="tx1"/>
                </a:solidFill>
              </a:rPr>
              <a:t/>
            </a:r>
            <a:br>
              <a:rPr lang="ko-KR" altLang="en-US" sz="1200">
                <a:solidFill>
                  <a:schemeClr val="tx1"/>
                </a:solidFill>
              </a:rPr>
            </a:br>
            <a:r>
              <a:rPr lang="ko-KR" altLang="en-US" sz="1200">
                <a:solidFill>
                  <a:schemeClr val="tx1"/>
                </a:solidFill>
              </a:rPr>
              <a:t>보스 패턴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9" name="도형 23"/>
          <p:cNvSpPr>
            <a:spLocks/>
          </p:cNvSpPr>
          <p:nvPr/>
        </p:nvSpPr>
        <p:spPr>
          <a:xfrm rot="0">
            <a:off x="1615440" y="4274185"/>
            <a:ext cx="1344295" cy="995045"/>
          </a:xfrm>
          <a:prstGeom prst="rect"/>
          <a:solidFill>
            <a:schemeClr val="accent3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altLang="en-US" sz="1200">
                <a:solidFill>
                  <a:schemeClr val="tx1"/>
                </a:solidFill>
              </a:rPr>
              <a:t>유성준</a:t>
            </a:r>
            <a:r>
              <a:rPr lang="ko-KR" altLang="en-US" sz="1200">
                <a:solidFill>
                  <a:schemeClr val="tx1"/>
                </a:solidFill>
              </a:rPr>
              <a:t/>
            </a:r>
            <a:br>
              <a:rPr lang="ko-KR" altLang="en-US" sz="1200">
                <a:solidFill>
                  <a:schemeClr val="tx1"/>
                </a:solidFill>
              </a:rPr>
            </a:br>
            <a:r>
              <a:rPr lang="ko-KR" altLang="en-US" sz="1200">
                <a:solidFill>
                  <a:schemeClr val="tx1"/>
                </a:solidFill>
              </a:rPr>
              <a:t>플레이어에 맞는 몬스터 및 보스 밸렌스</a:t>
            </a:r>
            <a:r>
              <a:rPr lang="ko-KR" altLang="en-US" sz="1200">
                <a:solidFill>
                  <a:schemeClr val="tx1"/>
                </a:solidFill>
              </a:rPr>
              <a:t/>
            </a:r>
            <a:br>
              <a:rPr lang="ko-KR" altLang="en-US" sz="1200">
                <a:solidFill>
                  <a:schemeClr val="tx1"/>
                </a:solidFill>
              </a:rPr>
            </a:b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0" name="도형 24"/>
          <p:cNvSpPr>
            <a:spLocks/>
          </p:cNvSpPr>
          <p:nvPr/>
        </p:nvSpPr>
        <p:spPr>
          <a:xfrm rot="0">
            <a:off x="1615440" y="5339715"/>
            <a:ext cx="1354455" cy="995045"/>
          </a:xfrm>
          <a:prstGeom prst="rect"/>
          <a:solidFill>
            <a:schemeClr val="accent4">
              <a:lumMod val="60000"/>
              <a:lumOff val="40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altLang="en-US" sz="1200">
                <a:solidFill>
                  <a:schemeClr val="tx1"/>
                </a:solidFill>
              </a:rPr>
              <a:t>유성준</a:t>
            </a:r>
            <a:r>
              <a:rPr lang="ko-KR" altLang="en-US" sz="1200">
                <a:solidFill>
                  <a:schemeClr val="tx1"/>
                </a:solidFill>
              </a:rPr>
              <a:t/>
            </a:r>
            <a:br>
              <a:rPr lang="ko-KR" altLang="en-US" sz="1200">
                <a:solidFill>
                  <a:schemeClr val="tx1"/>
                </a:solidFill>
              </a:rPr>
            </a:br>
            <a:r>
              <a:rPr lang="ko-KR" altLang="en-US" sz="1200">
                <a:solidFill>
                  <a:schemeClr val="tx1"/>
                </a:solidFill>
              </a:rPr>
              <a:t>방 입장, 공격, 피격, 사망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1" name="도형 1"/>
          <p:cNvSpPr>
            <a:spLocks/>
          </p:cNvSpPr>
          <p:nvPr/>
        </p:nvSpPr>
        <p:spPr>
          <a:xfrm rot="0">
            <a:off x="3098165" y="2102485"/>
            <a:ext cx="1344295" cy="995045"/>
          </a:xfrm>
          <a:prstGeom prst="rect"/>
          <a:solidFill>
            <a:srgbClr val="FFC000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altLang="en-US" sz="1200">
                <a:solidFill>
                  <a:schemeClr val="tx1"/>
                </a:solidFill>
              </a:rPr>
              <a:t>유지승</a:t>
            </a:r>
            <a:r>
              <a:rPr lang="ko-KR" altLang="en-US" sz="1200">
                <a:solidFill>
                  <a:schemeClr val="tx1"/>
                </a:solidFill>
              </a:rPr>
              <a:t/>
            </a:r>
            <a:br>
              <a:rPr lang="ko-KR" altLang="en-US" sz="1200">
                <a:solidFill>
                  <a:schemeClr val="tx1"/>
                </a:solidFill>
              </a:rPr>
            </a:br>
            <a:r>
              <a:rPr lang="ko-KR" altLang="en-US" sz="1200">
                <a:solidFill>
                  <a:schemeClr val="tx1"/>
                </a:solidFill>
              </a:rPr>
              <a:t>맵, 발사체,</a:t>
            </a:r>
            <a:endParaRPr lang="ko-KR" altLang="en-US" sz="1200">
              <a:solidFill>
                <a:schemeClr val="tx1"/>
              </a:solidFill>
            </a:endParaRPr>
          </a:p>
          <a:p>
            <a:pPr marL="0" indent="0" algn="ctr">
              <a:buFontTx/>
              <a:buNone/>
            </a:pPr>
            <a:r>
              <a:rPr lang="ko-KR" altLang="en-US" sz="1200">
                <a:solidFill>
                  <a:schemeClr val="tx1"/>
                </a:solidFill>
              </a:rPr>
              <a:t>아이템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2" name="도형 3"/>
          <p:cNvSpPr>
            <a:spLocks/>
          </p:cNvSpPr>
          <p:nvPr/>
        </p:nvSpPr>
        <p:spPr>
          <a:xfrm rot="0">
            <a:off x="3088005" y="3177540"/>
            <a:ext cx="1344295" cy="995045"/>
          </a:xfrm>
          <a:prstGeom prst="rect"/>
          <a:solidFill>
            <a:srgbClr val="00B0F0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altLang="en-US" sz="1200">
                <a:solidFill>
                  <a:schemeClr val="tx1"/>
                </a:solidFill>
              </a:rPr>
              <a:t>김민영</a:t>
            </a:r>
            <a:endParaRPr lang="ko-KR" altLang="en-US" sz="1200">
              <a:solidFill>
                <a:schemeClr val="tx1"/>
              </a:solidFill>
            </a:endParaRPr>
          </a:p>
          <a:p>
            <a:pPr marL="0" indent="0" algn="ctr">
              <a:buFontTx/>
              <a:buNone/>
            </a:pPr>
            <a:r>
              <a:rPr lang="ko-KR" altLang="en-US" sz="1200">
                <a:solidFill>
                  <a:schemeClr val="tx1"/>
                </a:solidFill>
              </a:rPr>
              <a:t>플레이어 움직임, 몬스터 움직임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3" name="도형 4"/>
          <p:cNvSpPr>
            <a:spLocks/>
          </p:cNvSpPr>
          <p:nvPr/>
        </p:nvSpPr>
        <p:spPr>
          <a:xfrm rot="0">
            <a:off x="3077845" y="4251960"/>
            <a:ext cx="1344295" cy="995045"/>
          </a:xfrm>
          <a:prstGeom prst="rect"/>
          <a:solidFill>
            <a:schemeClr val="accent3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altLang="en-US" sz="1200">
                <a:solidFill>
                  <a:schemeClr val="tx1"/>
                </a:solidFill>
              </a:rPr>
              <a:t>김민영</a:t>
            </a:r>
            <a:r>
              <a:rPr lang="ko-KR" altLang="en-US" sz="1200">
                <a:solidFill>
                  <a:schemeClr val="tx1"/>
                </a:solidFill>
              </a:rPr>
              <a:t/>
            </a:r>
            <a:br>
              <a:rPr lang="ko-KR" altLang="en-US" sz="1200">
                <a:solidFill>
                  <a:schemeClr val="tx1"/>
                </a:solidFill>
              </a:rPr>
            </a:br>
            <a:r>
              <a:rPr lang="ko-KR" altLang="en-US" sz="1200">
                <a:solidFill>
                  <a:schemeClr val="tx1"/>
                </a:solidFill>
              </a:rPr>
              <a:t>보스 패턴</a:t>
            </a:r>
            <a:r>
              <a:rPr lang="ko-KR" altLang="en-US" sz="1200">
                <a:solidFill>
                  <a:schemeClr val="tx1"/>
                </a:solidFill>
              </a:rPr>
              <a:t/>
            </a:r>
            <a:br>
              <a:rPr lang="ko-KR" altLang="en-US" sz="1200">
                <a:solidFill>
                  <a:schemeClr val="tx1"/>
                </a:solidFill>
              </a:rPr>
            </a:b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4" name="도형 5"/>
          <p:cNvSpPr>
            <a:spLocks/>
          </p:cNvSpPr>
          <p:nvPr/>
        </p:nvSpPr>
        <p:spPr>
          <a:xfrm rot="0">
            <a:off x="3077845" y="5327650"/>
            <a:ext cx="1354455" cy="995045"/>
          </a:xfrm>
          <a:prstGeom prst="rect"/>
          <a:solidFill>
            <a:schemeClr val="accent4">
              <a:lumMod val="60000"/>
              <a:lumOff val="40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altLang="en-US" sz="1200">
                <a:solidFill>
                  <a:schemeClr val="tx1"/>
                </a:solidFill>
              </a:rPr>
              <a:t>유지승</a:t>
            </a:r>
            <a:r>
              <a:rPr lang="ko-KR" altLang="en-US" sz="1200">
                <a:solidFill>
                  <a:schemeClr val="tx1"/>
                </a:solidFill>
              </a:rPr>
              <a:t/>
            </a:r>
            <a:br>
              <a:rPr lang="ko-KR" altLang="en-US" sz="1200">
                <a:solidFill>
                  <a:schemeClr val="tx1"/>
                </a:solidFill>
              </a:rPr>
            </a:br>
            <a:r>
              <a:rPr lang="ko-KR" altLang="en-US" sz="1200">
                <a:solidFill>
                  <a:schemeClr val="tx1"/>
                </a:solidFill>
              </a:rPr>
              <a:t>배경, 보스</a:t>
            </a:r>
            <a:endParaRPr lang="ko-KR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0" y="1120775"/>
            <a:ext cx="9144000" cy="739775"/>
          </a:xfrm>
        </p:spPr>
        <p:txBody>
          <a:bodyPr>
            <a:normAutofit/>
          </a:bodyPr>
          <a:lstStyle/>
          <a:p>
            <a:r>
              <a:rPr lang="ko-KR" altLang="en-US" sz="2800" b="1" dirty="0"/>
              <a:t>내 용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750060" y="2295525"/>
            <a:ext cx="5643880" cy="3616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가</a:t>
            </a: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 </a:t>
            </a: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팀 소개</a:t>
            </a:r>
            <a:endParaRPr kumimoji="0" lang="en-US" altLang="ko-KR" sz="2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200" dirty="0">
                <a:latin typeface="+mj-lt"/>
                <a:ea typeface="+mj-ea"/>
                <a:cs typeface="+mj-cs"/>
              </a:rPr>
              <a:t>나</a:t>
            </a:r>
            <a:r>
              <a:rPr lang="en-US" altLang="ko-KR" sz="2200" dirty="0">
                <a:latin typeface="+mj-lt"/>
                <a:ea typeface="+mj-ea"/>
                <a:cs typeface="+mj-cs"/>
              </a:rPr>
              <a:t>. </a:t>
            </a:r>
            <a:r>
              <a:rPr lang="ko-KR" altLang="en-US" sz="2200" dirty="0">
                <a:latin typeface="+mj-lt"/>
                <a:ea typeface="+mj-ea"/>
                <a:cs typeface="+mj-cs"/>
              </a:rPr>
              <a:t>프로젝트 개요</a:t>
            </a:r>
            <a:endParaRPr lang="en-US" altLang="ko-KR" sz="2200" dirty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다</a:t>
            </a: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</a:t>
            </a:r>
            <a:r>
              <a:rPr kumimoji="0" lang="en-US" altLang="ko-KR" sz="2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ko-KR" altLang="en-US" sz="2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개발 방향</a:t>
            </a:r>
            <a:endParaRPr kumimoji="0" lang="en-US" altLang="ko-KR" sz="220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200" baseline="0" dirty="0">
                <a:latin typeface="+mj-lt"/>
                <a:ea typeface="+mj-ea"/>
                <a:cs typeface="+mj-cs"/>
              </a:rPr>
              <a:t>라</a:t>
            </a:r>
            <a:r>
              <a:rPr lang="en-US" altLang="ko-KR" sz="2200" baseline="0" dirty="0">
                <a:latin typeface="+mj-lt"/>
                <a:ea typeface="+mj-ea"/>
                <a:cs typeface="+mj-cs"/>
              </a:rPr>
              <a:t>. </a:t>
            </a:r>
            <a:r>
              <a:rPr lang="ko-KR" altLang="en-US" sz="2200" baseline="0" dirty="0">
                <a:latin typeface="+mj-lt"/>
                <a:ea typeface="+mj-ea"/>
                <a:cs typeface="+mj-cs"/>
              </a:rPr>
              <a:t>개발의 범위</a:t>
            </a:r>
            <a:endParaRPr lang="en-US" altLang="ko-KR" sz="2200" baseline="0" dirty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마</a:t>
            </a:r>
            <a:r>
              <a:rPr kumimoji="0" lang="en-US" altLang="ko-KR" sz="2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 </a:t>
            </a:r>
            <a:r>
              <a:rPr kumimoji="0" lang="ko-KR" altLang="en-US" sz="2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팀워크</a:t>
            </a:r>
            <a:endParaRPr kumimoji="0" lang="en-US" altLang="ko-KR" sz="220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200" baseline="0" dirty="0">
                <a:latin typeface="+mj-lt"/>
                <a:ea typeface="+mj-ea"/>
                <a:cs typeface="+mj-cs"/>
              </a:rPr>
              <a:t>바</a:t>
            </a:r>
            <a:r>
              <a:rPr lang="en-US" altLang="ko-KR" sz="2200" baseline="0" dirty="0">
                <a:latin typeface="+mj-lt"/>
                <a:ea typeface="+mj-ea"/>
                <a:cs typeface="+mj-cs"/>
              </a:rPr>
              <a:t>. </a:t>
            </a:r>
            <a:r>
              <a:rPr lang="ko-KR" altLang="en-US" sz="2200" baseline="0" dirty="0">
                <a:latin typeface="+mj-lt"/>
                <a:ea typeface="+mj-ea"/>
                <a:cs typeface="+mj-cs"/>
              </a:rPr>
              <a:t>기대 성과</a:t>
            </a:r>
            <a:endParaRPr kumimoji="0" lang="ko-KR" altLang="en-US" sz="2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542925" y="682625"/>
            <a:ext cx="8601075" cy="739775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dirty="0"/>
              <a:t>라</a:t>
            </a:r>
            <a:r>
              <a:rPr lang="en-US" altLang="ko-KR" sz="2800" b="1" dirty="0"/>
              <a:t>.</a:t>
            </a:r>
            <a:r>
              <a:rPr lang="ko-KR" altLang="en-US" sz="2800" b="1" dirty="0"/>
              <a:t> 개발의 범위</a:t>
            </a: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123950" y="1466850"/>
            <a:ext cx="7324725" cy="6572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2. </a:t>
            </a: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개발 일정</a:t>
            </a:r>
          </a:p>
        </p:txBody>
      </p:sp>
      <p:graphicFrame>
        <p:nvGraphicFramePr>
          <p:cNvPr id="6" name="표 6"/>
          <p:cNvGraphicFramePr>
            <a:graphicFrameLocks noGrp="1"/>
          </p:cNvGraphicFramePr>
          <p:nvPr/>
        </p:nvGraphicFramePr>
        <p:xfrm>
          <a:off x="210185" y="2124075"/>
          <a:ext cx="8552815" cy="3554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625"/>
                <a:gridCol w="669290"/>
                <a:gridCol w="669290"/>
                <a:gridCol w="669290"/>
                <a:gridCol w="669290"/>
                <a:gridCol w="669290"/>
                <a:gridCol w="669290"/>
                <a:gridCol w="669290"/>
                <a:gridCol w="669290"/>
                <a:gridCol w="669290"/>
                <a:gridCol w="669290"/>
                <a:gridCol w="669290"/>
              </a:tblGrid>
              <a:tr h="34480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 b="1">
                          <a:solidFill>
                            <a:schemeClr val="tx1"/>
                          </a:solidFill>
                        </a:rPr>
                        <a:t>분야</a:t>
                      </a:r>
                      <a:endParaRPr lang="ko-KR" altLang="en-US" sz="1200" kern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 b="1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200" kern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</a:rPr>
                        <a:t>화</a:t>
                      </a:r>
                      <a:endParaRPr lang="ko-KR" altLang="en-US" sz="1200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</a:rPr>
                        <a:t>수</a:t>
                      </a:r>
                      <a:endParaRPr lang="ko-KR" altLang="en-US" sz="1200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</a:rPr>
                        <a:t>목</a:t>
                      </a:r>
                      <a:endParaRPr lang="ko-KR" altLang="en-US" sz="1200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</a:rPr>
                        <a:t>금</a:t>
                      </a:r>
                      <a:endParaRPr lang="ko-KR" altLang="en-US" sz="1200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200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200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200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200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200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200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</a:tr>
              <a:tr h="63119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200" kern="120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</a:rPr>
                        <a:t>기획</a:t>
                      </a:r>
                      <a:endParaRPr lang="ko-KR" altLang="en-US" sz="1200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200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200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200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200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200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200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200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200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200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200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200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</a:tr>
              <a:tr h="64452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200" kern="120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</a:rPr>
                        <a:t>프로그래밍</a:t>
                      </a:r>
                      <a:endParaRPr lang="ko-KR" altLang="en-US" sz="1200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200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200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200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200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200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200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200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200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200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200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200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</a:tr>
              <a:tr h="64452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200" kern="120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</a:rPr>
                        <a:t>그래픽</a:t>
                      </a:r>
                      <a:endParaRPr lang="ko-KR" altLang="en-US" sz="1200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200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200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200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200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200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200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200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200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200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200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200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</a:tr>
              <a:tr h="64452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200" kern="120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</a:rPr>
                        <a:t>사운드</a:t>
                      </a:r>
                      <a:endParaRPr lang="ko-KR" altLang="en-US" sz="1200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200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200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200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200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200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200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200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200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200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200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200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</a:tr>
              <a:tr h="64452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200" kern="120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</a:rPr>
                        <a:t>기타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</a:rPr>
                        <a:t>테스트등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200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200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200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200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200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200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200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200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200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200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200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pic>
        <p:nvPicPr>
          <p:cNvPr id="13" name="그림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3980" y="2027555"/>
            <a:ext cx="8888095" cy="3880485"/>
          </a:xfrm>
          <a:prstGeom prst="rect"/>
          <a:noFill/>
        </p:spPr>
      </p:pic>
      <p:graphicFrame>
        <p:nvGraphicFramePr>
          <p:cNvPr id="14" name="표 7"/>
          <p:cNvGraphicFramePr>
            <a:graphicFrameLocks noGrp="1"/>
          </p:cNvGraphicFramePr>
          <p:nvPr/>
        </p:nvGraphicFramePr>
        <p:xfrm>
          <a:off x="200660" y="2059940"/>
          <a:ext cx="8702040" cy="3668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945"/>
                <a:gridCol w="679450"/>
                <a:gridCol w="700405"/>
                <a:gridCol w="648335"/>
                <a:gridCol w="679450"/>
                <a:gridCol w="669290"/>
                <a:gridCol w="679450"/>
                <a:gridCol w="680085"/>
                <a:gridCol w="679450"/>
                <a:gridCol w="679450"/>
                <a:gridCol w="670560"/>
                <a:gridCol w="725170"/>
              </a:tblGrid>
              <a:tr h="34036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500" kern="1200" i="0" b="1">
                          <a:solidFill>
                            <a:srgbClr val="000000"/>
                          </a:solidFill>
                          <a:effectLst>
                            <a:outerShdw sx="100000" sy="100000" blurRad="38100" dist="38100" dir="2700000" rotWithShape="0" algn="ctr">
                              <a:srgbClr val="000000">
                                <a:alpha val="43000"/>
                              </a:srgbClr>
                            </a:outerShdw>
                          </a:effectLst>
                          <a:latin typeface="맑은 고딕" charset="0"/>
                          <a:ea typeface="맑은 고딕" charset="0"/>
                        </a:rPr>
                        <a:t>분야</a:t>
                      </a:r>
                      <a:endParaRPr lang="ko-KR" altLang="en-US" sz="1500" kern="1200" i="0" b="1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600" kern="1200" i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9월</a:t>
                      </a:r>
                      <a:endParaRPr lang="ko-KR" altLang="en-US" sz="1600" kern="1200" i="0" b="1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600" kern="1200" i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10월</a:t>
                      </a:r>
                      <a:endParaRPr lang="ko-KR" altLang="en-US" sz="1600" kern="1200" i="0" b="1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600" kern="1200" i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11월</a:t>
                      </a:r>
                      <a:endParaRPr lang="ko-KR" altLang="en-US" sz="1600" kern="1200" i="0" b="1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600" kern="1200" i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12월</a:t>
                      </a:r>
                      <a:endParaRPr lang="ko-KR" altLang="en-US" sz="1600" kern="1200" i="0" b="1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600" kern="1200" i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1월</a:t>
                      </a:r>
                      <a:endParaRPr lang="ko-KR" altLang="en-US" sz="1600" kern="1200" i="0" b="1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600" kern="1200" i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2월</a:t>
                      </a:r>
                      <a:endParaRPr lang="ko-KR" altLang="en-US" sz="1600" kern="1200" i="0" b="1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600" kern="1200" i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3월</a:t>
                      </a:r>
                      <a:endParaRPr lang="ko-KR" altLang="en-US" sz="1600" kern="1200" i="0" b="1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600" kern="1200" i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4월</a:t>
                      </a:r>
                      <a:endParaRPr lang="ko-KR" altLang="en-US" sz="1600" kern="1200" i="0" b="1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600" kern="1200" i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5월</a:t>
                      </a:r>
                      <a:endParaRPr lang="ko-KR" altLang="en-US" sz="1600" kern="1200" i="0" b="1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600" kern="1200" i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6월</a:t>
                      </a:r>
                      <a:endParaRPr lang="ko-KR" altLang="en-US" sz="1600" kern="1200" i="0" b="1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600" kern="1200" i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7월</a:t>
                      </a:r>
                      <a:endParaRPr lang="ko-KR" altLang="en-US" sz="1600" kern="1200" i="0" b="1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692785">
                <a:tc>
                  <a:txBody>
                    <a:bodyPr/>
                    <a:lstStyle/>
                    <a:p>
                      <a:pPr marL="0" indent="0" algn="ctr" hangingPunct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기획</a:t>
                      </a: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680085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2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프로그래밍</a:t>
                      </a: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64770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2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그래픽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680085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2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사운드</a:t>
                      </a: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62738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2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텍스트 및 수정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15" name="도형 9"/>
          <p:cNvSpPr>
            <a:spLocks/>
          </p:cNvSpPr>
          <p:nvPr/>
        </p:nvSpPr>
        <p:spPr>
          <a:xfrm rot="0">
            <a:off x="1400810" y="2414905"/>
            <a:ext cx="659765" cy="648970"/>
          </a:xfrm>
          <a:prstGeom prst="rect"/>
          <a:solidFill>
            <a:srgbClr val="ED7D31"/>
          </a:solidFill>
          <a:ln w="25400" cap="flat" cmpd="sng">
            <a:solidFill>
              <a:srgbClr val="ED7D3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rgbClr val="ED7D3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도형 14"/>
          <p:cNvSpPr>
            <a:spLocks/>
          </p:cNvSpPr>
          <p:nvPr/>
        </p:nvSpPr>
        <p:spPr>
          <a:xfrm rot="0">
            <a:off x="2089150" y="2413635"/>
            <a:ext cx="659765" cy="648970"/>
          </a:xfrm>
          <a:prstGeom prst="rect"/>
          <a:solidFill>
            <a:srgbClr val="ED7D31"/>
          </a:solidFill>
          <a:ln w="25400" cap="flat" cmpd="sng">
            <a:solidFill>
              <a:srgbClr val="ED7D3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rgbClr val="ED7D3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도형 15"/>
          <p:cNvSpPr>
            <a:spLocks/>
          </p:cNvSpPr>
          <p:nvPr/>
        </p:nvSpPr>
        <p:spPr>
          <a:xfrm rot="0">
            <a:off x="2779395" y="2413635"/>
            <a:ext cx="659765" cy="648970"/>
          </a:xfrm>
          <a:prstGeom prst="rect"/>
          <a:solidFill>
            <a:srgbClr val="ED7D31"/>
          </a:solidFill>
          <a:ln w="25400" cap="flat" cmpd="sng">
            <a:solidFill>
              <a:srgbClr val="ED7D3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rgbClr val="ED7D3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도형 16"/>
          <p:cNvSpPr>
            <a:spLocks/>
          </p:cNvSpPr>
          <p:nvPr/>
        </p:nvSpPr>
        <p:spPr>
          <a:xfrm rot="0">
            <a:off x="3458845" y="2413635"/>
            <a:ext cx="659765" cy="648970"/>
          </a:xfrm>
          <a:prstGeom prst="rect"/>
          <a:solidFill>
            <a:srgbClr val="ED7D31"/>
          </a:solidFill>
          <a:ln w="25400" cap="flat" cmpd="sng">
            <a:solidFill>
              <a:srgbClr val="ED7D3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rgbClr val="ED7D3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도형 17"/>
          <p:cNvSpPr>
            <a:spLocks/>
          </p:cNvSpPr>
          <p:nvPr/>
        </p:nvSpPr>
        <p:spPr>
          <a:xfrm rot="0">
            <a:off x="4128135" y="3103245"/>
            <a:ext cx="3379470" cy="648970"/>
          </a:xfrm>
          <a:prstGeom prst="rect"/>
          <a:solidFill>
            <a:srgbClr val="ED7D31"/>
          </a:solidFill>
          <a:ln w="25400" cap="flat" cmpd="sng">
            <a:solidFill>
              <a:srgbClr val="ED7D3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rgbClr val="ED7D3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도형 19"/>
          <p:cNvSpPr>
            <a:spLocks/>
          </p:cNvSpPr>
          <p:nvPr/>
        </p:nvSpPr>
        <p:spPr>
          <a:xfrm rot="0">
            <a:off x="4787265" y="3103245"/>
            <a:ext cx="659765" cy="648970"/>
          </a:xfrm>
          <a:prstGeom prst="rect"/>
          <a:solidFill>
            <a:srgbClr val="ED7D31"/>
          </a:solidFill>
          <a:ln w="25400" cap="flat" cmpd="sng">
            <a:solidFill>
              <a:srgbClr val="ED7D3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rgbClr val="ED7D3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도형 20"/>
          <p:cNvSpPr>
            <a:spLocks/>
          </p:cNvSpPr>
          <p:nvPr/>
        </p:nvSpPr>
        <p:spPr>
          <a:xfrm rot="0">
            <a:off x="6177280" y="3103245"/>
            <a:ext cx="659765" cy="648970"/>
          </a:xfrm>
          <a:prstGeom prst="rect"/>
          <a:solidFill>
            <a:srgbClr val="ED7D31"/>
          </a:solidFill>
          <a:ln w="25400" cap="flat" cmpd="sng">
            <a:solidFill>
              <a:srgbClr val="ED7D3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rgbClr val="ED7D3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도형 21"/>
          <p:cNvSpPr>
            <a:spLocks/>
          </p:cNvSpPr>
          <p:nvPr/>
        </p:nvSpPr>
        <p:spPr>
          <a:xfrm rot="0">
            <a:off x="6846570" y="3103245"/>
            <a:ext cx="659765" cy="648970"/>
          </a:xfrm>
          <a:prstGeom prst="rect"/>
          <a:solidFill>
            <a:srgbClr val="ED7D31"/>
          </a:solidFill>
          <a:ln w="25400" cap="flat" cmpd="sng">
            <a:solidFill>
              <a:srgbClr val="ED7D3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rgbClr val="ED7D3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도형 22"/>
          <p:cNvSpPr>
            <a:spLocks/>
          </p:cNvSpPr>
          <p:nvPr/>
        </p:nvSpPr>
        <p:spPr>
          <a:xfrm rot="0">
            <a:off x="3437890" y="3751580"/>
            <a:ext cx="3400425" cy="648970"/>
          </a:xfrm>
          <a:prstGeom prst="rect"/>
          <a:solidFill>
            <a:srgbClr val="ED7D31"/>
          </a:solidFill>
          <a:ln w="25400" cap="flat" cmpd="sng">
            <a:solidFill>
              <a:srgbClr val="ED7D3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rgbClr val="ED7D3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도형 23"/>
          <p:cNvSpPr>
            <a:spLocks/>
          </p:cNvSpPr>
          <p:nvPr/>
        </p:nvSpPr>
        <p:spPr>
          <a:xfrm rot="0">
            <a:off x="4128770" y="3751580"/>
            <a:ext cx="659765" cy="648970"/>
          </a:xfrm>
          <a:prstGeom prst="rect"/>
          <a:solidFill>
            <a:srgbClr val="ED7D31"/>
          </a:solidFill>
          <a:ln w="25400" cap="flat" cmpd="sng">
            <a:solidFill>
              <a:srgbClr val="ED7D3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rgbClr val="ED7D3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도형 24"/>
          <p:cNvSpPr>
            <a:spLocks/>
          </p:cNvSpPr>
          <p:nvPr/>
        </p:nvSpPr>
        <p:spPr>
          <a:xfrm rot="0">
            <a:off x="6167120" y="3751580"/>
            <a:ext cx="659765" cy="648970"/>
          </a:xfrm>
          <a:prstGeom prst="rect"/>
          <a:solidFill>
            <a:srgbClr val="ED7D31"/>
          </a:solidFill>
          <a:ln w="25400" cap="flat" cmpd="sng">
            <a:solidFill>
              <a:srgbClr val="ED7D3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rgbClr val="ED7D3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도형 25"/>
          <p:cNvSpPr>
            <a:spLocks/>
          </p:cNvSpPr>
          <p:nvPr/>
        </p:nvSpPr>
        <p:spPr>
          <a:xfrm rot="0">
            <a:off x="4839335" y="3751580"/>
            <a:ext cx="659765" cy="648970"/>
          </a:xfrm>
          <a:prstGeom prst="rect"/>
          <a:solidFill>
            <a:srgbClr val="ED7D31"/>
          </a:solidFill>
          <a:ln w="25400" cap="flat" cmpd="sng">
            <a:solidFill>
              <a:srgbClr val="ED7D3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rgbClr val="ED7D3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26"/>
          <p:cNvSpPr>
            <a:spLocks/>
          </p:cNvSpPr>
          <p:nvPr/>
        </p:nvSpPr>
        <p:spPr>
          <a:xfrm rot="0">
            <a:off x="5527675" y="3750310"/>
            <a:ext cx="659765" cy="648970"/>
          </a:xfrm>
          <a:prstGeom prst="rect"/>
          <a:solidFill>
            <a:srgbClr val="ED7D31"/>
          </a:solidFill>
          <a:ln w="25400" cap="flat" cmpd="sng">
            <a:solidFill>
              <a:srgbClr val="ED7D3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rgbClr val="ED7D3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27"/>
          <p:cNvSpPr>
            <a:spLocks/>
          </p:cNvSpPr>
          <p:nvPr/>
        </p:nvSpPr>
        <p:spPr>
          <a:xfrm rot="0">
            <a:off x="6836410" y="4420870"/>
            <a:ext cx="1371600" cy="648970"/>
          </a:xfrm>
          <a:prstGeom prst="rect"/>
          <a:solidFill>
            <a:srgbClr val="ED7D31"/>
          </a:solidFill>
          <a:ln w="25400" cap="flat" cmpd="sng">
            <a:solidFill>
              <a:srgbClr val="ED7D3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rgbClr val="ED7D3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도형 28"/>
          <p:cNvSpPr>
            <a:spLocks/>
          </p:cNvSpPr>
          <p:nvPr/>
        </p:nvSpPr>
        <p:spPr>
          <a:xfrm rot="0">
            <a:off x="7505700" y="4410710"/>
            <a:ext cx="659765" cy="648970"/>
          </a:xfrm>
          <a:prstGeom prst="rect"/>
          <a:solidFill>
            <a:srgbClr val="ED7D31"/>
          </a:solidFill>
          <a:ln w="25400" cap="flat" cmpd="sng">
            <a:solidFill>
              <a:srgbClr val="ED7D3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rgbClr val="ED7D3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도형 29"/>
          <p:cNvSpPr>
            <a:spLocks/>
          </p:cNvSpPr>
          <p:nvPr/>
        </p:nvSpPr>
        <p:spPr>
          <a:xfrm rot="0">
            <a:off x="7505700" y="5058410"/>
            <a:ext cx="1382395" cy="648970"/>
          </a:xfrm>
          <a:prstGeom prst="rect"/>
          <a:solidFill>
            <a:srgbClr val="ED7D31"/>
          </a:solidFill>
          <a:ln w="25400" cap="flat" cmpd="sng">
            <a:solidFill>
              <a:srgbClr val="ED7D3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rgbClr val="ED7D3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도형 30"/>
          <p:cNvSpPr>
            <a:spLocks/>
          </p:cNvSpPr>
          <p:nvPr/>
        </p:nvSpPr>
        <p:spPr>
          <a:xfrm rot="0">
            <a:off x="8216265" y="5069205"/>
            <a:ext cx="659765" cy="648970"/>
          </a:xfrm>
          <a:prstGeom prst="rect"/>
          <a:solidFill>
            <a:srgbClr val="ED7D31"/>
          </a:solidFill>
          <a:ln w="25400" cap="flat" cmpd="sng">
            <a:solidFill>
              <a:srgbClr val="ED7D3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rgbClr val="ED7D3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542925" y="682625"/>
            <a:ext cx="8601075" cy="739775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dirty="0"/>
              <a:t>마</a:t>
            </a:r>
            <a:r>
              <a:rPr lang="en-US" altLang="ko-KR" sz="2800" b="1" dirty="0"/>
              <a:t>.</a:t>
            </a:r>
            <a:r>
              <a:rPr lang="ko-KR" altLang="en-US" sz="2800" b="1" dirty="0"/>
              <a:t> 팀워크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42925" y="2066925"/>
            <a:ext cx="8058785" cy="4094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latinLnBrk="0">
              <a:lnSpc>
                <a:spcPct val="150000"/>
              </a:lnSpc>
            </a:pP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123950" y="1466850"/>
            <a:ext cx="7324725" cy="6572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 </a:t>
            </a: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팀워크를 위한 개발 지침</a:t>
            </a: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</a:t>
            </a: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서로의 약속</a:t>
            </a:r>
          </a:p>
        </p:txBody>
      </p:sp>
      <p:sp>
        <p:nvSpPr>
          <p:cNvPr id="13" name="텍스트 상자 1"/>
          <p:cNvSpPr txBox="1">
            <a:spLocks/>
          </p:cNvSpPr>
          <p:nvPr/>
        </p:nvSpPr>
        <p:spPr>
          <a:xfrm rot="0">
            <a:off x="543560" y="3763645"/>
            <a:ext cx="8030845" cy="554990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sz="3000"/>
              <a:t>각자의 위치에서 최선을 다하자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542925" y="682625"/>
            <a:ext cx="8601075" cy="739775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ko-KR" altLang="en-US" sz="2800" b="1"/>
              <a:t>바</a:t>
            </a:r>
            <a:r>
              <a:rPr lang="en-US" altLang="ko-KR" sz="2800" b="1"/>
              <a:t>.</a:t>
            </a:r>
            <a:r>
              <a:rPr lang="ko-KR" altLang="en-US" sz="2800" b="1"/>
              <a:t> 기대 성과</a:t>
            </a:r>
            <a:endParaRPr lang="ko-KR" altLang="en-US" sz="2800" b="1"/>
          </a:p>
        </p:txBody>
      </p:sp>
      <p:sp>
        <p:nvSpPr>
          <p:cNvPr id="7" name="직사각형 6"/>
          <p:cNvSpPr/>
          <p:nvPr/>
        </p:nvSpPr>
        <p:spPr>
          <a:xfrm>
            <a:off x="514350" y="1552575"/>
            <a:ext cx="8115935" cy="4608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689840" y="1894205"/>
            <a:ext cx="7764318" cy="39255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b="1"/>
              <a:t>김민영</a:t>
            </a:r>
            <a:r>
              <a:rPr lang="ko-KR" altLang="en-US"/>
              <a:t> : 이번 팀프로젝트로 많은 것을 경험 해보았으면 좋겠다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 b="1"/>
              <a:t>유성준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채워나가고 있는 프로그래밍 기술을 더욱 세련되게 발전시키기</a:t>
            </a:r>
            <a:endParaRPr lang="ko-KR" altLang="en-US"/>
          </a:p>
          <a:p>
            <a:pPr>
              <a:defRPr/>
            </a:pPr>
            <a:r>
              <a:rPr lang="ko-KR" altLang="en-US"/>
              <a:t>           위해 노력하고 있습니다.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 b="1"/>
              <a:t>유지승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팀원들과 다 같이 함께해서 좋은 경험인 것 같습니다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 b="1"/>
              <a:t>신종현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팀원과의 팀워크,  게임 개발실력 향상을 기대하고 있습니다.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 b="1"/>
              <a:t>이동현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혼자서는 미쳐 개발하지 못할 프로젝트를 개발 할 수 있음과 </a:t>
            </a:r>
            <a:endParaRPr lang="ko-KR" altLang="en-US"/>
          </a:p>
          <a:p>
            <a:pPr>
              <a:defRPr/>
            </a:pPr>
            <a:r>
              <a:rPr lang="ko-KR" altLang="en-US"/>
              <a:t>           앞으로의 상호간의 우호관계 향상등을 기대하고 있습니다.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 b="1"/>
              <a:t>최예원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게임 개발이라는 목표를 두고 팀원들이 함께 협력하여 이를 </a:t>
            </a:r>
            <a:endParaRPr lang="ko-KR" altLang="en-US"/>
          </a:p>
          <a:p>
            <a:pPr>
              <a:defRPr/>
            </a:pPr>
            <a:r>
              <a:rPr lang="ko-KR" altLang="en-US"/>
              <a:t>           달성하는 것이 기대됩니다</a:t>
            </a:r>
            <a:r>
              <a:rPr lang="en-US" altLang="ko-KR"/>
              <a:t>.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3487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542925" y="682625"/>
            <a:ext cx="8601075" cy="739775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dirty="0"/>
              <a:t>가</a:t>
            </a:r>
            <a:r>
              <a:rPr lang="en-US" altLang="ko-KR" sz="2800" b="1" dirty="0"/>
              <a:t>.</a:t>
            </a:r>
            <a:r>
              <a:rPr lang="ko-KR" altLang="en-US" sz="2800" b="1" dirty="0"/>
              <a:t> 팀 소개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 rot="0">
            <a:off x="1123950" y="1499870"/>
            <a:ext cx="7325360" cy="1614170"/>
          </a:xfrm>
          <a:prstGeom prst="rect"/>
        </p:spPr>
        <p:txBody>
          <a:bodyPr wrap="square" lIns="91440" tIns="45720" rIns="91440" bIns="45720" numCol="1" vert="horz" anchor="ctr">
            <a:spAutoFit/>
          </a:bodyPr>
          <a:lstStyle/>
          <a:p>
            <a:pPr marL="457200" indent="-457200" rtl="0" fontAlgn="auto" defTabSz="91440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eriod"/>
              <a:defRPr/>
            </a:pPr>
            <a:r>
              <a:rPr lang="ko-KR" altLang="en-US" sz="2200" cap="none" i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① 팀명 </a:t>
            </a:r>
            <a:r>
              <a:rPr lang="en-US" altLang="ko-KR" sz="2200" cap="none" i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: </a:t>
            </a:r>
            <a:r>
              <a:rPr lang="en-US" altLang="ko-KR" sz="2200" cap="none" i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파인애플</a:t>
            </a:r>
            <a:endParaRPr lang="ko-KR" altLang="en-US" sz="2200" cap="none" i="0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  <a:cs typeface="+mj-cs"/>
            </a:endParaRPr>
          </a:p>
          <a:p>
            <a:pPr marL="914400" indent="-457200" lvl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ko-KR" altLang="en-US" sz="2200">
                <a:latin typeface="맑은 고딕" charset="0"/>
                <a:ea typeface="맑은 고딕" charset="0"/>
                <a:cs typeface="+mj-cs"/>
              </a:rPr>
              <a:t>② 팀명의 유래 </a:t>
            </a:r>
            <a:r>
              <a:rPr lang="en-US" altLang="ko-KR" sz="2200">
                <a:latin typeface="맑은 고딕" charset="0"/>
                <a:ea typeface="맑은 고딕" charset="0"/>
                <a:cs typeface="+mj-cs"/>
              </a:rPr>
              <a:t>: </a:t>
            </a:r>
            <a:r>
              <a:rPr lang="ko-KR" altLang="en-US" sz="2200">
                <a:latin typeface="맑은 고딕" charset="0"/>
                <a:ea typeface="맑은 고딕" charset="0"/>
                <a:cs typeface="+mj-cs"/>
              </a:rPr>
              <a:t>파인애플과 같이 상큼한 프로잭트를위해 정하였습니다.</a:t>
            </a:r>
            <a:endParaRPr lang="ko-KR" altLang="en-US" sz="22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123950" y="3333750"/>
            <a:ext cx="7324725" cy="6667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2. </a:t>
            </a: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팀원 구성 및 역할</a:t>
            </a:r>
            <a:endParaRPr kumimoji="0" lang="en-US" altLang="ko-KR" sz="2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22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666750" y="4010025"/>
            <a:ext cx="3724275" cy="19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66750" y="4486275"/>
            <a:ext cx="3724275" cy="19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66750" y="6372225"/>
            <a:ext cx="3724275" cy="19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52475" y="4095750"/>
            <a:ext cx="1400175" cy="32321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ko-KR" altLang="en-US" sz="1500" dirty="0" err="1">
                <a:solidFill>
                  <a:schemeClr val="bg1">
                    <a:lumMod val="50000"/>
                  </a:schemeClr>
                </a:solidFill>
              </a:rPr>
              <a:t>반번호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</a:rPr>
              <a:t> 이름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38400" y="4095750"/>
            <a:ext cx="1876425" cy="32321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</a:rPr>
              <a:t>역   할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4676775" y="4010025"/>
            <a:ext cx="3724275" cy="19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676775" y="4486275"/>
            <a:ext cx="3724275" cy="19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448425" y="4095750"/>
            <a:ext cx="1876425" cy="32321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</a:rPr>
              <a:t>역   할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0DE46C-73DA-4F37-A057-3097BBDAAB22}"/>
              </a:ext>
            </a:extLst>
          </p:cNvPr>
          <p:cNvSpPr txBox="1"/>
          <p:nvPr/>
        </p:nvSpPr>
        <p:spPr>
          <a:xfrm>
            <a:off x="4707890" y="4119880"/>
            <a:ext cx="1400175" cy="32321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ko-KR" altLang="en-US" sz="1500" dirty="0" err="1">
                <a:solidFill>
                  <a:schemeClr val="bg1">
                    <a:lumMod val="50000"/>
                  </a:schemeClr>
                </a:solidFill>
              </a:rPr>
              <a:t>반번호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</a:rPr>
              <a:t> 이름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02DB264F-63C0-4DA8-A215-B95A03A51918}"/>
              </a:ext>
            </a:extLst>
          </p:cNvPr>
          <p:cNvCxnSpPr/>
          <p:nvPr/>
        </p:nvCxnSpPr>
        <p:spPr>
          <a:xfrm>
            <a:off x="4676775" y="6398260"/>
            <a:ext cx="3724275" cy="19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29870" y="3199130"/>
            <a:ext cx="8678545" cy="34194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542925" y="682625"/>
            <a:ext cx="8601075" cy="739775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dirty="0"/>
              <a:t>나</a:t>
            </a:r>
            <a:r>
              <a:rPr lang="en-US" altLang="ko-KR" sz="2800" b="1" dirty="0"/>
              <a:t>.</a:t>
            </a:r>
            <a:r>
              <a:rPr lang="ko-KR" altLang="en-US" sz="2800" b="1" dirty="0"/>
              <a:t> 프로젝트 개요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123950" y="1466850"/>
            <a:ext cx="7324725" cy="6572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 </a:t>
            </a: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게임의 주제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76275" y="2105025"/>
            <a:ext cx="7791450" cy="1190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1123950" y="3676650"/>
            <a:ext cx="7324725" cy="6572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2. </a:t>
            </a: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게임의 </a:t>
            </a:r>
            <a:r>
              <a:rPr kumimoji="0" lang="ko-KR" altLang="en-US" sz="22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컨셉</a:t>
            </a: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및 목표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76275" y="4314825"/>
            <a:ext cx="7791450" cy="1809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텍스트 상자 17"/>
          <p:cNvSpPr txBox="1">
            <a:spLocks/>
          </p:cNvSpPr>
          <p:nvPr/>
        </p:nvSpPr>
        <p:spPr>
          <a:xfrm>
            <a:off x="690245" y="2091055"/>
            <a:ext cx="7759700" cy="92392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이름이 곧 </a:t>
            </a:r>
            <a:r>
              <a:rPr sz="1800">
                <a:latin typeface="맑은 고딕" charset="0"/>
                <a:ea typeface="맑은 고딕" charset="0"/>
              </a:rPr>
              <a:t>힘인 세계에서 던전의 최종 보스였던 내가 누군가에 의해 이름을 빼앗겨 약해진 나는 던전에서 추방당했고 </a:t>
            </a:r>
            <a:r>
              <a:rPr sz="1800" u="sng" b="1">
                <a:solidFill>
                  <a:srgbClr val="0611F2"/>
                </a:solidFill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이름</a:t>
            </a:r>
            <a:r>
              <a:rPr sz="1800" u="sng">
                <a:latin typeface="맑은 고딕" charset="0"/>
                <a:ea typeface="맑은 고딕" charset="0"/>
              </a:rPr>
              <a:t>을 다시 되찾기 위해</a:t>
            </a:r>
            <a:r>
              <a:rPr sz="1800">
                <a:latin typeface="맑은 고딕" charset="0"/>
                <a:ea typeface="맑은 고딕" charset="0"/>
              </a:rPr>
              <a:t> 여러 </a:t>
            </a:r>
            <a:r>
              <a:rPr sz="1800" u="sng" b="1">
                <a:solidFill>
                  <a:srgbClr val="009900"/>
                </a:solidFill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몬스터</a:t>
            </a:r>
            <a:r>
              <a:rPr sz="1800" u="sng">
                <a:latin typeface="맑은 고딕" charset="0"/>
                <a:ea typeface="맑은 고딕" charset="0"/>
              </a:rPr>
              <a:t>랑 </a:t>
            </a:r>
            <a:r>
              <a:rPr sz="1800" u="sng" b="1">
                <a:solidFill>
                  <a:srgbClr val="FF0000"/>
                </a:solidFill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보스</a:t>
            </a:r>
            <a:r>
              <a:rPr sz="1800" u="sng">
                <a:latin typeface="맑은 고딕" charset="0"/>
                <a:ea typeface="맑은 고딕" charset="0"/>
              </a:rPr>
              <a:t>와 싸워서 이름을 되찾는</a:t>
            </a:r>
            <a:r>
              <a:rPr sz="1800">
                <a:latin typeface="맑은 고딕" charset="0"/>
                <a:ea typeface="맑은 고딕" charset="0"/>
              </a:rPr>
              <a:t> 주제입니다.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18"/>
          <p:cNvSpPr txBox="1">
            <a:spLocks/>
          </p:cNvSpPr>
          <p:nvPr/>
        </p:nvSpPr>
        <p:spPr>
          <a:xfrm>
            <a:off x="679450" y="4338955"/>
            <a:ext cx="7801610" cy="17545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플레이어가 </a:t>
            </a:r>
            <a:r>
              <a:rPr sz="1800" u="sng" b="1">
                <a:solidFill>
                  <a:srgbClr val="5B9BD5"/>
                </a:solidFill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던전을 탐험</a:t>
            </a:r>
            <a:r>
              <a:rPr sz="1800">
                <a:latin typeface="맑은 고딕" charset="0"/>
                <a:ea typeface="맑은 고딕" charset="0"/>
              </a:rPr>
              <a:t>하고, </a:t>
            </a:r>
            <a:r>
              <a:rPr sz="1800" u="sng" b="1">
                <a:solidFill>
                  <a:srgbClr val="009900"/>
                </a:solidFill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몬스터</a:t>
            </a:r>
            <a:r>
              <a:rPr sz="1800" u="sng">
                <a:latin typeface="맑은 고딕" charset="0"/>
                <a:ea typeface="맑은 고딕" charset="0"/>
              </a:rPr>
              <a:t>를 처치</a:t>
            </a:r>
            <a:r>
              <a:rPr sz="1800">
                <a:latin typeface="맑은 고딕" charset="0"/>
                <a:ea typeface="맑은 고딕" charset="0"/>
              </a:rPr>
              <a:t>하여 </a:t>
            </a:r>
            <a:r>
              <a:rPr sz="1800" u="sng" i="0" b="1">
                <a:solidFill>
                  <a:srgbClr val="FFC000"/>
                </a:solidFill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다양한 아이템</a:t>
            </a:r>
            <a:r>
              <a:rPr sz="1800" u="sng">
                <a:latin typeface="맑은 고딕" charset="0"/>
                <a:ea typeface="맑은 고딕" charset="0"/>
              </a:rPr>
              <a:t>을 획득</a:t>
            </a:r>
            <a:r>
              <a:rPr sz="1800">
                <a:latin typeface="맑은 고딕" charset="0"/>
                <a:ea typeface="맑은 고딕" charset="0"/>
              </a:rPr>
              <a:t>하여 마지막 스테이지의 </a:t>
            </a:r>
            <a:r>
              <a:rPr sz="1800" u="sng" b="1">
                <a:solidFill>
                  <a:srgbClr val="FF0000"/>
                </a:solidFill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보스</a:t>
            </a:r>
            <a:r>
              <a:rPr sz="1800" u="sng">
                <a:latin typeface="맑은 고딕" charset="0"/>
                <a:ea typeface="맑은 고딕" charset="0"/>
              </a:rPr>
              <a:t>를 이겨내는 것</a:t>
            </a:r>
            <a:r>
              <a:rPr sz="1800">
                <a:latin typeface="맑은 고딕" charset="0"/>
                <a:ea typeface="맑은 고딕" charset="0"/>
              </a:rPr>
              <a:t>입니다.</a:t>
            </a:r>
            <a:r>
              <a:rPr lang="ko-KR" altLang="en-US" sz="1800">
                <a:latin typeface="맑은 고딕" charset="0"/>
                <a:ea typeface="맑은 고딕" charset="0"/>
              </a:rPr>
              <a:t/>
            </a:r>
            <a:br>
              <a:rPr lang="ko-KR" altLang="en-US" sz="1800">
                <a:latin typeface="맑은 고딕" charset="0"/>
                <a:ea typeface="맑은 고딕" charset="0"/>
              </a:rPr>
            </a:br>
            <a:r>
              <a:rPr sz="1800">
                <a:latin typeface="맑은 고딕" charset="0"/>
                <a:ea typeface="맑은 고딕" charset="0"/>
              </a:rPr>
              <a:t>게임은 로그 라이크 장르의 특징을 가지고 있어 </a:t>
            </a:r>
            <a:r>
              <a:rPr sz="1800" u="sng" b="1">
                <a:solidFill>
                  <a:srgbClr val="5B9BD5"/>
                </a:solidFill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한 번의 플레이가 실패하면 다시 시작해야 하는 고전적인 특징</a:t>
            </a:r>
            <a:r>
              <a:rPr sz="1800">
                <a:latin typeface="맑은 고딕" charset="0"/>
                <a:ea typeface="맑은 고딕" charset="0"/>
              </a:rPr>
              <a:t>을 지니고 있습니다.</a:t>
            </a:r>
            <a:r>
              <a:rPr lang="ko-KR" altLang="en-US" sz="1800">
                <a:latin typeface="맑은 고딕" charset="0"/>
                <a:ea typeface="맑은 고딕" charset="0"/>
              </a:rPr>
              <a:t/>
            </a:r>
            <a:br>
              <a:rPr lang="ko-KR" altLang="en-US" sz="1800">
                <a:latin typeface="맑은 고딕" charset="0"/>
                <a:ea typeface="맑은 고딕" charset="0"/>
              </a:rPr>
            </a:br>
            <a:r>
              <a:rPr sz="1800">
                <a:latin typeface="맑은 고딕" charset="0"/>
                <a:ea typeface="맑은 고딕" charset="0"/>
              </a:rPr>
              <a:t>이로써 각 플레이는 무작위로 생성된 레벨과 다양한 아이템으로 인해 독특한 경험을 제공합니다.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542925" y="682625"/>
            <a:ext cx="8601075" cy="739775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dirty="0"/>
              <a:t>나</a:t>
            </a:r>
            <a:r>
              <a:rPr lang="en-US" altLang="ko-KR" sz="2800" b="1" dirty="0"/>
              <a:t>.</a:t>
            </a:r>
            <a:r>
              <a:rPr lang="ko-KR" altLang="en-US" sz="2800" b="1" dirty="0"/>
              <a:t> 프로젝트 개요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123950" y="1466850"/>
            <a:ext cx="7324725" cy="6572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 </a:t>
            </a: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게임의 사용자층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47700" y="2105025"/>
            <a:ext cx="7848600" cy="676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1123950" y="3228975"/>
            <a:ext cx="7324725" cy="6572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4. </a:t>
            </a: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게임의 특징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47700" y="3838575"/>
            <a:ext cx="7848600" cy="228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텍스트 상자 1"/>
          <p:cNvSpPr txBox="1">
            <a:spLocks/>
          </p:cNvSpPr>
          <p:nvPr/>
        </p:nvSpPr>
        <p:spPr>
          <a:xfrm rot="0">
            <a:off x="648335" y="2205990"/>
            <a:ext cx="7800340" cy="431800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2200">
                <a:latin typeface="맑은 고딕" charset="0"/>
                <a:ea typeface="맑은 고딕" charset="0"/>
              </a:rPr>
              <a:t>로그라이크 장르를 좋아하는 게이머</a:t>
            </a:r>
            <a:endParaRPr lang="ko-KR" altLang="en-US" sz="2200"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3"/>
          <p:cNvSpPr txBox="1">
            <a:spLocks/>
          </p:cNvSpPr>
          <p:nvPr/>
        </p:nvSpPr>
        <p:spPr>
          <a:xfrm>
            <a:off x="637540" y="3847465"/>
            <a:ext cx="7811770" cy="124777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hangingPunct="1">
              <a:buFontTx/>
              <a:buNone/>
            </a:pPr>
            <a:r>
              <a:rPr sz="2500">
                <a:latin typeface="맑은 고딕" charset="0"/>
                <a:ea typeface="맑은 고딕" charset="0"/>
              </a:rPr>
              <a:t>수 많은 </a:t>
            </a:r>
            <a:r>
              <a:rPr sz="2500" b="1">
                <a:solidFill>
                  <a:srgbClr val="FFFF00"/>
                </a:solidFill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아이템들</a:t>
            </a:r>
            <a:r>
              <a:rPr sz="2500">
                <a:latin typeface="맑은 고딕" charset="0"/>
                <a:ea typeface="맑은 고딕" charset="0"/>
              </a:rPr>
              <a:t>과</a:t>
            </a:r>
            <a:endParaRPr lang="ko-KR" altLang="en-US" sz="2500">
              <a:latin typeface="맑은 고딕" charset="0"/>
              <a:ea typeface="맑은 고딕" charset="0"/>
            </a:endParaRPr>
          </a:p>
          <a:p>
            <a:pPr marL="0" indent="0" algn="l" hangingPunct="1">
              <a:buFontTx/>
              <a:buNone/>
            </a:pPr>
            <a:r>
              <a:rPr sz="2500">
                <a:latin typeface="맑은 고딕" charset="0"/>
                <a:ea typeface="맑은 고딕" charset="0"/>
              </a:rPr>
              <a:t>스테이지 끝에 있는 독특하고 도전적인 </a:t>
            </a:r>
            <a:r>
              <a:rPr sz="2500" b="1">
                <a:solidFill>
                  <a:srgbClr val="FF0000"/>
                </a:solidFill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보스</a:t>
            </a:r>
            <a:r>
              <a:rPr sz="2500">
                <a:latin typeface="맑은 고딕" charset="0"/>
                <a:ea typeface="맑은 고딕" charset="0"/>
              </a:rPr>
              <a:t>,</a:t>
            </a:r>
            <a:r>
              <a:rPr lang="ko-KR" altLang="en-US" sz="2500">
                <a:latin typeface="맑은 고딕" charset="0"/>
                <a:ea typeface="맑은 고딕" charset="0"/>
              </a:rPr>
              <a:t/>
            </a:r>
            <a:br>
              <a:rPr lang="ko-KR" altLang="en-US" sz="2500">
                <a:latin typeface="맑은 고딕" charset="0"/>
                <a:ea typeface="맑은 고딕" charset="0"/>
              </a:rPr>
            </a:br>
            <a:r>
              <a:rPr sz="2500">
                <a:latin typeface="맑은 고딕" charset="0"/>
                <a:ea typeface="맑은 고딕" charset="0"/>
              </a:rPr>
              <a:t>로그라이크 요소인 퍼머데스가 있습니다.</a:t>
            </a:r>
            <a:endParaRPr lang="ko-KR" altLang="en-US" sz="2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542925" y="682625"/>
            <a:ext cx="8601075" cy="739775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dirty="0"/>
              <a:t>나</a:t>
            </a:r>
            <a:r>
              <a:rPr lang="en-US" altLang="ko-KR" sz="2800" b="1" dirty="0"/>
              <a:t>.</a:t>
            </a:r>
            <a:r>
              <a:rPr lang="ko-KR" altLang="en-US" sz="2800" b="1" dirty="0"/>
              <a:t> 프로젝트 개요</a:t>
            </a: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 rot="0">
            <a:off x="480695" y="2018030"/>
            <a:ext cx="7865110" cy="44983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rtl="0" fontAlgn="auto" defTabSz="91440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2200" cap="none" i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- 로그라이크</a:t>
            </a:r>
            <a:endParaRPr lang="ko-KR" altLang="en-US" sz="2200" cap="none" i="0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  <a:cs typeface="+mj-cs"/>
            </a:endParaRPr>
          </a:p>
          <a:p>
            <a:pPr marL="0" indent="0" rtl="0" fontAlgn="auto" defTabSz="91440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2200" cap="none" i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- 픽셀 아트 스타일</a:t>
            </a:r>
            <a:r>
              <a:rPr lang="ko-KR" altLang="en-US" sz="2200" cap="none" i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/>
            </a:r>
            <a:br>
              <a:rPr lang="ko-KR" altLang="en-US" sz="2200" cap="none" i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</a:br>
            <a:r>
              <a:rPr lang="ko-KR" altLang="en-US" sz="2200" cap="none" i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- 퍼머데스 요소</a:t>
            </a:r>
            <a:r>
              <a:rPr lang="ko-KR" altLang="en-US" sz="2200" cap="none" i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/>
            </a:r>
            <a:br>
              <a:rPr lang="ko-KR" altLang="en-US" sz="2200" cap="none" i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</a:br>
            <a:r>
              <a:rPr lang="ko-KR" altLang="en-US" sz="2200" cap="none" i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- 다양한 아이템</a:t>
            </a:r>
            <a:endParaRPr lang="ko-KR" altLang="en-US" sz="2200" cap="none" i="0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  <a:cs typeface="+mj-cs"/>
            </a:endParaRPr>
          </a:p>
          <a:p>
            <a:pPr marL="0" indent="0" rtl="0" fontAlgn="auto" defTabSz="91440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2200" cap="none" i="0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  <a:cs typeface="+mj-cs"/>
            </a:endParaRPr>
          </a:p>
          <a:p>
            <a:pPr marL="0" indent="0" rtl="0" fontAlgn="auto" defTabSz="91440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2200" cap="none" i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- 조작키</a:t>
            </a:r>
            <a:r>
              <a:rPr lang="ko-KR" altLang="en-US" sz="2200" cap="none" i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              상호장용</a:t>
            </a:r>
            <a:endParaRPr lang="ko-KR" altLang="en-US" sz="2200" cap="none" i="0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  <a:cs typeface="+mj-cs"/>
            </a:endParaRPr>
          </a:p>
          <a:p>
            <a:pPr marL="0" indent="0" rtl="0" fontAlgn="auto" defTabSz="91440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2200" cap="none" i="0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  <a:cs typeface="+mj-cs"/>
            </a:endParaRPr>
          </a:p>
          <a:p>
            <a:pPr marL="0" indent="0" rtl="0" fontAlgn="auto" defTabSz="91440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2200" cap="none" i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- 공격키</a:t>
            </a:r>
            <a:r>
              <a:rPr lang="ko-KR" altLang="en-US" sz="2200" cap="none" i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              스킬사용 </a:t>
            </a:r>
            <a:endParaRPr lang="ko-KR" altLang="en-US" sz="2200" cap="none" i="0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  <a:cs typeface="+mj-cs"/>
            </a:endParaRPr>
          </a:p>
          <a:p>
            <a:pPr marL="0" indent="0" rtl="0" fontAlgn="auto" defTabSz="91440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2200" cap="none" i="0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5775" y="2027555"/>
            <a:ext cx="7848600" cy="44824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3B105638-E5C6-BFB4-674C-14DA8177E366}"/>
              </a:ext>
            </a:extLst>
          </p:cNvPr>
          <p:cNvSpPr txBox="1">
            <a:spLocks/>
          </p:cNvSpPr>
          <p:nvPr/>
        </p:nvSpPr>
        <p:spPr>
          <a:xfrm>
            <a:off x="542925" y="1438910"/>
            <a:ext cx="7325360" cy="657860"/>
          </a:xfrm>
          <a:prstGeom prst="rect">
            <a:avLst/>
          </a:prstGeo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rtl="0" fontAlgn="auto" defTabSz="91440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2200" cap="none" i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4 - </a:t>
            </a:r>
            <a:r>
              <a:rPr lang="en-US" altLang="ko-KR" sz="2200" cap="none" i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1</a:t>
            </a:r>
            <a:r>
              <a:rPr lang="en-US" altLang="ko-KR" sz="2200" cap="none" i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. </a:t>
            </a:r>
            <a:r>
              <a:rPr lang="ko-KR" altLang="en-US" sz="2200" cap="none" i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게임 주요 기능 </a:t>
            </a:r>
            <a:endParaRPr lang="ko-KR" altLang="en-US" sz="2200" cap="none" i="0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12" name="그림 1" descr="/temp/fImage359732870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673225" y="4347210"/>
            <a:ext cx="1019810" cy="1016634"/>
          </a:xfrm>
          <a:prstGeom prst="rect"/>
          <a:noFill/>
        </p:spPr>
      </p:pic>
      <p:pic>
        <p:nvPicPr>
          <p:cNvPr id="13" name="그림 2" descr="/temp/fImage5833288296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675765" y="5415915"/>
            <a:ext cx="1022350" cy="1024890"/>
          </a:xfrm>
          <a:prstGeom prst="rect"/>
          <a:noFill/>
        </p:spPr>
      </p:pic>
      <p:pic>
        <p:nvPicPr>
          <p:cNvPr id="14" name="그림 3" descr="/temp/fImage2637128969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52925" y="4422140"/>
            <a:ext cx="864870" cy="868680"/>
          </a:xfrm>
          <a:prstGeom prst="rect"/>
          <a:noFill/>
        </p:spPr>
      </p:pic>
      <p:pic>
        <p:nvPicPr>
          <p:cNvPr id="15" name="그림 6" descr="/temp/fImage223152929955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36110" y="5541010"/>
            <a:ext cx="750570" cy="76390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152108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 idx="4294967295"/>
          </p:nvPr>
        </p:nvSpPr>
        <p:spPr>
          <a:xfrm rot="0">
            <a:off x="542925" y="682625"/>
            <a:ext cx="8601710" cy="74041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>
              <a:buFontTx/>
              <a:buNone/>
            </a:pPr>
            <a:r>
              <a:rPr lang="ko-KR" altLang="en-US" sz="2800" b="1">
                <a:latin typeface="맑은 고딕" charset="0"/>
                <a:ea typeface="맑은 고딕" charset="0"/>
                <a:cs typeface="+mj-cs"/>
              </a:rPr>
              <a:t>나</a:t>
            </a:r>
            <a:r>
              <a:rPr lang="en-US" altLang="ko-KR" sz="2800" b="1">
                <a:latin typeface="맑은 고딕" charset="0"/>
                <a:ea typeface="맑은 고딕" charset="0"/>
                <a:cs typeface="+mj-cs"/>
              </a:rPr>
              <a:t>.</a:t>
            </a:r>
            <a:r>
              <a:rPr lang="ko-KR" altLang="en-US" sz="2800" b="1">
                <a:latin typeface="맑은 고딕" charset="0"/>
                <a:ea typeface="맑은 고딕" charset="0"/>
                <a:cs typeface="+mj-cs"/>
              </a:rPr>
              <a:t> 프로젝트 개요</a:t>
            </a:r>
            <a:endParaRPr lang="ko-KR" altLang="en-US" sz="2800" b="1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480695" y="2018030"/>
            <a:ext cx="7864475" cy="46323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rtl="0" fontAlgn="auto" defTabSz="91440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2100" cap="none" i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랜덤으로 생성된 방중 </a:t>
            </a:r>
            <a:r>
              <a:rPr lang="ko-KR" altLang="en-US" sz="2100" cap="none" i="0" b="1" strike="noStrike">
                <a:solidFill>
                  <a:srgbClr val="009900"/>
                </a:solidFill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  <a:cs typeface="+mj-cs"/>
              </a:rPr>
              <a:t>몬스터방</a:t>
            </a:r>
            <a:r>
              <a:rPr lang="ko-KR" altLang="en-US" sz="2100" cap="none" i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에 입장하면 스테이지에</a:t>
            </a:r>
            <a:endParaRPr lang="ko-KR" altLang="en-US" sz="2100" cap="none" i="0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  <a:cs typeface="+mj-cs"/>
            </a:endParaRPr>
          </a:p>
          <a:p>
            <a:pPr marL="0" indent="0" rtl="0" fontAlgn="auto" defTabSz="91440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2100" cap="none" i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맞는 몬스터들이 생성되며 </a:t>
            </a:r>
            <a:r>
              <a:rPr lang="ko-KR" altLang="en-US" sz="2100" cap="none" u="sng" i="0" b="1" strike="noStrike">
                <a:solidFill>
                  <a:srgbClr val="009900"/>
                </a:solidFill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  <a:cs typeface="+mj-cs"/>
              </a:rPr>
              <a:t>몬스터</a:t>
            </a:r>
            <a:r>
              <a:rPr lang="ko-KR" altLang="en-US" sz="2100" cap="none" u="sng" i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를 다 처치</a:t>
            </a:r>
            <a:r>
              <a:rPr lang="ko-KR" altLang="en-US" sz="2100" cap="none" i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하고</a:t>
            </a:r>
            <a:endParaRPr lang="ko-KR" altLang="en-US" sz="2100" cap="none" i="0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  <a:cs typeface="+mj-cs"/>
            </a:endParaRPr>
          </a:p>
          <a:p>
            <a:pPr marL="0" indent="0" rtl="0" fontAlgn="auto" defTabSz="91440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2100" cap="none" i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방을 클리어하면 보상 받고 다음 방으로 이동할 수 있다.</a:t>
            </a:r>
            <a:endParaRPr lang="ko-KR" altLang="en-US" sz="2100" cap="none" i="0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  <a:cs typeface="+mj-cs"/>
            </a:endParaRPr>
          </a:p>
          <a:p>
            <a:pPr marL="0" indent="0" rtl="0" fontAlgn="auto" defTabSz="91440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2100" cap="none" i="0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  <a:cs typeface="+mj-cs"/>
            </a:endParaRPr>
          </a:p>
          <a:p>
            <a:pPr marL="0" indent="0" rtl="0" fontAlgn="auto" defTabSz="91440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2100" cap="none" i="0" b="1" strike="noStrike">
                <a:solidFill>
                  <a:srgbClr val="FF0000"/>
                </a:solidFill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  <a:cs typeface="+mj-cs"/>
              </a:rPr>
              <a:t>보스방</a:t>
            </a:r>
            <a:r>
              <a:rPr lang="ko-KR" altLang="en-US" sz="2100" cap="none" i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에 입장하면 스테이지에 맞는 </a:t>
            </a:r>
            <a:r>
              <a:rPr lang="ko-KR" altLang="en-US" sz="2100" cap="none" u="sng" i="0" b="1" strike="noStrike">
                <a:solidFill>
                  <a:srgbClr val="FF0000"/>
                </a:solidFill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  <a:cs typeface="+mj-cs"/>
              </a:rPr>
              <a:t>보스 몬스터</a:t>
            </a:r>
            <a:r>
              <a:rPr lang="ko-KR" altLang="en-US" sz="2100" cap="none" u="sng" i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가 랜덤하게 생성되고 보스를 처치</a:t>
            </a:r>
            <a:r>
              <a:rPr lang="ko-KR" altLang="en-US" sz="2100" cap="none" i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하면 보상을 받고</a:t>
            </a:r>
            <a:endParaRPr lang="ko-KR" altLang="en-US" sz="2100" cap="none" i="0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  <a:cs typeface="+mj-cs"/>
            </a:endParaRPr>
          </a:p>
          <a:p>
            <a:pPr marL="0" indent="0" rtl="0" fontAlgn="auto" defTabSz="91440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2100" cap="none" i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다음 스테이지로 이동 할 수 있다.</a:t>
            </a:r>
            <a:endParaRPr lang="ko-KR" altLang="en-US" sz="2100" cap="none" i="0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  <a:cs typeface="+mj-cs"/>
            </a:endParaRPr>
          </a:p>
          <a:p>
            <a:pPr marL="0" indent="0" rtl="0" fontAlgn="auto" defTabSz="91440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2100" cap="none" i="0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  <a:cs typeface="+mj-cs"/>
            </a:endParaRPr>
          </a:p>
          <a:p>
            <a:pPr marL="0" indent="0" rtl="0" fontAlgn="auto" defTabSz="91440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2100" cap="none" u="sng" i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마지막 스테이지의 </a:t>
            </a:r>
            <a:r>
              <a:rPr lang="ko-KR" altLang="en-US" sz="2100" cap="none" u="sng" i="0" b="1" strike="noStrike">
                <a:solidFill>
                  <a:srgbClr val="FF0000"/>
                </a:solidFill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  <a:cs typeface="+mj-cs"/>
              </a:rPr>
              <a:t>보스방</a:t>
            </a:r>
            <a:r>
              <a:rPr lang="ko-KR" altLang="en-US" sz="2100" cap="none" u="sng" i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을 클리어</a:t>
            </a:r>
            <a:r>
              <a:rPr lang="ko-KR" altLang="en-US" sz="2100" cap="none" i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하면 게임이 종료됩니다.</a:t>
            </a:r>
            <a:endParaRPr lang="ko-KR" altLang="en-US" sz="2100" cap="none" i="0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 rot="0">
            <a:off x="433705" y="2090420"/>
            <a:ext cx="7849870" cy="4483735"/>
          </a:xfrm>
          <a:prstGeom prst="rect"/>
          <a:noFill/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285750" indent="-285750">
              <a:buFont typeface="맑은 고딕"/>
              <a:buChar char="-"/>
            </a:pP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542925" y="1438910"/>
            <a:ext cx="7326630" cy="6591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rtl="0" fontAlgn="auto" defTabSz="91440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2200" cap="none" i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4 - </a:t>
            </a:r>
            <a:r>
              <a:rPr lang="en-US" altLang="ko-KR" sz="2200" cap="none" i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2</a:t>
            </a:r>
            <a:r>
              <a:rPr lang="en-US" altLang="ko-KR" sz="2200" cap="none" i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. </a:t>
            </a:r>
            <a:r>
              <a:rPr lang="ko-KR" altLang="en-US" sz="2200" cap="none" i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전투 시스템</a:t>
            </a:r>
            <a:endParaRPr lang="ko-KR" altLang="en-US" sz="2200" cap="none" i="0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 idx="4294967295"/>
          </p:nvPr>
        </p:nvSpPr>
        <p:spPr>
          <a:xfrm rot="0">
            <a:off x="542925" y="682625"/>
            <a:ext cx="8601710" cy="74041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>
              <a:buFontTx/>
              <a:buNone/>
            </a:pPr>
            <a:r>
              <a:rPr lang="ko-KR" altLang="en-US" sz="2800" b="1">
                <a:latin typeface="맑은 고딕" charset="0"/>
                <a:ea typeface="맑은 고딕" charset="0"/>
                <a:cs typeface="+mj-cs"/>
              </a:rPr>
              <a:t>나</a:t>
            </a:r>
            <a:r>
              <a:rPr lang="en-US" altLang="ko-KR" sz="2800" b="1">
                <a:latin typeface="맑은 고딕" charset="0"/>
                <a:ea typeface="맑은 고딕" charset="0"/>
                <a:cs typeface="+mj-cs"/>
              </a:rPr>
              <a:t>.</a:t>
            </a:r>
            <a:r>
              <a:rPr lang="ko-KR" altLang="en-US" sz="2800" b="1">
                <a:latin typeface="맑은 고딕" charset="0"/>
                <a:ea typeface="맑은 고딕" charset="0"/>
                <a:cs typeface="+mj-cs"/>
              </a:rPr>
              <a:t> 프로젝트 개요</a:t>
            </a:r>
            <a:endParaRPr lang="ko-KR" altLang="en-US" sz="2800" b="1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>
            <a:off x="480695" y="2028190"/>
            <a:ext cx="7865110" cy="44983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>
              <a:buFontTx/>
              <a:buNone/>
            </a:pPr>
            <a:r>
              <a:rPr sz="2000" b="1">
                <a:solidFill>
                  <a:srgbClr val="000000"/>
                </a:solidFill>
                <a:effectLst>
                  <a:outerShdw sx="100000" sy="100000" blurRad="38100" dist="38100" dir="2700000" rotWithShape="0" algn="ctr">
                    <a:srgbClr val="000000">
                      <a:alpha val="42352"/>
                    </a:srgbClr>
                  </a:outerShdw>
                </a:effectLst>
              </a:rPr>
              <a:t>기본 능력치 - 플레이어가</a:t>
            </a:r>
            <a:r>
              <a:rPr sz="2000" b="1">
                <a:solidFill>
                  <a:srgbClr val="000000"/>
                </a:solidFill>
                <a:effectLst>
                  <a:outerShdw sx="100000" sy="100000" blurRad="38100" dist="38100" dir="2700000" rotWithShape="0" algn="ctr">
                    <a:srgbClr val="000000">
                      <a:alpha val="42352"/>
                    </a:srgbClr>
                  </a:outerShdw>
                </a:effectLst>
              </a:rPr>
              <a:t> </a:t>
            </a:r>
            <a:r>
              <a:rPr sz="2000" b="1">
                <a:solidFill>
                  <a:srgbClr val="000000"/>
                </a:solidFill>
                <a:effectLst>
                  <a:outerShdw sx="100000" sy="100000" blurRad="38100" dist="38100" dir="2700000" rotWithShape="0" algn="ctr">
                    <a:srgbClr val="000000">
                      <a:alpha val="42352"/>
                    </a:srgbClr>
                  </a:outerShdw>
                </a:effectLst>
              </a:rPr>
              <a:t>기본으로 가지고 있는 능력치</a:t>
            </a:r>
            <a:endParaRPr lang="ko-KR" altLang="en-US" sz="2000" b="1">
              <a:solidFill>
                <a:srgbClr val="000000"/>
              </a:solidFill>
            </a:endParaRPr>
          </a:p>
          <a:p>
            <a:pPr marL="0" indent="0" algn="l">
              <a:buFontTx/>
              <a:buNone/>
            </a:pPr>
            <a:r>
              <a:rPr sz="2000">
                <a:solidFill>
                  <a:srgbClr val="000000"/>
                </a:solidFill>
              </a:rPr>
              <a:t>- 공격력, 체력</a:t>
            </a:r>
            <a:endParaRPr lang="ko-KR" altLang="en-US" sz="2000">
              <a:solidFill>
                <a:srgbClr val="000000"/>
              </a:solidFill>
            </a:endParaRPr>
          </a:p>
          <a:p>
            <a:pPr marL="0" indent="0" algn="l">
              <a:buFontTx/>
              <a:buNone/>
            </a:pPr>
            <a:r>
              <a:rPr sz="2000">
                <a:solidFill>
                  <a:srgbClr val="000000"/>
                </a:solidFill>
              </a:rPr>
              <a:t>- 발사속도, 투사체 크기, 투사체 속도, 사거리, 넉백</a:t>
            </a:r>
            <a:endParaRPr lang="ko-KR" altLang="en-US" sz="2000">
              <a:solidFill>
                <a:srgbClr val="000000"/>
              </a:solidFill>
            </a:endParaRPr>
          </a:p>
          <a:p>
            <a:pPr marL="0" indent="0" algn="l">
              <a:buFontTx/>
              <a:buNone/>
            </a:pPr>
            <a:r>
              <a:rPr sz="2000">
                <a:solidFill>
                  <a:srgbClr val="000000"/>
                </a:solidFill>
              </a:rPr>
              <a:t>- 이동속도</a:t>
            </a:r>
            <a:endParaRPr lang="ko-KR" altLang="en-US" sz="2000">
              <a:solidFill>
                <a:srgbClr val="000000"/>
              </a:solidFill>
            </a:endParaRPr>
          </a:p>
          <a:p>
            <a:pPr marL="0" indent="0">
              <a:buFontTx/>
              <a:buNone/>
            </a:pPr>
            <a:r>
              <a:rPr sz="2000" b="1">
                <a:solidFill>
                  <a:srgbClr val="FFFF00"/>
                </a:solidFill>
                <a:effectLst>
                  <a:outerShdw sx="100000" sy="100000" blurRad="38100" dist="38100" dir="2700000" rotWithShape="0" algn="ctr">
                    <a:srgbClr val="000000">
                      <a:alpha val="42352"/>
                    </a:srgbClr>
                  </a:outerShdw>
                </a:effectLst>
              </a:rPr>
              <a:t>특수 능력치 - 아이템으로 획득 가능</a:t>
            </a:r>
            <a:endParaRPr lang="ko-KR" altLang="en-US" sz="2000" b="1">
              <a:solidFill>
                <a:srgbClr val="FFFF00"/>
              </a:solidFill>
            </a:endParaRPr>
          </a:p>
          <a:p>
            <a:pPr marL="0" indent="0">
              <a:buFontTx/>
              <a:buNone/>
            </a:pPr>
            <a:r>
              <a:rPr sz="2000">
                <a:solidFill>
                  <a:srgbClr val="000000"/>
                </a:solidFill>
              </a:rPr>
              <a:t>- 흡혈(</a:t>
            </a:r>
            <a:r>
              <a:rPr sz="200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적이 공격에 맞았을 때 체력 반 칸을 회복합니다.</a:t>
            </a:r>
            <a:r>
              <a:rPr sz="2000">
                <a:solidFill>
                  <a:srgbClr val="000000"/>
                </a:solidFill>
              </a:rPr>
              <a:t>)</a:t>
            </a:r>
            <a:endParaRPr lang="ko-KR" altLang="en-US" sz="2000">
              <a:solidFill>
                <a:srgbClr val="000000"/>
              </a:solidFill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 rot="0">
            <a:off x="485775" y="2027555"/>
            <a:ext cx="7849235" cy="4483100"/>
          </a:xfrm>
          <a:prstGeom prst="rect"/>
          <a:noFill/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285750" indent="-285750">
              <a:buFont typeface="맑은 고딕"/>
              <a:buChar char="-"/>
            </a:pP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542925" y="1438910"/>
            <a:ext cx="7325995" cy="65849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rtl="0" fontAlgn="auto" defTabSz="91440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2200" cap="none" i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4 - </a:t>
            </a:r>
            <a:r>
              <a:rPr lang="en-US" altLang="ko-KR" sz="2200" cap="none" i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3</a:t>
            </a:r>
            <a:r>
              <a:rPr lang="en-US" altLang="ko-KR" sz="2200" cap="none" i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. </a:t>
            </a:r>
            <a:r>
              <a:rPr lang="ko-KR" altLang="en-US" sz="2200" cap="none" i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능력치 </a:t>
            </a:r>
            <a:endParaRPr lang="ko-KR" altLang="en-US" sz="2200" cap="none" i="0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 idx="4294967295"/>
          </p:nvPr>
        </p:nvSpPr>
        <p:spPr>
          <a:xfrm rot="0">
            <a:off x="542925" y="682625"/>
            <a:ext cx="8602345" cy="74104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>
              <a:buFontTx/>
              <a:buNone/>
            </a:pPr>
            <a:r>
              <a:rPr lang="ko-KR" altLang="en-US" sz="2800" b="1">
                <a:latin typeface="맑은 고딕" charset="0"/>
                <a:ea typeface="맑은 고딕" charset="0"/>
                <a:cs typeface="+mj-cs"/>
              </a:rPr>
              <a:t>나</a:t>
            </a:r>
            <a:r>
              <a:rPr lang="en-US" altLang="ko-KR" sz="2800" b="1">
                <a:latin typeface="맑은 고딕" charset="0"/>
                <a:ea typeface="맑은 고딕" charset="0"/>
                <a:cs typeface="+mj-cs"/>
              </a:rPr>
              <a:t>.</a:t>
            </a:r>
            <a:r>
              <a:rPr lang="ko-KR" altLang="en-US" sz="2800" b="1">
                <a:latin typeface="맑은 고딕" charset="0"/>
                <a:ea typeface="맑은 고딕" charset="0"/>
                <a:cs typeface="+mj-cs"/>
              </a:rPr>
              <a:t> 프로젝트 개요</a:t>
            </a:r>
            <a:endParaRPr lang="ko-KR" altLang="en-US" sz="2800" b="1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 rot="0">
            <a:off x="485775" y="1880870"/>
            <a:ext cx="7850505" cy="4631055"/>
          </a:xfrm>
          <a:prstGeom prst="rect"/>
          <a:noFill/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480060" y="1219200"/>
            <a:ext cx="7326630" cy="6591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rtl="0" fontAlgn="auto" defTabSz="91440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2200" cap="none" i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4 - </a:t>
            </a:r>
            <a:r>
              <a:rPr lang="en-US" altLang="ko-KR" sz="2200" cap="none" i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4</a:t>
            </a:r>
            <a:r>
              <a:rPr lang="en-US" altLang="ko-KR" sz="2200" cap="none" i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. </a:t>
            </a:r>
            <a:r>
              <a:rPr lang="ko-KR" altLang="en-US" sz="2200" cap="none" i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주요 시스템</a:t>
            </a:r>
            <a:endParaRPr lang="ko-KR" altLang="en-US" sz="2200" cap="none" i="0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>
            <a:off x="460375" y="1881505"/>
            <a:ext cx="8062595" cy="332168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hangingPunct="1">
              <a:buFontTx/>
              <a:buNone/>
            </a:pPr>
            <a:r>
              <a:rPr sz="200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- </a:t>
            </a:r>
            <a:r>
              <a:rPr sz="1800" b="1">
                <a:solidFill>
                  <a:srgbClr val="770055"/>
                </a:solidFill>
                <a:effectLst>
                  <a:outerShdw sx="100000" sy="100000" blurRad="38100" dist="38100" dir="2700000" rotWithShape="0" algn="ctr">
                    <a:srgbClr val="000000">
                      <a:alpha val="41176"/>
                    </a:srgbClr>
                  </a:outerShdw>
                </a:effectLst>
                <a:latin typeface="맑은 고딕" charset="0"/>
                <a:ea typeface="맑은 고딕" charset="0"/>
              </a:rPr>
              <a:t>스킬 아이템</a:t>
            </a:r>
            <a:r>
              <a:rPr sz="1800" b="1">
                <a:solidFill>
                  <a:srgbClr val="000000"/>
                </a:solidFill>
                <a:effectLst>
                  <a:outerShdw sx="100000" sy="100000" blurRad="38100" dist="38100" dir="2700000" rotWithShape="0" algn="ctr">
                    <a:srgbClr val="000000">
                      <a:alpha val="41176"/>
                    </a:srgbClr>
                  </a:outerShdw>
                </a:effectLst>
                <a:latin typeface="맑은 고딕" charset="0"/>
                <a:ea typeface="맑은 고딕" charset="0"/>
              </a:rPr>
              <a:t>과 </a:t>
            </a:r>
            <a:r>
              <a:rPr sz="1800" b="1">
                <a:solidFill>
                  <a:srgbClr val="ED7D31"/>
                </a:solidFill>
                <a:effectLst>
                  <a:outerShdw sx="100000" sy="100000" blurRad="38100" dist="38100" dir="2700000" rotWithShape="0" algn="ctr">
                    <a:srgbClr val="000000">
                      <a:alpha val="41176"/>
                    </a:srgbClr>
                  </a:outerShdw>
                </a:effectLst>
                <a:latin typeface="맑은 고딕" charset="0"/>
                <a:ea typeface="맑은 고딕" charset="0"/>
              </a:rPr>
              <a:t>패시브 아이템</a:t>
            </a:r>
            <a:r>
              <a:rPr sz="1800" b="1">
                <a:solidFill>
                  <a:srgbClr val="ED7D31"/>
                </a:solidFill>
                <a:effectLst>
                  <a:outerShdw sx="100000" sy="100000" blurRad="38100" dist="38100" dir="2700000" rotWithShape="0" algn="ctr">
                    <a:srgbClr val="000000">
                      <a:alpha val="41176"/>
                    </a:srgbClr>
                  </a:outerShdw>
                </a:effectLst>
                <a:latin typeface="맑은 고딕" charset="0"/>
                <a:ea typeface="맑은 고딕" charset="0"/>
              </a:rPr>
              <a:t>, </a:t>
            </a:r>
            <a:r>
              <a:rPr sz="1800" b="1">
                <a:solidFill>
                  <a:srgbClr val="009900"/>
                </a:solidFill>
                <a:effectLst>
                  <a:outerShdw sx="100000" sy="100000" blurRad="38100" dist="38100" dir="2700000" rotWithShape="0" algn="ctr">
                    <a:srgbClr val="000000">
                      <a:alpha val="41176"/>
                    </a:srgbClr>
                  </a:outerShdw>
                </a:effectLst>
                <a:latin typeface="맑은 고딕" charset="0"/>
                <a:ea typeface="맑은 고딕" charset="0"/>
              </a:rPr>
              <a:t>소비</a:t>
            </a:r>
            <a:r>
              <a:rPr sz="1800" b="1">
                <a:solidFill>
                  <a:srgbClr val="009900"/>
                </a:solidFill>
                <a:effectLst>
                  <a:outerShdw sx="100000" sy="100000" blurRad="38100" dist="38100" dir="2700000" rotWithShape="0" algn="ctr">
                    <a:srgbClr val="000000">
                      <a:alpha val="41176"/>
                    </a:srgbClr>
                  </a:outerShdw>
                </a:effectLst>
                <a:latin typeface="맑은 고딕" charset="0"/>
                <a:ea typeface="맑은 고딕" charset="0"/>
              </a:rPr>
              <a:t> 아이템</a:t>
            </a:r>
            <a:r>
              <a:rPr sz="1800" b="1">
                <a:solidFill>
                  <a:srgbClr val="000000"/>
                </a:solidFill>
                <a:effectLst>
                  <a:outerShdw sx="100000" sy="100000" blurRad="38100" dist="38100" dir="2700000" rotWithShape="0" algn="ctr">
                    <a:srgbClr val="000000">
                      <a:alpha val="41176"/>
                    </a:srgbClr>
                  </a:outerShdw>
                </a:effectLst>
                <a:latin typeface="맑은 고딕" charset="0"/>
                <a:ea typeface="맑은 고딕" charset="0"/>
              </a:rPr>
              <a:t>으로 나눠져 있다.</a:t>
            </a:r>
            <a:endParaRPr lang="ko-KR" altLang="en-US" sz="18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hangingPunct="1">
              <a:buFontTx/>
              <a:buNone/>
            </a:pPr>
            <a:r>
              <a:rPr sz="1800" b="1">
                <a:solidFill>
                  <a:srgbClr val="000000"/>
                </a:solidFill>
                <a:effectLst>
                  <a:outerShdw sx="100000" sy="100000" blurRad="38100" dist="38100" dir="2700000" rotWithShape="0" algn="ctr">
                    <a:srgbClr val="000000">
                      <a:alpha val="41176"/>
                    </a:srgbClr>
                  </a:outerShdw>
                </a:effectLst>
                <a:latin typeface="맑은 고딕" charset="0"/>
                <a:ea typeface="맑은 고딕" charset="0"/>
              </a:rPr>
              <a:t>  - </a:t>
            </a:r>
            <a:r>
              <a:rPr sz="1800" b="1">
                <a:solidFill>
                  <a:srgbClr val="770055"/>
                </a:solidFill>
                <a:effectLst>
                  <a:outerShdw sx="100000" sy="100000" blurRad="38100" dist="38100" dir="2700000" rotWithShape="0" algn="ctr">
                    <a:srgbClr val="000000">
                      <a:alpha val="41176"/>
                    </a:srgbClr>
                  </a:outerShdw>
                </a:effectLst>
                <a:latin typeface="맑은 고딕" charset="0"/>
                <a:ea typeface="맑은 고딕" charset="0"/>
              </a:rPr>
              <a:t>스킬 아이템</a:t>
            </a:r>
            <a:r>
              <a:rPr sz="1800" b="1">
                <a:solidFill>
                  <a:srgbClr val="000000"/>
                </a:solidFill>
                <a:effectLst>
                  <a:outerShdw sx="100000" sy="100000" blurRad="38100" dist="38100" dir="2700000" rotWithShape="0" algn="ctr">
                    <a:srgbClr val="000000">
                      <a:alpha val="41176"/>
                    </a:srgbClr>
                  </a:outerShdw>
                </a:effectLst>
                <a:latin typeface="맑은 고딕" charset="0"/>
                <a:ea typeface="맑은 고딕" charset="0"/>
              </a:rPr>
              <a:t>은 1개만 가질수 있으며 사용 시 발동 되고 쿨타임이 존재한다.</a:t>
            </a:r>
            <a:endParaRPr lang="ko-KR" altLang="en-US" sz="18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hangingPunct="1">
              <a:buFontTx/>
              <a:buNone/>
            </a:pPr>
            <a:r>
              <a:rPr sz="1800" b="1">
                <a:solidFill>
                  <a:srgbClr val="000000"/>
                </a:solidFill>
                <a:effectLst>
                  <a:outerShdw sx="100000" sy="100000" blurRad="38100" dist="38100" dir="2700000" rotWithShape="0" algn="ctr">
                    <a:srgbClr val="000000">
                      <a:alpha val="41176"/>
                    </a:srgbClr>
                  </a:outerShdw>
                </a:effectLst>
                <a:latin typeface="맑은 고딕" charset="0"/>
                <a:ea typeface="맑은 고딕" charset="0"/>
              </a:rPr>
              <a:t>  - </a:t>
            </a:r>
            <a:r>
              <a:rPr sz="1800" b="1">
                <a:solidFill>
                  <a:srgbClr val="ED7D31"/>
                </a:solidFill>
                <a:effectLst>
                  <a:outerShdw sx="100000" sy="100000" blurRad="38100" dist="38100" dir="2700000" rotWithShape="0" algn="ctr">
                    <a:srgbClr val="000000">
                      <a:alpha val="41176"/>
                    </a:srgbClr>
                  </a:outerShdw>
                </a:effectLst>
                <a:latin typeface="맑은 고딕" charset="0"/>
                <a:ea typeface="맑은 고딕" charset="0"/>
              </a:rPr>
              <a:t>패시브 아이템</a:t>
            </a:r>
            <a:r>
              <a:rPr sz="1800" b="1">
                <a:solidFill>
                  <a:srgbClr val="000000"/>
                </a:solidFill>
                <a:effectLst>
                  <a:outerShdw sx="100000" sy="100000" blurRad="38100" dist="38100" dir="2700000" rotWithShape="0" algn="ctr">
                    <a:srgbClr val="000000">
                      <a:alpha val="41176"/>
                    </a:srgbClr>
                  </a:outerShdw>
                </a:effectLst>
                <a:latin typeface="맑은 고딕" charset="0"/>
                <a:ea typeface="맑은 고딕" charset="0"/>
              </a:rPr>
              <a:t>은 제한 없이 가질 수 있으며 상시 발동된다.</a:t>
            </a:r>
            <a:endParaRPr lang="ko-KR" altLang="en-US" sz="18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hangingPunct="1">
              <a:buFontTx/>
              <a:buNone/>
            </a:pPr>
            <a:r>
              <a:rPr sz="1800" b="1">
                <a:solidFill>
                  <a:srgbClr val="000000"/>
                </a:solidFill>
                <a:effectLst>
                  <a:outerShdw sx="100000" sy="100000" blurRad="38100" dist="38100" dir="2700000" rotWithShape="0" algn="ctr">
                    <a:srgbClr val="000000">
                      <a:alpha val="41176"/>
                    </a:srgbClr>
                  </a:outerShdw>
                </a:effectLst>
                <a:latin typeface="맑은 고딕" charset="0"/>
                <a:ea typeface="맑은 고딕" charset="0"/>
              </a:rPr>
              <a:t>  - </a:t>
            </a:r>
            <a:r>
              <a:rPr sz="1800" b="1">
                <a:solidFill>
                  <a:srgbClr val="009900"/>
                </a:solidFill>
                <a:effectLst>
                  <a:outerShdw sx="100000" sy="100000" blurRad="38100" dist="38100" dir="2700000" rotWithShape="0" algn="ctr">
                    <a:srgbClr val="000000">
                      <a:alpha val="41176"/>
                    </a:srgbClr>
                  </a:outerShdw>
                </a:effectLst>
                <a:latin typeface="맑은 고딕" charset="0"/>
                <a:ea typeface="맑은 고딕" charset="0"/>
              </a:rPr>
              <a:t>소비 아이템</a:t>
            </a:r>
            <a:r>
              <a:rPr sz="1800" b="1">
                <a:solidFill>
                  <a:srgbClr val="000000"/>
                </a:solidFill>
                <a:effectLst>
                  <a:outerShdw sx="100000" sy="100000" blurRad="38100" dist="38100" dir="2700000" rotWithShape="0" algn="ctr">
                    <a:srgbClr val="000000">
                      <a:alpha val="41176"/>
                    </a:srgbClr>
                  </a:outerShdw>
                </a:effectLst>
                <a:latin typeface="맑은 고딕" charset="0"/>
                <a:ea typeface="맑은 고딕" charset="0"/>
              </a:rPr>
              <a:t>은 사용하면 소모되는 아이템으로, 특정 효과를 발휘하거나</a:t>
            </a:r>
            <a:endParaRPr lang="ko-KR" altLang="en-US" sz="18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hangingPunct="1">
              <a:buFontTx/>
              <a:buNone/>
            </a:pPr>
            <a:r>
              <a:rPr sz="1800" b="1">
                <a:solidFill>
                  <a:srgbClr val="000000"/>
                </a:solidFill>
                <a:effectLst>
                  <a:outerShdw sx="100000" sy="100000" blurRad="38100" dist="38100" dir="2700000" rotWithShape="0" algn="ctr">
                    <a:srgbClr val="000000">
                      <a:alpha val="41176"/>
                    </a:srgbClr>
                  </a:outerShdw>
                </a:effectLst>
                <a:latin typeface="맑은 고딕" charset="0"/>
                <a:ea typeface="맑은 고딕" charset="0"/>
              </a:rPr>
              <a:t>    리소스를 소비하여 전략적 플레이이를 제공하는 아이템이다.</a:t>
            </a:r>
            <a:endParaRPr lang="ko-KR" altLang="en-US" sz="18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hangingPunct="1">
              <a:buFontTx/>
              <a:buNone/>
            </a:pPr>
            <a:endParaRPr lang="ko-KR" altLang="en-US" sz="18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hangingPunct="1">
              <a:buFontTx/>
              <a:buNone/>
            </a:pPr>
            <a:r>
              <a:rPr sz="200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- </a:t>
            </a:r>
            <a:r>
              <a:rPr sz="1800" u="sng" b="1">
                <a:solidFill>
                  <a:srgbClr val="ED7D31"/>
                </a:solidFill>
                <a:effectLst>
                  <a:outerShdw sx="100000" sy="100000" blurRad="38100" dist="38100" dir="2700000" rotWithShape="0" algn="ctr">
                    <a:srgbClr val="000000">
                      <a:alpha val="41176"/>
                    </a:srgbClr>
                  </a:outerShdw>
                </a:effectLst>
                <a:latin typeface="맑은 고딕" charset="0"/>
                <a:ea typeface="맑은 고딕" charset="0"/>
              </a:rPr>
              <a:t>패시브 상자</a:t>
            </a:r>
            <a:r>
              <a:rPr sz="1800" b="1">
                <a:solidFill>
                  <a:srgbClr val="000000"/>
                </a:solidFill>
                <a:effectLst>
                  <a:outerShdw sx="100000" sy="100000" blurRad="38100" dist="38100" dir="2700000" rotWithShape="0" algn="ctr">
                    <a:srgbClr val="000000">
                      <a:alpha val="41176"/>
                    </a:srgbClr>
                  </a:outerShdw>
                </a:effectLst>
                <a:latin typeface="맑은 고딕" charset="0"/>
                <a:ea typeface="맑은 고딕" charset="0"/>
              </a:rPr>
              <a:t> : </a:t>
            </a:r>
            <a:r>
              <a:rPr sz="1800" b="1">
                <a:solidFill>
                  <a:srgbClr val="000000"/>
                </a:solidFill>
                <a:effectLst>
                  <a:outerShdw sx="100000" sy="100000" blurRad="38100" dist="38100" dir="2700000" rotWithShape="0" algn="ctr">
                    <a:srgbClr val="000000">
                      <a:alpha val="41176"/>
                    </a:srgbClr>
                  </a:outerShdw>
                </a:effectLst>
                <a:latin typeface="맑은 고딕" charset="0"/>
                <a:ea typeface="맑은 고딕" charset="0"/>
              </a:rPr>
              <a:t>패시브 아이템</a:t>
            </a:r>
            <a:r>
              <a:rPr sz="1800" b="1">
                <a:solidFill>
                  <a:srgbClr val="000000"/>
                </a:solidFill>
                <a:effectLst>
                  <a:outerShdw sx="100000" sy="100000" blurRad="38100" dist="38100" dir="2700000" rotWithShape="0" algn="ctr">
                    <a:srgbClr val="000000">
                      <a:alpha val="41176"/>
                    </a:srgbClr>
                  </a:outerShdw>
                </a:effectLst>
                <a:latin typeface="맑은 고딕" charset="0"/>
                <a:ea typeface="맑은 고딕" charset="0"/>
              </a:rPr>
              <a:t> 1개 랜덤 생성</a:t>
            </a:r>
            <a:endParaRPr lang="ko-KR" altLang="en-US" sz="18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hangingPunct="1">
              <a:buFontTx/>
              <a:buNone/>
            </a:pPr>
            <a:r>
              <a:rPr sz="200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- </a:t>
            </a:r>
            <a:r>
              <a:rPr sz="1800" u="sng" b="1">
                <a:solidFill>
                  <a:srgbClr val="770055"/>
                </a:solidFill>
                <a:effectLst>
                  <a:outerShdw sx="100000" sy="100000" blurRad="38100" dist="38100" dir="2700000" rotWithShape="0" algn="ctr">
                    <a:srgbClr val="000000">
                      <a:alpha val="41176"/>
                    </a:srgbClr>
                  </a:outerShdw>
                </a:effectLst>
                <a:latin typeface="맑은 고딕" charset="0"/>
                <a:ea typeface="맑은 고딕" charset="0"/>
              </a:rPr>
              <a:t>스킬 상자</a:t>
            </a:r>
            <a:r>
              <a:rPr sz="1800" b="1">
                <a:solidFill>
                  <a:srgbClr val="000000"/>
                </a:solidFill>
                <a:effectLst>
                  <a:outerShdw sx="100000" sy="100000" blurRad="38100" dist="38100" dir="2700000" rotWithShape="0" algn="ctr">
                    <a:srgbClr val="000000">
                      <a:alpha val="41176"/>
                    </a:srgbClr>
                  </a:outerShdw>
                </a:effectLst>
                <a:latin typeface="맑은 고딕" charset="0"/>
                <a:ea typeface="맑은 고딕" charset="0"/>
              </a:rPr>
              <a:t> : </a:t>
            </a:r>
            <a:r>
              <a:rPr sz="1800" b="1">
                <a:solidFill>
                  <a:srgbClr val="000000"/>
                </a:solidFill>
                <a:effectLst>
                  <a:outerShdw sx="100000" sy="100000" blurRad="38100" dist="38100" dir="2700000" rotWithShape="0" algn="ctr">
                    <a:srgbClr val="000000">
                      <a:alpha val="41176"/>
                    </a:srgbClr>
                  </a:outerShdw>
                </a:effectLst>
                <a:latin typeface="맑은 고딕" charset="0"/>
                <a:ea typeface="맑은 고딕" charset="0"/>
              </a:rPr>
              <a:t>스킬 아이템</a:t>
            </a:r>
            <a:r>
              <a:rPr sz="1800" b="1">
                <a:solidFill>
                  <a:srgbClr val="000000"/>
                </a:solidFill>
                <a:effectLst>
                  <a:outerShdw sx="100000" sy="100000" blurRad="38100" dist="38100" dir="2700000" rotWithShape="0" algn="ctr">
                    <a:srgbClr val="000000">
                      <a:alpha val="41176"/>
                    </a:srgbClr>
                  </a:outerShdw>
                </a:effectLst>
                <a:latin typeface="맑은 고딕" charset="0"/>
                <a:ea typeface="맑은 고딕" charset="0"/>
              </a:rPr>
              <a:t> 1개 랜덤 생성</a:t>
            </a:r>
            <a:endParaRPr lang="ko-KR" altLang="en-US" sz="18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hangingPunct="1">
              <a:buFontTx/>
              <a:buNone/>
            </a:pPr>
            <a:r>
              <a:rPr sz="200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- </a:t>
            </a:r>
            <a:r>
              <a:rPr sz="1800" u="sng" b="1">
                <a:solidFill>
                  <a:srgbClr val="009900"/>
                </a:solidFill>
                <a:effectLst>
                  <a:outerShdw sx="100000" sy="100000" blurRad="38100" dist="38100" dir="2700000" rotWithShape="0" algn="ctr">
                    <a:srgbClr val="000000">
                      <a:alpha val="41176"/>
                    </a:srgbClr>
                  </a:outerShdw>
                </a:effectLst>
                <a:latin typeface="맑은 고딕" charset="0"/>
                <a:ea typeface="맑은 고딕" charset="0"/>
              </a:rPr>
              <a:t>소비 아이템</a:t>
            </a:r>
            <a:r>
              <a:rPr sz="1800" b="1">
                <a:solidFill>
                  <a:srgbClr val="000000"/>
                </a:solidFill>
                <a:effectLst>
                  <a:outerShdw sx="100000" sy="100000" blurRad="38100" dist="38100" dir="2700000" rotWithShape="0" algn="ctr">
                    <a:srgbClr val="000000">
                      <a:alpha val="41176"/>
                    </a:srgbClr>
                  </a:outerShdw>
                </a:effectLst>
                <a:latin typeface="맑은 고딕" charset="0"/>
                <a:ea typeface="맑은 고딕" charset="0"/>
              </a:rPr>
              <a:t> : 몬스터를처치해 확률로 획득 가능</a:t>
            </a:r>
            <a:endParaRPr lang="ko-KR" altLang="en-US" sz="18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hangingPunct="1">
              <a:buFontTx/>
              <a:buNone/>
            </a:pPr>
            <a:r>
              <a:rPr sz="200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- </a:t>
            </a:r>
            <a:r>
              <a:rPr sz="1800" b="1">
                <a:solidFill>
                  <a:srgbClr val="000000"/>
                </a:solidFill>
                <a:effectLst>
                  <a:outerShdw sx="100000" sy="100000" blurRad="38100" dist="38100" dir="2700000" rotWithShape="0" algn="ctr">
                    <a:srgbClr val="000000">
                      <a:alpha val="41176"/>
                    </a:srgbClr>
                  </a:outerShdw>
                </a:effectLst>
                <a:latin typeface="맑은 고딕" charset="0"/>
                <a:ea typeface="맑은 고딕" charset="0"/>
              </a:rPr>
              <a:t>등급으로는 </a:t>
            </a:r>
            <a:r>
              <a:rPr sz="1800" b="1">
                <a:solidFill>
                  <a:srgbClr val="E80074"/>
                </a:solidFill>
                <a:effectLst>
                  <a:outerShdw sx="100000" sy="100000" blurRad="38100" dist="38100" dir="2700000" rotWithShape="0" algn="ctr">
                    <a:srgbClr val="000000">
                      <a:alpha val="41176"/>
                    </a:srgbClr>
                  </a:outerShdw>
                </a:effectLst>
                <a:latin typeface="맑은 고딕" charset="0"/>
                <a:ea typeface="맑은 고딕" charset="0"/>
              </a:rPr>
              <a:t>일반</a:t>
            </a:r>
            <a:r>
              <a:rPr sz="1800" b="1">
                <a:solidFill>
                  <a:srgbClr val="E80074"/>
                </a:solidFill>
                <a:effectLst>
                  <a:outerShdw sx="100000" sy="100000" blurRad="38100" dist="38100" dir="2700000" rotWithShape="0" algn="ctr">
                    <a:srgbClr val="000000">
                      <a:alpha val="41176"/>
                    </a:srgbClr>
                  </a:outerShdw>
                </a:effectLst>
                <a:latin typeface="맑은 고딕" charset="0"/>
                <a:ea typeface="맑은 고딕" charset="0"/>
              </a:rPr>
              <a:t>, </a:t>
            </a:r>
            <a:r>
              <a:rPr sz="1800" b="1">
                <a:solidFill>
                  <a:srgbClr val="E80074"/>
                </a:solidFill>
                <a:effectLst>
                  <a:outerShdw sx="100000" sy="100000" blurRad="38100" dist="38100" dir="2700000" rotWithShape="0" algn="ctr">
                    <a:srgbClr val="000000">
                      <a:alpha val="41176"/>
                    </a:srgbClr>
                  </a:outerShdw>
                </a:effectLst>
                <a:latin typeface="맑은 고딕" charset="0"/>
                <a:ea typeface="맑은 고딕" charset="0"/>
              </a:rPr>
              <a:t>레어</a:t>
            </a:r>
            <a:r>
              <a:rPr sz="1800" b="1">
                <a:solidFill>
                  <a:srgbClr val="E80074"/>
                </a:solidFill>
                <a:effectLst>
                  <a:outerShdw sx="100000" sy="100000" blurRad="38100" dist="38100" dir="2700000" rotWithShape="0" algn="ctr">
                    <a:srgbClr val="000000">
                      <a:alpha val="41176"/>
                    </a:srgbClr>
                  </a:outerShdw>
                </a:effectLst>
                <a:latin typeface="맑은 고딕" charset="0"/>
                <a:ea typeface="맑은 고딕" charset="0"/>
              </a:rPr>
              <a:t>, </a:t>
            </a:r>
            <a:r>
              <a:rPr sz="1800" b="1">
                <a:solidFill>
                  <a:srgbClr val="E80074"/>
                </a:solidFill>
                <a:effectLst>
                  <a:outerShdw sx="100000" sy="100000" blurRad="38100" dist="38100" dir="2700000" rotWithShape="0" algn="ctr">
                    <a:srgbClr val="000000">
                      <a:alpha val="41176"/>
                    </a:srgbClr>
                  </a:outerShdw>
                </a:effectLst>
                <a:latin typeface="맑은 고딕" charset="0"/>
                <a:ea typeface="맑은 고딕" charset="0"/>
              </a:rPr>
              <a:t>에픽</a:t>
            </a:r>
            <a:r>
              <a:rPr sz="1800" b="1">
                <a:solidFill>
                  <a:srgbClr val="E80074"/>
                </a:solidFill>
                <a:effectLst>
                  <a:outerShdw sx="100000" sy="100000" blurRad="38100" dist="38100" dir="2700000" rotWithShape="0" algn="ctr">
                    <a:srgbClr val="000000">
                      <a:alpha val="41176"/>
                    </a:srgbClr>
                  </a:outerShdw>
                </a:effectLst>
                <a:latin typeface="맑은 고딕" charset="0"/>
                <a:ea typeface="맑은 고딕" charset="0"/>
              </a:rPr>
              <a:t>, </a:t>
            </a:r>
            <a:r>
              <a:rPr sz="1800" b="1">
                <a:solidFill>
                  <a:srgbClr val="E80074"/>
                </a:solidFill>
                <a:effectLst>
                  <a:outerShdw sx="100000" sy="100000" blurRad="38100" dist="38100" dir="2700000" rotWithShape="0" algn="ctr">
                    <a:srgbClr val="000000">
                      <a:alpha val="41176"/>
                    </a:srgbClr>
                  </a:outerShdw>
                </a:effectLst>
                <a:latin typeface="맑은 고딕" charset="0"/>
                <a:ea typeface="맑은 고딕" charset="0"/>
              </a:rPr>
              <a:t>레전더리</a:t>
            </a:r>
            <a:r>
              <a:rPr sz="1800" b="1">
                <a:solidFill>
                  <a:srgbClr val="000000"/>
                </a:solidFill>
                <a:effectLst>
                  <a:outerShdw sx="100000" sy="100000" blurRad="38100" dist="38100" dir="2700000" rotWithShape="0" algn="ctr">
                    <a:srgbClr val="000000">
                      <a:alpha val="41176"/>
                    </a:srgbClr>
                  </a:outerShdw>
                </a:effectLst>
                <a:latin typeface="맑은 고딕" charset="0"/>
                <a:ea typeface="맑은 고딕" charset="0"/>
              </a:rPr>
              <a:t>가 있습니다.</a:t>
            </a:r>
            <a:endParaRPr lang="ko-KR" altLang="en-US" sz="18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hangingPunct="1">
              <a:buFontTx/>
              <a:buNone/>
            </a:pPr>
            <a:r>
              <a:rPr sz="200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- </a:t>
            </a:r>
            <a:r>
              <a:rPr sz="1800" b="1">
                <a:solidFill>
                  <a:srgbClr val="000000"/>
                </a:solidFill>
                <a:effectLst>
                  <a:outerShdw sx="100000" sy="100000" blurRad="38100" dist="38100" dir="2700000" rotWithShape="0" algn="ctr">
                    <a:srgbClr val="000000">
                      <a:alpha val="41176"/>
                    </a:srgbClr>
                  </a:outerShdw>
                </a:effectLst>
                <a:latin typeface="맑은 고딕" charset="0"/>
                <a:ea typeface="맑은 고딕" charset="0"/>
              </a:rPr>
              <a:t>등급 생성 확률로는 </a:t>
            </a:r>
            <a:r>
              <a:rPr sz="1800" b="1">
                <a:solidFill>
                  <a:srgbClr val="E80074"/>
                </a:solidFill>
                <a:effectLst>
                  <a:outerShdw sx="100000" sy="100000" blurRad="38100" dist="38100" dir="2700000" rotWithShape="0" algn="ctr">
                    <a:srgbClr val="000000">
                      <a:alpha val="41176"/>
                    </a:srgbClr>
                  </a:outerShdw>
                </a:effectLst>
                <a:latin typeface="맑은 고딕" charset="0"/>
                <a:ea typeface="맑은 고딕" charset="0"/>
              </a:rPr>
              <a:t>일반 50%, 레어 30%, 에픽 15%, 레전더리 5%</a:t>
            </a:r>
            <a:r>
              <a:rPr sz="1800" b="1">
                <a:solidFill>
                  <a:srgbClr val="000000"/>
                </a:solidFill>
                <a:effectLst>
                  <a:outerShdw sx="100000" sy="100000" blurRad="38100" dist="38100" dir="2700000" rotWithShape="0" algn="ctr">
                    <a:srgbClr val="000000">
                      <a:alpha val="41176"/>
                    </a:srgbClr>
                  </a:outerShdw>
                </a:effectLst>
                <a:latin typeface="맑은 고딕" charset="0"/>
                <a:ea typeface="맑은 고딕" charset="0"/>
              </a:rPr>
              <a:t>이다.</a:t>
            </a:r>
            <a:endParaRPr lang="ko-KR" altLang="en-US" sz="18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Microsoft</ep:Company>
  <ep:Words>936</ep:Words>
  <ep:PresentationFormat/>
  <ep:Paragraphs>242</ep:Paragraphs>
  <ep:Slides>22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ep:HeadingPairs>
  <ep:TitlesOfParts>
    <vt:vector size="23" baseType="lpstr">
      <vt:lpstr>Office 테마</vt:lpstr>
      <vt:lpstr>2023년  2학기 팀 프로젝트 제안서</vt:lpstr>
      <vt:lpstr>내 용</vt:lpstr>
      <vt:lpstr>가. 팀 소개</vt:lpstr>
      <vt:lpstr>나. 프로젝트 개요</vt:lpstr>
      <vt:lpstr>나. 프로젝트 개요</vt:lpstr>
      <vt:lpstr>나. 프로젝트 개요</vt:lpstr>
      <vt:lpstr>나. 프로젝트 개요</vt:lpstr>
      <vt:lpstr>나. 프로젝트 개요</vt:lpstr>
      <vt:lpstr>나. 프로젝트 개요</vt:lpstr>
      <vt:lpstr>나. 프로젝트 개요</vt:lpstr>
      <vt:lpstr>나. 프로젝트 개요</vt:lpstr>
      <vt:lpstr>나. 프로젝트 개요</vt:lpstr>
      <vt:lpstr>나. 프로젝트 개요</vt:lpstr>
      <vt:lpstr>나. 프로젝트 개요</vt:lpstr>
      <vt:lpstr>나. 프로젝트 개요</vt:lpstr>
      <vt:lpstr>나. 프로젝트 개요</vt:lpstr>
      <vt:lpstr>다. 개발 방향</vt:lpstr>
      <vt:lpstr>다. 개발 방향</vt:lpstr>
      <vt:lpstr>다. 개발 방향</vt:lpstr>
      <vt:lpstr>라. 개발의 범위</vt:lpstr>
      <vt:lpstr>마. 팀워크</vt:lpstr>
      <vt:lpstr>바. 기대 성과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Terry</dc:creator>
  <cp:lastModifiedBy>kmy01</cp:lastModifiedBy>
  <dcterms:modified xsi:type="dcterms:W3CDTF">2024-01-03T07:52:49.138</dcterms:modified>
  <cp:revision>4</cp:revision>
  <dc:title>간략기획서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