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465"/>
  </p:handoutMasterIdLst>
  <p:sldIdLst>
    <p:sldId id="256" r:id="rId3"/>
    <p:sldId id="1928" r:id="rId4"/>
    <p:sldId id="367"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950" r:id="rId47"/>
    <p:sldId id="962" r:id="rId48"/>
    <p:sldId id="963" r:id="rId49"/>
    <p:sldId id="414" r:id="rId50"/>
    <p:sldId id="879" r:id="rId51"/>
    <p:sldId id="416" r:id="rId52"/>
    <p:sldId id="417" r:id="rId53"/>
    <p:sldId id="418" r:id="rId54"/>
    <p:sldId id="419" r:id="rId55"/>
    <p:sldId id="420" r:id="rId56"/>
    <p:sldId id="421" r:id="rId57"/>
    <p:sldId id="422" r:id="rId58"/>
    <p:sldId id="423" r:id="rId59"/>
    <p:sldId id="424" r:id="rId60"/>
    <p:sldId id="911" r:id="rId61"/>
    <p:sldId id="425" r:id="rId62"/>
    <p:sldId id="426" r:id="rId63"/>
    <p:sldId id="427" r:id="rId64"/>
    <p:sldId id="428" r:id="rId65"/>
    <p:sldId id="429" r:id="rId66"/>
    <p:sldId id="919" r:id="rId67"/>
    <p:sldId id="1375" r:id="rId68"/>
    <p:sldId id="1376" r:id="rId69"/>
    <p:sldId id="435" r:id="rId70"/>
    <p:sldId id="436" r:id="rId71"/>
    <p:sldId id="437" r:id="rId72"/>
    <p:sldId id="438" r:id="rId73"/>
    <p:sldId id="439" r:id="rId74"/>
    <p:sldId id="440" r:id="rId75"/>
    <p:sldId id="441" r:id="rId76"/>
    <p:sldId id="442" r:id="rId77"/>
    <p:sldId id="443" r:id="rId78"/>
    <p:sldId id="444" r:id="rId79"/>
    <p:sldId id="445" r:id="rId80"/>
    <p:sldId id="446" r:id="rId81"/>
    <p:sldId id="447" r:id="rId82"/>
    <p:sldId id="448" r:id="rId83"/>
    <p:sldId id="449" r:id="rId84"/>
    <p:sldId id="913" r:id="rId85"/>
    <p:sldId id="450" r:id="rId86"/>
    <p:sldId id="451" r:id="rId87"/>
    <p:sldId id="452" r:id="rId88"/>
    <p:sldId id="1210" r:id="rId89"/>
    <p:sldId id="1211" r:id="rId90"/>
    <p:sldId id="958" r:id="rId91"/>
    <p:sldId id="959" r:id="rId92"/>
    <p:sldId id="960" r:id="rId93"/>
    <p:sldId id="961" r:id="rId94"/>
    <p:sldId id="453" r:id="rId95"/>
    <p:sldId id="454" r:id="rId96"/>
    <p:sldId id="455" r:id="rId97"/>
    <p:sldId id="456" r:id="rId98"/>
    <p:sldId id="457" r:id="rId99"/>
    <p:sldId id="458" r:id="rId100"/>
    <p:sldId id="459" r:id="rId101"/>
    <p:sldId id="460" r:id="rId102"/>
    <p:sldId id="461" r:id="rId103"/>
    <p:sldId id="462" r:id="rId104"/>
    <p:sldId id="463" r:id="rId105"/>
    <p:sldId id="920" r:id="rId106"/>
    <p:sldId id="466" r:id="rId107"/>
    <p:sldId id="467" r:id="rId108"/>
    <p:sldId id="468" r:id="rId109"/>
    <p:sldId id="469" r:id="rId110"/>
    <p:sldId id="470" r:id="rId111"/>
    <p:sldId id="471" r:id="rId112"/>
    <p:sldId id="472" r:id="rId113"/>
    <p:sldId id="473" r:id="rId114"/>
    <p:sldId id="474" r:id="rId115"/>
    <p:sldId id="876" r:id="rId116"/>
    <p:sldId id="880" r:id="rId117"/>
    <p:sldId id="476" r:id="rId118"/>
    <p:sldId id="477" r:id="rId119"/>
    <p:sldId id="479" r:id="rId120"/>
    <p:sldId id="481" r:id="rId121"/>
    <p:sldId id="482" r:id="rId122"/>
    <p:sldId id="483" r:id="rId123"/>
    <p:sldId id="484" r:id="rId124"/>
    <p:sldId id="485" r:id="rId125"/>
    <p:sldId id="486" r:id="rId126"/>
    <p:sldId id="487" r:id="rId127"/>
    <p:sldId id="488" r:id="rId128"/>
    <p:sldId id="489" r:id="rId129"/>
    <p:sldId id="490" r:id="rId130"/>
    <p:sldId id="491" r:id="rId131"/>
    <p:sldId id="492" r:id="rId132"/>
    <p:sldId id="493" r:id="rId133"/>
    <p:sldId id="494" r:id="rId134"/>
    <p:sldId id="497" r:id="rId135"/>
    <p:sldId id="498" r:id="rId136"/>
    <p:sldId id="495" r:id="rId137"/>
    <p:sldId id="496" r:id="rId138"/>
    <p:sldId id="951" r:id="rId139"/>
    <p:sldId id="952" r:id="rId140"/>
    <p:sldId id="953" r:id="rId141"/>
    <p:sldId id="508" r:id="rId142"/>
    <p:sldId id="509" r:id="rId143"/>
    <p:sldId id="510" r:id="rId144"/>
    <p:sldId id="511" r:id="rId145"/>
    <p:sldId id="512" r:id="rId146"/>
    <p:sldId id="513" r:id="rId147"/>
    <p:sldId id="514" r:id="rId148"/>
    <p:sldId id="515" r:id="rId149"/>
    <p:sldId id="516" r:id="rId150"/>
    <p:sldId id="517" r:id="rId151"/>
    <p:sldId id="518" r:id="rId152"/>
    <p:sldId id="867" r:id="rId153"/>
    <p:sldId id="957" r:id="rId154"/>
    <p:sldId id="519" r:id="rId155"/>
    <p:sldId id="520" r:id="rId156"/>
    <p:sldId id="521" r:id="rId157"/>
    <p:sldId id="522" r:id="rId158"/>
    <p:sldId id="523" r:id="rId159"/>
    <p:sldId id="524" r:id="rId160"/>
    <p:sldId id="525" r:id="rId161"/>
    <p:sldId id="526" r:id="rId162"/>
    <p:sldId id="527" r:id="rId163"/>
    <p:sldId id="528" r:id="rId164"/>
    <p:sldId id="1371" r:id="rId165"/>
    <p:sldId id="1372" r:id="rId166"/>
    <p:sldId id="956" r:id="rId167"/>
    <p:sldId id="529" r:id="rId168"/>
    <p:sldId id="530" r:id="rId169"/>
    <p:sldId id="531" r:id="rId170"/>
    <p:sldId id="532" r:id="rId171"/>
    <p:sldId id="533" r:id="rId172"/>
    <p:sldId id="534" r:id="rId173"/>
    <p:sldId id="535" r:id="rId174"/>
    <p:sldId id="536" r:id="rId175"/>
    <p:sldId id="537" r:id="rId176"/>
    <p:sldId id="538" r:id="rId177"/>
    <p:sldId id="539" r:id="rId178"/>
    <p:sldId id="540" r:id="rId179"/>
    <p:sldId id="541" r:id="rId180"/>
    <p:sldId id="1172" r:id="rId181"/>
    <p:sldId id="542" r:id="rId182"/>
    <p:sldId id="543" r:id="rId183"/>
    <p:sldId id="544" r:id="rId184"/>
    <p:sldId id="2871" r:id="rId185"/>
    <p:sldId id="2872" r:id="rId186"/>
    <p:sldId id="552" r:id="rId187"/>
    <p:sldId id="553" r:id="rId188"/>
    <p:sldId id="554" r:id="rId189"/>
    <p:sldId id="555" r:id="rId190"/>
    <p:sldId id="556" r:id="rId191"/>
    <p:sldId id="557" r:id="rId192"/>
    <p:sldId id="566" r:id="rId193"/>
    <p:sldId id="567" r:id="rId194"/>
    <p:sldId id="568" r:id="rId195"/>
    <p:sldId id="569" r:id="rId196"/>
    <p:sldId id="1364" r:id="rId197"/>
    <p:sldId id="1338" r:id="rId198"/>
    <p:sldId id="1340" r:id="rId199"/>
    <p:sldId id="572" r:id="rId200"/>
    <p:sldId id="2374" r:id="rId201"/>
    <p:sldId id="2375" r:id="rId202"/>
    <p:sldId id="2376" r:id="rId203"/>
    <p:sldId id="877" r:id="rId204"/>
    <p:sldId id="927" r:id="rId205"/>
    <p:sldId id="878" r:id="rId206"/>
    <p:sldId id="928" r:id="rId207"/>
    <p:sldId id="929" r:id="rId208"/>
    <p:sldId id="930" r:id="rId209"/>
    <p:sldId id="931" r:id="rId210"/>
    <p:sldId id="2377" r:id="rId211"/>
    <p:sldId id="2378" r:id="rId212"/>
    <p:sldId id="2379" r:id="rId213"/>
    <p:sldId id="1373" r:id="rId214"/>
    <p:sldId id="1374" r:id="rId215"/>
    <p:sldId id="2629" r:id="rId216"/>
    <p:sldId id="2630" r:id="rId217"/>
    <p:sldId id="882" r:id="rId218"/>
    <p:sldId id="1213" r:id="rId219"/>
    <p:sldId id="1118" r:id="rId220"/>
    <p:sldId id="1119" r:id="rId221"/>
    <p:sldId id="1120" r:id="rId222"/>
    <p:sldId id="1121" r:id="rId223"/>
    <p:sldId id="1129" r:id="rId224"/>
    <p:sldId id="1130" r:id="rId225"/>
    <p:sldId id="1322" r:id="rId226"/>
    <p:sldId id="1320" r:id="rId227"/>
    <p:sldId id="1321" r:id="rId228"/>
    <p:sldId id="1370" r:id="rId229"/>
    <p:sldId id="1324" r:id="rId230"/>
    <p:sldId id="1325" r:id="rId231"/>
    <p:sldId id="1323" r:id="rId232"/>
    <p:sldId id="937" r:id="rId233"/>
    <p:sldId id="944" r:id="rId234"/>
    <p:sldId id="945" r:id="rId235"/>
    <p:sldId id="946" r:id="rId236"/>
    <p:sldId id="947" r:id="rId237"/>
    <p:sldId id="948" r:id="rId238"/>
    <p:sldId id="949" r:id="rId239"/>
    <p:sldId id="267" r:id="rId240"/>
    <p:sldId id="268" r:id="rId241"/>
    <p:sldId id="269" r:id="rId242"/>
    <p:sldId id="270" r:id="rId243"/>
    <p:sldId id="1351" r:id="rId244"/>
    <p:sldId id="1359" r:id="rId245"/>
    <p:sldId id="1360" r:id="rId246"/>
    <p:sldId id="1328" r:id="rId247"/>
    <p:sldId id="1329" r:id="rId248"/>
    <p:sldId id="1214" r:id="rId249"/>
    <p:sldId id="1215" r:id="rId250"/>
    <p:sldId id="1216" r:id="rId251"/>
    <p:sldId id="593" r:id="rId252"/>
    <p:sldId id="907" r:id="rId253"/>
    <p:sldId id="908" r:id="rId254"/>
    <p:sldId id="909" r:id="rId255"/>
    <p:sldId id="910" r:id="rId256"/>
    <p:sldId id="585" r:id="rId257"/>
    <p:sldId id="586" r:id="rId258"/>
    <p:sldId id="587" r:id="rId259"/>
    <p:sldId id="588" r:id="rId260"/>
    <p:sldId id="589" r:id="rId261"/>
    <p:sldId id="590" r:id="rId262"/>
    <p:sldId id="886" r:id="rId263"/>
    <p:sldId id="887" r:id="rId264"/>
    <p:sldId id="888" r:id="rId265"/>
    <p:sldId id="1330" r:id="rId266"/>
    <p:sldId id="1331" r:id="rId267"/>
    <p:sldId id="357" r:id="rId268"/>
    <p:sldId id="358" r:id="rId269"/>
    <p:sldId id="359" r:id="rId270"/>
    <p:sldId id="360" r:id="rId271"/>
    <p:sldId id="361" r:id="rId272"/>
    <p:sldId id="1332" r:id="rId273"/>
    <p:sldId id="1333" r:id="rId274"/>
    <p:sldId id="1334" r:id="rId275"/>
    <p:sldId id="1335" r:id="rId276"/>
    <p:sldId id="1336" r:id="rId277"/>
    <p:sldId id="1337" r:id="rId278"/>
    <p:sldId id="1339" r:id="rId279"/>
    <p:sldId id="1107" r:id="rId280"/>
    <p:sldId id="1109" r:id="rId281"/>
    <p:sldId id="1184" r:id="rId282"/>
    <p:sldId id="1110" r:id="rId283"/>
    <p:sldId id="1361" r:id="rId284"/>
    <p:sldId id="896" r:id="rId285"/>
    <p:sldId id="897" r:id="rId286"/>
    <p:sldId id="898" r:id="rId287"/>
    <p:sldId id="1362" r:id="rId288"/>
    <p:sldId id="1363" r:id="rId289"/>
    <p:sldId id="1757" r:id="rId290"/>
    <p:sldId id="3397" r:id="rId291"/>
    <p:sldId id="3400" r:id="rId292"/>
    <p:sldId id="3401" r:id="rId293"/>
    <p:sldId id="3398" r:id="rId294"/>
    <p:sldId id="3399" r:id="rId295"/>
    <p:sldId id="1367" r:id="rId296"/>
    <p:sldId id="1365" r:id="rId297"/>
    <p:sldId id="1366" r:id="rId298"/>
    <p:sldId id="1368" r:id="rId299"/>
    <p:sldId id="1369" r:id="rId300"/>
    <p:sldId id="1217" r:id="rId301"/>
    <p:sldId id="1218" r:id="rId302"/>
    <p:sldId id="1317" r:id="rId303"/>
    <p:sldId id="1318" r:id="rId304"/>
    <p:sldId id="1319" r:id="rId305"/>
    <p:sldId id="1341" r:id="rId306"/>
    <p:sldId id="1344" r:id="rId307"/>
    <p:sldId id="1345" r:id="rId308"/>
    <p:sldId id="1346" r:id="rId309"/>
    <p:sldId id="1347" r:id="rId310"/>
    <p:sldId id="1348" r:id="rId311"/>
    <p:sldId id="1349" r:id="rId312"/>
    <p:sldId id="1350" r:id="rId313"/>
    <p:sldId id="883" r:id="rId314"/>
    <p:sldId id="884" r:id="rId315"/>
    <p:sldId id="885" r:id="rId316"/>
    <p:sldId id="954" r:id="rId317"/>
    <p:sldId id="955" r:id="rId318"/>
    <p:sldId id="889" r:id="rId319"/>
    <p:sldId id="890" r:id="rId320"/>
    <p:sldId id="891" r:id="rId321"/>
    <p:sldId id="892" r:id="rId322"/>
    <p:sldId id="893" r:id="rId323"/>
    <p:sldId id="894" r:id="rId324"/>
    <p:sldId id="895" r:id="rId325"/>
    <p:sldId id="921" r:id="rId326"/>
    <p:sldId id="922" r:id="rId327"/>
    <p:sldId id="923" r:id="rId328"/>
    <p:sldId id="924" r:id="rId329"/>
    <p:sldId id="925" r:id="rId330"/>
    <p:sldId id="926" r:id="rId331"/>
    <p:sldId id="1169" r:id="rId332"/>
    <p:sldId id="1168" r:id="rId333"/>
    <p:sldId id="1170" r:id="rId334"/>
    <p:sldId id="1171" r:id="rId335"/>
    <p:sldId id="899" r:id="rId336"/>
    <p:sldId id="900" r:id="rId337"/>
    <p:sldId id="901" r:id="rId338"/>
    <p:sldId id="3270" r:id="rId339"/>
    <p:sldId id="3271" r:id="rId340"/>
    <p:sldId id="914" r:id="rId341"/>
    <p:sldId id="915" r:id="rId342"/>
    <p:sldId id="916" r:id="rId343"/>
    <p:sldId id="1182" r:id="rId344"/>
    <p:sldId id="917" r:id="rId345"/>
    <p:sldId id="918" r:id="rId346"/>
    <p:sldId id="932" r:id="rId347"/>
    <p:sldId id="933" r:id="rId348"/>
    <p:sldId id="934" r:id="rId349"/>
    <p:sldId id="935" r:id="rId350"/>
    <p:sldId id="1183" r:id="rId351"/>
    <p:sldId id="1192" r:id="rId352"/>
    <p:sldId id="1193" r:id="rId353"/>
    <p:sldId id="1194" r:id="rId354"/>
    <p:sldId id="1195" r:id="rId355"/>
    <p:sldId id="1208" r:id="rId356"/>
    <p:sldId id="1196" r:id="rId357"/>
    <p:sldId id="1197" r:id="rId358"/>
    <p:sldId id="1198" r:id="rId359"/>
    <p:sldId id="1207" r:id="rId360"/>
    <p:sldId id="1199" r:id="rId361"/>
    <p:sldId id="1200" r:id="rId362"/>
    <p:sldId id="1205" r:id="rId363"/>
    <p:sldId id="1206" r:id="rId364"/>
    <p:sldId id="1201" r:id="rId365"/>
    <p:sldId id="1202" r:id="rId366"/>
    <p:sldId id="1203" r:id="rId367"/>
    <p:sldId id="1204" r:id="rId368"/>
    <p:sldId id="1212" r:id="rId369"/>
    <p:sldId id="701" r:id="rId370"/>
    <p:sldId id="278" r:id="rId371"/>
    <p:sldId id="285" r:id="rId372"/>
    <p:sldId id="279" r:id="rId373"/>
    <p:sldId id="280" r:id="rId374"/>
    <p:sldId id="281" r:id="rId375"/>
    <p:sldId id="282" r:id="rId376"/>
    <p:sldId id="283" r:id="rId377"/>
    <p:sldId id="257" r:id="rId378"/>
    <p:sldId id="286" r:id="rId379"/>
    <p:sldId id="258" r:id="rId380"/>
    <p:sldId id="259" r:id="rId381"/>
    <p:sldId id="260" r:id="rId382"/>
    <p:sldId id="261" r:id="rId383"/>
    <p:sldId id="262" r:id="rId384"/>
    <p:sldId id="263" r:id="rId385"/>
    <p:sldId id="264" r:id="rId386"/>
    <p:sldId id="265" r:id="rId387"/>
    <p:sldId id="266" r:id="rId388"/>
    <p:sldId id="287" r:id="rId389"/>
    <p:sldId id="288" r:id="rId390"/>
    <p:sldId id="289" r:id="rId391"/>
    <p:sldId id="291" r:id="rId392"/>
    <p:sldId id="292" r:id="rId393"/>
    <p:sldId id="290" r:id="rId394"/>
    <p:sldId id="293" r:id="rId395"/>
    <p:sldId id="294" r:id="rId396"/>
    <p:sldId id="295" r:id="rId397"/>
    <p:sldId id="296" r:id="rId398"/>
    <p:sldId id="297" r:id="rId399"/>
    <p:sldId id="298" r:id="rId400"/>
    <p:sldId id="875" r:id="rId401"/>
    <p:sldId id="874" r:id="rId402"/>
    <p:sldId id="1175" r:id="rId403"/>
    <p:sldId id="1173" r:id="rId404"/>
    <p:sldId id="1174" r:id="rId405"/>
    <p:sldId id="1176" r:id="rId406"/>
    <p:sldId id="1177" r:id="rId407"/>
    <p:sldId id="1209" r:id="rId408"/>
    <p:sldId id="1178" r:id="rId409"/>
    <p:sldId id="1179" r:id="rId410"/>
    <p:sldId id="1180" r:id="rId411"/>
    <p:sldId id="1181" r:id="rId412"/>
    <p:sldId id="299" r:id="rId413"/>
    <p:sldId id="302" r:id="rId414"/>
    <p:sldId id="324" r:id="rId415"/>
    <p:sldId id="325" r:id="rId416"/>
    <p:sldId id="326" r:id="rId417"/>
    <p:sldId id="327" r:id="rId418"/>
    <p:sldId id="328" r:id="rId419"/>
    <p:sldId id="329" r:id="rId420"/>
    <p:sldId id="330" r:id="rId421"/>
    <p:sldId id="331" r:id="rId422"/>
    <p:sldId id="332" r:id="rId423"/>
    <p:sldId id="333" r:id="rId424"/>
    <p:sldId id="334" r:id="rId425"/>
    <p:sldId id="335" r:id="rId426"/>
    <p:sldId id="881" r:id="rId427"/>
    <p:sldId id="300" r:id="rId428"/>
    <p:sldId id="303" r:id="rId429"/>
    <p:sldId id="349" r:id="rId430"/>
    <p:sldId id="346" r:id="rId431"/>
    <p:sldId id="347" r:id="rId432"/>
    <p:sldId id="348" r:id="rId433"/>
    <p:sldId id="350" r:id="rId434"/>
    <p:sldId id="351" r:id="rId435"/>
    <p:sldId id="352" r:id="rId436"/>
    <p:sldId id="353" r:id="rId437"/>
    <p:sldId id="354" r:id="rId438"/>
    <p:sldId id="872" r:id="rId439"/>
    <p:sldId id="873" r:id="rId440"/>
    <p:sldId id="854" r:id="rId441"/>
    <p:sldId id="856" r:id="rId442"/>
    <p:sldId id="855" r:id="rId443"/>
    <p:sldId id="857" r:id="rId444"/>
    <p:sldId id="858" r:id="rId445"/>
    <p:sldId id="859" r:id="rId446"/>
    <p:sldId id="868" r:id="rId447"/>
    <p:sldId id="869" r:id="rId448"/>
    <p:sldId id="870" r:id="rId449"/>
    <p:sldId id="1186" r:id="rId450"/>
    <p:sldId id="1188" r:id="rId451"/>
    <p:sldId id="1189" r:id="rId452"/>
    <p:sldId id="1190" r:id="rId453"/>
    <p:sldId id="1191" r:id="rId454"/>
    <p:sldId id="301" r:id="rId455"/>
    <p:sldId id="304" r:id="rId456"/>
    <p:sldId id="336" r:id="rId457"/>
    <p:sldId id="337" r:id="rId458"/>
    <p:sldId id="339" r:id="rId459"/>
    <p:sldId id="338" r:id="rId460"/>
    <p:sldId id="340" r:id="rId461"/>
    <p:sldId id="341" r:id="rId462"/>
    <p:sldId id="871" r:id="rId463"/>
    <p:sldId id="356" r:id="rId464"/>
  </p:sldIdLst>
  <p:sldSz cx="12192000" cy="6858000"/>
  <p:notesSz cx="6858000" cy="9144000"/>
  <p:custDataLst>
    <p:tags r:id="rId4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showGuides="1">
      <p:cViewPr varScale="1">
        <p:scale>
          <a:sx n="107" d="100"/>
          <a:sy n="107" d="100"/>
        </p:scale>
        <p:origin x="84"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9" Type="http://schemas.openxmlformats.org/officeDocument/2006/relationships/tags" Target="tags/tag1.xml"/><Relationship Id="rId468" Type="http://schemas.openxmlformats.org/officeDocument/2006/relationships/tableStyles" Target="tableStyles.xml"/><Relationship Id="rId467" Type="http://schemas.openxmlformats.org/officeDocument/2006/relationships/viewProps" Target="viewProps.xml"/><Relationship Id="rId466" Type="http://schemas.openxmlformats.org/officeDocument/2006/relationships/presProps" Target="presProps.xml"/><Relationship Id="rId465" Type="http://schemas.openxmlformats.org/officeDocument/2006/relationships/handoutMaster" Target="handoutMasters/handoutMaster1.xml"/><Relationship Id="rId464" Type="http://schemas.openxmlformats.org/officeDocument/2006/relationships/slide" Target="slides/slide461.xml"/><Relationship Id="rId463" Type="http://schemas.openxmlformats.org/officeDocument/2006/relationships/slide" Target="slides/slide460.xml"/><Relationship Id="rId462" Type="http://schemas.openxmlformats.org/officeDocument/2006/relationships/slide" Target="slides/slide459.xml"/><Relationship Id="rId461" Type="http://schemas.openxmlformats.org/officeDocument/2006/relationships/slide" Target="slides/slide458.xml"/><Relationship Id="rId460" Type="http://schemas.openxmlformats.org/officeDocument/2006/relationships/slide" Target="slides/slide457.xml"/><Relationship Id="rId46" Type="http://schemas.openxmlformats.org/officeDocument/2006/relationships/slide" Target="slides/slide43.xml"/><Relationship Id="rId459" Type="http://schemas.openxmlformats.org/officeDocument/2006/relationships/slide" Target="slides/slide456.xml"/><Relationship Id="rId458" Type="http://schemas.openxmlformats.org/officeDocument/2006/relationships/slide" Target="slides/slide455.xml"/><Relationship Id="rId457" Type="http://schemas.openxmlformats.org/officeDocument/2006/relationships/slide" Target="slides/slide454.xml"/><Relationship Id="rId456" Type="http://schemas.openxmlformats.org/officeDocument/2006/relationships/slide" Target="slides/slide453.xml"/><Relationship Id="rId455" Type="http://schemas.openxmlformats.org/officeDocument/2006/relationships/slide" Target="slides/slide452.xml"/><Relationship Id="rId454" Type="http://schemas.openxmlformats.org/officeDocument/2006/relationships/slide" Target="slides/slide451.xml"/><Relationship Id="rId453" Type="http://schemas.openxmlformats.org/officeDocument/2006/relationships/slide" Target="slides/slide450.xml"/><Relationship Id="rId452" Type="http://schemas.openxmlformats.org/officeDocument/2006/relationships/slide" Target="slides/slide449.xml"/><Relationship Id="rId451" Type="http://schemas.openxmlformats.org/officeDocument/2006/relationships/slide" Target="slides/slide448.xml"/><Relationship Id="rId450" Type="http://schemas.openxmlformats.org/officeDocument/2006/relationships/slide" Target="slides/slide447.xml"/><Relationship Id="rId45" Type="http://schemas.openxmlformats.org/officeDocument/2006/relationships/slide" Target="slides/slide42.xml"/><Relationship Id="rId449" Type="http://schemas.openxmlformats.org/officeDocument/2006/relationships/slide" Target="slides/slide446.xml"/><Relationship Id="rId448" Type="http://schemas.openxmlformats.org/officeDocument/2006/relationships/slide" Target="slides/slide445.xml"/><Relationship Id="rId447" Type="http://schemas.openxmlformats.org/officeDocument/2006/relationships/slide" Target="slides/slide444.xml"/><Relationship Id="rId446" Type="http://schemas.openxmlformats.org/officeDocument/2006/relationships/slide" Target="slides/slide443.xml"/><Relationship Id="rId445" Type="http://schemas.openxmlformats.org/officeDocument/2006/relationships/slide" Target="slides/slide442.xml"/><Relationship Id="rId444" Type="http://schemas.openxmlformats.org/officeDocument/2006/relationships/slide" Target="slides/slide441.xml"/><Relationship Id="rId443" Type="http://schemas.openxmlformats.org/officeDocument/2006/relationships/slide" Target="slides/slide440.xml"/><Relationship Id="rId442" Type="http://schemas.openxmlformats.org/officeDocument/2006/relationships/slide" Target="slides/slide439.xml"/><Relationship Id="rId441" Type="http://schemas.openxmlformats.org/officeDocument/2006/relationships/slide" Target="slides/slide438.xml"/><Relationship Id="rId440" Type="http://schemas.openxmlformats.org/officeDocument/2006/relationships/slide" Target="slides/slide437.xml"/><Relationship Id="rId44" Type="http://schemas.openxmlformats.org/officeDocument/2006/relationships/slide" Target="slides/slide41.xml"/><Relationship Id="rId439" Type="http://schemas.openxmlformats.org/officeDocument/2006/relationships/slide" Target="slides/slide436.xml"/><Relationship Id="rId438" Type="http://schemas.openxmlformats.org/officeDocument/2006/relationships/slide" Target="slides/slide435.xml"/><Relationship Id="rId437" Type="http://schemas.openxmlformats.org/officeDocument/2006/relationships/slide" Target="slides/slide434.xml"/><Relationship Id="rId436" Type="http://schemas.openxmlformats.org/officeDocument/2006/relationships/slide" Target="slides/slide433.xml"/><Relationship Id="rId435" Type="http://schemas.openxmlformats.org/officeDocument/2006/relationships/slide" Target="slides/slide432.xml"/><Relationship Id="rId434" Type="http://schemas.openxmlformats.org/officeDocument/2006/relationships/slide" Target="slides/slide431.xml"/><Relationship Id="rId433" Type="http://schemas.openxmlformats.org/officeDocument/2006/relationships/slide" Target="slides/slide430.xml"/><Relationship Id="rId432" Type="http://schemas.openxmlformats.org/officeDocument/2006/relationships/slide" Target="slides/slide429.xml"/><Relationship Id="rId431" Type="http://schemas.openxmlformats.org/officeDocument/2006/relationships/slide" Target="slides/slide428.xml"/><Relationship Id="rId430" Type="http://schemas.openxmlformats.org/officeDocument/2006/relationships/slide" Target="slides/slide427.xml"/><Relationship Id="rId43" Type="http://schemas.openxmlformats.org/officeDocument/2006/relationships/slide" Target="slides/slide40.xml"/><Relationship Id="rId429" Type="http://schemas.openxmlformats.org/officeDocument/2006/relationships/slide" Target="slides/slide426.xml"/><Relationship Id="rId428" Type="http://schemas.openxmlformats.org/officeDocument/2006/relationships/slide" Target="slides/slide425.xml"/><Relationship Id="rId427" Type="http://schemas.openxmlformats.org/officeDocument/2006/relationships/slide" Target="slides/slide424.xml"/><Relationship Id="rId426" Type="http://schemas.openxmlformats.org/officeDocument/2006/relationships/slide" Target="slides/slide423.xml"/><Relationship Id="rId425" Type="http://schemas.openxmlformats.org/officeDocument/2006/relationships/slide" Target="slides/slide422.xml"/><Relationship Id="rId424" Type="http://schemas.openxmlformats.org/officeDocument/2006/relationships/slide" Target="slides/slide421.xml"/><Relationship Id="rId423" Type="http://schemas.openxmlformats.org/officeDocument/2006/relationships/slide" Target="slides/slide420.xml"/><Relationship Id="rId422" Type="http://schemas.openxmlformats.org/officeDocument/2006/relationships/slide" Target="slides/slide419.xml"/><Relationship Id="rId421" Type="http://schemas.openxmlformats.org/officeDocument/2006/relationships/slide" Target="slides/slide418.xml"/><Relationship Id="rId420" Type="http://schemas.openxmlformats.org/officeDocument/2006/relationships/slide" Target="slides/slide417.xml"/><Relationship Id="rId42" Type="http://schemas.openxmlformats.org/officeDocument/2006/relationships/slide" Target="slides/slide39.xml"/><Relationship Id="rId419" Type="http://schemas.openxmlformats.org/officeDocument/2006/relationships/slide" Target="slides/slide416.xml"/><Relationship Id="rId418" Type="http://schemas.openxmlformats.org/officeDocument/2006/relationships/slide" Target="slides/slide415.xml"/><Relationship Id="rId417" Type="http://schemas.openxmlformats.org/officeDocument/2006/relationships/slide" Target="slides/slide414.xml"/><Relationship Id="rId416" Type="http://schemas.openxmlformats.org/officeDocument/2006/relationships/slide" Target="slides/slide413.xml"/><Relationship Id="rId415" Type="http://schemas.openxmlformats.org/officeDocument/2006/relationships/slide" Target="slides/slide412.xml"/><Relationship Id="rId414" Type="http://schemas.openxmlformats.org/officeDocument/2006/relationships/slide" Target="slides/slide411.xml"/><Relationship Id="rId413" Type="http://schemas.openxmlformats.org/officeDocument/2006/relationships/slide" Target="slides/slide410.xml"/><Relationship Id="rId412" Type="http://schemas.openxmlformats.org/officeDocument/2006/relationships/slide" Target="slides/slide409.xml"/><Relationship Id="rId411" Type="http://schemas.openxmlformats.org/officeDocument/2006/relationships/slide" Target="slides/slide408.xml"/><Relationship Id="rId410" Type="http://schemas.openxmlformats.org/officeDocument/2006/relationships/slide" Target="slides/slide407.xml"/><Relationship Id="rId41" Type="http://schemas.openxmlformats.org/officeDocument/2006/relationships/slide" Target="slides/slide38.xml"/><Relationship Id="rId409" Type="http://schemas.openxmlformats.org/officeDocument/2006/relationships/slide" Target="slides/slide406.xml"/><Relationship Id="rId408" Type="http://schemas.openxmlformats.org/officeDocument/2006/relationships/slide" Target="slides/slide405.xml"/><Relationship Id="rId407" Type="http://schemas.openxmlformats.org/officeDocument/2006/relationships/slide" Target="slides/slide404.xml"/><Relationship Id="rId406" Type="http://schemas.openxmlformats.org/officeDocument/2006/relationships/slide" Target="slides/slide403.xml"/><Relationship Id="rId405" Type="http://schemas.openxmlformats.org/officeDocument/2006/relationships/slide" Target="slides/slide402.xml"/><Relationship Id="rId404" Type="http://schemas.openxmlformats.org/officeDocument/2006/relationships/slide" Target="slides/slide401.xml"/><Relationship Id="rId403" Type="http://schemas.openxmlformats.org/officeDocument/2006/relationships/slide" Target="slides/slide400.xml"/><Relationship Id="rId402" Type="http://schemas.openxmlformats.org/officeDocument/2006/relationships/slide" Target="slides/slide399.xml"/><Relationship Id="rId401" Type="http://schemas.openxmlformats.org/officeDocument/2006/relationships/slide" Target="slides/slide398.xml"/><Relationship Id="rId400" Type="http://schemas.openxmlformats.org/officeDocument/2006/relationships/slide" Target="slides/slide397.xml"/><Relationship Id="rId40" Type="http://schemas.openxmlformats.org/officeDocument/2006/relationships/slide" Target="slides/slide37.xml"/><Relationship Id="rId4" Type="http://schemas.openxmlformats.org/officeDocument/2006/relationships/slide" Target="slides/slide2.xml"/><Relationship Id="rId399" Type="http://schemas.openxmlformats.org/officeDocument/2006/relationships/slide" Target="slides/slide396.xml"/><Relationship Id="rId398" Type="http://schemas.openxmlformats.org/officeDocument/2006/relationships/slide" Target="slides/slide395.xml"/><Relationship Id="rId397" Type="http://schemas.openxmlformats.org/officeDocument/2006/relationships/slide" Target="slides/slide394.xml"/><Relationship Id="rId396" Type="http://schemas.openxmlformats.org/officeDocument/2006/relationships/slide" Target="slides/slide393.xml"/><Relationship Id="rId395" Type="http://schemas.openxmlformats.org/officeDocument/2006/relationships/slide" Target="slides/slide392.xml"/><Relationship Id="rId394" Type="http://schemas.openxmlformats.org/officeDocument/2006/relationships/slide" Target="slides/slide391.xml"/><Relationship Id="rId393" Type="http://schemas.openxmlformats.org/officeDocument/2006/relationships/slide" Target="slides/slide390.xml"/><Relationship Id="rId392" Type="http://schemas.openxmlformats.org/officeDocument/2006/relationships/slide" Target="slides/slide389.xml"/><Relationship Id="rId391" Type="http://schemas.openxmlformats.org/officeDocument/2006/relationships/slide" Target="slides/slide388.xml"/><Relationship Id="rId390" Type="http://schemas.openxmlformats.org/officeDocument/2006/relationships/slide" Target="slides/slide387.xml"/><Relationship Id="rId39" Type="http://schemas.openxmlformats.org/officeDocument/2006/relationships/slide" Target="slides/slide36.xml"/><Relationship Id="rId389" Type="http://schemas.openxmlformats.org/officeDocument/2006/relationships/slide" Target="slides/slide386.xml"/><Relationship Id="rId388" Type="http://schemas.openxmlformats.org/officeDocument/2006/relationships/slide" Target="slides/slide385.xml"/><Relationship Id="rId387" Type="http://schemas.openxmlformats.org/officeDocument/2006/relationships/slide" Target="slides/slide384.xml"/><Relationship Id="rId386" Type="http://schemas.openxmlformats.org/officeDocument/2006/relationships/slide" Target="slides/slide383.xml"/><Relationship Id="rId385" Type="http://schemas.openxmlformats.org/officeDocument/2006/relationships/slide" Target="slides/slide382.xml"/><Relationship Id="rId384" Type="http://schemas.openxmlformats.org/officeDocument/2006/relationships/slide" Target="slides/slide381.xml"/><Relationship Id="rId383" Type="http://schemas.openxmlformats.org/officeDocument/2006/relationships/slide" Target="slides/slide380.xml"/><Relationship Id="rId382" Type="http://schemas.openxmlformats.org/officeDocument/2006/relationships/slide" Target="slides/slide379.xml"/><Relationship Id="rId381" Type="http://schemas.openxmlformats.org/officeDocument/2006/relationships/slide" Target="slides/slide378.xml"/><Relationship Id="rId380" Type="http://schemas.openxmlformats.org/officeDocument/2006/relationships/slide" Target="slides/slide377.xml"/><Relationship Id="rId38" Type="http://schemas.openxmlformats.org/officeDocument/2006/relationships/slide" Target="slides/slide35.xml"/><Relationship Id="rId379" Type="http://schemas.openxmlformats.org/officeDocument/2006/relationships/slide" Target="slides/slide376.xml"/><Relationship Id="rId378" Type="http://schemas.openxmlformats.org/officeDocument/2006/relationships/slide" Target="slides/slide375.xml"/><Relationship Id="rId377" Type="http://schemas.openxmlformats.org/officeDocument/2006/relationships/slide" Target="slides/slide374.xml"/><Relationship Id="rId376" Type="http://schemas.openxmlformats.org/officeDocument/2006/relationships/slide" Target="slides/slide373.xml"/><Relationship Id="rId375" Type="http://schemas.openxmlformats.org/officeDocument/2006/relationships/slide" Target="slides/slide372.xml"/><Relationship Id="rId374" Type="http://schemas.openxmlformats.org/officeDocument/2006/relationships/slide" Target="slides/slide371.xml"/><Relationship Id="rId373" Type="http://schemas.openxmlformats.org/officeDocument/2006/relationships/slide" Target="slides/slide370.xml"/><Relationship Id="rId372" Type="http://schemas.openxmlformats.org/officeDocument/2006/relationships/slide" Target="slides/slide369.xml"/><Relationship Id="rId371" Type="http://schemas.openxmlformats.org/officeDocument/2006/relationships/slide" Target="slides/slide368.xml"/><Relationship Id="rId370" Type="http://schemas.openxmlformats.org/officeDocument/2006/relationships/slide" Target="slides/slide367.xml"/><Relationship Id="rId37" Type="http://schemas.openxmlformats.org/officeDocument/2006/relationships/slide" Target="slides/slide34.xml"/><Relationship Id="rId369" Type="http://schemas.openxmlformats.org/officeDocument/2006/relationships/slide" Target="slides/slide366.xml"/><Relationship Id="rId368" Type="http://schemas.openxmlformats.org/officeDocument/2006/relationships/slide" Target="slides/slide365.xml"/><Relationship Id="rId367" Type="http://schemas.openxmlformats.org/officeDocument/2006/relationships/slide" Target="slides/slide364.xml"/><Relationship Id="rId366" Type="http://schemas.openxmlformats.org/officeDocument/2006/relationships/slide" Target="slides/slide363.xml"/><Relationship Id="rId365" Type="http://schemas.openxmlformats.org/officeDocument/2006/relationships/slide" Target="slides/slide362.xml"/><Relationship Id="rId364" Type="http://schemas.openxmlformats.org/officeDocument/2006/relationships/slide" Target="slides/slide361.xml"/><Relationship Id="rId363" Type="http://schemas.openxmlformats.org/officeDocument/2006/relationships/slide" Target="slides/slide360.xml"/><Relationship Id="rId362" Type="http://schemas.openxmlformats.org/officeDocument/2006/relationships/slide" Target="slides/slide359.xml"/><Relationship Id="rId361" Type="http://schemas.openxmlformats.org/officeDocument/2006/relationships/slide" Target="slides/slide358.xml"/><Relationship Id="rId360" Type="http://schemas.openxmlformats.org/officeDocument/2006/relationships/slide" Target="slides/slide357.xml"/><Relationship Id="rId36" Type="http://schemas.openxmlformats.org/officeDocument/2006/relationships/slide" Target="slides/slide33.xml"/><Relationship Id="rId359" Type="http://schemas.openxmlformats.org/officeDocument/2006/relationships/slide" Target="slides/slide356.xml"/><Relationship Id="rId358" Type="http://schemas.openxmlformats.org/officeDocument/2006/relationships/slide" Target="slides/slide355.xml"/><Relationship Id="rId357" Type="http://schemas.openxmlformats.org/officeDocument/2006/relationships/slide" Target="slides/slide354.xml"/><Relationship Id="rId356" Type="http://schemas.openxmlformats.org/officeDocument/2006/relationships/slide" Target="slides/slide353.xml"/><Relationship Id="rId355" Type="http://schemas.openxmlformats.org/officeDocument/2006/relationships/slide" Target="slides/slide352.xml"/><Relationship Id="rId354" Type="http://schemas.openxmlformats.org/officeDocument/2006/relationships/slide" Target="slides/slide351.xml"/><Relationship Id="rId353" Type="http://schemas.openxmlformats.org/officeDocument/2006/relationships/slide" Target="slides/slide350.xml"/><Relationship Id="rId352" Type="http://schemas.openxmlformats.org/officeDocument/2006/relationships/slide" Target="slides/slide349.xml"/><Relationship Id="rId351" Type="http://schemas.openxmlformats.org/officeDocument/2006/relationships/slide" Target="slides/slide348.xml"/><Relationship Id="rId350" Type="http://schemas.openxmlformats.org/officeDocument/2006/relationships/slide" Target="slides/slide347.xml"/><Relationship Id="rId35" Type="http://schemas.openxmlformats.org/officeDocument/2006/relationships/slide" Target="slides/slide32.xml"/><Relationship Id="rId349" Type="http://schemas.openxmlformats.org/officeDocument/2006/relationships/slide" Target="slides/slide346.xml"/><Relationship Id="rId348" Type="http://schemas.openxmlformats.org/officeDocument/2006/relationships/slide" Target="slides/slide345.xml"/><Relationship Id="rId347" Type="http://schemas.openxmlformats.org/officeDocument/2006/relationships/slide" Target="slides/slide344.xml"/><Relationship Id="rId346" Type="http://schemas.openxmlformats.org/officeDocument/2006/relationships/slide" Target="slides/slide343.xml"/><Relationship Id="rId345" Type="http://schemas.openxmlformats.org/officeDocument/2006/relationships/slide" Target="slides/slide342.xml"/><Relationship Id="rId344" Type="http://schemas.openxmlformats.org/officeDocument/2006/relationships/slide" Target="slides/slide341.xml"/><Relationship Id="rId343" Type="http://schemas.openxmlformats.org/officeDocument/2006/relationships/slide" Target="slides/slide340.xml"/><Relationship Id="rId342" Type="http://schemas.openxmlformats.org/officeDocument/2006/relationships/slide" Target="slides/slide339.xml"/><Relationship Id="rId341" Type="http://schemas.openxmlformats.org/officeDocument/2006/relationships/slide" Target="slides/slide338.xml"/><Relationship Id="rId340" Type="http://schemas.openxmlformats.org/officeDocument/2006/relationships/slide" Target="slides/slide337.xml"/><Relationship Id="rId34" Type="http://schemas.openxmlformats.org/officeDocument/2006/relationships/slide" Target="slides/slide31.xml"/><Relationship Id="rId339" Type="http://schemas.openxmlformats.org/officeDocument/2006/relationships/slide" Target="slides/slide336.xml"/><Relationship Id="rId338" Type="http://schemas.openxmlformats.org/officeDocument/2006/relationships/slide" Target="slides/slide335.xml"/><Relationship Id="rId337" Type="http://schemas.openxmlformats.org/officeDocument/2006/relationships/slide" Target="slides/slide334.xml"/><Relationship Id="rId336" Type="http://schemas.openxmlformats.org/officeDocument/2006/relationships/slide" Target="slides/slide333.xml"/><Relationship Id="rId335" Type="http://schemas.openxmlformats.org/officeDocument/2006/relationships/slide" Target="slides/slide332.xml"/><Relationship Id="rId334" Type="http://schemas.openxmlformats.org/officeDocument/2006/relationships/slide" Target="slides/slide331.xml"/><Relationship Id="rId333" Type="http://schemas.openxmlformats.org/officeDocument/2006/relationships/slide" Target="slides/slide330.xml"/><Relationship Id="rId332" Type="http://schemas.openxmlformats.org/officeDocument/2006/relationships/slide" Target="slides/slide329.xml"/><Relationship Id="rId331" Type="http://schemas.openxmlformats.org/officeDocument/2006/relationships/slide" Target="slides/slide328.xml"/><Relationship Id="rId330" Type="http://schemas.openxmlformats.org/officeDocument/2006/relationships/slide" Target="slides/slide327.xml"/><Relationship Id="rId33" Type="http://schemas.openxmlformats.org/officeDocument/2006/relationships/slide" Target="slides/slide30.xml"/><Relationship Id="rId329" Type="http://schemas.openxmlformats.org/officeDocument/2006/relationships/slide" Target="slides/slide326.xml"/><Relationship Id="rId328" Type="http://schemas.openxmlformats.org/officeDocument/2006/relationships/slide" Target="slides/slide325.xml"/><Relationship Id="rId327" Type="http://schemas.openxmlformats.org/officeDocument/2006/relationships/slide" Target="slides/slide324.xml"/><Relationship Id="rId326" Type="http://schemas.openxmlformats.org/officeDocument/2006/relationships/slide" Target="slides/slide323.xml"/><Relationship Id="rId325" Type="http://schemas.openxmlformats.org/officeDocument/2006/relationships/slide" Target="slides/slide322.xml"/><Relationship Id="rId324" Type="http://schemas.openxmlformats.org/officeDocument/2006/relationships/slide" Target="slides/slide321.xml"/><Relationship Id="rId323" Type="http://schemas.openxmlformats.org/officeDocument/2006/relationships/slide" Target="slides/slide320.xml"/><Relationship Id="rId322" Type="http://schemas.openxmlformats.org/officeDocument/2006/relationships/slide" Target="slides/slide319.xml"/><Relationship Id="rId321" Type="http://schemas.openxmlformats.org/officeDocument/2006/relationships/slide" Target="slides/slide318.xml"/><Relationship Id="rId320" Type="http://schemas.openxmlformats.org/officeDocument/2006/relationships/slide" Target="slides/slide317.xml"/><Relationship Id="rId32" Type="http://schemas.openxmlformats.org/officeDocument/2006/relationships/slide" Target="slides/slide29.xml"/><Relationship Id="rId319" Type="http://schemas.openxmlformats.org/officeDocument/2006/relationships/slide" Target="slides/slide316.xml"/><Relationship Id="rId318" Type="http://schemas.openxmlformats.org/officeDocument/2006/relationships/slide" Target="slides/slide315.xml"/><Relationship Id="rId317" Type="http://schemas.openxmlformats.org/officeDocument/2006/relationships/slide" Target="slides/slide314.xml"/><Relationship Id="rId316" Type="http://schemas.openxmlformats.org/officeDocument/2006/relationships/slide" Target="slides/slide313.xml"/><Relationship Id="rId315" Type="http://schemas.openxmlformats.org/officeDocument/2006/relationships/slide" Target="slides/slide312.xml"/><Relationship Id="rId314" Type="http://schemas.openxmlformats.org/officeDocument/2006/relationships/slide" Target="slides/slide311.xml"/><Relationship Id="rId313" Type="http://schemas.openxmlformats.org/officeDocument/2006/relationships/slide" Target="slides/slide310.xml"/><Relationship Id="rId312" Type="http://schemas.openxmlformats.org/officeDocument/2006/relationships/slide" Target="slides/slide309.xml"/><Relationship Id="rId311" Type="http://schemas.openxmlformats.org/officeDocument/2006/relationships/slide" Target="slides/slide308.xml"/><Relationship Id="rId310" Type="http://schemas.openxmlformats.org/officeDocument/2006/relationships/slide" Target="slides/slide307.xml"/><Relationship Id="rId31" Type="http://schemas.openxmlformats.org/officeDocument/2006/relationships/slide" Target="slides/slide28.xml"/><Relationship Id="rId309" Type="http://schemas.openxmlformats.org/officeDocument/2006/relationships/slide" Target="slides/slide306.xml"/><Relationship Id="rId308" Type="http://schemas.openxmlformats.org/officeDocument/2006/relationships/slide" Target="slides/slide305.xml"/><Relationship Id="rId307" Type="http://schemas.openxmlformats.org/officeDocument/2006/relationships/slide" Target="slides/slide304.xml"/><Relationship Id="rId306" Type="http://schemas.openxmlformats.org/officeDocument/2006/relationships/slide" Target="slides/slide303.xml"/><Relationship Id="rId305" Type="http://schemas.openxmlformats.org/officeDocument/2006/relationships/slide" Target="slides/slide302.xml"/><Relationship Id="rId304" Type="http://schemas.openxmlformats.org/officeDocument/2006/relationships/slide" Target="slides/slide301.xml"/><Relationship Id="rId303" Type="http://schemas.openxmlformats.org/officeDocument/2006/relationships/slide" Target="slides/slide300.xml"/><Relationship Id="rId302" Type="http://schemas.openxmlformats.org/officeDocument/2006/relationships/slide" Target="slides/slide299.xml"/><Relationship Id="rId301" Type="http://schemas.openxmlformats.org/officeDocument/2006/relationships/slide" Target="slides/slide298.xml"/><Relationship Id="rId300" Type="http://schemas.openxmlformats.org/officeDocument/2006/relationships/slide" Target="slides/slide297.xml"/><Relationship Id="rId30" Type="http://schemas.openxmlformats.org/officeDocument/2006/relationships/slide" Target="slides/slide27.xml"/><Relationship Id="rId3" Type="http://schemas.openxmlformats.org/officeDocument/2006/relationships/slide" Target="slides/slide1.xml"/><Relationship Id="rId299" Type="http://schemas.openxmlformats.org/officeDocument/2006/relationships/slide" Target="slides/slide296.xml"/><Relationship Id="rId298" Type="http://schemas.openxmlformats.org/officeDocument/2006/relationships/slide" Target="slides/slide295.xml"/><Relationship Id="rId297" Type="http://schemas.openxmlformats.org/officeDocument/2006/relationships/slide" Target="slides/slide294.xml"/><Relationship Id="rId296" Type="http://schemas.openxmlformats.org/officeDocument/2006/relationships/slide" Target="slides/slide293.xml"/><Relationship Id="rId295" Type="http://schemas.openxmlformats.org/officeDocument/2006/relationships/slide" Target="slides/slide292.xml"/><Relationship Id="rId294" Type="http://schemas.openxmlformats.org/officeDocument/2006/relationships/slide" Target="slides/slide291.xml"/><Relationship Id="rId293" Type="http://schemas.openxmlformats.org/officeDocument/2006/relationships/slide" Target="slides/slide290.xml"/><Relationship Id="rId292" Type="http://schemas.openxmlformats.org/officeDocument/2006/relationships/slide" Target="slides/slide289.xml"/><Relationship Id="rId291" Type="http://schemas.openxmlformats.org/officeDocument/2006/relationships/slide" Target="slides/slide288.xml"/><Relationship Id="rId290" Type="http://schemas.openxmlformats.org/officeDocument/2006/relationships/slide" Target="slides/slide287.xml"/><Relationship Id="rId29" Type="http://schemas.openxmlformats.org/officeDocument/2006/relationships/slide" Target="slides/slide26.xml"/><Relationship Id="rId289" Type="http://schemas.openxmlformats.org/officeDocument/2006/relationships/slide" Target="slides/slide286.xml"/><Relationship Id="rId288" Type="http://schemas.openxmlformats.org/officeDocument/2006/relationships/slide" Target="slides/slide285.xml"/><Relationship Id="rId287" Type="http://schemas.openxmlformats.org/officeDocument/2006/relationships/slide" Target="slides/slide284.xml"/><Relationship Id="rId286" Type="http://schemas.openxmlformats.org/officeDocument/2006/relationships/slide" Target="slides/slide283.xml"/><Relationship Id="rId285" Type="http://schemas.openxmlformats.org/officeDocument/2006/relationships/slide" Target="slides/slide282.xml"/><Relationship Id="rId284" Type="http://schemas.openxmlformats.org/officeDocument/2006/relationships/slide" Target="slides/slide281.xml"/><Relationship Id="rId283" Type="http://schemas.openxmlformats.org/officeDocument/2006/relationships/slide" Target="slides/slide280.xml"/><Relationship Id="rId282" Type="http://schemas.openxmlformats.org/officeDocument/2006/relationships/slide" Target="slides/slide279.xml"/><Relationship Id="rId281" Type="http://schemas.openxmlformats.org/officeDocument/2006/relationships/slide" Target="slides/slide278.xml"/><Relationship Id="rId280" Type="http://schemas.openxmlformats.org/officeDocument/2006/relationships/slide" Target="slides/slide277.xml"/><Relationship Id="rId28" Type="http://schemas.openxmlformats.org/officeDocument/2006/relationships/slide" Target="slides/slide25.xml"/><Relationship Id="rId279" Type="http://schemas.openxmlformats.org/officeDocument/2006/relationships/slide" Target="slides/slide276.xml"/><Relationship Id="rId278" Type="http://schemas.openxmlformats.org/officeDocument/2006/relationships/slide" Target="slides/slide275.xml"/><Relationship Id="rId277" Type="http://schemas.openxmlformats.org/officeDocument/2006/relationships/slide" Target="slides/slide274.xml"/><Relationship Id="rId276" Type="http://schemas.openxmlformats.org/officeDocument/2006/relationships/slide" Target="slides/slide273.xml"/><Relationship Id="rId275" Type="http://schemas.openxmlformats.org/officeDocument/2006/relationships/slide" Target="slides/slide272.xml"/><Relationship Id="rId274" Type="http://schemas.openxmlformats.org/officeDocument/2006/relationships/slide" Target="slides/slide271.xml"/><Relationship Id="rId273" Type="http://schemas.openxmlformats.org/officeDocument/2006/relationships/slide" Target="slides/slide270.xml"/><Relationship Id="rId272" Type="http://schemas.openxmlformats.org/officeDocument/2006/relationships/slide" Target="slides/slide269.xml"/><Relationship Id="rId271" Type="http://schemas.openxmlformats.org/officeDocument/2006/relationships/slide" Target="slides/slide268.xml"/><Relationship Id="rId270" Type="http://schemas.openxmlformats.org/officeDocument/2006/relationships/slide" Target="slides/slide267.xml"/><Relationship Id="rId27" Type="http://schemas.openxmlformats.org/officeDocument/2006/relationships/slide" Target="slides/slide24.xml"/><Relationship Id="rId269" Type="http://schemas.openxmlformats.org/officeDocument/2006/relationships/slide" Target="slides/slide266.xml"/><Relationship Id="rId268" Type="http://schemas.openxmlformats.org/officeDocument/2006/relationships/slide" Target="slides/slide265.xml"/><Relationship Id="rId267" Type="http://schemas.openxmlformats.org/officeDocument/2006/relationships/slide" Target="slides/slide264.xml"/><Relationship Id="rId266" Type="http://schemas.openxmlformats.org/officeDocument/2006/relationships/slide" Target="slides/slide263.xml"/><Relationship Id="rId265" Type="http://schemas.openxmlformats.org/officeDocument/2006/relationships/slide" Target="slides/slide262.xml"/><Relationship Id="rId264" Type="http://schemas.openxmlformats.org/officeDocument/2006/relationships/slide" Target="slides/slide261.xml"/><Relationship Id="rId263" Type="http://schemas.openxmlformats.org/officeDocument/2006/relationships/slide" Target="slides/slide260.xml"/><Relationship Id="rId262" Type="http://schemas.openxmlformats.org/officeDocument/2006/relationships/slide" Target="slides/slide259.xml"/><Relationship Id="rId261" Type="http://schemas.openxmlformats.org/officeDocument/2006/relationships/slide" Target="slides/slide258.xml"/><Relationship Id="rId260" Type="http://schemas.openxmlformats.org/officeDocument/2006/relationships/slide" Target="slides/slide257.xml"/><Relationship Id="rId26" Type="http://schemas.openxmlformats.org/officeDocument/2006/relationships/slide" Target="slides/slide23.xml"/><Relationship Id="rId259" Type="http://schemas.openxmlformats.org/officeDocument/2006/relationships/slide" Target="slides/slide256.xml"/><Relationship Id="rId258" Type="http://schemas.openxmlformats.org/officeDocument/2006/relationships/slide" Target="slides/slide255.xml"/><Relationship Id="rId257" Type="http://schemas.openxmlformats.org/officeDocument/2006/relationships/slide" Target="slides/slide254.xml"/><Relationship Id="rId256" Type="http://schemas.openxmlformats.org/officeDocument/2006/relationships/slide" Target="slides/slide253.xml"/><Relationship Id="rId255" Type="http://schemas.openxmlformats.org/officeDocument/2006/relationships/slide" Target="slides/slide252.xml"/><Relationship Id="rId254" Type="http://schemas.openxmlformats.org/officeDocument/2006/relationships/slide" Target="slides/slide251.xml"/><Relationship Id="rId253" Type="http://schemas.openxmlformats.org/officeDocument/2006/relationships/slide" Target="slides/slide250.xml"/><Relationship Id="rId252" Type="http://schemas.openxmlformats.org/officeDocument/2006/relationships/slide" Target="slides/slide249.xml"/><Relationship Id="rId251" Type="http://schemas.openxmlformats.org/officeDocument/2006/relationships/slide" Target="slides/slide248.xml"/><Relationship Id="rId250" Type="http://schemas.openxmlformats.org/officeDocument/2006/relationships/slide" Target="slides/slide247.xml"/><Relationship Id="rId25" Type="http://schemas.openxmlformats.org/officeDocument/2006/relationships/slide" Target="slides/slide22.xml"/><Relationship Id="rId249" Type="http://schemas.openxmlformats.org/officeDocument/2006/relationships/slide" Target="slides/slide246.xml"/><Relationship Id="rId248" Type="http://schemas.openxmlformats.org/officeDocument/2006/relationships/slide" Target="slides/slide245.xml"/><Relationship Id="rId247" Type="http://schemas.openxmlformats.org/officeDocument/2006/relationships/slide" Target="slides/slide244.xml"/><Relationship Id="rId246" Type="http://schemas.openxmlformats.org/officeDocument/2006/relationships/slide" Target="slides/slide243.xml"/><Relationship Id="rId245" Type="http://schemas.openxmlformats.org/officeDocument/2006/relationships/slide" Target="slides/slide242.xml"/><Relationship Id="rId244" Type="http://schemas.openxmlformats.org/officeDocument/2006/relationships/slide" Target="slides/slide241.xml"/><Relationship Id="rId243" Type="http://schemas.openxmlformats.org/officeDocument/2006/relationships/slide" Target="slides/slide240.xml"/><Relationship Id="rId242" Type="http://schemas.openxmlformats.org/officeDocument/2006/relationships/slide" Target="slides/slide239.xml"/><Relationship Id="rId241" Type="http://schemas.openxmlformats.org/officeDocument/2006/relationships/slide" Target="slides/slide238.xml"/><Relationship Id="rId240" Type="http://schemas.openxmlformats.org/officeDocument/2006/relationships/slide" Target="slides/slide237.xml"/><Relationship Id="rId24" Type="http://schemas.openxmlformats.org/officeDocument/2006/relationships/notesMaster" Target="notesMasters/notesMaster1.xml"/><Relationship Id="rId239" Type="http://schemas.openxmlformats.org/officeDocument/2006/relationships/slide" Target="slides/slide236.xml"/><Relationship Id="rId238" Type="http://schemas.openxmlformats.org/officeDocument/2006/relationships/slide" Target="slides/slide235.xml"/><Relationship Id="rId237" Type="http://schemas.openxmlformats.org/officeDocument/2006/relationships/slide" Target="slides/slide234.xml"/><Relationship Id="rId236" Type="http://schemas.openxmlformats.org/officeDocument/2006/relationships/slide" Target="slides/slide233.xml"/><Relationship Id="rId235" Type="http://schemas.openxmlformats.org/officeDocument/2006/relationships/slide" Target="slides/slide232.xml"/><Relationship Id="rId234" Type="http://schemas.openxmlformats.org/officeDocument/2006/relationships/slide" Target="slides/slide231.xml"/><Relationship Id="rId233" Type="http://schemas.openxmlformats.org/officeDocument/2006/relationships/slide" Target="slides/slide230.xml"/><Relationship Id="rId232" Type="http://schemas.openxmlformats.org/officeDocument/2006/relationships/slide" Target="slides/slide229.xml"/><Relationship Id="rId231" Type="http://schemas.openxmlformats.org/officeDocument/2006/relationships/slide" Target="slides/slide228.xml"/><Relationship Id="rId230" Type="http://schemas.openxmlformats.org/officeDocument/2006/relationships/slide" Target="slides/slide227.xml"/><Relationship Id="rId23" Type="http://schemas.openxmlformats.org/officeDocument/2006/relationships/slide" Target="slides/slide21.xml"/><Relationship Id="rId229" Type="http://schemas.openxmlformats.org/officeDocument/2006/relationships/slide" Target="slides/slide226.xml"/><Relationship Id="rId228" Type="http://schemas.openxmlformats.org/officeDocument/2006/relationships/slide" Target="slides/slide225.xml"/><Relationship Id="rId227" Type="http://schemas.openxmlformats.org/officeDocument/2006/relationships/slide" Target="slides/slide224.xml"/><Relationship Id="rId226" Type="http://schemas.openxmlformats.org/officeDocument/2006/relationships/slide" Target="slides/slide223.xml"/><Relationship Id="rId225" Type="http://schemas.openxmlformats.org/officeDocument/2006/relationships/slide" Target="slides/slide222.xml"/><Relationship Id="rId224" Type="http://schemas.openxmlformats.org/officeDocument/2006/relationships/slide" Target="slides/slide22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29.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image" Target="../media/image65.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5.png"/></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2295113-FBD4-47AC-B255-F66D27CF2AE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oleObject" Target="../embeddings/oleObject3.bin"/><Relationship Id="rId2" Type="http://schemas.openxmlformats.org/officeDocument/2006/relationships/image" Target="../media/image2.wmf"/><Relationship Id="rId1" Type="http://schemas.openxmlformats.org/officeDocument/2006/relationships/oleObject" Target="../embeddings/oleObject2.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oleObject" Target="../embeddings/oleObject6.bin"/><Relationship Id="rId3" Type="http://schemas.openxmlformats.org/officeDocument/2006/relationships/oleObject" Target="../embeddings/oleObject5.bin"/><Relationship Id="rId2" Type="http://schemas.openxmlformats.org/officeDocument/2006/relationships/image" Target="../media/image2.wmf"/><Relationship Id="rId1" Type="http://schemas.openxmlformats.org/officeDocument/2006/relationships/oleObject" Target="../embeddings/oleObject4.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28.bin"/></Relationships>
</file>

<file path=ppt/slides/_rels/slide127.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oleObject" Target="../embeddings/oleObject29.bin"/></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oleObject" Target="../embeddings/oleObject30.bin"/></Relationships>
</file>

<file path=ppt/slides/_rels/slide14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32.bin"/><Relationship Id="rId2" Type="http://schemas.openxmlformats.org/officeDocument/2006/relationships/image" Target="../media/image29.png"/><Relationship Id="rId1" Type="http://schemas.openxmlformats.org/officeDocument/2006/relationships/oleObject" Target="../embeddings/oleObject31.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oleObject" Target="../embeddings/oleObject33.bin"/></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oleObject" Target="../embeddings/oleObject34.bin"/></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oleObject" Target="../embeddings/oleObject35.bin"/></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oleObject" Target="../embeddings/oleObject8.bin"/><Relationship Id="rId2" Type="http://schemas.openxmlformats.org/officeDocument/2006/relationships/image" Target="../media/image5.png"/><Relationship Id="rId1" Type="http://schemas.openxmlformats.org/officeDocument/2006/relationships/oleObject" Target="../embeddings/oleObject7.bin"/></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2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52.png"/></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oleObject" Target="../embeddings/oleObject10.bin"/><Relationship Id="rId2" Type="http://schemas.openxmlformats.org/officeDocument/2006/relationships/image" Target="../media/image7.png"/><Relationship Id="rId1" Type="http://schemas.openxmlformats.org/officeDocument/2006/relationships/oleObject" Target="../embeddings/oleObject9.bin"/></Relationships>
</file>

<file path=ppt/slides/_rels/slide2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2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2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oleObject" Target="../embeddings/oleObject12.bin"/><Relationship Id="rId2" Type="http://schemas.openxmlformats.org/officeDocument/2006/relationships/image" Target="../media/image9.png"/><Relationship Id="rId1" Type="http://schemas.openxmlformats.org/officeDocument/2006/relationships/oleObject" Target="../embeddings/oleObject11.bin"/></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oleObject" Target="../embeddings/oleObject14.bin"/><Relationship Id="rId2" Type="http://schemas.openxmlformats.org/officeDocument/2006/relationships/image" Target="../media/image10.png"/><Relationship Id="rId1" Type="http://schemas.openxmlformats.org/officeDocument/2006/relationships/oleObject" Target="../embeddings/oleObject13.bin"/></Relationships>
</file>

<file path=ppt/slides/_rels/slide3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oleObject" Target="../embeddings/oleObject16.bin"/><Relationship Id="rId2" Type="http://schemas.openxmlformats.org/officeDocument/2006/relationships/image" Target="../media/image5.png"/><Relationship Id="rId1" Type="http://schemas.openxmlformats.org/officeDocument/2006/relationships/oleObject" Target="../embeddings/oleObject15.bin"/></Relationships>
</file>

<file path=ppt/slides/_rels/slide380.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oleObject" Target="../embeddings/oleObject37.bin"/><Relationship Id="rId2" Type="http://schemas.openxmlformats.org/officeDocument/2006/relationships/image" Target="../media/image65.png"/><Relationship Id="rId1" Type="http://schemas.openxmlformats.org/officeDocument/2006/relationships/oleObject" Target="../embeddings/oleObject36.bin"/></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png"/></Relationships>
</file>

<file path=ppt/slides/_rels/slide40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4.png"/><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image" Target="../media/image71.png"/></Relationships>
</file>

<file path=ppt/slides/_rels/slide4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oleObject" Target="../embeddings/oleObject18.bin"/><Relationship Id="rId2" Type="http://schemas.openxmlformats.org/officeDocument/2006/relationships/image" Target="../media/image13.png"/><Relationship Id="rId1" Type="http://schemas.openxmlformats.org/officeDocument/2006/relationships/oleObject" Target="../embeddings/oleObject17.bin"/></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4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9.png"/><Relationship Id="rId1"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4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4" Type="http://schemas.openxmlformats.org/officeDocument/2006/relationships/vmlDrawing" Target="../drawings/vmlDrawing23.vml"/><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oleObject" Target="../embeddings/oleObject38.bin"/></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19.bin"/></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oleObject" Target="../embeddings/oleObject2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2.xml"/><Relationship Id="rId7" Type="http://schemas.openxmlformats.org/officeDocument/2006/relationships/oleObject" Target="../embeddings/oleObject24.bin"/><Relationship Id="rId6" Type="http://schemas.openxmlformats.org/officeDocument/2006/relationships/image" Target="../media/image23.png"/><Relationship Id="rId5" Type="http://schemas.openxmlformats.org/officeDocument/2006/relationships/oleObject" Target="../embeddings/oleObject23.bin"/><Relationship Id="rId4" Type="http://schemas.openxmlformats.org/officeDocument/2006/relationships/image" Target="../media/image22.png"/><Relationship Id="rId3" Type="http://schemas.openxmlformats.org/officeDocument/2006/relationships/oleObject" Target="../embeddings/oleObject22.bin"/><Relationship Id="rId2" Type="http://schemas.openxmlformats.org/officeDocument/2006/relationships/image" Target="../media/image21.png"/><Relationship Id="rId1" Type="http://schemas.openxmlformats.org/officeDocument/2006/relationships/oleObject" Target="../embeddings/oleObject21.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oleObject" Target="../embeddings/oleObject26.bin"/><Relationship Id="rId2" Type="http://schemas.openxmlformats.org/officeDocument/2006/relationships/image" Target="../media/image24.png"/><Relationship Id="rId1" Type="http://schemas.openxmlformats.org/officeDocument/2006/relationships/oleObject" Target="../embeddings/oleObject25.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27.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endParaRPr lang="zh-CN" altLang="en-US" dirty="0"/>
          </a:p>
        </p:txBody>
      </p:sp>
      <p:sp>
        <p:nvSpPr>
          <p:cNvPr id="3" name="内容占位符 2"/>
          <p:cNvSpPr>
            <a:spLocks noGrp="1"/>
          </p:cNvSpPr>
          <p:nvPr>
            <p:ph idx="1"/>
          </p:nvPr>
        </p:nvSpPr>
        <p:spPr/>
        <p:txBody>
          <a:bodyPr/>
          <a:lstStyle/>
          <a:p>
            <a:r>
              <a:rPr lang="zh-CN" altLang="en-US"/>
              <a:t>一个度数        ，只有三层的树</a:t>
            </a:r>
            <a:endParaRPr lang="zh-CN" altLang="en-US"/>
          </a:p>
          <a:p>
            <a:endParaRPr lang="zh-CN" altLang="en-US"/>
          </a:p>
        </p:txBody>
      </p:sp>
      <p:graphicFrame>
        <p:nvGraphicFramePr>
          <p:cNvPr id="9" name="对象 8"/>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spid="_x0000_s4" name="" r:id="rId1" imgW="5791200" imgH="5181600" progId="">
                  <p:embed/>
                </p:oleObj>
              </mc:Choice>
              <mc:Fallback>
                <p:oleObj name="" r:id="rId1" imgW="5791200" imgH="5181600" progId="">
                  <p:embed/>
                  <p:pic>
                    <p:nvPicPr>
                      <p:cNvPr id="0" name="图片 5"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spid="_x0000_s6" name="" r:id="rId3" imgW="11268075" imgH="3552825" progId="Paint.Picture">
                  <p:embed/>
                </p:oleObj>
              </mc:Choice>
              <mc:Fallback>
                <p:oleObj name="" r:id="rId3" imgW="11268075" imgH="3552825" progId="Paint.Picture">
                  <p:embed/>
                  <p:pic>
                    <p:nvPicPr>
                      <p:cNvPr id="0" name="图片 4" descr="image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endParaRPr lang="en-US" altLang="zh-CN"/>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endParaRPr lang="zh-CN" altLang="en-US"/>
          </a:p>
          <a:p>
            <a:r>
              <a:rPr lang="zh-CN" altLang="en-US"/>
              <a:t>所以树状数组复杂度大概为</a:t>
            </a:r>
            <a:r>
              <a:rPr lang="en-US" altLang="zh-CN"/>
              <a:t>nsqrt( m )logn/2</a:t>
            </a:r>
            <a:endParaRPr lang="en-US" altLang="zh-CN"/>
          </a:p>
          <a:p>
            <a:r>
              <a:rPr lang="zh-CN" altLang="en-US"/>
              <a:t>而两个不带</a:t>
            </a:r>
            <a:r>
              <a:rPr lang="en-US" altLang="zh-CN"/>
              <a:t>log</a:t>
            </a:r>
            <a:r>
              <a:rPr lang="zh-CN" altLang="en-US"/>
              <a:t>做法的常数则偏大</a:t>
            </a:r>
            <a:endParaRPr lang="zh-CN" altLang="en-US"/>
          </a:p>
          <a:p>
            <a:r>
              <a:rPr lang="zh-CN" altLang="en-US"/>
              <a:t>大概为</a:t>
            </a:r>
            <a:r>
              <a:rPr lang="en-US" altLang="zh-CN"/>
              <a:t>nsqrt( m ) * 5</a:t>
            </a:r>
            <a:r>
              <a:rPr lang="zh-CN" altLang="en-US"/>
              <a:t>左右</a:t>
            </a:r>
            <a:endParaRPr lang="zh-CN" altLang="en-US"/>
          </a:p>
          <a:p>
            <a:r>
              <a:rPr lang="zh-CN" altLang="en-US"/>
              <a:t>而且这个做法空间是 </a:t>
            </a:r>
            <a:r>
              <a:rPr lang="en-US" altLang="zh-CN"/>
              <a:t>O( nsqrtm )</a:t>
            </a:r>
            <a:r>
              <a:rPr lang="zh-CN" altLang="en-US"/>
              <a:t>，</a:t>
            </a:r>
            <a:r>
              <a:rPr lang="en-US" altLang="zh-CN"/>
              <a:t>O( nsqrtn )</a:t>
            </a:r>
            <a:r>
              <a:rPr lang="zh-CN" altLang="en-US"/>
              <a:t>的，导致常数变大</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endParaRPr lang="en-US" altLang="zh-CN"/>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endParaRPr lang="zh-CN" altLang="en-US"/>
          </a:p>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endParaRPr lang="en-US" altLang="zh-CN"/>
          </a:p>
        </p:txBody>
      </p:sp>
      <p:sp>
        <p:nvSpPr>
          <p:cNvPr id="3" name="内容占位符 2"/>
          <p:cNvSpPr>
            <a:spLocks noGrp="1"/>
          </p:cNvSpPr>
          <p:nvPr>
            <p:ph idx="1"/>
          </p:nvPr>
        </p:nvSpPr>
        <p:spPr/>
        <p:txBody>
          <a:bodyPr/>
          <a:lstStyle/>
          <a:p>
            <a:r>
              <a:rPr lang="zh-CN" altLang="en-US"/>
              <a:t>可卡</a:t>
            </a:r>
            <a:endParaRPr lang="zh-CN" altLang="en-US"/>
          </a:p>
          <a:p>
            <a:r>
              <a:rPr lang="zh-CN" altLang="en-US"/>
              <a:t>只需把空间优化到</a:t>
            </a:r>
            <a:r>
              <a:rPr lang="en-US" altLang="zh-CN"/>
              <a:t>O( n + m )</a:t>
            </a:r>
            <a:r>
              <a:rPr lang="zh-CN" altLang="en-US"/>
              <a:t>即可</a:t>
            </a:r>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endParaRPr lang="en-US" altLang="zh-CN"/>
          </a:p>
          <a:p>
            <a:r>
              <a:rPr lang="zh-CN" altLang="en-US"/>
              <a:t>这里说明一下其本质：</a:t>
            </a:r>
            <a:endParaRPr lang="zh-CN" altLang="en-US"/>
          </a:p>
          <a:p>
            <a:endParaRPr lang="zh-CN" altLang="en-US"/>
          </a:p>
          <a:p>
            <a:r>
              <a:rPr lang="zh-CN" altLang="en-US"/>
              <a:t>将莫队当做是</a:t>
            </a:r>
            <a:r>
              <a:rPr lang="en-US" altLang="zh-CN"/>
              <a:t>O( nsqrt(m) )</a:t>
            </a:r>
            <a:r>
              <a:rPr lang="zh-CN" altLang="en-US"/>
              <a:t>次查询区间中满足特定特征的性质的数的某个信息</a:t>
            </a:r>
            <a:endParaRPr lang="zh-CN" altLang="en-US"/>
          </a:p>
          <a:p>
            <a:r>
              <a:rPr lang="zh-CN" altLang="en-US"/>
              <a:t>如果这个信息具有可减性，可以差分</a:t>
            </a:r>
            <a:endParaRPr lang="zh-CN" altLang="en-US"/>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endParaRPr lang="zh-CN" altLang="en-US"/>
          </a:p>
          <a:p>
            <a:r>
              <a:rPr lang="zh-CN" altLang="en-US"/>
              <a:t>插入次数 </a:t>
            </a:r>
            <a:r>
              <a:rPr lang="en-US" altLang="zh-CN"/>
              <a:t>O( nsqrt(m) )</a:t>
            </a:r>
            <a:endParaRPr lang="en-US" altLang="zh-CN"/>
          </a:p>
          <a:p>
            <a:r>
              <a:rPr lang="zh-CN" altLang="en-US"/>
              <a:t>查询次数 </a:t>
            </a:r>
            <a:r>
              <a:rPr lang="en-US" altLang="zh-CN"/>
              <a:t>O( nsqrt(m) )</a:t>
            </a:r>
            <a:endParaRPr lang="en-US" altLang="zh-CN"/>
          </a:p>
          <a:p>
            <a:endParaRPr lang="en-US" altLang="zh-CN"/>
          </a:p>
          <a:p>
            <a:r>
              <a:rPr lang="zh-CN" altLang="en-US"/>
              <a:t>二次离线莫队：</a:t>
            </a:r>
            <a:endParaRPr lang="zh-CN" altLang="en-US"/>
          </a:p>
          <a:p>
            <a:r>
              <a:rPr lang="zh-CN" altLang="en-US"/>
              <a:t>插入次数 </a:t>
            </a:r>
            <a:r>
              <a:rPr lang="en-US" altLang="zh-CN"/>
              <a:t>O( n )</a:t>
            </a:r>
            <a:endParaRPr lang="en-US" altLang="zh-CN"/>
          </a:p>
          <a:p>
            <a:r>
              <a:rPr lang="zh-CN" altLang="en-US"/>
              <a:t>查询次数 </a:t>
            </a:r>
            <a:r>
              <a:rPr lang="en-US" altLang="zh-CN"/>
              <a:t>O( nsqrt( m ) ) (</a:t>
            </a:r>
            <a:r>
              <a:rPr lang="zh-CN" altLang="en-US"/>
              <a:t>带</a:t>
            </a:r>
            <a:r>
              <a:rPr lang="en-US" altLang="zh-CN"/>
              <a:t>2</a:t>
            </a:r>
            <a:r>
              <a:rPr lang="zh-CN" altLang="en-US"/>
              <a:t>倍常数</a:t>
            </a:r>
            <a:r>
              <a:rPr lang="en-US" altLang="zh-CN"/>
              <a:t>)</a:t>
            </a:r>
            <a:endParaRPr lang="en-US" altLang="zh-CN"/>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endParaRPr lang="zh-CN" altLang="en-US"/>
          </a:p>
          <a:p>
            <a:r>
              <a:rPr lang="zh-CN" altLang="en-US"/>
              <a:t>所以我们可以考虑把根号平衡向插入的方向移动</a:t>
            </a:r>
            <a:endParaRPr lang="zh-CN" altLang="en-US"/>
          </a:p>
          <a:p>
            <a:r>
              <a:rPr lang="zh-CN" altLang="en-US"/>
              <a:t>插入代价可以较高，从而降低查询代价</a:t>
            </a:r>
            <a:endParaRPr lang="zh-CN"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endParaRPr lang="en-US" altLang="zh-CN"/>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endParaRPr lang="en-US" altLang="zh-CN">
              <a:sym typeface="+mn-ea"/>
            </a:endParaRPr>
          </a:p>
          <a:p>
            <a:r>
              <a:rPr lang="zh-CN" altLang="en-US">
                <a:solidFill>
                  <a:srgbClr val="FF0000"/>
                </a:solidFill>
                <a:sym typeface="+mn-ea"/>
              </a:rPr>
              <a:t>空间复杂度</a:t>
            </a:r>
            <a:r>
              <a:rPr lang="en-US" altLang="zh-CN">
                <a:solidFill>
                  <a:srgbClr val="FF0000"/>
                </a:solidFill>
                <a:sym typeface="+mn-ea"/>
              </a:rPr>
              <a:t>O( nsqrt(m) )</a:t>
            </a:r>
            <a:endParaRPr lang="en-US" altLang="zh-CN">
              <a:solidFill>
                <a:srgbClr val="FF0000"/>
              </a:solidFill>
              <a:sym typeface="+mn-ea"/>
            </a:endParaRPr>
          </a:p>
          <a:p>
            <a:endParaRPr lang="zh-CN"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endParaRPr lang="en-US" altLang="zh-CN" dirty="0"/>
          </a:p>
        </p:txBody>
      </p:sp>
      <p:sp>
        <p:nvSpPr>
          <p:cNvPr id="3" name="内容占位符 2"/>
          <p:cNvSpPr>
            <a:spLocks noGrp="1"/>
          </p:cNvSpPr>
          <p:nvPr>
            <p:ph idx="1"/>
          </p:nvPr>
        </p:nvSpPr>
        <p:spPr/>
        <p:txBody>
          <a:bodyPr/>
          <a:lstStyle/>
          <a:p>
            <a:r>
              <a:rPr lang="zh-CN" altLang="en-US"/>
              <a:t>由于要把莫队的过程整个离线下来</a:t>
            </a:r>
            <a:endParaRPr lang="zh-CN" altLang="en-US"/>
          </a:p>
          <a:p>
            <a:r>
              <a:rPr lang="zh-CN" altLang="en-US"/>
              <a:t>这个由于差分，所以自带</a:t>
            </a:r>
            <a:r>
              <a:rPr lang="en-US" altLang="zh-CN"/>
              <a:t>2</a:t>
            </a:r>
            <a:r>
              <a:rPr lang="zh-CN" altLang="en-US"/>
              <a:t>倍常数</a:t>
            </a:r>
            <a:endParaRPr lang="zh-CN" altLang="en-US"/>
          </a:p>
          <a:p>
            <a:r>
              <a:rPr lang="zh-CN" altLang="en-US"/>
              <a:t>又每次查询需要维护两个</a:t>
            </a:r>
            <a:r>
              <a:rPr lang="en-US" altLang="zh-CN"/>
              <a:t>int ( n , m = 1e5 )</a:t>
            </a:r>
            <a:endParaRPr lang="en-US" altLang="zh-CN"/>
          </a:p>
          <a:p>
            <a:r>
              <a:rPr lang="zh-CN" altLang="en-US"/>
              <a:t>所以空间常数巨大（随机数据下都要</a:t>
            </a:r>
            <a:r>
              <a:rPr lang="en-US" altLang="zh-CN"/>
              <a:t>500MB</a:t>
            </a:r>
            <a:r>
              <a:rPr lang="zh-CN" altLang="en-US"/>
              <a:t>空间左右）</a:t>
            </a:r>
            <a:endParaRPr lang="zh-CN" altLang="en-US"/>
          </a:p>
          <a:p>
            <a:r>
              <a:rPr lang="zh-CN" altLang="en-US"/>
              <a:t>又由于寻址不连续，所以只是离线这一步就要花费巨大的时间</a:t>
            </a:r>
            <a:endParaRPr lang="zh-CN" altLang="en-US"/>
          </a:p>
          <a:p>
            <a:r>
              <a:rPr lang="zh-CN" altLang="en-US"/>
              <a:t>所以这是一个空间和时间都消耗很大的算法</a:t>
            </a:r>
            <a:endParaRPr lang="zh-CN"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endParaRPr lang="en-US" altLang="zh-CN"/>
          </a:p>
        </p:txBody>
      </p:sp>
      <p:sp>
        <p:nvSpPr>
          <p:cNvPr id="3" name="内容占位符 2"/>
          <p:cNvSpPr>
            <a:spLocks noGrp="1"/>
          </p:cNvSpPr>
          <p:nvPr>
            <p:ph idx="1"/>
          </p:nvPr>
        </p:nvSpPr>
        <p:spPr/>
        <p:txBody>
          <a:bodyPr/>
          <a:lstStyle/>
          <a:p>
            <a:r>
              <a:rPr lang="zh-CN" altLang="en-US"/>
              <a:t>可不可以优化这个的空间呢？</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endParaRPr lang="zh-CN" altLang="en-US" dirty="0"/>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endParaRPr lang="zh-CN" altLang="en-US" dirty="0"/>
          </a:p>
          <a:p>
            <a:endParaRPr lang="zh-CN" altLang="en-US" dirty="0"/>
          </a:p>
        </p:txBody>
      </p:sp>
      <p:graphicFrame>
        <p:nvGraphicFramePr>
          <p:cNvPr id="12" name="对象 11"/>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spid="_x0000_s4" name="" r:id="rId1" imgW="5791200" imgH="5181600" progId="">
                  <p:embed/>
                </p:oleObj>
              </mc:Choice>
              <mc:Fallback>
                <p:oleObj name="" r:id="rId1" imgW="5791200" imgH="5181600" progId="">
                  <p:embed/>
                  <p:pic>
                    <p:nvPicPr>
                      <p:cNvPr id="0" name="图片 5"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spid="_x0000_s5" name="" r:id="rId3" imgW="5791200" imgH="5181600" progId="">
                  <p:embed/>
                </p:oleObj>
              </mc:Choice>
              <mc:Fallback>
                <p:oleObj name="" r:id="rId3" imgW="5791200" imgH="5181600" progId="">
                  <p:embed/>
                  <p:pic>
                    <p:nvPicPr>
                      <p:cNvPr id="0" name="Picture 2" descr="image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spid="_x0000_s6" name="" r:id="rId4" imgW="11239500" imgH="3848100" progId="Paint.Picture">
                  <p:embed/>
                </p:oleObj>
              </mc:Choice>
              <mc:Fallback>
                <p:oleObj name="" r:id="rId4" imgW="11239500" imgH="3848100" progId="Paint.Picture">
                  <p:embed/>
                  <p:pic>
                    <p:nvPicPr>
                      <p:cNvPr id="0" name="图片 16" descr="image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en-US" altLang="zh-CN"/>
          </a:p>
        </p:txBody>
      </p:sp>
      <p:sp>
        <p:nvSpPr>
          <p:cNvPr id="3" name="内容占位符 2"/>
          <p:cNvSpPr>
            <a:spLocks noGrp="1"/>
          </p:cNvSpPr>
          <p:nvPr>
            <p:ph idx="1"/>
          </p:nvPr>
        </p:nvSpPr>
        <p:spPr/>
        <p:txBody>
          <a:bodyPr/>
          <a:lstStyle/>
          <a:p>
            <a:r>
              <a:rPr lang="zh-CN" altLang="en-US"/>
              <a:t>如果可以把空间优化至</a:t>
            </a:r>
            <a:r>
              <a:rPr lang="en-US" altLang="zh-CN"/>
              <a:t>O( n + m )</a:t>
            </a:r>
            <a:endParaRPr lang="en-US" altLang="zh-CN"/>
          </a:p>
          <a:p>
            <a:r>
              <a:rPr lang="zh-CN" altLang="en-US"/>
              <a:t>则一切问题都解决了</a:t>
            </a:r>
            <a:endParaRPr lang="zh-CN" altLang="en-US"/>
          </a:p>
          <a:p>
            <a:r>
              <a:rPr lang="zh-CN" altLang="en-US"/>
              <a:t>（时间消耗大的最大问题是空间太大导致内存访问代价过高引起的）</a:t>
            </a:r>
            <a:endParaRPr lang="zh-CN"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endParaRPr lang="zh-CN" altLang="en-US" dirty="0"/>
          </a:p>
          <a:p>
            <a:r>
              <a:rPr lang="zh-CN" altLang="en-US" dirty="0"/>
              <a:t>发现莫队只有</a:t>
            </a:r>
            <a:r>
              <a:rPr lang="en-US" altLang="zh-CN" dirty="0"/>
              <a:t>O( m )</a:t>
            </a:r>
            <a:r>
              <a:rPr lang="zh-CN" altLang="en-US" dirty="0"/>
              <a:t>次本质不同的询问：</a:t>
            </a:r>
            <a:endParaRPr lang="zh-CN" altLang="en-US" dirty="0"/>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endParaRPr lang="zh-CN" altLang="en-US" dirty="0">
              <a:sym typeface="+mn-ea"/>
            </a:endParaRP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endParaRPr lang="zh-CN" altLang="en-US" dirty="0">
              <a:sym typeface="+mn-ea"/>
            </a:endParaRPr>
          </a:p>
          <a:p>
            <a:r>
              <a:rPr lang="en-US" altLang="zh-CN" dirty="0">
                <a:sym typeface="+mn-ea"/>
              </a:rPr>
              <a:t>......</a:t>
            </a:r>
            <a:endParaRPr lang="en-US" altLang="zh-CN" dirty="0">
              <a:sym typeface="+mn-ea"/>
            </a:endParaRP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endParaRPr lang="zh-CN" altLang="en-US" dirty="0">
              <a:sym typeface="+mn-ea"/>
            </a:endParaRP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endParaRPr lang="zh-CN" altLang="en-US" dirty="0">
              <a:sym typeface="+mn-ea"/>
            </a:endParaRPr>
          </a:p>
          <a:p>
            <a:r>
              <a:rPr lang="en-US" altLang="zh-CN" dirty="0">
                <a:sym typeface="+mn-ea"/>
              </a:rPr>
              <a:t>......</a:t>
            </a:r>
            <a:endParaRPr lang="en-US" altLang="zh-CN" dirty="0">
              <a:sym typeface="+mn-ea"/>
            </a:endParaRPr>
          </a:p>
          <a:p>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endParaRPr lang="zh-CN" altLang="en-US" dirty="0"/>
          </a:p>
          <a:p>
            <a:r>
              <a:rPr lang="zh-CN" altLang="en-US" dirty="0"/>
              <a:t>可以针对莫队的</a:t>
            </a:r>
            <a:r>
              <a:rPr lang="en-US" altLang="zh-CN" dirty="0"/>
              <a:t>4</a:t>
            </a:r>
            <a:r>
              <a:rPr lang="zh-CN" altLang="en-US" dirty="0"/>
              <a:t>种转移推一下其贡献</a:t>
            </a:r>
            <a:endParaRPr lang="zh-CN" altLang="en-US" dirty="0"/>
          </a:p>
          <a:p>
            <a:r>
              <a:rPr lang="zh-CN" altLang="en-US" dirty="0"/>
              <a:t>发现有</a:t>
            </a:r>
            <a:r>
              <a:rPr lang="en-US" altLang="zh-CN" dirty="0"/>
              <a:t>6</a:t>
            </a:r>
            <a:r>
              <a:rPr lang="zh-CN" altLang="en-US" dirty="0"/>
              <a:t>种贡献：</a:t>
            </a:r>
            <a:endParaRPr lang="zh-CN" altLang="en-US" dirty="0"/>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endParaRPr lang="zh-CN" altLang="en-US" dirty="0"/>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endParaRPr lang="zh-CN" altLang="en-US" dirty="0"/>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endParaRPr lang="zh-CN" altLang="en-US" dirty="0"/>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endParaRPr lang="zh-CN" altLang="en-US" dirty="0"/>
          </a:p>
          <a:p>
            <a:r>
              <a:rPr lang="zh-CN" altLang="en-US" dirty="0"/>
              <a:t>后面两种可以通过打差分标记来实现</a:t>
            </a:r>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endParaRPr lang="en-US" altLang="zh-CN" dirty="0"/>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树上莫队</a:t>
            </a:r>
            <a:endParaRPr lang="zh-CN" altLang="en-US" dirty="0"/>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endParaRPr lang="zh-CN" altLang="en-US"/>
          </a:p>
        </p:txBody>
      </p:sp>
      <p:sp>
        <p:nvSpPr>
          <p:cNvPr id="3" name="内容占位符 2"/>
          <p:cNvSpPr>
            <a:spLocks noGrp="1"/>
          </p:cNvSpPr>
          <p:nvPr>
            <p:ph idx="1"/>
          </p:nvPr>
        </p:nvSpPr>
        <p:spPr/>
        <p:txBody>
          <a:bodyPr/>
          <a:lstStyle/>
          <a:p>
            <a:r>
              <a:rPr lang="zh-CN" altLang="en-US" dirty="0"/>
              <a:t>查询链的信息</a:t>
            </a:r>
            <a:endParaRPr lang="zh-CN" altLang="en-US" dirty="0"/>
          </a:p>
          <a:p>
            <a:r>
              <a:rPr lang="zh-CN" altLang="en-US" dirty="0"/>
              <a:t>有多种实现方法</a:t>
            </a:r>
            <a:endParaRPr lang="zh-CN" altLang="en-US" dirty="0"/>
          </a:p>
          <a:p>
            <a:r>
              <a:rPr lang="zh-CN" altLang="en-US" dirty="0"/>
              <a:t>第一种是将</a:t>
            </a:r>
            <a:r>
              <a:rPr lang="zh-CN" altLang="en-US"/>
              <a:t>树的连通</a:t>
            </a:r>
            <a:r>
              <a:rPr lang="zh-CN" altLang="en-US" dirty="0"/>
              <a:t>块分块，在树上跑莫队</a:t>
            </a:r>
            <a:endParaRPr lang="zh-CN" altLang="en-US" dirty="0"/>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endParaRPr lang="zh-CN" altLang="en-US" dirty="0"/>
          </a:p>
          <a:p>
            <a:r>
              <a:rPr lang="zh-CN" altLang="en-US" dirty="0"/>
              <a:t>无论代码难度，常数来说都是括号序更优</a:t>
            </a:r>
            <a:endParaRPr lang="zh-CN" altLang="en-US" dirty="0"/>
          </a:p>
          <a:p>
            <a:r>
              <a:rPr lang="zh-CN" altLang="en-US" dirty="0"/>
              <a:t>这里只介绍括号序</a:t>
            </a:r>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endParaRPr lang="zh-CN" altLang="en-US" dirty="0"/>
          </a:p>
          <a:p>
            <a:r>
              <a:rPr lang="zh-CN" altLang="en-US" dirty="0"/>
              <a:t>进入</a:t>
            </a:r>
            <a:r>
              <a:rPr lang="en-US" altLang="zh-CN" dirty="0"/>
              <a:t>x</a:t>
            </a:r>
            <a:r>
              <a:rPr lang="zh-CN" altLang="en-US" dirty="0"/>
              <a:t>点就</a:t>
            </a:r>
            <a:r>
              <a:rPr lang="en-US" altLang="zh-CN" dirty="0" err="1"/>
              <a:t>push_back</a:t>
            </a:r>
            <a:r>
              <a:rPr lang="en-US" altLang="zh-CN" dirty="0"/>
              <a:t>( +x )</a:t>
            </a:r>
            <a:endParaRPr lang="en-US" altLang="zh-CN" dirty="0"/>
          </a:p>
          <a:p>
            <a:r>
              <a:rPr lang="zh-CN" altLang="en-US" dirty="0"/>
              <a:t>走出</a:t>
            </a:r>
            <a:r>
              <a:rPr lang="en-US" altLang="zh-CN" dirty="0"/>
              <a:t>x</a:t>
            </a:r>
            <a:r>
              <a:rPr lang="zh-CN" altLang="en-US" dirty="0"/>
              <a:t>点就</a:t>
            </a:r>
            <a:r>
              <a:rPr lang="en-US" altLang="zh-CN" dirty="0" err="1"/>
              <a:t>push_back</a:t>
            </a:r>
            <a:r>
              <a:rPr lang="en-US" altLang="zh-CN" dirty="0"/>
              <a:t>( -x )</a:t>
            </a:r>
            <a:endParaRPr lang="en-US" altLang="zh-CN" dirty="0"/>
          </a:p>
          <a:p>
            <a:endParaRPr lang="en-US" altLang="zh-CN" dirty="0"/>
          </a:p>
          <a:p>
            <a:r>
              <a:rPr lang="zh-CN" altLang="en-US" dirty="0"/>
              <a:t>莫队转移的时候</a:t>
            </a:r>
            <a:endParaRPr lang="zh-CN" altLang="en-US" dirty="0"/>
          </a:p>
          <a:p>
            <a:r>
              <a:rPr lang="zh-CN" altLang="en-US" dirty="0"/>
              <a:t>如果新加入的值是</a:t>
            </a:r>
            <a:r>
              <a:rPr lang="en-US" altLang="zh-CN" dirty="0"/>
              <a:t>+x</a:t>
            </a:r>
            <a:r>
              <a:rPr lang="zh-CN" altLang="en-US" dirty="0"/>
              <a:t>，就加入</a:t>
            </a:r>
            <a:r>
              <a:rPr lang="en-US" altLang="zh-CN" dirty="0"/>
              <a:t>x</a:t>
            </a:r>
            <a:endParaRPr lang="en-US" altLang="zh-CN" dirty="0"/>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endParaRPr lang="zh-CN" altLang="en-US"/>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endParaRPr lang="en-US" altLang="zh-CN" dirty="0"/>
          </a:p>
          <a:p>
            <a:r>
              <a:rPr lang="zh-CN" altLang="en-US" dirty="0"/>
              <a:t>如果带修改，可以加上一维表示时间</a:t>
            </a:r>
            <a:endParaRPr lang="zh-CN" altLang="en-US" dirty="0"/>
          </a:p>
          <a:p>
            <a:r>
              <a:rPr lang="zh-CN" altLang="en-US" dirty="0"/>
              <a:t>把状态变成三元组状态</a:t>
            </a:r>
            <a:r>
              <a:rPr lang="en-US" altLang="zh-CN" dirty="0"/>
              <a:t>(</a:t>
            </a:r>
            <a:r>
              <a:rPr lang="en-US" altLang="zh-CN" dirty="0" err="1"/>
              <a:t>l,r,t</a:t>
            </a:r>
            <a:r>
              <a:rPr lang="en-US" altLang="zh-CN" dirty="0"/>
              <a:t>)</a:t>
            </a:r>
            <a:endParaRPr lang="en-US" altLang="zh-CN" dirty="0"/>
          </a:p>
          <a:p>
            <a:r>
              <a:rPr lang="zh-CN" altLang="en-US" dirty="0"/>
              <a:t>这个新的状态可以在一个可以</a:t>
            </a:r>
            <a:r>
              <a:rPr lang="en-US" altLang="zh-CN" dirty="0"/>
              <a:t>O(1)</a:t>
            </a:r>
            <a:r>
              <a:rPr lang="zh-CN" altLang="en-US" dirty="0"/>
              <a:t>转移到</a:t>
            </a:r>
            <a:endParaRPr lang="zh-CN" altLang="en-US" dirty="0"/>
          </a:p>
          <a:p>
            <a:r>
              <a:rPr lang="en-US" altLang="zh-CN" dirty="0"/>
              <a:t>(l,r,t-1) </a:t>
            </a:r>
            <a:r>
              <a:rPr lang="en-US" altLang="zh-CN" dirty="0">
                <a:sym typeface="+mn-ea"/>
              </a:rPr>
              <a:t>(l,r,t+1)</a:t>
            </a:r>
            <a:endParaRPr lang="en-US" altLang="zh-CN" dirty="0"/>
          </a:p>
          <a:p>
            <a:r>
              <a:rPr lang="en-US" altLang="zh-CN" dirty="0">
                <a:sym typeface="+mn-ea"/>
              </a:rPr>
              <a:t>(l-1,r,t) (l+1,r,t)</a:t>
            </a:r>
            <a:endParaRPr lang="en-US" altLang="zh-CN" dirty="0">
              <a:sym typeface="+mn-ea"/>
            </a:endParaRPr>
          </a:p>
          <a:p>
            <a:r>
              <a:rPr lang="en-US" altLang="zh-CN" dirty="0">
                <a:sym typeface="+mn-ea"/>
              </a:rPr>
              <a:t>(l,r-1,t) (l,r+1,t)</a:t>
            </a:r>
            <a:endParaRPr lang="en-US" altLang="zh-CN" dirty="0">
              <a:sym typeface="+mn-ea"/>
            </a:endParaRPr>
          </a:p>
          <a:p>
            <a:endParaRPr lang="en-US" altLang="zh-CN" dirty="0"/>
          </a:p>
          <a:p>
            <a:r>
              <a:rPr lang="zh-CN" altLang="en-US" dirty="0"/>
              <a:t>可以用和普通莫队类似的方法排序转移，做到</a:t>
            </a:r>
            <a:r>
              <a:rPr lang="en-US" altLang="zh-CN" dirty="0"/>
              <a:t>O( n^5/3 )</a:t>
            </a:r>
            <a:endParaRPr lang="en-US" altLang="zh-C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endParaRPr lang="zh-CN" altLang="en-US"/>
          </a:p>
        </p:txBody>
      </p:sp>
      <p:sp>
        <p:nvSpPr>
          <p:cNvPr id="3" name="内容占位符 2"/>
          <p:cNvSpPr>
            <a:spLocks noGrp="1"/>
          </p:cNvSpPr>
          <p:nvPr>
            <p:ph idx="1"/>
          </p:nvPr>
        </p:nvSpPr>
        <p:spPr/>
        <p:txBody>
          <a:bodyPr/>
          <a:lstStyle/>
          <a:p>
            <a:r>
              <a:rPr lang="zh-CN" altLang="en-US" dirty="0"/>
              <a:t>莫队转移需要可以在一个可以接受的复杂度达到：</a:t>
            </a:r>
            <a:endParaRPr lang="zh-CN" altLang="en-US" dirty="0"/>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endParaRPr lang="en-US" altLang="zh-CN" dirty="0"/>
          </a:p>
          <a:p>
            <a:r>
              <a:rPr lang="zh-CN" altLang="en-US" dirty="0"/>
              <a:t>然而有的信息不支持快速删除（比如</a:t>
            </a:r>
            <a:r>
              <a:rPr lang="en-US" altLang="zh-CN" dirty="0"/>
              <a:t>max</a:t>
            </a:r>
            <a:r>
              <a:rPr lang="zh-CN" altLang="en-US" dirty="0"/>
              <a:t>）</a:t>
            </a:r>
            <a:endParaRPr lang="zh-CN" altLang="en-US" dirty="0"/>
          </a:p>
          <a:p>
            <a:r>
              <a:rPr lang="zh-CN" altLang="en-US" dirty="0"/>
              <a:t>可以通过一些方法使得其只要支持按顺序撤销，而不用支持删除</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endParaRPr lang="zh-CN" altLang="en-US" dirty="0"/>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endParaRPr lang="en-US" altLang="zh-CN" dirty="0"/>
          </a:p>
          <a:p>
            <a:r>
              <a:rPr lang="en-US" altLang="zh-CN" dirty="0"/>
              <a:t>1&lt;=</a:t>
            </a:r>
            <a:r>
              <a:rPr lang="en-US" altLang="zh-CN" dirty="0" err="1"/>
              <a:t>n,ai</a:t>
            </a:r>
            <a:r>
              <a:rPr lang="en-US" altLang="zh-CN" dirty="0"/>
              <a:t>&lt;=2e5</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endParaRPr lang="zh-CN" altLang="en-US"/>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endParaRPr lang="zh-CN" altLang="en-US"/>
          </a:p>
          <a:p>
            <a:endParaRPr lang="zh-CN"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endParaRPr lang="en-US" altLang="zh-CN"/>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endParaRPr lang="zh-CN" altLang="en-US" dirty="0"/>
          </a:p>
          <a:p>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endParaRPr lang="zh-CN" altLang="en-US"/>
          </a:p>
          <a:p>
            <a:endParaRPr lang="zh-CN" altLang="en-US"/>
          </a:p>
          <a:p>
            <a:r>
              <a:rPr lang="zh-CN" altLang="en-US"/>
              <a:t>然而区间逆序对能优化复杂度的原因是因为信息具有可减性，可以通过差分来降低复杂度</a:t>
            </a:r>
            <a:endParaRPr lang="zh-CN" altLang="en-US"/>
          </a:p>
          <a:p>
            <a:endParaRPr lang="zh-CN" altLang="en-US"/>
          </a:p>
          <a:p>
            <a:r>
              <a:rPr lang="zh-CN" altLang="en-US"/>
              <a:t>区间前驱后继明显没有这种性质</a:t>
            </a:r>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考虑一个数据结构</a:t>
            </a:r>
            <a:endParaRPr lang="zh-CN" altLang="en-US" dirty="0"/>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endParaRPr lang="zh-CN" altLang="en-US" dirty="0"/>
          </a:p>
          <a:p>
            <a:r>
              <a:rPr lang="zh-CN" altLang="en-US" dirty="0"/>
              <a:t>如果我们查询区间</a:t>
            </a:r>
            <a:r>
              <a:rPr lang="en-US" altLang="zh-CN" dirty="0"/>
              <a:t>[</a:t>
            </a:r>
            <a:r>
              <a:rPr lang="en-US" altLang="zh-CN" dirty="0" err="1"/>
              <a:t>l,r</a:t>
            </a:r>
            <a:r>
              <a:rPr lang="en-US" altLang="zh-CN" dirty="0"/>
              <a:t>]</a:t>
            </a:r>
            <a:endParaRPr lang="en-US" altLang="zh-CN" dirty="0"/>
          </a:p>
          <a:p>
            <a:r>
              <a:rPr lang="zh-CN" altLang="en-US" dirty="0"/>
              <a:t>然后我们有区间</a:t>
            </a:r>
            <a:r>
              <a:rPr lang="en-US" altLang="zh-CN" dirty="0"/>
              <a:t>[</a:t>
            </a:r>
            <a:r>
              <a:rPr lang="en-US" altLang="zh-CN" dirty="0" err="1"/>
              <a:t>x,y</a:t>
            </a:r>
            <a:r>
              <a:rPr lang="en-US" altLang="zh-CN" dirty="0"/>
              <a:t>]</a:t>
            </a:r>
            <a:r>
              <a:rPr lang="zh-CN" altLang="en-US" dirty="0"/>
              <a:t>的值域链表</a:t>
            </a:r>
            <a:endParaRPr lang="zh-CN" altLang="en-US" dirty="0"/>
          </a:p>
          <a:p>
            <a:r>
              <a:rPr lang="zh-CN" altLang="en-US" dirty="0"/>
              <a:t>满足</a:t>
            </a:r>
            <a:r>
              <a:rPr lang="en-US" altLang="zh-CN" dirty="0"/>
              <a:t>x &lt;= l , r &lt;= y</a:t>
            </a:r>
            <a:endParaRPr lang="en-US" altLang="zh-CN" dirty="0"/>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endParaRPr lang="zh-CN" altLang="en-US" dirty="0"/>
          </a:p>
          <a:p>
            <a:r>
              <a:rPr lang="zh-CN" altLang="en-US" dirty="0"/>
              <a:t>删除</a:t>
            </a:r>
            <a:r>
              <a:rPr lang="en-US" altLang="zh-CN" dirty="0"/>
              <a:t>x</a:t>
            </a:r>
            <a:r>
              <a:rPr lang="zh-CN" altLang="en-US" dirty="0"/>
              <a:t>的时候</a:t>
            </a:r>
            <a:endParaRPr lang="zh-CN" altLang="en-US" dirty="0"/>
          </a:p>
          <a:p>
            <a:r>
              <a:rPr lang="zh-CN" altLang="en-US" dirty="0"/>
              <a:t>将</a:t>
            </a:r>
            <a:r>
              <a:rPr lang="en-US" altLang="zh-CN" dirty="0"/>
              <a:t>x-pre(x) , </a:t>
            </a:r>
            <a:r>
              <a:rPr lang="en-US" altLang="zh-CN" dirty="0" err="1"/>
              <a:t>suf</a:t>
            </a:r>
            <a:r>
              <a:rPr lang="en-US" altLang="zh-CN" dirty="0"/>
              <a:t>(x)-x</a:t>
            </a:r>
            <a:r>
              <a:rPr lang="zh-CN" altLang="en-US" dirty="0"/>
              <a:t>删除</a:t>
            </a:r>
            <a:endParaRPr lang="zh-CN" altLang="en-US" dirty="0"/>
          </a:p>
          <a:p>
            <a:r>
              <a:rPr lang="zh-CN" altLang="en-US" dirty="0"/>
              <a:t>将</a:t>
            </a:r>
            <a:r>
              <a:rPr lang="en-US" altLang="zh-CN" dirty="0" err="1"/>
              <a:t>suf</a:t>
            </a:r>
            <a:r>
              <a:rPr lang="en-US" altLang="zh-CN" dirty="0"/>
              <a:t>(x)-pre(x)</a:t>
            </a:r>
            <a:r>
              <a:rPr lang="zh-CN" altLang="en-US" dirty="0"/>
              <a:t>插入</a:t>
            </a:r>
            <a:endParaRPr lang="zh-CN" altLang="en-US" dirty="0"/>
          </a:p>
          <a:p>
            <a:r>
              <a:rPr lang="zh-CN" altLang="en-US" dirty="0"/>
              <a:t>即可以维护出新的区间的答案了</a:t>
            </a:r>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endParaRPr lang="en-US" altLang="zh-CN"/>
          </a:p>
          <a:p>
            <a:r>
              <a:rPr lang="zh-CN" altLang="en-US"/>
              <a:t>蓝色的区间为</a:t>
            </a:r>
            <a:r>
              <a:rPr lang="en-US" altLang="zh-CN"/>
              <a:t>[l,r]</a:t>
            </a:r>
            <a:endParaRPr lang="en-US" altLang="zh-CN"/>
          </a:p>
          <a:p>
            <a:r>
              <a:rPr lang="zh-CN" altLang="en-US"/>
              <a:t>即我们需要删除绿色的区间里面所有的数</a:t>
            </a:r>
            <a:endParaRPr lang="zh-CN" altLang="en-US"/>
          </a:p>
          <a:p>
            <a:endParaRPr lang="en-US" altLang="zh-CN"/>
          </a:p>
        </p:txBody>
      </p:sp>
      <p:graphicFrame>
        <p:nvGraphicFramePr>
          <p:cNvPr id="4" name="对象 3"/>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spid="_x0000_s5" name="" r:id="rId1" imgW="9515475" imgH="1819275" progId="Paint.Picture">
                  <p:embed/>
                </p:oleObj>
              </mc:Choice>
              <mc:Fallback>
                <p:oleObj name="" r:id="rId1" imgW="9515475" imgH="1819275" progId="Paint.Picture">
                  <p:embed/>
                  <p:pic>
                    <p:nvPicPr>
                      <p:cNvPr id="0" name="图片 4" descr="image2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endParaRPr lang="zh-CN" altLang="en-US" dirty="0"/>
          </a:p>
          <a:p>
            <a:r>
              <a:rPr lang="zh-CN" altLang="en-US" dirty="0"/>
              <a:t>如果维护了关键点到关键点的信息</a:t>
            </a:r>
            <a:endParaRPr lang="zh-CN" altLang="en-US" dirty="0"/>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endParaRPr lang="en-US" altLang="zh-CN" dirty="0"/>
          </a:p>
          <a:p>
            <a:r>
              <a:rPr lang="zh-CN" altLang="en-US" dirty="0"/>
              <a:t>我们知道所有关键点的位置后</a:t>
            </a:r>
            <a:endParaRPr lang="zh-CN" altLang="en-US" dirty="0"/>
          </a:p>
          <a:p>
            <a:r>
              <a:rPr lang="zh-CN" altLang="en-US" dirty="0"/>
              <a:t>可以离线每个询问，就知道每个询问是由哪一对关键点得来的</a:t>
            </a:r>
            <a:endParaRPr lang="zh-CN" altLang="en-US" dirty="0"/>
          </a:p>
          <a:p>
            <a:endParaRPr lang="zh-CN" altLang="en-US" dirty="0"/>
          </a:p>
          <a:p>
            <a:endParaRPr lang="en-US" altLang="zh-CN" dirty="0"/>
          </a:p>
        </p:txBody>
      </p:sp>
      <p:graphicFrame>
        <p:nvGraphicFramePr>
          <p:cNvPr id="4" name="对象 3"/>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spid="_x0000_s5" name="" r:id="rId1" imgW="9286875" imgH="1685925" progId="Paint.Picture">
                  <p:embed/>
                </p:oleObj>
              </mc:Choice>
              <mc:Fallback>
                <p:oleObj name="" r:id="rId1" imgW="9286875" imgH="1685925" progId="Paint.Picture">
                  <p:embed/>
                  <p:pic>
                    <p:nvPicPr>
                      <p:cNvPr id="0" name="图片 4" descr="image2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endParaRPr lang="zh-CN" altLang="en-US" dirty="0"/>
          </a:p>
          <a:p>
            <a:r>
              <a:rPr lang="zh-CN" altLang="en-US" dirty="0"/>
              <a:t>于是对于每个询问，转移的复杂度为</a:t>
            </a:r>
            <a:r>
              <a:rPr lang="en-US" altLang="zh-CN" dirty="0"/>
              <a:t>O( n/sqrt(m) )</a:t>
            </a:r>
            <a:endParaRPr lang="en-US" altLang="zh-CN" dirty="0"/>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endParaRPr lang="en-US" altLang="zh-CN" dirty="0"/>
          </a:p>
          <a:p>
            <a:r>
              <a:rPr lang="zh-CN" altLang="en-US" dirty="0"/>
              <a:t>总复杂度</a:t>
            </a:r>
            <a:r>
              <a:rPr lang="en-US" altLang="zh-CN" dirty="0"/>
              <a:t>O( n^2/sqrt(m) + n/sqrt(m)*m ) = O( </a:t>
            </a:r>
            <a:r>
              <a:rPr lang="en-US" altLang="zh-CN" dirty="0" err="1"/>
              <a:t>nsqrt</a:t>
            </a:r>
            <a:r>
              <a:rPr lang="en-US" altLang="zh-CN" dirty="0"/>
              <a:t>(m) )</a:t>
            </a:r>
            <a:endParaRPr lang="en-US" altLang="zh-CN"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删除点之后还需要撤回这个删除</a:t>
            </a:r>
            <a:endParaRPr lang="zh-CN" altLang="en-US" dirty="0"/>
          </a:p>
          <a:p>
            <a:r>
              <a:rPr lang="zh-CN" altLang="en-US" dirty="0"/>
              <a:t>这个可以按时间维护一个栈来搞</a:t>
            </a:r>
            <a:endParaRPr lang="zh-CN" altLang="en-US" dirty="0"/>
          </a:p>
          <a:p>
            <a:endParaRPr lang="zh-CN" altLang="en-US" dirty="0"/>
          </a:p>
          <a:p>
            <a:r>
              <a:rPr lang="zh-CN" altLang="en-US" dirty="0"/>
              <a:t>优化的本质是：</a:t>
            </a:r>
            <a:endParaRPr lang="zh-CN" altLang="en-US" dirty="0"/>
          </a:p>
          <a:p>
            <a:r>
              <a:rPr lang="zh-CN" altLang="en-US" dirty="0"/>
              <a:t>无法</a:t>
            </a:r>
            <a:r>
              <a:rPr lang="en-US" altLang="zh-CN" dirty="0"/>
              <a:t>O(1)</a:t>
            </a:r>
            <a:r>
              <a:rPr lang="zh-CN" altLang="en-US" dirty="0"/>
              <a:t>插入</a:t>
            </a:r>
            <a:endParaRPr lang="zh-CN" altLang="en-US" dirty="0"/>
          </a:p>
          <a:p>
            <a:r>
              <a:rPr lang="zh-CN" altLang="en-US" dirty="0"/>
              <a:t>但是可以</a:t>
            </a:r>
            <a:r>
              <a:rPr lang="en-US" altLang="zh-CN" dirty="0"/>
              <a:t>O(1)</a:t>
            </a:r>
            <a:r>
              <a:rPr lang="zh-CN" altLang="en-US" dirty="0"/>
              <a:t>撤销</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 </a:t>
            </a:r>
            <a:r>
              <a:rPr lang="zh-CN" altLang="en-US" dirty="0"/>
              <a:t>教主的魔法</a:t>
            </a:r>
            <a:endParaRPr lang="zh-CN" dirty="0"/>
          </a:p>
        </p:txBody>
      </p:sp>
      <p:sp>
        <p:nvSpPr>
          <p:cNvPr id="3" name="内容占位符 2"/>
          <p:cNvSpPr>
            <a:spLocks noGrp="1"/>
          </p:cNvSpPr>
          <p:nvPr>
            <p:ph idx="1"/>
          </p:nvPr>
        </p:nvSpPr>
        <p:spPr/>
        <p:txBody>
          <a:bodyPr/>
          <a:lstStyle/>
          <a:p>
            <a:r>
              <a:rPr lang="zh-CN" altLang="en-US" dirty="0"/>
              <a:t>维护一个序列</a:t>
            </a:r>
            <a:endParaRPr lang="zh-CN" altLang="en-US" dirty="0"/>
          </a:p>
          <a:p>
            <a:r>
              <a:rPr lang="en-US" altLang="zh-CN" dirty="0"/>
              <a:t>1.</a:t>
            </a:r>
            <a:r>
              <a:rPr lang="zh-CN" altLang="en-US" dirty="0"/>
              <a:t>区间加</a:t>
            </a:r>
            <a:endParaRPr lang="zh-CN" altLang="en-US" dirty="0"/>
          </a:p>
          <a:p>
            <a:r>
              <a:rPr lang="en-US" altLang="zh-CN" dirty="0"/>
              <a:t>2.</a:t>
            </a:r>
            <a:r>
              <a:rPr lang="zh-CN" altLang="en-US" dirty="0"/>
              <a:t>查询区间小于</a:t>
            </a:r>
            <a:r>
              <a:rPr lang="en-US" altLang="zh-CN" dirty="0"/>
              <a:t>x</a:t>
            </a:r>
            <a:r>
              <a:rPr lang="zh-CN" altLang="en-US" dirty="0"/>
              <a:t>的数个数</a:t>
            </a:r>
            <a:endParaRPr lang="zh-CN" altLang="en-US" dirty="0"/>
          </a:p>
          <a:p>
            <a:r>
              <a:rPr lang="en-US" altLang="zh-CN" dirty="0"/>
              <a:t>n,m&lt;=1e5,x&lt;=1e9</a:t>
            </a:r>
            <a:endParaRPr lang="zh-CN" altLang="en-US" dirty="0"/>
          </a:p>
          <a:p>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其实不删除莫队和静态分块一定程度上是等价的</a:t>
            </a:r>
            <a:endParaRPr lang="zh-CN" altLang="en-US" dirty="0"/>
          </a:p>
          <a:p>
            <a:r>
              <a:rPr lang="zh-CN" altLang="en-US" dirty="0"/>
              <a:t>区别：</a:t>
            </a:r>
            <a:endParaRPr lang="zh-CN" altLang="en-US" dirty="0"/>
          </a:p>
          <a:p>
            <a:r>
              <a:rPr lang="en-US" altLang="zh-CN" dirty="0"/>
              <a:t>1.</a:t>
            </a:r>
            <a:r>
              <a:rPr lang="zh-CN" altLang="en-US" dirty="0"/>
              <a:t>不删除莫队的常数较小</a:t>
            </a:r>
            <a:endParaRPr lang="zh-CN" altLang="en-US" dirty="0"/>
          </a:p>
          <a:p>
            <a:r>
              <a:rPr lang="en-US" altLang="zh-CN" dirty="0"/>
              <a:t>2.</a:t>
            </a:r>
            <a:r>
              <a:rPr lang="zh-CN" altLang="en-US" dirty="0"/>
              <a:t>不删除莫队利用了之前状态的信息，也就是说如果不支持快速可持久化，不删除莫队的复杂度会比静态分块更优</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endParaRPr lang="zh-CN" altLang="en-US" dirty="0"/>
          </a:p>
          <a:p>
            <a:r>
              <a:rPr lang="zh-CN" altLang="en-US" dirty="0"/>
              <a:t>可以去</a:t>
            </a:r>
            <a:r>
              <a:rPr lang="en-US" altLang="zh-CN" dirty="0" err="1"/>
              <a:t>cf</a:t>
            </a:r>
            <a:r>
              <a:rPr lang="zh-CN" altLang="en-US" dirty="0"/>
              <a:t>上翻翻</a:t>
            </a:r>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Luogu5906 [</a:t>
            </a:r>
            <a:r>
              <a:rPr lang="zh-CN" altLang="en-US" dirty="0"/>
              <a:t>模板</a:t>
            </a:r>
            <a:r>
              <a:rPr lang="en-US" altLang="zh-CN" dirty="0"/>
              <a:t>]</a:t>
            </a:r>
            <a:r>
              <a:rPr lang="zh-CN" altLang="en-US" dirty="0"/>
              <a:t>回滚莫队</a:t>
            </a:r>
            <a:r>
              <a:rPr lang="en-US" altLang="zh-CN" dirty="0"/>
              <a:t>&amp;</a:t>
            </a:r>
            <a:r>
              <a:rPr lang="zh-CN" altLang="en-US" dirty="0"/>
              <a:t>不删除莫队</a:t>
            </a:r>
            <a:br>
              <a:rPr lang="en-US" altLang="zh-CN" dirty="0"/>
            </a:br>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endParaRPr lang="en-US" altLang="zh-CN"/>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的排列</a:t>
            </a:r>
            <a:endParaRPr lang="en-US" altLang="zh-CN" dirty="0"/>
          </a:p>
          <a:p>
            <a:r>
              <a:rPr lang="zh-CN" altLang="en-US" dirty="0"/>
              <a:t>有</a:t>
            </a:r>
            <a:r>
              <a:rPr lang="en-US" altLang="zh-CN" dirty="0"/>
              <a:t>m</a:t>
            </a:r>
            <a:r>
              <a:rPr lang="zh-CN" altLang="en-US" dirty="0"/>
              <a:t>次查询，每次查询给出</a:t>
            </a:r>
            <a:r>
              <a:rPr lang="en-US" altLang="zh-CN" dirty="0"/>
              <a:t>[</a:t>
            </a:r>
            <a:r>
              <a:rPr lang="en-US" altLang="zh-CN" dirty="0" err="1"/>
              <a:t>l,r</a:t>
            </a:r>
            <a:r>
              <a:rPr lang="en-US" altLang="zh-CN" dirty="0"/>
              <a:t>]</a:t>
            </a:r>
            <a:r>
              <a:rPr lang="zh-CN" altLang="en-US" dirty="0"/>
              <a:t>，输出最大的</a:t>
            </a:r>
            <a:r>
              <a:rPr lang="en-US" altLang="zh-CN" dirty="0"/>
              <a:t>(j-</a:t>
            </a:r>
            <a:r>
              <a:rPr lang="en-US" altLang="zh-CN" dirty="0" err="1"/>
              <a:t>i</a:t>
            </a:r>
            <a:r>
              <a:rPr lang="en-US" altLang="zh-CN" dirty="0"/>
              <a:t>)</a:t>
            </a:r>
            <a:r>
              <a:rPr lang="zh-CN" altLang="en-US" dirty="0"/>
              <a:t>满足：</a:t>
            </a:r>
            <a:endParaRPr lang="en-US" altLang="zh-CN" dirty="0"/>
          </a:p>
          <a:p>
            <a:r>
              <a:rPr lang="en-US" altLang="zh-CN" dirty="0"/>
              <a:t>i,i+1,…j</a:t>
            </a:r>
            <a:r>
              <a:rPr lang="zh-CN" altLang="en-US" dirty="0"/>
              <a:t>这些值都在区间</a:t>
            </a:r>
            <a:r>
              <a:rPr lang="en-US" altLang="zh-CN" dirty="0"/>
              <a:t>[</a:t>
            </a:r>
            <a:r>
              <a:rPr lang="en-US" altLang="zh-CN" dirty="0" err="1"/>
              <a:t>l,r</a:t>
            </a:r>
            <a:r>
              <a:rPr lang="en-US" altLang="zh-CN" dirty="0"/>
              <a:t>]</a:t>
            </a:r>
            <a:r>
              <a:rPr lang="zh-CN" altLang="en-US" dirty="0"/>
              <a:t>中出现过</a:t>
            </a:r>
            <a:endParaRPr lang="zh-CN" alt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endParaRPr lang="zh-CN" altLang="en-US"/>
          </a:p>
        </p:txBody>
      </p:sp>
      <p:sp>
        <p:nvSpPr>
          <p:cNvPr id="3" name="内容占位符 2"/>
          <p:cNvSpPr>
            <a:spLocks noGrp="1"/>
          </p:cNvSpPr>
          <p:nvPr>
            <p:ph idx="1"/>
          </p:nvPr>
        </p:nvSpPr>
        <p:spPr/>
        <p:txBody>
          <a:bodyPr/>
          <a:lstStyle/>
          <a:p>
            <a:r>
              <a:rPr lang="zh-CN" altLang="en-US"/>
              <a:t>若维护当前区间[l,r]中每个值向左右延伸到的最远位置</a:t>
            </a:r>
            <a:endParaRPr lang="zh-CN" altLang="en-US"/>
          </a:p>
          <a:p>
            <a:r>
              <a:rPr lang="zh-CN" altLang="en-US"/>
              <a:t>实际只要维护值域的每个边缘点向另一侧延伸的最远位置</a:t>
            </a:r>
            <a:endParaRPr lang="zh-CN" altLang="en-US"/>
          </a:p>
          <a:p>
            <a:r>
              <a:rPr lang="zh-CN" altLang="en-US"/>
              <a:t>可以O(1)转移到[l,r+1]或[l-1,r]</a:t>
            </a:r>
            <a:endParaRPr lang="zh-CN" altLang="en-US"/>
          </a:p>
          <a:p>
            <a:r>
              <a:rPr lang="zh-CN" altLang="en-US"/>
              <a:t>但是这个由于是个取</a:t>
            </a:r>
            <a:r>
              <a:rPr lang="en-US" altLang="zh-CN"/>
              <a:t>max</a:t>
            </a:r>
            <a:r>
              <a:rPr lang="zh-CN" altLang="en-US"/>
              <a:t>的过程，所以不支持删除</a:t>
            </a:r>
            <a:endParaRPr lang="zh-CN" altLang="en-US"/>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Luogu5386 [Cnoi2019]</a:t>
            </a:r>
            <a:r>
              <a:rPr lang="zh-CN" altLang="en-US" dirty="0"/>
              <a:t>数字游戏</a:t>
            </a:r>
            <a:endParaRPr lang="zh-CN" altLang="en-US" dirty="0"/>
          </a:p>
        </p:txBody>
      </p:sp>
      <p:sp>
        <p:nvSpPr>
          <p:cNvPr id="3" name="内容占位符 2"/>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endParaRPr lang="zh-CN"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endParaRPr lang="en-US" altLang="zh-CN" dirty="0"/>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endParaRPr lang="zh-CN" altLang="en-US"/>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endParaRPr lang="zh-CN" altLang="en-US"/>
          </a:p>
          <a:p>
            <a:r>
              <a:rPr lang="zh-CN" altLang="en-US"/>
              <a:t>但是区间修改后树套树无法快速合并信息</a:t>
            </a:r>
            <a:endParaRPr lang="zh-CN" altLang="en-US"/>
          </a:p>
          <a:p>
            <a:r>
              <a:rPr lang="zh-CN" altLang="en-US"/>
              <a:t>比如我们维护了</a:t>
            </a:r>
            <a:r>
              <a:rPr lang="en-US" altLang="zh-CN"/>
              <a:t>cur</a:t>
            </a:r>
            <a:r>
              <a:rPr lang="zh-CN" altLang="en-US"/>
              <a:t>的一个名次数据结构</a:t>
            </a:r>
            <a:endParaRPr lang="zh-CN" altLang="en-US"/>
          </a:p>
          <a:p>
            <a:r>
              <a:rPr lang="en-US" altLang="zh-CN"/>
              <a:t>cur</a:t>
            </a:r>
            <a:r>
              <a:rPr lang="zh-CN" altLang="en-US"/>
              <a:t>的左儿子没有发生变化</a:t>
            </a:r>
            <a:endParaRPr lang="zh-CN" altLang="en-US"/>
          </a:p>
          <a:p>
            <a:r>
              <a:rPr lang="en-US" altLang="zh-CN"/>
              <a:t>cur</a:t>
            </a:r>
            <a:r>
              <a:rPr lang="zh-CN" altLang="en-US"/>
              <a:t>的右儿子被整体加了</a:t>
            </a:r>
            <a:endParaRPr lang="zh-CN" altLang="en-US"/>
          </a:p>
          <a:p>
            <a:r>
              <a:rPr lang="zh-CN" altLang="en-US"/>
              <a:t>这样我们无法通过这两个儿子的名次数据结构快速维护出</a:t>
            </a:r>
            <a:r>
              <a:rPr lang="en-US" altLang="zh-CN"/>
              <a:t>cur</a:t>
            </a:r>
            <a:r>
              <a:rPr lang="zh-CN" altLang="en-US"/>
              <a:t>的名次数据结构</a:t>
            </a:r>
            <a:endParaRPr lang="zh-CN" altLang="en-US"/>
          </a:p>
          <a:p>
            <a:r>
              <a:rPr lang="zh-CN" altLang="en-US"/>
              <a:t>也无法直接在</a:t>
            </a:r>
            <a:r>
              <a:rPr lang="en-US" altLang="zh-CN"/>
              <a:t>cur</a:t>
            </a:r>
            <a:r>
              <a:rPr lang="zh-CN" altLang="en-US"/>
              <a:t>的名次数据结构上操作</a:t>
            </a:r>
            <a:endParaRPr lang="zh-CN" altLang="en-US"/>
          </a:p>
          <a:p>
            <a:r>
              <a:rPr lang="zh-CN" altLang="en-US"/>
              <a:t>所以分治结构无法在低复杂度解决这个问题</a:t>
            </a:r>
            <a:endParaRPr lang="zh-CN" alt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endParaRPr lang="zh-CN" altLang="en-US"/>
          </a:p>
        </p:txBody>
      </p:sp>
      <p:sp>
        <p:nvSpPr>
          <p:cNvPr id="3" name="内容占位符 2"/>
          <p:cNvSpPr>
            <a:spLocks noGrp="1"/>
          </p:cNvSpPr>
          <p:nvPr>
            <p:ph idx="1"/>
          </p:nvPr>
        </p:nvSpPr>
        <p:spPr/>
        <p:txBody>
          <a:bodyPr/>
          <a:lstStyle/>
          <a:p>
            <a:r>
              <a:rPr lang="zh-CN" altLang="en-US" dirty="0"/>
              <a:t>通过预处理信息来达到更好的复杂度</a:t>
            </a:r>
            <a:endParaRPr lang="zh-CN" altLang="en-US" dirty="0"/>
          </a:p>
          <a:p>
            <a:r>
              <a:rPr lang="zh-CN" altLang="en-US" dirty="0"/>
              <a:t>功能为莫队算法的子集</a:t>
            </a:r>
            <a:endParaRPr lang="zh-CN" altLang="en-US" dirty="0"/>
          </a:p>
          <a:p>
            <a:r>
              <a:rPr lang="zh-CN" altLang="en-US" dirty="0"/>
              <a:t>也就是说除非强制在线，不然静态分块一定不如莫队</a:t>
            </a:r>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endParaRPr lang="zh-CN"/>
          </a:p>
        </p:txBody>
      </p:sp>
      <p:sp>
        <p:nvSpPr>
          <p:cNvPr id="3" name="内容占位符 2"/>
          <p:cNvSpPr>
            <a:spLocks noGrp="1"/>
          </p:cNvSpPr>
          <p:nvPr>
            <p:ph idx="1"/>
          </p:nvPr>
        </p:nvSpPr>
        <p:spPr/>
        <p:txBody>
          <a:bodyPr/>
          <a:lstStyle/>
          <a:p>
            <a:r>
              <a:rPr lang="zh-CN" altLang="en-US" dirty="0"/>
              <a:t>给一个序列，每次查询一个区间的众数，强制在线</a:t>
            </a:r>
            <a:endParaRPr lang="zh-CN"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endParaRPr lang="zh-CN" altLang="en-US" dirty="0"/>
          </a:p>
          <a:p>
            <a:r>
              <a:rPr lang="zh-CN" altLang="en-US" dirty="0"/>
              <a:t>对于众数有一个性质：</a:t>
            </a:r>
            <a:endParaRPr lang="zh-CN" altLang="en-US" dirty="0"/>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endParaRPr lang="zh-CN" altLang="en-US" dirty="0"/>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endParaRPr lang="zh-CN"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endParaRPr lang="zh-CN" altLang="en-US" dirty="0"/>
          </a:p>
          <a:p>
            <a:endParaRPr lang="zh-CN" altLang="en-US" dirty="0"/>
          </a:p>
          <a:p>
            <a:endParaRPr lang="zh-CN" altLang="en-US" dirty="0"/>
          </a:p>
          <a:p>
            <a:endParaRPr lang="zh-CN" altLang="en-US" dirty="0"/>
          </a:p>
          <a:p>
            <a:r>
              <a:rPr lang="zh-CN" altLang="en-US" dirty="0"/>
              <a:t>预处理每两个关键点之间的众数</a:t>
            </a:r>
            <a:endParaRPr lang="zh-CN" altLang="en-US" dirty="0"/>
          </a:p>
          <a:p>
            <a:r>
              <a:rPr lang="zh-CN" altLang="en-US" dirty="0"/>
              <a:t>这个可以以每个关键点为开头</a:t>
            </a:r>
            <a:r>
              <a:rPr lang="en-US" altLang="zh-CN" dirty="0"/>
              <a:t>for</a:t>
            </a:r>
            <a:r>
              <a:rPr lang="zh-CN" altLang="en-US" dirty="0"/>
              <a:t>一下序列实现</a:t>
            </a:r>
            <a:endParaRPr lang="zh-CN" altLang="en-US" dirty="0"/>
          </a:p>
        </p:txBody>
      </p:sp>
      <p:graphicFrame>
        <p:nvGraphicFramePr>
          <p:cNvPr id="6" name="对象 5"/>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spid="_x0000_s4" name="" r:id="rId1" imgW="11106150" imgH="1362075" progId="PBrush">
                  <p:embed/>
                </p:oleObj>
              </mc:Choice>
              <mc:Fallback>
                <p:oleObj name="" r:id="rId1" imgW="11106150" imgH="1362075" progId="PBrush">
                  <p:embed/>
                  <p:pic>
                    <p:nvPicPr>
                      <p:cNvPr id="0" name="图片 6" descr="image2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查询的时候</a:t>
            </a:r>
            <a:endParaRPr lang="zh-CN" altLang="en-US"/>
          </a:p>
          <a:p>
            <a:r>
              <a:rPr lang="zh-CN" altLang="en-US"/>
              <a:t>我们已经预处理了黄色部分的众数了</a:t>
            </a:r>
            <a:endParaRPr lang="zh-CN" altLang="en-US"/>
          </a:p>
          <a:p>
            <a:r>
              <a:rPr lang="zh-CN" altLang="en-US"/>
              <a:t>只需要加入蓝色的点，蓝色的点只有</a:t>
            </a:r>
            <a:r>
              <a:rPr lang="en-US" altLang="zh-CN"/>
              <a:t>        </a:t>
            </a:r>
            <a:r>
              <a:rPr lang="zh-CN" altLang="en-US"/>
              <a:t>一个一个验证即可</a:t>
            </a:r>
            <a:endParaRPr lang="zh-CN" altLang="en-US"/>
          </a:p>
        </p:txBody>
      </p:sp>
      <p:graphicFrame>
        <p:nvGraphicFramePr>
          <p:cNvPr id="6" name="对象 5"/>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spid="_x0000_s4" name="" r:id="rId1" imgW="10944225" imgH="1657350" progId="Paint.Picture">
                  <p:embed/>
                </p:oleObj>
              </mc:Choice>
              <mc:Fallback>
                <p:oleObj name="" r:id="rId1" imgW="10944225" imgH="1657350" progId="Paint.Picture">
                  <p:embed/>
                  <p:pic>
                    <p:nvPicPr>
                      <p:cNvPr id="0" name="图片 6" descr="image3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spid="_x0000_s5" name="" r:id="rId3" imgW="5791200" imgH="5181600" progId="">
                  <p:embed/>
                </p:oleObj>
              </mc:Choice>
              <mc:Fallback>
                <p:oleObj name="" r:id="rId3" imgW="5791200" imgH="5181600" progId="">
                  <p:embed/>
                  <p:pic>
                    <p:nvPicPr>
                      <p:cNvPr id="0" name="图片 5" descr="image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endParaRPr lang="zh-CN" altLang="en-US" dirty="0"/>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endParaRPr lang="en-US" altLang="zh-CN" dirty="0"/>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endParaRPr lang="zh-CN" altLang="en-US" dirty="0"/>
          </a:p>
          <a:p>
            <a:endParaRPr lang="zh-CN"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还有另一个做法</a:t>
            </a:r>
            <a:endParaRPr lang="zh-CN" altLang="en-US" dirty="0"/>
          </a:p>
          <a:p>
            <a:r>
              <a:rPr lang="zh-CN" altLang="en-US" dirty="0"/>
              <a:t>即维护每个值在前</a:t>
            </a:r>
            <a:r>
              <a:rPr lang="en-US" altLang="zh-CN" dirty="0" err="1"/>
              <a:t>i</a:t>
            </a:r>
            <a:r>
              <a:rPr lang="zh-CN" altLang="en-US" dirty="0"/>
              <a:t>个块中的出现次数</a:t>
            </a:r>
            <a:endParaRPr lang="zh-CN" altLang="en-US" dirty="0"/>
          </a:p>
          <a:p>
            <a:r>
              <a:rPr lang="zh-CN" altLang="en-US" dirty="0"/>
              <a:t>这个数在第</a:t>
            </a:r>
            <a:r>
              <a:rPr lang="en-US" altLang="zh-CN" dirty="0"/>
              <a:t>x</a:t>
            </a:r>
            <a:r>
              <a:rPr lang="zh-CN" altLang="en-US" dirty="0"/>
              <a:t>到第</a:t>
            </a:r>
            <a:r>
              <a:rPr lang="en-US" altLang="zh-CN" dirty="0"/>
              <a:t>y</a:t>
            </a:r>
            <a:r>
              <a:rPr lang="zh-CN" altLang="en-US" dirty="0"/>
              <a:t>个块中出现次数</a:t>
            </a:r>
            <a:endParaRPr lang="zh-CN" altLang="en-US" dirty="0"/>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endParaRPr lang="zh-CN" altLang="en-US" dirty="0"/>
          </a:p>
          <a:p>
            <a:r>
              <a:rPr lang="zh-CN" altLang="en-US" dirty="0"/>
              <a:t>每次先把零散加进去</a:t>
            </a:r>
            <a:endParaRPr lang="zh-CN" altLang="en-US" dirty="0"/>
          </a:p>
          <a:p>
            <a:r>
              <a:rPr lang="zh-CN" altLang="en-US" dirty="0"/>
              <a:t>这样就可以</a:t>
            </a:r>
            <a:r>
              <a:rPr lang="en-US" altLang="zh-CN" dirty="0"/>
              <a:t>O(1)</a:t>
            </a:r>
            <a:r>
              <a:rPr lang="zh-CN" altLang="en-US" dirty="0"/>
              <a:t>查询一个数在区间中出现次数了</a:t>
            </a:r>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通过用这个</a:t>
            </a:r>
            <a:endParaRPr lang="zh-CN" altLang="en-US"/>
          </a:p>
          <a:p>
            <a:r>
              <a:rPr lang="zh-CN" altLang="en-US"/>
              <a:t>可以做到复杂度</a:t>
            </a:r>
            <a:endParaRPr lang="zh-CN" altLang="en-US"/>
          </a:p>
          <a:p>
            <a:r>
              <a:rPr lang="en-US" altLang="zh-CN"/>
              <a:t>O( nsqrt( m ) )</a:t>
            </a:r>
            <a:endParaRPr lang="en-US" altLang="zh-CN"/>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en-US" altLang="zh-CN" dirty="0"/>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endParaRPr lang="zh-CN" altLang="en-US" dirty="0"/>
          </a:p>
          <a:p>
            <a:r>
              <a:rPr lang="zh-CN" altLang="en-US" dirty="0"/>
              <a:t>可以进行一次根号分治做到</a:t>
            </a:r>
            <a:r>
              <a:rPr lang="en-US" altLang="zh-CN" dirty="0"/>
              <a:t>O( n^1.25 )</a:t>
            </a:r>
            <a:endParaRPr lang="en-US" altLang="zh-CN" dirty="0"/>
          </a:p>
          <a:p>
            <a:r>
              <a:rPr lang="zh-CN" altLang="en-US" dirty="0"/>
              <a:t>还有个论文方法可以做到空间</a:t>
            </a:r>
            <a:r>
              <a:rPr lang="en-US" altLang="zh-CN" dirty="0"/>
              <a:t>O( n )</a:t>
            </a:r>
            <a:r>
              <a:rPr lang="zh-CN" altLang="en-US" dirty="0"/>
              <a:t>，而且基本上没常数</a:t>
            </a:r>
            <a:endParaRPr lang="zh-CN" altLang="en-US"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endParaRPr lang="zh-CN" altLang="en-US" dirty="0"/>
          </a:p>
          <a:p>
            <a:r>
              <a:rPr lang="zh-CN" altLang="en-US" dirty="0"/>
              <a:t>每次区间加的时候</a:t>
            </a:r>
            <a:endParaRPr lang="zh-CN" altLang="en-US" dirty="0"/>
          </a:p>
          <a:p>
            <a:r>
              <a:rPr lang="zh-CN" altLang="en-US" dirty="0"/>
              <a:t>整块可以打一个标记</a:t>
            </a:r>
            <a:endParaRPr lang="zh-CN" altLang="en-US" dirty="0"/>
          </a:p>
          <a:p>
            <a:r>
              <a:rPr lang="zh-CN" altLang="en-US" dirty="0"/>
              <a:t>零散块可以重构</a:t>
            </a:r>
            <a:endParaRPr lang="zh-CN" altLang="en-US" dirty="0"/>
          </a:p>
          <a:p>
            <a:endParaRPr lang="zh-CN" altLang="en-US" dirty="0"/>
          </a:p>
          <a:p>
            <a:r>
              <a:rPr lang="zh-CN" altLang="en-US" dirty="0"/>
              <a:t>每次查询的时候</a:t>
            </a:r>
            <a:endParaRPr lang="zh-CN" altLang="en-US" dirty="0"/>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endParaRPr lang="zh-CN" altLang="en-US" dirty="0"/>
          </a:p>
          <a:p>
            <a:r>
              <a:rPr lang="zh-CN" altLang="en-US" dirty="0"/>
              <a:t>则等价于查整块的排序后的数组里面小于</a:t>
            </a:r>
            <a:r>
              <a:rPr lang="en-US" altLang="zh-CN" dirty="0"/>
              <a:t>x-y</a:t>
            </a:r>
            <a:r>
              <a:rPr lang="zh-CN" altLang="en-US" dirty="0"/>
              <a:t>的数的个数</a:t>
            </a:r>
            <a:endParaRPr lang="zh-CN" altLang="en-US" dirty="0"/>
          </a:p>
          <a:p>
            <a:r>
              <a:rPr lang="zh-CN" altLang="en-US" dirty="0"/>
              <a:t>这个可以二分</a:t>
            </a:r>
            <a:endParaRPr lang="zh-CN" altLang="en-US" dirty="0"/>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强制在线，查询区间逆序对</a:t>
            </a:r>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t>主要思想还是通过差分和归并来优化复杂度</a:t>
            </a:r>
            <a:endParaRPr lang="zh-CN" altLang="en-US"/>
          </a:p>
          <a:p>
            <a:r>
              <a:rPr lang="zh-CN" altLang="en-US"/>
              <a:t>考虑把序列分成</a:t>
            </a:r>
            <a:r>
              <a:rPr lang="en-US" altLang="zh-CN"/>
              <a:t>sqrtn</a:t>
            </a:r>
            <a:r>
              <a:rPr lang="zh-CN" altLang="en-US"/>
              <a:t>块</a:t>
            </a:r>
            <a:endParaRPr lang="zh-CN" altLang="en-US"/>
          </a:p>
          <a:p>
            <a:r>
              <a:rPr lang="zh-CN" altLang="en-US"/>
              <a:t>预处理任意两个关键点之间的信息</a:t>
            </a:r>
            <a:endParaRPr lang="zh-CN" altLang="en-US"/>
          </a:p>
          <a:p>
            <a:endParaRPr lang="zh-CN"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endParaRPr lang="zh-CN" altLang="en-US"/>
          </a:p>
          <a:p>
            <a:r>
              <a:rPr lang="zh-CN" altLang="en-US"/>
              <a:t>答案为</a:t>
            </a:r>
            <a:r>
              <a:rPr lang="en-US" altLang="zh-CN"/>
              <a:t>l</a:t>
            </a:r>
            <a:r>
              <a:rPr lang="zh-CN" altLang="en-US"/>
              <a:t>和</a:t>
            </a:r>
            <a:r>
              <a:rPr lang="en-US" altLang="zh-CN"/>
              <a:t>r</a:t>
            </a:r>
            <a:r>
              <a:rPr lang="zh-CN" altLang="en-US"/>
              <a:t>整块内的贡献</a:t>
            </a:r>
            <a:endParaRPr lang="zh-CN" altLang="en-US"/>
          </a:p>
          <a:p>
            <a:r>
              <a:rPr lang="zh-CN" altLang="en-US"/>
              <a:t>加上两个零散块对整块块内贡献</a:t>
            </a:r>
            <a:endParaRPr lang="zh-CN" altLang="en-US"/>
          </a:p>
          <a:p>
            <a:r>
              <a:rPr lang="zh-CN" altLang="en-US"/>
              <a:t>加上零散块之间贡献</a:t>
            </a:r>
            <a:endParaRPr lang="zh-CN" altLang="en-US"/>
          </a:p>
          <a:p>
            <a:r>
              <a:rPr lang="zh-CN" altLang="en-US"/>
              <a:t>红色为整块内贡献</a:t>
            </a:r>
            <a:endParaRPr lang="zh-CN" altLang="en-US"/>
          </a:p>
          <a:p>
            <a:r>
              <a:rPr lang="zh-CN" altLang="en-US"/>
              <a:t>绿色为两个零散块对整块贡献</a:t>
            </a:r>
            <a:endParaRPr lang="zh-CN" altLang="en-US"/>
          </a:p>
          <a:p>
            <a:r>
              <a:rPr lang="zh-CN" altLang="en-US"/>
              <a:t>黄色为零散块间贡献</a:t>
            </a:r>
            <a:endParaRPr lang="en-US" altLang="zh-CN"/>
          </a:p>
        </p:txBody>
      </p:sp>
      <p:graphicFrame>
        <p:nvGraphicFramePr>
          <p:cNvPr id="6" name="对象 5"/>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spid="_x0000_s4" name="" r:id="rId1" imgW="8982075" imgH="9058275" progId="Paint.Picture">
                  <p:embed/>
                </p:oleObj>
              </mc:Choice>
              <mc:Fallback>
                <p:oleObj name="" r:id="rId1" imgW="8982075" imgH="9058275" progId="Paint.Picture">
                  <p:embed/>
                  <p:pic>
                    <p:nvPicPr>
                      <p:cNvPr id="0" name="图片 6" descr="image3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endParaRPr lang="zh-CN" altLang="en-US" dirty="0">
              <a:sym typeface="+mn-ea"/>
            </a:endParaRP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endParaRPr lang="en-US" altLang="zh-CN" dirty="0"/>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endParaRPr lang="zh-CN" altLang="en-US" dirty="0"/>
          </a:p>
          <a:p>
            <a:r>
              <a:rPr lang="zh-CN" altLang="en-US" dirty="0"/>
              <a:t>这个可以归并实现</a:t>
            </a:r>
            <a:endParaRPr lang="zh-CN" altLang="en-US" dirty="0"/>
          </a:p>
          <a:p>
            <a:r>
              <a:rPr lang="zh-CN" altLang="en-US" dirty="0"/>
              <a:t>这部分总复杂度</a:t>
            </a:r>
            <a:r>
              <a:rPr lang="en-US" altLang="zh-CN" dirty="0"/>
              <a:t>O( sqrt(n) * sqrt(n) * sqrt(n) ) = O( </a:t>
            </a:r>
            <a:r>
              <a:rPr lang="en-US" altLang="zh-CN" dirty="0" err="1"/>
              <a:t>nsqrt</a:t>
            </a:r>
            <a:r>
              <a:rPr lang="en-US" altLang="zh-CN" dirty="0"/>
              <a:t>(n) )</a:t>
            </a:r>
            <a:endParaRPr lang="en-US" altLang="zh-C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spid="_x0000_s3" name="" r:id="rId1" imgW="7534275" imgH="5457825" progId="Paint.Picture">
                  <p:embed/>
                </p:oleObj>
              </mc:Choice>
              <mc:Fallback>
                <p:oleObj name="" r:id="rId1" imgW="7534275" imgH="5457825" progId="Paint.Picture">
                  <p:embed/>
                  <p:pic>
                    <p:nvPicPr>
                      <p:cNvPr id="0" name="图片 4" descr="image3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零散块对整块的贡献可以差分</a:t>
            </a:r>
            <a:endParaRPr lang="zh-CN" altLang="en-US" dirty="0"/>
          </a:p>
          <a:p>
            <a:r>
              <a:rPr lang="zh-CN" altLang="en-US" dirty="0"/>
              <a:t>即预处理出零散块对前</a:t>
            </a:r>
            <a:r>
              <a:rPr lang="en-US" altLang="zh-CN" dirty="0" err="1"/>
              <a:t>i</a:t>
            </a:r>
            <a:r>
              <a:rPr lang="zh-CN" altLang="en-US" dirty="0"/>
              <a:t>个整块的贡献</a:t>
            </a:r>
            <a:endParaRPr lang="zh-CN" altLang="en-US" dirty="0"/>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endParaRPr lang="en-US" altLang="zh-CN" dirty="0"/>
          </a:p>
          <a:p>
            <a:r>
              <a:rPr lang="zh-CN" altLang="en-US" dirty="0"/>
              <a:t>考虑到零散块最多只有</a:t>
            </a:r>
            <a:r>
              <a:rPr lang="en-US" altLang="zh-CN" dirty="0"/>
              <a:t>O( n )</a:t>
            </a:r>
            <a:r>
              <a:rPr lang="zh-CN" altLang="en-US" dirty="0"/>
              <a:t>种</a:t>
            </a:r>
            <a:endParaRPr lang="zh-CN" altLang="en-US" dirty="0"/>
          </a:p>
          <a:p>
            <a:r>
              <a:rPr lang="zh-CN" altLang="en-US" dirty="0"/>
              <a:t>整块有</a:t>
            </a:r>
            <a:r>
              <a:rPr lang="en-US" altLang="zh-CN" dirty="0"/>
              <a:t>O( sqrt(n) )</a:t>
            </a:r>
            <a:r>
              <a:rPr lang="zh-CN" altLang="en-US" dirty="0"/>
              <a:t>个</a:t>
            </a:r>
            <a:endParaRPr lang="zh-CN" altLang="en-US" dirty="0"/>
          </a:p>
          <a:p>
            <a:r>
              <a:rPr lang="zh-CN" altLang="en-US" dirty="0"/>
              <a:t>于是复杂度</a:t>
            </a:r>
            <a:r>
              <a:rPr lang="en-US" altLang="zh-CN" dirty="0"/>
              <a:t>O( (</a:t>
            </a:r>
            <a:r>
              <a:rPr lang="en-US" altLang="zh-CN" dirty="0" err="1"/>
              <a:t>n+m</a:t>
            </a:r>
            <a:r>
              <a:rPr lang="en-US" altLang="zh-CN" dirty="0"/>
              <a:t>)sqrt( n ) )</a:t>
            </a:r>
            <a:endParaRPr lang="en-US" altLang="zh-CN"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零散块对零散块的贡献可以归并得到</a:t>
            </a:r>
            <a:endParaRPr lang="zh-CN" altLang="en-US" dirty="0"/>
          </a:p>
          <a:p>
            <a:r>
              <a:rPr lang="en-US" altLang="zh-CN" dirty="0"/>
              <a:t>O( sqrt( n ) )</a:t>
            </a:r>
            <a:endParaRPr lang="en-US" altLang="zh-CN" dirty="0"/>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endParaRPr lang="zh-CN" altLang="en-US" dirty="0">
              <a:sym typeface="+mn-ea"/>
            </a:endParaRPr>
          </a:p>
          <a:p>
            <a:r>
              <a:rPr lang="zh-CN" altLang="en-US" dirty="0">
                <a:sym typeface="+mn-ea"/>
              </a:rPr>
              <a:t>按照根号平衡算一算可以发现</a:t>
            </a:r>
            <a:endParaRPr lang="zh-CN" altLang="en-US" dirty="0">
              <a:sym typeface="+mn-ea"/>
            </a:endParaRP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endParaRPr lang="en-US" altLang="zh-CN" dirty="0">
              <a:sym typeface="+mn-ea"/>
            </a:endParaRP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endParaRPr lang="en-US" altLang="zh-CN" dirty="0">
              <a:sym typeface="+mn-ea"/>
            </a:endParaRPr>
          </a:p>
          <a:p>
            <a:endParaRPr lang="en-US" altLang="zh-CN"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fontScale="92500" lnSpcReduction="20000"/>
          </a:bodyPr>
          <a:lstStyle/>
          <a:p>
            <a:r>
              <a:rPr lang="zh-CN" altLang="en-US"/>
              <a:t>还是用刚刚的方法</a:t>
            </a:r>
            <a:endParaRPr lang="zh-CN" altLang="en-US"/>
          </a:p>
          <a:p>
            <a:r>
              <a:rPr lang="zh-CN" altLang="en-US"/>
              <a:t>可以</a:t>
            </a:r>
            <a:r>
              <a:rPr lang="en-US" altLang="zh-CN"/>
              <a:t>O( nsqrt( n ) )</a:t>
            </a:r>
            <a:r>
              <a:rPr lang="zh-CN" altLang="en-US"/>
              <a:t>预处理出块内的答案</a:t>
            </a:r>
            <a:endParaRPr lang="zh-CN" altLang="en-US"/>
          </a:p>
          <a:p>
            <a:r>
              <a:rPr lang="zh-CN" altLang="en-US"/>
              <a:t>考虑一个零散块会和哪些块有贡献</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endParaRPr lang="zh-CN" altLang="en-US"/>
          </a:p>
        </p:txBody>
      </p:sp>
      <p:graphicFrame>
        <p:nvGraphicFramePr>
          <p:cNvPr id="6" name="对象 5"/>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spid="_x0000_s4" name="" r:id="rId1" imgW="8153400" imgH="2019300" progId="Paint.Picture">
                  <p:embed/>
                </p:oleObj>
              </mc:Choice>
              <mc:Fallback>
                <p:oleObj name="" r:id="rId1" imgW="8153400" imgH="2019300" progId="Paint.Picture">
                  <p:embed/>
                  <p:pic>
                    <p:nvPicPr>
                      <p:cNvPr id="0" name="图片 6" descr="image3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endParaRPr lang="zh-CN" altLang="en-US"/>
          </a:p>
          <a:p>
            <a:r>
              <a:rPr lang="zh-CN" altLang="en-US"/>
              <a:t>对于每个零散块维护一个后缀</a:t>
            </a:r>
            <a:r>
              <a:rPr lang="en-US" altLang="zh-CN"/>
              <a:t>min</a:t>
            </a:r>
            <a:r>
              <a:rPr lang="zh-CN" altLang="en-US"/>
              <a:t>即可</a:t>
            </a:r>
            <a:endParaRPr lang="zh-CN" altLang="en-US"/>
          </a:p>
          <a:p>
            <a:r>
              <a:rPr lang="zh-CN" altLang="en-US"/>
              <a:t>零散块和零散块的贡献还是归并得到</a:t>
            </a:r>
            <a:endParaRPr lang="zh-CN" altLang="en-US"/>
          </a:p>
          <a:p>
            <a:endParaRPr lang="zh-CN" altLang="en-US"/>
          </a:p>
          <a:p>
            <a:r>
              <a:rPr lang="en-US" altLang="zh-CN"/>
              <a:t>O( (n+m)sqrt( n ) )</a:t>
            </a:r>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牛客的一个题</a:t>
            </a:r>
            <a:endParaRPr lang="zh-CN" altLang="en-US" dirty="0"/>
          </a:p>
        </p:txBody>
      </p:sp>
      <p:sp>
        <p:nvSpPr>
          <p:cNvPr id="3" name="内容占位符 2"/>
          <p:cNvSpPr>
            <a:spLocks noGrp="1"/>
          </p:cNvSpPr>
          <p:nvPr>
            <p:ph idx="1"/>
          </p:nvPr>
        </p:nvSpPr>
        <p:spPr/>
        <p:txBody>
          <a:bodyPr/>
          <a:lstStyle/>
          <a:p>
            <a:r>
              <a:rPr lang="zh-CN" altLang="en-US" dirty="0"/>
              <a:t>序列，询问区间中有多少元素出现次数</a:t>
            </a:r>
            <a:r>
              <a:rPr lang="en-US" altLang="zh-CN" dirty="0"/>
              <a:t>&gt;=k</a:t>
            </a:r>
            <a:r>
              <a:rPr lang="zh-CN" altLang="en-US" dirty="0"/>
              <a:t>，强制在线</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多区间合并</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endParaRPr lang="en-US" altLang="zh-CN" dirty="0"/>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endParaRPr lang="en-US" altLang="zh-CN" dirty="0"/>
          </a:p>
          <a:p>
            <a:r>
              <a:rPr lang="en-US" altLang="zh-CN" dirty="0"/>
              <a:t>…</a:t>
            </a:r>
            <a:endParaRPr lang="en-US" altLang="zh-CN" dirty="0"/>
          </a:p>
          <a:p>
            <a:r>
              <a:rPr lang="en-US" altLang="zh-CN" dirty="0"/>
              <a:t>k=α(n)</a:t>
            </a:r>
            <a:r>
              <a:rPr lang="zh-CN" altLang="en-US" dirty="0"/>
              <a:t>：</a:t>
            </a:r>
            <a:r>
              <a:rPr lang="en-US" altLang="zh-CN" dirty="0"/>
              <a:t>f(n,α(n))=α(n)</a:t>
            </a:r>
            <a:endParaRPr lang="zh-CN" alt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endParaRPr lang="zh-CN" altLang="en-US" dirty="0"/>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endParaRPr lang="en-US" altLang="zh-CN" dirty="0"/>
          </a:p>
          <a:p>
            <a:r>
              <a:rPr lang="zh-CN" altLang="en-US" dirty="0"/>
              <a:t>剩下的数都不大于</a:t>
            </a:r>
            <a:r>
              <a:rPr lang="en-US" altLang="zh-CN" dirty="0"/>
              <a:t>a</a:t>
            </a:r>
            <a:endParaRPr lang="en-US" altLang="zh-CN" dirty="0"/>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条边的无向图，有</a:t>
            </a:r>
            <a:r>
              <a:rPr lang="en-US" altLang="zh-CN" dirty="0"/>
              <a:t>q</a:t>
            </a:r>
            <a:r>
              <a:rPr lang="zh-CN" altLang="en-US" dirty="0"/>
              <a:t>次操作：</a:t>
            </a:r>
            <a:endParaRPr lang="en-US" altLang="zh-CN" dirty="0"/>
          </a:p>
          <a:p>
            <a:r>
              <a:rPr lang="en-US" altLang="zh-CN" dirty="0"/>
              <a:t>1.</a:t>
            </a:r>
            <a:r>
              <a:rPr lang="zh-CN" altLang="en-US" dirty="0"/>
              <a:t>把</a:t>
            </a:r>
            <a:r>
              <a:rPr lang="en-US" altLang="zh-CN" dirty="0"/>
              <a:t>x</a:t>
            </a:r>
            <a:r>
              <a:rPr lang="zh-CN" altLang="en-US" dirty="0"/>
              <a:t>点权加</a:t>
            </a:r>
            <a:r>
              <a:rPr lang="en-US" altLang="zh-CN" dirty="0"/>
              <a:t>y</a:t>
            </a:r>
            <a:endParaRPr lang="en-US" altLang="zh-CN" dirty="0"/>
          </a:p>
          <a:p>
            <a:r>
              <a:rPr lang="en-US" altLang="zh-CN" dirty="0"/>
              <a:t>2.</a:t>
            </a:r>
            <a:r>
              <a:rPr lang="zh-CN" altLang="en-US" dirty="0"/>
              <a:t>查询</a:t>
            </a:r>
            <a:r>
              <a:rPr lang="en-US" altLang="zh-CN" dirty="0"/>
              <a:t>x</a:t>
            </a:r>
            <a:r>
              <a:rPr lang="zh-CN" altLang="en-US" dirty="0"/>
              <a:t>相邻的点权和</a:t>
            </a:r>
            <a:endParaRPr lang="en-US" altLang="zh-CN" dirty="0"/>
          </a:p>
          <a:p>
            <a:r>
              <a:rPr lang="en-US" altLang="zh-CN" dirty="0" err="1"/>
              <a:t>n,m,q</a:t>
            </a:r>
            <a:r>
              <a:rPr lang="en-US" altLang="zh-CN"/>
              <a:t>&lt;=1e5</a:t>
            </a:r>
            <a:endParaRPr lang="en-US" altLang="zh-CN"/>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endParaRPr lang="en-US" altLang="zh-CN" dirty="0"/>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endParaRPr lang="zh-CN" altLang="en-US" dirty="0"/>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endParaRPr lang="zh-CN" altLang="en-US" dirty="0"/>
          </a:p>
          <a:p>
            <a:r>
              <a:rPr lang="zh-CN" altLang="en-US" dirty="0"/>
              <a:t>所以这里就不讲了</a:t>
            </a:r>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endParaRPr lang="en-US" altLang="zh-CN" dirty="0"/>
          </a:p>
          <a:p>
            <a:r>
              <a:rPr lang="zh-CN" altLang="en-US" dirty="0"/>
              <a:t>查询最小的</a:t>
            </a:r>
            <a:r>
              <a:rPr lang="en-US" altLang="zh-CN" dirty="0"/>
              <a:t>|</a:t>
            </a:r>
            <a:r>
              <a:rPr lang="en-US" altLang="zh-CN" dirty="0" err="1"/>
              <a:t>i</a:t>
            </a:r>
            <a:r>
              <a:rPr lang="en-US" altLang="zh-CN" dirty="0"/>
              <a:t>-j|</a:t>
            </a:r>
            <a:endParaRPr lang="en-US" altLang="zh-CN" dirty="0"/>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endParaRPr lang="en-US" altLang="zh-CN" dirty="0"/>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endParaRPr lang="en-US" altLang="zh-CN" dirty="0"/>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P5901 [IOI2009] Regions</a:t>
            </a:r>
            <a:endParaRPr lang="en-US" altLang="zh-CN"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P9809 [SHOI2006] 作业 Homework</a:t>
            </a:r>
            <a:endParaRPr lang="en-US" altLang="zh-CN"/>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endParaRPr lang="zh-CN" altLang="en-US" dirty="0"/>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考虑根号分治</a:t>
            </a:r>
            <a:endParaRPr lang="zh-CN" altLang="en-US" dirty="0"/>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endParaRPr lang="zh-CN" altLang="en-US" dirty="0"/>
          </a:p>
          <a:p>
            <a:r>
              <a:rPr lang="zh-CN" altLang="en-US" dirty="0"/>
              <a:t>对于</a:t>
            </a:r>
            <a:r>
              <a:rPr lang="en-US" altLang="zh-CN" dirty="0" err="1"/>
              <a:t>sqrtn</a:t>
            </a:r>
            <a:r>
              <a:rPr lang="zh-CN" altLang="en-US" dirty="0"/>
              <a:t>以上的</a:t>
            </a:r>
            <a:r>
              <a:rPr lang="en-US" altLang="zh-CN" dirty="0"/>
              <a:t>Y</a:t>
            </a:r>
            <a:r>
              <a:rPr lang="zh-CN" altLang="en-US" dirty="0"/>
              <a:t>，即需要支持：</a:t>
            </a:r>
            <a:endParaRPr lang="zh-CN" altLang="en-US" dirty="0"/>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endParaRPr lang="zh-CN" altLang="en-US" dirty="0"/>
          </a:p>
          <a:p>
            <a:r>
              <a:rPr lang="zh-CN" altLang="en-US" dirty="0"/>
              <a:t>我们对值域分块</a:t>
            </a:r>
            <a:endParaRPr lang="en-US" altLang="zh-CN" dirty="0"/>
          </a:p>
          <a:p>
            <a:r>
              <a:rPr lang="zh-CN" altLang="en-US" dirty="0"/>
              <a:t>每个块中位置维护出</a:t>
            </a:r>
            <a:endParaRPr lang="en-US" altLang="zh-CN" dirty="0"/>
          </a:p>
          <a:p>
            <a:r>
              <a:rPr lang="en-US" altLang="zh-CN" dirty="0"/>
              <a:t>1.</a:t>
            </a:r>
            <a:r>
              <a:rPr lang="zh-CN" altLang="en-US" dirty="0"/>
              <a:t>块内其前面最近的</a:t>
            </a:r>
            <a:r>
              <a:rPr lang="en-US" altLang="zh-CN" dirty="0"/>
              <a:t>X</a:t>
            </a:r>
            <a:endParaRPr lang="en-US" altLang="zh-CN" dirty="0"/>
          </a:p>
          <a:p>
            <a:r>
              <a:rPr lang="en-US" altLang="zh-CN" dirty="0"/>
              <a:t>2.</a:t>
            </a:r>
            <a:r>
              <a:rPr lang="zh-CN" altLang="en-US" dirty="0"/>
              <a:t>如果块内其前面没有</a:t>
            </a:r>
            <a:r>
              <a:rPr lang="en-US" altLang="zh-CN" dirty="0"/>
              <a:t>X</a:t>
            </a:r>
            <a:r>
              <a:rPr lang="zh-CN" altLang="en-US" dirty="0"/>
              <a:t>，则维护出其最近的有</a:t>
            </a:r>
            <a:r>
              <a:rPr lang="en-US" altLang="zh-CN" dirty="0"/>
              <a:t>X</a:t>
            </a:r>
            <a:r>
              <a:rPr lang="zh-CN" altLang="en-US" dirty="0"/>
              <a:t>的块</a:t>
            </a:r>
            <a:endParaRPr lang="zh-CN" alt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修改的时候，我们修改</a:t>
            </a:r>
            <a:r>
              <a:rPr lang="en-US" altLang="zh-CN" dirty="0"/>
              <a:t>X</a:t>
            </a:r>
            <a:r>
              <a:rPr lang="zh-CN" altLang="en-US" dirty="0"/>
              <a:t>所在块内的</a:t>
            </a:r>
            <a:r>
              <a:rPr lang="en-US" altLang="zh-CN" dirty="0"/>
              <a:t>1</a:t>
            </a:r>
            <a:endParaRPr lang="en-US" altLang="zh-CN" dirty="0"/>
          </a:p>
          <a:p>
            <a:r>
              <a:rPr lang="zh-CN" altLang="en-US" dirty="0"/>
              <a:t>然后枚举每个后缀的块，将其</a:t>
            </a:r>
            <a:r>
              <a:rPr lang="en-US" altLang="zh-CN" dirty="0"/>
              <a:t>2</a:t>
            </a:r>
            <a:r>
              <a:rPr lang="zh-CN" altLang="en-US" dirty="0"/>
              <a:t>对这个块取</a:t>
            </a:r>
            <a:r>
              <a:rPr lang="en-US" altLang="zh-CN" dirty="0"/>
              <a:t>max</a:t>
            </a:r>
            <a:endParaRPr lang="en-US" altLang="zh-CN" dirty="0"/>
          </a:p>
          <a:p>
            <a:r>
              <a:rPr lang="zh-CN" altLang="en-US" dirty="0"/>
              <a:t>同时维护块内最后的一个</a:t>
            </a:r>
            <a:r>
              <a:rPr lang="en-US" altLang="zh-CN" dirty="0"/>
              <a:t>X</a:t>
            </a:r>
            <a:endParaRPr lang="en-US" altLang="zh-CN" dirty="0"/>
          </a:p>
          <a:p>
            <a:r>
              <a:rPr lang="zh-CN" altLang="en-US" dirty="0"/>
              <a:t>查询时，如果当前查询的</a:t>
            </a:r>
            <a:r>
              <a:rPr lang="en-US" altLang="zh-CN" dirty="0" err="1"/>
              <a:t>kY</a:t>
            </a:r>
            <a:r>
              <a:rPr lang="zh-CN" altLang="en-US" dirty="0"/>
              <a:t>在块内有</a:t>
            </a:r>
            <a:r>
              <a:rPr lang="en-US" altLang="zh-CN" dirty="0"/>
              <a:t>1</a:t>
            </a:r>
            <a:r>
              <a:rPr lang="zh-CN" altLang="en-US" dirty="0"/>
              <a:t>的答案，则使用</a:t>
            </a:r>
            <a:endParaRPr lang="en-US" altLang="zh-CN" dirty="0"/>
          </a:p>
          <a:p>
            <a:r>
              <a:rPr lang="zh-CN" altLang="en-US" dirty="0"/>
              <a:t>否则使用其</a:t>
            </a:r>
            <a:r>
              <a:rPr lang="en-US" altLang="zh-CN" dirty="0"/>
              <a:t>2</a:t>
            </a:r>
            <a:r>
              <a:rPr lang="zh-CN" altLang="en-US" dirty="0"/>
              <a:t>的答案的块的最后的一个</a:t>
            </a:r>
            <a:r>
              <a:rPr lang="en-US" altLang="zh-CN" dirty="0"/>
              <a:t>X</a:t>
            </a:r>
            <a:endParaRPr lang="en-US" altLang="zh-CN" dirty="0"/>
          </a:p>
          <a:p>
            <a:endParaRPr lang="en-US" altLang="zh-CN" dirty="0"/>
          </a:p>
          <a:p>
            <a:r>
              <a:rPr lang="zh-CN" altLang="en-US" dirty="0"/>
              <a:t>总时间复杂度</a:t>
            </a:r>
            <a:r>
              <a:rPr lang="en-US" altLang="zh-CN" dirty="0"/>
              <a:t>O(</a:t>
            </a:r>
            <a:r>
              <a:rPr lang="en-US" altLang="zh-CN"/>
              <a:t>msqrtv)</a:t>
            </a:r>
            <a:endParaRPr lang="en-US" altLang="zh-CN"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Luogu3591 [POI2015]ODW</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endParaRPr lang="en-US" altLang="zh-CN" dirty="0"/>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endParaRPr lang="zh-CN" altLang="en-US">
              <a:sym typeface="+mn-ea"/>
            </a:endParaRPr>
          </a:p>
          <a:p>
            <a:endParaRPr lang="zh-CN"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endParaRPr lang="zh-CN" altLang="en-US" dirty="0"/>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endParaRPr lang="zh-CN" altLang="en-US" dirty="0"/>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endParaRPr lang="en-US" altLang="zh-CN" dirty="0"/>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endParaRPr lang="en-US" altLang="zh-CN" dirty="0"/>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endParaRPr lang="zh-CN" altLang="en-US" dirty="0"/>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endParaRPr lang="zh-CN" altLang="en-US" dirty="0"/>
          </a:p>
          <a:p>
            <a:endParaRPr lang="zh-CN" altLang="en-US" dirty="0"/>
          </a:p>
          <a:p>
            <a:r>
              <a:rPr lang="zh-CN" altLang="en-US" dirty="0"/>
              <a:t>或者可以用树链剖分，边跑边找出这个重链上所有该算进去的点</a:t>
            </a:r>
            <a:endParaRPr lang="zh-CN" altLang="en-US" dirty="0"/>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CF1822G2 Magic Triples (Hard Version)</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10103485" cy="1308100"/>
          </a:xfrm>
          <a:prstGeom prst="rect">
            <a:avLst/>
          </a:prstGeom>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Luogu5071 [Ynoi2015] </a:t>
            </a:r>
            <a:r>
              <a:rPr lang="zh-CN" altLang="en-US"/>
              <a:t>此时此刻的光辉</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endParaRPr lang="en-US" altLang="zh-CN" dirty="0"/>
          </a:p>
          <a:p>
            <a:r>
              <a:rPr lang="zh-CN" altLang="en-US" dirty="0"/>
              <a:t>值域</a:t>
            </a:r>
            <a:r>
              <a:rPr lang="en-US" altLang="zh-CN" dirty="0"/>
              <a:t>v&lt;=1e9</a:t>
            </a:r>
            <a:endParaRPr lang="zh-CN" alt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endParaRPr lang="zh-CN" altLang="en-US" dirty="0"/>
          </a:p>
        </p:txBody>
      </p:sp>
      <p:pic>
        <p:nvPicPr>
          <p:cNvPr id="4" name="图片 3"/>
          <p:cNvPicPr>
            <a:picLocks noChangeAspect="1"/>
          </p:cNvPicPr>
          <p:nvPr/>
        </p:nvPicPr>
        <p:blipFill>
          <a:blip r:embed="rId1" cstate="print"/>
          <a:stretch>
            <a:fillRect/>
          </a:stretch>
        </p:blipFill>
        <p:spPr>
          <a:xfrm>
            <a:off x="2146567" y="2407979"/>
            <a:ext cx="3552825" cy="1714500"/>
          </a:xfrm>
          <a:prstGeom prst="rect">
            <a:avLst/>
          </a:prstGeom>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endParaRPr lang="en-US" altLang="zh-CN" dirty="0"/>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endParaRPr lang="en-US" altLang="zh-CN" dirty="0"/>
          </a:p>
          <a:p>
            <a:endParaRPr lang="en-US" altLang="zh-CN" dirty="0"/>
          </a:p>
          <a:p>
            <a:r>
              <a:rPr lang="en-US" altLang="zh-CN" sz="9600" dirty="0"/>
              <a:t>TLE</a:t>
            </a:r>
            <a:endParaRPr lang="zh-CN" altLang="en-US" sz="9600"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endParaRPr lang="en-US" altLang="zh-CN" dirty="0"/>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endParaRPr lang="en-US" altLang="zh-CN" dirty="0"/>
          </a:p>
          <a:p>
            <a:r>
              <a:rPr lang="en-US" altLang="zh-CN" sz="9600" dirty="0"/>
              <a:t>TLE</a:t>
            </a:r>
            <a:endParaRPr lang="zh-CN" altLang="en-US" sz="9600" dirty="0"/>
          </a:p>
          <a:p>
            <a:endParaRPr lang="en-US" altLang="zh-C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endParaRPr lang="zh-CN" altLang="en-US" dirty="0"/>
          </a:p>
          <a:p>
            <a:r>
              <a:rPr lang="zh-CN" altLang="en-US" dirty="0"/>
              <a:t>一个数大于</a:t>
            </a:r>
            <a:r>
              <a:rPr lang="en-US" altLang="zh-CN" dirty="0"/>
              <a:t>v^1/3</a:t>
            </a:r>
            <a:r>
              <a:rPr lang="zh-CN" altLang="en-US" dirty="0"/>
              <a:t>的质因数只有</a:t>
            </a:r>
            <a:r>
              <a:rPr lang="en-US" altLang="zh-CN" dirty="0"/>
              <a:t>2</a:t>
            </a:r>
            <a:r>
              <a:rPr lang="zh-CN" altLang="en-US" dirty="0"/>
              <a:t>个</a:t>
            </a:r>
            <a:endParaRPr lang="zh-CN" altLang="en-US" dirty="0"/>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endParaRPr lang="zh-CN" altLang="en-US" dirty="0"/>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endParaRPr lang="zh-CN" alt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endParaRPr lang="zh-CN" altLang="en-US" dirty="0"/>
          </a:p>
          <a:p>
            <a:r>
              <a:rPr lang="zh-CN" altLang="en-US" dirty="0"/>
              <a:t>这一部分是</a:t>
            </a:r>
            <a:r>
              <a:rPr lang="en-US" altLang="zh-CN" dirty="0"/>
              <a:t>O( </a:t>
            </a:r>
            <a:r>
              <a:rPr lang="en-US" altLang="zh-CN" dirty="0" err="1"/>
              <a:t>nsqrt</a:t>
            </a:r>
            <a:r>
              <a:rPr lang="en-US" altLang="zh-CN" dirty="0"/>
              <a:t>(m) )</a:t>
            </a:r>
            <a:r>
              <a:rPr lang="zh-CN" altLang="en-US" dirty="0"/>
              <a:t>的 </a:t>
            </a:r>
            <a:endParaRPr lang="zh-CN" altLang="en-US" dirty="0"/>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endParaRPr lang="zh-CN" altLang="en-US" dirty="0"/>
          </a:p>
          <a:p>
            <a:r>
              <a:rPr lang="zh-CN" altLang="en-US" dirty="0"/>
              <a:t>这一部分是</a:t>
            </a:r>
            <a:r>
              <a:rPr lang="en-US" altLang="zh-CN" dirty="0"/>
              <a:t>O( m v^{1/3} /</a:t>
            </a:r>
            <a:r>
              <a:rPr lang="en-US" altLang="zh-CN" dirty="0" err="1"/>
              <a:t>logv</a:t>
            </a:r>
            <a:r>
              <a:rPr lang="en-US" altLang="zh-CN" dirty="0"/>
              <a:t> )</a:t>
            </a:r>
            <a:r>
              <a:rPr lang="zh-CN" altLang="en-US" dirty="0"/>
              <a:t>的</a:t>
            </a:r>
            <a:endParaRPr lang="zh-CN" altLang="en-US" dirty="0"/>
          </a:p>
          <a:p>
            <a:r>
              <a:rPr lang="zh-CN" altLang="en-US" dirty="0"/>
              <a:t>然后对于每个数分解质因数是</a:t>
            </a:r>
            <a:r>
              <a:rPr lang="en-US" altLang="zh-CN" dirty="0"/>
              <a:t>O( n v^1/4 )</a:t>
            </a:r>
            <a:r>
              <a:rPr lang="zh-CN" altLang="en-US" dirty="0"/>
              <a:t>的</a:t>
            </a:r>
            <a:endParaRPr lang="zh-CN" altLang="en-US" dirty="0"/>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endParaRPr lang="zh-CN" altLang="en-US" dirty="0"/>
          </a:p>
          <a:p>
            <a:r>
              <a:rPr lang="zh-CN" altLang="en-US" dirty="0"/>
              <a:t>每次查询的时候二分答案，然后查询区间中小于</a:t>
            </a:r>
            <a:r>
              <a:rPr lang="en-US" altLang="zh-CN" dirty="0" err="1"/>
              <a:t>ans</a:t>
            </a:r>
            <a:r>
              <a:rPr lang="zh-CN" altLang="en-US" dirty="0"/>
              <a:t>的数个数</a:t>
            </a:r>
            <a:endParaRPr lang="zh-CN" altLang="en-US" dirty="0"/>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endParaRPr lang="zh-CN" altLang="en-US" dirty="0"/>
          </a:p>
          <a:p>
            <a:r>
              <a:rPr lang="zh-CN" altLang="en-US" dirty="0"/>
              <a:t>很遗憾，被我卡掉了</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endParaRPr lang="zh-CN" altLang="en-US"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endParaRPr lang="zh-CN" altLang="en-US" dirty="0"/>
          </a:p>
        </p:txBody>
      </p:sp>
      <p:sp>
        <p:nvSpPr>
          <p:cNvPr id="3" name="内容占位符 2"/>
          <p:cNvSpPr>
            <a:spLocks noGrp="1"/>
          </p:cNvSpPr>
          <p:nvPr>
            <p:ph idx="1"/>
          </p:nvPr>
        </p:nvSpPr>
        <p:spPr/>
        <p:txBody>
          <a:bodyPr/>
          <a:lstStyle/>
          <a:p>
            <a:r>
              <a:rPr lang="zh-CN" altLang="en-US" dirty="0"/>
              <a:t>本质为时间分块</a:t>
            </a:r>
            <a:endParaRPr lang="zh-CN" altLang="en-US" dirty="0"/>
          </a:p>
          <a:p>
            <a:endParaRPr lang="zh-CN" altLang="en-US" dirty="0"/>
          </a:p>
          <a:p>
            <a:r>
              <a:rPr lang="zh-CN" altLang="en-US" dirty="0"/>
              <a:t>假设</a:t>
            </a:r>
            <a:r>
              <a:rPr lang="en-US" altLang="zh-CN" dirty="0"/>
              <a:t>:</a:t>
            </a:r>
            <a:endParaRPr lang="en-US" altLang="zh-CN" dirty="0"/>
          </a:p>
          <a:p>
            <a:r>
              <a:rPr lang="zh-CN" altLang="en-US" dirty="0"/>
              <a:t>可以</a:t>
            </a:r>
            <a:r>
              <a:rPr lang="en-US" altLang="zh-CN" dirty="0"/>
              <a:t>O(x)</a:t>
            </a:r>
            <a:r>
              <a:rPr lang="zh-CN" altLang="en-US" dirty="0"/>
              <a:t>重构整个序列</a:t>
            </a:r>
            <a:endParaRPr lang="zh-CN" altLang="en-US" dirty="0"/>
          </a:p>
          <a:p>
            <a:r>
              <a:rPr lang="zh-CN" altLang="en-US" dirty="0"/>
              <a:t>可以</a:t>
            </a:r>
            <a:r>
              <a:rPr lang="en-US" altLang="zh-CN" dirty="0"/>
              <a:t>O(y)</a:t>
            </a:r>
            <a:r>
              <a:rPr lang="zh-CN" altLang="en-US" dirty="0"/>
              <a:t>算出一个修改操作对一次查询的影响</a:t>
            </a:r>
            <a:endParaRPr lang="zh-CN" altLang="en-US" dirty="0"/>
          </a:p>
          <a:p>
            <a:r>
              <a:rPr lang="zh-CN" altLang="en-US" dirty="0"/>
              <a:t>如果每隔</a:t>
            </a:r>
            <a:r>
              <a:rPr lang="en-US" altLang="zh-CN" dirty="0"/>
              <a:t>t</a:t>
            </a:r>
            <a:r>
              <a:rPr lang="zh-CN" altLang="en-US" dirty="0"/>
              <a:t>个修改重构整个序列</a:t>
            </a:r>
            <a:endParaRPr lang="zh-CN" altLang="en-US" dirty="0"/>
          </a:p>
          <a:p>
            <a:r>
              <a:rPr lang="zh-CN" altLang="en-US" dirty="0"/>
              <a:t>则复杂度为</a:t>
            </a:r>
            <a:r>
              <a:rPr lang="en-US" altLang="zh-CN" dirty="0"/>
              <a:t>O( </a:t>
            </a:r>
            <a:r>
              <a:rPr lang="en-US" altLang="zh-CN" dirty="0" err="1"/>
              <a:t>tx</a:t>
            </a:r>
            <a:r>
              <a:rPr lang="en-US" altLang="zh-CN" dirty="0"/>
              <a:t> )+O( m^2/ty )</a:t>
            </a:r>
            <a:endParaRPr lang="en-US" altLang="zh-CN" dirty="0"/>
          </a:p>
          <a:p>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endParaRPr lang="en-US" altLang="zh-CN" dirty="0"/>
          </a:p>
          <a:p>
            <a:r>
              <a:rPr lang="zh-CN" altLang="en-US" dirty="0"/>
              <a:t>（基于树分块也可以同复杂度维护，这里讲根号重构的做法）</a:t>
            </a:r>
            <a:endParaRPr lang="en-US" altLang="zh-CN"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endParaRPr lang="en-US" altLang="zh-CN" dirty="0"/>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endParaRPr lang="en-US" altLang="zh-CN" dirty="0"/>
          </a:p>
          <a:p>
            <a:r>
              <a:rPr lang="zh-CN" altLang="en-US" dirty="0"/>
              <a:t>每次重构复杂度</a:t>
            </a:r>
            <a:r>
              <a:rPr lang="en-US" altLang="zh-CN" dirty="0"/>
              <a:t>O( </a:t>
            </a:r>
            <a:r>
              <a:rPr lang="en-US" altLang="zh-CN" dirty="0" err="1"/>
              <a:t>nlogn</a:t>
            </a:r>
            <a:r>
              <a:rPr lang="en-US" altLang="zh-CN" dirty="0"/>
              <a:t> )</a:t>
            </a:r>
            <a:endParaRPr lang="en-US" altLang="zh-CN" dirty="0"/>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endParaRPr lang="zh-CN" altLang="en-US" dirty="0"/>
          </a:p>
        </p:txBody>
      </p:sp>
      <p:sp>
        <p:nvSpPr>
          <p:cNvPr id="3" name="内容占位符 2"/>
          <p:cNvSpPr>
            <a:spLocks noGrp="1"/>
          </p:cNvSpPr>
          <p:nvPr>
            <p:ph idx="1"/>
          </p:nvPr>
        </p:nvSpPr>
        <p:spPr/>
        <p:txBody>
          <a:bodyPr/>
          <a:lstStyle/>
          <a:p>
            <a:r>
              <a:rPr lang="zh-CN" altLang="en-US" dirty="0"/>
              <a:t>在复杂的范围修改查询问题中，可以考虑根号重构</a:t>
            </a:r>
            <a:endParaRPr lang="en-US" altLang="zh-CN" dirty="0"/>
          </a:p>
          <a:p>
            <a:r>
              <a:rPr lang="zh-CN" altLang="en-US" dirty="0"/>
              <a:t>这里是一个统计规律</a:t>
            </a:r>
            <a:endParaRPr lang="en-US" altLang="zh-CN" dirty="0"/>
          </a:p>
          <a:p>
            <a:r>
              <a:rPr lang="zh-CN" altLang="en-US" dirty="0"/>
              <a:t>实际上我认为是对于复杂的范围修改查询问题，维之间是不对称的，时间维是结构最简单的，对其进行分块容易出好的效果</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Luogu7899 [Ynoi2006] rprmq2</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253039" cy="2121291"/>
          </a:xfr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53440" y="1690688"/>
            <a:ext cx="9555083" cy="4351338"/>
          </a:xfr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功能较弱的树</a:t>
            </a:r>
            <a:r>
              <a:rPr lang="zh-CN" altLang="en-US"/>
              <a:t>分块</a:t>
            </a:r>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P2325 [SCOI2005] 王室联邦</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369300" cy="4351655"/>
          </a:xfrm>
          <a:prstGeom prst="rect">
            <a:avLst/>
          </a:prstGeom>
        </p:spPr>
      </p:pic>
      <p:pic>
        <p:nvPicPr>
          <p:cNvPr id="5" name="图片 4"/>
          <p:cNvPicPr>
            <a:picLocks noChangeAspect="1"/>
          </p:cNvPicPr>
          <p:nvPr/>
        </p:nvPicPr>
        <p:blipFill>
          <a:blip r:embed="rId2"/>
          <a:stretch>
            <a:fillRect/>
          </a:stretch>
        </p:blipFill>
        <p:spPr>
          <a:xfrm>
            <a:off x="942340" y="6042660"/>
            <a:ext cx="3995420" cy="33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只会讲数据结构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a:t>
            </a:r>
            <a:r>
              <a:rPr lang="en-US" altLang="zh-CN" dirty="0"/>
              <a:t>CTT2021</a:t>
            </a:r>
            <a:r>
              <a:rPr lang="zh-CN" altLang="en-US" dirty="0"/>
              <a:t>，</a:t>
            </a:r>
            <a:r>
              <a:rPr lang="en-US" altLang="zh-CN" dirty="0"/>
              <a:t>CTS2022</a:t>
            </a:r>
            <a:r>
              <a:rPr lang="zh-CN" altLang="en-US" dirty="0"/>
              <a:t>，</a:t>
            </a:r>
            <a:r>
              <a:rPr lang="en-US" altLang="zh-CN" dirty="0"/>
              <a:t>THUSC2022</a:t>
            </a:r>
            <a:r>
              <a:rPr lang="zh-CN" altLang="en-US" dirty="0"/>
              <a:t>，</a:t>
            </a:r>
            <a:r>
              <a:rPr lang="en-US" altLang="zh-CN" dirty="0"/>
              <a:t>CTT2022</a:t>
            </a:r>
            <a:r>
              <a:rPr lang="zh-CN" altLang="en-US" dirty="0"/>
              <a:t>出题人</a:t>
            </a:r>
            <a:endParaRPr lang="zh-CN" altLang="en-US" dirty="0"/>
          </a:p>
          <a:p>
            <a:r>
              <a:rPr lang="zh-CN" altLang="en-US" dirty="0"/>
              <a:t>ECfinal2020，</a:t>
            </a:r>
            <a:r>
              <a:rPr lang="en-US" altLang="zh-CN" dirty="0"/>
              <a:t>ECfinal2021</a:t>
            </a:r>
            <a:r>
              <a:rPr lang="zh-CN" altLang="en-US" dirty="0"/>
              <a:t>，沈阳2021区域赛，</a:t>
            </a:r>
            <a:r>
              <a:rPr lang="zh-CN" altLang="en-US" dirty="0">
                <a:sym typeface="+mn-ea"/>
              </a:rPr>
              <a:t>昆明2022区域赛，</a:t>
            </a:r>
            <a:r>
              <a:rPr lang="zh-CN" altLang="en-US" dirty="0"/>
              <a:t>济南</a:t>
            </a:r>
            <a:r>
              <a:rPr lang="en-US" altLang="zh-CN" dirty="0"/>
              <a:t>2022</a:t>
            </a:r>
            <a:r>
              <a:rPr lang="zh-CN" altLang="en-US" dirty="0"/>
              <a:t>区域赛</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endParaRPr lang="zh-CN" altLang="en-US" dirty="0"/>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endParaRPr lang="zh-CN" altLang="en-US" dirty="0"/>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endParaRPr lang="zh-CN" altLang="en-US" dirty="0"/>
          </a:p>
          <a:p>
            <a:r>
              <a:rPr lang="zh-CN" altLang="en-US" dirty="0"/>
              <a:t>想办法优化掉零散点的复杂度</a:t>
            </a:r>
            <a:endParaRPr lang="zh-CN" alt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endParaRPr lang="en-US" altLang="zh-CN" dirty="0"/>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endParaRPr lang="zh-CN" altLang="en-US" dirty="0"/>
          </a:p>
          <a:p>
            <a:r>
              <a:rPr lang="zh-CN" altLang="en-US" dirty="0"/>
              <a:t>1.每个块是树 </a:t>
            </a:r>
            <a:endParaRPr lang="zh-CN" altLang="en-US" dirty="0"/>
          </a:p>
          <a:p>
            <a:r>
              <a:rPr lang="zh-CN" altLang="en-US" dirty="0"/>
              <a:t>2.每个块中有两个特殊的点，称为端点 1 和端点 2。 </a:t>
            </a:r>
            <a:endParaRPr lang="zh-CN" altLang="en-US" dirty="0"/>
          </a:p>
          <a:p>
            <a:r>
              <a:rPr lang="zh-CN" altLang="en-US" dirty="0"/>
              <a:t>3.不同块的边集不相交 </a:t>
            </a:r>
            <a:endParaRPr lang="zh-CN" altLang="en-US" dirty="0"/>
          </a:p>
          <a:p>
            <a:r>
              <a:rPr lang="zh-CN" altLang="en-US" dirty="0"/>
              <a:t>4.一个块中的顶点，除端点外，其余顶点不在其它块中出现 </a:t>
            </a:r>
            <a:endParaRPr lang="zh-CN" altLang="en-US" dirty="0"/>
          </a:p>
          <a:p>
            <a:r>
              <a:rPr lang="zh-CN" altLang="en-US" dirty="0"/>
              <a:t>5.如果一个顶点在多个块中出现，那么它一定是某一个块的端点 2，同时是其余包含这个顶点的块的端点 1 </a:t>
            </a:r>
            <a:endParaRPr lang="zh-CN" altLang="en-US" dirty="0"/>
          </a:p>
          <a:p>
            <a:r>
              <a:rPr lang="zh-CN" altLang="en-US" dirty="0"/>
              <a:t>6.如果把所有块的端点作为点，每块的端点 1 和端点 2 连有向边，则得到一棵有根树 </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endParaRPr lang="zh-CN" altLang="en-US" dirty="0"/>
          </a:p>
        </p:txBody>
      </p:sp>
      <p:sp>
        <p:nvSpPr>
          <p:cNvPr id="3" name="内容占位符 2"/>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endParaRPr lang="en-US" altLang="zh-CN" dirty="0"/>
          </a:p>
          <a:p>
            <a:endParaRPr lang="en-US" altLang="zh-CN" dirty="0"/>
          </a:p>
          <a:p>
            <a:r>
              <a:rPr lang="zh-CN" altLang="en-US" dirty="0"/>
              <a:t>有没有简单一点的做法？</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endParaRPr lang="zh-CN" altLang="en-US" dirty="0"/>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树分块</a:t>
            </a:r>
            <a:endParaRPr lang="zh-CN" altLang="en-US" dirty="0"/>
          </a:p>
        </p:txBody>
      </p:sp>
      <p:sp>
        <p:nvSpPr>
          <p:cNvPr id="3" name="内容占位符 2"/>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endParaRPr lang="zh-CN" alt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COT</a:t>
            </a:r>
            <a:endParaRPr lang="zh-CN" altLang="en-US" dirty="0"/>
          </a:p>
        </p:txBody>
      </p:sp>
      <p:sp>
        <p:nvSpPr>
          <p:cNvPr id="3" name="内容占位符 2"/>
          <p:cNvSpPr>
            <a:spLocks noGrp="1"/>
          </p:cNvSpPr>
          <p:nvPr>
            <p:ph idx="1"/>
          </p:nvPr>
        </p:nvSpPr>
        <p:spPr/>
        <p:txBody>
          <a:bodyPr/>
          <a:lstStyle/>
          <a:p>
            <a:r>
              <a:rPr lang="zh-CN" altLang="en-US" dirty="0"/>
              <a:t>树，点权</a:t>
            </a:r>
            <a:endParaRPr lang="en-US" altLang="zh-CN" dirty="0"/>
          </a:p>
          <a:p>
            <a:r>
              <a:rPr lang="zh-CN" altLang="en-US" dirty="0"/>
              <a:t>强制在线，查询链颜色数</a:t>
            </a:r>
            <a:endParaRPr lang="zh-CN" alt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endParaRPr lang="zh-CN" altLang="en-US" dirty="0"/>
          </a:p>
        </p:txBody>
      </p:sp>
      <p:pic>
        <p:nvPicPr>
          <p:cNvPr id="5" name="图片 4"/>
          <p:cNvPicPr>
            <a:picLocks noChangeAspect="1"/>
          </p:cNvPicPr>
          <p:nvPr/>
        </p:nvPicPr>
        <p:blipFill>
          <a:blip r:embed="rId1"/>
          <a:stretch>
            <a:fillRect/>
          </a:stretch>
        </p:blipFill>
        <p:spPr>
          <a:xfrm>
            <a:off x="4598633" y="2763592"/>
            <a:ext cx="4100835" cy="4094407"/>
          </a:xfrm>
          <a:prstGeom prst="rect">
            <a:avLst/>
          </a:prstGeom>
        </p:spPr>
      </p:pic>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endParaRPr lang="zh-CN" alt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endParaRPr lang="en-US" altLang="zh-CN" dirty="0"/>
          </a:p>
          <a:p>
            <a:endParaRPr lang="en-US" altLang="zh-CN" dirty="0"/>
          </a:p>
          <a:p>
            <a:r>
              <a:rPr lang="en-US" altLang="zh-CN" dirty="0"/>
              <a:t>2019 Multi-University Training Contest 4</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endParaRPr lang="en-US" altLang="zh-CN" dirty="0"/>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endParaRPr lang="zh-CN" altLang="en-US" dirty="0"/>
          </a:p>
          <a:p>
            <a:r>
              <a:rPr lang="zh-CN" altLang="en-US" dirty="0"/>
              <a:t>这样我们每次二分答案之后只用在这个假的块上面二分即可</a:t>
            </a:r>
            <a:endParaRPr lang="zh-CN" altLang="en-US" dirty="0"/>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endParaRPr lang="en-US" altLang="zh-CN"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Hdu6843 Query on the Tree</a:t>
            </a:r>
            <a:endParaRPr lang="zh-CN" altLang="en-US" dirty="0"/>
          </a:p>
        </p:txBody>
      </p:sp>
      <p:pic>
        <p:nvPicPr>
          <p:cNvPr id="7" name="内容占位符 6"/>
          <p:cNvPicPr>
            <a:picLocks noGrp="1" noChangeAspect="1"/>
          </p:cNvPicPr>
          <p:nvPr>
            <p:ph idx="1"/>
          </p:nvPr>
        </p:nvPicPr>
        <p:blipFill>
          <a:blip r:embed="rId1"/>
          <a:stretch>
            <a:fillRect/>
          </a:stretch>
        </p:blipFill>
        <p:spPr>
          <a:xfrm>
            <a:off x="838200" y="1690688"/>
            <a:ext cx="9860371" cy="4351338"/>
          </a:xfrm>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6737. Neighbourhood</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2188210"/>
          </a:xfrm>
          <a:prstGeom prst="rect">
            <a:avLst/>
          </a:prstGeom>
        </p:spPr>
      </p:pic>
      <p:pic>
        <p:nvPicPr>
          <p:cNvPr id="5" name="图片 4"/>
          <p:cNvPicPr>
            <a:picLocks noChangeAspect="1"/>
          </p:cNvPicPr>
          <p:nvPr/>
        </p:nvPicPr>
        <p:blipFill>
          <a:blip r:embed="rId2"/>
          <a:stretch>
            <a:fillRect/>
          </a:stretch>
        </p:blipFill>
        <p:spPr>
          <a:xfrm>
            <a:off x="838200" y="3786505"/>
            <a:ext cx="3971925" cy="409575"/>
          </a:xfrm>
          <a:prstGeom prst="rect">
            <a:avLst/>
          </a:prstGeom>
        </p:spPr>
      </p:pic>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Trick1</a:t>
            </a:r>
            <a:r>
              <a:rPr lang="en-US" altLang="zh-CN" dirty="0"/>
              <a:t> Pair</a:t>
            </a:r>
            <a:r>
              <a:rPr lang="zh-CN" altLang="en-US" dirty="0"/>
              <a:t>贡献</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如果贡献形如：</a:t>
            </a:r>
            <a:endParaRPr lang="en-US" altLang="zh-CN" dirty="0"/>
          </a:p>
          <a:p>
            <a:r>
              <a:rPr lang="zh-CN" altLang="en-US" dirty="0"/>
              <a:t>范围中所有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]=a[j]</a:t>
            </a:r>
            <a:endParaRPr lang="en-US" altLang="zh-CN" dirty="0"/>
          </a:p>
          <a:p>
            <a:r>
              <a:rPr lang="zh-CN" altLang="en-US" dirty="0"/>
              <a:t>范围中所有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]+a[j]=c</a:t>
            </a:r>
            <a:r>
              <a:rPr lang="zh-CN" altLang="en-US" dirty="0"/>
              <a:t>，</a:t>
            </a:r>
            <a:r>
              <a:rPr lang="en-US" altLang="zh-CN" dirty="0"/>
              <a:t>c</a:t>
            </a:r>
            <a:r>
              <a:rPr lang="zh-CN" altLang="en-US" dirty="0"/>
              <a:t>为常数</a:t>
            </a:r>
            <a:endParaRPr lang="en-US" altLang="zh-CN" dirty="0"/>
          </a:p>
          <a:p>
            <a:r>
              <a:rPr lang="zh-CN" altLang="en-US" dirty="0"/>
              <a:t>范围中所有</a:t>
            </a:r>
            <a:r>
              <a:rPr lang="en-US" altLang="zh-CN" dirty="0"/>
              <a:t>(</a:t>
            </a:r>
            <a:r>
              <a:rPr lang="en-US" altLang="zh-CN" dirty="0" err="1"/>
              <a:t>i,j</a:t>
            </a:r>
            <a:r>
              <a:rPr lang="en-US" altLang="zh-CN" dirty="0"/>
              <a:t>)</a:t>
            </a:r>
            <a:r>
              <a:rPr lang="zh-CN" altLang="en-US" dirty="0"/>
              <a:t>满足</a:t>
            </a:r>
            <a:r>
              <a:rPr lang="en-US" altLang="zh-CN" dirty="0"/>
              <a:t>a[</a:t>
            </a:r>
            <a:r>
              <a:rPr lang="en-US" altLang="zh-CN" dirty="0" err="1"/>
              <a:t>i</a:t>
            </a:r>
            <a:r>
              <a:rPr lang="en-US" altLang="zh-CN" dirty="0"/>
              <a:t>]&gt;a[j]</a:t>
            </a:r>
            <a:endParaRPr lang="en-US" altLang="zh-CN" dirty="0"/>
          </a:p>
          <a:p>
            <a:r>
              <a:rPr lang="zh-CN" altLang="en-US" dirty="0"/>
              <a:t>这样的两两二元组的贡献，我们可以考虑对二元组分拆维护贡献</a:t>
            </a:r>
            <a:endParaRPr lang="en-US" altLang="zh-CN" dirty="0"/>
          </a:p>
          <a:p>
            <a:r>
              <a:rPr lang="zh-CN" altLang="en-US" dirty="0"/>
              <a:t>这种情况下可以维护块对块的答案，然后将其累加</a:t>
            </a:r>
            <a:endParaRPr lang="en-US" altLang="zh-CN" dirty="0"/>
          </a:p>
          <a:p>
            <a:r>
              <a:rPr lang="zh-CN" altLang="en-US" dirty="0"/>
              <a:t>也可以对出现次数根号分治，维护不同颜色对答案的贡献，然后累加</a:t>
            </a:r>
            <a:endParaRPr lang="en-US" altLang="zh-CN" dirty="0"/>
          </a:p>
          <a:p>
            <a:r>
              <a:rPr lang="zh-CN" altLang="en-US" dirty="0"/>
              <a:t>这是普通莫队信息没有的性质</a:t>
            </a:r>
            <a:endParaRPr lang="en-US" altLang="zh-CN"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TEST_93</a:t>
            </a:r>
            <a:endParaRPr lang="zh-CN" altLang="en-US" dirty="0"/>
          </a:p>
        </p:txBody>
      </p:sp>
      <p:sp>
        <p:nvSpPr>
          <p:cNvPr id="3" name="内容占位符 2"/>
          <p:cNvSpPr>
            <a:spLocks noGrp="1"/>
          </p:cNvSpPr>
          <p:nvPr>
            <p:ph idx="1"/>
          </p:nvPr>
        </p:nvSpPr>
        <p:spPr/>
        <p:txBody>
          <a:bodyPr/>
          <a:lstStyle/>
          <a:p>
            <a:r>
              <a:rPr lang="zh-CN" altLang="en-US" dirty="0"/>
              <a:t>给定一棵</a:t>
            </a:r>
            <a:r>
              <a:rPr lang="en-US" altLang="zh-CN" dirty="0"/>
              <a:t>n</a:t>
            </a:r>
            <a:r>
              <a:rPr lang="zh-CN" altLang="en-US" dirty="0"/>
              <a:t>个点的树，边有边权</a:t>
            </a:r>
            <a:endParaRPr lang="en-US" altLang="zh-CN" dirty="0"/>
          </a:p>
          <a:p>
            <a:r>
              <a:rPr lang="en-US" altLang="zh-CN" dirty="0"/>
              <a:t>m</a:t>
            </a:r>
            <a:r>
              <a:rPr lang="zh-CN" altLang="en-US" dirty="0"/>
              <a:t>次查询，每次查询给定</a:t>
            </a:r>
            <a:r>
              <a:rPr lang="en-US" altLang="zh-CN" dirty="0"/>
              <a:t>k</a:t>
            </a:r>
            <a:r>
              <a:rPr lang="zh-CN" altLang="en-US" dirty="0"/>
              <a:t>个点，求其虚树上任意两条边，边权相等的方案数</a:t>
            </a:r>
            <a:endParaRPr lang="en-US" altLang="zh-CN" dirty="0"/>
          </a:p>
          <a:p>
            <a:r>
              <a:rPr lang="en-US" altLang="zh-CN" dirty="0" err="1"/>
              <a:t>n,m,sumk</a:t>
            </a:r>
            <a:r>
              <a:rPr lang="en-US" altLang="zh-CN" dirty="0"/>
              <a:t>&lt;=5e5</a:t>
            </a:r>
            <a:endParaRPr lang="zh-CN" alt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先考虑每次给定的</a:t>
            </a:r>
            <a:r>
              <a:rPr lang="en-US" altLang="zh-CN" dirty="0"/>
              <a:t>k</a:t>
            </a:r>
            <a:r>
              <a:rPr lang="zh-CN" altLang="en-US" dirty="0"/>
              <a:t>很小怎么做</a:t>
            </a:r>
            <a:endParaRPr lang="en-US" altLang="zh-CN" dirty="0"/>
          </a:p>
          <a:p>
            <a:r>
              <a:rPr lang="zh-CN" altLang="en-US" dirty="0"/>
              <a:t>可以发现</a:t>
            </a:r>
            <a:r>
              <a:rPr lang="en-US" altLang="zh-CN" dirty="0"/>
              <a:t>k</a:t>
            </a:r>
            <a:r>
              <a:rPr lang="zh-CN" altLang="en-US" dirty="0"/>
              <a:t>个点的虚树上可以由</a:t>
            </a:r>
            <a:r>
              <a:rPr lang="en-US" altLang="zh-CN" dirty="0"/>
              <a:t>O(k)</a:t>
            </a:r>
            <a:r>
              <a:rPr lang="zh-CN" altLang="en-US" dirty="0"/>
              <a:t>条原树上的链的和表示</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1185954" y="3087719"/>
            <a:ext cx="3286125" cy="2609850"/>
          </a:xfrm>
          <a:prstGeom prst="rect">
            <a:avLst/>
          </a:prstGeom>
        </p:spPr>
      </p:pic>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这个两两相等的方案数是一个经典的</a:t>
            </a:r>
            <a:r>
              <a:rPr lang="en-US" altLang="zh-CN" dirty="0"/>
              <a:t>pair</a:t>
            </a:r>
            <a:r>
              <a:rPr lang="zh-CN" altLang="en-US" dirty="0"/>
              <a:t>形式的贡献</a:t>
            </a:r>
            <a:endParaRPr lang="en-US" altLang="zh-CN" dirty="0"/>
          </a:p>
          <a:p>
            <a:r>
              <a:rPr lang="zh-CN" altLang="en-US" dirty="0"/>
              <a:t>于是考虑对两两链</a:t>
            </a:r>
            <a:r>
              <a:rPr lang="en-US" altLang="zh-CN" dirty="0" err="1"/>
              <a:t>i,j</a:t>
            </a:r>
            <a:r>
              <a:rPr lang="zh-CN" altLang="en-US" dirty="0"/>
              <a:t>求</a:t>
            </a:r>
            <a:r>
              <a:rPr lang="en-US" altLang="zh-CN" dirty="0" err="1"/>
              <a:t>i</a:t>
            </a:r>
            <a:r>
              <a:rPr lang="zh-CN" altLang="en-US" dirty="0"/>
              <a:t>中选一个数，</a:t>
            </a:r>
            <a:r>
              <a:rPr lang="en-US" altLang="zh-CN" dirty="0"/>
              <a:t>j</a:t>
            </a:r>
            <a:r>
              <a:rPr lang="zh-CN" altLang="en-US" dirty="0"/>
              <a:t>中选一个数，相等的方案数</a:t>
            </a:r>
            <a:endParaRPr lang="en-US" altLang="zh-CN" dirty="0"/>
          </a:p>
          <a:p>
            <a:r>
              <a:rPr lang="zh-CN" altLang="en-US" dirty="0"/>
              <a:t>这样拆出了</a:t>
            </a:r>
            <a:r>
              <a:rPr lang="en-US" altLang="zh-CN" dirty="0"/>
              <a:t>O(k^2)</a:t>
            </a:r>
            <a:r>
              <a:rPr lang="zh-CN" altLang="en-US" dirty="0"/>
              <a:t>个两两链之间的询问</a:t>
            </a:r>
            <a:endParaRPr lang="en-US" altLang="zh-CN" dirty="0"/>
          </a:p>
          <a:p>
            <a:r>
              <a:rPr lang="zh-CN" altLang="en-US" dirty="0"/>
              <a:t>然后两两链之间的询问可以用树上前缀和的形式拆为两两点到根路径之间的贡献，于是可以用莫队处理了</a:t>
            </a:r>
            <a:endParaRPr lang="en-US" altLang="zh-CN" dirty="0"/>
          </a:p>
          <a:p>
            <a:r>
              <a:rPr lang="zh-CN" altLang="en-US" dirty="0"/>
              <a:t>注意到这里其实不会造成额外的常数，因为拆出的询问里面很大一部分都是重复的</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如果每次询问的</a:t>
            </a:r>
            <a:r>
              <a:rPr lang="en-US" altLang="zh-CN" dirty="0"/>
              <a:t>k</a:t>
            </a:r>
            <a:r>
              <a:rPr lang="zh-CN" altLang="en-US" dirty="0"/>
              <a:t>很大怎么办？</a:t>
            </a:r>
            <a:endParaRPr lang="en-US" altLang="zh-CN" dirty="0"/>
          </a:p>
          <a:p>
            <a:r>
              <a:rPr lang="zh-CN" altLang="en-US" dirty="0"/>
              <a:t>可以直接暴力</a:t>
            </a:r>
            <a:r>
              <a:rPr lang="en-US" altLang="zh-CN" dirty="0"/>
              <a:t>O(n)</a:t>
            </a:r>
            <a:r>
              <a:rPr lang="zh-CN" altLang="en-US" dirty="0"/>
              <a:t>，统计每条边是否在询问的虚树上，计算答案</a:t>
            </a:r>
            <a:endParaRPr lang="en-US" altLang="zh-CN" dirty="0"/>
          </a:p>
          <a:p>
            <a:r>
              <a:rPr lang="zh-CN" altLang="en-US" dirty="0"/>
              <a:t>将两个算法平衡，可以得到一个</a:t>
            </a:r>
            <a:r>
              <a:rPr lang="en-US" altLang="zh-CN" dirty="0"/>
              <a:t>O(nm^2/3)</a:t>
            </a:r>
            <a:r>
              <a:rPr lang="zh-CN" altLang="en-US" dirty="0"/>
              <a:t>的算法</a:t>
            </a:r>
            <a:endParaRPr lang="en-US" altLang="zh-CN" dirty="0"/>
          </a:p>
          <a:p>
            <a:r>
              <a:rPr lang="zh-CN" altLang="en-US" dirty="0"/>
              <a:t>造了</a:t>
            </a:r>
            <a:r>
              <a:rPr lang="en-US" altLang="zh-CN" dirty="0"/>
              <a:t>100</a:t>
            </a:r>
            <a:r>
              <a:rPr lang="zh-CN" altLang="en-US" dirty="0"/>
              <a:t>多组数据卡了块大小以及树形态，</a:t>
            </a:r>
            <a:r>
              <a:rPr lang="en-US" altLang="zh-CN" dirty="0"/>
              <a:t>std</a:t>
            </a:r>
            <a:r>
              <a:rPr lang="zh-CN" altLang="en-US" dirty="0"/>
              <a:t>最慢的点为</a:t>
            </a:r>
            <a:r>
              <a:rPr lang="en-US" altLang="zh-CN" dirty="0"/>
              <a:t>700ms</a:t>
            </a:r>
            <a:endParaRPr lang="zh-CN" alt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考虑对颜色出现次数进行根号分治</a:t>
            </a:r>
            <a:endParaRPr lang="en-US" altLang="zh-CN" dirty="0"/>
          </a:p>
          <a:p>
            <a:r>
              <a:rPr lang="zh-CN" altLang="en-US" dirty="0"/>
              <a:t>出现次数大于</a:t>
            </a:r>
            <a:r>
              <a:rPr lang="en-US" altLang="zh-CN" dirty="0" err="1"/>
              <a:t>sqrtn</a:t>
            </a:r>
            <a:r>
              <a:rPr lang="zh-CN" altLang="en-US" dirty="0"/>
              <a:t>的颜色，每次建出虚树后查询每段链中其出现次数</a:t>
            </a:r>
            <a:endParaRPr lang="en-US" altLang="zh-CN" dirty="0"/>
          </a:p>
          <a:p>
            <a:r>
              <a:rPr lang="zh-CN" altLang="en-US" dirty="0"/>
              <a:t>出现次数小于</a:t>
            </a:r>
            <a:r>
              <a:rPr lang="en-US" altLang="zh-CN" dirty="0" err="1"/>
              <a:t>sqrtn</a:t>
            </a:r>
            <a:r>
              <a:rPr lang="zh-CN" altLang="en-US" dirty="0"/>
              <a:t>的颜色，对颜色</a:t>
            </a:r>
            <a:r>
              <a:rPr lang="en-US" altLang="zh-CN" dirty="0" err="1"/>
              <a:t>i</a:t>
            </a:r>
            <a:r>
              <a:rPr lang="zh-CN" altLang="en-US" dirty="0"/>
              <a:t>，将其出现位置两两的</a:t>
            </a:r>
            <a:r>
              <a:rPr lang="en-US" altLang="zh-CN" dirty="0"/>
              <a:t>pair</a:t>
            </a:r>
            <a:r>
              <a:rPr lang="zh-CN" altLang="en-US" dirty="0"/>
              <a:t>找出来，发现一个双前缀贡献中有这个颜色的方案等价于双前缀的两个端点都分别在两个子树中</a:t>
            </a:r>
            <a:endParaRPr lang="zh-CN" altLang="en-US" dirty="0"/>
          </a:p>
        </p:txBody>
      </p:sp>
      <p:pic>
        <p:nvPicPr>
          <p:cNvPr id="5" name="图片 4"/>
          <p:cNvPicPr>
            <a:picLocks noChangeAspect="1"/>
          </p:cNvPicPr>
          <p:nvPr/>
        </p:nvPicPr>
        <p:blipFill>
          <a:blip r:embed="rId1"/>
          <a:stretch>
            <a:fillRect/>
          </a:stretch>
        </p:blipFill>
        <p:spPr>
          <a:xfrm>
            <a:off x="7235300" y="4519668"/>
            <a:ext cx="4489789" cy="2291501"/>
          </a:xfrm>
          <a:prstGeom prst="rect">
            <a:avLst/>
          </a:prstGeom>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于是我们变成了一个</a:t>
            </a:r>
            <a:r>
              <a:rPr lang="en-US" altLang="zh-CN" dirty="0" err="1"/>
              <a:t>nsqrtn</a:t>
            </a:r>
            <a:r>
              <a:rPr lang="zh-CN" altLang="en-US" dirty="0"/>
              <a:t>个点，</a:t>
            </a:r>
            <a:r>
              <a:rPr lang="en-US" altLang="zh-CN" dirty="0" err="1"/>
              <a:t>nsqrtn</a:t>
            </a:r>
            <a:r>
              <a:rPr lang="zh-CN" altLang="en-US" dirty="0"/>
              <a:t>次矩形数点的问题</a:t>
            </a:r>
            <a:endParaRPr lang="en-US" altLang="zh-CN" dirty="0"/>
          </a:p>
          <a:p>
            <a:r>
              <a:rPr lang="zh-CN" altLang="en-US" dirty="0"/>
              <a:t>时间复杂度</a:t>
            </a:r>
            <a:r>
              <a:rPr lang="en-US" altLang="zh-CN" dirty="0"/>
              <a:t>O(</a:t>
            </a:r>
            <a:r>
              <a:rPr lang="en-US" altLang="zh-CN" dirty="0" err="1"/>
              <a:t>nsqrtnlogn</a:t>
            </a:r>
            <a:r>
              <a:rPr lang="en-US" altLang="zh-CN" dirty="0"/>
              <a:t>)</a:t>
            </a:r>
            <a:endParaRPr lang="en-US" altLang="zh-CN" dirty="0"/>
          </a:p>
          <a:p>
            <a:r>
              <a:rPr lang="zh-CN" altLang="en-US" dirty="0"/>
              <a:t>将出现次数的平衡向一侧调整可以得到一个</a:t>
            </a:r>
            <a:endParaRPr lang="en-US" altLang="zh-CN" dirty="0"/>
          </a:p>
          <a:p>
            <a:r>
              <a:rPr lang="zh-CN" altLang="en-US" dirty="0"/>
              <a:t>当</a:t>
            </a:r>
            <a:r>
              <a:rPr lang="en-US" altLang="zh-CN" dirty="0" err="1"/>
              <a:t>n,m</a:t>
            </a:r>
            <a:r>
              <a:rPr lang="zh-CN" altLang="en-US" dirty="0"/>
              <a:t>同阶，时间</a:t>
            </a:r>
            <a:r>
              <a:rPr lang="en-US" altLang="zh-CN" dirty="0"/>
              <a:t>O(</a:t>
            </a:r>
            <a:r>
              <a:rPr lang="en-US" altLang="zh-CN" dirty="0" err="1"/>
              <a:t>nsqrt</a:t>
            </a:r>
            <a:r>
              <a:rPr lang="en-US" altLang="zh-CN" dirty="0"/>
              <a:t>(</a:t>
            </a:r>
            <a:r>
              <a:rPr lang="en-US" altLang="zh-CN" dirty="0" err="1"/>
              <a:t>nlogn</a:t>
            </a:r>
            <a:r>
              <a:rPr lang="en-US" altLang="zh-CN" dirty="0"/>
              <a:t>))</a:t>
            </a:r>
            <a:r>
              <a:rPr lang="zh-CN" altLang="en-US" dirty="0"/>
              <a:t>的算法</a:t>
            </a:r>
            <a:endParaRPr lang="zh-CN" alt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Trick2</a:t>
            </a:r>
            <a:r>
              <a:rPr lang="en-US" altLang="zh-CN" dirty="0"/>
              <a:t> </a:t>
            </a:r>
            <a:r>
              <a:rPr lang="zh-CN" altLang="en-US" dirty="0"/>
              <a:t>带区间染色的分块</a:t>
            </a:r>
            <a:endParaRPr lang="zh-CN" altLang="en-US" dirty="0"/>
          </a:p>
        </p:txBody>
      </p:sp>
      <p:sp>
        <p:nvSpPr>
          <p:cNvPr id="3" name="内容占位符 2"/>
          <p:cNvSpPr>
            <a:spLocks noGrp="1"/>
          </p:cNvSpPr>
          <p:nvPr>
            <p:ph idx="1"/>
          </p:nvPr>
        </p:nvSpPr>
        <p:spPr/>
        <p:txBody>
          <a:bodyPr/>
          <a:lstStyle/>
          <a:p>
            <a:r>
              <a:rPr lang="zh-CN" altLang="en-US" dirty="0"/>
              <a:t>对于带区间染色操作的分块题，可以序列分块，然后对每个块特判其是否为同色块，在这个基础上再用颜色段均摊</a:t>
            </a:r>
            <a:endParaRPr lang="en-US" altLang="zh-CN" dirty="0"/>
          </a:p>
          <a:p>
            <a:r>
              <a:rPr lang="zh-CN" altLang="en-US" dirty="0"/>
              <a:t>下面以几道题为例子</a:t>
            </a:r>
            <a:endParaRPr lang="en-US" altLang="zh-CN"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P7983 [JRKSJ R3] </a:t>
            </a:r>
            <a:r>
              <a:rPr lang="en-US" altLang="zh-CN" dirty="0" err="1"/>
              <a:t>practiceZ</a:t>
            </a:r>
            <a:endParaRPr lang="zh-CN" altLang="en-US" dirty="0"/>
          </a:p>
        </p:txBody>
      </p:sp>
      <p:pic>
        <p:nvPicPr>
          <p:cNvPr id="5" name="内容占位符 4"/>
          <p:cNvPicPr>
            <a:picLocks noGrp="1" noChangeAspect="1"/>
          </p:cNvPicPr>
          <p:nvPr>
            <p:ph idx="1"/>
          </p:nvPr>
        </p:nvPicPr>
        <p:blipFill>
          <a:blip r:embed="rId1"/>
          <a:stretch>
            <a:fillRect/>
          </a:stretch>
        </p:blipFill>
        <p:spPr>
          <a:xfrm>
            <a:off x="838199" y="1690688"/>
            <a:ext cx="6006871" cy="1606185"/>
          </a:xfrm>
        </p:spPr>
      </p:pic>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这题比之前那道</a:t>
            </a:r>
            <a:r>
              <a:rPr lang="en-US" altLang="zh-CN" dirty="0"/>
              <a:t>chef and </a:t>
            </a:r>
            <a:r>
              <a:rPr lang="en-US" altLang="zh-CN" dirty="0" err="1"/>
              <a:t>churu</a:t>
            </a:r>
            <a:r>
              <a:rPr lang="zh-CN" altLang="en-US" dirty="0"/>
              <a:t>强，考虑根号算法</a:t>
            </a:r>
            <a:endParaRPr lang="en-US" altLang="zh-CN" dirty="0"/>
          </a:p>
          <a:p>
            <a:r>
              <a:rPr lang="zh-CN" altLang="en-US" dirty="0"/>
              <a:t>对</a:t>
            </a:r>
            <a:r>
              <a:rPr lang="en-US" altLang="zh-CN" dirty="0"/>
              <a:t>a</a:t>
            </a:r>
            <a:r>
              <a:rPr lang="zh-CN" altLang="en-US" dirty="0"/>
              <a:t>数组使用颜色段均摊，则问题变为进行了</a:t>
            </a:r>
            <a:r>
              <a:rPr lang="en-US" altLang="zh-CN" dirty="0"/>
              <a:t>O(</a:t>
            </a:r>
            <a:r>
              <a:rPr lang="en-US" altLang="zh-CN" dirty="0" err="1"/>
              <a:t>n+m</a:t>
            </a:r>
            <a:r>
              <a:rPr lang="en-US" altLang="zh-CN" dirty="0"/>
              <a:t>)</a:t>
            </a:r>
            <a:r>
              <a:rPr lang="zh-CN" altLang="en-US" dirty="0"/>
              <a:t>次</a:t>
            </a:r>
            <a:r>
              <a:rPr lang="en-US" altLang="zh-CN" dirty="0"/>
              <a:t>a</a:t>
            </a:r>
            <a:r>
              <a:rPr lang="zh-CN" altLang="en-US" dirty="0"/>
              <a:t>数组的区间加，这里我们使用</a:t>
            </a:r>
            <a:r>
              <a:rPr lang="en-US" altLang="zh-CN" dirty="0"/>
              <a:t>O(</a:t>
            </a:r>
            <a:r>
              <a:rPr lang="en-US" altLang="zh-CN" dirty="0" err="1"/>
              <a:t>sqrtn</a:t>
            </a:r>
            <a:r>
              <a:rPr lang="en-US" altLang="zh-CN" dirty="0"/>
              <a:t>)</a:t>
            </a:r>
            <a:r>
              <a:rPr lang="zh-CN" altLang="en-US" dirty="0"/>
              <a:t>区间加</a:t>
            </a:r>
            <a:r>
              <a:rPr lang="en-US" altLang="zh-CN" dirty="0"/>
              <a:t>O(1)</a:t>
            </a:r>
            <a:r>
              <a:rPr lang="zh-CN" altLang="en-US" dirty="0"/>
              <a:t>区间和的方法</a:t>
            </a:r>
            <a:endParaRPr lang="en-US" altLang="zh-CN" dirty="0"/>
          </a:p>
          <a:p>
            <a:r>
              <a:rPr lang="zh-CN" altLang="en-US" dirty="0"/>
              <a:t>还需要快速计算</a:t>
            </a:r>
            <a:r>
              <a:rPr lang="en-US" altLang="zh-CN" dirty="0"/>
              <a:t>a</a:t>
            </a:r>
            <a:r>
              <a:rPr lang="zh-CN" altLang="en-US" dirty="0"/>
              <a:t>数组修改时对</a:t>
            </a:r>
            <a:r>
              <a:rPr lang="en-US" altLang="zh-CN" dirty="0"/>
              <a:t>b</a:t>
            </a:r>
            <a:r>
              <a:rPr lang="zh-CN" altLang="en-US" dirty="0"/>
              <a:t>数组的影响</a:t>
            </a:r>
            <a:endParaRPr lang="en-US" altLang="zh-CN" dirty="0"/>
          </a:p>
          <a:p>
            <a:r>
              <a:rPr lang="zh-CN" altLang="en-US" dirty="0"/>
              <a:t>每次</a:t>
            </a:r>
            <a:r>
              <a:rPr lang="en-US" altLang="zh-CN" dirty="0"/>
              <a:t>a</a:t>
            </a:r>
            <a:r>
              <a:rPr lang="zh-CN" altLang="en-US" dirty="0"/>
              <a:t>数组进行区间加，我们可以</a:t>
            </a:r>
            <a:r>
              <a:rPr lang="en-US" altLang="zh-CN" dirty="0"/>
              <a:t>O(1)</a:t>
            </a:r>
            <a:r>
              <a:rPr lang="zh-CN" altLang="en-US" dirty="0"/>
              <a:t>计算出这次修改对</a:t>
            </a:r>
            <a:r>
              <a:rPr lang="en-US" altLang="zh-CN" dirty="0"/>
              <a:t>b</a:t>
            </a:r>
            <a:r>
              <a:rPr lang="zh-CN" altLang="en-US" dirty="0"/>
              <a:t>的一个块的影响，因为我们维护了</a:t>
            </a:r>
            <a:r>
              <a:rPr lang="en-US" altLang="zh-CN" dirty="0"/>
              <a:t>b</a:t>
            </a:r>
            <a:r>
              <a:rPr lang="zh-CN" altLang="en-US" dirty="0"/>
              <a:t>的每个块中</a:t>
            </a:r>
            <a:r>
              <a:rPr lang="en-US" altLang="zh-CN" dirty="0"/>
              <a:t>a</a:t>
            </a:r>
            <a:r>
              <a:rPr lang="zh-CN" altLang="en-US" dirty="0"/>
              <a:t>每个位置被算了多少次</a:t>
            </a:r>
            <a:endParaRPr lang="en-US" altLang="zh-CN" dirty="0"/>
          </a:p>
          <a:p>
            <a:r>
              <a:rPr lang="zh-CN" altLang="en-US" dirty="0"/>
              <a:t>对</a:t>
            </a:r>
            <a:r>
              <a:rPr lang="en-US" altLang="zh-CN" dirty="0"/>
              <a:t>b</a:t>
            </a:r>
            <a:r>
              <a:rPr lang="zh-CN" altLang="en-US" dirty="0"/>
              <a:t>数组，使用带区间染色的分块题的通用套路</a:t>
            </a:r>
            <a:endParaRPr lang="en-US" altLang="zh-CN" dirty="0"/>
          </a:p>
          <a:p>
            <a:r>
              <a:rPr lang="zh-CN" altLang="en-US" dirty="0"/>
              <a:t>我们特判每个块是否只有一种颜色</a:t>
            </a:r>
            <a:endParaRPr lang="en-US" altLang="zh-CN" dirty="0"/>
          </a:p>
          <a:p>
            <a:endParaRPr lang="en-US" altLang="zh-CN"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区间染色的时候，对于被完全覆盖了的块，因为只有一种颜色，所以直接可以</a:t>
            </a:r>
            <a:r>
              <a:rPr lang="en-US" altLang="zh-CN" dirty="0"/>
              <a:t>O(1)</a:t>
            </a:r>
            <a:r>
              <a:rPr lang="zh-CN" altLang="en-US" dirty="0"/>
              <a:t>算出块的答案</a:t>
            </a:r>
            <a:endParaRPr lang="en-US" altLang="zh-CN" dirty="0"/>
          </a:p>
          <a:p>
            <a:r>
              <a:rPr lang="zh-CN" altLang="en-US" dirty="0"/>
              <a:t>对于没有被完全覆盖的块，最多只有端点的两个块，重新算每个位置的值，最多会计算</a:t>
            </a:r>
            <a:r>
              <a:rPr lang="en-US" altLang="zh-CN" dirty="0"/>
              <a:t>O(</a:t>
            </a:r>
            <a:r>
              <a:rPr lang="en-US" altLang="zh-CN" dirty="0" err="1"/>
              <a:t>sqrtn</a:t>
            </a:r>
            <a:r>
              <a:rPr lang="en-US" altLang="zh-CN" dirty="0"/>
              <a:t>)</a:t>
            </a:r>
            <a:r>
              <a:rPr lang="zh-CN" altLang="en-US" dirty="0"/>
              <a:t>个位置</a:t>
            </a:r>
            <a:endParaRPr lang="en-US" altLang="zh-CN" dirty="0"/>
          </a:p>
          <a:p>
            <a:r>
              <a:rPr lang="zh-CN" altLang="en-US" dirty="0"/>
              <a:t>我们需要</a:t>
            </a:r>
            <a:r>
              <a:rPr lang="en-US" altLang="zh-CN" dirty="0"/>
              <a:t>O(</a:t>
            </a:r>
            <a:r>
              <a:rPr lang="en-US" altLang="zh-CN" dirty="0" err="1"/>
              <a:t>sqrtn</a:t>
            </a:r>
            <a:r>
              <a:rPr lang="en-US" altLang="zh-CN" dirty="0"/>
              <a:t>)</a:t>
            </a:r>
            <a:r>
              <a:rPr lang="zh-CN" altLang="en-US" dirty="0"/>
              <a:t>时间处理一次</a:t>
            </a:r>
            <a:r>
              <a:rPr lang="en-US" altLang="zh-CN" dirty="0"/>
              <a:t>b</a:t>
            </a:r>
            <a:r>
              <a:rPr lang="zh-CN" altLang="en-US" dirty="0"/>
              <a:t>数组区间染色操作对</a:t>
            </a:r>
            <a:r>
              <a:rPr lang="en-US" altLang="zh-CN" dirty="0"/>
              <a:t>b</a:t>
            </a:r>
            <a:r>
              <a:rPr lang="zh-CN" altLang="en-US" dirty="0"/>
              <a:t>数组的块内维护的</a:t>
            </a:r>
            <a:r>
              <a:rPr lang="en-US" altLang="zh-CN" dirty="0"/>
              <a:t>a</a:t>
            </a:r>
            <a:r>
              <a:rPr lang="zh-CN" altLang="en-US" dirty="0"/>
              <a:t>数组每个位置的贡献的修改，因为这里我们特判了只有一种颜色的块，所以每次区间修改的时候只需要考虑</a:t>
            </a:r>
            <a:r>
              <a:rPr lang="en-US" altLang="zh-CN" dirty="0"/>
              <a:t>O(1)</a:t>
            </a:r>
            <a:r>
              <a:rPr lang="zh-CN" altLang="en-US"/>
              <a:t>个块（即修改的区间的两端所在块），这里可以简单地满足条件</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a:p>
            <a:endParaRPr lang="zh-CN" alt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TEST_102</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Trick3</a:t>
            </a:r>
            <a:r>
              <a:rPr lang="en-US" altLang="zh-CN" dirty="0"/>
              <a:t> </a:t>
            </a:r>
            <a:r>
              <a:rPr lang="zh-CN" altLang="en-US" dirty="0"/>
              <a:t>块的笛卡尔积</a:t>
            </a:r>
            <a:endParaRPr lang="zh-CN" altLang="en-US" dirty="0"/>
          </a:p>
        </p:txBody>
      </p:sp>
      <p:sp>
        <p:nvSpPr>
          <p:cNvPr id="3" name="内容占位符 2"/>
          <p:cNvSpPr>
            <a:spLocks noGrp="1"/>
          </p:cNvSpPr>
          <p:nvPr>
            <p:ph idx="1"/>
          </p:nvPr>
        </p:nvSpPr>
        <p:spPr/>
        <p:txBody>
          <a:bodyPr/>
          <a:lstStyle/>
          <a:p>
            <a:r>
              <a:rPr lang="zh-CN" altLang="en-US" dirty="0"/>
              <a:t>如果询问区间</a:t>
            </a:r>
            <a:r>
              <a:rPr lang="en-US" altLang="zh-CN" dirty="0"/>
              <a:t>pair</a:t>
            </a:r>
            <a:r>
              <a:rPr lang="zh-CN" altLang="en-US" dirty="0"/>
              <a:t>贡献信息，因为信息可拆分，可以对序列分块，然后预处理块对块的贡献，这里就是块的笛卡尔积</a:t>
            </a:r>
            <a:endParaRPr lang="en-US" altLang="zh-CN" dirty="0"/>
          </a:p>
          <a:p>
            <a:r>
              <a:rPr lang="zh-CN" altLang="en-US" dirty="0"/>
              <a:t>询问时需要高效处理单点对块区间贡献（一般可以差分成单点对块前缀贡献），单点对单点贡献（这里一般对两个零散块暴力处理得到），块之间的贡献即上述的块对块二维数组的矩形信息合并</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[Ynoi2010] </a:t>
            </a:r>
            <a:r>
              <a:rPr lang="en-US" altLang="zh-CN" dirty="0" err="1"/>
              <a:t>Brodal</a:t>
            </a:r>
            <a:r>
              <a:rPr lang="en-US" altLang="zh-CN" dirty="0"/>
              <a:t> queue</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endParaRPr lang="zh-CN" altLang="en-US" dirty="0"/>
          </a:p>
          <a:p>
            <a:endParaRPr lang="zh-CN" alt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endParaRPr lang="zh-CN" alt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endParaRPr lang="zh-CN" altLang="en-US" dirty="0"/>
          </a:p>
          <a:p>
            <a:r>
              <a:rPr lang="zh-CN" altLang="en-US" dirty="0"/>
              <a:t>将序列分为</a:t>
            </a:r>
            <a:r>
              <a:rPr lang="en-US" altLang="zh-CN" dirty="0"/>
              <a:t>B</a:t>
            </a:r>
            <a:r>
              <a:rPr lang="zh-CN" altLang="en-US" dirty="0"/>
              <a:t>块，每块大小为</a:t>
            </a:r>
            <a:r>
              <a:rPr lang="en-US" altLang="zh-CN" dirty="0"/>
              <a:t>B</a:t>
            </a:r>
            <a:r>
              <a:rPr lang="zh-CN" altLang="en-US" dirty="0"/>
              <a:t>；</a:t>
            </a:r>
            <a:endParaRPr lang="zh-CN" altLang="en-US" dirty="0"/>
          </a:p>
          <a:p>
            <a:r>
              <a:rPr lang="zh-CN" altLang="en-US" dirty="0"/>
              <a:t>每个块有两个状态：</a:t>
            </a:r>
            <a:endParaRPr lang="zh-CN" altLang="en-US" dirty="0"/>
          </a:p>
          <a:p>
            <a:r>
              <a:rPr lang="zh-CN" altLang="en-US" dirty="0"/>
              <a:t>状态</a:t>
            </a:r>
            <a:r>
              <a:rPr lang="en-US" altLang="zh-CN" dirty="0"/>
              <a:t>1</a:t>
            </a:r>
            <a:r>
              <a:rPr lang="zh-CN" altLang="en-US" dirty="0"/>
              <a:t>：块由一些段组成，每段内颜色相同</a:t>
            </a:r>
            <a:endParaRPr lang="zh-CN" altLang="en-US" dirty="0"/>
          </a:p>
          <a:p>
            <a:r>
              <a:rPr lang="zh-CN" altLang="en-US" dirty="0"/>
              <a:t>状态</a:t>
            </a:r>
            <a:r>
              <a:rPr lang="en-US" altLang="zh-CN" dirty="0"/>
              <a:t>2</a:t>
            </a:r>
            <a:r>
              <a:rPr lang="zh-CN" altLang="en-US" dirty="0"/>
              <a:t>：整个块只有一种颜色</a:t>
            </a:r>
            <a:endParaRPr lang="zh-CN" alt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题解</a:t>
            </a:r>
            <a:endParaRPr lang="zh-CN" altLang="en-US" dirty="0"/>
          </a:p>
        </p:txBody>
      </p:sp>
      <p:sp>
        <p:nvSpPr>
          <p:cNvPr id="3" name="内容占位符 2"/>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endParaRPr lang="zh-CN" altLang="en-US" dirty="0"/>
          </a:p>
          <a:p>
            <a:r>
              <a:rPr lang="zh-CN" altLang="en-US" dirty="0"/>
              <a:t>在状态</a:t>
            </a:r>
            <a:r>
              <a:rPr lang="en-US" altLang="zh-CN" dirty="0"/>
              <a:t>2</a:t>
            </a:r>
            <a:r>
              <a:rPr lang="zh-CN" altLang="en-US" dirty="0"/>
              <a:t>表示的块中，维护块的颜色</a:t>
            </a:r>
            <a:endParaRPr lang="zh-CN" alt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endParaRPr lang="zh-CN" altLang="en-US" dirty="0"/>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endParaRPr lang="zh-CN" altLang="en-US" dirty="0"/>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endParaRPr lang="zh-CN" alt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接下来考虑几个基本操作：</a:t>
            </a:r>
            <a:endParaRPr lang="zh-CN" altLang="en-US" dirty="0"/>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endParaRPr lang="fr-FR" altLang="zh-CN" dirty="0"/>
          </a:p>
          <a:p>
            <a:r>
              <a:rPr lang="fr-FR" altLang="zh-CN" dirty="0"/>
              <a:t>B[x]+=t[x,y]*z</a:t>
            </a:r>
            <a:r>
              <a:rPr lang="en-US" altLang="zh-CN" dirty="0"/>
              <a:t>+z*(z-1)/2</a:t>
            </a:r>
            <a:endParaRPr lang="fr-FR" altLang="zh-CN" dirty="0"/>
          </a:p>
          <a:p>
            <a:r>
              <a:rPr lang="fr-FR" altLang="zh-CN" dirty="0"/>
              <a:t>t[x,y]+=z</a:t>
            </a:r>
            <a:endParaRPr lang="fr-FR" altLang="zh-CN" dirty="0"/>
          </a:p>
          <a:p>
            <a:r>
              <a:rPr lang="zh-CN" altLang="en-US" dirty="0"/>
              <a:t>复杂度：由于枚举 </a:t>
            </a:r>
            <a:r>
              <a:rPr lang="en-US" altLang="zh-CN" dirty="0"/>
              <a:t>x’</a:t>
            </a:r>
            <a:r>
              <a:rPr lang="zh-CN" altLang="en-US" dirty="0"/>
              <a:t>，所以复杂度是</a:t>
            </a:r>
            <a:r>
              <a:rPr lang="en-US" altLang="zh-CN" dirty="0"/>
              <a:t>O( B )</a:t>
            </a:r>
            <a:r>
              <a:rPr lang="zh-CN" altLang="en-US" dirty="0"/>
              <a:t>的</a:t>
            </a:r>
            <a:endParaRPr lang="zh-CN" alt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endParaRPr lang="zh-CN" altLang="en-US" dirty="0"/>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endParaRPr lang="zh-CN" altLang="en-US" dirty="0"/>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endParaRPr lang="zh-CN" altLang="en-US" dirty="0"/>
          </a:p>
          <a:p>
            <a:endParaRPr lang="zh-CN" altLang="en-US" dirty="0"/>
          </a:p>
          <a:p>
            <a:r>
              <a:rPr lang="zh-CN" altLang="en-US" dirty="0"/>
              <a:t>使用一次</a:t>
            </a:r>
            <a:r>
              <a:rPr lang="en-US" altLang="zh-CN" dirty="0"/>
              <a:t>(a)</a:t>
            </a:r>
            <a:r>
              <a:rPr lang="zh-CN" altLang="en-US" dirty="0"/>
              <a:t>即可。</a:t>
            </a:r>
            <a:endParaRPr lang="zh-CN" altLang="en-US" dirty="0"/>
          </a:p>
          <a:p>
            <a:endParaRPr lang="zh-CN" alt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用基本操作可以组合出题目需要的预处理，修改和查询：</a:t>
            </a:r>
            <a:endParaRPr lang="zh-CN" altLang="en-US" dirty="0"/>
          </a:p>
          <a:p>
            <a:endParaRPr lang="zh-CN" altLang="en-US" dirty="0"/>
          </a:p>
          <a:p>
            <a:r>
              <a:rPr lang="en-US" altLang="zh-CN" dirty="0"/>
              <a:t>(1).</a:t>
            </a:r>
            <a:r>
              <a:rPr lang="zh-CN" altLang="en-US" dirty="0"/>
              <a:t>预处理</a:t>
            </a:r>
            <a:endParaRPr lang="zh-CN" altLang="en-US" dirty="0"/>
          </a:p>
          <a:p>
            <a:endParaRPr lang="zh-CN" altLang="en-US" dirty="0"/>
          </a:p>
          <a:p>
            <a:r>
              <a:rPr lang="zh-CN" altLang="en-US" dirty="0"/>
              <a:t>可以将每个块初始置为空，转为不超过</a:t>
            </a:r>
            <a:r>
              <a:rPr lang="en-US" altLang="zh-CN" dirty="0"/>
              <a:t>B^2</a:t>
            </a:r>
            <a:r>
              <a:rPr lang="zh-CN" altLang="en-US" dirty="0"/>
              <a:t>次区间染色。</a:t>
            </a:r>
            <a:endParaRPr lang="zh-CN" alt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(2).</a:t>
            </a:r>
            <a:r>
              <a:rPr lang="zh-CN" altLang="en-US" dirty="0"/>
              <a:t>区间染色</a:t>
            </a:r>
            <a:endParaRPr lang="zh-CN" altLang="en-US" dirty="0"/>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endParaRPr lang="zh-CN" altLang="en-US" dirty="0"/>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endParaRPr lang="zh-CN" altLang="en-US" dirty="0"/>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endParaRPr lang="zh-CN" altLang="en-US" dirty="0"/>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endParaRPr lang="zh-CN" altLang="en-US" dirty="0"/>
          </a:p>
          <a:p>
            <a:endParaRPr lang="zh-CN" altLang="en-US"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维护一个序列，支持：</a:t>
            </a:r>
            <a:endParaRPr lang="zh-CN" altLang="en-US" dirty="0"/>
          </a:p>
          <a:p>
            <a:r>
              <a:rPr lang="en-US" altLang="zh-CN" dirty="0"/>
              <a:t>O( 1 )</a:t>
            </a:r>
            <a:r>
              <a:rPr lang="zh-CN" altLang="en-US" dirty="0"/>
              <a:t>单点修改，</a:t>
            </a:r>
            <a:r>
              <a:rPr lang="en-US" altLang="zh-CN" dirty="0"/>
              <a:t>O( sqrt(n) )</a:t>
            </a:r>
            <a:r>
              <a:rPr lang="zh-CN" altLang="en-US" dirty="0"/>
              <a:t>区间和</a:t>
            </a:r>
            <a:endParaRPr lang="zh-CN" altLang="en-US" dirty="0"/>
          </a:p>
          <a:p>
            <a:endParaRPr lang="en-US" altLang="zh-CN"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(3).</a:t>
            </a:r>
            <a:r>
              <a:rPr lang="zh-CN" altLang="en-US" dirty="0"/>
              <a:t>区间查询</a:t>
            </a:r>
            <a:endParaRPr lang="zh-CN" altLang="en-US" dirty="0"/>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endParaRPr lang="zh-CN" altLang="en-US" dirty="0"/>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endParaRPr lang="zh-CN" altLang="en-US" dirty="0"/>
          </a:p>
          <a:p>
            <a:endParaRPr lang="zh-CN" altLang="en-US" dirty="0"/>
          </a:p>
          <a:p>
            <a:r>
              <a:rPr lang="zh-CN" altLang="en-US" dirty="0"/>
              <a:t>综上，时空复杂度均为</a:t>
            </a:r>
            <a:r>
              <a:rPr lang="en-US" altLang="zh-CN" dirty="0"/>
              <a:t>O(B^3)</a:t>
            </a:r>
            <a:r>
              <a:rPr lang="zh-CN" altLang="en-US" dirty="0"/>
              <a:t>。</a:t>
            </a:r>
            <a:endParaRPr lang="zh-CN" alt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Luogu6778 [Ynoi2009] </a:t>
            </a:r>
            <a:r>
              <a:rPr lang="en-US" altLang="zh-CN" dirty="0" err="1"/>
              <a:t>rpdq</a:t>
            </a:r>
            <a:endParaRPr lang="zh-CN" altLang="en-US" dirty="0"/>
          </a:p>
        </p:txBody>
      </p:sp>
      <p:sp>
        <p:nvSpPr>
          <p:cNvPr id="3" name="内容占位符 2"/>
          <p:cNvSpPr>
            <a:spLocks noGrp="1"/>
          </p:cNvSpPr>
          <p:nvPr>
            <p:ph idx="1"/>
          </p:nvPr>
        </p:nvSpPr>
        <p:spPr/>
        <p:txBody>
          <a:bodyPr/>
          <a:lstStyle/>
          <a:p>
            <a:r>
              <a:rPr lang="zh-CN" altLang="en-US" dirty="0"/>
              <a:t>给一棵有边权的树，每次给出一个点编号的区间，求这个区间中选两个点，距离的和</a:t>
            </a:r>
            <a:endParaRPr lang="zh-CN" alt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先将两点间距离转换维护两点间 </a:t>
            </a:r>
            <a:r>
              <a:rPr lang="en-US" altLang="zh-CN" dirty="0" err="1"/>
              <a:t>lca</a:t>
            </a:r>
            <a:r>
              <a:rPr lang="en-US" altLang="zh-CN" dirty="0"/>
              <a:t> </a:t>
            </a:r>
            <a:r>
              <a:rPr lang="zh-CN" altLang="en-US" dirty="0"/>
              <a:t>深度和。</a:t>
            </a:r>
            <a:endParaRPr lang="en-US" altLang="zh-CN" dirty="0"/>
          </a:p>
          <a:p>
            <a:r>
              <a:rPr lang="zh-CN" altLang="en-US" dirty="0"/>
              <a:t>一个点到集合的 </a:t>
            </a:r>
            <a:r>
              <a:rPr lang="en-US" altLang="zh-CN" dirty="0" err="1"/>
              <a:t>lca</a:t>
            </a:r>
            <a:r>
              <a:rPr lang="en-US" altLang="zh-CN" dirty="0"/>
              <a:t> </a:t>
            </a:r>
            <a:r>
              <a:rPr lang="zh-CN" altLang="en-US" dirty="0"/>
              <a:t>深度和即将集合中每个点到根路径加，查询的点查点到根路径和。</a:t>
            </a:r>
            <a:endParaRPr lang="zh-CN" altLang="en-US" dirty="0"/>
          </a:p>
          <a:p>
            <a:r>
              <a:rPr lang="zh-CN" altLang="en-US" dirty="0"/>
              <a:t>考虑直接莫队维护区间答案，插入一个点的时候即查询点到根路径和，然后点到根路径加。</a:t>
            </a:r>
            <a:endParaRPr lang="zh-CN" altLang="en-US" dirty="0"/>
          </a:p>
          <a:p>
            <a:r>
              <a:rPr lang="zh-CN" altLang="en-US" dirty="0"/>
              <a:t>这样复杂度 </a:t>
            </a:r>
            <a:r>
              <a:rPr lang="en-US" altLang="zh-CN" dirty="0"/>
              <a:t>O( </a:t>
            </a:r>
            <a:r>
              <a:rPr lang="en-US" altLang="zh-CN" dirty="0" err="1"/>
              <a:t>nsqrtmlogn+m</a:t>
            </a:r>
            <a:r>
              <a:rPr lang="en-US" altLang="zh-CN" dirty="0"/>
              <a:t> )</a:t>
            </a:r>
            <a:r>
              <a:rPr lang="zh-CN" altLang="en-US" dirty="0"/>
              <a:t>。</a:t>
            </a:r>
            <a:endParaRPr lang="zh-CN" altLang="en-US" dirty="0"/>
          </a:p>
          <a:p>
            <a:endParaRPr lang="zh-CN" alt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将询问二次离线，问题转换维护 </a:t>
            </a:r>
            <a:r>
              <a:rPr lang="en-US" altLang="zh-CN" dirty="0"/>
              <a:t>O( </a:t>
            </a:r>
            <a:r>
              <a:rPr lang="en-US" altLang="zh-CN" dirty="0" err="1"/>
              <a:t>nsqrtm</a:t>
            </a:r>
            <a:r>
              <a:rPr lang="en-US" altLang="zh-CN" dirty="0"/>
              <a:t> ) </a:t>
            </a:r>
            <a:r>
              <a:rPr lang="zh-CN" altLang="en-US" dirty="0"/>
              <a:t>次点到根路径和，</a:t>
            </a:r>
            <a:r>
              <a:rPr lang="en-US" altLang="zh-CN" dirty="0"/>
              <a:t>O( m ) </a:t>
            </a:r>
            <a:r>
              <a:rPr lang="zh-CN" altLang="en-US" dirty="0"/>
              <a:t>次点到根路径加。</a:t>
            </a:r>
            <a:endParaRPr lang="zh-CN" altLang="en-US" dirty="0"/>
          </a:p>
          <a:p>
            <a:r>
              <a:rPr lang="zh-CN" altLang="en-US" dirty="0"/>
              <a:t>这个使用 </a:t>
            </a:r>
            <a:r>
              <a:rPr lang="en-US" altLang="zh-CN" dirty="0"/>
              <a:t>topology cluster partition </a:t>
            </a:r>
            <a:r>
              <a:rPr lang="zh-CN" altLang="en-US" dirty="0"/>
              <a:t>的方法就可以维护了，在普通树分块的基础上对块内每个端点做一个虚树，就可以使得每个 </a:t>
            </a:r>
            <a:r>
              <a:rPr lang="en-US" altLang="zh-CN" dirty="0"/>
              <a:t>cluster </a:t>
            </a:r>
            <a:r>
              <a:rPr lang="zh-CN" altLang="en-US" dirty="0"/>
              <a:t>里面端点数不超过</a:t>
            </a:r>
            <a:r>
              <a:rPr lang="en-US" altLang="zh-CN" dirty="0"/>
              <a:t>2</a:t>
            </a:r>
            <a:r>
              <a:rPr lang="zh-CN" altLang="en-US" dirty="0"/>
              <a:t>。</a:t>
            </a:r>
            <a:endParaRPr lang="zh-CN" altLang="en-US" dirty="0"/>
          </a:p>
          <a:p>
            <a:endParaRPr lang="zh-CN" altLang="en-US" dirty="0"/>
          </a:p>
          <a:p>
            <a:r>
              <a:rPr lang="zh-CN" altLang="en-US" dirty="0"/>
              <a:t>这样我们就得到了 </a:t>
            </a:r>
            <a:r>
              <a:rPr lang="en-US" altLang="zh-CN" dirty="0"/>
              <a:t>O( </a:t>
            </a:r>
            <a:r>
              <a:rPr lang="en-US" altLang="zh-CN" dirty="0" err="1"/>
              <a:t>sqrtn</a:t>
            </a:r>
            <a:r>
              <a:rPr lang="en-US" altLang="zh-CN" dirty="0"/>
              <a:t> ) </a:t>
            </a:r>
            <a:r>
              <a:rPr lang="zh-CN" altLang="en-US" dirty="0"/>
              <a:t>链加，</a:t>
            </a:r>
            <a:r>
              <a:rPr lang="en-US" altLang="zh-CN" dirty="0"/>
              <a:t>O( 1 ) </a:t>
            </a:r>
            <a:r>
              <a:rPr lang="zh-CN" altLang="en-US" dirty="0"/>
              <a:t>链和的方法，和此题的二次离线配合起来就做到 </a:t>
            </a:r>
            <a:r>
              <a:rPr lang="en-US" altLang="zh-CN" dirty="0"/>
              <a:t>O( </a:t>
            </a:r>
            <a:r>
              <a:rPr lang="en-US" altLang="zh-CN" dirty="0" err="1"/>
              <a:t>nsqrtm+msqrtn</a:t>
            </a:r>
            <a:r>
              <a:rPr lang="en-US" altLang="zh-CN" dirty="0"/>
              <a:t>) </a:t>
            </a:r>
            <a:r>
              <a:rPr lang="zh-CN" altLang="en-US" dirty="0"/>
              <a:t>的复杂度了。</a:t>
            </a:r>
            <a:endParaRPr lang="zh-CN" altLang="en-US" dirty="0"/>
          </a:p>
          <a:p>
            <a:endParaRPr lang="zh-CN" alt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小朋友问我的题</a:t>
            </a:r>
            <a:endParaRPr lang="zh-CN" altLang="en-US" dirty="0"/>
          </a:p>
        </p:txBody>
      </p:sp>
      <p:sp>
        <p:nvSpPr>
          <p:cNvPr id="3" name="内容占位符 2"/>
          <p:cNvSpPr>
            <a:spLocks noGrp="1"/>
          </p:cNvSpPr>
          <p:nvPr>
            <p:ph idx="1"/>
          </p:nvPr>
        </p:nvSpPr>
        <p:spPr/>
        <p:txBody>
          <a:bodyPr/>
          <a:lstStyle/>
          <a:p>
            <a:r>
              <a:rPr lang="zh-CN" altLang="en-US" dirty="0"/>
              <a:t>给定一颗确定形态而不平均分的线段树</a:t>
            </a:r>
            <a:endParaRPr lang="en-US" altLang="zh-CN" dirty="0"/>
          </a:p>
          <a:p>
            <a:r>
              <a:rPr lang="en-US" altLang="zh-CN" dirty="0"/>
              <a:t>[</a:t>
            </a:r>
            <a:r>
              <a:rPr lang="en-US" altLang="zh-CN" dirty="0" err="1"/>
              <a:t>l,r</a:t>
            </a:r>
            <a:r>
              <a:rPr lang="en-US" altLang="zh-CN" dirty="0"/>
              <a:t>]</a:t>
            </a:r>
            <a:r>
              <a:rPr lang="zh-CN" altLang="en-US" dirty="0"/>
              <a:t>为完全覆盖这个区间的最小点集</a:t>
            </a:r>
            <a:endParaRPr lang="en-US" altLang="zh-CN" dirty="0"/>
          </a:p>
          <a:p>
            <a:r>
              <a:rPr lang="zh-CN" altLang="en-US" dirty="0"/>
              <a:t>每次查询的时候给定</a:t>
            </a:r>
            <a:r>
              <a:rPr lang="en-US" altLang="zh-CN" dirty="0"/>
              <a:t>[l1,r1],[l2,r2]</a:t>
            </a:r>
            <a:r>
              <a:rPr lang="zh-CN" altLang="en-US" dirty="0"/>
              <a:t>，会得到两个点集</a:t>
            </a:r>
            <a:endParaRPr lang="en-US" altLang="zh-CN" dirty="0"/>
          </a:p>
          <a:p>
            <a:r>
              <a:rPr lang="zh-CN" altLang="en-US" dirty="0"/>
              <a:t>每个线段树上的点对应另一棵随意形态的树的一个点</a:t>
            </a:r>
            <a:endParaRPr lang="en-US" altLang="zh-CN" dirty="0"/>
          </a:p>
          <a:p>
            <a:r>
              <a:rPr lang="zh-CN" altLang="en-US" dirty="0"/>
              <a:t>求这两个点集各取一个的</a:t>
            </a:r>
            <a:r>
              <a:rPr lang="en-US" altLang="zh-CN" dirty="0" err="1"/>
              <a:t>dist</a:t>
            </a:r>
            <a:r>
              <a:rPr lang="zh-CN" altLang="en-US" dirty="0"/>
              <a:t>的和</a:t>
            </a:r>
            <a:endParaRPr lang="zh-CN" alt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别管什么线段树了，一个区间在这个线段树上一定是</a:t>
            </a:r>
            <a:r>
              <a:rPr lang="en-US" altLang="zh-CN" dirty="0"/>
              <a:t>O(1)</a:t>
            </a:r>
            <a:r>
              <a:rPr lang="zh-CN" altLang="en-US" dirty="0"/>
              <a:t>条路径</a:t>
            </a:r>
            <a:endParaRPr lang="en-US" altLang="zh-CN" dirty="0"/>
          </a:p>
          <a:p>
            <a:r>
              <a:rPr lang="zh-CN" altLang="en-US" dirty="0"/>
              <a:t>直接做任意树的问题</a:t>
            </a:r>
            <a:endParaRPr lang="en-US" altLang="zh-CN" dirty="0"/>
          </a:p>
          <a:p>
            <a:r>
              <a:rPr lang="zh-CN" altLang="en-US" dirty="0"/>
              <a:t>对两棵树进行树分块，之后预处理出块对块的贡献，方法为建立虚树后直接统计答案</a:t>
            </a:r>
            <a:endParaRPr lang="en-US" altLang="zh-CN" dirty="0"/>
          </a:p>
          <a:p>
            <a:r>
              <a:rPr lang="zh-CN" altLang="en-US" dirty="0"/>
              <a:t>之后点到块区间的贡献可以差分为点到块前缀的贡献，这里用个根号平衡</a:t>
            </a:r>
            <a:endParaRPr lang="en-US" altLang="zh-CN" dirty="0"/>
          </a:p>
          <a:p>
            <a:r>
              <a:rPr lang="zh-CN" altLang="en-US" dirty="0"/>
              <a:t>点对点的贡献建立虚树批处理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a:p>
            <a:r>
              <a:rPr lang="zh-CN" altLang="en-US" dirty="0"/>
              <a:t>和上面的题类似，差分变成双前缀莫队形式，然后跑莫队二次离线，搞个树分块也能做</a:t>
            </a:r>
            <a:endParaRPr lang="en-US" altLang="zh-CN"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Tirck4</a:t>
            </a:r>
            <a:r>
              <a:rPr lang="en-US" altLang="zh-CN" dirty="0"/>
              <a:t> </a:t>
            </a:r>
            <a:r>
              <a:rPr lang="zh-CN" altLang="en-US" dirty="0"/>
              <a:t>莫队</a:t>
            </a:r>
            <a:r>
              <a:rPr lang="en-US" altLang="zh-CN" dirty="0"/>
              <a:t>+</a:t>
            </a:r>
            <a:r>
              <a:rPr lang="en-US" altLang="zh-CN" dirty="0" err="1"/>
              <a:t>bitset</a:t>
            </a:r>
            <a:endParaRPr lang="zh-CN" altLang="en-US" dirty="0"/>
          </a:p>
        </p:txBody>
      </p:sp>
      <p:sp>
        <p:nvSpPr>
          <p:cNvPr id="3" name="内容占位符 2"/>
          <p:cNvSpPr>
            <a:spLocks noGrp="1"/>
          </p:cNvSpPr>
          <p:nvPr>
            <p:ph idx="1"/>
          </p:nvPr>
        </p:nvSpPr>
        <p:spPr/>
        <p:txBody>
          <a:bodyPr/>
          <a:lstStyle/>
          <a:p>
            <a:r>
              <a:rPr lang="zh-CN" altLang="en-US" dirty="0"/>
              <a:t>信息不一定合并只能</a:t>
            </a:r>
            <a:r>
              <a:rPr lang="en-US" altLang="zh-CN" dirty="0"/>
              <a:t>O(n)</a:t>
            </a:r>
            <a:r>
              <a:rPr lang="zh-CN" altLang="en-US" dirty="0"/>
              <a:t>，有的题的信息可以</a:t>
            </a:r>
            <a:r>
              <a:rPr lang="en-US" altLang="zh-CN" dirty="0"/>
              <a:t>O(n/w)</a:t>
            </a:r>
            <a:r>
              <a:rPr lang="zh-CN" altLang="en-US" dirty="0"/>
              <a:t>使用</a:t>
            </a:r>
            <a:r>
              <a:rPr lang="en-US" altLang="zh-CN" dirty="0" err="1"/>
              <a:t>bitset</a:t>
            </a:r>
            <a:r>
              <a:rPr lang="zh-CN" altLang="en-US" dirty="0"/>
              <a:t>加速合并</a:t>
            </a:r>
            <a:endParaRPr lang="en-US" altLang="zh-CN" dirty="0"/>
          </a:p>
          <a:p>
            <a:r>
              <a:rPr lang="zh-CN" altLang="en-US" dirty="0"/>
              <a:t>这些题我们可以用莫队维护出区间的</a:t>
            </a:r>
            <a:r>
              <a:rPr lang="en-US" altLang="zh-CN" dirty="0" err="1"/>
              <a:t>bitset</a:t>
            </a:r>
            <a:r>
              <a:rPr lang="zh-CN" altLang="en-US" dirty="0"/>
              <a:t>，然后把多个区间的</a:t>
            </a:r>
            <a:r>
              <a:rPr lang="en-US" altLang="zh-CN" dirty="0" err="1"/>
              <a:t>bitset</a:t>
            </a:r>
            <a:r>
              <a:rPr lang="zh-CN" altLang="en-US" dirty="0"/>
              <a:t>暴力合并起来</a:t>
            </a:r>
            <a:endParaRPr lang="en-US" altLang="zh-CN" dirty="0"/>
          </a:p>
          <a:p>
            <a:endParaRPr lang="zh-CN" alt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a:t>
            </a:r>
            <a:r>
              <a:rPr lang="zh-CN" altLang="en-US" dirty="0"/>
              <a:t>区间颜色数</a:t>
            </a:r>
            <a:endParaRPr lang="zh-CN" altLang="en-US" dirty="0"/>
          </a:p>
        </p:txBody>
      </p:sp>
      <p:sp>
        <p:nvSpPr>
          <p:cNvPr id="3" name="内容占位符 2"/>
          <p:cNvSpPr>
            <a:spLocks noGrp="1"/>
          </p:cNvSpPr>
          <p:nvPr>
            <p:ph idx="1"/>
          </p:nvPr>
        </p:nvSpPr>
        <p:spPr/>
        <p:txBody>
          <a:bodyPr/>
          <a:lstStyle/>
          <a:p>
            <a:r>
              <a:rPr lang="zh-CN" altLang="en-US" dirty="0"/>
              <a:t>给一个序列，每次给出</a:t>
            </a:r>
            <a:r>
              <a:rPr lang="en-US" altLang="zh-CN" dirty="0"/>
              <a:t>k</a:t>
            </a:r>
            <a:r>
              <a:rPr lang="zh-CN" altLang="en-US" dirty="0"/>
              <a:t>个区间，求</a:t>
            </a:r>
            <a:r>
              <a:rPr lang="en-US" altLang="zh-CN" dirty="0"/>
              <a:t>k</a:t>
            </a:r>
            <a:r>
              <a:rPr lang="zh-CN" altLang="en-US" dirty="0"/>
              <a:t>个区间的并内有多少个种出现过的值</a:t>
            </a:r>
            <a:endParaRPr lang="en-US" altLang="zh-CN" dirty="0"/>
          </a:p>
          <a:p>
            <a:r>
              <a:rPr lang="en-US" altLang="zh-CN" dirty="0" err="1"/>
              <a:t>n,m,sumk</a:t>
            </a:r>
            <a:r>
              <a:rPr lang="en-US" altLang="zh-CN" dirty="0"/>
              <a:t>&lt;=1e5,3s</a:t>
            </a:r>
            <a:endParaRPr lang="zh-CN" alt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莫队跑出每个区间的</a:t>
            </a:r>
            <a:r>
              <a:rPr lang="en-US" altLang="zh-CN" dirty="0" err="1"/>
              <a:t>bitset</a:t>
            </a:r>
            <a:r>
              <a:rPr lang="zh-CN" altLang="en-US" dirty="0"/>
              <a:t>，然后</a:t>
            </a:r>
            <a:r>
              <a:rPr lang="en-US" altLang="zh-CN" dirty="0"/>
              <a:t>or</a:t>
            </a:r>
            <a:r>
              <a:rPr lang="zh-CN" altLang="en-US" dirty="0"/>
              <a:t>起来之后</a:t>
            </a:r>
            <a:r>
              <a:rPr lang="en-US" altLang="zh-CN" dirty="0"/>
              <a:t>count</a:t>
            </a:r>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endParaRPr lang="en-US" altLang="zh-CN" dirty="0"/>
          </a:p>
          <a:p>
            <a:endParaRPr lang="en-US" altLang="zh-CN" dirty="0"/>
          </a:p>
          <a:p>
            <a:endParaRPr lang="zh-CN" altLang="en-US"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endParaRPr lang="zh-CN" altLang="en-US" dirty="0"/>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endParaRPr lang="en-US" altLang="zh-CN" dirty="0"/>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endParaRPr lang="zh-CN" altLang="en-US">
              <a:sym typeface="+mn-ea"/>
            </a:endParaRPr>
          </a:p>
          <a:p>
            <a:r>
              <a:rPr lang="zh-CN" altLang="en-US"/>
              <a:t>查询的时候就和普通分块一样查</a:t>
            </a:r>
            <a:endParaRPr lang="zh-CN" alt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endParaRPr lang="zh-CN" alt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endParaRPr lang="en-US" altLang="zh-CN" dirty="0"/>
          </a:p>
          <a:p>
            <a:r>
              <a:rPr lang="en-US" altLang="zh-CN" dirty="0" err="1"/>
              <a:t>y+w</a:t>
            </a:r>
            <a:r>
              <a:rPr lang="en-US" altLang="zh-CN" dirty="0"/>
              <a:t>…y+z-1</a:t>
            </a:r>
            <a:r>
              <a:rPr lang="zh-CN" altLang="en-US" dirty="0"/>
              <a:t>这些位置填上</a:t>
            </a:r>
            <a:r>
              <a:rPr lang="en-US" altLang="zh-CN" dirty="0"/>
              <a:t>0</a:t>
            </a:r>
            <a:endParaRPr lang="en-US" altLang="zh-CN"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endParaRPr lang="en-US" altLang="zh-CN"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Note</a:t>
            </a:r>
            <a:endParaRPr lang="zh-CN" altLang="en-US" dirty="0"/>
          </a:p>
        </p:txBody>
      </p:sp>
      <p:sp>
        <p:nvSpPr>
          <p:cNvPr id="3" name="内容占位符 2"/>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a:t>
            </a:r>
            <a:endParaRPr lang="zh-CN" alt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endParaRPr lang="zh-CN" altLang="en-US" dirty="0"/>
          </a:p>
        </p:txBody>
      </p:sp>
      <p:sp>
        <p:nvSpPr>
          <p:cNvPr id="3" name="内容占位符 2"/>
          <p:cNvSpPr>
            <a:spLocks noGrp="1"/>
          </p:cNvSpPr>
          <p:nvPr>
            <p:ph idx="1"/>
          </p:nvPr>
        </p:nvSpPr>
        <p:spPr/>
        <p:txBody>
          <a:bodyPr/>
          <a:lstStyle/>
          <a:p>
            <a:r>
              <a:rPr lang="zh-CN" altLang="en-US" dirty="0"/>
              <a:t>序列，每次给参数</a:t>
            </a:r>
            <a:r>
              <a:rPr lang="en-US" altLang="zh-CN" dirty="0"/>
              <a:t>l r c</a:t>
            </a:r>
            <a:endParaRPr lang="en-US" altLang="zh-CN" dirty="0"/>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endParaRPr lang="en-US" altLang="zh-CN" dirty="0"/>
          </a:p>
          <a:p>
            <a:r>
              <a:rPr lang="en-US" altLang="zh-CN" dirty="0"/>
              <a:t>a-b=c</a:t>
            </a:r>
            <a:endParaRPr lang="en-US" altLang="zh-CN" dirty="0"/>
          </a:p>
          <a:p>
            <a:r>
              <a:rPr lang="en-US" altLang="zh-CN" dirty="0"/>
              <a:t>a*b=c</a:t>
            </a:r>
            <a:endParaRPr lang="en-US" altLang="zh-CN" dirty="0"/>
          </a:p>
          <a:p>
            <a:r>
              <a:rPr lang="en-US" altLang="zh-CN" dirty="0"/>
              <a:t>a/b=c</a:t>
            </a:r>
            <a:endParaRPr lang="en-US" altLang="zh-CN" dirty="0"/>
          </a:p>
          <a:p>
            <a:r>
              <a:rPr lang="zh-CN" altLang="en-US" dirty="0"/>
              <a:t>值域</a:t>
            </a:r>
            <a:r>
              <a:rPr lang="en-US" altLang="zh-CN" dirty="0"/>
              <a:t>1e5</a:t>
            </a:r>
            <a:endParaRPr lang="en-US" altLang="zh-CN" dirty="0"/>
          </a:p>
          <a:p>
            <a:r>
              <a:rPr lang="zh-CN" altLang="en-US" dirty="0"/>
              <a:t>除法是整除，也就是说 </a:t>
            </a:r>
            <a:r>
              <a:rPr lang="en-US" altLang="zh-CN" dirty="0"/>
              <a:t>3/2 </a:t>
            </a:r>
            <a:r>
              <a:rPr lang="zh-CN" altLang="en-US" dirty="0"/>
              <a:t>这种情况下认为二者不能除</a:t>
            </a:r>
            <a:endParaRPr lang="zh-CN" alt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endParaRPr lang="en-US" altLang="zh-CN" dirty="0"/>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endParaRPr lang="en-US" altLang="zh-CN" dirty="0"/>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endParaRPr lang="en-US" altLang="zh-CN" dirty="0"/>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endParaRPr lang="en-US" altLang="zh-CN" dirty="0"/>
          </a:p>
          <a:p>
            <a:r>
              <a:rPr lang="zh-CN" altLang="en-US" dirty="0"/>
              <a:t>则找到两个数</a:t>
            </a:r>
            <a:r>
              <a:rPr lang="en-US" altLang="zh-CN" dirty="0" err="1"/>
              <a:t>a,b</a:t>
            </a:r>
            <a:r>
              <a:rPr lang="zh-CN" altLang="en-US" dirty="0"/>
              <a:t>使得</a:t>
            </a:r>
            <a:r>
              <a:rPr lang="en-US" altLang="zh-CN" dirty="0"/>
              <a:t>a-b=c</a:t>
            </a:r>
            <a:endParaRPr lang="en-US" altLang="zh-CN" dirty="0"/>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endParaRPr lang="en-US" altLang="zh-CN" dirty="0"/>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endParaRPr lang="en-US" altLang="zh-CN" dirty="0"/>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endParaRPr lang="en-US" altLang="zh-CN" dirty="0"/>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endParaRPr lang="en-US" altLang="zh-CN" dirty="0"/>
              </a:p>
              <a:p>
                <a:endParaRPr lang="en-US" altLang="zh-CN" dirty="0"/>
              </a:p>
              <a:p>
                <a:r>
                  <a:rPr lang="zh-CN" altLang="en-US" dirty="0"/>
                  <a:t>存在理论复杂度更优的做法，但是常数较大而</a:t>
                </a:r>
                <a:r>
                  <a:rPr lang="en-US" altLang="zh-CN" dirty="0"/>
                  <a:t>not practical</a:t>
                </a:r>
                <a:endParaRPr lang="en-US" altLang="zh-CN" dirty="0"/>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a:p>
            <a:endParaRPr lang="zh-CN" altLang="en-US"/>
          </a:p>
        </p:txBody>
      </p:sp>
      <p:graphicFrame>
        <p:nvGraphicFramePr>
          <p:cNvPr id="6" name="对象 5"/>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4" name="" r:id="rId1" imgW="8963025" imgH="1781175" progId="Paint.Picture">
                  <p:embed/>
                </p:oleObj>
              </mc:Choice>
              <mc:Fallback>
                <p:oleObj name="" r:id="rId1" imgW="8963025" imgH="1781175" progId="Paint.Picture">
                  <p:embed/>
                  <p:pic>
                    <p:nvPicPr>
                      <p:cNvPr id="0" name="图片 6"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spid="_x0000_s5" name="" r:id="rId3" imgW="8963025" imgH="1657350" progId="PBrush">
                  <p:embed/>
                </p:oleObj>
              </mc:Choice>
              <mc:Fallback>
                <p:oleObj name="" r:id="rId3" imgW="8963025" imgH="1657350" progId="PBrush">
                  <p:embed/>
                  <p:pic>
                    <p:nvPicPr>
                      <p:cNvPr id="0" name="图片 8" descr="image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[Ynoi2011]D2T2</a:t>
            </a:r>
            <a:endParaRPr lang="zh-CN" altLang="en-US" dirty="0"/>
          </a:p>
        </p:txBody>
      </p:sp>
      <p:sp>
        <p:nvSpPr>
          <p:cNvPr id="3" name="内容占位符 2"/>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endParaRPr lang="zh-CN" altLang="en-US" dirty="0"/>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endParaRPr lang="en-US" altLang="zh-CN" dirty="0"/>
          </a:p>
          <a:p>
            <a:r>
              <a:rPr lang="zh-CN" altLang="en-US" dirty="0"/>
              <a:t>值域和 </a:t>
            </a:r>
            <a:r>
              <a:rPr lang="en-US" altLang="zh-CN" dirty="0"/>
              <a:t>n </a:t>
            </a:r>
            <a:r>
              <a:rPr lang="zh-CN" altLang="en-US" dirty="0"/>
              <a:t>都是 </a:t>
            </a:r>
            <a:r>
              <a:rPr lang="en-US" altLang="zh-CN" dirty="0"/>
              <a:t>1e5</a:t>
            </a:r>
            <a:r>
              <a:rPr lang="zh-CN" altLang="en-US"/>
              <a:t>。</a:t>
            </a:r>
            <a:endParaRPr lang="zh-CN" altLang="en-US" dirty="0"/>
          </a:p>
          <a:p>
            <a:r>
              <a:rPr lang="zh-CN" altLang="en-US" dirty="0"/>
              <a:t>如果不存在 </a:t>
            </a:r>
            <a:r>
              <a:rPr lang="en-US" altLang="zh-CN" dirty="0"/>
              <a:t>[0,b-1]</a:t>
            </a:r>
            <a:r>
              <a:rPr lang="zh-CN" altLang="en-US" dirty="0"/>
              <a:t>内的数，则输出 </a:t>
            </a:r>
            <a:r>
              <a:rPr lang="en-US" altLang="zh-CN" dirty="0"/>
              <a:t>0</a:t>
            </a:r>
            <a:r>
              <a:rPr lang="zh-CN" altLang="en-US" dirty="0"/>
              <a:t>。</a:t>
            </a:r>
            <a:endParaRPr lang="zh-CN" altLang="en-US" dirty="0"/>
          </a:p>
          <a:p>
            <a:endParaRPr lang="zh-CN" alt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endParaRPr lang="en-US" altLang="zh-CN" dirty="0"/>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endParaRPr lang="en-US" altLang="zh-CN" dirty="0"/>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endParaRPr lang="en-US" altLang="zh-CN" dirty="0"/>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endParaRPr lang="en-US" altLang="zh-CN" dirty="0"/>
          </a:p>
          <a:p>
            <a:endParaRPr lang="en-US" altLang="zh-CN" dirty="0"/>
          </a:p>
          <a:p>
            <a:r>
              <a:rPr lang="zh-CN" altLang="en-US" dirty="0"/>
              <a:t>总时间复杂度</a:t>
            </a:r>
            <a:r>
              <a:rPr lang="en-US" altLang="zh-CN" dirty="0"/>
              <a:t>O( nm/w )</a:t>
            </a:r>
            <a:endParaRPr lang="zh-CN" alt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Trick5</a:t>
            </a:r>
            <a:r>
              <a:rPr lang="en-US" altLang="zh-CN" dirty="0"/>
              <a:t> </a:t>
            </a:r>
            <a:r>
              <a:rPr lang="zh-CN" altLang="en-US" dirty="0"/>
              <a:t>常数维满点集正交范围加和的根号平衡</a:t>
            </a:r>
            <a:endParaRPr lang="zh-CN" altLang="en-US" dirty="0"/>
          </a:p>
        </p:txBody>
      </p:sp>
      <p:sp>
        <p:nvSpPr>
          <p:cNvPr id="3" name="内容占位符 2"/>
          <p:cNvSpPr>
            <a:spLocks noGrp="1"/>
          </p:cNvSpPr>
          <p:nvPr>
            <p:ph idx="1"/>
          </p:nvPr>
        </p:nvSpPr>
        <p:spPr/>
        <p:txBody>
          <a:bodyPr/>
          <a:lstStyle/>
          <a:p>
            <a:r>
              <a:rPr lang="zh-CN" altLang="en-US" dirty="0"/>
              <a:t>在一个</a:t>
            </a:r>
            <a:r>
              <a:rPr lang="en-US" altLang="zh-CN" dirty="0"/>
              <a:t>k</a:t>
            </a:r>
            <a:r>
              <a:rPr lang="zh-CN" altLang="en-US" dirty="0"/>
              <a:t>维正交范围下，每次进行范围加或者询问范围和</a:t>
            </a:r>
            <a:endParaRPr lang="en-US" altLang="zh-CN" dirty="0"/>
          </a:p>
          <a:p>
            <a:r>
              <a:rPr lang="zh-CN" altLang="en-US" dirty="0"/>
              <a:t>存在树套树的</a:t>
            </a:r>
            <a:r>
              <a:rPr lang="en-US" altLang="zh-CN" dirty="0"/>
              <a:t>O(</a:t>
            </a:r>
            <a:r>
              <a:rPr lang="en-US" altLang="zh-CN" dirty="0" err="1"/>
              <a:t>log^k</a:t>
            </a:r>
            <a:r>
              <a:rPr lang="en-US" altLang="zh-CN" dirty="0"/>
              <a:t>)</a:t>
            </a:r>
            <a:r>
              <a:rPr lang="zh-CN" altLang="en-US" dirty="0"/>
              <a:t>方法</a:t>
            </a:r>
            <a:endParaRPr lang="en-US" altLang="zh-CN" dirty="0"/>
          </a:p>
          <a:p>
            <a:r>
              <a:rPr lang="zh-CN" altLang="en-US" dirty="0"/>
              <a:t>树套树为树与树做笛卡尔积，考虑用分块和分块做笛卡尔积</a:t>
            </a:r>
            <a:endParaRPr lang="en-US" altLang="zh-CN" dirty="0"/>
          </a:p>
          <a:p>
            <a:r>
              <a:rPr lang="zh-CN" altLang="en-US" dirty="0"/>
              <a:t>分块采用</a:t>
            </a:r>
            <a:r>
              <a:rPr lang="en-US" altLang="zh-CN" dirty="0"/>
              <a:t>O(n^(1/(2k)))</a:t>
            </a:r>
            <a:r>
              <a:rPr lang="zh-CN" altLang="en-US" dirty="0"/>
              <a:t>修改</a:t>
            </a:r>
            <a:r>
              <a:rPr lang="en-US" altLang="zh-CN" dirty="0"/>
              <a:t>O(1)</a:t>
            </a:r>
            <a:r>
              <a:rPr lang="zh-CN" altLang="en-US" dirty="0"/>
              <a:t>询问的结构，这样修改复杂度为</a:t>
            </a:r>
            <a:r>
              <a:rPr lang="en-US" altLang="zh-CN" dirty="0"/>
              <a:t>O(n^(k/(2k)))=O(n^0.5)</a:t>
            </a:r>
            <a:r>
              <a:rPr lang="zh-CN" altLang="en-US" dirty="0"/>
              <a:t>，询问复杂度为</a:t>
            </a:r>
            <a:r>
              <a:rPr lang="en-US" altLang="zh-CN" dirty="0"/>
              <a:t>O(1)</a:t>
            </a:r>
            <a:endParaRPr lang="en-US" altLang="zh-CN" dirty="0"/>
          </a:p>
          <a:p>
            <a:r>
              <a:rPr lang="zh-CN" altLang="en-US" dirty="0"/>
              <a:t>同理可以让询问复杂度高，修改复杂度低</a:t>
            </a:r>
            <a:endParaRPr lang="en-US" altLang="zh-CN"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Trick5</a:t>
            </a:r>
            <a:r>
              <a:rPr lang="en-US" altLang="zh-CN" dirty="0"/>
              <a:t> </a:t>
            </a:r>
            <a:r>
              <a:rPr lang="zh-CN" altLang="en-US" dirty="0"/>
              <a:t>常数维满点集正交范围加和的根号平衡</a:t>
            </a:r>
            <a:endParaRPr lang="zh-CN" altLang="en-US" dirty="0"/>
          </a:p>
        </p:txBody>
      </p:sp>
      <p:sp>
        <p:nvSpPr>
          <p:cNvPr id="3" name="内容占位符 2"/>
          <p:cNvSpPr>
            <a:spLocks noGrp="1"/>
          </p:cNvSpPr>
          <p:nvPr>
            <p:ph idx="1"/>
          </p:nvPr>
        </p:nvSpPr>
        <p:spPr/>
        <p:txBody>
          <a:bodyPr/>
          <a:lstStyle/>
          <a:p>
            <a:r>
              <a:rPr lang="zh-CN" altLang="en-US" dirty="0"/>
              <a:t>这个方法做推导的时候经常能直接秒题，因为常数维的正交范围（分块还有不正交的？）都可以平衡</a:t>
            </a:r>
            <a:endParaRPr lang="en-US" altLang="zh-CN" dirty="0"/>
          </a:p>
          <a:p>
            <a:r>
              <a:rPr lang="zh-CN" altLang="en-US" dirty="0"/>
              <a:t>但是不要滥用，这个方法在二维以上推测常数过大</a:t>
            </a:r>
            <a:endParaRPr lang="en-US" altLang="zh-CN" dirty="0"/>
          </a:p>
          <a:p>
            <a:r>
              <a:rPr lang="zh-CN" altLang="en-US" dirty="0"/>
              <a:t>在线常数比离线大很多</a:t>
            </a:r>
            <a:endParaRPr lang="en-US" altLang="zh-CN" dirty="0"/>
          </a:p>
          <a:p>
            <a:r>
              <a:rPr lang="zh-CN" altLang="en-US" dirty="0"/>
              <a:t>已知几道题中用到了这个结构，都离线能做到线性空间，并且都使用了不同的方法，难以通用描述</a:t>
            </a:r>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Luogu7448 [Ynoi2007] </a:t>
            </a:r>
            <a:r>
              <a:rPr lang="en-US" altLang="zh-CN" dirty="0" err="1"/>
              <a:t>rdiq</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838199" y="1825624"/>
            <a:ext cx="7131395" cy="1395747"/>
          </a:xfrm>
          <a:prstGeom prst="rect">
            <a:avLst/>
          </a:prstGeom>
        </p:spPr>
      </p:pic>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不弱于区间逆序对，先直接上莫队算法</a:t>
            </a:r>
            <a:endParaRPr lang="en-US" altLang="zh-CN" dirty="0"/>
          </a:p>
          <a:p>
            <a:r>
              <a:rPr lang="zh-CN" altLang="en-US" dirty="0"/>
              <a:t>考虑莫队转移 </a:t>
            </a:r>
            <a:r>
              <a:rPr lang="en-US" altLang="zh-CN" dirty="0"/>
              <a:t>[l,r-1] -&gt; [</a:t>
            </a:r>
            <a:r>
              <a:rPr lang="en-US" altLang="zh-CN" dirty="0" err="1"/>
              <a:t>l,r</a:t>
            </a:r>
            <a:r>
              <a:rPr lang="en-US" altLang="zh-CN" dirty="0"/>
              <a:t>] </a:t>
            </a:r>
            <a:r>
              <a:rPr lang="zh-CN" altLang="en-US" dirty="0"/>
              <a:t>时在最后的</a:t>
            </a:r>
            <a:r>
              <a:rPr lang="en-US" altLang="zh-CN" dirty="0"/>
              <a:t>r</a:t>
            </a:r>
            <a:r>
              <a:rPr lang="zh-CN" altLang="en-US" dirty="0"/>
              <a:t>位置插入了一个</a:t>
            </a:r>
            <a:r>
              <a:rPr lang="en-US" altLang="zh-CN" dirty="0"/>
              <a:t>y</a:t>
            </a:r>
            <a:endParaRPr lang="en-US" altLang="zh-CN" dirty="0"/>
          </a:p>
          <a:p>
            <a:r>
              <a:rPr lang="zh-CN" altLang="en-US" dirty="0"/>
              <a:t>找到最近的前面</a:t>
            </a:r>
            <a:r>
              <a:rPr lang="en-US" altLang="zh-CN" dirty="0"/>
              <a:t>y</a:t>
            </a:r>
            <a:r>
              <a:rPr lang="zh-CN" altLang="en-US" dirty="0"/>
              <a:t>出现位置</a:t>
            </a:r>
            <a:r>
              <a:rPr lang="en-US" altLang="zh-CN" dirty="0"/>
              <a:t>r’</a:t>
            </a:r>
            <a:r>
              <a:rPr lang="zh-CN" altLang="en-US" dirty="0"/>
              <a:t>，对任意 </a:t>
            </a:r>
            <a:r>
              <a:rPr lang="en-US" altLang="zh-CN" dirty="0"/>
              <a:t>I </a:t>
            </a:r>
            <a:r>
              <a:rPr lang="zh-CN" altLang="en-US" dirty="0"/>
              <a:t>在 </a:t>
            </a:r>
            <a:r>
              <a:rPr lang="en-US" altLang="zh-CN" dirty="0"/>
              <a:t>[l,r’-1] </a:t>
            </a:r>
            <a:r>
              <a:rPr lang="zh-CN" altLang="en-US" dirty="0"/>
              <a:t>中，</a:t>
            </a:r>
            <a:r>
              <a:rPr lang="en-US" altLang="zh-CN" dirty="0"/>
              <a:t>(a[</a:t>
            </a:r>
            <a:r>
              <a:rPr lang="en-US" altLang="zh-CN" dirty="0" err="1"/>
              <a:t>i</a:t>
            </a:r>
            <a:r>
              <a:rPr lang="en-US" altLang="zh-CN" dirty="0"/>
              <a:t>],a[r’]) </a:t>
            </a:r>
            <a:r>
              <a:rPr lang="zh-CN" altLang="en-US" dirty="0"/>
              <a:t>与 </a:t>
            </a:r>
            <a:r>
              <a:rPr lang="en-US" altLang="zh-CN" dirty="0"/>
              <a:t>(a[</a:t>
            </a:r>
            <a:r>
              <a:rPr lang="en-US" altLang="zh-CN" dirty="0" err="1"/>
              <a:t>i</a:t>
            </a:r>
            <a:r>
              <a:rPr lang="en-US" altLang="zh-CN" dirty="0"/>
              <a:t>],a[r]) </a:t>
            </a:r>
            <a:r>
              <a:rPr lang="zh-CN" altLang="en-US" dirty="0"/>
              <a:t>本质相同，所以有意义的范围是 </a:t>
            </a:r>
            <a:r>
              <a:rPr lang="en-US" altLang="zh-CN" dirty="0"/>
              <a:t>[</a:t>
            </a:r>
            <a:r>
              <a:rPr lang="en-US" altLang="zh-CN" dirty="0" err="1"/>
              <a:t>r’,r</a:t>
            </a:r>
            <a:r>
              <a:rPr lang="en-US" altLang="zh-CN" dirty="0"/>
              <a:t>]</a:t>
            </a:r>
            <a:endParaRPr lang="en-US" altLang="zh-CN" dirty="0"/>
          </a:p>
          <a:p>
            <a:r>
              <a:rPr lang="zh-CN" altLang="en-US" dirty="0"/>
              <a:t>即需要查询有多少值 </a:t>
            </a:r>
            <a:r>
              <a:rPr lang="en-US" altLang="zh-CN" dirty="0"/>
              <a:t>x </a:t>
            </a:r>
            <a:r>
              <a:rPr lang="zh-CN" altLang="en-US" dirty="0"/>
              <a:t>在区间 </a:t>
            </a:r>
            <a:r>
              <a:rPr lang="en-US" altLang="zh-CN" dirty="0"/>
              <a:t>[</a:t>
            </a:r>
            <a:r>
              <a:rPr lang="en-US" altLang="zh-CN" dirty="0" err="1"/>
              <a:t>r’,r</a:t>
            </a:r>
            <a:r>
              <a:rPr lang="en-US" altLang="zh-CN" dirty="0"/>
              <a:t>] </a:t>
            </a:r>
            <a:r>
              <a:rPr lang="zh-CN" altLang="en-US" dirty="0"/>
              <a:t>中出现，并不在区间 </a:t>
            </a:r>
            <a:r>
              <a:rPr lang="en-US" altLang="zh-CN" dirty="0"/>
              <a:t>[l,r’-1 ]</a:t>
            </a:r>
            <a:r>
              <a:rPr lang="zh-CN" altLang="en-US" dirty="0"/>
              <a:t>中出现，并且 </a:t>
            </a:r>
            <a:r>
              <a:rPr lang="en-US" altLang="zh-CN" dirty="0"/>
              <a:t>x&gt;a[r]</a:t>
            </a:r>
            <a:endParaRPr lang="zh-CN" altLang="en-US" dirty="0"/>
          </a:p>
        </p:txBody>
      </p:sp>
      <p:pic>
        <p:nvPicPr>
          <p:cNvPr id="5" name="图片 4"/>
          <p:cNvPicPr>
            <a:picLocks noChangeAspect="1"/>
          </p:cNvPicPr>
          <p:nvPr/>
        </p:nvPicPr>
        <p:blipFill>
          <a:blip r:embed="rId1"/>
          <a:stretch>
            <a:fillRect/>
          </a:stretch>
        </p:blipFill>
        <p:spPr>
          <a:xfrm>
            <a:off x="950840" y="4566932"/>
            <a:ext cx="3562350" cy="2019300"/>
          </a:xfrm>
          <a:prstGeom prst="rect">
            <a:avLst/>
          </a:prstGeom>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a:t>
            </a:r>
            <a:r>
              <a:rPr lang="en-US" altLang="zh-CN" dirty="0"/>
              <a:t>l=n..1</a:t>
            </a:r>
            <a:r>
              <a:rPr lang="zh-CN" altLang="en-US" dirty="0"/>
              <a:t>，维护点集</a:t>
            </a:r>
            <a:r>
              <a:rPr lang="en-US" altLang="zh-CN" dirty="0"/>
              <a:t>{ (</a:t>
            </a:r>
            <a:r>
              <a:rPr lang="en-US" altLang="zh-CN" dirty="0" err="1"/>
              <a:t>i,a</a:t>
            </a:r>
            <a:r>
              <a:rPr lang="en-US" altLang="zh-CN" dirty="0"/>
              <a:t>[</a:t>
            </a:r>
            <a:r>
              <a:rPr lang="en-US" altLang="zh-CN" dirty="0" err="1"/>
              <a:t>i</a:t>
            </a:r>
            <a:r>
              <a:rPr lang="en-US" altLang="zh-CN" dirty="0"/>
              <a:t>]) | l&lt;=</a:t>
            </a:r>
            <a:r>
              <a:rPr lang="en-US" altLang="zh-CN" dirty="0" err="1"/>
              <a:t>i</a:t>
            </a:r>
            <a:r>
              <a:rPr lang="en-US" altLang="zh-CN" dirty="0"/>
              <a:t>&lt;=n</a:t>
            </a:r>
            <a:r>
              <a:rPr lang="zh-CN" altLang="en-US" dirty="0"/>
              <a:t>，且</a:t>
            </a:r>
            <a:r>
              <a:rPr lang="en-US" altLang="zh-CN" dirty="0"/>
              <a:t>a[l..i-1]</a:t>
            </a:r>
            <a:r>
              <a:rPr lang="zh-CN" altLang="en-US" dirty="0"/>
              <a:t>和</a:t>
            </a:r>
            <a:r>
              <a:rPr lang="en-US" altLang="zh-CN" dirty="0"/>
              <a:t>a[</a:t>
            </a:r>
            <a:r>
              <a:rPr lang="en-US" altLang="zh-CN" dirty="0" err="1"/>
              <a:t>i</a:t>
            </a:r>
            <a:r>
              <a:rPr lang="en-US" altLang="zh-CN" dirty="0"/>
              <a:t>]</a:t>
            </a:r>
            <a:r>
              <a:rPr lang="zh-CN" altLang="en-US" dirty="0"/>
              <a:t>不同 </a:t>
            </a:r>
            <a:r>
              <a:rPr lang="en-US" altLang="zh-CN" dirty="0"/>
              <a:t>}</a:t>
            </a:r>
            <a:endParaRPr lang="en-US" altLang="zh-CN" dirty="0"/>
          </a:p>
          <a:p>
            <a:r>
              <a:rPr lang="zh-CN" altLang="en-US" dirty="0"/>
              <a:t>扫到</a:t>
            </a:r>
            <a:r>
              <a:rPr lang="en-US" altLang="zh-CN" dirty="0"/>
              <a:t>r</a:t>
            </a:r>
            <a:r>
              <a:rPr lang="zh-CN" altLang="en-US" dirty="0"/>
              <a:t>时，莫队的询问</a:t>
            </a:r>
            <a:r>
              <a:rPr lang="en-US" altLang="zh-CN" dirty="0"/>
              <a:t>[</a:t>
            </a:r>
            <a:r>
              <a:rPr lang="en-US" altLang="zh-CN" dirty="0" err="1"/>
              <a:t>l,r</a:t>
            </a:r>
            <a:r>
              <a:rPr lang="en-US" altLang="zh-CN" dirty="0"/>
              <a:t>]</a:t>
            </a:r>
            <a:r>
              <a:rPr lang="zh-CN" altLang="en-US" dirty="0"/>
              <a:t>需要查询</a:t>
            </a:r>
            <a:r>
              <a:rPr lang="en-US" altLang="zh-CN" dirty="0"/>
              <a:t>r’&lt;</a:t>
            </a:r>
            <a:r>
              <a:rPr lang="en-US" altLang="zh-CN" dirty="0" err="1"/>
              <a:t>i</a:t>
            </a:r>
            <a:r>
              <a:rPr lang="en-US" altLang="zh-CN" dirty="0"/>
              <a:t>&lt;r</a:t>
            </a:r>
            <a:r>
              <a:rPr lang="zh-CN" altLang="en-US" dirty="0"/>
              <a:t>，</a:t>
            </a:r>
            <a:r>
              <a:rPr lang="en-US" altLang="zh-CN" dirty="0"/>
              <a:t>a[</a:t>
            </a:r>
            <a:r>
              <a:rPr lang="en-US" altLang="zh-CN" dirty="0" err="1"/>
              <a:t>i</a:t>
            </a:r>
            <a:r>
              <a:rPr lang="en-US" altLang="zh-CN" dirty="0"/>
              <a:t>]&gt;a[r]</a:t>
            </a:r>
            <a:r>
              <a:rPr lang="zh-CN" altLang="en-US" dirty="0"/>
              <a:t> 的点数</a:t>
            </a:r>
            <a:endParaRPr lang="en-US" altLang="zh-CN" dirty="0"/>
          </a:p>
          <a:p>
            <a:r>
              <a:rPr lang="zh-CN" altLang="en-US" dirty="0"/>
              <a:t>是比区间逆序对高一维的数点</a:t>
            </a:r>
            <a:endParaRPr lang="en-US" altLang="zh-CN" dirty="0"/>
          </a:p>
          <a:p>
            <a:r>
              <a:rPr lang="zh-CN" altLang="en-US" dirty="0"/>
              <a:t>然后直接套用莫队二次离线算法</a:t>
            </a:r>
            <a:endParaRPr lang="en-US" altLang="zh-CN" dirty="0"/>
          </a:p>
          <a:p>
            <a:r>
              <a:rPr lang="zh-CN" altLang="en-US" dirty="0"/>
              <a:t>问题转换为 </a:t>
            </a:r>
            <a:r>
              <a:rPr lang="en-US" altLang="zh-CN" dirty="0"/>
              <a:t>O(n) </a:t>
            </a:r>
            <a:r>
              <a:rPr lang="zh-CN" altLang="en-US" dirty="0"/>
              <a:t>次单点修改，</a:t>
            </a:r>
            <a:r>
              <a:rPr lang="en-US" altLang="zh-CN" dirty="0"/>
              <a:t>O(</a:t>
            </a:r>
            <a:r>
              <a:rPr lang="en-US" altLang="zh-CN" dirty="0" err="1"/>
              <a:t>nsqrtm</a:t>
            </a:r>
            <a:r>
              <a:rPr lang="en-US" altLang="zh-CN" dirty="0"/>
              <a:t>) </a:t>
            </a:r>
            <a:r>
              <a:rPr lang="zh-CN" altLang="en-US" dirty="0"/>
              <a:t>次矩形和</a:t>
            </a:r>
            <a:endParaRPr lang="en-US" altLang="zh-CN" dirty="0"/>
          </a:p>
          <a:p>
            <a:endParaRPr lang="zh-CN" alt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有一个使用分块套分块拼出单点修改矩形和的数据结构，两个分块大小均为 </a:t>
            </a:r>
            <a:r>
              <a:rPr lang="en-US" altLang="zh-CN" dirty="0"/>
              <a:t>O(n</a:t>
            </a:r>
            <a:r>
              <a:rPr lang="en-US" altLang="zh-CN" baseline="30000" dirty="0"/>
              <a:t>0.25</a:t>
            </a:r>
            <a:r>
              <a:rPr lang="en-US" altLang="zh-CN" dirty="0"/>
              <a:t>)</a:t>
            </a:r>
            <a:r>
              <a:rPr lang="zh-CN" altLang="en-US" dirty="0"/>
              <a:t>，这样修改复杂度是 </a:t>
            </a:r>
            <a:r>
              <a:rPr lang="en-US" altLang="zh-CN" dirty="0"/>
              <a:t>O(n</a:t>
            </a:r>
            <a:r>
              <a:rPr lang="en-US" altLang="zh-CN" baseline="30000" dirty="0"/>
              <a:t>0.25</a:t>
            </a:r>
            <a:r>
              <a:rPr lang="en-US" altLang="zh-CN" dirty="0"/>
              <a:t>*n</a:t>
            </a:r>
            <a:r>
              <a:rPr lang="en-US" altLang="zh-CN" baseline="30000" dirty="0"/>
              <a:t>0.25</a:t>
            </a:r>
            <a:r>
              <a:rPr lang="en-US" altLang="zh-CN" dirty="0"/>
              <a:t>)=O(</a:t>
            </a:r>
            <a:r>
              <a:rPr lang="en-US" altLang="zh-CN" dirty="0" err="1"/>
              <a:t>sqrtn</a:t>
            </a:r>
            <a:r>
              <a:rPr lang="en-US" altLang="zh-CN" dirty="0"/>
              <a:t>) </a:t>
            </a:r>
            <a:r>
              <a:rPr lang="zh-CN" altLang="en-US" dirty="0"/>
              <a:t>的，查询复杂度是 </a:t>
            </a:r>
            <a:r>
              <a:rPr lang="en-US" altLang="zh-CN" dirty="0"/>
              <a:t>O(1) </a:t>
            </a:r>
            <a:r>
              <a:rPr lang="zh-CN" altLang="en-US" dirty="0"/>
              <a:t>的，只是常数大了点</a:t>
            </a:r>
            <a:endParaRPr lang="en-US" altLang="zh-CN" dirty="0"/>
          </a:p>
          <a:p>
            <a:r>
              <a:rPr lang="zh-CN" altLang="en-US" dirty="0"/>
              <a:t>第 </a:t>
            </a:r>
            <a:r>
              <a:rPr lang="en-US" altLang="zh-CN" dirty="0"/>
              <a:t>1,2 </a:t>
            </a:r>
            <a:r>
              <a:rPr lang="zh-CN" altLang="en-US" dirty="0"/>
              <a:t>层网格只有 </a:t>
            </a:r>
            <a:r>
              <a:rPr lang="en-US" altLang="zh-CN" dirty="0"/>
              <a:t>sqrtn+1 </a:t>
            </a:r>
            <a:r>
              <a:rPr lang="zh-CN" altLang="en-US" dirty="0"/>
              <a:t>个，是线性空间的，点修改需要在 </a:t>
            </a:r>
            <a:r>
              <a:rPr lang="en-US" altLang="zh-CN" dirty="0"/>
              <a:t>4 </a:t>
            </a:r>
            <a:r>
              <a:rPr lang="zh-CN" altLang="en-US" dirty="0"/>
              <a:t>个 </a:t>
            </a:r>
            <a:r>
              <a:rPr lang="en-US" altLang="zh-CN" dirty="0"/>
              <a:t>n</a:t>
            </a:r>
            <a:r>
              <a:rPr lang="en-US" altLang="zh-CN" baseline="30000" dirty="0"/>
              <a:t>k1</a:t>
            </a:r>
            <a:r>
              <a:rPr lang="en-US" altLang="zh-CN" dirty="0"/>
              <a:t>*n</a:t>
            </a:r>
            <a:r>
              <a:rPr lang="en-US" altLang="zh-CN" baseline="30000" dirty="0"/>
              <a:t>k2</a:t>
            </a:r>
            <a:r>
              <a:rPr lang="en-US" altLang="zh-CN" dirty="0"/>
              <a:t> </a:t>
            </a:r>
            <a:r>
              <a:rPr lang="zh-CN" altLang="en-US" dirty="0"/>
              <a:t>，</a:t>
            </a:r>
            <a:r>
              <a:rPr lang="en-US" altLang="zh-CN" dirty="0"/>
              <a:t>k1,k2=0.25,0.5</a:t>
            </a:r>
            <a:r>
              <a:rPr lang="zh-CN" altLang="en-US" dirty="0"/>
              <a:t>的网格上重算二维前缀和，空间为</a:t>
            </a:r>
            <a:r>
              <a:rPr lang="en-US" altLang="zh-CN" dirty="0"/>
              <a:t>O(n)</a:t>
            </a:r>
            <a:endParaRPr lang="en-US" altLang="zh-CN" dirty="0"/>
          </a:p>
          <a:p>
            <a:r>
              <a:rPr lang="zh-CN" altLang="en-US" dirty="0"/>
              <a:t>第 </a:t>
            </a:r>
            <a:r>
              <a:rPr lang="en-US" altLang="zh-CN" dirty="0"/>
              <a:t>3,4 </a:t>
            </a:r>
            <a:r>
              <a:rPr lang="zh-CN" altLang="en-US" dirty="0"/>
              <a:t>层网格可以不维护，而是直接算</a:t>
            </a:r>
            <a:r>
              <a:rPr lang="en-US" altLang="zh-CN" dirty="0"/>
              <a:t>1,2</a:t>
            </a:r>
            <a:r>
              <a:rPr lang="zh-CN" altLang="en-US" dirty="0"/>
              <a:t>层未处理的修改对</a:t>
            </a:r>
            <a:r>
              <a:rPr lang="en-US" altLang="zh-CN" dirty="0"/>
              <a:t>n</a:t>
            </a:r>
            <a:r>
              <a:rPr lang="zh-CN" altLang="en-US" dirty="0"/>
              <a:t>个可能的查询的贡献，时间复杂度为</a:t>
            </a:r>
            <a:r>
              <a:rPr lang="en-US" altLang="zh-CN" dirty="0"/>
              <a:t>O(</a:t>
            </a:r>
            <a:r>
              <a:rPr lang="en-US" altLang="zh-CN" dirty="0" err="1"/>
              <a:t>sqrtn</a:t>
            </a:r>
            <a:r>
              <a:rPr lang="en-US" altLang="zh-CN" dirty="0"/>
              <a:t>)</a:t>
            </a:r>
            <a:r>
              <a:rPr lang="zh-CN" altLang="en-US" dirty="0"/>
              <a:t>，空间复杂度为 </a:t>
            </a:r>
            <a:r>
              <a:rPr lang="en-US" altLang="zh-CN" dirty="0"/>
              <a:t>O(n)</a:t>
            </a:r>
            <a:endParaRPr lang="zh-CN" alt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上述方法可以拓展到任意常数维，满点集的</a:t>
            </a:r>
            <a:r>
              <a:rPr lang="en-US" altLang="zh-CN" dirty="0"/>
              <a:t>grid range</a:t>
            </a:r>
            <a:r>
              <a:rPr lang="zh-CN" altLang="en-US" dirty="0"/>
              <a:t>加与求和，平衡为</a:t>
            </a:r>
            <a:r>
              <a:rPr lang="en-US" altLang="zh-CN" b="0" i="0" dirty="0">
                <a:solidFill>
                  <a:srgbClr val="333333"/>
                </a:solidFill>
                <a:effectLst/>
                <a:latin typeface="Arial" panose="020B0604020202020204" pitchFamily="34" charset="0"/>
              </a:rPr>
              <a:t>O(n^</a:t>
            </a:r>
            <a:r>
              <a:rPr lang="el-GR" altLang="zh-CN" b="0" i="0" dirty="0">
                <a:solidFill>
                  <a:srgbClr val="333333"/>
                </a:solidFill>
                <a:effectLst/>
                <a:latin typeface="Arial" panose="020B0604020202020204" pitchFamily="34" charset="0"/>
              </a:rPr>
              <a:t>ε</a:t>
            </a:r>
            <a:r>
              <a:rPr lang="en-US" altLang="zh-CN" b="0" i="0" dirty="0">
                <a:solidFill>
                  <a:srgbClr val="333333"/>
                </a:solidFill>
                <a:effectLst/>
                <a:latin typeface="Arial" panose="020B0604020202020204" pitchFamily="34" charset="0"/>
              </a:rPr>
              <a:t>)-O(1) </a:t>
            </a:r>
            <a:r>
              <a:rPr lang="zh-CN" altLang="en-US" dirty="0">
                <a:solidFill>
                  <a:srgbClr val="333333"/>
                </a:solidFill>
                <a:latin typeface="Arial" panose="020B0604020202020204" pitchFamily="34" charset="0"/>
              </a:rPr>
              <a:t>或 </a:t>
            </a:r>
            <a:r>
              <a:rPr lang="en-US" altLang="zh-CN" b="0" i="0" dirty="0">
                <a:solidFill>
                  <a:srgbClr val="333333"/>
                </a:solidFill>
                <a:effectLst/>
                <a:latin typeface="Arial" panose="020B0604020202020204" pitchFamily="34" charset="0"/>
              </a:rPr>
              <a:t>O(1)-O(n^</a:t>
            </a:r>
            <a:r>
              <a:rPr lang="el-GR" altLang="zh-CN" b="0" i="0" dirty="0">
                <a:solidFill>
                  <a:srgbClr val="333333"/>
                </a:solidFill>
                <a:effectLst/>
                <a:latin typeface="Arial" panose="020B0604020202020204" pitchFamily="34" charset="0"/>
              </a:rPr>
              <a:t>ε</a:t>
            </a:r>
            <a:r>
              <a:rPr lang="en-US" altLang="zh-CN" b="0" i="0" dirty="0">
                <a:solidFill>
                  <a:srgbClr val="333333"/>
                </a:solidFill>
                <a:effectLst/>
                <a:latin typeface="Arial" panose="020B0604020202020204" pitchFamily="34" charset="0"/>
              </a:rPr>
              <a:t>)</a:t>
            </a:r>
            <a:endParaRPr lang="en-US" altLang="zh-CN" dirty="0"/>
          </a:p>
          <a:p>
            <a:pPr marL="0" indent="0">
              <a:buNone/>
            </a:pPr>
            <a:endParaRPr lang="en-US" altLang="zh-CN" dirty="0"/>
          </a:p>
          <a:p>
            <a:r>
              <a:rPr lang="zh-CN" altLang="en-US" dirty="0"/>
              <a:t>当</a:t>
            </a:r>
            <a:r>
              <a:rPr lang="en-US" altLang="zh-CN" dirty="0"/>
              <a:t>m=</a:t>
            </a:r>
            <a:r>
              <a:rPr lang="el-GR" altLang="zh-CN" b="0" i="0" dirty="0">
                <a:solidFill>
                  <a:srgbClr val="333333"/>
                </a:solidFill>
                <a:effectLst/>
                <a:latin typeface="Arial" panose="020B0604020202020204" pitchFamily="34" charset="0"/>
              </a:rPr>
              <a:t>Ω</a:t>
            </a:r>
            <a:r>
              <a:rPr lang="en-US" altLang="zh-CN" dirty="0">
                <a:solidFill>
                  <a:srgbClr val="333333"/>
                </a:solidFill>
                <a:latin typeface="Arial" panose="020B0604020202020204" pitchFamily="34" charset="0"/>
              </a:rPr>
              <a:t>(poly(n))</a:t>
            </a:r>
            <a:r>
              <a:rPr lang="zh-CN" altLang="en-US" b="0" i="0" dirty="0">
                <a:solidFill>
                  <a:srgbClr val="333333"/>
                </a:solidFill>
                <a:effectLst/>
                <a:latin typeface="Arial" panose="020B0604020202020204" pitchFamily="34" charset="0"/>
              </a:rPr>
              <a:t>时，</a:t>
            </a:r>
            <a:r>
              <a:rPr lang="zh-CN" altLang="en-US" dirty="0"/>
              <a:t>总时间复杂度</a:t>
            </a:r>
            <a:r>
              <a:rPr lang="en-US" altLang="zh-CN" dirty="0"/>
              <a:t>O(</a:t>
            </a:r>
            <a:r>
              <a:rPr lang="en-US" altLang="zh-CN" dirty="0" err="1"/>
              <a:t>nsqrtm+m</a:t>
            </a:r>
            <a:r>
              <a:rPr lang="en-US" altLang="zh-CN" dirty="0"/>
              <a:t>)</a:t>
            </a:r>
            <a:r>
              <a:rPr lang="zh-CN" altLang="en-US" dirty="0"/>
              <a:t>，总空间复杂度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维护一个序列，支持：</a:t>
            </a:r>
            <a:endParaRPr lang="zh-CN" altLang="en-US" dirty="0"/>
          </a:p>
          <a:p>
            <a:r>
              <a:rPr lang="en-US" altLang="zh-CN" dirty="0"/>
              <a:t>O( sqrt(n) )</a:t>
            </a:r>
            <a:r>
              <a:rPr lang="zh-CN" altLang="en-US" dirty="0"/>
              <a:t>单点修改，</a:t>
            </a:r>
            <a:r>
              <a:rPr lang="en-US" altLang="zh-CN" dirty="0"/>
              <a:t>O(1)</a:t>
            </a:r>
            <a:r>
              <a:rPr lang="zh-CN" altLang="en-US" dirty="0"/>
              <a:t>区间和</a:t>
            </a:r>
            <a:endParaRPr lang="zh-CN" altLang="en-US" dirty="0"/>
          </a:p>
          <a:p>
            <a:endParaRPr lang="en-US" altLang="zh-CN"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 TEST_103</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Luogu7711 [Ynoi2077] 3dmq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317675" cy="1766450"/>
          </a:xfrm>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将修改操作分块，即根号重构</a:t>
            </a:r>
            <a:endParaRPr lang="en-US" altLang="zh-CN" dirty="0"/>
          </a:p>
          <a:p>
            <a:r>
              <a:rPr lang="zh-CN" altLang="en-US" dirty="0"/>
              <a:t>重构时需要知道经过修改后每个位置的值，以及需要对块内的每个询问，计算块内的所有修改对其的贡献</a:t>
            </a:r>
            <a:endParaRPr lang="en-US" altLang="zh-CN" dirty="0"/>
          </a:p>
          <a:p>
            <a:endParaRPr lang="en-US" altLang="zh-CN"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块内：</a:t>
            </a:r>
            <a:endParaRPr lang="en-US" altLang="zh-CN" dirty="0"/>
          </a:p>
          <a:p>
            <a:r>
              <a:rPr lang="zh-CN" altLang="en-US" dirty="0"/>
              <a:t>由于操作均为立方体，修改对询问的贡献即询问两个立方体交中点数，立方体的交也是立方体</a:t>
            </a:r>
            <a:endParaRPr lang="en-US" altLang="zh-CN" dirty="0"/>
          </a:p>
          <a:p>
            <a:r>
              <a:rPr lang="zh-CN" altLang="en-US" dirty="0"/>
              <a:t>一个块内需要进行</a:t>
            </a:r>
            <a:r>
              <a:rPr lang="en-US" altLang="zh-CN" dirty="0"/>
              <a:t>O(</a:t>
            </a:r>
            <a:r>
              <a:rPr lang="en-US" altLang="zh-CN" dirty="0" err="1"/>
              <a:t>sqrtn</a:t>
            </a:r>
            <a:r>
              <a:rPr lang="en-US" altLang="zh-CN" dirty="0"/>
              <a:t>)*O(</a:t>
            </a:r>
            <a:r>
              <a:rPr lang="en-US" altLang="zh-CN" dirty="0" err="1"/>
              <a:t>sqrtn</a:t>
            </a:r>
            <a:r>
              <a:rPr lang="en-US" altLang="zh-CN" dirty="0"/>
              <a:t>)=O(n)</a:t>
            </a:r>
            <a:r>
              <a:rPr lang="zh-CN" altLang="en-US" dirty="0"/>
              <a:t>次静态立方体数点</a:t>
            </a:r>
            <a:endParaRPr lang="en-US" altLang="zh-CN" dirty="0"/>
          </a:p>
          <a:p>
            <a:r>
              <a:rPr lang="zh-CN" altLang="en-US" dirty="0"/>
              <a:t>算一下维度，矩形加矩形和是动态二维问题，这里的静态立方体数点实际上也是动态二维问题，扫描线掉一维后用前述的根号平衡即可，二维是常数上可接受的</a:t>
            </a:r>
            <a:endParaRPr lang="zh-CN" alt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块间：</a:t>
            </a:r>
            <a:endParaRPr lang="en-US" altLang="zh-CN" dirty="0"/>
          </a:p>
          <a:p>
            <a:r>
              <a:rPr lang="zh-CN" altLang="en-US" dirty="0"/>
              <a:t>进行了</a:t>
            </a:r>
            <a:r>
              <a:rPr lang="en-US" altLang="zh-CN" dirty="0"/>
              <a:t>O(</a:t>
            </a:r>
            <a:r>
              <a:rPr lang="en-US" altLang="zh-CN" dirty="0" err="1"/>
              <a:t>sqrtn</a:t>
            </a:r>
            <a:r>
              <a:rPr lang="en-US" altLang="zh-CN" dirty="0"/>
              <a:t>)</a:t>
            </a:r>
            <a:r>
              <a:rPr lang="zh-CN" altLang="en-US" dirty="0"/>
              <a:t>次立方体加操作，求</a:t>
            </a:r>
            <a:r>
              <a:rPr lang="en-US" altLang="zh-CN" dirty="0"/>
              <a:t>O(n)</a:t>
            </a:r>
            <a:r>
              <a:rPr lang="zh-CN" altLang="en-US" dirty="0"/>
              <a:t>个点的值</a:t>
            </a:r>
            <a:endParaRPr lang="en-US" altLang="zh-CN" dirty="0"/>
          </a:p>
          <a:p>
            <a:r>
              <a:rPr lang="zh-CN" altLang="en-US" dirty="0"/>
              <a:t>这里实际上也是静态三维问题，扫描线掉一维后可以用前述的根号平衡即可，二维是常数上可接受的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Trick6</a:t>
            </a:r>
            <a:r>
              <a:rPr lang="en-US" altLang="zh-CN" dirty="0"/>
              <a:t> </a:t>
            </a:r>
            <a:r>
              <a:rPr lang="zh-CN" altLang="en-US" dirty="0"/>
              <a:t>逐块处理</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离线方法</a:t>
            </a:r>
            <a:endParaRPr lang="en-US" altLang="zh-CN" dirty="0"/>
          </a:p>
          <a:p>
            <a:r>
              <a:rPr lang="zh-CN" altLang="en-US" dirty="0"/>
              <a:t>如果对询问，每个块的答案之间相对独立</a:t>
            </a:r>
            <a:endParaRPr lang="en-US" altLang="zh-CN" dirty="0"/>
          </a:p>
          <a:p>
            <a:r>
              <a:rPr lang="zh-CN" altLang="en-US" dirty="0"/>
              <a:t>则我们可以对每个块统计每次询问其对答案的贡献</a:t>
            </a:r>
            <a:endParaRPr lang="en-US" altLang="zh-CN" dirty="0"/>
          </a:p>
          <a:p>
            <a:r>
              <a:rPr lang="zh-CN" altLang="en-US" dirty="0"/>
              <a:t>这样只需要同时考虑一个块</a:t>
            </a:r>
            <a:endParaRPr lang="en-US" altLang="zh-CN" dirty="0"/>
          </a:p>
          <a:p>
            <a:r>
              <a:rPr lang="zh-CN" altLang="en-US" dirty="0"/>
              <a:t>原本我们一个块如果需要维护较为复杂的信息，一般会导致</a:t>
            </a:r>
            <a:r>
              <a:rPr lang="en-US" altLang="zh-CN" dirty="0"/>
              <a:t>Ω(</a:t>
            </a:r>
            <a:r>
              <a:rPr lang="en-US" altLang="zh-CN" dirty="0" err="1"/>
              <a:t>sqrtn</a:t>
            </a:r>
            <a:r>
              <a:rPr lang="en-US" altLang="zh-CN" dirty="0"/>
              <a:t>)</a:t>
            </a:r>
            <a:r>
              <a:rPr lang="zh-CN" altLang="en-US" dirty="0"/>
              <a:t>个块，每个块维护了</a:t>
            </a:r>
            <a:r>
              <a:rPr lang="en-US" altLang="zh-CN" dirty="0"/>
              <a:t>Ω(n)</a:t>
            </a:r>
            <a:r>
              <a:rPr lang="zh-CN" altLang="en-US" dirty="0"/>
              <a:t>大小的数组，造成</a:t>
            </a:r>
            <a:r>
              <a:rPr lang="en-US" altLang="zh-CN" dirty="0"/>
              <a:t>Ω(</a:t>
            </a:r>
            <a:r>
              <a:rPr lang="en-US" altLang="zh-CN" dirty="0" err="1"/>
              <a:t>nsqrtn</a:t>
            </a:r>
            <a:r>
              <a:rPr lang="en-US" altLang="zh-CN" dirty="0"/>
              <a:t>)</a:t>
            </a:r>
            <a:r>
              <a:rPr lang="zh-CN" altLang="en-US" dirty="0"/>
              <a:t>的空间</a:t>
            </a:r>
            <a:endParaRPr lang="en-US" altLang="zh-CN" dirty="0"/>
          </a:p>
          <a:p>
            <a:r>
              <a:rPr lang="zh-CN" altLang="en-US" dirty="0"/>
              <a:t>使用逐块处理的方法则可以空间做到</a:t>
            </a:r>
            <a:r>
              <a:rPr lang="en-US" altLang="zh-CN" dirty="0"/>
              <a:t>O(n)</a:t>
            </a:r>
            <a:r>
              <a:rPr lang="zh-CN" altLang="en-US" dirty="0"/>
              <a:t>，并且常数上有改进（缓存原因）</a:t>
            </a:r>
            <a:endParaRPr lang="en-US" altLang="zh-CN" dirty="0"/>
          </a:p>
          <a:p>
            <a:r>
              <a:rPr lang="zh-CN" altLang="en-US" dirty="0"/>
              <a:t>是非常常用的</a:t>
            </a:r>
            <a:r>
              <a:rPr lang="en-US" altLang="zh-CN" dirty="0"/>
              <a:t>trick</a:t>
            </a:r>
            <a:r>
              <a:rPr lang="zh-CN" altLang="en-US" dirty="0"/>
              <a:t>，但如果不卡空间的话没有题一定要用这个</a:t>
            </a:r>
            <a:endParaRPr lang="zh-CN" alt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P6779 [Ynoi2009] ra1rmdq</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边权是非负的</a:t>
            </a:r>
            <a:endParaRPr lang="zh-CN" altLang="en-US" dirty="0"/>
          </a:p>
        </p:txBody>
      </p:sp>
      <p:pic>
        <p:nvPicPr>
          <p:cNvPr id="6"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690688"/>
            <a:ext cx="4867537" cy="2579471"/>
          </a:xfrm>
          <a:prstGeom prst="rect">
            <a:avLst/>
          </a:prstGeom>
        </p:spPr>
      </p:pic>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考虑对序列分块</a:t>
            </a:r>
            <a:endParaRPr lang="en-US" altLang="zh-CN" dirty="0"/>
          </a:p>
          <a:p>
            <a:r>
              <a:rPr lang="zh-CN" altLang="en-US" dirty="0"/>
              <a:t>每个整块向上跳时，假设点</a:t>
            </a:r>
            <a:r>
              <a:rPr lang="en-US" altLang="zh-CN" dirty="0"/>
              <a:t>a[</a:t>
            </a:r>
            <a:r>
              <a:rPr lang="en-US" altLang="zh-CN" dirty="0" err="1"/>
              <a:t>i</a:t>
            </a:r>
            <a:r>
              <a:rPr lang="en-US" altLang="zh-CN" dirty="0"/>
              <a:t>]</a:t>
            </a:r>
            <a:r>
              <a:rPr lang="zh-CN" altLang="en-US" dirty="0"/>
              <a:t>到达了一个点</a:t>
            </a:r>
            <a:r>
              <a:rPr lang="en-US" altLang="zh-CN" dirty="0"/>
              <a:t>x</a:t>
            </a:r>
            <a:r>
              <a:rPr lang="zh-CN" altLang="en-US" dirty="0"/>
              <a:t>，这个点之前被</a:t>
            </a:r>
            <a:r>
              <a:rPr lang="en-US" altLang="zh-CN" dirty="0"/>
              <a:t>a[j]</a:t>
            </a:r>
            <a:r>
              <a:rPr lang="zh-CN" altLang="en-US" dirty="0"/>
              <a:t>到达过</a:t>
            </a:r>
            <a:endParaRPr lang="en-US" altLang="zh-CN" dirty="0"/>
          </a:p>
          <a:p>
            <a:r>
              <a:rPr lang="zh-CN" altLang="en-US" dirty="0"/>
              <a:t>则</a:t>
            </a:r>
            <a:r>
              <a:rPr lang="en-US" altLang="zh-CN" dirty="0"/>
              <a:t>a[j]</a:t>
            </a:r>
            <a:r>
              <a:rPr lang="zh-CN" altLang="en-US" dirty="0"/>
              <a:t>为</a:t>
            </a:r>
            <a:r>
              <a:rPr lang="en-US" altLang="zh-CN" dirty="0"/>
              <a:t>a[</a:t>
            </a:r>
            <a:r>
              <a:rPr lang="en-US" altLang="zh-CN" dirty="0" err="1"/>
              <a:t>i</a:t>
            </a:r>
            <a:r>
              <a:rPr lang="en-US" altLang="zh-CN" dirty="0"/>
              <a:t>]</a:t>
            </a:r>
            <a:r>
              <a:rPr lang="zh-CN" altLang="en-US" dirty="0"/>
              <a:t>祖先</a:t>
            </a:r>
            <a:endParaRPr lang="en-US" altLang="zh-CN" dirty="0"/>
          </a:p>
          <a:p>
            <a:r>
              <a:rPr lang="zh-CN" altLang="en-US" dirty="0"/>
              <a:t>由于边权非负，所以</a:t>
            </a:r>
            <a:r>
              <a:rPr lang="en-US" altLang="zh-CN" dirty="0"/>
              <a:t>a[j]</a:t>
            </a:r>
            <a:r>
              <a:rPr lang="zh-CN" altLang="en-US" dirty="0"/>
              <a:t>支配了</a:t>
            </a:r>
            <a:r>
              <a:rPr lang="en-US" altLang="zh-CN" dirty="0"/>
              <a:t>a[</a:t>
            </a:r>
            <a:r>
              <a:rPr lang="en-US" altLang="zh-CN" dirty="0" err="1"/>
              <a:t>i</a:t>
            </a:r>
            <a:r>
              <a:rPr lang="en-US" altLang="zh-CN" dirty="0"/>
              <a:t>]</a:t>
            </a:r>
            <a:endParaRPr lang="en-US" altLang="zh-CN"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如果只涉及到整块操作，则</a:t>
            </a:r>
            <a:r>
              <a:rPr lang="en-US" altLang="zh-CN" dirty="0"/>
              <a:t>a[</a:t>
            </a:r>
            <a:r>
              <a:rPr lang="en-US" altLang="zh-CN" dirty="0" err="1"/>
              <a:t>i</a:t>
            </a:r>
            <a:r>
              <a:rPr lang="en-US" altLang="zh-CN" dirty="0"/>
              <a:t>]</a:t>
            </a:r>
            <a:r>
              <a:rPr lang="zh-CN" altLang="en-US" dirty="0"/>
              <a:t>无意义，则此时可以将</a:t>
            </a:r>
            <a:r>
              <a:rPr lang="en-US" altLang="zh-CN" dirty="0"/>
              <a:t>a[</a:t>
            </a:r>
            <a:r>
              <a:rPr lang="en-US" altLang="zh-CN" dirty="0" err="1"/>
              <a:t>i</a:t>
            </a:r>
            <a:r>
              <a:rPr lang="en-US" altLang="zh-CN" dirty="0"/>
              <a:t>]</a:t>
            </a:r>
            <a:r>
              <a:rPr lang="zh-CN" altLang="en-US" dirty="0"/>
              <a:t>从块中删除</a:t>
            </a:r>
            <a:endParaRPr lang="en-US" altLang="zh-CN" dirty="0"/>
          </a:p>
          <a:p>
            <a:r>
              <a:rPr lang="zh-CN" altLang="en-US" dirty="0"/>
              <a:t>于是这里每个块对应树上每个点只会访问一次</a:t>
            </a:r>
            <a:endParaRPr lang="en-US" altLang="zh-CN" dirty="0"/>
          </a:p>
          <a:p>
            <a:r>
              <a:rPr lang="zh-CN" altLang="en-US" dirty="0"/>
              <a:t>于是可以发现，序列上每个块内，树上每个点只会被访问一次</a:t>
            </a:r>
            <a:endParaRPr lang="en-US" altLang="zh-CN" dirty="0"/>
          </a:p>
          <a:p>
            <a:r>
              <a:rPr lang="zh-CN" altLang="en-US" dirty="0"/>
              <a:t>这里均摊访问</a:t>
            </a:r>
            <a:r>
              <a:rPr lang="en-US" altLang="zh-CN" dirty="0"/>
              <a:t>O(</a:t>
            </a:r>
            <a:r>
              <a:rPr lang="en-US" altLang="zh-CN" dirty="0" err="1"/>
              <a:t>nsqrtn</a:t>
            </a:r>
            <a:r>
              <a:rPr lang="en-US" altLang="zh-CN" dirty="0"/>
              <a:t>)</a:t>
            </a:r>
            <a:r>
              <a:rPr lang="zh-CN" altLang="en-US" dirty="0"/>
              <a:t>个点</a:t>
            </a:r>
            <a:endParaRPr lang="en-US" altLang="zh-CN" dirty="0"/>
          </a:p>
          <a:p>
            <a:r>
              <a:rPr lang="zh-CN" altLang="en-US" dirty="0"/>
              <a:t>零散块重构的时候可以直接维护，这里可能把一些删除了的点加回去，但不会破坏均摊复杂度</a:t>
            </a:r>
            <a:endParaRPr lang="en-US" altLang="zh-CN" dirty="0"/>
          </a:p>
          <a:p>
            <a:endParaRPr lang="en-US" altLang="zh-CN" dirty="0"/>
          </a:p>
          <a:p>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endParaRPr lang="zh-CN" altLang="en-US" dirty="0"/>
          </a:p>
          <a:p>
            <a:r>
              <a:rPr lang="zh-CN" altLang="en-US" dirty="0"/>
              <a:t>也就是说维护每个块块内前</a:t>
            </a:r>
            <a:r>
              <a:rPr lang="en-US" altLang="zh-CN" dirty="0"/>
              <a:t>x</a:t>
            </a:r>
            <a:r>
              <a:rPr lang="zh-CN" altLang="en-US" dirty="0"/>
              <a:t>数的和</a:t>
            </a:r>
            <a:endParaRPr lang="zh-CN" altLang="en-US" dirty="0"/>
          </a:p>
          <a:p>
            <a:r>
              <a:rPr lang="zh-CN" altLang="en-US" dirty="0"/>
              <a:t>以及维护前</a:t>
            </a:r>
            <a:r>
              <a:rPr lang="en-US" altLang="zh-CN" dirty="0"/>
              <a:t>x</a:t>
            </a:r>
            <a:r>
              <a:rPr lang="zh-CN" altLang="en-US" dirty="0"/>
              <a:t>的块的和</a:t>
            </a:r>
            <a:endParaRPr lang="zh-CN" altLang="en-US" dirty="0"/>
          </a:p>
          <a:p>
            <a:r>
              <a:rPr lang="zh-CN" altLang="en-US" dirty="0"/>
              <a:t>更新的时候分别更新这两个前缀和</a:t>
            </a:r>
            <a:endParaRPr lang="zh-CN" altLang="en-US" dirty="0"/>
          </a:p>
          <a:p>
            <a:r>
              <a:rPr lang="zh-CN" altLang="en-US" dirty="0"/>
              <a:t>查询的时候把这两个前缀和拼起来</a:t>
            </a:r>
            <a:endParaRPr lang="zh-CN" altLang="en-US"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零散块重构的时候需要进行</a:t>
            </a:r>
            <a:r>
              <a:rPr lang="en-US" altLang="zh-CN" dirty="0"/>
              <a:t>O(</a:t>
            </a:r>
            <a:r>
              <a:rPr lang="en-US" altLang="zh-CN" dirty="0" err="1"/>
              <a:t>sqrtn</a:t>
            </a:r>
            <a:r>
              <a:rPr lang="en-US" altLang="zh-CN" dirty="0"/>
              <a:t>)</a:t>
            </a:r>
            <a:r>
              <a:rPr lang="zh-CN" altLang="en-US" dirty="0"/>
              <a:t>次</a:t>
            </a:r>
            <a:r>
              <a:rPr lang="en-US" altLang="zh-CN" dirty="0"/>
              <a:t>k</a:t>
            </a:r>
            <a:r>
              <a:rPr lang="zh-CN" altLang="en-US" dirty="0"/>
              <a:t>祖先的查询</a:t>
            </a:r>
            <a:endParaRPr lang="en-US" altLang="zh-CN" dirty="0"/>
          </a:p>
          <a:p>
            <a:r>
              <a:rPr lang="zh-CN" altLang="en-US" dirty="0"/>
              <a:t>具体重构时可以对每个点维护其在哪一条重链上，这样每次暴力跳</a:t>
            </a:r>
            <a:r>
              <a:rPr lang="en-US" altLang="zh-CN" dirty="0"/>
              <a:t>k</a:t>
            </a:r>
            <a:r>
              <a:rPr lang="zh-CN" altLang="en-US" dirty="0"/>
              <a:t>祖先的时候如果在同一个重链上可以直接查数组，否则每个点只会跳</a:t>
            </a:r>
            <a:r>
              <a:rPr lang="en-US" altLang="zh-CN" dirty="0"/>
              <a:t>O(</a:t>
            </a:r>
            <a:r>
              <a:rPr lang="en-US" altLang="zh-CN" dirty="0" err="1"/>
              <a:t>logn</a:t>
            </a:r>
            <a:r>
              <a:rPr lang="en-US" altLang="zh-CN" dirty="0"/>
              <a:t>)</a:t>
            </a:r>
            <a:r>
              <a:rPr lang="zh-CN" altLang="en-US" dirty="0"/>
              <a:t>次，不影响复杂度</a:t>
            </a:r>
            <a:endParaRPr lang="en-US" altLang="zh-CN" dirty="0"/>
          </a:p>
          <a:p>
            <a:r>
              <a:rPr lang="zh-CN" altLang="en-US" dirty="0"/>
              <a:t>为了减少空间复杂度和时间常数，可以使用逐块处理的</a:t>
            </a:r>
            <a:r>
              <a:rPr lang="en-US" altLang="zh-CN" dirty="0"/>
              <a:t>trick</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zh-CN" alt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Trick7</a:t>
            </a:r>
            <a:r>
              <a:rPr lang="en-US" altLang="zh-CN" dirty="0"/>
              <a:t> </a:t>
            </a:r>
            <a:r>
              <a:rPr lang="zh-CN" altLang="en-US" dirty="0"/>
              <a:t>分块后分治</a:t>
            </a:r>
            <a:endParaRPr lang="zh-CN" altLang="en-US" dirty="0"/>
          </a:p>
        </p:txBody>
      </p:sp>
      <p:sp>
        <p:nvSpPr>
          <p:cNvPr id="3" name="内容占位符 2"/>
          <p:cNvSpPr>
            <a:spLocks noGrp="1"/>
          </p:cNvSpPr>
          <p:nvPr>
            <p:ph idx="1"/>
          </p:nvPr>
        </p:nvSpPr>
        <p:spPr/>
        <p:txBody>
          <a:bodyPr/>
          <a:lstStyle/>
          <a:p>
            <a:r>
              <a:rPr lang="zh-CN" altLang="en-US" dirty="0"/>
              <a:t>如果分治时带离散化，维护</a:t>
            </a:r>
            <a:r>
              <a:rPr lang="en-US" altLang="zh-CN" dirty="0"/>
              <a:t>pair</a:t>
            </a:r>
            <a:r>
              <a:rPr lang="zh-CN" altLang="en-US" dirty="0"/>
              <a:t>形式的贡献，则合并两个大小为</a:t>
            </a:r>
            <a:r>
              <a:rPr lang="en-US" altLang="zh-CN" dirty="0"/>
              <a:t>n</a:t>
            </a:r>
            <a:r>
              <a:rPr lang="zh-CN" altLang="en-US" dirty="0"/>
              <a:t>的子问题时会产生</a:t>
            </a:r>
            <a:r>
              <a:rPr lang="en-US" altLang="zh-CN" dirty="0"/>
              <a:t>O(n^2)</a:t>
            </a:r>
            <a:r>
              <a:rPr lang="zh-CN" altLang="en-US" dirty="0"/>
              <a:t>个</a:t>
            </a:r>
            <a:r>
              <a:rPr lang="en-US" altLang="zh-CN" dirty="0"/>
              <a:t>pair</a:t>
            </a:r>
            <a:endParaRPr lang="en-US" altLang="zh-CN" dirty="0"/>
          </a:p>
          <a:p>
            <a:r>
              <a:rPr lang="zh-CN" altLang="en-US" dirty="0"/>
              <a:t>对于形如</a:t>
            </a:r>
            <a:r>
              <a:rPr lang="en-US" altLang="zh-CN" dirty="0"/>
              <a:t>T(n) = 2T(n/2) + O(n^2)</a:t>
            </a:r>
            <a:r>
              <a:rPr lang="zh-CN" altLang="en-US" dirty="0"/>
              <a:t>的复杂度，我们可以先将序列分为</a:t>
            </a:r>
            <a:r>
              <a:rPr lang="en-US" altLang="zh-CN" dirty="0" err="1"/>
              <a:t>sqrtn</a:t>
            </a:r>
            <a:r>
              <a:rPr lang="zh-CN" altLang="en-US" dirty="0"/>
              <a:t>大小的块，然后每个块进行上述分治</a:t>
            </a:r>
            <a:endParaRPr lang="en-US" altLang="zh-CN" dirty="0"/>
          </a:p>
          <a:p>
            <a:r>
              <a:rPr lang="zh-CN" altLang="en-US" dirty="0"/>
              <a:t>总复杂度为</a:t>
            </a:r>
            <a:r>
              <a:rPr lang="en-US" altLang="zh-CN" dirty="0"/>
              <a:t>O(</a:t>
            </a:r>
            <a:r>
              <a:rPr lang="en-US" altLang="zh-CN" dirty="0" err="1"/>
              <a:t>nsqrtn</a:t>
            </a:r>
            <a:r>
              <a:rPr lang="en-US" altLang="zh-CN" dirty="0"/>
              <a:t>)</a:t>
            </a:r>
            <a:endParaRPr lang="zh-CN" alt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Luogu5611 [Ynoi2013]D2T2</a:t>
            </a:r>
            <a:endParaRPr lang="zh-CN" altLang="en-US" dirty="0"/>
          </a:p>
        </p:txBody>
      </p:sp>
      <p:sp>
        <p:nvSpPr>
          <p:cNvPr id="3" name="内容占位符 2"/>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endParaRPr lang="zh-CN" altLang="en-US" dirty="0"/>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endParaRPr lang="zh-CN" altLang="en-US" dirty="0"/>
          </a:p>
          <a:p>
            <a:endParaRPr lang="zh-CN" altLang="en-US"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O(n^2)</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O(n^2)</a:t>
            </a:r>
            <a:r>
              <a:rPr lang="zh-CN" altLang="en-US" dirty="0"/>
              <a:t>的</a:t>
            </a:r>
            <a:endParaRPr lang="en-US" altLang="zh-CN" dirty="0"/>
          </a:p>
          <a:p>
            <a:r>
              <a:rPr lang="zh-CN" altLang="en-US" dirty="0"/>
              <a:t>所以这里我们有</a:t>
            </a:r>
            <a:r>
              <a:rPr lang="en-US" altLang="zh-CN" dirty="0"/>
              <a:t>T(n) = 2T(n/2)+O(n^2)</a:t>
            </a:r>
            <a:r>
              <a:rPr lang="zh-CN" altLang="en-US" dirty="0"/>
              <a:t>，解得</a:t>
            </a:r>
            <a:r>
              <a:rPr lang="en-US" altLang="zh-CN" dirty="0"/>
              <a:t>T(n)=O(n^2)</a:t>
            </a:r>
            <a:endParaRPr lang="zh-CN" altLang="en-US"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我们对序列每个块逐块处理，然后每次合并出答案即可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Luogu7721 [Ynoi2007] rvrewsus</a:t>
            </a:r>
            <a:endParaRPr lang="en-US" altLang="zh-CN"/>
          </a:p>
        </p:txBody>
      </p:sp>
      <p:sp>
        <p:nvSpPr>
          <p:cNvPr id="3" name="内容占位符 2"/>
          <p:cNvSpPr>
            <a:spLocks noGrp="1"/>
          </p:cNvSpPr>
          <p:nvPr>
            <p:ph idx="1"/>
          </p:nvPr>
        </p:nvSpPr>
        <p:spPr/>
        <p:txBody>
          <a:bodyPr/>
          <a:lstStyle/>
          <a:p>
            <a:endParaRPr lang="zh-CN" altLang="en-US" dirty="0"/>
          </a:p>
        </p:txBody>
      </p:sp>
      <p:pic>
        <p:nvPicPr>
          <p:cNvPr id="4" name="图片 3" descr="4%OP_G(_~CPGW5J5C4QIZP6"/>
          <p:cNvPicPr>
            <a:picLocks noChangeAspect="1"/>
          </p:cNvPicPr>
          <p:nvPr/>
        </p:nvPicPr>
        <p:blipFill>
          <a:blip r:embed="rId1"/>
          <a:stretch>
            <a:fillRect/>
          </a:stretch>
        </p:blipFill>
        <p:spPr>
          <a:xfrm>
            <a:off x="838200" y="1825625"/>
            <a:ext cx="5999480" cy="4042410"/>
          </a:xfrm>
          <a:prstGeom prst="rect">
            <a:avLst/>
          </a:prstGeom>
        </p:spPr>
      </p:pic>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fontScale="80000"/>
          </a:bodyPr>
          <a:lstStyle/>
          <a:p>
            <a:r>
              <a:rPr lang="zh-CN" altLang="en-US"/>
              <a:t>首先搞清楚 r(k) 是集合里第 k 小元素。</a:t>
            </a:r>
            <a:endParaRPr lang="zh-CN" altLang="en-US"/>
          </a:p>
          <a:p>
            <a:r>
              <a:rPr lang="zh-CN" altLang="en-US"/>
              <a:t>对值域的出现次数根号分治。注意，最多有 O(sqrtn) 个值出现多于 O(sqrtn) 次，这些值提取出来特殊处理。</a:t>
            </a:r>
            <a:endParaRPr lang="zh-CN" altLang="en-US"/>
          </a:p>
          <a:p>
            <a:r>
              <a:rPr lang="zh-CN" altLang="en-US"/>
              <a:t>考虑对值域进行分块。采用自适应分块结构，其中每一块：</a:t>
            </a:r>
            <a:endParaRPr lang="zh-CN" altLang="en-US"/>
          </a:p>
          <a:p>
            <a:r>
              <a:rPr lang="zh-CN" altLang="en-US"/>
              <a:t>  1. 要么是一个值，这个值必须出现大于 O(sqrtn) 次。</a:t>
            </a:r>
            <a:endParaRPr lang="zh-CN" altLang="en-US"/>
          </a:p>
          <a:p>
            <a:r>
              <a:rPr lang="zh-CN" altLang="en-US"/>
              <a:t>  2. 要么是连续的一段值，这些值的总共出现次数尽量多，但是需要保持小于 O(sqrtn)。</a:t>
            </a:r>
            <a:endParaRPr lang="zh-CN" altLang="en-US"/>
          </a:p>
          <a:p>
            <a:r>
              <a:rPr lang="zh-CN" altLang="en-US"/>
              <a:t>每一个询问会跨若干个值域块。通过值域分块，可以使两个块的元素是否贡献互不影响。我们构造可合并信息。定义信息为一个矩形内的答案与元素个数，可以发现两个块之间的信息是可以快速合并的。更具体，如果一个块答案为 s</a:t>
            </a:r>
            <a:r>
              <a:rPr lang="en-US" altLang="zh-CN"/>
              <a:t>1</a:t>
            </a:r>
            <a:r>
              <a:rPr lang="zh-CN" altLang="en-US"/>
              <a:t> 元素数为 </a:t>
            </a:r>
            <a:r>
              <a:rPr lang="en-US" altLang="zh-CN"/>
              <a:t>c1</a:t>
            </a:r>
            <a:r>
              <a:rPr lang="zh-CN" altLang="en-US"/>
              <a:t>，另一个块是 </a:t>
            </a:r>
            <a:r>
              <a:rPr lang="en-US" altLang="zh-CN"/>
              <a:t>s2</a:t>
            </a:r>
            <a:r>
              <a:rPr lang="zh-CN" altLang="en-US"/>
              <a:t> 和 </a:t>
            </a:r>
            <a:r>
              <a:rPr lang="en-US" altLang="zh-CN"/>
              <a:t>c2</a:t>
            </a:r>
            <a:r>
              <a:rPr lang="zh-CN" altLang="en-US"/>
              <a:t>，合并为 s'=s1+b^c1</a:t>
            </a:r>
            <a:r>
              <a:rPr lang="en-US" altLang="zh-CN"/>
              <a:t>*</a:t>
            </a:r>
            <a:r>
              <a:rPr lang="zh-CN" altLang="en-US"/>
              <a:t>s2，c'=c1+c2。</a:t>
            </a:r>
            <a:endParaRPr lang="zh-CN" altLang="en-US"/>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normAutofit fontScale="70000"/>
          </a:bodyPr>
          <a:p>
            <a:r>
              <a:rPr lang="zh-CN" altLang="en-US"/>
              <a:t>对于整块对询问的贡献，我们需要对每一块，计算以下对块类型分类讨论。</a:t>
            </a:r>
            <a:endParaRPr lang="zh-CN" altLang="en-US"/>
          </a:p>
          <a:p>
            <a:r>
              <a:rPr lang="zh-CN" altLang="en-US"/>
              <a:t>  1. 类型 1 处理：可以先通过莫队维护 bitset 对每一个类型 1 块判断 [l,r] 是否包含这个类型 1 块的值。如果包含则贡献；否则不贡献。</a:t>
            </a:r>
            <a:endParaRPr lang="zh-CN" altLang="en-US"/>
          </a:p>
          <a:p>
            <a:r>
              <a:rPr lang="zh-CN" altLang="en-US"/>
              <a:t>  2. 类型 2 处理：考虑到至多有 O(n) 本质不同的贡献。我们跨这个块里的值分治，如果有 O(x) 种元素在值区间 [L,R] 里，分治应该 O(x^2) 算出所有 O(x^2) 种本质不同的答案当询问是 [l,r,L,R]。</a:t>
            </a:r>
            <a:endParaRPr lang="zh-CN" altLang="en-US"/>
          </a:p>
          <a:p>
            <a:r>
              <a:rPr lang="zh-CN" altLang="en-US"/>
              <a:t>     - 如果 [L,R] 里只有一个出现过至少一次的值，直接建立即可。</a:t>
            </a:r>
            <a:endParaRPr lang="zh-CN" altLang="en-US"/>
          </a:p>
          <a:p>
            <a:r>
              <a:rPr lang="zh-CN" altLang="en-US"/>
              <a:t>     - 否则，找到最佳 m 使得值区间 [L,m] 与 [m,R] 元素数量之绝对差尽量小，进行分治，用洛谷 P5611/P7290 方法合并。用最佳 m 可以保证时间复杂度。</a:t>
            </a:r>
            <a:endParaRPr lang="zh-CN" altLang="en-US"/>
          </a:p>
          <a:p>
            <a:r>
              <a:rPr lang="zh-CN" altLang="en-US"/>
              <a:t>接下来处理散块问题。我们扩展莫队维护 bitset；到一个询问时，暴力通过 bitset 状态处理散块贡献。</a:t>
            </a:r>
            <a:endParaRPr lang="zh-CN" altLang="en-US"/>
          </a:p>
          <a:p>
            <a:r>
              <a:rPr lang="zh-CN" altLang="en-US"/>
              <a:t>默认 $n,q$ 同阶；总共时间复杂度 O(nsqrtn) ；注意精细实现。</a:t>
            </a:r>
            <a:endParaRPr lang="zh-CN" altLang="en-US"/>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Trick8</a:t>
            </a:r>
            <a:r>
              <a:rPr lang="en-US" altLang="zh-CN" dirty="0"/>
              <a:t> </a:t>
            </a:r>
            <a:r>
              <a:rPr lang="zh-CN" altLang="en-US" dirty="0"/>
              <a:t>回滚莫队提前预处理一边的</a:t>
            </a:r>
            <a:r>
              <a:rPr lang="zh-CN" altLang="en-US" dirty="0"/>
              <a:t>查询</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P9986 [Ynoi2079] r2pspc</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8214995" cy="861695"/>
          </a:xfrm>
          <a:prstGeom prst="rect">
            <a:avLst/>
          </a:prstGeom>
        </p:spPr>
      </p:pic>
      <p:pic>
        <p:nvPicPr>
          <p:cNvPr id="5" name="图片 4"/>
          <p:cNvPicPr>
            <a:picLocks noChangeAspect="1"/>
          </p:cNvPicPr>
          <p:nvPr/>
        </p:nvPicPr>
        <p:blipFill>
          <a:blip r:embed="rId2"/>
          <a:stretch>
            <a:fillRect/>
          </a:stretch>
        </p:blipFill>
        <p:spPr>
          <a:xfrm>
            <a:off x="838200" y="2261870"/>
            <a:ext cx="8838565" cy="5454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a:p>
            <a:endParaRPr lang="zh-CN" altLang="en-US"/>
          </a:p>
          <a:p>
            <a:endParaRPr lang="zh-CN" altLang="en-US"/>
          </a:p>
        </p:txBody>
      </p:sp>
      <p:graphicFrame>
        <p:nvGraphicFramePr>
          <p:cNvPr id="4" name="对象 3"/>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spid="_x0000_s5" name="" r:id="rId1" imgW="8953500" imgH="1638300" progId="PBrush">
                  <p:embed/>
                </p:oleObj>
              </mc:Choice>
              <mc:Fallback>
                <p:oleObj name="" r:id="rId1" imgW="8953500" imgH="1638300" progId="PBrush">
                  <p:embed/>
                  <p:pic>
                    <p:nvPicPr>
                      <p:cNvPr id="0" name="图片 4" descr="image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spid="_x0000_s7" name="" r:id="rId3" imgW="9010650" imgH="1762125" progId="Paint.Picture">
                  <p:embed/>
                </p:oleObj>
              </mc:Choice>
              <mc:Fallback>
                <p:oleObj name="" r:id="rId3" imgW="9010650" imgH="1762125" progId="Paint.Picture">
                  <p:embed/>
                  <p:pic>
                    <p:nvPicPr>
                      <p:cNvPr id="0" name="图片 6" descr="image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10091420" cy="3053715"/>
          </a:xfrm>
          <a:prstGeom prst="rect">
            <a:avLst/>
          </a:prstGeom>
        </p:spPr>
      </p:pic>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给你</a:t>
            </a:r>
            <a:r>
              <a:rPr lang="en-US" altLang="zh-CN"/>
              <a:t> n </a:t>
            </a:r>
            <a:r>
              <a:rPr lang="zh-CN" altLang="en-US"/>
              <a:t>棵树，每棵树有</a:t>
            </a:r>
            <a:r>
              <a:rPr lang="en-US" altLang="zh-CN"/>
              <a:t> m </a:t>
            </a:r>
            <a:r>
              <a:rPr lang="zh-CN" altLang="en-US"/>
              <a:t>个点，有一个常数</a:t>
            </a:r>
            <a:r>
              <a:rPr lang="en-US" altLang="zh-CN"/>
              <a:t> k</a:t>
            </a:r>
            <a:r>
              <a:rPr lang="zh-CN" altLang="en-US"/>
              <a:t>，有</a:t>
            </a:r>
            <a:r>
              <a:rPr lang="en-US" altLang="zh-CN"/>
              <a:t> q </a:t>
            </a:r>
            <a:r>
              <a:rPr lang="zh-CN" altLang="en-US"/>
              <a:t>次</a:t>
            </a:r>
            <a:r>
              <a:rPr lang="zh-CN" altLang="en-US"/>
              <a:t>询问</a:t>
            </a:r>
            <a:endParaRPr lang="zh-CN" altLang="en-US"/>
          </a:p>
          <a:p>
            <a:r>
              <a:rPr lang="zh-CN" altLang="en-US"/>
              <a:t>每次查询给定</a:t>
            </a:r>
            <a:r>
              <a:rPr lang="en-US" altLang="zh-CN"/>
              <a:t> l,r,x,y</a:t>
            </a:r>
            <a:endParaRPr lang="en-US" altLang="zh-CN"/>
          </a:p>
          <a:p>
            <a:r>
              <a:rPr lang="zh-CN" altLang="en-US"/>
              <a:t>定义点</a:t>
            </a:r>
            <a:r>
              <a:rPr lang="en-US" altLang="zh-CN"/>
              <a:t> i </a:t>
            </a:r>
            <a:r>
              <a:rPr lang="zh-CN" altLang="en-US"/>
              <a:t>的出现次数为：有多少个</a:t>
            </a:r>
            <a:r>
              <a:rPr lang="en-US" altLang="zh-CN"/>
              <a:t> j</a:t>
            </a:r>
            <a:r>
              <a:rPr lang="zh-CN" altLang="en-US"/>
              <a:t>，满足第</a:t>
            </a:r>
            <a:r>
              <a:rPr lang="en-US" altLang="zh-CN"/>
              <a:t> j </a:t>
            </a:r>
            <a:r>
              <a:rPr lang="zh-CN" altLang="en-US"/>
              <a:t>棵树上保留编号</a:t>
            </a:r>
            <a:r>
              <a:rPr lang="en-US" altLang="zh-CN"/>
              <a:t> [l,r] </a:t>
            </a:r>
            <a:r>
              <a:rPr lang="zh-CN" altLang="en-US"/>
              <a:t>的点构成的虚树上出现了</a:t>
            </a:r>
            <a:r>
              <a:rPr lang="en-US" altLang="zh-CN"/>
              <a:t> </a:t>
            </a:r>
            <a:r>
              <a:rPr lang="en-US" altLang="zh-CN"/>
              <a:t>i</a:t>
            </a:r>
            <a:endParaRPr lang="en-US" altLang="zh-CN"/>
          </a:p>
          <a:p>
            <a:r>
              <a:rPr lang="zh-CN" altLang="en-US"/>
              <a:t>求有多少</a:t>
            </a:r>
            <a:r>
              <a:rPr lang="en-US" altLang="zh-CN"/>
              <a:t> i</a:t>
            </a:r>
            <a:r>
              <a:rPr lang="zh-CN" altLang="en-US"/>
              <a:t>，满足</a:t>
            </a:r>
            <a:r>
              <a:rPr lang="en-US" altLang="zh-CN"/>
              <a:t> x&lt;=i&lt;=y</a:t>
            </a:r>
            <a:r>
              <a:rPr lang="zh-CN" altLang="en-US"/>
              <a:t>，且</a:t>
            </a:r>
            <a:r>
              <a:rPr lang="en-US" altLang="zh-CN"/>
              <a:t> i </a:t>
            </a:r>
            <a:r>
              <a:rPr lang="zh-CN" altLang="en-US"/>
              <a:t>的出现次数</a:t>
            </a:r>
            <a:r>
              <a:rPr lang="en-US" altLang="zh-CN"/>
              <a:t> &gt;= k</a:t>
            </a:r>
            <a:endParaRPr lang="en-US" altLang="zh-CN"/>
          </a:p>
          <a:p>
            <a:r>
              <a:rPr lang="en-US" altLang="zh-CN"/>
              <a:t>n*m&lt;=1e5</a:t>
            </a:r>
            <a:r>
              <a:rPr lang="zh-CN" altLang="en-US"/>
              <a:t>，</a:t>
            </a:r>
            <a:r>
              <a:rPr lang="en-US" altLang="zh-CN"/>
              <a:t>q&lt;=1e5</a:t>
            </a:r>
            <a:endParaRPr lang="en-US" altLang="zh-CN"/>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Luogu7882 [Ynoi2006] </a:t>
            </a:r>
            <a:r>
              <a:rPr lang="en-US" altLang="zh-CN" dirty="0" err="1"/>
              <a:t>rsrams</a:t>
            </a:r>
            <a:endParaRPr lang="zh-CN" altLang="en-US" dirty="0"/>
          </a:p>
        </p:txBody>
      </p:sp>
      <p:sp>
        <p:nvSpPr>
          <p:cNvPr id="3" name="内容占位符 2"/>
          <p:cNvSpPr>
            <a:spLocks noGrp="1"/>
          </p:cNvSpPr>
          <p:nvPr>
            <p:ph idx="1"/>
          </p:nvPr>
        </p:nvSpPr>
        <p:spPr/>
        <p:txBody>
          <a:bodyPr/>
          <a:lstStyle/>
          <a:p>
            <a:r>
              <a:rPr lang="zh-CN" altLang="en-US" dirty="0"/>
              <a:t>求区间所有子区间的绝对众数的和</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67903"/>
            <a:ext cx="8518752" cy="1673728"/>
          </a:xfrm>
          <a:prstGeom prst="rect">
            <a:avLst/>
          </a:prstGeom>
        </p:spPr>
      </p:pic>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547511"/>
            <a:ext cx="8430491" cy="5310489"/>
          </a:xfrm>
        </p:spPr>
      </p:pic>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2871184"/>
          </a:xfrm>
        </p:spPr>
      </p:pic>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Luogu7811 [JRKSJ R2] </a:t>
            </a:r>
            <a:r>
              <a:rPr lang="zh-CN" altLang="en-US" dirty="0"/>
              <a:t>你的名字。</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TEST_104</a:t>
            </a:r>
            <a:endParaRPr lang="zh-CN" altLang="en-US" dirty="0"/>
          </a:p>
        </p:txBody>
      </p:sp>
      <p:sp>
        <p:nvSpPr>
          <p:cNvPr id="4" name="内容占位符 3"/>
          <p:cNvSpPr>
            <a:spLocks noGrp="1"/>
          </p:cNvSpPr>
          <p:nvPr>
            <p:ph idx="1"/>
          </p:nvPr>
        </p:nvSpPr>
        <p:spPr/>
        <p:txBody>
          <a:bodyPr/>
          <a:lstStyle/>
          <a:p>
            <a:endParaRPr lang="zh-CN" altLang="en-US"/>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endParaRPr lang="en-US" altLang="zh-CN"/>
          </a:p>
        </p:txBody>
      </p:sp>
      <p:sp>
        <p:nvSpPr>
          <p:cNvPr id="3" name="内容占位符 2"/>
          <p:cNvSpPr>
            <a:spLocks noGrp="1"/>
          </p:cNvSpPr>
          <p:nvPr>
            <p:ph idx="1"/>
          </p:nvPr>
        </p:nvSpPr>
        <p:spPr/>
        <p:txBody>
          <a:bodyPr/>
          <a:lstStyle/>
          <a:p>
            <a:r>
              <a:rPr lang="zh-CN" altLang="en-US" dirty="0"/>
              <a:t>如果没有专门说明</a:t>
            </a:r>
            <a:endParaRPr lang="zh-CN" altLang="en-US" dirty="0"/>
          </a:p>
          <a:p>
            <a:r>
              <a:rPr lang="zh-CN" altLang="en-US" dirty="0"/>
              <a:t>默认</a:t>
            </a:r>
            <a:r>
              <a:rPr lang="en-US" altLang="zh-CN" dirty="0"/>
              <a:t>n = 1e5 , m = 1e5</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Luogu7446 [Ynoi2007] </a:t>
            </a:r>
            <a:r>
              <a:rPr lang="en-US" altLang="zh-CN" dirty="0" err="1"/>
              <a:t>rfplca</a:t>
            </a:r>
            <a:endParaRPr lang="zh-CN" altLang="en-US" dirty="0"/>
          </a:p>
        </p:txBody>
      </p:sp>
      <p:pic>
        <p:nvPicPr>
          <p:cNvPr id="9" name="内容占位符 8"/>
          <p:cNvPicPr>
            <a:picLocks noGrp="1" noChangeAspect="1"/>
          </p:cNvPicPr>
          <p:nvPr>
            <p:ph idx="1"/>
          </p:nvPr>
        </p:nvPicPr>
        <p:blipFill>
          <a:blip r:embed="rId1"/>
          <a:stretch>
            <a:fillRect/>
          </a:stretch>
        </p:blipFill>
        <p:spPr>
          <a:xfrm>
            <a:off x="838200" y="3562053"/>
            <a:ext cx="8663727" cy="381204"/>
          </a:xfrm>
        </p:spPr>
      </p:pic>
      <p:pic>
        <p:nvPicPr>
          <p:cNvPr id="7" name="图片 6"/>
          <p:cNvPicPr>
            <a:picLocks noChangeAspect="1"/>
          </p:cNvPicPr>
          <p:nvPr/>
        </p:nvPicPr>
        <p:blipFill>
          <a:blip r:embed="rId2"/>
          <a:stretch>
            <a:fillRect/>
          </a:stretch>
        </p:blipFill>
        <p:spPr>
          <a:xfrm>
            <a:off x="838200" y="1690688"/>
            <a:ext cx="8756140" cy="1871365"/>
          </a:xfrm>
          <a:prstGeom prst="rect">
            <a:avLst/>
          </a:prstGeom>
        </p:spPr>
      </p:pic>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a:t>
            </a:r>
            <a:r>
              <a:rPr lang="en-US" altLang="zh-CN" dirty="0" err="1"/>
              <a:t>sqrtn</a:t>
            </a:r>
            <a:r>
              <a:rPr lang="zh-CN" altLang="en-US" dirty="0"/>
              <a:t>为块大小对序列分块，对每个点</a:t>
            </a:r>
            <a:r>
              <a:rPr lang="en-US" altLang="zh-CN" dirty="0" err="1"/>
              <a:t>i</a:t>
            </a:r>
            <a:r>
              <a:rPr lang="zh-CN" altLang="en-US" dirty="0"/>
              <a:t>，维护</a:t>
            </a:r>
            <a:r>
              <a:rPr lang="en-US" altLang="zh-CN" dirty="0"/>
              <a:t>f[</a:t>
            </a:r>
            <a:r>
              <a:rPr lang="en-US" altLang="zh-CN" dirty="0" err="1"/>
              <a:t>i</a:t>
            </a:r>
            <a:r>
              <a:rPr lang="en-US" altLang="zh-CN" dirty="0"/>
              <a:t>]</a:t>
            </a:r>
            <a:r>
              <a:rPr lang="zh-CN" altLang="en-US" dirty="0"/>
              <a:t>表示</a:t>
            </a:r>
            <a:r>
              <a:rPr lang="en-US" altLang="zh-CN" dirty="0" err="1"/>
              <a:t>i</a:t>
            </a:r>
            <a:r>
              <a:rPr lang="zh-CN" altLang="en-US" dirty="0"/>
              <a:t>跳父亲，第一个跳到的块外节点</a:t>
            </a:r>
            <a:endParaRPr lang="en-US" altLang="zh-CN" dirty="0"/>
          </a:p>
          <a:p>
            <a:r>
              <a:rPr lang="zh-CN" altLang="en-US" dirty="0"/>
              <a:t>可以发现，如果一个块被作为整块修改了</a:t>
            </a:r>
            <a:r>
              <a:rPr lang="en-US" altLang="zh-CN" dirty="0" err="1"/>
              <a:t>sqrtn</a:t>
            </a:r>
            <a:r>
              <a:rPr lang="zh-CN" altLang="en-US" dirty="0"/>
              <a:t>次，则这个块中每个元素</a:t>
            </a:r>
            <a:r>
              <a:rPr lang="en-US" altLang="zh-CN" dirty="0" err="1"/>
              <a:t>i</a:t>
            </a:r>
            <a:r>
              <a:rPr lang="zh-CN" altLang="en-US" dirty="0"/>
              <a:t>，其</a:t>
            </a:r>
            <a:r>
              <a:rPr lang="en-US" altLang="zh-CN" dirty="0"/>
              <a:t>f[</a:t>
            </a:r>
            <a:r>
              <a:rPr lang="en-US" altLang="zh-CN" dirty="0" err="1"/>
              <a:t>i</a:t>
            </a:r>
            <a:r>
              <a:rPr lang="en-US" altLang="zh-CN" dirty="0"/>
              <a:t>]=fa[</a:t>
            </a:r>
            <a:r>
              <a:rPr lang="en-US" altLang="zh-CN" dirty="0" err="1"/>
              <a:t>i</a:t>
            </a:r>
            <a:r>
              <a:rPr lang="en-US" altLang="zh-CN" dirty="0"/>
              <a:t>]</a:t>
            </a:r>
            <a:r>
              <a:rPr lang="zh-CN" altLang="en-US" dirty="0"/>
              <a:t>，之后对</a:t>
            </a:r>
            <a:r>
              <a:rPr lang="en-US" altLang="zh-CN" dirty="0"/>
              <a:t>f</a:t>
            </a:r>
            <a:r>
              <a:rPr lang="zh-CN" altLang="en-US" dirty="0"/>
              <a:t>的修改可以直接通过打标记实现</a:t>
            </a:r>
            <a:endParaRPr lang="en-US" altLang="zh-CN" dirty="0"/>
          </a:p>
          <a:p>
            <a:r>
              <a:rPr lang="zh-CN" altLang="en-US" dirty="0"/>
              <a:t>零散块中的</a:t>
            </a:r>
            <a:r>
              <a:rPr lang="en-US" altLang="zh-CN" dirty="0"/>
              <a:t>f</a:t>
            </a:r>
            <a:r>
              <a:rPr lang="zh-CN" altLang="en-US" dirty="0"/>
              <a:t>直接</a:t>
            </a:r>
            <a:r>
              <a:rPr lang="en-US" altLang="zh-CN" dirty="0"/>
              <a:t>O(</a:t>
            </a:r>
            <a:r>
              <a:rPr lang="en-US" altLang="zh-CN" dirty="0" err="1"/>
              <a:t>sqrtn</a:t>
            </a:r>
            <a:r>
              <a:rPr lang="en-US" altLang="zh-CN" dirty="0"/>
              <a:t>)</a:t>
            </a:r>
            <a:r>
              <a:rPr lang="zh-CN" altLang="en-US" dirty="0"/>
              <a:t>从左往右重构即可</a:t>
            </a:r>
            <a:endParaRPr lang="en-US" altLang="zh-CN"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err="1"/>
              <a:t>x,y</a:t>
            </a:r>
            <a:r>
              <a:rPr lang="zh-CN" altLang="en-US" dirty="0"/>
              <a:t>的</a:t>
            </a:r>
            <a:r>
              <a:rPr lang="en-US" altLang="zh-CN" dirty="0"/>
              <a:t>LCA</a:t>
            </a:r>
            <a:r>
              <a:rPr lang="zh-CN" altLang="en-US" dirty="0"/>
              <a:t>时，类似树链剖分跳重链</a:t>
            </a:r>
            <a:endParaRPr lang="en-US" altLang="zh-CN" dirty="0"/>
          </a:p>
          <a:p>
            <a:r>
              <a:rPr lang="zh-CN" altLang="en-US" dirty="0"/>
              <a:t>若当前</a:t>
            </a:r>
            <a:r>
              <a:rPr lang="en-US" altLang="zh-CN" dirty="0" err="1"/>
              <a:t>x,y</a:t>
            </a:r>
            <a:r>
              <a:rPr lang="zh-CN" altLang="en-US" dirty="0"/>
              <a:t>不在同一个块中，设</a:t>
            </a:r>
            <a:r>
              <a:rPr lang="en-US" altLang="zh-CN" dirty="0"/>
              <a:t>f[x]&lt;f[y]</a:t>
            </a:r>
            <a:r>
              <a:rPr lang="zh-CN" altLang="en-US" dirty="0"/>
              <a:t>，则</a:t>
            </a:r>
            <a:r>
              <a:rPr lang="en-US" altLang="zh-CN" dirty="0"/>
              <a:t>y=f[y]</a:t>
            </a:r>
            <a:endParaRPr lang="en-US" altLang="zh-CN" dirty="0"/>
          </a:p>
          <a:p>
            <a:r>
              <a:rPr lang="zh-CN" altLang="en-US" dirty="0"/>
              <a:t>若当前</a:t>
            </a:r>
            <a:r>
              <a:rPr lang="en-US" altLang="zh-CN" dirty="0" err="1"/>
              <a:t>x,y</a:t>
            </a:r>
            <a:r>
              <a:rPr lang="zh-CN" altLang="en-US" dirty="0"/>
              <a:t>在同一个块中：</a:t>
            </a:r>
            <a:endParaRPr lang="en-US" altLang="zh-CN" dirty="0"/>
          </a:p>
          <a:p>
            <a:r>
              <a:rPr lang="en-US" altLang="zh-CN" dirty="0"/>
              <a:t>1. x!=y</a:t>
            </a:r>
            <a:r>
              <a:rPr lang="zh-CN" altLang="en-US" dirty="0"/>
              <a:t>，则在这之前的过程中没有错过二者的</a:t>
            </a:r>
            <a:r>
              <a:rPr lang="en-US" altLang="zh-CN" dirty="0"/>
              <a:t>LCA</a:t>
            </a:r>
            <a:r>
              <a:rPr lang="zh-CN" altLang="en-US" dirty="0"/>
              <a:t>，继续</a:t>
            </a:r>
            <a:r>
              <a:rPr lang="en-US" altLang="zh-CN" dirty="0"/>
              <a:t>x=f[x],y=f[y]</a:t>
            </a:r>
            <a:endParaRPr lang="en-US" altLang="zh-CN" dirty="0"/>
          </a:p>
          <a:p>
            <a:r>
              <a:rPr lang="en-US" altLang="zh-CN" dirty="0"/>
              <a:t>2. x=y</a:t>
            </a:r>
            <a:r>
              <a:rPr lang="zh-CN" altLang="en-US" dirty="0"/>
              <a:t>，则之前的过程中可能错过二者的</a:t>
            </a:r>
            <a:r>
              <a:rPr lang="en-US" altLang="zh-CN" dirty="0"/>
              <a:t>LCA</a:t>
            </a:r>
            <a:r>
              <a:rPr lang="zh-CN" altLang="en-US" dirty="0"/>
              <a:t>，找到现在的</a:t>
            </a:r>
            <a:r>
              <a:rPr lang="en-US" altLang="zh-CN" dirty="0"/>
              <a:t>x</a:t>
            </a:r>
            <a:r>
              <a:rPr lang="zh-CN" altLang="en-US" dirty="0"/>
              <a:t>和</a:t>
            </a:r>
            <a:r>
              <a:rPr lang="en-US" altLang="zh-CN" dirty="0"/>
              <a:t>y</a:t>
            </a:r>
            <a:r>
              <a:rPr lang="zh-CN" altLang="en-US" dirty="0"/>
              <a:t>上一次跳块的位置，从该位置开始暴力跳</a:t>
            </a:r>
            <a:r>
              <a:rPr lang="en-US" altLang="zh-CN" dirty="0"/>
              <a:t>O(</a:t>
            </a:r>
            <a:r>
              <a:rPr lang="en-US" altLang="zh-CN" dirty="0" err="1"/>
              <a:t>sqrtn</a:t>
            </a:r>
            <a:r>
              <a:rPr lang="en-US" altLang="zh-CN" dirty="0"/>
              <a:t>)</a:t>
            </a:r>
            <a:r>
              <a:rPr lang="zh-CN" altLang="en-US" dirty="0"/>
              <a:t>次可以找到</a:t>
            </a:r>
            <a:r>
              <a:rPr lang="en-US" altLang="zh-CN" dirty="0"/>
              <a:t>LCA</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sqrtn</a:t>
            </a:r>
            <a:r>
              <a:rPr lang="en-US" altLang="zh-CN" dirty="0"/>
              <a:t>)</a:t>
            </a:r>
            <a:endParaRPr lang="en-US" altLang="zh-CN"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Luogu7125 [Ynoi2008] </a:t>
            </a:r>
            <a:r>
              <a:rPr lang="en-US" altLang="zh-CN" dirty="0" err="1"/>
              <a:t>rsmemq</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7"/>
            <a:ext cx="8015514" cy="1325563"/>
          </a:xfrm>
        </p:spPr>
      </p:pic>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定义“可行区间”为一个长度为奇数的区间</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)/2</a:t>
            </a:r>
            <a:r>
              <a:rPr lang="zh-CN" altLang="en-US" dirty="0"/>
              <a:t>为</a:t>
            </a:r>
            <a:r>
              <a:rPr lang="en-US" altLang="zh-CN" dirty="0"/>
              <a:t>[</a:t>
            </a:r>
            <a:r>
              <a:rPr lang="en-US" altLang="zh-CN" dirty="0" err="1"/>
              <a:t>l,r</a:t>
            </a:r>
            <a:r>
              <a:rPr lang="en-US" altLang="zh-CN" dirty="0"/>
              <a:t>]</a:t>
            </a:r>
            <a:r>
              <a:rPr lang="zh-CN" altLang="en-US" dirty="0"/>
              <a:t>的众数</a:t>
            </a:r>
            <a:endParaRPr lang="en-US" altLang="zh-CN" dirty="0"/>
          </a:p>
          <a:p>
            <a:r>
              <a:rPr lang="zh-CN" altLang="en-US" dirty="0"/>
              <a:t>以一个位置</a:t>
            </a:r>
            <a:r>
              <a:rPr lang="en-US" altLang="zh-CN" dirty="0"/>
              <a:t>x</a:t>
            </a:r>
            <a:r>
              <a:rPr lang="zh-CN" altLang="en-US" dirty="0"/>
              <a:t>为中心，假设有</a:t>
            </a:r>
            <a:r>
              <a:rPr lang="en-US" altLang="zh-CN" dirty="0"/>
              <a:t>y</a:t>
            </a:r>
            <a:r>
              <a:rPr lang="zh-CN" altLang="en-US" dirty="0"/>
              <a:t>个</a:t>
            </a:r>
            <a:r>
              <a:rPr lang="en-US" altLang="zh-CN" dirty="0" err="1"/>
              <a:t>i</a:t>
            </a:r>
            <a:r>
              <a:rPr lang="zh-CN" altLang="en-US" dirty="0"/>
              <a:t>满足</a:t>
            </a:r>
            <a:r>
              <a:rPr lang="en-US" altLang="zh-CN" dirty="0"/>
              <a:t>a[</a:t>
            </a:r>
            <a:r>
              <a:rPr lang="en-US" altLang="zh-CN" dirty="0" err="1"/>
              <a:t>i</a:t>
            </a:r>
            <a:r>
              <a:rPr lang="en-US" altLang="zh-CN" dirty="0"/>
              <a:t>]==x</a:t>
            </a:r>
            <a:r>
              <a:rPr lang="zh-CN" altLang="en-US" dirty="0"/>
              <a:t>，则最多有</a:t>
            </a:r>
            <a:r>
              <a:rPr lang="en-US" altLang="zh-CN" dirty="0"/>
              <a:t>y</a:t>
            </a:r>
            <a:r>
              <a:rPr lang="zh-CN" altLang="en-US" dirty="0"/>
              <a:t>段极长的区间</a:t>
            </a:r>
            <a:r>
              <a:rPr lang="en-US" altLang="zh-CN" dirty="0"/>
              <a:t>[</a:t>
            </a:r>
            <a:r>
              <a:rPr lang="en-US" altLang="zh-CN" dirty="0" err="1"/>
              <a:t>l_j,r_j</a:t>
            </a:r>
            <a:r>
              <a:rPr lang="en-US" altLang="zh-CN" dirty="0"/>
              <a:t>]</a:t>
            </a:r>
            <a:r>
              <a:rPr lang="zh-CN" altLang="en-US" dirty="0"/>
              <a:t>满足对任意</a:t>
            </a:r>
            <a:r>
              <a:rPr lang="en-US" altLang="zh-CN" dirty="0"/>
              <a:t>k</a:t>
            </a:r>
            <a:r>
              <a:rPr lang="zh-CN" altLang="en-US" dirty="0"/>
              <a:t>在</a:t>
            </a:r>
            <a:r>
              <a:rPr lang="en-US" altLang="zh-CN" dirty="0"/>
              <a:t>[</a:t>
            </a:r>
            <a:r>
              <a:rPr lang="en-US" altLang="zh-CN" dirty="0" err="1"/>
              <a:t>l_j,r_j</a:t>
            </a:r>
            <a:r>
              <a:rPr lang="en-US" altLang="zh-CN" dirty="0"/>
              <a:t>]</a:t>
            </a:r>
            <a:r>
              <a:rPr lang="zh-CN" altLang="en-US" dirty="0"/>
              <a:t>中，</a:t>
            </a:r>
            <a:r>
              <a:rPr lang="en-US" altLang="zh-CN" dirty="0"/>
              <a:t>[</a:t>
            </a:r>
            <a:r>
              <a:rPr lang="en-US" altLang="zh-CN" dirty="0" err="1"/>
              <a:t>x-k,x+k</a:t>
            </a:r>
            <a:r>
              <a:rPr lang="en-US" altLang="zh-CN" dirty="0"/>
              <a:t>]</a:t>
            </a:r>
            <a:r>
              <a:rPr lang="zh-CN" altLang="en-US" dirty="0"/>
              <a:t>是可行区间</a:t>
            </a:r>
            <a:endParaRPr lang="en-US" altLang="zh-CN" dirty="0"/>
          </a:p>
          <a:p>
            <a:endParaRPr lang="zh-CN" alt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证明</a:t>
            </a:r>
            <a:endParaRPr lang="zh-CN" altLang="en-US" dirty="0"/>
          </a:p>
        </p:txBody>
      </p:sp>
      <p:sp>
        <p:nvSpPr>
          <p:cNvPr id="3" name="内容占位符 2"/>
          <p:cNvSpPr>
            <a:spLocks noGrp="1"/>
          </p:cNvSpPr>
          <p:nvPr>
            <p:ph idx="1"/>
          </p:nvPr>
        </p:nvSpPr>
        <p:spPr/>
        <p:txBody>
          <a:bodyPr/>
          <a:lstStyle/>
          <a:p>
            <a:r>
              <a:rPr lang="zh-CN" altLang="en-US" dirty="0"/>
              <a:t>考虑从中心开始向外拓展，当前从</a:t>
            </a:r>
            <a:r>
              <a:rPr lang="en-US" altLang="zh-CN" dirty="0"/>
              <a:t>[x-(i-1),x+(i-1)]</a:t>
            </a:r>
            <a:r>
              <a:rPr lang="zh-CN" altLang="en-US" dirty="0"/>
              <a:t>拓展至</a:t>
            </a:r>
            <a:r>
              <a:rPr lang="en-US" altLang="zh-CN" dirty="0"/>
              <a:t>[</a:t>
            </a:r>
            <a:r>
              <a:rPr lang="en-US" altLang="zh-CN" dirty="0" err="1"/>
              <a:t>x-i,x+i</a:t>
            </a:r>
            <a:r>
              <a:rPr lang="en-US" altLang="zh-CN" dirty="0"/>
              <a:t>]</a:t>
            </a:r>
            <a:endParaRPr lang="en-US" altLang="zh-CN" dirty="0"/>
          </a:p>
          <a:p>
            <a:r>
              <a:rPr lang="zh-CN" altLang="en-US" dirty="0"/>
              <a:t>若</a:t>
            </a:r>
            <a:r>
              <a:rPr lang="en-US" altLang="zh-CN" dirty="0"/>
              <a:t>a[x-</a:t>
            </a:r>
            <a:r>
              <a:rPr lang="en-US" altLang="zh-CN" dirty="0" err="1"/>
              <a:t>i</a:t>
            </a:r>
            <a:r>
              <a:rPr lang="en-US" altLang="zh-CN" dirty="0"/>
              <a:t>]</a:t>
            </a:r>
            <a:r>
              <a:rPr lang="zh-CN" altLang="en-US" dirty="0"/>
              <a:t>与</a:t>
            </a:r>
            <a:r>
              <a:rPr lang="en-US" altLang="zh-CN" dirty="0"/>
              <a:t>a[</a:t>
            </a:r>
            <a:r>
              <a:rPr lang="en-US" altLang="zh-CN" dirty="0" err="1"/>
              <a:t>x+i</a:t>
            </a:r>
            <a:r>
              <a:rPr lang="en-US" altLang="zh-CN" dirty="0"/>
              <a:t>]</a:t>
            </a:r>
            <a:r>
              <a:rPr lang="zh-CN" altLang="en-US" dirty="0"/>
              <a:t>均不为</a:t>
            </a:r>
            <a:r>
              <a:rPr lang="en-US" altLang="zh-CN" dirty="0"/>
              <a:t>x</a:t>
            </a:r>
            <a:r>
              <a:rPr lang="zh-CN" altLang="en-US" dirty="0"/>
              <a:t>，且</a:t>
            </a:r>
            <a:r>
              <a:rPr lang="en-US" altLang="zh-CN" dirty="0"/>
              <a:t>[x-(i-1),x+(i-1)]</a:t>
            </a:r>
            <a:r>
              <a:rPr lang="zh-CN" altLang="en-US" dirty="0"/>
              <a:t>不是可行区间，则</a:t>
            </a:r>
            <a:r>
              <a:rPr lang="en-US" altLang="zh-CN" dirty="0"/>
              <a:t>[</a:t>
            </a:r>
            <a:r>
              <a:rPr lang="en-US" altLang="zh-CN" dirty="0" err="1"/>
              <a:t>x-i,x+i</a:t>
            </a:r>
            <a:r>
              <a:rPr lang="en-US" altLang="zh-CN" dirty="0"/>
              <a:t>]</a:t>
            </a:r>
            <a:r>
              <a:rPr lang="zh-CN" altLang="en-US" dirty="0"/>
              <a:t>一定不是可行区间</a:t>
            </a:r>
            <a:endParaRPr lang="en-US" altLang="zh-CN" dirty="0"/>
          </a:p>
          <a:p>
            <a:r>
              <a:rPr lang="zh-CN" altLang="en-US" dirty="0"/>
              <a:t>所以对</a:t>
            </a:r>
            <a:r>
              <a:rPr lang="en-US" altLang="zh-CN" dirty="0"/>
              <a:t>x</a:t>
            </a:r>
            <a:r>
              <a:rPr lang="zh-CN" altLang="en-US" dirty="0"/>
              <a:t>，将所有</a:t>
            </a:r>
            <a:r>
              <a:rPr lang="en-US" altLang="zh-CN" dirty="0"/>
              <a:t>a[</a:t>
            </a:r>
            <a:r>
              <a:rPr lang="en-US" altLang="zh-CN" dirty="0" err="1"/>
              <a:t>i</a:t>
            </a:r>
            <a:r>
              <a:rPr lang="en-US" altLang="zh-CN" dirty="0"/>
              <a:t>]==x</a:t>
            </a:r>
            <a:r>
              <a:rPr lang="zh-CN" altLang="en-US" dirty="0"/>
              <a:t>的</a:t>
            </a:r>
            <a:r>
              <a:rPr lang="en-US" altLang="zh-CN" dirty="0" err="1"/>
              <a:t>i</a:t>
            </a:r>
            <a:r>
              <a:rPr lang="zh-CN" altLang="en-US" dirty="0"/>
              <a:t>变换为</a:t>
            </a:r>
            <a:r>
              <a:rPr lang="en-US" altLang="zh-CN" dirty="0"/>
              <a:t>|x-</a:t>
            </a:r>
            <a:r>
              <a:rPr lang="en-US" altLang="zh-CN" dirty="0" err="1"/>
              <a:t>i</a:t>
            </a:r>
            <a:r>
              <a:rPr lang="en-US" altLang="zh-CN" dirty="0"/>
              <a:t>|</a:t>
            </a:r>
            <a:r>
              <a:rPr lang="zh-CN" altLang="en-US" dirty="0"/>
              <a:t>后排序为一个数组</a:t>
            </a:r>
            <a:r>
              <a:rPr lang="en-US" altLang="zh-CN" dirty="0"/>
              <a:t>b</a:t>
            </a:r>
            <a:r>
              <a:rPr lang="zh-CN" altLang="en-US" dirty="0"/>
              <a:t>，在相邻两个元素</a:t>
            </a:r>
            <a:r>
              <a:rPr lang="en-US" altLang="zh-CN" dirty="0" err="1"/>
              <a:t>b_j</a:t>
            </a:r>
            <a:r>
              <a:rPr lang="zh-CN" altLang="en-US" dirty="0"/>
              <a:t>与</a:t>
            </a:r>
            <a:r>
              <a:rPr lang="en-US" altLang="zh-CN" dirty="0"/>
              <a:t>b_{j+1}</a:t>
            </a:r>
            <a:r>
              <a:rPr lang="zh-CN" altLang="en-US" dirty="0"/>
              <a:t>之间只可能有一个</a:t>
            </a:r>
            <a:r>
              <a:rPr lang="en-US" altLang="zh-CN" dirty="0"/>
              <a:t>k</a:t>
            </a:r>
            <a:r>
              <a:rPr lang="zh-CN" altLang="en-US" dirty="0"/>
              <a:t>满足</a:t>
            </a:r>
            <a:r>
              <a:rPr lang="en-US" altLang="zh-CN" dirty="0"/>
              <a:t>[</a:t>
            </a:r>
            <a:r>
              <a:rPr lang="en-US" altLang="zh-CN" dirty="0" err="1"/>
              <a:t>x-k,x+k</a:t>
            </a:r>
            <a:r>
              <a:rPr lang="en-US" altLang="zh-CN" dirty="0"/>
              <a:t>]</a:t>
            </a:r>
            <a:r>
              <a:rPr lang="zh-CN" altLang="en-US" dirty="0"/>
              <a:t>是可行区间，</a:t>
            </a:r>
            <a:r>
              <a:rPr lang="en-US" altLang="zh-CN" dirty="0"/>
              <a:t>[x-(k+1),x+(k+1)]</a:t>
            </a:r>
            <a:r>
              <a:rPr lang="zh-CN" altLang="en-US" dirty="0"/>
              <a:t>不为可行区间</a:t>
            </a:r>
            <a:endParaRPr lang="en-US" altLang="zh-CN"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性质</a:t>
            </a:r>
            <a:endParaRPr lang="zh-CN" altLang="en-US" dirty="0"/>
          </a:p>
        </p:txBody>
      </p:sp>
      <p:sp>
        <p:nvSpPr>
          <p:cNvPr id="3" name="内容占位符 2"/>
          <p:cNvSpPr>
            <a:spLocks noGrp="1"/>
          </p:cNvSpPr>
          <p:nvPr>
            <p:ph idx="1"/>
          </p:nvPr>
        </p:nvSpPr>
        <p:spPr/>
        <p:txBody>
          <a:bodyPr/>
          <a:lstStyle/>
          <a:p>
            <a:r>
              <a:rPr lang="zh-CN" altLang="en-US" dirty="0"/>
              <a:t>以一个位置</a:t>
            </a:r>
            <a:r>
              <a:rPr lang="en-US" altLang="zh-CN" dirty="0"/>
              <a:t>x</a:t>
            </a:r>
            <a:r>
              <a:rPr lang="zh-CN" altLang="en-US" dirty="0"/>
              <a:t>为中心，假设有</a:t>
            </a:r>
            <a:r>
              <a:rPr lang="en-US" altLang="zh-CN" dirty="0"/>
              <a:t>y</a:t>
            </a:r>
            <a:r>
              <a:rPr lang="zh-CN" altLang="en-US" dirty="0"/>
              <a:t>个</a:t>
            </a:r>
            <a:r>
              <a:rPr lang="en-US" altLang="zh-CN" dirty="0" err="1"/>
              <a:t>i</a:t>
            </a:r>
            <a:r>
              <a:rPr lang="zh-CN" altLang="en-US" dirty="0"/>
              <a:t>满足</a:t>
            </a:r>
            <a:r>
              <a:rPr lang="en-US" altLang="zh-CN" dirty="0"/>
              <a:t>a[</a:t>
            </a:r>
            <a:r>
              <a:rPr lang="en-US" altLang="zh-CN" dirty="0" err="1"/>
              <a:t>i</a:t>
            </a:r>
            <a:r>
              <a:rPr lang="en-US" altLang="zh-CN" dirty="0"/>
              <a:t>]==x</a:t>
            </a:r>
            <a:r>
              <a:rPr lang="zh-CN" altLang="en-US" dirty="0"/>
              <a:t>，则最多有</a:t>
            </a:r>
            <a:r>
              <a:rPr lang="en-US" altLang="zh-CN" dirty="0"/>
              <a:t>y</a:t>
            </a:r>
            <a:r>
              <a:rPr lang="zh-CN" altLang="en-US" dirty="0"/>
              <a:t>段极长的可行区间</a:t>
            </a:r>
            <a:r>
              <a:rPr lang="en-US" altLang="zh-CN" dirty="0"/>
              <a:t>[</a:t>
            </a:r>
            <a:r>
              <a:rPr lang="en-US" altLang="zh-CN" dirty="0" err="1"/>
              <a:t>l_j,r_j</a:t>
            </a:r>
            <a:r>
              <a:rPr lang="en-US" altLang="zh-CN" dirty="0"/>
              <a:t>]</a:t>
            </a:r>
            <a:r>
              <a:rPr lang="zh-CN" altLang="en-US" dirty="0"/>
              <a:t>满足对任意</a:t>
            </a:r>
            <a:r>
              <a:rPr lang="en-US" altLang="zh-CN" dirty="0"/>
              <a:t>k</a:t>
            </a:r>
            <a:r>
              <a:rPr lang="zh-CN" altLang="en-US" dirty="0"/>
              <a:t>在</a:t>
            </a:r>
            <a:r>
              <a:rPr lang="en-US" altLang="zh-CN" dirty="0"/>
              <a:t>[</a:t>
            </a:r>
            <a:r>
              <a:rPr lang="en-US" altLang="zh-CN" dirty="0" err="1"/>
              <a:t>l_j,r_j</a:t>
            </a:r>
            <a:r>
              <a:rPr lang="en-US" altLang="zh-CN" dirty="0"/>
              <a:t>]</a:t>
            </a:r>
            <a:r>
              <a:rPr lang="zh-CN" altLang="en-US" dirty="0"/>
              <a:t>中，</a:t>
            </a:r>
            <a:r>
              <a:rPr lang="en-US" altLang="zh-CN" dirty="0"/>
              <a:t>[</a:t>
            </a:r>
            <a:r>
              <a:rPr lang="en-US" altLang="zh-CN" dirty="0" err="1"/>
              <a:t>x-k,x+k</a:t>
            </a:r>
            <a:r>
              <a:rPr lang="en-US" altLang="zh-CN" dirty="0"/>
              <a:t>]</a:t>
            </a:r>
            <a:r>
              <a:rPr lang="zh-CN" altLang="en-US" dirty="0"/>
              <a:t>是可行区间</a:t>
            </a:r>
            <a:endParaRPr lang="en-US" altLang="zh-CN" dirty="0"/>
          </a:p>
          <a:p>
            <a:r>
              <a:rPr lang="zh-CN" altLang="en-US" dirty="0"/>
              <a:t>所有值的出现次数和为</a:t>
            </a:r>
            <a:r>
              <a:rPr lang="en-US" altLang="zh-CN" dirty="0"/>
              <a:t>n</a:t>
            </a:r>
            <a:r>
              <a:rPr lang="zh-CN" altLang="en-US" dirty="0"/>
              <a:t>，故最多有</a:t>
            </a:r>
            <a:r>
              <a:rPr lang="en-US" altLang="zh-CN" dirty="0"/>
              <a:t>n</a:t>
            </a:r>
            <a:r>
              <a:rPr lang="zh-CN" altLang="en-US" dirty="0"/>
              <a:t>段极长的可行区间</a:t>
            </a:r>
            <a:endParaRPr lang="en-US" altLang="zh-CN"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a:t>
            </a:r>
            <a:endParaRPr lang="zh-CN" altLang="en-US" dirty="0"/>
          </a:p>
        </p:txBody>
      </p:sp>
      <p:sp>
        <p:nvSpPr>
          <p:cNvPr id="3" name="内容占位符 2"/>
          <p:cNvSpPr>
            <a:spLocks noGrp="1"/>
          </p:cNvSpPr>
          <p:nvPr>
            <p:ph idx="1"/>
          </p:nvPr>
        </p:nvSpPr>
        <p:spPr/>
        <p:txBody>
          <a:bodyPr/>
          <a:lstStyle/>
          <a:p>
            <a:r>
              <a:rPr lang="zh-CN" altLang="en-US" dirty="0"/>
              <a:t>如何计算出所有可行的区间？</a:t>
            </a:r>
            <a:endParaRPr lang="en-US" altLang="zh-CN" dirty="0"/>
          </a:p>
          <a:p>
            <a:r>
              <a:rPr lang="zh-CN" altLang="en-US" dirty="0"/>
              <a:t>已知有三种</a:t>
            </a:r>
            <a:r>
              <a:rPr lang="en-US" altLang="zh-CN" dirty="0"/>
              <a:t>O(</a:t>
            </a:r>
            <a:r>
              <a:rPr lang="en-US" altLang="zh-CN" dirty="0" err="1"/>
              <a:t>nsqrtn</a:t>
            </a:r>
            <a:r>
              <a:rPr lang="en-US" altLang="zh-CN" dirty="0"/>
              <a:t>)</a:t>
            </a:r>
            <a:r>
              <a:rPr lang="zh-CN" altLang="en-US" dirty="0"/>
              <a:t>的算法，这里讲解一种常数最好而且最简单的</a:t>
            </a:r>
            <a:endParaRPr lang="en-US" altLang="zh-CN" dirty="0"/>
          </a:p>
          <a:p>
            <a:r>
              <a:rPr lang="zh-CN" altLang="en-US" dirty="0"/>
              <a:t>考虑对每个值出现次数进行根号分治</a:t>
            </a:r>
            <a:endParaRPr lang="en-US" altLang="zh-CN" dirty="0"/>
          </a:p>
          <a:p>
            <a:r>
              <a:rPr lang="zh-CN" altLang="en-US" dirty="0"/>
              <a:t>如果一个值</a:t>
            </a:r>
            <a:r>
              <a:rPr lang="en-US" altLang="zh-CN" dirty="0"/>
              <a:t>x</a:t>
            </a:r>
            <a:r>
              <a:rPr lang="zh-CN" altLang="en-US" dirty="0"/>
              <a:t>出现次数</a:t>
            </a:r>
            <a:r>
              <a:rPr lang="en-US" altLang="zh-CN" dirty="0"/>
              <a:t>&gt;</a:t>
            </a:r>
            <a:r>
              <a:rPr lang="en-US" altLang="zh-CN" dirty="0" err="1"/>
              <a:t>sqrtn</a:t>
            </a:r>
            <a:r>
              <a:rPr lang="zh-CN" altLang="en-US" dirty="0"/>
              <a:t>，这样的</a:t>
            </a:r>
            <a:r>
              <a:rPr lang="en-US" altLang="zh-CN" dirty="0"/>
              <a:t>x</a:t>
            </a:r>
            <a:r>
              <a:rPr lang="zh-CN" altLang="en-US" dirty="0"/>
              <a:t>有</a:t>
            </a:r>
            <a:r>
              <a:rPr lang="en-US" altLang="zh-CN" dirty="0"/>
              <a:t>O(</a:t>
            </a:r>
            <a:r>
              <a:rPr lang="en-US" altLang="zh-CN" dirty="0" err="1"/>
              <a:t>sqrtn</a:t>
            </a:r>
            <a:r>
              <a:rPr lang="en-US" altLang="zh-CN" dirty="0"/>
              <a:t>)</a:t>
            </a:r>
            <a:r>
              <a:rPr lang="zh-CN" altLang="en-US" dirty="0"/>
              <a:t>个，对于每个</a:t>
            </a:r>
            <a:r>
              <a:rPr lang="en-US" altLang="zh-CN" dirty="0"/>
              <a:t>x</a:t>
            </a:r>
            <a:r>
              <a:rPr lang="zh-CN" altLang="en-US" dirty="0"/>
              <a:t>，可以以其为中心暴力拓展出所有可行区间，时间复杂度为</a:t>
            </a:r>
            <a:r>
              <a:rPr lang="en-US" altLang="zh-CN" dirty="0"/>
              <a:t>O(n)</a:t>
            </a:r>
            <a:r>
              <a:rPr lang="zh-CN" altLang="en-US" dirty="0"/>
              <a:t>单次，总时间复杂度</a:t>
            </a:r>
            <a:r>
              <a:rPr lang="en-US" altLang="zh-CN" dirty="0"/>
              <a:t>O(</a:t>
            </a:r>
            <a:r>
              <a:rPr lang="en-US" altLang="zh-CN" dirty="0" err="1"/>
              <a:t>nsqrtn</a:t>
            </a:r>
            <a:r>
              <a:rPr lang="en-US" altLang="zh-CN" dirty="0"/>
              <a:t>)</a:t>
            </a:r>
            <a:endParaRPr lang="en-US" altLang="zh-CN" dirty="0"/>
          </a:p>
          <a:p>
            <a:endParaRPr lang="en-US" altLang="zh-CN"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第一部分</a:t>
            </a:r>
            <a:endParaRPr lang="zh-CN" altLang="en-US" dirty="0"/>
          </a:p>
        </p:txBody>
      </p:sp>
      <p:sp>
        <p:nvSpPr>
          <p:cNvPr id="3" name="内容占位符 2"/>
          <p:cNvSpPr>
            <a:spLocks noGrp="1"/>
          </p:cNvSpPr>
          <p:nvPr>
            <p:ph idx="1"/>
          </p:nvPr>
        </p:nvSpPr>
        <p:spPr/>
        <p:txBody>
          <a:bodyPr/>
          <a:lstStyle/>
          <a:p>
            <a:r>
              <a:rPr lang="zh-CN" altLang="en-US" dirty="0"/>
              <a:t>对于出现次数</a:t>
            </a:r>
            <a:r>
              <a:rPr lang="en-US" altLang="zh-CN" dirty="0"/>
              <a:t>&lt;</a:t>
            </a:r>
            <a:r>
              <a:rPr lang="en-US" altLang="zh-CN" dirty="0" err="1"/>
              <a:t>sqrtn</a:t>
            </a:r>
            <a:r>
              <a:rPr lang="zh-CN" altLang="en-US" dirty="0"/>
              <a:t>的数，扫描线扫</a:t>
            </a:r>
            <a:r>
              <a:rPr lang="en-US" altLang="zh-CN" dirty="0" err="1"/>
              <a:t>i</a:t>
            </a:r>
            <a:r>
              <a:rPr lang="en-US" altLang="zh-CN" dirty="0"/>
              <a:t>=1-&gt;n</a:t>
            </a:r>
            <a:r>
              <a:rPr lang="zh-CN" altLang="en-US" dirty="0"/>
              <a:t>，维护对每一个</a:t>
            </a:r>
            <a:r>
              <a:rPr lang="en-US" altLang="zh-CN" dirty="0"/>
              <a:t>j=1-&gt;</a:t>
            </a:r>
            <a:r>
              <a:rPr lang="en-US" altLang="zh-CN" dirty="0" err="1"/>
              <a:t>sqrtn</a:t>
            </a:r>
            <a:r>
              <a:rPr lang="zh-CN" altLang="en-US" dirty="0"/>
              <a:t>，对应最小的</a:t>
            </a:r>
            <a:r>
              <a:rPr lang="en-US" altLang="zh-CN" dirty="0"/>
              <a:t>k</a:t>
            </a:r>
            <a:r>
              <a:rPr lang="zh-CN" altLang="en-US" dirty="0"/>
              <a:t>满足</a:t>
            </a:r>
            <a:r>
              <a:rPr lang="en-US" altLang="zh-CN" dirty="0"/>
              <a:t>[</a:t>
            </a:r>
            <a:r>
              <a:rPr lang="en-US" altLang="zh-CN" dirty="0" err="1"/>
              <a:t>i-k,i+k</a:t>
            </a:r>
            <a:r>
              <a:rPr lang="en-US" altLang="zh-CN" dirty="0"/>
              <a:t>]</a:t>
            </a:r>
            <a:r>
              <a:rPr lang="zh-CN" altLang="en-US" dirty="0"/>
              <a:t>中众数的出现次数为</a:t>
            </a:r>
            <a:r>
              <a:rPr lang="en-US" altLang="zh-CN" dirty="0"/>
              <a:t>j</a:t>
            </a:r>
            <a:endParaRPr lang="en-US" altLang="zh-CN" dirty="0"/>
          </a:p>
          <a:p>
            <a:r>
              <a:rPr lang="zh-CN" altLang="en-US" dirty="0"/>
              <a:t>扫到具体的</a:t>
            </a:r>
            <a:r>
              <a:rPr lang="en-US" altLang="zh-CN" dirty="0" err="1"/>
              <a:t>i</a:t>
            </a:r>
            <a:r>
              <a:rPr lang="zh-CN" altLang="en-US" dirty="0"/>
              <a:t>时，算出之前提到的</a:t>
            </a:r>
            <a:r>
              <a:rPr lang="en-US" altLang="zh-CN" dirty="0"/>
              <a:t>b</a:t>
            </a:r>
            <a:r>
              <a:rPr lang="zh-CN" altLang="en-US" dirty="0"/>
              <a:t>数组后把</a:t>
            </a:r>
            <a:r>
              <a:rPr lang="en-US" altLang="zh-CN" dirty="0"/>
              <a:t>b</a:t>
            </a:r>
            <a:r>
              <a:rPr lang="zh-CN" altLang="en-US" dirty="0"/>
              <a:t>数组与这个</a:t>
            </a:r>
            <a:r>
              <a:rPr lang="en-US" altLang="zh-CN" dirty="0"/>
              <a:t>k</a:t>
            </a:r>
            <a:r>
              <a:rPr lang="zh-CN" altLang="en-US" dirty="0"/>
              <a:t>的数组进行归并，即可以得到每段极长的可行区间</a:t>
            </a:r>
            <a:endParaRPr lang="en-US" altLang="zh-CN" dirty="0"/>
          </a:p>
          <a:p>
            <a:r>
              <a:rPr lang="zh-CN" altLang="en-US" dirty="0"/>
              <a:t>扫描线从</a:t>
            </a:r>
            <a:r>
              <a:rPr lang="en-US" altLang="zh-CN" dirty="0" err="1"/>
              <a:t>i</a:t>
            </a:r>
            <a:r>
              <a:rPr lang="zh-CN" altLang="en-US" dirty="0"/>
              <a:t>移动至</a:t>
            </a:r>
            <a:r>
              <a:rPr lang="en-US" altLang="zh-CN" dirty="0"/>
              <a:t>i+1</a:t>
            </a:r>
            <a:r>
              <a:rPr lang="zh-CN" altLang="en-US" dirty="0"/>
              <a:t>时，对于每个</a:t>
            </a:r>
            <a:r>
              <a:rPr lang="en-US" altLang="zh-CN" dirty="0"/>
              <a:t>j</a:t>
            </a:r>
            <a:r>
              <a:rPr lang="zh-CN" altLang="en-US" dirty="0"/>
              <a:t>，其所对应的</a:t>
            </a:r>
            <a:r>
              <a:rPr lang="en-US" altLang="zh-CN" dirty="0"/>
              <a:t>k</a:t>
            </a:r>
            <a:r>
              <a:rPr lang="zh-CN" altLang="en-US" dirty="0"/>
              <a:t>以及区间的变化量为</a:t>
            </a:r>
            <a:r>
              <a:rPr lang="en-US" altLang="zh-CN" dirty="0"/>
              <a:t>O(1)</a:t>
            </a:r>
            <a:r>
              <a:rPr lang="zh-CN" altLang="en-US" dirty="0"/>
              <a:t>，故总时间复杂度为</a:t>
            </a:r>
            <a:r>
              <a:rPr lang="en-US" altLang="zh-CN" dirty="0"/>
              <a:t>O(</a:t>
            </a:r>
            <a:r>
              <a:rPr lang="en-US" altLang="zh-CN" dirty="0" err="1"/>
              <a:t>nsqrtn</a:t>
            </a:r>
            <a:r>
              <a:rPr lang="en-US" altLang="zh-CN" dirty="0"/>
              <a:t>)</a:t>
            </a:r>
            <a:endParaRPr lang="en-US" altLang="zh-CN" dirty="0"/>
          </a:p>
          <a:p>
            <a:endParaRPr lang="zh-CN" alt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第二部分</a:t>
            </a:r>
            <a:endParaRPr lang="zh-CN" altLang="en-US" dirty="0"/>
          </a:p>
        </p:txBody>
      </p:sp>
      <p:sp>
        <p:nvSpPr>
          <p:cNvPr id="3" name="内容占位符 2"/>
          <p:cNvSpPr>
            <a:spLocks noGrp="1"/>
          </p:cNvSpPr>
          <p:nvPr>
            <p:ph idx="1"/>
          </p:nvPr>
        </p:nvSpPr>
        <p:spPr/>
        <p:txBody>
          <a:bodyPr/>
          <a:lstStyle/>
          <a:p>
            <a:r>
              <a:rPr lang="zh-CN" altLang="en-US" dirty="0"/>
              <a:t>当计算出所有极长段后，如何求每个区间的子区间个数？</a:t>
            </a:r>
            <a:endParaRPr lang="en-US" altLang="zh-CN" dirty="0"/>
          </a:p>
          <a:p>
            <a:r>
              <a:rPr lang="zh-CN" altLang="en-US" dirty="0"/>
              <a:t>问题转换为一个如图所示的数点问题，数绿色部分中红色线段总长度</a:t>
            </a:r>
            <a:endParaRPr lang="en-US" altLang="zh-CN" dirty="0"/>
          </a:p>
          <a:p>
            <a:r>
              <a:rPr lang="zh-CN" altLang="en-US" dirty="0"/>
              <a:t>存在多种实现方法</a:t>
            </a:r>
            <a:endParaRPr lang="en-US" altLang="zh-CN" dirty="0"/>
          </a:p>
          <a:p>
            <a:r>
              <a:rPr lang="zh-CN" altLang="en-US" dirty="0"/>
              <a:t>可以用树状数组</a:t>
            </a:r>
            <a:r>
              <a:rPr lang="en-US" altLang="zh-CN" dirty="0"/>
              <a:t>O(</a:t>
            </a:r>
            <a:r>
              <a:rPr lang="en-US" altLang="zh-CN" dirty="0" err="1"/>
              <a:t>logn</a:t>
            </a:r>
            <a:r>
              <a:rPr lang="en-US" altLang="zh-CN" dirty="0"/>
              <a:t>)</a:t>
            </a:r>
            <a:r>
              <a:rPr lang="zh-CN" altLang="en-US" dirty="0"/>
              <a:t>实现</a:t>
            </a:r>
            <a:endParaRPr lang="en-US" altLang="zh-CN" dirty="0"/>
          </a:p>
          <a:p>
            <a:r>
              <a:rPr lang="zh-CN" altLang="en-US" dirty="0"/>
              <a:t>综上所述这题可以做到</a:t>
            </a:r>
            <a:endParaRPr lang="en-US" altLang="zh-CN" dirty="0"/>
          </a:p>
          <a:p>
            <a:r>
              <a:rPr lang="en-US" altLang="zh-CN" dirty="0"/>
              <a:t>O(</a:t>
            </a:r>
            <a:r>
              <a:rPr lang="en-US" altLang="zh-CN" dirty="0" err="1"/>
              <a:t>nsqrtn+q</a:t>
            </a:r>
            <a:r>
              <a:rPr lang="en-US" altLang="zh-CN" dirty="0"/>
              <a:t>)</a:t>
            </a:r>
            <a:r>
              <a:rPr lang="zh-CN" altLang="en-US" dirty="0"/>
              <a:t>的时间复杂度</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249879" y="2900499"/>
            <a:ext cx="3822022" cy="384874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直接分块</a:t>
            </a:r>
            <a:endParaRPr lang="zh-CN" altLang="en-US"/>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Fact</a:t>
            </a:r>
            <a:endParaRPr lang="zh-CN" altLang="en-US" dirty="0"/>
          </a:p>
        </p:txBody>
      </p:sp>
      <p:sp>
        <p:nvSpPr>
          <p:cNvPr id="3" name="内容占位符 2"/>
          <p:cNvSpPr>
            <a:spLocks noGrp="1"/>
          </p:cNvSpPr>
          <p:nvPr>
            <p:ph idx="1"/>
          </p:nvPr>
        </p:nvSpPr>
        <p:spPr/>
        <p:txBody>
          <a:bodyPr/>
          <a:lstStyle/>
          <a:p>
            <a:r>
              <a:rPr lang="zh-CN" altLang="en-US" dirty="0"/>
              <a:t>实际上因为区间众数可以</a:t>
            </a:r>
            <a:r>
              <a:rPr lang="en-US" altLang="zh-CN" dirty="0"/>
              <a:t>O(n^1.49)</a:t>
            </a:r>
            <a:r>
              <a:rPr lang="zh-CN" altLang="en-US" dirty="0"/>
              <a:t>做，所以每次暴力二分</a:t>
            </a:r>
            <a:r>
              <a:rPr lang="en-US" altLang="zh-CN" dirty="0"/>
              <a:t>+</a:t>
            </a:r>
            <a:r>
              <a:rPr lang="zh-CN" altLang="en-US" dirty="0"/>
              <a:t>区间众数可以做到</a:t>
            </a:r>
            <a:r>
              <a:rPr lang="en-US" altLang="zh-CN" dirty="0"/>
              <a:t>O(n^1.49+q)</a:t>
            </a:r>
            <a:r>
              <a:rPr lang="zh-CN" altLang="en-US" dirty="0"/>
              <a:t>，这个看起来非常暴力的做法是目前理论上更优的解，只是</a:t>
            </a:r>
            <a:r>
              <a:rPr lang="en-US" altLang="zh-CN" dirty="0"/>
              <a:t>not practical</a:t>
            </a:r>
            <a:endParaRPr lang="zh-CN" alt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[Ynoi2011]D1T1</a:t>
            </a:r>
            <a:endParaRPr lang="zh-CN" altLang="en-US" dirty="0"/>
          </a:p>
        </p:txBody>
      </p:sp>
      <p:sp>
        <p:nvSpPr>
          <p:cNvPr id="3" name="内容占位符 2"/>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endParaRPr lang="en-US" altLang="zh-CN" dirty="0"/>
          </a:p>
          <a:p>
            <a:r>
              <a:rPr lang="en-US" altLang="zh-CN" dirty="0"/>
              <a:t>2 l r : a[l] + a[l+1] + … + a[r]</a:t>
            </a:r>
            <a:r>
              <a:rPr lang="zh-CN" altLang="en-US" dirty="0"/>
              <a:t>的和</a:t>
            </a:r>
            <a:endParaRPr lang="zh-CN" alt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若</a:t>
            </a:r>
            <a:r>
              <a:rPr lang="en-US" altLang="zh-CN" dirty="0"/>
              <a:t>x </a:t>
            </a:r>
            <a:r>
              <a:rPr lang="zh-CN" altLang="en-US" dirty="0"/>
              <a:t>⩾ </a:t>
            </a:r>
            <a:r>
              <a:rPr lang="en-US" altLang="zh-CN" dirty="0" err="1"/>
              <a:t>sqrtn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endParaRPr lang="zh-CN" altLang="en-US" dirty="0"/>
          </a:p>
          <a:p>
            <a:r>
              <a:rPr lang="zh-CN" altLang="en-US" dirty="0"/>
              <a:t>若</a:t>
            </a:r>
            <a:r>
              <a:rPr lang="en-US" altLang="zh-CN" dirty="0"/>
              <a:t>x &lt; </a:t>
            </a:r>
            <a:r>
              <a:rPr lang="en-US" altLang="zh-CN" dirty="0" err="1"/>
              <a:t>sqrtn</a:t>
            </a:r>
            <a:r>
              <a:rPr lang="zh-CN" altLang="en-US" dirty="0"/>
              <a:t>​，我们需要用另外的方法维护。</a:t>
            </a:r>
            <a:endParaRPr lang="zh-CN" altLang="en-US" dirty="0"/>
          </a:p>
          <a:p>
            <a:r>
              <a:rPr lang="zh-CN" altLang="en-US" dirty="0"/>
              <a:t>注意到单次修改是针对整个序列的元素，所以对</a:t>
            </a:r>
            <a:r>
              <a:rPr lang="en-US" altLang="zh-CN" dirty="0" err="1"/>
              <a:t>x,y</a:t>
            </a:r>
            <a:r>
              <a:rPr lang="zh-CN" altLang="en-US" dirty="0"/>
              <a:t>相同的修改，我们可以累加它的贡献。</a:t>
            </a:r>
            <a:endParaRPr lang="zh-CN" altLang="en-US" dirty="0"/>
          </a:p>
          <a:p>
            <a:endParaRPr lang="zh-CN" alt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[Ynoi2077]D1T2</a:t>
            </a:r>
            <a:endParaRPr lang="zh-CN" altLang="en-US" dirty="0"/>
          </a:p>
        </p:txBody>
      </p:sp>
      <p:sp>
        <p:nvSpPr>
          <p:cNvPr id="3" name="内容占位符 2"/>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endParaRPr lang="zh-CN" altLang="en-US" dirty="0"/>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endParaRPr lang="zh-CN" altLang="en-US" dirty="0"/>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endParaRPr lang="zh-CN" altLang="en-US" dirty="0"/>
          </a:p>
          <a:p>
            <a:r>
              <a:rPr lang="zh-CN" altLang="en-US" dirty="0"/>
              <a:t>考虑对于每次修改，如果</a:t>
            </a:r>
            <a:r>
              <a:rPr lang="en-US" altLang="zh-CN" dirty="0"/>
              <a:t>x</a:t>
            </a:r>
            <a:r>
              <a:rPr lang="zh-CN" altLang="en-US" dirty="0"/>
              <a:t>大该如何维护</a:t>
            </a:r>
            <a:endParaRPr lang="zh-CN" altLang="en-US" dirty="0"/>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endParaRPr lang="zh-CN" altLang="en-US" dirty="0"/>
          </a:p>
          <a:p>
            <a:r>
              <a:rPr lang="zh-CN" altLang="en-US" dirty="0"/>
              <a:t>需要</a:t>
            </a:r>
            <a:r>
              <a:rPr lang="en-US" altLang="zh-CN" dirty="0"/>
              <a:t>O( 1 )</a:t>
            </a:r>
            <a:r>
              <a:rPr lang="zh-CN" altLang="en-US" dirty="0"/>
              <a:t>进行区间加，和找出每层在哪个区间进行区间加</a:t>
            </a:r>
            <a:endParaRPr lang="zh-CN" altLang="en-US" dirty="0"/>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endParaRPr lang="zh-CN" alt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endParaRPr lang="zh-CN" altLang="en-US" dirty="0"/>
          </a:p>
          <a:p>
            <a:r>
              <a:rPr lang="zh-CN" altLang="en-US" dirty="0"/>
              <a:t>我采用了一个更好的做法：</a:t>
            </a:r>
            <a:endParaRPr lang="zh-CN" altLang="en-US" dirty="0"/>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endParaRPr lang="en-US" altLang="zh-CN" dirty="0"/>
          </a:p>
          <a:p>
            <a:r>
              <a:rPr lang="zh-CN" altLang="en-US" dirty="0"/>
              <a:t>建立两个新的森林</a:t>
            </a:r>
            <a:r>
              <a:rPr lang="en-US" altLang="zh-CN" dirty="0"/>
              <a:t>F1</a:t>
            </a:r>
            <a:r>
              <a:rPr lang="zh-CN" altLang="en-US" dirty="0"/>
              <a:t>，</a:t>
            </a:r>
            <a:r>
              <a:rPr lang="en-US" altLang="zh-CN" dirty="0"/>
              <a:t>F2</a:t>
            </a:r>
            <a:endParaRPr lang="en-US" altLang="zh-CN" dirty="0"/>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endParaRPr lang="zh-CN" altLang="en-US" dirty="0"/>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endParaRPr lang="zh-CN" alt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endParaRPr lang="zh-CN" altLang="en-US" dirty="0"/>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spid="_x0000_s5" name="" r:id="rId1" imgW="8896350" imgH="1657350" progId="PBrush">
                  <p:embed/>
                </p:oleObj>
              </mc:Choice>
              <mc:Fallback>
                <p:oleObj name="" r:id="rId1" imgW="8896350" imgH="1657350" progId="PBrush">
                  <p:embed/>
                  <p:pic>
                    <p:nvPicPr>
                      <p:cNvPr id="0" name="图片 4" descr="image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spid="_x0000_s7" name="" r:id="rId3" imgW="9010650" imgH="1762125" progId="Paint.Picture">
                  <p:embed/>
                </p:oleObj>
              </mc:Choice>
              <mc:Fallback>
                <p:oleObj name="" r:id="rId3" imgW="9010650" imgH="1762125" progId="Paint.Picture">
                  <p:embed/>
                  <p:pic>
                    <p:nvPicPr>
                      <p:cNvPr id="0" name="图片 6" descr="image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endParaRPr lang="zh-CN" altLang="en-US" dirty="0"/>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endParaRPr lang="zh-CN" altLang="en-US" dirty="0"/>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endParaRPr lang="zh-CN" altLang="en-US" dirty="0"/>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endParaRPr lang="zh-CN" altLang="en-US" dirty="0"/>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endParaRPr lang="zh-CN" altLang="en-US" dirty="0"/>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endParaRPr lang="en-US" altLang="zh-CN"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[Ynoi2013]D1T2</a:t>
            </a:r>
            <a:endParaRPr lang="zh-CN" altLang="en-US" dirty="0"/>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1"/>
          <a:stretch>
            <a:fillRect/>
          </a:stretch>
        </p:blipFill>
        <p:spPr>
          <a:xfrm>
            <a:off x="838200" y="1690688"/>
            <a:ext cx="6991396" cy="5144045"/>
          </a:xfrm>
          <a:prstGeom prst="rect">
            <a:avLst/>
          </a:prstGeom>
        </p:spPr>
      </p:pic>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区间值修改</a:t>
            </a:r>
            <a:endParaRPr lang="zh-CN" altLang="en-US" dirty="0"/>
          </a:p>
        </p:txBody>
      </p:sp>
      <p:sp>
        <p:nvSpPr>
          <p:cNvPr id="3" name="内容占位符 2"/>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endParaRPr lang="zh-CN" altLang="en-US" dirty="0"/>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区间信息合并</a:t>
            </a:r>
            <a:endParaRPr lang="zh-CN" altLang="en-US" dirty="0"/>
          </a:p>
        </p:txBody>
      </p:sp>
      <p:sp>
        <p:nvSpPr>
          <p:cNvPr id="3" name="内容占位符 2"/>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endParaRPr lang="zh-CN" altLang="en-US" dirty="0"/>
          </a:p>
          <a:p>
            <a:endParaRPr lang="zh-CN" alt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endParaRPr lang="en-US" altLang="zh-CN" dirty="0"/>
          </a:p>
          <a:p>
            <a:r>
              <a:rPr lang="en-US" altLang="zh-CN" dirty="0"/>
              <a:t>sqrt( n ) + sqrt( n /2 ) + sqrt( n / 4 ) + … + sqrt( 1 ) = O( </a:t>
            </a:r>
            <a:r>
              <a:rPr lang="en-US" altLang="zh-CN" dirty="0" err="1"/>
              <a:t>sqrtn</a:t>
            </a:r>
            <a:r>
              <a:rPr lang="en-US" altLang="zh-CN" dirty="0"/>
              <a:t> )</a:t>
            </a:r>
            <a:endParaRPr lang="en-US" altLang="zh-CN" dirty="0"/>
          </a:p>
          <a:p>
            <a:r>
              <a:rPr lang="zh-CN" altLang="en-US" dirty="0"/>
              <a:t>空间：</a:t>
            </a:r>
            <a:endParaRPr lang="en-US" altLang="zh-CN" dirty="0"/>
          </a:p>
          <a:p>
            <a:r>
              <a:rPr lang="en-US" altLang="zh-CN" dirty="0"/>
              <a:t>T( n ) = 2T( n / 2 ) + O( </a:t>
            </a:r>
            <a:r>
              <a:rPr lang="en-US" altLang="zh-CN" dirty="0" err="1"/>
              <a:t>sqrtn</a:t>
            </a:r>
            <a:r>
              <a:rPr lang="en-US" altLang="zh-CN" dirty="0"/>
              <a:t> )</a:t>
            </a:r>
            <a:endParaRPr lang="en-US" altLang="zh-CN" dirty="0"/>
          </a:p>
          <a:p>
            <a:r>
              <a:rPr lang="en-US" altLang="zh-CN" dirty="0"/>
              <a:t>sqrt( n ) + 2sqrt( n / 2 ) + 4sqrt( n / 4 ) + … + </a:t>
            </a:r>
            <a:r>
              <a:rPr lang="en-US" altLang="zh-CN" dirty="0" err="1"/>
              <a:t>nsqrt</a:t>
            </a:r>
            <a:r>
              <a:rPr lang="en-US" altLang="zh-CN" dirty="0"/>
              <a:t>( 1 ) = O( n )</a:t>
            </a:r>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endParaRPr lang="en-US" altLang="zh-CN" dirty="0"/>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CF700D Huffman Coding on Segment</a:t>
            </a:r>
            <a:endParaRPr lang="zh-CN" altLang="en-US" dirty="0"/>
          </a:p>
        </p:txBody>
      </p:sp>
      <p:sp>
        <p:nvSpPr>
          <p:cNvPr id="3" name="内容占位符 2"/>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a:p>
            <a:r>
              <a:rPr lang="zh-CN" altLang="en-US" dirty="0">
                <a:latin typeface="-apple-system"/>
              </a:rPr>
              <a:t>具体来说就是找出区间中每个数的出现次数，所有的出现次数构成一个可重，然后这个可重我们可以每次选两个元素</a:t>
            </a:r>
            <a:r>
              <a:rPr lang="en-US" altLang="zh-CN" dirty="0" err="1">
                <a:latin typeface="-apple-system"/>
              </a:rPr>
              <a:t>a,b</a:t>
            </a:r>
            <a:r>
              <a:rPr lang="zh-CN" altLang="en-US" dirty="0">
                <a:latin typeface="-apple-system"/>
              </a:rPr>
              <a:t>，把这两个元素合成一个元素</a:t>
            </a:r>
            <a:r>
              <a:rPr lang="en-US" altLang="zh-CN" dirty="0" err="1">
                <a:latin typeface="-apple-system"/>
              </a:rPr>
              <a:t>a+b</a:t>
            </a:r>
            <a:r>
              <a:rPr lang="zh-CN" altLang="en-US" dirty="0">
                <a:latin typeface="-apple-system"/>
              </a:rPr>
              <a:t>，代价为</a:t>
            </a:r>
            <a:r>
              <a:rPr lang="en-US" altLang="zh-CN" dirty="0" err="1">
                <a:latin typeface="-apple-system"/>
              </a:rPr>
              <a:t>a+b</a:t>
            </a:r>
            <a:r>
              <a:rPr lang="zh-CN" altLang="en-US" dirty="0">
                <a:latin typeface="-apple-system"/>
              </a:rPr>
              <a:t>，求把所有元素合成一个元素的最小代价（就是合并果子）。</a:t>
            </a:r>
            <a:endParaRPr lang="en-US" altLang="zh-CN" dirty="0">
              <a:latin typeface="-apple-system"/>
            </a:endParaRPr>
          </a:p>
          <a:p>
            <a:endParaRPr lang="en-US" altLang="zh-CN" b="0" i="0" dirty="0">
              <a:effectLst/>
              <a:latin typeface="-apple-syste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endParaRPr lang="zh-CN" altLang="en-US"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endParaRPr lang="en-US" altLang="zh-CN" dirty="0"/>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endParaRPr lang="en-US" altLang="zh-CN" dirty="0"/>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endParaRPr lang="en-US" altLang="zh-CN" dirty="0"/>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Luogu5063 [Ynoi2014] </a:t>
            </a:r>
            <a:r>
              <a:rPr lang="zh-CN" altLang="en-US" dirty="0"/>
              <a:t>置身天上之森</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a:t>
            </a:r>
            <a:r>
              <a:rPr lang="en-US" altLang="zh-CN" dirty="0"/>
              <a:t>l&lt;=x&lt;=r</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endParaRPr lang="zh-CN" altLang="en-US"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endParaRPr lang="zh-CN" altLang="en-US" dirty="0"/>
          </a:p>
          <a:p>
            <a:r>
              <a:rPr lang="zh-CN" altLang="en-US" dirty="0"/>
              <a:t>对于每种节点大小分层，维护一个数据结构，支持：</a:t>
            </a:r>
            <a:endParaRPr lang="zh-CN" altLang="en-US" dirty="0"/>
          </a:p>
          <a:p>
            <a:r>
              <a:rPr lang="en-US" altLang="zh-CN" dirty="0"/>
              <a:t>1.</a:t>
            </a:r>
            <a:r>
              <a:rPr lang="zh-CN" altLang="en-US" dirty="0"/>
              <a:t>区间加</a:t>
            </a:r>
            <a:endParaRPr lang="zh-CN" altLang="en-US" dirty="0"/>
          </a:p>
          <a:p>
            <a:r>
              <a:rPr lang="en-US" altLang="zh-CN" dirty="0"/>
              <a:t>2.</a:t>
            </a:r>
            <a:r>
              <a:rPr lang="zh-CN" altLang="en-US" dirty="0"/>
              <a:t>单点修改</a:t>
            </a:r>
            <a:endParaRPr lang="zh-CN" altLang="en-US" dirty="0"/>
          </a:p>
          <a:p>
            <a:r>
              <a:rPr lang="en-US" altLang="zh-CN" dirty="0"/>
              <a:t>3.</a:t>
            </a:r>
            <a:r>
              <a:rPr lang="zh-CN" altLang="en-US" dirty="0"/>
              <a:t>区间</a:t>
            </a:r>
            <a:r>
              <a:rPr lang="en-US" altLang="zh-CN" dirty="0"/>
              <a:t>rank</a:t>
            </a:r>
            <a:endParaRPr lang="en-US" altLang="zh-CN" dirty="0"/>
          </a:p>
          <a:p>
            <a:r>
              <a:rPr lang="zh-CN" altLang="en-US" dirty="0"/>
              <a:t>这个是一个经典问题，目前上界是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endParaRPr lang="zh-CN" altLang="en-US" dirty="0"/>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endParaRPr lang="zh-CN" altLang="en-US" dirty="0"/>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endParaRPr lang="en-US" altLang="zh-CN" dirty="0"/>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P7708 </a:t>
            </a:r>
            <a:r>
              <a:rPr lang="zh-CN" altLang="en-US"/>
              <a:t>「</a:t>
            </a:r>
            <a:r>
              <a:rPr lang="en-US" altLang="zh-CN"/>
              <a:t>Wdsr-2.7</a:t>
            </a:r>
            <a:r>
              <a:rPr lang="zh-CN" altLang="en-US"/>
              <a:t>」八云蓝自动机</a:t>
            </a:r>
            <a:r>
              <a:rPr lang="en-US" altLang="zh-CN"/>
              <a:t> </a:t>
            </a:r>
            <a:r>
              <a:rPr lang="en-US" altLang="en-US"/>
              <a:t>Ⅰ</a:t>
            </a:r>
            <a:endParaRPr lang="en-US" altLang="en-US"/>
          </a:p>
        </p:txBody>
      </p:sp>
      <p:pic>
        <p:nvPicPr>
          <p:cNvPr id="4" name="内容占位符 3"/>
          <p:cNvPicPr>
            <a:picLocks noChangeAspect="1"/>
          </p:cNvPicPr>
          <p:nvPr>
            <p:ph idx="1"/>
          </p:nvPr>
        </p:nvPicPr>
        <p:blipFill>
          <a:blip r:embed="rId1"/>
          <a:stretch>
            <a:fillRect/>
          </a:stretch>
        </p:blipFill>
        <p:spPr>
          <a:xfrm>
            <a:off x="838200" y="1940560"/>
            <a:ext cx="7188200" cy="4121150"/>
          </a:xfrm>
          <a:prstGeom prst="rect">
            <a:avLst/>
          </a:prstGeom>
        </p:spPr>
      </p:pic>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Why</a:t>
            </a:r>
            <a:endParaRPr lang="zh-CN" altLang="en-US" dirty="0"/>
          </a:p>
        </p:txBody>
      </p:sp>
      <p:sp>
        <p:nvSpPr>
          <p:cNvPr id="3" name="内容占位符 2"/>
          <p:cNvSpPr>
            <a:spLocks noGrp="1"/>
          </p:cNvSpPr>
          <p:nvPr>
            <p:ph idx="1"/>
          </p:nvPr>
        </p:nvSpPr>
        <p:spPr/>
        <p:txBody>
          <a:bodyPr/>
          <a:lstStyle/>
          <a:p>
            <a:r>
              <a:rPr lang="zh-CN" altLang="en-US" dirty="0"/>
              <a:t>为什么这些题我们要用分块来处理？不能分治吗</a:t>
            </a:r>
            <a:endParaRPr lang="en-US" alt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endParaRPr lang="zh-CN" altLang="en-US" dirty="0"/>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endParaRPr lang="en-US" altLang="zh-CN" dirty="0"/>
          </a:p>
          <a:p>
            <a:r>
              <a:rPr lang="zh-CN" altLang="en-US" dirty="0"/>
              <a:t>同时在数组上和块上打标记</a:t>
            </a:r>
            <a:endParaRPr lang="zh-CN" altLang="en-US" dirty="0"/>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endParaRPr lang="en-US" altLang="zh-CN" dirty="0"/>
          </a:p>
          <a:p>
            <a:r>
              <a:rPr lang="zh-CN" altLang="en-US" dirty="0"/>
              <a:t>查询的时候就扫过块外的标记和块内的标记即可</a:t>
            </a:r>
            <a:endParaRPr lang="zh-CN" altLang="en-US" dirty="0"/>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Reason</a:t>
            </a:r>
            <a:endParaRPr lang="zh-CN" altLang="en-US" dirty="0"/>
          </a:p>
        </p:txBody>
      </p:sp>
      <p:sp>
        <p:nvSpPr>
          <p:cNvPr id="3" name="内容占位符 2"/>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矩阵乘法</a:t>
            </a:r>
            <a:endParaRPr lang="zh-CN" altLang="en-US" dirty="0"/>
          </a:p>
        </p:txBody>
      </p:sp>
      <p:sp>
        <p:nvSpPr>
          <p:cNvPr id="3" name="内容占位符 2"/>
          <p:cNvSpPr>
            <a:spLocks noGrp="1"/>
          </p:cNvSpPr>
          <p:nvPr>
            <p:ph idx="1"/>
          </p:nvPr>
        </p:nvSpPr>
        <p:spPr/>
        <p:txBody>
          <a:bodyPr/>
          <a:lstStyle/>
          <a:p>
            <a:r>
              <a:rPr lang="zh-CN" altLang="en-US" dirty="0"/>
              <a:t>整数矩阵乘法：值为</a:t>
            </a:r>
            <a:r>
              <a:rPr lang="en-US" altLang="zh-CN" dirty="0"/>
              <a:t>[0,2^w)</a:t>
            </a:r>
            <a:r>
              <a:rPr lang="zh-CN" altLang="en-US" dirty="0"/>
              <a:t>的整数</a:t>
            </a:r>
            <a:endParaRPr lang="en-US" altLang="zh-CN" dirty="0"/>
          </a:p>
          <a:p>
            <a:r>
              <a:rPr lang="en-US" altLang="zh-CN" dirty="0"/>
              <a:t>01</a:t>
            </a:r>
            <a:r>
              <a:rPr lang="zh-CN" altLang="en-US" dirty="0"/>
              <a:t>矩阵乘法：值为</a:t>
            </a:r>
            <a:r>
              <a:rPr lang="en-US" altLang="zh-CN" dirty="0"/>
              <a:t>[0,1]</a:t>
            </a:r>
            <a:r>
              <a:rPr lang="zh-CN" altLang="en-US" dirty="0"/>
              <a:t>的整数</a:t>
            </a:r>
            <a:endParaRPr lang="en-US" altLang="zh-CN" dirty="0"/>
          </a:p>
          <a:p>
            <a:r>
              <a:rPr lang="en-US" altLang="zh-CN" dirty="0"/>
              <a:t>Bool matrix </a:t>
            </a:r>
            <a:r>
              <a:rPr lang="en-US" altLang="zh-CN" dirty="0" err="1"/>
              <a:t>mul</a:t>
            </a:r>
            <a:r>
              <a:rPr lang="zh-CN" altLang="en-US" dirty="0"/>
              <a:t>：</a:t>
            </a:r>
            <a:r>
              <a:rPr lang="en-US" altLang="zh-CN" dirty="0"/>
              <a:t>Ans[</a:t>
            </a:r>
            <a:r>
              <a:rPr lang="en-US" altLang="zh-CN" dirty="0" err="1"/>
              <a:t>i</a:t>
            </a:r>
            <a:r>
              <a:rPr lang="en-US" altLang="zh-CN" dirty="0"/>
              <a:t>][j] = | a[</a:t>
            </a:r>
            <a:r>
              <a:rPr lang="en-US" altLang="zh-CN" dirty="0" err="1"/>
              <a:t>i</a:t>
            </a:r>
            <a:r>
              <a:rPr lang="en-US" altLang="zh-CN" dirty="0"/>
              <a:t>][k] &amp; a[k][j]</a:t>
            </a:r>
            <a:endParaRPr lang="zh-CN" altLang="en-US" dirty="0"/>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目前有归约的问题</a:t>
            </a:r>
            <a:endParaRPr lang="zh-CN" altLang="en-US" dirty="0"/>
          </a:p>
        </p:txBody>
      </p:sp>
      <p:sp>
        <p:nvSpPr>
          <p:cNvPr id="3" name="内容占位符 2"/>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的袜子（区间每个数出现次数平方和）：双向归约</a:t>
            </a:r>
            <a:r>
              <a:rPr lang="en-US" altLang="zh-CN" dirty="0"/>
              <a:t>01</a:t>
            </a:r>
            <a:r>
              <a:rPr lang="zh-CN" altLang="en-US" dirty="0"/>
              <a:t>矩阵乘法，</a:t>
            </a:r>
            <a:r>
              <a:rPr lang="en-US" altLang="zh-CN" dirty="0"/>
              <a:t>O(n^1.41)</a:t>
            </a:r>
            <a:endParaRPr lang="en-US" altLang="zh-CN" dirty="0"/>
          </a:p>
          <a:p>
            <a:r>
              <a:rPr lang="zh-CN" altLang="en-US" dirty="0"/>
              <a:t>区间逆序对：双向归约</a:t>
            </a:r>
            <a:r>
              <a:rPr lang="en-US" altLang="zh-CN" dirty="0"/>
              <a:t>01</a:t>
            </a:r>
            <a:r>
              <a:rPr lang="zh-CN" altLang="en-US" dirty="0"/>
              <a:t>矩阵乘法，</a:t>
            </a:r>
            <a:r>
              <a:rPr lang="en-US" altLang="zh-CN" dirty="0"/>
              <a:t>O(n^1.41)</a:t>
            </a:r>
            <a:endParaRPr lang="en-US" altLang="zh-CN" dirty="0"/>
          </a:p>
          <a:p>
            <a:r>
              <a:rPr lang="zh-CN" altLang="en-US" dirty="0"/>
              <a:t>区间众数：看不懂，</a:t>
            </a:r>
            <a:r>
              <a:rPr lang="en-US" altLang="zh-CN" dirty="0"/>
              <a:t>O(n^1.49)</a:t>
            </a:r>
            <a:endParaRPr lang="en-US" altLang="zh-CN" dirty="0"/>
          </a:p>
          <a:p>
            <a:r>
              <a:rPr lang="zh-CN" altLang="en-US" dirty="0"/>
              <a:t>链颜色数：双向归约</a:t>
            </a:r>
            <a:r>
              <a:rPr lang="en-US" altLang="zh-CN" dirty="0"/>
              <a:t>01</a:t>
            </a:r>
            <a:r>
              <a:rPr lang="zh-CN" altLang="en-US" dirty="0"/>
              <a:t>矩阵乘法，</a:t>
            </a:r>
            <a:r>
              <a:rPr lang="en-US" altLang="zh-CN" dirty="0"/>
              <a:t>O(n^1.41)</a:t>
            </a:r>
            <a:endParaRPr lang="en-US" altLang="zh-CN" dirty="0"/>
          </a:p>
          <a:p>
            <a:endParaRPr lang="zh-CN" altLang="en-US" dirty="0"/>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目前有归约的问题</a:t>
            </a:r>
            <a:endParaRPr lang="zh-CN" altLang="en-US" dirty="0"/>
          </a:p>
        </p:txBody>
      </p:sp>
      <p:sp>
        <p:nvSpPr>
          <p:cNvPr id="3" name="内容占位符 2"/>
          <p:cNvSpPr>
            <a:spLocks noGrp="1"/>
          </p:cNvSpPr>
          <p:nvPr>
            <p:ph idx="1"/>
          </p:nvPr>
        </p:nvSpPr>
        <p:spPr/>
        <p:txBody>
          <a:bodyPr/>
          <a:lstStyle/>
          <a:p>
            <a:r>
              <a:rPr lang="zh-CN" altLang="en-US" dirty="0"/>
              <a:t>区间出现次数奇数次的数个数：单向归约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：单向归约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的数个数：单向归约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：单向归约</a:t>
            </a:r>
            <a:r>
              <a:rPr lang="en-US" altLang="zh-CN" dirty="0"/>
              <a:t>01</a:t>
            </a:r>
            <a:r>
              <a:rPr lang="zh-CN" altLang="en-US" dirty="0"/>
              <a:t>矩阵乘法</a:t>
            </a:r>
            <a:endParaRPr lang="en-US" altLang="zh-CN" dirty="0"/>
          </a:p>
          <a:p>
            <a:endParaRPr lang="zh-CN" altLang="en-US" dirty="0"/>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endParaRPr lang="zh-CN" altLang="en-US" dirty="0"/>
          </a:p>
        </p:txBody>
      </p:sp>
      <p:sp>
        <p:nvSpPr>
          <p:cNvPr id="3" name="内容占位符 2"/>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endParaRPr lang="zh-CN" altLang="en-US" dirty="0"/>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endParaRPr lang="en-US" altLang="zh-CN" dirty="0"/>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endParaRPr lang="en-US" altLang="zh-CN" dirty="0"/>
          </a:p>
          <a:p>
            <a:endParaRPr lang="zh-CN" altLang="en-US" dirty="0"/>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endParaRPr lang="en-US" altLang="zh-CN" dirty="0"/>
          </a:p>
          <a:p>
            <a:r>
              <a:rPr lang="zh-CN" altLang="en-US" dirty="0"/>
              <a:t>令</a:t>
            </a:r>
            <a:r>
              <a:rPr lang="en-US" altLang="zh-CN" dirty="0"/>
              <a:t>C = B^T</a:t>
            </a:r>
            <a:endParaRPr lang="en-US" altLang="zh-CN" dirty="0"/>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en-US" altLang="zh-CN" dirty="0"/>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normAutofit/>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en-US" altLang="zh-CN" dirty="0"/>
              <a:t>Ans[</a:t>
            </a:r>
            <a:r>
              <a:rPr lang="en-US" altLang="zh-CN" dirty="0" err="1"/>
              <a:t>i</a:t>
            </a:r>
            <a:r>
              <a:rPr lang="en-US" altLang="zh-CN" dirty="0"/>
              <a:t>][j] = </a:t>
            </a:r>
            <a:r>
              <a:rPr lang="en-US" altLang="zh-CN" dirty="0" err="1"/>
              <a:t>sqrtn</a:t>
            </a:r>
            <a:r>
              <a:rPr lang="en-US" altLang="zh-CN" dirty="0"/>
              <a:t> – </a:t>
            </a:r>
            <a:r>
              <a:rPr lang="en-US" altLang="zh-CN" dirty="0" err="1"/>
              <a:t>sum_k</a:t>
            </a:r>
            <a:r>
              <a:rPr lang="en-US" altLang="zh-CN" dirty="0"/>
              <a:t> (~A[</a:t>
            </a:r>
            <a:r>
              <a:rPr lang="en-US" altLang="zh-CN" dirty="0" err="1"/>
              <a:t>i</a:t>
            </a:r>
            <a:r>
              <a:rPr lang="en-US" altLang="zh-CN" dirty="0"/>
              <a:t>][k]) &amp; (~C[k][j])</a:t>
            </a:r>
            <a:endParaRPr lang="en-US" altLang="zh-CN" dirty="0"/>
          </a:p>
          <a:p>
            <a:r>
              <a:rPr lang="zh-CN" altLang="en-US" dirty="0"/>
              <a:t>令</a:t>
            </a:r>
            <a:r>
              <a:rPr lang="en-US" altLang="zh-CN" dirty="0"/>
              <a:t>A’[</a:t>
            </a:r>
            <a:r>
              <a:rPr lang="en-US" altLang="zh-CN" dirty="0" err="1"/>
              <a:t>i</a:t>
            </a:r>
            <a:r>
              <a:rPr lang="en-US" altLang="zh-CN" dirty="0"/>
              <a:t>][k] = ~A[</a:t>
            </a:r>
            <a:r>
              <a:rPr lang="en-US" altLang="zh-CN" dirty="0" err="1"/>
              <a:t>i</a:t>
            </a:r>
            <a:r>
              <a:rPr lang="en-US" altLang="zh-CN" dirty="0"/>
              <a:t>][k],C’[k][j] = ~C[k][j]</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归约</a:t>
            </a:r>
            <a:endParaRPr lang="zh-CN" altLang="en-US" dirty="0"/>
          </a:p>
        </p:txBody>
      </p:sp>
      <p:sp>
        <p:nvSpPr>
          <p:cNvPr id="3" name="内容占位符 2"/>
          <p:cNvSpPr>
            <a:spLocks noGrp="1"/>
          </p:cNvSpPr>
          <p:nvPr>
            <p:ph idx="1"/>
          </p:nvPr>
        </p:nvSpPr>
        <p:spPr/>
        <p:txBody>
          <a:bodyPr/>
          <a:lstStyle/>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endParaRPr lang="en-US" altLang="zh-CN" dirty="0"/>
          </a:p>
          <a:p>
            <a:r>
              <a:rPr lang="zh-CN" altLang="en-US" dirty="0"/>
              <a:t>存在双向规约，这个问题复杂度目前为</a:t>
            </a:r>
            <a:r>
              <a:rPr lang="en-US" altLang="zh-CN" dirty="0"/>
              <a:t>O( n^1.41 )</a:t>
            </a:r>
            <a:endParaRPr lang="zh-CN" altLang="en-US" dirty="0"/>
          </a:p>
          <a:p>
            <a:endParaRPr lang="zh-CN" altLang="en-US" dirty="0"/>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区间逆序对</a:t>
            </a:r>
            <a:endParaRPr lang="zh-CN" altLang="en-US" dirty="0"/>
          </a:p>
        </p:txBody>
      </p:sp>
      <p:sp>
        <p:nvSpPr>
          <p:cNvPr id="3" name="Content Placeholder 2"/>
          <p:cNvSpPr>
            <a:spLocks noGrp="1"/>
          </p:cNvSpPr>
          <p:nvPr>
            <p:ph idx="1"/>
          </p:nvPr>
        </p:nvSpPr>
        <p:spPr/>
        <p:txBody>
          <a:bodyPr/>
          <a:lstStyle/>
          <a:p>
            <a:r>
              <a:rPr lang="zh-CN" altLang="en-US" dirty="0"/>
              <a:t>如何用区间逆序对实现矩阵乘法？</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spid="_x0000_s4" name="" r:id="rId1" imgW="8943975" imgH="1638300" progId="PBrush">
                  <p:embed/>
                </p:oleObj>
              </mc:Choice>
              <mc:Fallback>
                <p:oleObj name="" r:id="rId1" imgW="8943975" imgH="1638300" progId="PBrush">
                  <p:embed/>
                  <p:pic>
                    <p:nvPicPr>
                      <p:cNvPr id="0" name="图片 7" descr="image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spid="_x0000_s5" name="" r:id="rId3" imgW="9048750" imgH="1743075" progId="PBrush">
                  <p:embed/>
                </p:oleObj>
              </mc:Choice>
              <mc:Fallback>
                <p:oleObj name="" r:id="rId3" imgW="9048750" imgH="1743075" progId="PBrush">
                  <p:embed/>
                  <p:pic>
                    <p:nvPicPr>
                      <p:cNvPr id="0" name="图片 9" descr="image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将序列和值域同时分块</a:t>
            </a:r>
            <a:endParaRPr lang="en-US" altLang="zh-CN" dirty="0"/>
          </a:p>
          <a:p>
            <a:endParaRPr lang="zh-CN" altLang="en-US" dirty="0"/>
          </a:p>
        </p:txBody>
      </p:sp>
      <p:pic>
        <p:nvPicPr>
          <p:cNvPr id="7" name="Picture 6"/>
          <p:cNvPicPr>
            <a:picLocks noChangeAspect="1"/>
          </p:cNvPicPr>
          <p:nvPr/>
        </p:nvPicPr>
        <p:blipFill>
          <a:blip r:embed="rId1"/>
          <a:stretch>
            <a:fillRect/>
          </a:stretch>
        </p:blipFill>
        <p:spPr>
          <a:xfrm>
            <a:off x="838200" y="2310606"/>
            <a:ext cx="3238500" cy="3381375"/>
          </a:xfrm>
          <a:prstGeom prst="rect">
            <a:avLst/>
          </a:prstGeom>
        </p:spPr>
      </p:pic>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计算零散块对零散块，零散块对整块的贡献时暴力</a:t>
            </a:r>
            <a:endParaRPr lang="en-US" altLang="zh-CN" dirty="0"/>
          </a:p>
          <a:p>
            <a:r>
              <a:rPr lang="zh-CN" altLang="en-US" dirty="0"/>
              <a:t>计算整块对整块的贡献时矩阵乘法优化</a:t>
            </a:r>
            <a:endParaRPr lang="en-US" altLang="zh-CN" dirty="0"/>
          </a:p>
          <a:p>
            <a:r>
              <a:rPr lang="zh-CN" altLang="en-US" dirty="0"/>
              <a:t>预处理所有整块对整块答案</a:t>
            </a:r>
            <a:endParaRPr lang="en-US" altLang="zh-CN" dirty="0"/>
          </a:p>
          <a:p>
            <a:r>
              <a:rPr lang="zh-CN" altLang="en-US" dirty="0"/>
              <a:t>记</a:t>
            </a:r>
            <a:r>
              <a:rPr lang="en-US" altLang="zh-CN" dirty="0"/>
              <a:t>f(L,R)</a:t>
            </a:r>
            <a:r>
              <a:rPr lang="zh-CN" altLang="en-US" dirty="0"/>
              <a:t>表示第</a:t>
            </a:r>
            <a:r>
              <a:rPr lang="en-US" altLang="zh-CN" dirty="0"/>
              <a:t>L</a:t>
            </a:r>
            <a:r>
              <a:rPr lang="zh-CN" altLang="en-US" dirty="0"/>
              <a:t>个块到第</a:t>
            </a:r>
            <a:r>
              <a:rPr lang="en-US" altLang="zh-CN" dirty="0"/>
              <a:t>R</a:t>
            </a:r>
            <a:r>
              <a:rPr lang="zh-CN" altLang="en-US" dirty="0"/>
              <a:t>个块的答案</a:t>
            </a:r>
            <a:endParaRPr lang="en-US" altLang="zh-CN" dirty="0"/>
          </a:p>
          <a:p>
            <a:r>
              <a:rPr lang="zh-CN" altLang="en-US" dirty="0"/>
              <a:t>记</a:t>
            </a:r>
            <a:r>
              <a:rPr lang="en-US" altLang="zh-CN" dirty="0"/>
              <a:t>g(L,R)</a:t>
            </a:r>
            <a:r>
              <a:rPr lang="zh-CN" altLang="en-US" dirty="0"/>
              <a:t>表示第</a:t>
            </a:r>
            <a:r>
              <a:rPr lang="en-US" altLang="zh-CN" dirty="0"/>
              <a:t>L</a:t>
            </a:r>
            <a:r>
              <a:rPr lang="zh-CN" altLang="en-US" dirty="0"/>
              <a:t>个块对第</a:t>
            </a:r>
            <a:r>
              <a:rPr lang="en-US" altLang="zh-CN" dirty="0"/>
              <a:t>R</a:t>
            </a:r>
            <a:r>
              <a:rPr lang="zh-CN" altLang="en-US" dirty="0"/>
              <a:t>个块的贡献</a:t>
            </a:r>
            <a:endParaRPr lang="en-US" altLang="zh-CN" dirty="0"/>
          </a:p>
          <a:p>
            <a:r>
              <a:rPr lang="zh-CN" altLang="en-US" dirty="0"/>
              <a:t>假设已经算出</a:t>
            </a:r>
            <a:r>
              <a:rPr lang="en-US" altLang="zh-CN" dirty="0"/>
              <a:t>f(L+1,R),f(L,R-1),f(L+1,R-1)</a:t>
            </a:r>
            <a:r>
              <a:rPr lang="zh-CN" altLang="en-US" dirty="0"/>
              <a:t>，递推计算</a:t>
            </a:r>
            <a:r>
              <a:rPr lang="en-US" altLang="zh-CN" dirty="0"/>
              <a:t>f(L,R)</a:t>
            </a:r>
            <a:endParaRPr lang="en-US" altLang="zh-CN" dirty="0"/>
          </a:p>
          <a:p>
            <a:r>
              <a:rPr lang="en-US" altLang="zh-CN" dirty="0"/>
              <a:t>f(L,R)=f(L+1,R)+f(L,R-1)-f(L+1,R-1)+g(L,R)</a:t>
            </a:r>
            <a:endParaRPr lang="zh-CN" altLang="en-US" dirty="0"/>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记序列上第</a:t>
            </a:r>
            <a:r>
              <a:rPr lang="en-US" altLang="zh-CN" dirty="0" err="1"/>
              <a:t>i</a:t>
            </a:r>
            <a:r>
              <a:rPr lang="zh-CN" altLang="en-US" dirty="0"/>
              <a:t>个块，值域上第</a:t>
            </a:r>
            <a:r>
              <a:rPr lang="en-US" altLang="zh-CN" dirty="0"/>
              <a:t>j</a:t>
            </a:r>
            <a:r>
              <a:rPr lang="zh-CN" altLang="en-US" dirty="0"/>
              <a:t>个块内点数</a:t>
            </a:r>
            <a:r>
              <a:rPr lang="en-US" altLang="zh-CN" dirty="0"/>
              <a:t>a[</a:t>
            </a:r>
            <a:r>
              <a:rPr lang="en-US" altLang="zh-CN" dirty="0" err="1"/>
              <a:t>i</a:t>
            </a:r>
            <a:r>
              <a:rPr lang="en-US" altLang="zh-CN" dirty="0"/>
              <a:t>][j]</a:t>
            </a:r>
            <a:endParaRPr lang="en-US" altLang="zh-CN" dirty="0"/>
          </a:p>
          <a:p>
            <a:r>
              <a:rPr lang="zh-CN" altLang="en-US" dirty="0"/>
              <a:t>即</a:t>
            </a:r>
            <a:r>
              <a:rPr lang="en-US" altLang="zh-CN" dirty="0"/>
              <a:t>sum a[L][x]*a[R][y],</a:t>
            </a:r>
            <a:r>
              <a:rPr lang="zh-CN" altLang="en-US" dirty="0"/>
              <a:t> </a:t>
            </a:r>
            <a:r>
              <a:rPr lang="en-US" altLang="zh-CN" dirty="0" err="1"/>
              <a:t>i</a:t>
            </a:r>
            <a:r>
              <a:rPr lang="en-US" altLang="zh-CN" dirty="0"/>
              <a:t>=L+1…</a:t>
            </a:r>
            <a:r>
              <a:rPr lang="en-US" altLang="zh-CN" dirty="0" err="1"/>
              <a:t>R,x</a:t>
            </a:r>
            <a:r>
              <a:rPr lang="en-US" altLang="zh-CN" dirty="0"/>
              <a:t>&lt;</a:t>
            </a:r>
            <a:r>
              <a:rPr lang="en-US" altLang="zh-CN" dirty="0" err="1"/>
              <a:t>y,x</a:t>
            </a:r>
            <a:r>
              <a:rPr lang="en-US" altLang="zh-CN" dirty="0"/>
              <a:t>=1…</a:t>
            </a:r>
            <a:r>
              <a:rPr lang="en-US" altLang="zh-CN" dirty="0" err="1"/>
              <a:t>sqrtn</a:t>
            </a:r>
            <a:endParaRPr lang="en-US" altLang="zh-CN" dirty="0"/>
          </a:p>
          <a:p>
            <a:r>
              <a:rPr lang="zh-CN" altLang="en-US" dirty="0"/>
              <a:t>做后缀和</a:t>
            </a:r>
            <a:r>
              <a:rPr lang="en-US" altLang="zh-CN" dirty="0"/>
              <a:t>b[</a:t>
            </a:r>
            <a:r>
              <a:rPr lang="en-US" altLang="zh-CN" dirty="0" err="1"/>
              <a:t>i</a:t>
            </a:r>
            <a:r>
              <a:rPr lang="en-US" altLang="zh-CN" dirty="0"/>
              <a:t>][x]=a[</a:t>
            </a:r>
            <a:r>
              <a:rPr lang="en-US" altLang="zh-CN" dirty="0" err="1"/>
              <a:t>i</a:t>
            </a:r>
            <a:r>
              <a:rPr lang="en-US" altLang="zh-CN" dirty="0"/>
              <a:t>][x+1,…n]</a:t>
            </a:r>
            <a:endParaRPr lang="en-US" altLang="zh-CN" dirty="0"/>
          </a:p>
          <a:p>
            <a:r>
              <a:rPr lang="zh-CN" altLang="en-US" dirty="0"/>
              <a:t>即</a:t>
            </a:r>
            <a:r>
              <a:rPr lang="en-US" altLang="zh-CN" dirty="0"/>
              <a:t>sum a[L][x]*b[R][x], x=1…</a:t>
            </a:r>
            <a:r>
              <a:rPr lang="en-US" altLang="zh-CN" dirty="0" err="1"/>
              <a:t>sqrtn</a:t>
            </a:r>
            <a:endParaRPr lang="en-US" altLang="zh-CN" dirty="0"/>
          </a:p>
          <a:p>
            <a:r>
              <a:rPr lang="zh-CN" altLang="en-US" dirty="0"/>
              <a:t>令</a:t>
            </a:r>
            <a:r>
              <a:rPr lang="en-US" altLang="zh-CN" dirty="0"/>
              <a:t>c=</a:t>
            </a:r>
            <a:r>
              <a:rPr lang="en-US" altLang="zh-CN" dirty="0" err="1"/>
              <a:t>b^T</a:t>
            </a:r>
            <a:endParaRPr lang="en-US" altLang="zh-CN" dirty="0"/>
          </a:p>
          <a:p>
            <a:r>
              <a:rPr lang="en-US" altLang="zh-CN" dirty="0"/>
              <a:t>g(L,R)=sum a[L][x]*b[x][R]</a:t>
            </a:r>
            <a:r>
              <a:rPr lang="zh-CN" altLang="en-US" dirty="0"/>
              <a:t>，为矩阵乘法标准形式</a:t>
            </a:r>
            <a:endParaRPr lang="zh-CN" altLang="en-US" dirty="0"/>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小</a:t>
            </a:r>
            <a:r>
              <a:rPr lang="en-US" altLang="zh-CN" dirty="0"/>
              <a:t>Z</a:t>
            </a:r>
            <a:r>
              <a:rPr lang="zh-CN" altLang="en-US" dirty="0"/>
              <a:t>的袜子</a:t>
            </a:r>
            <a:endParaRPr lang="zh-CN" altLang="en-US" dirty="0"/>
          </a:p>
        </p:txBody>
      </p:sp>
      <p:sp>
        <p:nvSpPr>
          <p:cNvPr id="3" name="Content Placeholder 2"/>
          <p:cNvSpPr>
            <a:spLocks noGrp="1"/>
          </p:cNvSpPr>
          <p:nvPr>
            <p:ph idx="1"/>
          </p:nvPr>
        </p:nvSpPr>
        <p:spPr/>
        <p:txBody>
          <a:bodyPr/>
          <a:lstStyle/>
          <a:p>
            <a:r>
              <a:rPr lang="zh-CN" altLang="en-US" dirty="0"/>
              <a:t>考虑维护区间逆序对和区间顺序对</a:t>
            </a:r>
            <a:endParaRPr lang="en-US" altLang="zh-CN" dirty="0"/>
          </a:p>
          <a:p>
            <a:r>
              <a:rPr lang="zh-CN" altLang="en-US"/>
              <a:t>则二者求和后对全局容</a:t>
            </a:r>
            <a:r>
              <a:rPr lang="zh-CN" altLang="en-US" dirty="0"/>
              <a:t>斥可以得到小</a:t>
            </a:r>
            <a:r>
              <a:rPr lang="en-US" altLang="zh-CN" dirty="0"/>
              <a:t>Z</a:t>
            </a:r>
            <a:r>
              <a:rPr lang="zh-CN" altLang="en-US" dirty="0"/>
              <a:t>的袜子</a:t>
            </a:r>
            <a:endParaRPr lang="zh-CN" altLang="en-US" dirty="0"/>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x&lt;A</a:t>
            </a:r>
            <a:r>
              <a:rPr lang="zh-CN" altLang="en-US" dirty="0"/>
              <a:t>加</a:t>
            </a:r>
            <a:r>
              <a:rPr lang="en-US" altLang="zh-CN" dirty="0"/>
              <a:t>y&lt;B</a:t>
            </a:r>
            <a:r>
              <a:rPr lang="zh-CN" altLang="en-US" dirty="0"/>
              <a:t>和</a:t>
            </a:r>
            <a:endParaRPr lang="zh-CN" altLang="en-US" dirty="0"/>
          </a:p>
        </p:txBody>
      </p:sp>
      <p:sp>
        <p:nvSpPr>
          <p:cNvPr id="3" name="Content Placeholder 2"/>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x&lt;A</a:t>
            </a:r>
            <a:r>
              <a:rPr lang="zh-CN" altLang="en-US" dirty="0"/>
              <a:t>的点加</a:t>
            </a:r>
            <a:endParaRPr lang="en-US" altLang="zh-CN" dirty="0"/>
          </a:p>
          <a:p>
            <a:r>
              <a:rPr lang="en-US" altLang="zh-CN" dirty="0"/>
              <a:t>2.</a:t>
            </a:r>
            <a:r>
              <a:rPr lang="zh-CN" altLang="en-US" dirty="0"/>
              <a:t>查所有</a:t>
            </a:r>
            <a:r>
              <a:rPr lang="en-US" altLang="zh-CN" dirty="0"/>
              <a:t>y&lt;B</a:t>
            </a:r>
            <a:r>
              <a:rPr lang="zh-CN" altLang="en-US" dirty="0"/>
              <a:t>的点和</a:t>
            </a:r>
            <a:endParaRPr lang="zh-CN" altLang="en-US" dirty="0"/>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扫描线做区间逆序对</a:t>
            </a:r>
            <a:endParaRPr lang="zh-CN" altLang="en-US" dirty="0"/>
          </a:p>
        </p:txBody>
      </p:sp>
      <p:sp>
        <p:nvSpPr>
          <p:cNvPr id="3" name="Content Placeholder 2"/>
          <p:cNvSpPr>
            <a:spLocks noGrp="1"/>
          </p:cNvSpPr>
          <p:nvPr>
            <p:ph idx="1"/>
          </p:nvPr>
        </p:nvSpPr>
        <p:spPr/>
        <p:txBody>
          <a:bodyPr/>
          <a:lstStyle/>
          <a:p>
            <a:r>
              <a:rPr lang="zh-CN" altLang="en-US" dirty="0"/>
              <a:t>我们考虑用区间逆序对归约这个问题</a:t>
            </a:r>
            <a:endParaRPr lang="en-US" altLang="zh-CN" dirty="0"/>
          </a:p>
          <a:p>
            <a:r>
              <a:rPr lang="zh-CN" altLang="en-US" dirty="0"/>
              <a:t>常用的处理方法是莫队，莫队是二维扫描线，问题有</a:t>
            </a:r>
            <a:r>
              <a:rPr lang="en-US" altLang="zh-CN" dirty="0"/>
              <a:t>2</a:t>
            </a:r>
            <a:r>
              <a:rPr lang="zh-CN" altLang="en-US" dirty="0"/>
              <a:t>的自由度，所以只需要能转移就行</a:t>
            </a:r>
            <a:endParaRPr lang="en-US" altLang="zh-CN" dirty="0"/>
          </a:p>
          <a:p>
            <a:r>
              <a:rPr lang="zh-CN" altLang="en-US" dirty="0"/>
              <a:t>如果使用一维扫描线呢？</a:t>
            </a:r>
            <a:endParaRPr lang="en-US" altLang="zh-CN" dirty="0"/>
          </a:p>
          <a:p>
            <a:endParaRPr lang="zh-CN" altLang="en-US" dirty="0"/>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扫描线做区间逆序对</a:t>
            </a:r>
            <a:endParaRPr lang="zh-CN" altLang="en-US" dirty="0"/>
          </a:p>
        </p:txBody>
      </p:sp>
      <p:sp>
        <p:nvSpPr>
          <p:cNvPr id="3" name="Content Placeholder 2"/>
          <p:cNvSpPr>
            <a:spLocks noGrp="1"/>
          </p:cNvSpPr>
          <p:nvPr>
            <p:ph idx="1"/>
          </p:nvPr>
        </p:nvSpPr>
        <p:spPr/>
        <p:txBody>
          <a:bodyPr/>
          <a:lstStyle/>
          <a:p>
            <a:r>
              <a:rPr lang="zh-CN" altLang="en-US" dirty="0"/>
              <a:t>考虑扫描线扫右端点，数据结构维护所有左端点的答案</a:t>
            </a:r>
            <a:endParaRPr lang="en-US" altLang="zh-CN" dirty="0"/>
          </a:p>
          <a:p>
            <a:r>
              <a:rPr lang="zh-CN" altLang="en-US" dirty="0"/>
              <a:t>右边插入一个点</a:t>
            </a:r>
            <a:r>
              <a:rPr lang="en-US" altLang="zh-CN" dirty="0"/>
              <a:t>a[r]</a:t>
            </a:r>
            <a:r>
              <a:rPr lang="zh-CN" altLang="en-US" dirty="0"/>
              <a:t>的时候，相当于将</a:t>
            </a:r>
            <a:r>
              <a:rPr lang="en-US" altLang="zh-CN" dirty="0"/>
              <a:t>y&lt;a[r]</a:t>
            </a:r>
            <a:r>
              <a:rPr lang="zh-CN" altLang="en-US" dirty="0"/>
              <a:t>的点</a:t>
            </a:r>
            <a:r>
              <a:rPr lang="en-US" altLang="zh-CN" dirty="0"/>
              <a:t>+1</a:t>
            </a:r>
            <a:endParaRPr lang="en-US" altLang="zh-CN" dirty="0"/>
          </a:p>
          <a:p>
            <a:r>
              <a:rPr lang="zh-CN" altLang="en-US" dirty="0"/>
              <a:t>查询一个左端点的时候，相当于查</a:t>
            </a:r>
            <a:r>
              <a:rPr lang="en-US" altLang="zh-CN" dirty="0"/>
              <a:t>x&gt;=l</a:t>
            </a:r>
            <a:r>
              <a:rPr lang="zh-CN" altLang="en-US" dirty="0"/>
              <a:t>的点和</a:t>
            </a:r>
            <a:endParaRPr lang="en-US" altLang="zh-CN" dirty="0"/>
          </a:p>
          <a:p>
            <a:r>
              <a:rPr lang="zh-CN" altLang="en-US" dirty="0"/>
              <a:t>问题变为</a:t>
            </a:r>
            <a:r>
              <a:rPr lang="en-US" altLang="zh-CN" dirty="0"/>
              <a:t>x&lt;A</a:t>
            </a:r>
            <a:r>
              <a:rPr lang="zh-CN" altLang="en-US" dirty="0"/>
              <a:t>加</a:t>
            </a:r>
            <a:r>
              <a:rPr lang="en-US" altLang="zh-CN" dirty="0"/>
              <a:t>y&lt;B</a:t>
            </a:r>
            <a:r>
              <a:rPr lang="zh-CN" altLang="en-US" dirty="0"/>
              <a:t>和</a:t>
            </a:r>
            <a:endParaRPr lang="en-US" altLang="zh-CN" dirty="0"/>
          </a:p>
          <a:p>
            <a:r>
              <a:rPr lang="zh-CN" altLang="en-US" dirty="0"/>
              <a:t>所以区间逆序对还可以使用</a:t>
            </a:r>
            <a:r>
              <a:rPr lang="en-US" altLang="zh-CN" dirty="0"/>
              <a:t>KDT</a:t>
            </a:r>
            <a:r>
              <a:rPr lang="zh-CN" altLang="en-US" dirty="0"/>
              <a:t>做到</a:t>
            </a:r>
            <a:r>
              <a:rPr lang="en-US" altLang="zh-CN" dirty="0"/>
              <a:t>O(</a:t>
            </a:r>
            <a:r>
              <a:rPr lang="en-US" altLang="zh-CN" dirty="0" err="1"/>
              <a:t>nsqrtn+msqrtn</a:t>
            </a:r>
            <a:r>
              <a:rPr lang="en-US" altLang="zh-CN" dirty="0"/>
              <a:t>)</a:t>
            </a:r>
            <a:r>
              <a:rPr lang="zh-CN" altLang="en-US" dirty="0"/>
              <a:t>，注意到这里复杂度比莫队的</a:t>
            </a:r>
            <a:r>
              <a:rPr lang="en-US" altLang="zh-CN" dirty="0"/>
              <a:t>O(</a:t>
            </a:r>
            <a:r>
              <a:rPr lang="en-US" altLang="zh-CN" dirty="0" err="1"/>
              <a:t>nsqrtn+nsqrtm</a:t>
            </a:r>
            <a:r>
              <a:rPr lang="en-US" altLang="zh-CN" dirty="0"/>
              <a:t>)</a:t>
            </a:r>
            <a:r>
              <a:rPr lang="zh-CN" altLang="en-US" dirty="0"/>
              <a:t>差</a:t>
            </a:r>
            <a:endParaRPr lang="en-US" altLang="zh-CN" dirty="0"/>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考虑将区间逆序对差分为双前缀逆序对形式</a:t>
            </a:r>
            <a:endParaRPr lang="en-US" altLang="zh-CN" dirty="0"/>
          </a:p>
          <a:p>
            <a:r>
              <a:rPr lang="zh-CN" altLang="en-US" dirty="0"/>
              <a:t>即</a:t>
            </a:r>
            <a:r>
              <a:rPr lang="en-US" altLang="zh-CN" dirty="0"/>
              <a:t>f(</a:t>
            </a:r>
            <a:r>
              <a:rPr lang="en-US" altLang="zh-CN" dirty="0" err="1"/>
              <a:t>l,r</a:t>
            </a:r>
            <a:r>
              <a:rPr lang="en-US" altLang="zh-CN" dirty="0"/>
              <a:t>)</a:t>
            </a:r>
            <a:r>
              <a:rPr lang="zh-CN" altLang="en-US" dirty="0"/>
              <a:t>表示</a:t>
            </a:r>
            <a:r>
              <a:rPr lang="en-US" altLang="zh-CN" dirty="0"/>
              <a:t>1…l</a:t>
            </a:r>
            <a:r>
              <a:rPr lang="zh-CN" altLang="en-US" dirty="0"/>
              <a:t>中选一个</a:t>
            </a:r>
            <a:r>
              <a:rPr lang="en-US" altLang="zh-CN" dirty="0" err="1"/>
              <a:t>i</a:t>
            </a:r>
            <a:r>
              <a:rPr lang="zh-CN" altLang="en-US" dirty="0"/>
              <a:t>，</a:t>
            </a:r>
            <a:r>
              <a:rPr lang="en-US" altLang="zh-CN" dirty="0"/>
              <a:t>1…r</a:t>
            </a:r>
            <a:r>
              <a:rPr lang="zh-CN" altLang="en-US" dirty="0"/>
              <a:t>中选一个</a:t>
            </a:r>
            <a:r>
              <a:rPr lang="en-US" altLang="zh-CN" dirty="0"/>
              <a:t>j</a:t>
            </a:r>
            <a:r>
              <a:rPr lang="zh-CN" altLang="en-US" dirty="0"/>
              <a:t>，</a:t>
            </a:r>
            <a:r>
              <a:rPr lang="en-US" altLang="zh-CN" dirty="0"/>
              <a:t>a[</a:t>
            </a:r>
            <a:r>
              <a:rPr lang="en-US" altLang="zh-CN" dirty="0" err="1"/>
              <a:t>i</a:t>
            </a:r>
            <a:r>
              <a:rPr lang="en-US" altLang="zh-CN" dirty="0"/>
              <a:t>]&gt;a[j]</a:t>
            </a:r>
            <a:r>
              <a:rPr lang="zh-CN" altLang="en-US" dirty="0"/>
              <a:t>方案数</a:t>
            </a:r>
            <a:endParaRPr lang="en-US" altLang="zh-CN" dirty="0"/>
          </a:p>
          <a:p>
            <a:r>
              <a:rPr lang="zh-CN" altLang="en-US" dirty="0"/>
              <a:t>双前缀逆序对和区间逆序对常数代价双向归约</a:t>
            </a:r>
            <a:endParaRPr lang="en-US" altLang="zh-CN" dirty="0"/>
          </a:p>
          <a:p>
            <a:r>
              <a:rPr lang="zh-CN" altLang="en-US" dirty="0"/>
              <a:t>考虑扫描线扫一个前缀，数据结构维护另一维的答案</a:t>
            </a:r>
            <a:endParaRPr lang="en-US" altLang="zh-CN" dirty="0"/>
          </a:p>
          <a:p>
            <a:r>
              <a:rPr lang="zh-CN" altLang="en-US" dirty="0"/>
              <a:t>发现每次扫描线转移即进行</a:t>
            </a:r>
            <a:r>
              <a:rPr lang="en-US" altLang="zh-CN" dirty="0"/>
              <a:t>y&lt;A</a:t>
            </a:r>
            <a:r>
              <a:rPr lang="zh-CN" altLang="en-US" dirty="0"/>
              <a:t>加</a:t>
            </a:r>
            <a:endParaRPr lang="en-US" altLang="zh-CN" dirty="0"/>
          </a:p>
          <a:p>
            <a:r>
              <a:rPr lang="zh-CN" altLang="en-US" dirty="0"/>
              <a:t>查询即</a:t>
            </a:r>
            <a:r>
              <a:rPr lang="en-US" altLang="zh-CN" dirty="0"/>
              <a:t>x&lt;B</a:t>
            </a:r>
            <a:r>
              <a:rPr lang="zh-CN" altLang="en-US" dirty="0"/>
              <a:t>和</a:t>
            </a:r>
            <a:endParaRPr lang="zh-CN" altLang="en-US" dirty="0"/>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行加列和</a:t>
            </a:r>
            <a:endParaRPr lang="zh-CN" altLang="en-US" dirty="0"/>
          </a:p>
        </p:txBody>
      </p:sp>
      <p:sp>
        <p:nvSpPr>
          <p:cNvPr id="3" name="Content Placeholder 2"/>
          <p:cNvSpPr>
            <a:spLocks noGrp="1"/>
          </p:cNvSpPr>
          <p:nvPr>
            <p:ph idx="1"/>
          </p:nvPr>
        </p:nvSpPr>
        <p:spPr/>
        <p:txBody>
          <a:bodyPr/>
          <a:lstStyle/>
          <a:p>
            <a:r>
              <a:rPr lang="zh-CN" altLang="en-US" dirty="0"/>
              <a:t>考虑一个问题，二维平面上有</a:t>
            </a:r>
            <a:r>
              <a:rPr lang="en-US" altLang="zh-CN" dirty="0"/>
              <a:t>n</a:t>
            </a:r>
            <a:r>
              <a:rPr lang="zh-CN" altLang="en-US" dirty="0"/>
              <a:t>个点，每次操作是：</a:t>
            </a:r>
            <a:endParaRPr lang="en-US" altLang="zh-CN" dirty="0"/>
          </a:p>
          <a:p>
            <a:r>
              <a:rPr lang="en-US" altLang="zh-CN" dirty="0"/>
              <a:t>1.</a:t>
            </a:r>
            <a:r>
              <a:rPr lang="zh-CN" altLang="en-US" dirty="0"/>
              <a:t>把所有</a:t>
            </a:r>
            <a:r>
              <a:rPr lang="en-US" altLang="zh-CN" dirty="0"/>
              <a:t>x=A</a:t>
            </a:r>
            <a:r>
              <a:rPr lang="zh-CN" altLang="en-US" dirty="0"/>
              <a:t>的点加</a:t>
            </a:r>
            <a:endParaRPr lang="en-US" altLang="zh-CN" dirty="0"/>
          </a:p>
          <a:p>
            <a:r>
              <a:rPr lang="en-US" altLang="zh-CN" dirty="0"/>
              <a:t>2.</a:t>
            </a:r>
            <a:r>
              <a:rPr lang="zh-CN" altLang="en-US" dirty="0"/>
              <a:t>查所有</a:t>
            </a:r>
            <a:r>
              <a:rPr lang="en-US" altLang="zh-CN" dirty="0"/>
              <a:t>y=B</a:t>
            </a:r>
            <a:r>
              <a:rPr lang="zh-CN" altLang="en-US" dirty="0"/>
              <a:t>的点和</a:t>
            </a:r>
            <a:endParaRPr lang="zh-CN" altLang="en-US" dirty="0"/>
          </a:p>
          <a:p>
            <a:endParaRPr lang="zh-CN" altLang="en-US" dirty="0"/>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将行分治为</a:t>
            </a:r>
            <a:r>
              <a:rPr lang="en-US" altLang="zh-CN" dirty="0" err="1"/>
              <a:t>logn</a:t>
            </a:r>
            <a:r>
              <a:rPr lang="zh-CN" altLang="en-US" dirty="0"/>
              <a:t>层，列分治为</a:t>
            </a:r>
            <a:r>
              <a:rPr lang="en-US" altLang="zh-CN" dirty="0" err="1"/>
              <a:t>logn</a:t>
            </a:r>
            <a:r>
              <a:rPr lang="zh-CN" altLang="en-US" dirty="0"/>
              <a:t>层</a:t>
            </a:r>
            <a:endParaRPr lang="en-US" altLang="zh-CN" dirty="0"/>
          </a:p>
          <a:p>
            <a:r>
              <a:rPr lang="zh-CN" altLang="en-US" dirty="0"/>
              <a:t>对两两粒度的行</a:t>
            </a:r>
            <a:r>
              <a:rPr lang="en-US" altLang="zh-CN" dirty="0"/>
              <a:t>-</a:t>
            </a:r>
            <a:r>
              <a:rPr lang="zh-CN" altLang="en-US" dirty="0"/>
              <a:t>列做笛卡尔积，做出</a:t>
            </a:r>
            <a:r>
              <a:rPr lang="en-US" altLang="zh-CN" dirty="0"/>
              <a:t>log^2n</a:t>
            </a:r>
            <a:r>
              <a:rPr lang="zh-CN" altLang="en-US" dirty="0"/>
              <a:t>个二维平面</a:t>
            </a:r>
            <a:endParaRPr lang="en-US" altLang="zh-CN" dirty="0"/>
          </a:p>
          <a:p>
            <a:r>
              <a:rPr lang="zh-CN" altLang="en-US" dirty="0"/>
              <a:t>每次修改的时候，需要在</a:t>
            </a:r>
            <a:r>
              <a:rPr lang="en-US" altLang="zh-CN" dirty="0" err="1"/>
              <a:t>logn</a:t>
            </a:r>
            <a:r>
              <a:rPr lang="zh-CN" altLang="en-US" dirty="0"/>
              <a:t>个宽度的行，对应的</a:t>
            </a:r>
            <a:r>
              <a:rPr lang="en-US" altLang="zh-CN" dirty="0" err="1"/>
              <a:t>logn</a:t>
            </a:r>
            <a:r>
              <a:rPr lang="zh-CN" altLang="en-US" dirty="0"/>
              <a:t>个宽度的列二维平面上做行加列和</a:t>
            </a:r>
            <a:endParaRPr lang="en-US" altLang="zh-CN" dirty="0"/>
          </a:p>
          <a:p>
            <a:r>
              <a:rPr lang="zh-CN" altLang="en-US" dirty="0"/>
              <a:t>于是我们可以以</a:t>
            </a:r>
            <a:r>
              <a:rPr lang="en-US" altLang="zh-CN" dirty="0"/>
              <a:t>polylog</a:t>
            </a:r>
            <a:r>
              <a:rPr lang="zh-CN" altLang="en-US" dirty="0"/>
              <a:t>代价把</a:t>
            </a:r>
            <a:r>
              <a:rPr lang="en-US" altLang="zh-CN" dirty="0"/>
              <a:t>x&lt;A</a:t>
            </a:r>
            <a:r>
              <a:rPr lang="zh-CN" altLang="en-US" dirty="0"/>
              <a:t>加</a:t>
            </a:r>
            <a:r>
              <a:rPr lang="en-US" altLang="zh-CN" dirty="0"/>
              <a:t>y&lt;B</a:t>
            </a:r>
            <a:r>
              <a:rPr lang="zh-CN" altLang="en-US" dirty="0"/>
              <a:t>和问题归约到行加列和问题</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维护一个集合，支持：</a:t>
            </a:r>
            <a:endParaRPr lang="zh-CN" altLang="en-US" dirty="0"/>
          </a:p>
          <a:p>
            <a:r>
              <a:rPr lang="en-US" altLang="zh-CN" dirty="0"/>
              <a:t>O(1)</a:t>
            </a:r>
            <a:r>
              <a:rPr lang="zh-CN" altLang="en-US" dirty="0"/>
              <a:t>插入一个数</a:t>
            </a:r>
            <a:endParaRPr lang="zh-CN" altLang="en-US" dirty="0"/>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单点加查一圈和</a:t>
            </a:r>
            <a:endParaRPr lang="zh-CN" altLang="en-US" dirty="0"/>
          </a:p>
        </p:txBody>
      </p:sp>
      <p:sp>
        <p:nvSpPr>
          <p:cNvPr id="3" name="Content Placeholder 2"/>
          <p:cNvSpPr>
            <a:spLocks noGrp="1"/>
          </p:cNvSpPr>
          <p:nvPr>
            <p:ph idx="1"/>
          </p:nvPr>
        </p:nvSpPr>
        <p:spPr/>
        <p:txBody>
          <a:bodyPr/>
          <a:lstStyle/>
          <a:p>
            <a:r>
              <a:rPr lang="zh-CN" altLang="en-US" dirty="0"/>
              <a:t>给一个</a:t>
            </a:r>
            <a:r>
              <a:rPr lang="en-US" altLang="zh-CN" dirty="0"/>
              <a:t>n</a:t>
            </a:r>
            <a:r>
              <a:rPr lang="zh-CN" altLang="en-US" dirty="0"/>
              <a:t>个点</a:t>
            </a:r>
            <a:r>
              <a:rPr lang="en-US" altLang="zh-CN" dirty="0"/>
              <a:t>n</a:t>
            </a:r>
            <a:r>
              <a:rPr lang="zh-CN" altLang="en-US" dirty="0"/>
              <a:t>条边的图，每次操作将</a:t>
            </a:r>
            <a:r>
              <a:rPr lang="en-US" altLang="zh-CN" dirty="0"/>
              <a:t>x</a:t>
            </a:r>
            <a:r>
              <a:rPr lang="zh-CN" altLang="en-US" dirty="0"/>
              <a:t>加，查距离</a:t>
            </a:r>
            <a:r>
              <a:rPr lang="en-US" altLang="zh-CN" dirty="0"/>
              <a:t>x</a:t>
            </a:r>
            <a:r>
              <a:rPr lang="zh-CN" altLang="en-US" dirty="0"/>
              <a:t>不超过</a:t>
            </a:r>
            <a:r>
              <a:rPr lang="en-US" altLang="zh-CN" dirty="0"/>
              <a:t>1</a:t>
            </a:r>
            <a:r>
              <a:rPr lang="zh-CN" altLang="en-US" dirty="0"/>
              <a:t>的节点的和</a:t>
            </a:r>
            <a:endParaRPr lang="en-US" altLang="zh-CN" dirty="0"/>
          </a:p>
          <a:p>
            <a:endParaRPr lang="zh-CN" altLang="en-US" dirty="0"/>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lstStyle/>
          <a:p>
            <a:r>
              <a:rPr lang="zh-CN" altLang="en-US" dirty="0"/>
              <a:t>考虑将值存在边上</a:t>
            </a:r>
            <a:endParaRPr lang="en-US" altLang="zh-CN" dirty="0"/>
          </a:p>
          <a:p>
            <a:r>
              <a:rPr lang="zh-CN" altLang="en-US" dirty="0"/>
              <a:t>即我们建立图的邻接矩阵</a:t>
            </a:r>
            <a:endParaRPr lang="en-US" altLang="zh-CN" dirty="0"/>
          </a:p>
          <a:p>
            <a:r>
              <a:rPr lang="zh-CN" altLang="en-US" dirty="0"/>
              <a:t>修改变为一个点相邻的边加，查询变为一个点相邻的边和</a:t>
            </a:r>
            <a:endParaRPr lang="en-US" altLang="zh-CN" dirty="0"/>
          </a:p>
          <a:p>
            <a:r>
              <a:rPr lang="zh-CN" altLang="en-US" dirty="0"/>
              <a:t>邻接矩阵</a:t>
            </a:r>
            <a:r>
              <a:rPr lang="en-US" altLang="zh-CN" dirty="0"/>
              <a:t>f[</a:t>
            </a:r>
            <a:r>
              <a:rPr lang="en-US" altLang="zh-CN" dirty="0" err="1"/>
              <a:t>i</a:t>
            </a:r>
            <a:r>
              <a:rPr lang="en-US" altLang="zh-CN" dirty="0"/>
              <a:t>][j]</a:t>
            </a:r>
            <a:r>
              <a:rPr lang="zh-CN" altLang="en-US" dirty="0"/>
              <a:t>可以看做一个二维平面，上面有</a:t>
            </a:r>
            <a:r>
              <a:rPr lang="en-US" altLang="zh-CN" dirty="0"/>
              <a:t>n</a:t>
            </a:r>
            <a:r>
              <a:rPr lang="zh-CN" altLang="en-US" dirty="0"/>
              <a:t>个点</a:t>
            </a:r>
            <a:endParaRPr lang="en-US" altLang="zh-CN" dirty="0"/>
          </a:p>
          <a:p>
            <a:r>
              <a:rPr lang="zh-CN" altLang="en-US" dirty="0"/>
              <a:t>一个点一圈加即</a:t>
            </a:r>
            <a:r>
              <a:rPr lang="en-US" altLang="zh-CN" dirty="0"/>
              <a:t>f[x][</a:t>
            </a:r>
            <a:r>
              <a:rPr lang="zh-CN" altLang="en-US" dirty="0"/>
              <a:t>所有和</a:t>
            </a:r>
            <a:r>
              <a:rPr lang="en-US" altLang="zh-CN" dirty="0"/>
              <a:t>x</a:t>
            </a:r>
            <a:r>
              <a:rPr lang="zh-CN" altLang="en-US" dirty="0"/>
              <a:t>有边的点</a:t>
            </a:r>
            <a:r>
              <a:rPr lang="en-US" altLang="zh-CN" dirty="0"/>
              <a:t>]</a:t>
            </a:r>
            <a:r>
              <a:rPr lang="zh-CN" altLang="en-US" dirty="0"/>
              <a:t>加，查即</a:t>
            </a:r>
            <a:r>
              <a:rPr lang="en-US" altLang="zh-CN" dirty="0"/>
              <a:t>f[</a:t>
            </a:r>
            <a:r>
              <a:rPr lang="zh-CN" altLang="en-US" dirty="0"/>
              <a:t>所有和</a:t>
            </a:r>
            <a:r>
              <a:rPr lang="en-US" altLang="zh-CN" dirty="0"/>
              <a:t>x</a:t>
            </a:r>
            <a:r>
              <a:rPr lang="zh-CN" altLang="en-US" dirty="0"/>
              <a:t>有边的点</a:t>
            </a:r>
            <a:r>
              <a:rPr lang="en-US" altLang="zh-CN" dirty="0"/>
              <a:t>][x]</a:t>
            </a:r>
            <a:r>
              <a:rPr lang="zh-CN" altLang="en-US" dirty="0"/>
              <a:t>和</a:t>
            </a:r>
            <a:endParaRPr lang="en-US" altLang="zh-CN" dirty="0"/>
          </a:p>
          <a:p>
            <a:r>
              <a:rPr lang="zh-CN" altLang="en-US" dirty="0"/>
              <a:t>即行加列和</a:t>
            </a:r>
            <a:endParaRPr lang="zh-CN" altLang="en-US" dirty="0"/>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区间加区间</a:t>
            </a:r>
            <a:r>
              <a:rPr lang="en-US" altLang="zh-CN" dirty="0"/>
              <a:t>rank</a:t>
            </a:r>
            <a:endParaRPr lang="zh-CN" altLang="en-US" dirty="0"/>
          </a:p>
        </p:txBody>
      </p:sp>
      <p:sp>
        <p:nvSpPr>
          <p:cNvPr id="3" name="Content Placeholder 2"/>
          <p:cNvSpPr>
            <a:spLocks noGrp="1"/>
          </p:cNvSpPr>
          <p:nvPr>
            <p:ph idx="1"/>
          </p:nvPr>
        </p:nvSpPr>
        <p:spPr/>
        <p:txBody>
          <a:bodyPr/>
          <a:lstStyle/>
          <a:p>
            <a:r>
              <a:rPr lang="zh-CN" altLang="en-US" dirty="0"/>
              <a:t>维护一个序列，支持区间加，查询区间</a:t>
            </a:r>
            <a:r>
              <a:rPr lang="en-US" altLang="zh-CN" dirty="0"/>
              <a:t>&lt;x</a:t>
            </a:r>
            <a:r>
              <a:rPr lang="zh-CN" altLang="en-US" dirty="0"/>
              <a:t>的元素个数</a:t>
            </a:r>
            <a:endParaRPr lang="zh-CN" altLang="en-US" dirty="0"/>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normAutofit/>
          </a:bodyPr>
          <a:lstStyle/>
          <a:p>
            <a:r>
              <a:rPr lang="zh-CN" altLang="en-US" dirty="0"/>
              <a:t>序列分块，值域只需要</a:t>
            </a:r>
            <a:r>
              <a:rPr lang="en-US" altLang="zh-CN" dirty="0"/>
              <a:t>1…</a:t>
            </a:r>
            <a:r>
              <a:rPr lang="en-US" altLang="zh-CN" dirty="0" err="1"/>
              <a:t>sqrtn</a:t>
            </a:r>
            <a:endParaRPr lang="en-US" altLang="zh-CN" dirty="0"/>
          </a:p>
          <a:p>
            <a:r>
              <a:rPr lang="zh-CN" altLang="en-US" dirty="0"/>
              <a:t>区间</a:t>
            </a:r>
            <a:r>
              <a:rPr lang="en-US" altLang="zh-CN" dirty="0"/>
              <a:t>+</a:t>
            </a:r>
            <a:r>
              <a:rPr lang="en-US" altLang="zh-CN" dirty="0" err="1"/>
              <a:t>sqrtn</a:t>
            </a:r>
            <a:r>
              <a:rPr lang="zh-CN" altLang="en-US" dirty="0"/>
              <a:t>等价于区间删除，我们查询的值永远在</a:t>
            </a:r>
            <a:r>
              <a:rPr lang="en-US" altLang="zh-CN" dirty="0"/>
              <a:t>1…</a:t>
            </a:r>
            <a:r>
              <a:rPr lang="en-US" altLang="zh-CN" dirty="0" err="1"/>
              <a:t>sqrtn</a:t>
            </a:r>
            <a:r>
              <a:rPr lang="zh-CN" altLang="en-US" dirty="0"/>
              <a:t>内</a:t>
            </a:r>
            <a:endParaRPr lang="en-US" altLang="zh-CN" dirty="0"/>
          </a:p>
          <a:p>
            <a:r>
              <a:rPr lang="zh-CN" altLang="en-US" dirty="0"/>
              <a:t>区间</a:t>
            </a:r>
            <a:r>
              <a:rPr lang="en-US" altLang="zh-CN" dirty="0"/>
              <a:t>-</a:t>
            </a:r>
            <a:r>
              <a:rPr lang="en-US" altLang="zh-CN" dirty="0" err="1"/>
              <a:t>sqrtn</a:t>
            </a:r>
            <a:r>
              <a:rPr lang="zh-CN" altLang="en-US" dirty="0"/>
              <a:t>等价于区间复原</a:t>
            </a:r>
            <a:endParaRPr lang="en-US" altLang="zh-CN" dirty="0"/>
          </a:p>
          <a:p>
            <a:r>
              <a:rPr lang="zh-CN" altLang="en-US" dirty="0"/>
              <a:t>我们直接归约区间加，全局等于</a:t>
            </a:r>
            <a:r>
              <a:rPr lang="en-US" altLang="zh-CN" dirty="0"/>
              <a:t>x</a:t>
            </a:r>
            <a:r>
              <a:rPr lang="zh-CN" altLang="en-US" dirty="0"/>
              <a:t>元素个数</a:t>
            </a:r>
            <a:endParaRPr lang="zh-CN" altLang="en-US" dirty="0"/>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归约</a:t>
            </a:r>
            <a:endParaRPr lang="zh-CN" altLang="en-US" dirty="0"/>
          </a:p>
        </p:txBody>
      </p:sp>
      <p:sp>
        <p:nvSpPr>
          <p:cNvPr id="3" name="Content Placeholder 2"/>
          <p:cNvSpPr>
            <a:spLocks noGrp="1"/>
          </p:cNvSpPr>
          <p:nvPr>
            <p:ph idx="1"/>
          </p:nvPr>
        </p:nvSpPr>
        <p:spPr/>
        <p:txBody>
          <a:bodyPr>
            <a:normAutofit fontScale="92500" lnSpcReduction="10000"/>
          </a:bodyPr>
          <a:lstStyle/>
          <a:p>
            <a:r>
              <a:rPr lang="zh-CN" altLang="en-US" dirty="0"/>
              <a:t>值域</a:t>
            </a:r>
            <a:r>
              <a:rPr lang="en-US" altLang="zh-CN" dirty="0"/>
              <a:t>01</a:t>
            </a:r>
            <a:r>
              <a:rPr lang="zh-CN" altLang="en-US" dirty="0"/>
              <a:t>的矩阵</a:t>
            </a:r>
            <a:r>
              <a:rPr lang="en-US" altLang="zh-CN" dirty="0"/>
              <a:t>B,C</a:t>
            </a:r>
            <a:endParaRPr lang="en-US" altLang="zh-CN" dirty="0"/>
          </a:p>
          <a:p>
            <a:r>
              <a:rPr lang="en-US" altLang="zh-CN" dirty="0"/>
              <a:t>B[</a:t>
            </a:r>
            <a:r>
              <a:rPr lang="en-US" altLang="zh-CN" dirty="0" err="1"/>
              <a:t>i</a:t>
            </a:r>
            <a:r>
              <a:rPr lang="en-US" altLang="zh-CN" dirty="0"/>
              <a:t>][j]</a:t>
            </a:r>
            <a:r>
              <a:rPr lang="zh-CN" altLang="en-US" dirty="0"/>
              <a:t>表示第</a:t>
            </a:r>
            <a:r>
              <a:rPr lang="en-US" altLang="zh-CN" dirty="0"/>
              <a:t>j</a:t>
            </a:r>
            <a:r>
              <a:rPr lang="zh-CN" altLang="en-US" dirty="0"/>
              <a:t>个块中</a:t>
            </a:r>
            <a:r>
              <a:rPr lang="en-US" altLang="zh-CN" dirty="0" err="1"/>
              <a:t>i</a:t>
            </a:r>
            <a:r>
              <a:rPr lang="zh-CN" altLang="en-US" dirty="0"/>
              <a:t>是否出现，一个值在一个块中最多出现一次</a:t>
            </a:r>
            <a:endParaRPr lang="en-US" altLang="zh-CN" dirty="0"/>
          </a:p>
          <a:p>
            <a:r>
              <a:rPr lang="en-US" altLang="zh-CN" dirty="0"/>
              <a:t>C[</a:t>
            </a:r>
            <a:r>
              <a:rPr lang="en-US" altLang="zh-CN" dirty="0" err="1"/>
              <a:t>i</a:t>
            </a:r>
            <a:r>
              <a:rPr lang="en-US" altLang="zh-CN" dirty="0"/>
              <a:t>][j]</a:t>
            </a:r>
            <a:r>
              <a:rPr lang="zh-CN" altLang="en-US" dirty="0"/>
              <a:t>我们使用操作来实现</a:t>
            </a:r>
            <a:endParaRPr lang="en-US" altLang="zh-CN" dirty="0"/>
          </a:p>
          <a:p>
            <a:r>
              <a:rPr lang="en-US" altLang="zh-CN" dirty="0"/>
              <a:t>A[</a:t>
            </a:r>
            <a:r>
              <a:rPr lang="en-US" altLang="zh-CN" dirty="0" err="1"/>
              <a:t>i</a:t>
            </a:r>
            <a:r>
              <a:rPr lang="en-US" altLang="zh-CN" dirty="0"/>
              <a:t>][j]=B[</a:t>
            </a:r>
            <a:r>
              <a:rPr lang="en-US" altLang="zh-CN" dirty="0" err="1"/>
              <a:t>i</a:t>
            </a:r>
            <a:r>
              <a:rPr lang="en-US" altLang="zh-CN" dirty="0"/>
              <a:t>][k]*C[k][j]</a:t>
            </a:r>
            <a:endParaRPr lang="en-US" altLang="zh-CN" dirty="0"/>
          </a:p>
          <a:p>
            <a:r>
              <a:rPr lang="zh-CN" altLang="en-US" dirty="0"/>
              <a:t>对于一个</a:t>
            </a:r>
            <a:r>
              <a:rPr lang="en-US" altLang="zh-CN" dirty="0"/>
              <a:t>C[1…</a:t>
            </a:r>
            <a:r>
              <a:rPr lang="en-US" altLang="zh-CN" dirty="0" err="1"/>
              <a:t>sqrtn</a:t>
            </a:r>
            <a:r>
              <a:rPr lang="en-US" altLang="zh-CN" dirty="0"/>
              <a:t>][j]</a:t>
            </a:r>
            <a:r>
              <a:rPr lang="zh-CN" altLang="en-US" dirty="0"/>
              <a:t>，我们通过</a:t>
            </a:r>
            <a:r>
              <a:rPr lang="en-US" altLang="zh-CN" dirty="0" err="1"/>
              <a:t>sqrtn</a:t>
            </a:r>
            <a:r>
              <a:rPr lang="zh-CN" altLang="en-US" dirty="0"/>
              <a:t>次区间加可以将其拼出，第</a:t>
            </a:r>
            <a:r>
              <a:rPr lang="en-US" altLang="zh-CN" dirty="0" err="1"/>
              <a:t>i</a:t>
            </a:r>
            <a:r>
              <a:rPr lang="zh-CN" altLang="en-US" dirty="0"/>
              <a:t>个块被加</a:t>
            </a:r>
            <a:r>
              <a:rPr lang="en-US" altLang="zh-CN" dirty="0" err="1"/>
              <a:t>sqrtn</a:t>
            </a:r>
            <a:r>
              <a:rPr lang="zh-CN" altLang="en-US" dirty="0"/>
              <a:t>当且仅当</a:t>
            </a:r>
            <a:r>
              <a:rPr lang="en-US" altLang="zh-CN" dirty="0"/>
              <a:t>C[</a:t>
            </a:r>
            <a:r>
              <a:rPr lang="en-US" altLang="zh-CN" dirty="0" err="1"/>
              <a:t>i</a:t>
            </a:r>
            <a:r>
              <a:rPr lang="en-US" altLang="zh-CN" dirty="0"/>
              <a:t>][j]=0</a:t>
            </a:r>
            <a:endParaRPr lang="en-US" altLang="zh-CN" dirty="0"/>
          </a:p>
          <a:p>
            <a:r>
              <a:rPr lang="zh-CN" altLang="en-US" dirty="0"/>
              <a:t>然后通过</a:t>
            </a:r>
            <a:r>
              <a:rPr lang="en-US" altLang="zh-CN" dirty="0" err="1"/>
              <a:t>sqrtn</a:t>
            </a:r>
            <a:r>
              <a:rPr lang="zh-CN" altLang="en-US" dirty="0"/>
              <a:t>次全局</a:t>
            </a:r>
            <a:r>
              <a:rPr lang="en-US" altLang="zh-CN" dirty="0"/>
              <a:t>=</a:t>
            </a:r>
            <a:r>
              <a:rPr lang="en-US" altLang="zh-CN" dirty="0" err="1"/>
              <a:t>i</a:t>
            </a:r>
            <a:r>
              <a:rPr lang="zh-CN" altLang="en-US" dirty="0"/>
              <a:t>的数可以得到对每个</a:t>
            </a:r>
            <a:r>
              <a:rPr lang="en-US" altLang="zh-CN" dirty="0" err="1"/>
              <a:t>i</a:t>
            </a:r>
            <a:r>
              <a:rPr lang="zh-CN" altLang="en-US" dirty="0"/>
              <a:t>的</a:t>
            </a:r>
            <a:r>
              <a:rPr lang="en-US" altLang="zh-CN" dirty="0"/>
              <a:t>sum B[</a:t>
            </a:r>
            <a:r>
              <a:rPr lang="en-US" altLang="zh-CN" dirty="0" err="1"/>
              <a:t>i</a:t>
            </a:r>
            <a:r>
              <a:rPr lang="en-US" altLang="zh-CN" dirty="0"/>
              <a:t>][k] [</a:t>
            </a:r>
            <a:r>
              <a:rPr lang="en-US" altLang="zh-CN" dirty="0" err="1"/>
              <a:t>cond</a:t>
            </a:r>
            <a:r>
              <a:rPr lang="en-US" altLang="zh-CN" dirty="0"/>
              <a:t>=C[k][j]],k=1…</a:t>
            </a:r>
            <a:r>
              <a:rPr lang="en-US" altLang="zh-CN" dirty="0" err="1"/>
              <a:t>sqrtn</a:t>
            </a:r>
            <a:endParaRPr lang="en-US" altLang="zh-CN" dirty="0"/>
          </a:p>
          <a:p>
            <a:r>
              <a:rPr lang="en-US" altLang="zh-CN" dirty="0" err="1"/>
              <a:t>sqrtn</a:t>
            </a:r>
            <a:r>
              <a:rPr lang="zh-CN" altLang="en-US" dirty="0"/>
              <a:t>次操作解决了</a:t>
            </a:r>
            <a:r>
              <a:rPr lang="en-US" altLang="zh-CN" dirty="0"/>
              <a:t>C[1…</a:t>
            </a:r>
            <a:r>
              <a:rPr lang="en-US" altLang="zh-CN" dirty="0" err="1"/>
              <a:t>sqrtn</a:t>
            </a:r>
            <a:r>
              <a:rPr lang="en-US" altLang="zh-CN" dirty="0"/>
              <a:t>][j]</a:t>
            </a:r>
            <a:endParaRPr lang="en-US" altLang="zh-CN" dirty="0"/>
          </a:p>
          <a:p>
            <a:r>
              <a:rPr lang="zh-CN" altLang="en-US" dirty="0"/>
              <a:t>于是</a:t>
            </a:r>
            <a:r>
              <a:rPr lang="en-US" altLang="zh-CN" dirty="0"/>
              <a:t>n</a:t>
            </a:r>
            <a:r>
              <a:rPr lang="zh-CN" altLang="en-US" dirty="0"/>
              <a:t>次操作解决了</a:t>
            </a:r>
            <a:r>
              <a:rPr lang="en-US" altLang="zh-CN" dirty="0"/>
              <a:t>C[1…</a:t>
            </a:r>
            <a:r>
              <a:rPr lang="en-US" altLang="zh-CN" dirty="0" err="1"/>
              <a:t>sqrtn</a:t>
            </a:r>
            <a:r>
              <a:rPr lang="en-US" altLang="zh-CN" dirty="0"/>
              <a:t>][1…</a:t>
            </a:r>
            <a:r>
              <a:rPr lang="en-US" altLang="zh-CN" dirty="0" err="1"/>
              <a:t>sqrtn</a:t>
            </a:r>
            <a:r>
              <a:rPr lang="en-US" altLang="zh-CN" dirty="0"/>
              <a:t>]</a:t>
            </a:r>
            <a:endParaRPr lang="zh-CN" altLang="en-US" dirty="0"/>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二维平面修改，给定</a:t>
            </a:r>
            <a:r>
              <a:rPr lang="en-US" altLang="zh-CN" dirty="0"/>
              <a:t>n</a:t>
            </a:r>
            <a:r>
              <a:rPr lang="zh-CN" altLang="en-US" dirty="0"/>
              <a:t>个点</a:t>
            </a:r>
            <a:endParaRPr lang="zh-CN" altLang="en-US" dirty="0"/>
          </a:p>
        </p:txBody>
      </p:sp>
      <p:sp>
        <p:nvSpPr>
          <p:cNvPr id="3" name="Content Placeholder 2"/>
          <p:cNvSpPr>
            <a:spLocks noGrp="1"/>
          </p:cNvSpPr>
          <p:nvPr>
            <p:ph idx="1"/>
          </p:nvPr>
        </p:nvSpPr>
        <p:spPr/>
        <p:txBody>
          <a:bodyPr/>
          <a:lstStyle/>
          <a:p>
            <a:r>
              <a:rPr lang="en-US" altLang="zh-CN" dirty="0"/>
              <a:t>1.</a:t>
            </a:r>
            <a:r>
              <a:rPr lang="zh-CN" altLang="en-US" dirty="0"/>
              <a:t>矩形加矩形和（行加列和前面都证了）</a:t>
            </a:r>
            <a:endParaRPr lang="en-US" altLang="zh-CN" dirty="0"/>
          </a:p>
          <a:p>
            <a:r>
              <a:rPr lang="en-US" altLang="zh-CN" dirty="0"/>
              <a:t>2.</a:t>
            </a:r>
            <a:r>
              <a:rPr lang="zh-CN" altLang="en-US" dirty="0"/>
              <a:t>矩形加矩形</a:t>
            </a:r>
            <a:r>
              <a:rPr lang="en-US" altLang="zh-CN" dirty="0"/>
              <a:t>max</a:t>
            </a:r>
            <a:endParaRPr lang="en-US" altLang="zh-CN" dirty="0"/>
          </a:p>
          <a:p>
            <a:r>
              <a:rPr lang="en-US" altLang="zh-CN" dirty="0"/>
              <a:t>3.</a:t>
            </a:r>
            <a:r>
              <a:rPr lang="zh-CN" altLang="en-US" dirty="0"/>
              <a:t>矩形</a:t>
            </a:r>
            <a:r>
              <a:rPr lang="en-US" altLang="zh-CN" dirty="0"/>
              <a:t>max=</a:t>
            </a:r>
            <a:r>
              <a:rPr lang="zh-CN" altLang="en-US" dirty="0"/>
              <a:t>矩形和（</a:t>
            </a:r>
            <a:r>
              <a:rPr lang="en-US" altLang="zh-CN" dirty="0"/>
              <a:t>max=</a:t>
            </a:r>
            <a:r>
              <a:rPr lang="zh-CN" altLang="en-US" dirty="0"/>
              <a:t>可以用来当</a:t>
            </a:r>
            <a:r>
              <a:rPr lang="en-US" altLang="zh-CN" dirty="0"/>
              <a:t>+1</a:t>
            </a:r>
            <a:r>
              <a:rPr lang="zh-CN" altLang="en-US" dirty="0"/>
              <a:t>用）</a:t>
            </a:r>
            <a:endParaRPr lang="en-US" altLang="zh-CN" dirty="0"/>
          </a:p>
          <a:p>
            <a:r>
              <a:rPr lang="en-US" altLang="zh-CN" dirty="0"/>
              <a:t>4.</a:t>
            </a:r>
            <a:endParaRPr lang="en-US" altLang="zh-CN" dirty="0"/>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二维平面修改，</a:t>
            </a:r>
            <a:r>
              <a:rPr lang="en-US" altLang="zh-CN" dirty="0"/>
              <a:t>n*n</a:t>
            </a:r>
            <a:r>
              <a:rPr lang="zh-CN" altLang="en-US" dirty="0"/>
              <a:t>的满点集</a:t>
            </a:r>
            <a:endParaRPr lang="zh-CN" altLang="en-US" dirty="0"/>
          </a:p>
        </p:txBody>
      </p:sp>
      <p:sp>
        <p:nvSpPr>
          <p:cNvPr id="3" name="内容占位符 2"/>
          <p:cNvSpPr>
            <a:spLocks noGrp="1"/>
          </p:cNvSpPr>
          <p:nvPr>
            <p:ph idx="1"/>
          </p:nvPr>
        </p:nvSpPr>
        <p:spPr/>
        <p:txBody>
          <a:bodyPr/>
          <a:lstStyle/>
          <a:p>
            <a:r>
              <a:rPr lang="zh-CN" altLang="en-US" dirty="0"/>
              <a:t>矩形加矩形和是</a:t>
            </a:r>
            <a:r>
              <a:rPr lang="en-US" altLang="zh-CN" dirty="0"/>
              <a:t>polylog</a:t>
            </a:r>
            <a:r>
              <a:rPr lang="zh-CN" altLang="en-US" dirty="0"/>
              <a:t>的</a:t>
            </a:r>
            <a:endParaRPr lang="en-US" altLang="zh-CN" dirty="0"/>
          </a:p>
          <a:p>
            <a:r>
              <a:rPr lang="en-US" altLang="zh-CN" dirty="0"/>
              <a:t>1.</a:t>
            </a:r>
            <a:r>
              <a:rPr lang="zh-CN" altLang="en-US" dirty="0"/>
              <a:t>矩形加矩形</a:t>
            </a:r>
            <a:r>
              <a:rPr lang="en-US" altLang="zh-CN" dirty="0"/>
              <a:t>max</a:t>
            </a:r>
            <a:r>
              <a:rPr lang="zh-CN" altLang="en-US" dirty="0"/>
              <a:t>（</a:t>
            </a:r>
            <a:r>
              <a:rPr lang="en-US" altLang="zh-CN" dirty="0"/>
              <a:t>Klee’s measure with depth</a:t>
            </a:r>
            <a:r>
              <a:rPr lang="zh-CN" altLang="en-US" dirty="0"/>
              <a:t>）</a:t>
            </a:r>
            <a:endParaRPr lang="en-US" altLang="zh-CN" dirty="0"/>
          </a:p>
          <a:p>
            <a:r>
              <a:rPr lang="en-US" altLang="zh-CN" dirty="0"/>
              <a:t>2.</a:t>
            </a:r>
            <a:endParaRPr lang="zh-CN" altLang="en-US" dirty="0"/>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endParaRPr lang="zh-CN" altLang="en-US" dirty="0"/>
          </a:p>
        </p:txBody>
      </p:sp>
      <p:sp>
        <p:nvSpPr>
          <p:cNvPr id="3" name="副标题 2"/>
          <p:cNvSpPr>
            <a:spLocks noGrp="1"/>
          </p:cNvSpPr>
          <p:nvPr>
            <p:ph type="subTitle" idx="1"/>
          </p:nvPr>
        </p:nvSpPr>
        <p:spPr/>
        <p:txBody>
          <a:bodyPr>
            <a:normAutofit/>
          </a:bodyPr>
          <a:lstStyle/>
          <a:p>
            <a:r>
              <a:rPr lang="zh-CN" altLang="en-US" dirty="0"/>
              <a:t>大分块是被出出来的时候我们认为比较难的题</a:t>
            </a:r>
            <a:endParaRPr lang="en-US" altLang="zh-CN" dirty="0"/>
          </a:p>
          <a:p>
            <a:r>
              <a:rPr lang="zh-CN" altLang="en-US" dirty="0"/>
              <a:t>原有大分块普遍比现有的难度</a:t>
            </a:r>
            <a:r>
              <a:rPr lang="en-US" altLang="zh-CN" dirty="0"/>
              <a:t>4</a:t>
            </a:r>
            <a:r>
              <a:rPr lang="zh-CN" altLang="en-US" dirty="0"/>
              <a:t>普通题弱</a:t>
            </a:r>
            <a:endParaRPr lang="en-US" altLang="zh-CN" dirty="0"/>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endParaRPr lang="zh-CN" altLang="en-US" dirty="0"/>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endParaRPr lang="en-US" altLang="zh-CN" dirty="0"/>
          </a:p>
          <a:p>
            <a:endParaRPr lang="en-US" altLang="zh-CN" dirty="0"/>
          </a:p>
          <a:p>
            <a:r>
              <a:rPr lang="zh-CN" altLang="en-US" dirty="0"/>
              <a:t>给你一个序列</a:t>
            </a:r>
            <a:endParaRPr lang="zh-CN" altLang="en-US" dirty="0"/>
          </a:p>
          <a:p>
            <a:r>
              <a:rPr lang="en-US" altLang="zh-CN" dirty="0"/>
              <a:t>1.</a:t>
            </a:r>
            <a:r>
              <a:rPr lang="zh-CN" altLang="en-US" dirty="0"/>
              <a:t>区间所有</a:t>
            </a:r>
            <a:r>
              <a:rPr lang="en-US" altLang="zh-CN" dirty="0"/>
              <a:t>x</a:t>
            </a:r>
            <a:r>
              <a:rPr lang="zh-CN" altLang="en-US" dirty="0"/>
              <a:t>变成</a:t>
            </a:r>
            <a:r>
              <a:rPr lang="en-US" altLang="zh-CN" dirty="0"/>
              <a:t>y </a:t>
            </a:r>
            <a:endParaRPr lang="en-US" altLang="zh-CN" dirty="0"/>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dirty="0"/>
              <a:t>离散化后对值域进行分块</a:t>
            </a:r>
            <a:endParaRPr lang="zh-CN" altLang="en-US" dirty="0"/>
          </a:p>
          <a:p>
            <a:r>
              <a:rPr lang="zh-CN" altLang="en-US" dirty="0"/>
              <a:t>还是维护第</a:t>
            </a:r>
            <a:r>
              <a:rPr lang="en-US" altLang="zh-CN" dirty="0" err="1"/>
              <a:t>i</a:t>
            </a:r>
            <a:r>
              <a:rPr lang="zh-CN" altLang="en-US" dirty="0"/>
              <a:t>个块里面有多少个数</a:t>
            </a:r>
            <a:endParaRPr lang="zh-CN" altLang="en-US" dirty="0"/>
          </a:p>
          <a:p>
            <a:r>
              <a:rPr lang="zh-CN" altLang="en-US" dirty="0"/>
              <a:t>查询的时候从第一个块开始往右跑</a:t>
            </a:r>
            <a:endParaRPr lang="zh-CN" altLang="en-US" dirty="0"/>
          </a:p>
          <a:p>
            <a:r>
              <a:rPr lang="zh-CN" altLang="en-US" dirty="0"/>
              <a:t>最多走过</a:t>
            </a:r>
            <a:r>
              <a:rPr lang="en-US" altLang="zh-CN" dirty="0"/>
              <a:t>sqrt(n)</a:t>
            </a:r>
            <a:r>
              <a:rPr lang="zh-CN" altLang="en-US" dirty="0"/>
              <a:t>个整块和</a:t>
            </a:r>
            <a:r>
              <a:rPr lang="en-US" altLang="zh-CN" dirty="0"/>
              <a:t>sqrt(n)</a:t>
            </a:r>
            <a:r>
              <a:rPr lang="zh-CN" altLang="en-US" dirty="0"/>
              <a:t>个零散的数</a:t>
            </a:r>
            <a:endParaRPr lang="zh-CN" altLang="en-US" dirty="0"/>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endParaRPr lang="zh-CN" altLang="en-US" dirty="0"/>
          </a:p>
          <a:p>
            <a:endParaRPr lang="zh-CN" altLang="en-US" dirty="0"/>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endParaRPr lang="zh-CN" altLang="en-US" dirty="0"/>
          </a:p>
          <a:p>
            <a:endParaRPr lang="zh-CN" altLang="en-US" dirty="0"/>
          </a:p>
          <a:p>
            <a:endParaRPr lang="zh-CN" altLang="en-US" dirty="0"/>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endParaRPr lang="zh-CN" altLang="en-US" dirty="0"/>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endParaRPr lang="zh-CN" altLang="en-US" dirty="0"/>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endParaRPr lang="zh-CN" altLang="en-US" dirty="0"/>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endParaRPr lang="zh-CN" altLang="en-US" dirty="0"/>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a:t> 896 </a:t>
            </a:r>
            <a:r>
              <a:rPr lang="en-US" altLang="zh-CN" dirty="0"/>
              <a:t>E</a:t>
            </a:r>
            <a:endParaRPr lang="en-US" altLang="zh-CN" dirty="0"/>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endParaRPr lang="en-US" altLang="zh-CN" dirty="0"/>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endParaRPr lang="zh-CN" altLang="en-US" dirty="0"/>
          </a:p>
          <a:p>
            <a:r>
              <a:rPr lang="zh-CN" altLang="en-US" dirty="0"/>
              <a:t>值域</a:t>
            </a:r>
            <a:r>
              <a:rPr lang="en-US" altLang="zh-CN" dirty="0"/>
              <a:t>1e5</a:t>
            </a:r>
            <a:endParaRPr lang="zh-CN" altLang="en-US" dirty="0"/>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endParaRPr lang="zh-CN" altLang="en-US" dirty="0"/>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考虑分块，可以发现每块的最大值总是不增的</a:t>
            </a:r>
            <a:endParaRPr lang="zh-CN" altLang="en-US" dirty="0"/>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endParaRPr lang="en-US" altLang="zh-CN" dirty="0"/>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endParaRPr lang="zh-CN" altLang="en-US" dirty="0"/>
          </a:p>
          <a:p>
            <a:endParaRPr lang="zh-CN" altLang="en-US" dirty="0"/>
          </a:p>
          <a:p>
            <a:endParaRPr lang="zh-CN" altLang="en-US" dirty="0"/>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endParaRPr lang="zh-CN" altLang="en-US" dirty="0">
              <a:sym typeface="+mn-ea"/>
            </a:endParaRP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p:txBody>
      </p:sp>
      <p:graphicFrame>
        <p:nvGraphicFramePr>
          <p:cNvPr id="6" name="对象 5"/>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spid="_x0000_s4" name="" r:id="rId1" imgW="8963025" imgH="1781175" progId="Paint.Picture">
                  <p:embed/>
                </p:oleObj>
              </mc:Choice>
              <mc:Fallback>
                <p:oleObj name="" r:id="rId1" imgW="8963025" imgH="1781175" progId="Paint.Picture">
                  <p:embed/>
                  <p:pic>
                    <p:nvPicPr>
                      <p:cNvPr id="0" name="图片 6" descr="image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spid="_x0000_s7" name="" r:id="rId3" imgW="8991600" imgH="1724025" progId="Paint.Picture">
                  <p:embed/>
                </p:oleObj>
              </mc:Choice>
              <mc:Fallback>
                <p:oleObj name="" r:id="rId3" imgW="8991600" imgH="1724025" progId="Paint.Picture">
                  <p:embed/>
                  <p:pic>
                    <p:nvPicPr>
                      <p:cNvPr id="0" name="图片 4" descr="image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en-US" altLang="zh-CN" dirty="0"/>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endParaRPr lang="en-US" altLang="zh-CN" dirty="0"/>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endParaRPr lang="en-US" altLang="zh-CN" dirty="0"/>
          </a:p>
          <a:p>
            <a:r>
              <a:rPr lang="zh-CN" altLang="en-US" dirty="0"/>
              <a:t>如果</a:t>
            </a:r>
            <a:r>
              <a:rPr lang="en-US" altLang="zh-CN" dirty="0"/>
              <a:t>v &lt; x * 2</a:t>
            </a:r>
            <a:endParaRPr lang="en-US" altLang="zh-CN" dirty="0"/>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endParaRPr lang="en-US" altLang="zh-CN" dirty="0"/>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spid="_x0000_s3" name="" r:id="rId1" imgW="2762250" imgH="2085975" progId="PBrush">
                  <p:embed/>
                </p:oleObj>
              </mc:Choice>
              <mc:Fallback>
                <p:oleObj name="" r:id="rId1" imgW="2762250" imgH="2085975" progId="PBrush">
                  <p:embed/>
                  <p:pic>
                    <p:nvPicPr>
                      <p:cNvPr id="0" name="Picture 2" descr="image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spid="_x0000_s4" name="" r:id="rId3" imgW="2914650" imgH="2466975" progId="PBrush">
                  <p:embed/>
                </p:oleObj>
              </mc:Choice>
              <mc:Fallback>
                <p:oleObj name="" r:id="rId3" imgW="2914650" imgH="2466975" progId="PBrush">
                  <p:embed/>
                  <p:pic>
                    <p:nvPicPr>
                      <p:cNvPr id="0" name="Picture 1" descr="image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endParaRPr lang="zh-CN" altLang="en-US" dirty="0"/>
          </a:p>
          <a:p>
            <a:r>
              <a:rPr lang="zh-CN" altLang="en-US" dirty="0"/>
              <a:t>可以每块维护一个值域上的链表</a:t>
            </a:r>
            <a:endParaRPr lang="zh-CN" altLang="en-US" dirty="0"/>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endParaRPr lang="zh-CN" altLang="en-US" dirty="0"/>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endParaRPr lang="en-US" altLang="zh-CN" dirty="0"/>
          </a:p>
          <a:p>
            <a:r>
              <a:rPr lang="zh-CN" altLang="en-US" dirty="0"/>
              <a:t>然后维护一下块内可能出现的所有数</a:t>
            </a:r>
            <a:endParaRPr lang="zh-CN" altLang="en-US" dirty="0"/>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dirty="0"/>
              <a:t>不过链表常数巨大。。。</a:t>
            </a:r>
            <a:endParaRPr lang="zh-CN" altLang="en-US" dirty="0"/>
          </a:p>
          <a:p>
            <a:r>
              <a:rPr lang="zh-CN" altLang="en-US" dirty="0"/>
              <a:t>这个应该跑的很慢</a:t>
            </a:r>
            <a:endParaRPr lang="zh-CN" altLang="en-US" dirty="0"/>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endParaRPr lang="en-US" altLang="zh-CN"/>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endParaRPr lang="en-US" altLang="zh-CN" dirty="0"/>
          </a:p>
          <a:p>
            <a:r>
              <a:rPr lang="zh-CN" altLang="en-US" dirty="0"/>
              <a:t>然后启发式合并这个</a:t>
            </a:r>
            <a:r>
              <a:rPr lang="en-US" altLang="zh-CN" dirty="0"/>
              <a:t>vector</a:t>
            </a:r>
            <a:endParaRPr lang="en-US" altLang="zh-CN" dirty="0"/>
          </a:p>
          <a:p>
            <a:r>
              <a:rPr lang="zh-CN" altLang="en-US" dirty="0"/>
              <a:t>这个做法由于对缓存友好，所以会跑的快一些</a:t>
            </a:r>
            <a:endParaRPr lang="zh-CN" altLang="en-US" dirty="0"/>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endParaRPr lang="en-US" altLang="zh-CN"/>
          </a:p>
        </p:txBody>
      </p:sp>
      <p:sp>
        <p:nvSpPr>
          <p:cNvPr id="3" name="内容占位符 2"/>
          <p:cNvSpPr>
            <a:spLocks noGrp="1"/>
          </p:cNvSpPr>
          <p:nvPr>
            <p:ph idx="1"/>
          </p:nvPr>
        </p:nvSpPr>
        <p:spPr/>
        <p:txBody>
          <a:bodyPr/>
          <a:lstStyle/>
          <a:p>
            <a:r>
              <a:rPr lang="zh-CN" altLang="en-US" dirty="0"/>
              <a:t>可以用一个并查集维护</a:t>
            </a:r>
            <a:endParaRPr lang="zh-CN" altLang="en-US" dirty="0"/>
          </a:p>
          <a:p>
            <a:r>
              <a:rPr lang="zh-CN" altLang="en-US" dirty="0"/>
              <a:t>这个并查集由于只支持：</a:t>
            </a:r>
            <a:endParaRPr lang="zh-CN" altLang="en-US" dirty="0"/>
          </a:p>
          <a:p>
            <a:r>
              <a:rPr lang="en-US" altLang="zh-CN" dirty="0"/>
              <a:t>1. merge( x , y )</a:t>
            </a:r>
            <a:endParaRPr lang="en-US" altLang="zh-CN" dirty="0"/>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endParaRPr lang="en-US" altLang="zh-CN" dirty="0"/>
          </a:p>
          <a:p>
            <a:r>
              <a:rPr lang="zh-CN" altLang="en-US" dirty="0"/>
              <a:t>所以复杂度是</a:t>
            </a:r>
            <a:r>
              <a:rPr lang="en-US" altLang="zh-CN" dirty="0"/>
              <a:t>O( 1 )</a:t>
            </a:r>
            <a:r>
              <a:rPr lang="zh-CN" altLang="en-US" dirty="0"/>
              <a:t>的并查集</a:t>
            </a:r>
            <a:endParaRPr lang="zh-CN" altLang="en-US" dirty="0"/>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（已换题，新题没传）</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前</a:t>
            </a:r>
            <a:r>
              <a:rPr lang="en-US" altLang="zh-CN"/>
              <a:t>]</a:t>
            </a:r>
            <a:r>
              <a:rPr lang="zh-CN" altLang="en-US"/>
              <a:t>第三</a:t>
            </a:r>
            <a:r>
              <a:rPr lang="zh-CN" altLang="en-US" dirty="0"/>
              <a:t>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r>
              <a:rPr lang="zh-CN" altLang="en-US" dirty="0"/>
              <a:t>（准备替换）</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endParaRPr lang="en-US" altLang="zh-CN" dirty="0"/>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endParaRPr lang="zh-CN" altLang="en-US" dirty="0"/>
          </a:p>
        </p:txBody>
      </p:sp>
      <p:pic>
        <p:nvPicPr>
          <p:cNvPr id="4" name="图片 3"/>
          <p:cNvPicPr>
            <a:picLocks noChangeAspect="1"/>
          </p:cNvPicPr>
          <p:nvPr/>
        </p:nvPicPr>
        <p:blipFill>
          <a:blip r:embed="rId1" cstate="print"/>
          <a:stretch>
            <a:fillRect/>
          </a:stretch>
        </p:blipFill>
        <p:spPr>
          <a:xfrm>
            <a:off x="838200" y="1563467"/>
            <a:ext cx="2952750" cy="280987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endParaRPr lang="en-US" altLang="zh-CN" dirty="0"/>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天降之物（准备替换）</a:t>
            </a:r>
            <a:endParaRPr lang="zh-CN" altLang="en-US" dirty="0"/>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endParaRPr lang="en-US" altLang="zh-CN" dirty="0"/>
          </a:p>
          <a:p>
            <a:endParaRPr lang="en-US" altLang="zh-CN" dirty="0"/>
          </a:p>
          <a:p>
            <a:r>
              <a:rPr lang="zh-CN" altLang="en-US" dirty="0"/>
              <a:t>序列</a:t>
            </a:r>
            <a:r>
              <a:rPr lang="en-US" altLang="zh-CN" dirty="0"/>
              <a:t>a</a:t>
            </a:r>
            <a:endParaRPr lang="en-US" altLang="zh-CN" dirty="0"/>
          </a:p>
          <a:p>
            <a:r>
              <a:rPr lang="en-US" altLang="zh-CN" dirty="0"/>
              <a:t>1.</a:t>
            </a:r>
            <a:r>
              <a:rPr lang="zh-CN" altLang="en-US" dirty="0"/>
              <a:t>把所有</a:t>
            </a:r>
            <a:r>
              <a:rPr lang="en-US" altLang="zh-CN" dirty="0"/>
              <a:t>x</a:t>
            </a:r>
            <a:r>
              <a:rPr lang="zh-CN" altLang="en-US" dirty="0"/>
              <a:t>变成</a:t>
            </a:r>
            <a:r>
              <a:rPr lang="en-US" altLang="zh-CN" dirty="0"/>
              <a:t>y</a:t>
            </a:r>
            <a:endParaRPr lang="en-US" altLang="zh-CN" dirty="0"/>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endParaRPr lang="zh-CN" altLang="en-US" dirty="0"/>
          </a:p>
          <a:p>
            <a:r>
              <a:rPr lang="zh-CN" altLang="en-US" dirty="0"/>
              <a:t>定义一个值</a:t>
            </a:r>
            <a:r>
              <a:rPr lang="en-US" altLang="zh-CN" dirty="0"/>
              <a:t>x</a:t>
            </a:r>
            <a:r>
              <a:rPr lang="zh-CN" altLang="en-US" dirty="0"/>
              <a:t>出现次数为</a:t>
            </a:r>
            <a:r>
              <a:rPr lang="en-US" altLang="zh-CN" dirty="0"/>
              <a:t>size[x]</a:t>
            </a:r>
            <a:endParaRPr lang="en-US" altLang="zh-CN" dirty="0"/>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endParaRPr lang="zh-CN" altLang="en-US" dirty="0"/>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a:t>
            </a:r>
            <a:endParaRPr lang="en-US" altLang="zh-CN" dirty="0"/>
          </a:p>
          <a:p>
            <a:endParaRPr lang="zh-CN" altLang="en-US" dirty="0"/>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endParaRPr lang="zh-CN" altLang="en-US" dirty="0"/>
          </a:p>
          <a:p>
            <a:r>
              <a:rPr lang="zh-CN" altLang="en-US" dirty="0"/>
              <a:t>假设把所有</a:t>
            </a:r>
            <a:r>
              <a:rPr lang="en-US" altLang="zh-CN" dirty="0"/>
              <a:t>x</a:t>
            </a:r>
            <a:r>
              <a:rPr lang="zh-CN" altLang="en-US" dirty="0"/>
              <a:t>变成</a:t>
            </a:r>
            <a:r>
              <a:rPr lang="en-US" altLang="zh-CN" dirty="0"/>
              <a:t>y</a:t>
            </a:r>
            <a:endParaRPr lang="en-US" altLang="zh-CN" dirty="0"/>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endParaRPr lang="en-US" altLang="zh-CN" dirty="0"/>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endParaRPr lang="zh-CN" altLang="en-US" dirty="0"/>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endParaRPr lang="zh-CN" altLang="en-US" dirty="0"/>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endParaRPr lang="zh-CN" altLang="en-US" dirty="0"/>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endParaRPr lang="en-US" altLang="zh-CN" dirty="0"/>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endParaRPr lang="zh-CN" altLang="en-US" dirty="0"/>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endParaRPr lang="zh-CN" altLang="en-US" dirty="0"/>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endParaRPr lang="en-US" altLang="zh-CN" dirty="0"/>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endParaRPr lang="zh-CN" altLang="en-US" dirty="0"/>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endParaRPr lang="en-US" altLang="zh-CN" dirty="0"/>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endParaRPr lang="en-US" altLang="zh-CN" dirty="0"/>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en-US" altLang="zh-CN" dirty="0"/>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存在序列分块的做法</a:t>
            </a:r>
            <a:endParaRPr lang="zh-CN" altLang="en-US" dirty="0"/>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en-US" altLang="zh-CN" dirty="0"/>
          </a:p>
        </p:txBody>
      </p:sp>
      <p:sp>
        <p:nvSpPr>
          <p:cNvPr id="3" name="内容占位符 2"/>
          <p:cNvSpPr>
            <a:spLocks noGrp="1"/>
          </p:cNvSpPr>
          <p:nvPr>
            <p:ph idx="1"/>
          </p:nvPr>
        </p:nvSpPr>
        <p:spPr/>
        <p:txBody>
          <a:bodyPr/>
          <a:lstStyle/>
          <a:p>
            <a:r>
              <a:rPr lang="zh-CN" altLang="en-US" dirty="0">
                <a:sym typeface="+mn-ea"/>
              </a:rPr>
              <a:t>第五分块</a:t>
            </a:r>
            <a:endParaRPr lang="en-US" altLang="zh-CN" dirty="0">
              <a:sym typeface="+mn-ea"/>
            </a:endParaRPr>
          </a:p>
          <a:p>
            <a:r>
              <a:rPr lang="en-US" altLang="zh-CN" dirty="0">
                <a:sym typeface="+mn-ea"/>
              </a:rPr>
              <a:t>CTS2021D1T3</a:t>
            </a:r>
            <a:endParaRPr lang="zh-CN" altLang="en-US" dirty="0">
              <a:sym typeface="+mn-ea"/>
            </a:endParaRPr>
          </a:p>
          <a:p>
            <a:endParaRPr lang="en-US" altLang="zh-CN" dirty="0"/>
          </a:p>
          <a:p>
            <a:endParaRPr lang="en-US" altLang="zh-CN" dirty="0"/>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4648" y="803564"/>
            <a:ext cx="6696075" cy="6054436"/>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66" y="4392446"/>
            <a:ext cx="5379159" cy="23607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endParaRPr lang="zh-CN" altLang="en-US"/>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值域分块</a:t>
            </a:r>
            <a:endParaRPr lang="zh-CN" altLang="en-US"/>
          </a:p>
          <a:p>
            <a:r>
              <a:rPr lang="zh-CN" altLang="en-US"/>
              <a:t>对于每个数维护一下其在哪个块里面</a:t>
            </a:r>
            <a:endParaRPr lang="zh-CN" altLang="en-US"/>
          </a:p>
          <a:p>
            <a:r>
              <a:rPr lang="zh-CN" altLang="en-US"/>
              <a:t>对于每个块维护一个</a:t>
            </a:r>
            <a:r>
              <a:rPr lang="en-US" altLang="zh-CN"/>
              <a:t>OV</a:t>
            </a:r>
            <a:r>
              <a:rPr lang="zh-CN" altLang="en-US"/>
              <a:t>（有序表）表示这个块内的所有数存在的数，从小到大</a:t>
            </a:r>
            <a:endParaRPr lang="zh-CN" altLang="en-US"/>
          </a:p>
          <a:p>
            <a:r>
              <a:rPr lang="zh-CN" altLang="en-US"/>
              <a:t>这样我们修改的时候只会改变</a:t>
            </a:r>
            <a:r>
              <a:rPr lang="en-US" altLang="zh-CN"/>
              <a:t>sqrt( n )</a:t>
            </a:r>
            <a:r>
              <a:rPr lang="zh-CN" altLang="en-US"/>
              <a:t>个数所从属的块</a:t>
            </a:r>
            <a:endParaRPr lang="zh-CN" altLang="en-US"/>
          </a:p>
          <a:p>
            <a:r>
              <a:rPr lang="zh-CN" altLang="en-US"/>
              <a:t>查询的时候定位到其所属于的块，然后找到其在该块中对应的值</a:t>
            </a:r>
            <a:endParaRPr lang="zh-CN" altLang="en-US"/>
          </a:p>
          <a:p>
            <a:endParaRPr lang="zh-CN" altLang="en-US"/>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zh-CN" altLang="en-US" dirty="0"/>
          </a:p>
        </p:txBody>
      </p:sp>
      <p:sp>
        <p:nvSpPr>
          <p:cNvPr id="3" name="内容占位符 2"/>
          <p:cNvSpPr>
            <a:spLocks noGrp="1"/>
          </p:cNvSpPr>
          <p:nvPr>
            <p:ph idx="1"/>
          </p:nvPr>
        </p:nvSpPr>
        <p:spPr/>
        <p:txBody>
          <a:bodyPr/>
          <a:lstStyle/>
          <a:p>
            <a:r>
              <a:rPr lang="zh-CN" altLang="en-US" dirty="0"/>
              <a:t>难度</a:t>
            </a:r>
            <a:r>
              <a:rPr lang="en-US" altLang="zh-CN" dirty="0"/>
              <a:t>(6-10)</a:t>
            </a:r>
            <a:endParaRPr lang="en-US" altLang="zh-CN" dirty="0"/>
          </a:p>
          <a:p>
            <a:r>
              <a:rPr lang="en-US" altLang="zh-CN" dirty="0"/>
              <a:t>10</a:t>
            </a:r>
            <a:r>
              <a:rPr lang="zh-CN" altLang="en-US" dirty="0"/>
              <a:t>是因为关于范围修改查询问题有未公开的研究，对这道题没什么帮助</a:t>
            </a:r>
            <a:endParaRPr lang="zh-CN" altLang="en-US" dirty="0"/>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宝石之国</a:t>
            </a:r>
            <a:endParaRPr lang="zh-CN" altLang="en-US" dirty="0"/>
          </a:p>
        </p:txBody>
      </p:sp>
      <p:sp>
        <p:nvSpPr>
          <p:cNvPr id="3" name="内容占位符 2"/>
          <p:cNvSpPr>
            <a:spLocks noGrp="1"/>
          </p:cNvSpPr>
          <p:nvPr>
            <p:ph idx="1"/>
          </p:nvPr>
        </p:nvSpPr>
        <p:spPr/>
        <p:txBody>
          <a:bodyPr/>
          <a:lstStyle/>
          <a:p>
            <a:r>
              <a:rPr lang="zh-CN" altLang="en-US" dirty="0"/>
              <a:t>这个是通用的任意范围的离线范围修改查询算法</a:t>
            </a:r>
            <a:endParaRPr lang="en-US" altLang="zh-CN" dirty="0"/>
          </a:p>
          <a:p>
            <a:r>
              <a:rPr lang="zh-CN" altLang="en-US" dirty="0"/>
              <a:t>发现难以设计在线数据结构</a:t>
            </a:r>
            <a:endParaRPr lang="en-US" altLang="zh-CN" dirty="0"/>
          </a:p>
          <a:p>
            <a:r>
              <a:rPr lang="en-US" altLang="zh-CN" dirty="0"/>
              <a:t>KDT</a:t>
            </a:r>
            <a:r>
              <a:rPr lang="zh-CN" altLang="en-US" dirty="0"/>
              <a:t>是错的，被卡烂了</a:t>
            </a:r>
            <a:endParaRPr lang="en-US" altLang="zh-CN" dirty="0"/>
          </a:p>
          <a:p>
            <a:r>
              <a:rPr lang="zh-CN" altLang="en-US" dirty="0"/>
              <a:t>学术界有个单纯形数点（就是半平面一侧点数）的在线数据结构</a:t>
            </a:r>
            <a:r>
              <a:rPr lang="en-US" altLang="zh-CN" dirty="0"/>
              <a:t>partition tree</a:t>
            </a:r>
            <a:r>
              <a:rPr lang="zh-CN" altLang="en-US" dirty="0"/>
              <a:t>，不确定拓展到这道题中是否会多</a:t>
            </a:r>
            <a:r>
              <a:rPr lang="en-US" altLang="zh-CN" dirty="0"/>
              <a:t>log</a:t>
            </a:r>
            <a:r>
              <a:rPr lang="zh-CN" altLang="en-US" dirty="0"/>
              <a:t>，</a:t>
            </a:r>
            <a:r>
              <a:rPr lang="en-US" altLang="zh-CN" dirty="0" err="1"/>
              <a:t>hqz</a:t>
            </a:r>
            <a:r>
              <a:rPr lang="zh-CN" altLang="en-US" dirty="0"/>
              <a:t>说不会多</a:t>
            </a:r>
            <a:r>
              <a:rPr lang="en-US" altLang="zh-CN" dirty="0"/>
              <a:t>log</a:t>
            </a:r>
            <a:r>
              <a:rPr lang="zh-CN" altLang="en-US" dirty="0"/>
              <a:t>，我看不懂</a:t>
            </a:r>
            <a:endParaRPr lang="en-US" altLang="zh-CN" dirty="0"/>
          </a:p>
          <a:p>
            <a:endParaRPr lang="zh-CN" altLang="en-US" dirty="0"/>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离线算法的优势是我可以提前知道每个修改查询范围，从而在其上面设计针对的数据结构</a:t>
            </a:r>
            <a:endParaRPr lang="en-US" altLang="zh-CN" dirty="0"/>
          </a:p>
          <a:p>
            <a:r>
              <a:rPr lang="zh-CN" altLang="en-US" dirty="0"/>
              <a:t>先考虑查询不超过</a:t>
            </a:r>
            <a:r>
              <a:rPr lang="en-US" altLang="zh-CN" dirty="0" err="1"/>
              <a:t>sqrtm</a:t>
            </a:r>
            <a:r>
              <a:rPr lang="zh-CN" altLang="en-US" dirty="0"/>
              <a:t>次的情况</a:t>
            </a:r>
            <a:endParaRPr lang="en-US" altLang="zh-CN" dirty="0"/>
          </a:p>
          <a:p>
            <a:r>
              <a:rPr lang="zh-CN" altLang="en-US" dirty="0"/>
              <a:t>区域数：</a:t>
            </a:r>
            <a:r>
              <a:rPr lang="en-US" altLang="zh-CN" dirty="0"/>
              <a:t>f(x)</a:t>
            </a:r>
            <a:r>
              <a:rPr lang="zh-CN" altLang="en-US" dirty="0"/>
              <a:t>表示</a:t>
            </a:r>
            <a:r>
              <a:rPr lang="en-US" altLang="zh-CN" dirty="0"/>
              <a:t>x</a:t>
            </a:r>
            <a:r>
              <a:rPr lang="zh-CN" altLang="en-US" dirty="0"/>
              <a:t>次修改查询会将全集划分为多少个等价类，使得每个等价类中的每个元素经过了同样的修改与查询</a:t>
            </a:r>
            <a:endParaRPr lang="en-US" altLang="zh-CN" dirty="0"/>
          </a:p>
          <a:p>
            <a:r>
              <a:rPr lang="zh-CN" altLang="en-US" dirty="0"/>
              <a:t>这里</a:t>
            </a:r>
            <a:r>
              <a:rPr lang="en-US" altLang="zh-CN" dirty="0"/>
              <a:t>f(x)=O(x^2)</a:t>
            </a:r>
            <a:endParaRPr lang="zh-CN" altLang="en-US" dirty="0"/>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对操作序列进行分治，分治树越上层的节点中，划分的区域越细化</a:t>
            </a:r>
            <a:endParaRPr lang="en-US" altLang="zh-CN" dirty="0"/>
          </a:p>
          <a:p>
            <a:r>
              <a:rPr lang="zh-CN" altLang="en-US" dirty="0"/>
              <a:t>分治树的叶子上只有一个半平面，</a:t>
            </a:r>
            <a:r>
              <a:rPr lang="en-US" altLang="zh-CN" dirty="0"/>
              <a:t>2</a:t>
            </a:r>
            <a:r>
              <a:rPr lang="zh-CN" altLang="en-US" dirty="0"/>
              <a:t>个区域</a:t>
            </a:r>
            <a:endParaRPr lang="zh-CN" altLang="en-US" dirty="0"/>
          </a:p>
        </p:txBody>
      </p:sp>
      <p:pic>
        <p:nvPicPr>
          <p:cNvPr id="5" name="图片 4"/>
          <p:cNvPicPr>
            <a:picLocks noChangeAspect="1"/>
          </p:cNvPicPr>
          <p:nvPr/>
        </p:nvPicPr>
        <p:blipFill>
          <a:blip r:embed="rId1"/>
          <a:stretch>
            <a:fillRect/>
          </a:stretch>
        </p:blipFill>
        <p:spPr>
          <a:xfrm>
            <a:off x="723900" y="3429000"/>
            <a:ext cx="5372100" cy="3286125"/>
          </a:xfrm>
          <a:prstGeom prst="rect">
            <a:avLst/>
          </a:prstGeom>
        </p:spPr>
      </p:pic>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25" name="内容占位符 24"/>
          <p:cNvSpPr>
            <a:spLocks noGrp="1"/>
          </p:cNvSpPr>
          <p:nvPr>
            <p:ph idx="1"/>
          </p:nvPr>
        </p:nvSpPr>
        <p:spPr/>
        <p:txBody>
          <a:bodyPr/>
          <a:lstStyle/>
          <a:p>
            <a:endParaRPr lang="en-US" altLang="zh-CN" dirty="0"/>
          </a:p>
          <a:p>
            <a:r>
              <a:rPr lang="en-US" altLang="zh-CN" dirty="0"/>
              <a:t>                                     </a:t>
            </a:r>
            <a:r>
              <a:rPr lang="zh-CN" altLang="en-US" dirty="0"/>
              <a:t>分治树           分治树</a:t>
            </a:r>
            <a:endParaRPr lang="en-US" altLang="zh-CN" dirty="0"/>
          </a:p>
          <a:p>
            <a:r>
              <a:rPr lang="en-US" altLang="zh-CN" dirty="0"/>
              <a:t>                                     </a:t>
            </a:r>
            <a:r>
              <a:rPr lang="zh-CN" altLang="en-US" dirty="0"/>
              <a:t>左儿子           右儿子</a:t>
            </a:r>
            <a:endParaRPr lang="en-US" altLang="zh-CN" dirty="0"/>
          </a:p>
          <a:p>
            <a:endParaRPr lang="en-US" altLang="zh-CN" dirty="0"/>
          </a:p>
          <a:p>
            <a:r>
              <a:rPr lang="en-US" altLang="zh-CN" dirty="0"/>
              <a:t>                                                    </a:t>
            </a:r>
            <a:r>
              <a:rPr lang="zh-CN" altLang="en-US" dirty="0"/>
              <a:t>父亲</a:t>
            </a:r>
            <a:endParaRPr lang="zh-CN" altLang="en-US" dirty="0"/>
          </a:p>
        </p:txBody>
      </p:sp>
      <p:pic>
        <p:nvPicPr>
          <p:cNvPr id="26" name="内容占位符 16"/>
          <p:cNvPicPr>
            <a:picLocks noChangeAspect="1"/>
          </p:cNvPicPr>
          <p:nvPr/>
        </p:nvPicPr>
        <p:blipFill>
          <a:blip r:embed="rId1"/>
          <a:stretch>
            <a:fillRect/>
          </a:stretch>
        </p:blipFill>
        <p:spPr>
          <a:xfrm>
            <a:off x="783923" y="2311473"/>
            <a:ext cx="3252241" cy="1622963"/>
          </a:xfrm>
          <a:prstGeom prst="rect">
            <a:avLst/>
          </a:prstGeom>
        </p:spPr>
      </p:pic>
      <p:pic>
        <p:nvPicPr>
          <p:cNvPr id="27" name="图片 26"/>
          <p:cNvPicPr>
            <a:picLocks noChangeAspect="1"/>
          </p:cNvPicPr>
          <p:nvPr/>
        </p:nvPicPr>
        <p:blipFill>
          <a:blip r:embed="rId2"/>
          <a:stretch>
            <a:fillRect/>
          </a:stretch>
        </p:blipFill>
        <p:spPr>
          <a:xfrm>
            <a:off x="7231310" y="2129011"/>
            <a:ext cx="4027021" cy="2009601"/>
          </a:xfrm>
          <a:prstGeom prst="rect">
            <a:avLst/>
          </a:prstGeom>
        </p:spPr>
      </p:pic>
      <p:pic>
        <p:nvPicPr>
          <p:cNvPr id="28" name="图片 27"/>
          <p:cNvPicPr>
            <a:picLocks noChangeAspect="1"/>
          </p:cNvPicPr>
          <p:nvPr/>
        </p:nvPicPr>
        <p:blipFill>
          <a:blip r:embed="rId3"/>
          <a:stretch>
            <a:fillRect/>
          </a:stretch>
        </p:blipFill>
        <p:spPr>
          <a:xfrm>
            <a:off x="3173186" y="4344058"/>
            <a:ext cx="4906060" cy="2448267"/>
          </a:xfrm>
          <a:prstGeom prst="rect">
            <a:avLst/>
          </a:prstGeom>
        </p:spPr>
      </p:pic>
      <p:pic>
        <p:nvPicPr>
          <p:cNvPr id="29" name="图片 28"/>
          <p:cNvPicPr>
            <a:picLocks noChangeAspect="1"/>
          </p:cNvPicPr>
          <p:nvPr/>
        </p:nvPicPr>
        <p:blipFill>
          <a:blip r:embed="rId4"/>
          <a:stretch>
            <a:fillRect/>
          </a:stretch>
        </p:blipFill>
        <p:spPr>
          <a:xfrm>
            <a:off x="3913572" y="450435"/>
            <a:ext cx="3252241" cy="1678576"/>
          </a:xfrm>
          <a:prstGeom prst="rect">
            <a:avLst/>
          </a:prstGeom>
        </p:spPr>
      </p:pic>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257800" cy="5194936"/>
          </a:xfrm>
        </p:spPr>
      </p:pic>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6" name="内容占位符 5"/>
          <p:cNvSpPr>
            <a:spLocks noGrp="1"/>
          </p:cNvSpPr>
          <p:nvPr>
            <p:ph idx="1"/>
          </p:nvPr>
        </p:nvSpPr>
        <p:spPr/>
        <p:txBody>
          <a:bodyPr/>
          <a:lstStyle/>
          <a:p>
            <a:r>
              <a:rPr lang="zh-CN" altLang="en-US" dirty="0"/>
              <a:t>从父亲节点</a:t>
            </a:r>
            <a:r>
              <a:rPr lang="en-US" altLang="zh-CN" dirty="0"/>
              <a:t>DFS</a:t>
            </a:r>
            <a:r>
              <a:rPr lang="zh-CN" altLang="en-US" dirty="0"/>
              <a:t>到儿子时，需要把一些在儿子中是等价类，在父亲中不是等价类的区域合并，过程中需要合并信息</a:t>
            </a:r>
            <a:endParaRPr lang="en-US" altLang="zh-CN" dirty="0"/>
          </a:p>
          <a:p>
            <a:r>
              <a:rPr lang="zh-CN" altLang="en-US" dirty="0"/>
              <a:t>从儿子节点返回到父亲时，需要把一些在儿子中是等价类，在父亲中不是等价类的区域分裂，过程中需要下放标记</a:t>
            </a:r>
            <a:endParaRPr lang="en-US" altLang="zh-CN" dirty="0"/>
          </a:p>
          <a:p>
            <a:r>
              <a:rPr lang="zh-CN" altLang="en-US" dirty="0"/>
              <a:t>到分治树叶子节点处，修改操作可以打标记处理，查询操作可以直接查询信息</a:t>
            </a:r>
            <a:endParaRPr lang="en-US" altLang="zh-CN" dirty="0"/>
          </a:p>
          <a:p>
            <a:r>
              <a:rPr lang="zh-CN" altLang="en-US" dirty="0"/>
              <a:t>前者对应于信息合并，后者对应于标记下放</a:t>
            </a:r>
            <a:endParaRPr lang="en-US" altLang="zh-CN" dirty="0"/>
          </a:p>
          <a:p>
            <a:r>
              <a:rPr lang="zh-CN" altLang="en-US" dirty="0"/>
              <a:t>这个算法可以离线任何分治数据结构，如线段树，</a:t>
            </a:r>
            <a:r>
              <a:rPr lang="en-US" altLang="zh-CN" dirty="0"/>
              <a:t>KDT</a:t>
            </a:r>
            <a:r>
              <a:rPr lang="zh-CN" altLang="en-US" dirty="0"/>
              <a:t>等</a:t>
            </a:r>
            <a:endParaRPr lang="en-US" altLang="zh-CN" dirty="0"/>
          </a:p>
          <a:p>
            <a:endParaRPr lang="zh-CN" altLang="en-US" dirty="0"/>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这样在代数结构上的操作次数是多少？</a:t>
            </a:r>
            <a:endParaRPr lang="en-US" altLang="zh-CN" dirty="0"/>
          </a:p>
          <a:p>
            <a:r>
              <a:rPr lang="en-US" altLang="zh-CN" dirty="0"/>
              <a:t>m</a:t>
            </a:r>
            <a:r>
              <a:rPr lang="zh-CN" altLang="en-US" dirty="0"/>
              <a:t>次操作：</a:t>
            </a:r>
            <a:endParaRPr lang="en-US" altLang="zh-CN" dirty="0"/>
          </a:p>
          <a:p>
            <a:r>
              <a:rPr lang="en-US" altLang="zh-CN" dirty="0"/>
              <a:t>T(m)=2T(m/2)+f(m)</a:t>
            </a:r>
            <a:endParaRPr lang="en-US" altLang="zh-CN" dirty="0"/>
          </a:p>
          <a:p>
            <a:r>
              <a:rPr lang="en-US" altLang="zh-CN" dirty="0"/>
              <a:t>T(m)=2T(m/2)+O(m^2)</a:t>
            </a:r>
            <a:endParaRPr lang="en-US" altLang="zh-CN" dirty="0"/>
          </a:p>
          <a:p>
            <a:r>
              <a:rPr lang="en-US" altLang="zh-CN" dirty="0"/>
              <a:t>T(m)=O(m^2)</a:t>
            </a:r>
            <a:endParaRPr lang="en-US" altLang="zh-CN" dirty="0"/>
          </a:p>
          <a:p>
            <a:r>
              <a:rPr lang="zh-CN" altLang="en-US" dirty="0"/>
              <a:t>将时间按</a:t>
            </a:r>
            <a:r>
              <a:rPr lang="en-US" altLang="zh-CN" dirty="0"/>
              <a:t>O(</a:t>
            </a:r>
            <a:r>
              <a:rPr lang="en-US" altLang="zh-CN" dirty="0" err="1"/>
              <a:t>sqrtn</a:t>
            </a:r>
            <a:r>
              <a:rPr lang="en-US" altLang="zh-CN" dirty="0"/>
              <a:t>)</a:t>
            </a:r>
            <a:r>
              <a:rPr lang="zh-CN" altLang="en-US" dirty="0"/>
              <a:t>大小分块，每次处理</a:t>
            </a:r>
            <a:r>
              <a:rPr lang="en-US" altLang="zh-CN" dirty="0"/>
              <a:t>m=</a:t>
            </a:r>
            <a:r>
              <a:rPr lang="en-US" altLang="zh-CN" dirty="0" err="1"/>
              <a:t>sqrtn</a:t>
            </a:r>
            <a:r>
              <a:rPr lang="zh-CN" altLang="en-US" dirty="0"/>
              <a:t>次询问</a:t>
            </a:r>
            <a:endParaRPr lang="en-US" altLang="zh-CN" dirty="0"/>
          </a:p>
          <a:p>
            <a:r>
              <a:rPr lang="zh-CN" altLang="en-US" dirty="0"/>
              <a:t>上一个时间块处理完后，需要重新划分一下下一个时间块的等价类，这个过程需要把所有点上的标记和值合并，同时合并一些等价类的值</a:t>
            </a:r>
            <a:endParaRPr lang="zh-CN" altLang="en-US" dirty="0"/>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于是代数结构上的操作次数为</a:t>
            </a:r>
            <a:r>
              <a:rPr lang="en-US" altLang="zh-CN" dirty="0"/>
              <a:t>O(</a:t>
            </a:r>
            <a:r>
              <a:rPr lang="en-US" altLang="zh-CN" dirty="0" err="1"/>
              <a:t>msqrtn</a:t>
            </a:r>
            <a:r>
              <a:rPr lang="en-US" altLang="zh-CN" dirty="0"/>
              <a:t>)</a:t>
            </a:r>
            <a:endParaRPr lang="en-US" altLang="zh-CN" dirty="0"/>
          </a:p>
          <a:p>
            <a:r>
              <a:rPr lang="zh-CN" altLang="en-US" dirty="0"/>
              <a:t>如何找出每次该合并哪些等价类？</a:t>
            </a:r>
            <a:endParaRPr lang="en-US" altLang="zh-CN" dirty="0"/>
          </a:p>
          <a:p>
            <a:r>
              <a:rPr lang="zh-CN" altLang="en-US" dirty="0"/>
              <a:t>可以进行一次扫描线的平面图点定位</a:t>
            </a:r>
            <a:endParaRPr lang="en-US" altLang="zh-CN" dirty="0"/>
          </a:p>
          <a:p>
            <a:r>
              <a:rPr lang="zh-CN" altLang="en-US" dirty="0"/>
              <a:t>然后在合并的时候用一个并查集合并每个等价类，听</a:t>
            </a:r>
            <a:r>
              <a:rPr lang="en-US" altLang="zh-CN" dirty="0"/>
              <a:t>ccz</a:t>
            </a:r>
            <a:r>
              <a:rPr lang="zh-CN" altLang="en-US" dirty="0"/>
              <a:t>说这里并查集部分是没有</a:t>
            </a:r>
            <a:r>
              <a:rPr lang="en-US" altLang="zh-CN" dirty="0"/>
              <a:t>log</a:t>
            </a:r>
            <a:r>
              <a:rPr lang="zh-CN" altLang="en-US" dirty="0"/>
              <a:t>的，我也不太懂</a:t>
            </a:r>
            <a:endParaRPr lang="en-US" altLang="zh-CN" dirty="0"/>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这里用了平面图点定位会带上一个</a:t>
            </a:r>
            <a:r>
              <a:rPr lang="en-US" altLang="zh-CN" dirty="0"/>
              <a:t>log</a:t>
            </a:r>
            <a:endParaRPr lang="en-US" altLang="zh-CN" dirty="0"/>
          </a:p>
          <a:p>
            <a:r>
              <a:rPr lang="zh-CN" altLang="en-US" dirty="0"/>
              <a:t>但是使用</a:t>
            </a:r>
            <a:r>
              <a:rPr lang="en-US" altLang="zh-CN" dirty="0"/>
              <a:t>partition tree</a:t>
            </a:r>
            <a:r>
              <a:rPr lang="zh-CN" altLang="en-US" dirty="0"/>
              <a:t>就不会带上这个</a:t>
            </a:r>
            <a:r>
              <a:rPr lang="en-US" altLang="zh-CN" dirty="0"/>
              <a:t>log</a:t>
            </a:r>
            <a:r>
              <a:rPr lang="zh-CN" altLang="en-US" dirty="0"/>
              <a:t>了</a:t>
            </a:r>
            <a:endParaRPr lang="en-US" altLang="zh-CN" dirty="0"/>
          </a:p>
          <a:p>
            <a:r>
              <a:rPr lang="zh-CN" altLang="en-US" dirty="0"/>
              <a:t>总时间复杂度</a:t>
            </a:r>
            <a:r>
              <a:rPr lang="en-US" altLang="zh-CN" dirty="0"/>
              <a:t>O(</a:t>
            </a:r>
            <a:r>
              <a:rPr lang="en-US" altLang="zh-CN" dirty="0" err="1"/>
              <a:t>msqrtn</a:t>
            </a:r>
            <a:r>
              <a:rPr lang="en-US" altLang="zh-CN" dirty="0"/>
              <a:t>)</a:t>
            </a:r>
            <a:r>
              <a:rPr lang="zh-CN" altLang="en-US" dirty="0"/>
              <a:t>，代数结构上的操作次数为</a:t>
            </a:r>
            <a:r>
              <a:rPr lang="en-US" altLang="zh-CN" dirty="0"/>
              <a:t>2sqrt(6)</a:t>
            </a:r>
            <a:r>
              <a:rPr lang="en-US" altLang="zh-CN" dirty="0" err="1"/>
              <a:t>msqrtn+O</a:t>
            </a:r>
            <a:r>
              <a:rPr lang="en-US" altLang="zh-CN" dirty="0"/>
              <a:t>(</a:t>
            </a:r>
            <a:r>
              <a:rPr lang="en-US" altLang="zh-CN" dirty="0" err="1"/>
              <a:t>polylogn</a:t>
            </a:r>
            <a:r>
              <a:rPr lang="en-US" altLang="zh-CN" dirty="0"/>
              <a:t>)</a:t>
            </a:r>
            <a:r>
              <a:rPr lang="zh-CN" altLang="en-US" dirty="0"/>
              <a:t>，余项经过分析很小</a:t>
            </a:r>
            <a:endParaRPr lang="en-US" altLang="zh-CN" dirty="0"/>
          </a:p>
          <a:p>
            <a:r>
              <a:rPr lang="zh-CN" altLang="en-US" dirty="0"/>
              <a:t>具体怎么实现我也不知道</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endParaRPr lang="zh-CN" altLang="en-US"/>
          </a:p>
        </p:txBody>
      </p:sp>
      <p:sp>
        <p:nvSpPr>
          <p:cNvPr id="3" name="内容占位符 2"/>
          <p:cNvSpPr>
            <a:spLocks noGrp="1"/>
          </p:cNvSpPr>
          <p:nvPr>
            <p:ph idx="1"/>
          </p:nvPr>
        </p:nvSpPr>
        <p:spPr/>
        <p:txBody>
          <a:bodyPr/>
          <a:lstStyle/>
          <a:p>
            <a:r>
              <a:rPr lang="zh-CN" altLang="en-US"/>
              <a:t>修改：</a:t>
            </a:r>
            <a:endParaRPr lang="zh-CN" altLang="en-US"/>
          </a:p>
          <a:p>
            <a:endParaRPr lang="zh-CN" altLang="en-US"/>
          </a:p>
          <a:p>
            <a:endParaRPr lang="zh-CN" altLang="en-US"/>
          </a:p>
          <a:p>
            <a:endParaRPr lang="zh-CN" altLang="en-US"/>
          </a:p>
          <a:p>
            <a:endParaRPr lang="zh-CN" altLang="en-US"/>
          </a:p>
          <a:p>
            <a:r>
              <a:rPr lang="zh-CN" altLang="en-US"/>
              <a:t>查询：</a:t>
            </a:r>
            <a:endParaRPr lang="zh-CN" altLang="en-US"/>
          </a:p>
        </p:txBody>
      </p:sp>
      <p:graphicFrame>
        <p:nvGraphicFramePr>
          <p:cNvPr id="8" name="对象 7"/>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spid="_x0000_s4" name="" r:id="rId1" imgW="8982075" imgH="1609725" progId="PBrush">
                  <p:embed/>
                </p:oleObj>
              </mc:Choice>
              <mc:Fallback>
                <p:oleObj name="" r:id="rId1" imgW="8982075" imgH="1609725" progId="PBrush">
                  <p:embed/>
                  <p:pic>
                    <p:nvPicPr>
                      <p:cNvPr id="0" name="图片 8" descr="image1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spid="_x0000_s5" name="" r:id="rId3" imgW="8924925" imgH="1647825" progId="PBrush">
                  <p:embed/>
                </p:oleObj>
              </mc:Choice>
              <mc:Fallback>
                <p:oleObj name="" r:id="rId3" imgW="8924925" imgH="1647825" progId="PBrush">
                  <p:embed/>
                  <p:pic>
                    <p:nvPicPr>
                      <p:cNvPr id="0" name="图片 10" descr="image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endParaRPr lang="zh-CN" altLang="en-US" dirty="0"/>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endParaRPr lang="zh-CN" altLang="en-US" dirty="0"/>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en-US" altLang="zh-CN" dirty="0"/>
          </a:p>
          <a:p>
            <a:endParaRPr lang="zh-CN" altLang="en-US" dirty="0"/>
          </a:p>
          <a:p>
            <a:r>
              <a:rPr lang="zh-CN" altLang="en-US" dirty="0"/>
              <a:t>先看一个这题的弱化版</a:t>
            </a:r>
            <a:endParaRPr lang="zh-CN" altLang="en-US" dirty="0"/>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endParaRPr lang="zh-CN" altLang="en-US" dirty="0"/>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endParaRPr lang="zh-CN" altLang="en-US" dirty="0"/>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endParaRPr lang="zh-CN" altLang="en-US" dirty="0"/>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endParaRPr lang="en-US" altLang="zh-CN" dirty="0"/>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endParaRPr lang="en-US" altLang="zh-CN" dirty="0"/>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endParaRPr lang="en-US" altLang="zh-CN" dirty="0"/>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endParaRPr lang="en-US" altLang="zh-CN" dirty="0"/>
          </a:p>
          <a:p>
            <a:r>
              <a:rPr lang="zh-CN" altLang="en-US" dirty="0"/>
              <a:t>这个可以类比单点修改区间最大子段和理解</a:t>
            </a:r>
            <a:endParaRPr lang="en-US" altLang="zh-CN" dirty="0"/>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endParaRPr lang="zh-CN" altLang="en-US" dirty="0"/>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endParaRPr lang="en-US" altLang="zh-CN" dirty="0"/>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endParaRPr lang="zh-CN" altLang="en-US" dirty="0"/>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endParaRPr lang="en-US" altLang="zh-CN" dirty="0"/>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endParaRPr lang="zh-CN" altLang="en-US" dirty="0"/>
          </a:p>
          <a:p>
            <a:r>
              <a:rPr lang="zh-CN" altLang="en-US" dirty="0"/>
              <a:t>如果朴素地来实现的话我们可以对序列进行分块，每块开一个数据结构</a:t>
            </a:r>
            <a:endParaRPr lang="zh-CN" altLang="en-US" dirty="0"/>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endParaRPr lang="zh-CN" altLang="en-US" dirty="0"/>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endParaRPr lang="zh-CN" altLang="en-US"/>
          </a:p>
          <a:p>
            <a:r>
              <a:rPr lang="zh-CN" altLang="en-US"/>
              <a:t>发现本题使用的线段树并不需要支持区间查询，只是一个分治结构而已</a:t>
            </a:r>
            <a:endParaRPr lang="zh-CN" altLang="en-US"/>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endParaRPr lang="zh-CN" altLang="en-US"/>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endParaRPr lang="zh-CN" altLang="en-US"/>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endParaRPr lang="en-US" altLang="zh-CN" dirty="0"/>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endParaRPr lang="zh-CN" altLang="en-US" dirty="0"/>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endParaRPr lang="en-US" altLang="zh-CN" dirty="0"/>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endParaRPr lang="en-US" altLang="zh-CN" dirty="0"/>
          </a:p>
          <a:p>
            <a:endParaRPr lang="en-US" altLang="zh-CN" dirty="0"/>
          </a:p>
          <a:p>
            <a:endParaRPr lang="zh-CN" altLang="en-US" dirty="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endParaRPr lang="zh-CN" altLang="en-US" dirty="0"/>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endParaRPr lang="en-US" altLang="zh-CN" dirty="0"/>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endParaRPr lang="zh-CN" altLang="en-US"/>
          </a:p>
          <a:p>
            <a:r>
              <a:rPr lang="zh-CN" altLang="en-US"/>
              <a:t>d(S,a) = d(a,S) = ∑ d(a,b)</a:t>
            </a:r>
            <a:r>
              <a:rPr lang="en-US" altLang="zh-CN"/>
              <a:t>[b</a:t>
            </a:r>
            <a:r>
              <a:rPr lang="zh-CN" altLang="en-US"/>
              <a:t>∈</a:t>
            </a:r>
            <a:r>
              <a:rPr lang="en-US" altLang="zh-CN"/>
              <a:t>S]</a:t>
            </a:r>
            <a:endParaRPr lang="en-US" altLang="zh-CN"/>
          </a:p>
          <a:p>
            <a:r>
              <a:rPr lang="zh-CN" altLang="en-US"/>
              <a:t>d(S1,S2) = ∑ d(a,S2)</a:t>
            </a:r>
            <a:r>
              <a:rPr lang="en-US" altLang="zh-CN"/>
              <a:t>[a</a:t>
            </a:r>
            <a:r>
              <a:rPr lang="zh-CN" altLang="en-US"/>
              <a:t>∈</a:t>
            </a:r>
            <a:r>
              <a:rPr lang="en-US" altLang="zh-CN"/>
              <a:t>S1]</a:t>
            </a:r>
            <a:r>
              <a:rPr lang="zh-CN" altLang="en-US"/>
              <a:t> 。 </a:t>
            </a:r>
            <a:endParaRPr lang="zh-CN" altLang="en-US"/>
          </a:p>
          <a:p>
            <a:r>
              <a:rPr lang="zh-CN" altLang="en-US"/>
              <a:t>树 T 上的一个邻域 NT(x,y)定义为到顶点 x 距离不超过 y 条边的顶点集。x 称为邻域的中心， y 称为邻域的半径。</a:t>
            </a:r>
            <a:endParaRPr lang="zh-CN" altLang="en-US"/>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endParaRPr lang="en-US" altLang="zh-CN"/>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endParaRPr lang="zh-CN" altLang="en-US" dirty="0"/>
          </a:p>
          <a:p>
            <a:r>
              <a:rPr lang="zh-CN" altLang="en-US" dirty="0"/>
              <a:t>1.每个块是树 </a:t>
            </a:r>
            <a:endParaRPr lang="zh-CN" altLang="en-US" dirty="0"/>
          </a:p>
          <a:p>
            <a:r>
              <a:rPr lang="zh-CN" altLang="en-US" dirty="0"/>
              <a:t>2.每个块中有两个特殊的点，称为端点 1 和端点 2。 </a:t>
            </a:r>
            <a:endParaRPr lang="zh-CN" altLang="en-US" dirty="0"/>
          </a:p>
          <a:p>
            <a:r>
              <a:rPr lang="zh-CN" altLang="en-US" dirty="0"/>
              <a:t>3.不同块的边集不相交 </a:t>
            </a:r>
            <a:endParaRPr lang="zh-CN" altLang="en-US" dirty="0"/>
          </a:p>
          <a:p>
            <a:r>
              <a:rPr lang="zh-CN" altLang="en-US" dirty="0"/>
              <a:t>4.一个块中的顶点，除端点外，其余顶点不在其它块中出现 </a:t>
            </a:r>
            <a:endParaRPr lang="zh-CN" altLang="en-US" dirty="0"/>
          </a:p>
          <a:p>
            <a:r>
              <a:rPr lang="zh-CN" altLang="en-US" dirty="0"/>
              <a:t>5.如果一个顶点在多个块中出现，那么它一定是某一个块的端点 2，同时是其余包含这个顶点的块的端点 1 </a:t>
            </a:r>
            <a:endParaRPr lang="zh-CN" altLang="en-US" dirty="0"/>
          </a:p>
          <a:p>
            <a:r>
              <a:rPr lang="zh-CN" altLang="en-US" dirty="0"/>
              <a:t>6.如果把所有块的端点作为点，每块的端点 1 和端点 2 连有向边，则得到一棵有根树 </a:t>
            </a:r>
            <a:endParaRPr lang="zh-CN" altLang="en-US" dirty="0"/>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endParaRPr lang="zh-CN" altLang="en-US"/>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endParaRPr lang="zh-CN" altLang="en-US" dirty="0"/>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endParaRPr lang="zh-CN" altLang="en-US" dirty="0"/>
          </a:p>
          <a:p>
            <a:r>
              <a:rPr lang="zh-CN" altLang="en-US" dirty="0"/>
              <a:t>然后再维护一个前</a:t>
            </a:r>
            <a:r>
              <a:rPr lang="en-US" altLang="zh-CN" dirty="0" err="1"/>
              <a:t>i</a:t>
            </a:r>
            <a:r>
              <a:rPr lang="zh-CN" altLang="en-US" dirty="0"/>
              <a:t>个块的函数的答案</a:t>
            </a:r>
            <a:endParaRPr lang="zh-CN" altLang="en-US" dirty="0"/>
          </a:p>
          <a:p>
            <a:r>
              <a:rPr lang="zh-CN" altLang="en-US" dirty="0"/>
              <a:t>每次修改只需要查询这个序列上的点在前</a:t>
            </a:r>
            <a:r>
              <a:rPr lang="en-US" altLang="zh-CN" dirty="0" err="1"/>
              <a:t>i</a:t>
            </a:r>
            <a:r>
              <a:rPr lang="zh-CN" altLang="en-US" dirty="0"/>
              <a:t>个块的函数中的出现次数即可</a:t>
            </a:r>
            <a:endParaRPr lang="zh-CN" altLang="en-US" dirty="0"/>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endParaRPr lang="zh-CN" altLang="en-US" dirty="0"/>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endParaRPr lang="en-US" altLang="zh-CN" dirty="0"/>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endParaRPr lang="zh-CN" altLang="en-US"/>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endParaRPr lang="zh-CN" altLang="en-US"/>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endParaRPr lang="zh-CN" altLang="en-US"/>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endParaRPr lang="zh-CN" altLang="en-US"/>
          </a:p>
          <a:p>
            <a:r>
              <a:rPr lang="zh-CN" altLang="en-US"/>
              <a:t> </a:t>
            </a:r>
            <a:endParaRPr lang="zh-CN" altLang="en-US"/>
          </a:p>
          <a:p>
            <a:r>
              <a:rPr lang="zh-CN" altLang="en-US"/>
              <a:t>树 T 的一个邻域可以拆分为这个邻域和每个块的交。</a:t>
            </a:r>
            <a:endParaRPr lang="zh-CN" altLang="en-US"/>
          </a:p>
          <a:p>
            <a:r>
              <a:rPr lang="zh-CN" altLang="en-US"/>
              <a:t>对于块 B，若 x 在 B 中，则 NT(x,y)∩B=NB(x,y)； 否则设 z 是 B 中距离 x 较近的端点，距离为 d，则 NT(x,y)∩B=NB(z,y-d)。 </a:t>
            </a:r>
            <a:endParaRPr lang="zh-CN" altLang="en-US"/>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endParaRPr lang="zh-CN" altLang="en-US"/>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endParaRPr lang="zh-CN" altLang="en-US"/>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endParaRPr lang="zh-CN" altLang="en-US"/>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第八分块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第九分块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endParaRPr lang="en-US" altLang="zh-CN" dirty="0"/>
          </a:p>
        </p:txBody>
      </p:sp>
      <p:sp>
        <p:nvSpPr>
          <p:cNvPr id="3" name="内容占位符 2"/>
          <p:cNvSpPr>
            <a:spLocks noGrp="1"/>
          </p:cNvSpPr>
          <p:nvPr>
            <p:ph idx="1"/>
          </p:nvPr>
        </p:nvSpPr>
        <p:spPr/>
        <p:txBody>
          <a:bodyPr/>
          <a:lstStyle/>
          <a:p>
            <a:r>
              <a:rPr lang="zh-CN" altLang="en-US" dirty="0">
                <a:sym typeface="+mn-ea"/>
              </a:rPr>
              <a:t>第十分块</a:t>
            </a:r>
            <a:endParaRPr lang="zh-CN" altLang="en-US" dirty="0">
              <a:sym typeface="+mn-ea"/>
            </a:endParaRPr>
          </a:p>
          <a:p>
            <a:r>
              <a:rPr lang="zh-CN" altLang="en-US" dirty="0">
                <a:sym typeface="+mn-ea"/>
              </a:rPr>
              <a:t>序列</a:t>
            </a:r>
            <a:endParaRPr lang="zh-CN" altLang="en-US" dirty="0">
              <a:sym typeface="+mn-ea"/>
            </a:endParaRP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endParaRPr lang="en-US" altLang="zh-CN" dirty="0"/>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endParaRPr lang="zh-CN" altLang="en-US" dirty="0"/>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endParaRPr lang="zh-CN" altLang="en-US" dirty="0"/>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endParaRPr lang="zh-CN" altLang="en-US">
              <a:sym typeface="+mn-ea"/>
            </a:endParaRP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endParaRPr lang="zh-CN" altLang="en-US">
              <a:sym typeface="+mn-ea"/>
            </a:endParaRPr>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第十一分块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第十二分块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en-US" altLang="zh-CN" dirty="0"/>
          </a:p>
        </p:txBody>
      </p:sp>
      <p:sp>
        <p:nvSpPr>
          <p:cNvPr id="3" name="内容占位符 2"/>
          <p:cNvSpPr>
            <a:spLocks noGrp="1"/>
          </p:cNvSpPr>
          <p:nvPr>
            <p:ph idx="1"/>
          </p:nvPr>
        </p:nvSpPr>
        <p:spPr/>
        <p:txBody>
          <a:bodyPr/>
          <a:lstStyle/>
          <a:p>
            <a:r>
              <a:rPr lang="zh-CN" altLang="en-US" dirty="0">
                <a:sym typeface="+mn-ea"/>
              </a:rPr>
              <a:t>第十三分块</a:t>
            </a:r>
            <a:endParaRPr lang="en-US" altLang="zh-CN" dirty="0">
              <a:sym typeface="+mn-ea"/>
            </a:endParaRPr>
          </a:p>
          <a:p>
            <a:r>
              <a:rPr lang="en-US" altLang="zh-CN" dirty="0">
                <a:sym typeface="+mn-ea"/>
              </a:rPr>
              <a:t>NOI2020D1T3</a:t>
            </a:r>
            <a:endParaRPr lang="en-US" altLang="zh-CN" dirty="0">
              <a:sym typeface="+mn-ea"/>
            </a:endParaRPr>
          </a:p>
          <a:p>
            <a:endParaRPr lang="en-US" altLang="zh-CN" dirty="0">
              <a:sym typeface="+mn-ea"/>
            </a:endParaRPr>
          </a:p>
          <a:p>
            <a:endParaRPr lang="zh-CN" altLang="en-US" dirty="0">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977436"/>
            <a:ext cx="7296150" cy="1171575"/>
          </a:xfrm>
          <a:prstGeom prst="rect">
            <a:avLst/>
          </a:prstGeom>
        </p:spPr>
      </p:pic>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 Happy Sugar Life</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a:p>
            <a:endParaRPr lang="zh-CN" altLang="en-US" dirty="0"/>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我们对原点集建立一棵树套树</a:t>
            </a:r>
            <a:endParaRPr lang="en-US" altLang="zh-CN" dirty="0"/>
          </a:p>
          <a:p>
            <a:r>
              <a:rPr lang="zh-CN" altLang="en-US" dirty="0"/>
              <a:t>树套树是一个</a:t>
            </a:r>
            <a:r>
              <a:rPr lang="en-US" altLang="zh-CN" dirty="0"/>
              <a:t>DAG</a:t>
            </a:r>
            <a:r>
              <a:rPr lang="zh-CN" altLang="en-US" dirty="0"/>
              <a:t>，共</a:t>
            </a:r>
            <a:r>
              <a:rPr lang="en-US" altLang="zh-CN" dirty="0"/>
              <a:t>O(nlog^2n)</a:t>
            </a:r>
            <a:r>
              <a:rPr lang="zh-CN" altLang="en-US" dirty="0"/>
              <a:t>个节点</a:t>
            </a:r>
            <a:endParaRPr lang="en-US" altLang="zh-CN" dirty="0"/>
          </a:p>
          <a:p>
            <a:r>
              <a:rPr lang="zh-CN" altLang="en-US" dirty="0"/>
              <a:t>先考虑如何维护树套树的</a:t>
            </a:r>
            <a:endParaRPr lang="en-US" altLang="zh-CN" dirty="0"/>
          </a:p>
          <a:p>
            <a:r>
              <a:rPr lang="zh-CN" altLang="en-US" dirty="0"/>
              <a:t>每个节点的答案</a:t>
            </a:r>
            <a:endParaRPr lang="en-US" altLang="zh-CN" dirty="0"/>
          </a:p>
          <a:p>
            <a:r>
              <a:rPr lang="zh-CN" altLang="en-US" dirty="0"/>
              <a:t>这里</a:t>
            </a:r>
            <a:r>
              <a:rPr lang="en-US" altLang="zh-CN" dirty="0" err="1"/>
              <a:t>ans</a:t>
            </a:r>
            <a:r>
              <a:rPr lang="en-US" altLang="zh-CN" dirty="0"/>
              <a:t>(B),</a:t>
            </a:r>
            <a:r>
              <a:rPr lang="en-US" altLang="zh-CN" dirty="0" err="1"/>
              <a:t>ans</a:t>
            </a:r>
            <a:r>
              <a:rPr lang="en-US" altLang="zh-CN" dirty="0"/>
              <a:t>(C),</a:t>
            </a:r>
            <a:r>
              <a:rPr lang="en-US" altLang="zh-CN" dirty="0" err="1"/>
              <a:t>ans</a:t>
            </a:r>
            <a:r>
              <a:rPr lang="en-US" altLang="zh-CN" dirty="0"/>
              <a:t>(D),</a:t>
            </a:r>
            <a:r>
              <a:rPr lang="en-US" altLang="zh-CN" dirty="0" err="1"/>
              <a:t>ans</a:t>
            </a:r>
            <a:r>
              <a:rPr lang="en-US" altLang="zh-CN" dirty="0"/>
              <a:t>(E)</a:t>
            </a:r>
            <a:r>
              <a:rPr lang="zh-CN" altLang="en-US" dirty="0"/>
              <a:t>即为</a:t>
            </a:r>
            <a:endParaRPr lang="en-US" altLang="zh-CN" dirty="0"/>
          </a:p>
          <a:p>
            <a:r>
              <a:rPr lang="zh-CN" altLang="en-US" dirty="0"/>
              <a:t>树套树上节点的区间顺序对</a:t>
            </a:r>
            <a:endParaRPr lang="en-US" altLang="zh-CN" dirty="0"/>
          </a:p>
          <a:p>
            <a:r>
              <a:rPr lang="zh-CN" altLang="en-US" dirty="0"/>
              <a:t>本题可以分治的重点在于</a:t>
            </a:r>
            <a:r>
              <a:rPr lang="en-US" altLang="zh-CN" dirty="0"/>
              <a:t>F</a:t>
            </a:r>
            <a:r>
              <a:rPr lang="zh-CN" altLang="en-US" dirty="0"/>
              <a:t>与</a:t>
            </a:r>
            <a:r>
              <a:rPr lang="en-US" altLang="zh-CN" dirty="0"/>
              <a:t>I</a:t>
            </a:r>
            <a:r>
              <a:rPr lang="zh-CN" altLang="en-US" dirty="0"/>
              <a:t>的贡献</a:t>
            </a:r>
            <a:endParaRPr lang="en-US" altLang="zh-CN" dirty="0"/>
          </a:p>
          <a:p>
            <a:r>
              <a:rPr lang="zh-CN" altLang="en-US" dirty="0"/>
              <a:t>是平凡的</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6872141" y="2718771"/>
            <a:ext cx="5319860" cy="4139230"/>
          </a:xfrm>
          <a:prstGeom prst="rect">
            <a:avLst/>
          </a:prstGeom>
        </p:spPr>
      </p:pic>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每次查询先将其所对应的</a:t>
            </a:r>
            <a:r>
              <a:rPr lang="en-US" altLang="zh-CN" dirty="0"/>
              <a:t>O( log^2n )</a:t>
            </a:r>
            <a:r>
              <a:rPr lang="zh-CN" altLang="en-US" dirty="0"/>
              <a:t>个树套树节点提取出来</a:t>
            </a:r>
            <a:endParaRPr lang="en-US" altLang="zh-CN" dirty="0"/>
          </a:p>
          <a:p>
            <a:r>
              <a:rPr lang="zh-CN" altLang="en-US" dirty="0"/>
              <a:t>然后考虑在上面做类似的容斥</a:t>
            </a:r>
            <a:endParaRPr lang="zh-CN" altLang="en-US" dirty="0"/>
          </a:p>
        </p:txBody>
      </p:sp>
      <p:pic>
        <p:nvPicPr>
          <p:cNvPr id="5" name="图片 4"/>
          <p:cNvPicPr>
            <a:picLocks noChangeAspect="1"/>
          </p:cNvPicPr>
          <p:nvPr/>
        </p:nvPicPr>
        <p:blipFill>
          <a:blip r:embed="rId1"/>
          <a:stretch>
            <a:fillRect/>
          </a:stretch>
        </p:blipFill>
        <p:spPr>
          <a:xfrm>
            <a:off x="838200" y="2824956"/>
            <a:ext cx="2714625" cy="2352675"/>
          </a:xfrm>
          <a:prstGeom prst="rect">
            <a:avLst/>
          </a:prstGeom>
        </p:spPr>
      </p:pic>
      <p:pic>
        <p:nvPicPr>
          <p:cNvPr id="7" name="图片 6"/>
          <p:cNvPicPr>
            <a:picLocks noChangeAspect="1"/>
          </p:cNvPicPr>
          <p:nvPr/>
        </p:nvPicPr>
        <p:blipFill>
          <a:blip r:embed="rId2"/>
          <a:stretch>
            <a:fillRect/>
          </a:stretch>
        </p:blipFill>
        <p:spPr>
          <a:xfrm>
            <a:off x="4043558" y="3155942"/>
            <a:ext cx="7724775" cy="31623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Luogu3863 </a:t>
            </a:r>
            <a:r>
              <a:rPr lang="zh-CN" altLang="en-US" dirty="0"/>
              <a:t>序列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于是我们通过一个对平面的分治成功将问题转换为了很多次区间逆序对</a:t>
            </a:r>
            <a:endParaRPr lang="en-US" altLang="zh-CN" dirty="0"/>
          </a:p>
          <a:p>
            <a:r>
              <a:rPr lang="zh-CN" altLang="en-US" dirty="0"/>
              <a:t>可以发现询问的不均并不会导致总复杂度变差，时间复杂度：</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738270" y="3429000"/>
            <a:ext cx="10715460" cy="2820987"/>
          </a:xfrm>
          <a:prstGeom prst="rect">
            <a:avLst/>
          </a:prstGeom>
        </p:spPr>
      </p:pic>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区间逆序对可以做到</a:t>
            </a:r>
            <a:r>
              <a:rPr lang="en-US" altLang="zh-CN" dirty="0"/>
              <a:t>O(n^(2ω/(ω+1)))</a:t>
            </a:r>
            <a:r>
              <a:rPr lang="zh-CN" altLang="en-US" dirty="0"/>
              <a:t>！</a:t>
            </a:r>
            <a:r>
              <a:rPr lang="en-US" altLang="zh-CN" dirty="0" err="1"/>
              <a:t>QωQ</a:t>
            </a:r>
            <a:endParaRPr lang="en-US" altLang="zh-CN" dirty="0"/>
          </a:p>
          <a:p>
            <a:r>
              <a:rPr lang="zh-CN" altLang="en-US" dirty="0"/>
              <a:t>带入目前最优的</a:t>
            </a:r>
            <a:r>
              <a:rPr lang="en-US" altLang="zh-CN" dirty="0"/>
              <a:t>ω=2.373</a:t>
            </a:r>
            <a:r>
              <a:rPr lang="zh-CN" altLang="en-US" dirty="0"/>
              <a:t>得</a:t>
            </a:r>
            <a:r>
              <a:rPr lang="en-US" altLang="zh-CN" dirty="0"/>
              <a:t>n^1.41</a:t>
            </a:r>
            <a:endParaRPr lang="en-US" altLang="zh-CN" dirty="0"/>
          </a:p>
          <a:p>
            <a:endParaRPr lang="en-US" altLang="zh-CN" dirty="0"/>
          </a:p>
          <a:p>
            <a:r>
              <a:rPr lang="zh-CN" altLang="en-US" dirty="0"/>
              <a:t>存在对二维平面分块的方法，如果不使用快速矩阵乘法，这样的方法不比我们的分治套分块差</a:t>
            </a:r>
            <a:endParaRPr lang="en-US" altLang="zh-CN" dirty="0"/>
          </a:p>
          <a:p>
            <a:r>
              <a:rPr lang="zh-CN" altLang="en-US" dirty="0"/>
              <a:t>于是我后面出的一道题</a:t>
            </a:r>
            <a:r>
              <a:rPr lang="en-US" altLang="zh-CN" dirty="0"/>
              <a:t>”TB5”</a:t>
            </a:r>
            <a:r>
              <a:rPr lang="zh-CN" altLang="en-US" dirty="0"/>
              <a:t>精心设计让任何二维平面分块都不可能将其解决</a:t>
            </a:r>
            <a:endParaRPr lang="en-US" altLang="zh-CN" dirty="0"/>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endParaRPr lang="zh-CN" altLang="en-US" dirty="0"/>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endParaRPr lang="zh-CN" altLang="en-US" dirty="0"/>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endParaRPr lang="zh-CN" altLang="en-US" dirty="0"/>
          </a:p>
          <a:p>
            <a:r>
              <a:rPr lang="zh-CN" altLang="en-US" dirty="0"/>
              <a:t>这里利用莫队二次离线的</a:t>
            </a:r>
            <a:r>
              <a:rPr lang="en-US" altLang="zh-CN" dirty="0"/>
              <a:t>trick</a:t>
            </a:r>
            <a:r>
              <a:rPr lang="zh-CN" altLang="en-US" dirty="0"/>
              <a:t>：</a:t>
            </a:r>
            <a:endParaRPr lang="zh-CN" altLang="en-US" dirty="0"/>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endParaRPr lang="zh-CN" altLang="en-US" dirty="0"/>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endParaRPr lang="zh-CN" altLang="en-US" dirty="0"/>
          </a:p>
          <a:p>
            <a:endParaRPr lang="zh-CN" altLang="en-US" dirty="0"/>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endParaRPr lang="en-US" altLang="zh-CN">
              <a:sym typeface="+mn-ea"/>
            </a:endParaRPr>
          </a:p>
        </p:txBody>
      </p:sp>
      <p:graphicFrame>
        <p:nvGraphicFramePr>
          <p:cNvPr id="4" name="对象 3"/>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spid="_x0000_s5" name="" r:id="rId1" imgW="6086475" imgH="4457700" progId="PBrush">
                  <p:embed/>
                </p:oleObj>
              </mc:Choice>
              <mc:Fallback>
                <p:oleObj name="" r:id="rId1" imgW="6086475" imgH="4457700" progId="PBrush">
                  <p:embed/>
                  <p:pic>
                    <p:nvPicPr>
                      <p:cNvPr id="0" name="Picture 1" descr="image46"/>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endParaRPr lang="zh-CN" altLang="en-US">
              <a:sym typeface="+mn-ea"/>
            </a:endParaRP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endParaRPr lang="en-US" altLang="zh-CN" dirty="0"/>
          </a:p>
        </p:txBody>
      </p:sp>
      <p:sp>
        <p:nvSpPr>
          <p:cNvPr id="3" name="内容占位符 2"/>
          <p:cNvSpPr>
            <a:spLocks noGrp="1"/>
          </p:cNvSpPr>
          <p:nvPr>
            <p:ph idx="1"/>
          </p:nvPr>
        </p:nvSpPr>
        <p:spPr/>
        <p:txBody>
          <a:bodyPr/>
          <a:lstStyle/>
          <a:p>
            <a:r>
              <a:rPr lang="zh-CN" altLang="en-US" dirty="0">
                <a:sym typeface="+mn-ea"/>
              </a:rPr>
              <a:t>第十五分块</a:t>
            </a:r>
            <a:endParaRPr lang="zh-CN" altLang="en-US" dirty="0">
              <a:sym typeface="+mn-ea"/>
            </a:endParaRPr>
          </a:p>
          <a:p>
            <a:r>
              <a:rPr lang="zh-CN" altLang="en-US" dirty="0">
                <a:sym typeface="+mn-ea"/>
              </a:rPr>
              <a:t>未知</a:t>
            </a:r>
            <a:endParaRPr lang="en-US" altLang="zh-CN" dirty="0"/>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简单莫队算法</a:t>
            </a:r>
            <a:endParaRPr lang="zh-CN" altLang="en-US"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endParaRPr lang="zh-CN" altLang="en-US" dirty="0"/>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endParaRPr lang="zh-CN" altLang="en-US"/>
          </a:p>
        </p:txBody>
      </p:sp>
      <p:sp>
        <p:nvSpPr>
          <p:cNvPr id="3" name="内容占位符 2"/>
          <p:cNvSpPr>
            <a:spLocks noGrp="1"/>
          </p:cNvSpPr>
          <p:nvPr>
            <p:ph idx="1"/>
          </p:nvPr>
        </p:nvSpPr>
        <p:spPr/>
        <p:txBody>
          <a:bodyPr/>
          <a:lstStyle/>
          <a:p>
            <a:r>
              <a:rPr lang="zh-CN" altLang="en-US" dirty="0"/>
              <a:t>假设有两个区间询问</a:t>
            </a:r>
            <a:endParaRPr lang="zh-CN" altLang="en-US" dirty="0"/>
          </a:p>
          <a:p>
            <a:r>
              <a:rPr lang="en-US" altLang="zh-CN" dirty="0"/>
              <a:t>[l1,r1],[l2,r2]</a:t>
            </a:r>
            <a:endParaRPr lang="en-US" altLang="zh-CN" dirty="0"/>
          </a:p>
          <a:p>
            <a:r>
              <a:rPr lang="zh-CN" altLang="en-US" dirty="0"/>
              <a:t>如果我们可以</a:t>
            </a:r>
            <a:r>
              <a:rPr lang="en-US" altLang="zh-CN" dirty="0"/>
              <a:t>O(x)</a:t>
            </a:r>
            <a:r>
              <a:rPr lang="zh-CN" altLang="en-US" dirty="0"/>
              <a:t>插入或者删除一个元素</a:t>
            </a:r>
            <a:endParaRPr lang="zh-CN" altLang="en-US" dirty="0"/>
          </a:p>
          <a:p>
            <a:r>
              <a:rPr lang="zh-CN" altLang="en-US" dirty="0"/>
              <a:t>即我们已经得到了</a:t>
            </a:r>
            <a:r>
              <a:rPr lang="en-US" altLang="zh-CN" dirty="0"/>
              <a:t>[</a:t>
            </a:r>
            <a:r>
              <a:rPr lang="en-US" altLang="zh-CN" dirty="0" err="1"/>
              <a:t>l,r</a:t>
            </a:r>
            <a:r>
              <a:rPr lang="en-US" altLang="zh-CN" dirty="0"/>
              <a:t>]</a:t>
            </a:r>
            <a:r>
              <a:rPr lang="zh-CN" altLang="en-US" dirty="0"/>
              <a:t>的答案</a:t>
            </a:r>
            <a:endParaRPr lang="zh-CN" altLang="en-US" dirty="0"/>
          </a:p>
          <a:p>
            <a:r>
              <a:rPr lang="zh-CN" altLang="en-US" dirty="0"/>
              <a:t>可以</a:t>
            </a:r>
            <a:r>
              <a:rPr lang="en-US" altLang="zh-CN" dirty="0"/>
              <a:t>O(x)</a:t>
            </a:r>
            <a:r>
              <a:rPr lang="zh-CN" altLang="en-US" dirty="0"/>
              <a:t>转移得到</a:t>
            </a:r>
            <a:endParaRPr lang="zh-CN" altLang="en-US" dirty="0"/>
          </a:p>
          <a:p>
            <a:r>
              <a:rPr lang="en-US" altLang="zh-CN" dirty="0"/>
              <a:t>[l,r+1],[l,r-1],[l-1,r],[l+1,r]</a:t>
            </a:r>
            <a:r>
              <a:rPr lang="zh-CN" altLang="en-US" dirty="0"/>
              <a:t>的答案</a:t>
            </a:r>
            <a:endParaRPr lang="zh-CN" altLang="en-US" dirty="0"/>
          </a:p>
          <a:p>
            <a:r>
              <a:rPr lang="zh-CN" altLang="en-US" dirty="0"/>
              <a:t>那么我们可以</a:t>
            </a:r>
            <a:r>
              <a:rPr lang="en-US" altLang="zh-CN" dirty="0"/>
              <a:t>O( x * ( |r1-r2|+|l1-l2| ) ) </a:t>
            </a:r>
            <a:endParaRPr lang="en-US" altLang="zh-CN" dirty="0"/>
          </a:p>
          <a:p>
            <a:r>
              <a:rPr lang="zh-CN" altLang="en-US" dirty="0"/>
              <a:t>由</a:t>
            </a:r>
            <a:r>
              <a:rPr lang="en-US" altLang="zh-CN" dirty="0"/>
              <a:t>[l1,r1]</a:t>
            </a:r>
            <a:r>
              <a:rPr lang="zh-CN" altLang="en-US" dirty="0"/>
              <a:t>的答案得到</a:t>
            </a:r>
            <a:r>
              <a:rPr lang="en-US" altLang="zh-CN" dirty="0"/>
              <a:t>[l2,r2]</a:t>
            </a:r>
            <a:r>
              <a:rPr lang="zh-CN" altLang="en-US" dirty="0"/>
              <a:t>的答案</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endParaRPr lang="zh-CN" altLang="en-US"/>
          </a:p>
        </p:txBody>
      </p:sp>
      <p:sp>
        <p:nvSpPr>
          <p:cNvPr id="3" name="内容占位符 2"/>
          <p:cNvSpPr>
            <a:spLocks noGrp="1"/>
          </p:cNvSpPr>
          <p:nvPr>
            <p:ph idx="1"/>
          </p:nvPr>
        </p:nvSpPr>
        <p:spPr/>
        <p:txBody>
          <a:bodyPr/>
          <a:lstStyle/>
          <a:p>
            <a:r>
              <a:rPr lang="zh-CN" altLang="en-US" dirty="0"/>
              <a:t>静态分块</a:t>
            </a:r>
            <a:endParaRPr lang="zh-CN" altLang="en-US" dirty="0"/>
          </a:p>
          <a:p>
            <a:r>
              <a:rPr lang="zh-CN" altLang="en-US" dirty="0"/>
              <a:t>动态分块</a:t>
            </a:r>
            <a:endParaRPr lang="zh-CN" altLang="en-US" dirty="0"/>
          </a:p>
          <a:p>
            <a:endParaRPr lang="zh-CN" altLang="en-US" dirty="0"/>
          </a:p>
          <a:p>
            <a:r>
              <a:rPr lang="zh-CN" altLang="en-US" dirty="0"/>
              <a:t>静态分块指的是放一些关键点，预处理关键点到关键点的信息来加速查询的，不能支持修改</a:t>
            </a:r>
            <a:endParaRPr lang="zh-CN" altLang="en-US" dirty="0"/>
          </a:p>
          <a:p>
            <a:r>
              <a:rPr lang="zh-CN" altLang="en-US" dirty="0"/>
              <a:t>目前认为：如果可以离线，静态分块是莫队算法的子集</a:t>
            </a:r>
            <a:endParaRPr lang="zh-CN" altLang="en-US" dirty="0"/>
          </a:p>
          <a:p>
            <a:endParaRPr lang="zh-CN" altLang="en-US" dirty="0"/>
          </a:p>
          <a:p>
            <a:r>
              <a:rPr lang="zh-CN" altLang="en-US" dirty="0"/>
              <a:t>动态分块指的是把序列分为一些块，每块维护一些信息，可以支持修改</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endParaRPr lang="zh-CN" altLang="en-US" dirty="0"/>
          </a:p>
          <a:p>
            <a:r>
              <a:rPr lang="zh-CN" altLang="en-US" dirty="0"/>
              <a:t>我们可以以一种特殊的顺序依次处理每个询问</a:t>
            </a:r>
            <a:endParaRPr lang="zh-CN" altLang="en-US" dirty="0"/>
          </a:p>
          <a:p>
            <a:r>
              <a:rPr lang="zh-CN" altLang="en-US" dirty="0"/>
              <a:t>使得</a:t>
            </a:r>
            <a:r>
              <a:rPr lang="en-US" altLang="zh-CN" dirty="0"/>
              <a:t>sigma( |li-li-1| + |ri-ri-1| )</a:t>
            </a:r>
            <a:r>
              <a:rPr lang="zh-CN" altLang="en-US" dirty="0"/>
              <a:t>在一个可以接受的范围内</a:t>
            </a:r>
            <a:endParaRPr lang="zh-CN" altLang="en-US" dirty="0"/>
          </a:p>
          <a:p>
            <a:endParaRPr lang="zh-CN" altLang="en-US" dirty="0"/>
          </a:p>
          <a:p>
            <a:r>
              <a:rPr lang="zh-CN" altLang="en-US" dirty="0"/>
              <a:t>可以对序列分块，然后把询问排序</a:t>
            </a:r>
            <a:endParaRPr lang="zh-CN" altLang="en-US" dirty="0"/>
          </a:p>
          <a:p>
            <a:r>
              <a:rPr lang="zh-CN" altLang="en-US" dirty="0"/>
              <a:t>排序的时候以左端点所在块编号为第一关键字</a:t>
            </a:r>
            <a:endParaRPr lang="zh-CN" altLang="en-US" dirty="0"/>
          </a:p>
          <a:p>
            <a:r>
              <a:rPr lang="zh-CN" altLang="en-US" dirty="0"/>
              <a:t>右端点位置为第二关键字</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endParaRPr lang="zh-CN" altLang="en-US"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endParaRPr lang="zh-CN" altLang="en-US"/>
          </a:p>
          <a:p>
            <a:r>
              <a:rPr lang="zh-CN" altLang="en-US"/>
              <a:t>然而的确是</a:t>
            </a:r>
            <a:r>
              <a:rPr lang="en-US" altLang="zh-CN"/>
              <a:t>nsqrt( m )</a:t>
            </a:r>
            <a:r>
              <a:rPr lang="zh-CN" altLang="en-US"/>
              <a:t>的</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endParaRPr lang="zh-CN" altLang="en-US"/>
          </a:p>
        </p:txBody>
      </p:sp>
      <p:sp>
        <p:nvSpPr>
          <p:cNvPr id="3" name="内容占位符 2"/>
          <p:cNvSpPr>
            <a:spLocks noGrp="1"/>
          </p:cNvSpPr>
          <p:nvPr>
            <p:ph idx="1"/>
          </p:nvPr>
        </p:nvSpPr>
        <p:spPr/>
        <p:txBody>
          <a:bodyPr>
            <a:normAutofit lnSpcReduction="10000"/>
          </a:bodyPr>
          <a:lstStyle/>
          <a:p>
            <a:r>
              <a:rPr lang="zh-CN" altLang="en-US" dirty="0"/>
              <a:t>有没有更优的做法呢</a:t>
            </a:r>
            <a:endParaRPr lang="zh-CN" altLang="en-US" dirty="0"/>
          </a:p>
          <a:p>
            <a:endParaRPr lang="zh-CN" altLang="en-US" dirty="0"/>
          </a:p>
          <a:p>
            <a:r>
              <a:rPr lang="zh-CN" altLang="en-US" dirty="0"/>
              <a:t>我们可以用曼哈顿距离最小生成树去近似这个问题</a:t>
            </a:r>
            <a:endParaRPr lang="zh-CN" altLang="en-US" dirty="0"/>
          </a:p>
          <a:p>
            <a:r>
              <a:rPr lang="zh-CN" altLang="en-US" dirty="0"/>
              <a:t>把每个询问</a:t>
            </a:r>
            <a:r>
              <a:rPr lang="en-US" altLang="zh-CN" dirty="0"/>
              <a:t>[</a:t>
            </a:r>
            <a:r>
              <a:rPr lang="en-US" altLang="zh-CN" dirty="0" err="1"/>
              <a:t>l,r</a:t>
            </a:r>
            <a:r>
              <a:rPr lang="en-US" altLang="zh-CN" dirty="0"/>
              <a:t>]</a:t>
            </a:r>
            <a:r>
              <a:rPr lang="zh-CN" altLang="en-US" dirty="0"/>
              <a:t>看做二维平面上的点</a:t>
            </a:r>
            <a:endParaRPr lang="zh-CN" altLang="en-US" dirty="0"/>
          </a:p>
          <a:p>
            <a:r>
              <a:rPr lang="zh-CN" altLang="en-US" dirty="0"/>
              <a:t>于是我们按照建出来的曼哈顿距离最小生成树去</a:t>
            </a:r>
            <a:r>
              <a:rPr lang="en-US" altLang="zh-CN" dirty="0"/>
              <a:t>DFS</a:t>
            </a:r>
            <a:endParaRPr lang="en-US" altLang="zh-CN" dirty="0"/>
          </a:p>
          <a:p>
            <a:r>
              <a:rPr lang="zh-CN" altLang="en-US" dirty="0"/>
              <a:t>这个做法的复杂度和最优转移一定是同阶的</a:t>
            </a:r>
            <a:endParaRPr lang="zh-CN" altLang="en-US" dirty="0"/>
          </a:p>
          <a:p>
            <a:endParaRPr lang="zh-CN" altLang="en-US" dirty="0"/>
          </a:p>
          <a:p>
            <a:r>
              <a:rPr lang="zh-CN" altLang="en-US" dirty="0"/>
              <a:t>曼哈顿距离最小生成树和刚刚介绍的排序算法的最坏复杂度是一样的，所以莫队问题可以直接按块排序</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endParaRPr lang="zh-CN" altLang="en-US"/>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spid="_x0000_s3" name="" r:id="rId1" imgW="7362825" imgH="5705475" progId="Paint.Picture">
                  <p:embed/>
                </p:oleObj>
              </mc:Choice>
              <mc:Fallback>
                <p:oleObj name="" r:id="rId1" imgW="7362825" imgH="5705475" progId="Paint.Picture">
                  <p:embed/>
                  <p:pic>
                    <p:nvPicPr>
                      <p:cNvPr id="0" name="图片 4" descr="image1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endParaRPr lang="zh-CN" altLang="en-US"/>
          </a:p>
        </p:txBody>
      </p:sp>
      <p:sp>
        <p:nvSpPr>
          <p:cNvPr id="3" name="内容占位符 2"/>
          <p:cNvSpPr>
            <a:spLocks noGrp="1"/>
          </p:cNvSpPr>
          <p:nvPr>
            <p:ph idx="1"/>
          </p:nvPr>
        </p:nvSpPr>
        <p:spPr/>
        <p:txBody>
          <a:bodyPr/>
          <a:lstStyle/>
          <a:p>
            <a:r>
              <a:rPr lang="zh-CN" altLang="en-US" dirty="0"/>
              <a:t>排序要按照奇偶分别排</a:t>
            </a:r>
            <a:endParaRPr lang="zh-CN" altLang="en-US" dirty="0"/>
          </a:p>
          <a:p>
            <a:r>
              <a:rPr lang="zh-CN" altLang="en-US" dirty="0"/>
              <a:t>这样可以快</a:t>
            </a:r>
            <a:r>
              <a:rPr lang="en-US" altLang="zh-CN" dirty="0"/>
              <a:t>1/3</a:t>
            </a:r>
            <a:endParaRPr lang="zh-CN" altLang="en-US" dirty="0"/>
          </a:p>
          <a:p>
            <a:r>
              <a:rPr lang="zh-CN" altLang="en-US" dirty="0"/>
              <a:t>调那个常数可以块</a:t>
            </a:r>
            <a:r>
              <a:rPr lang="en-US" altLang="zh-CN" dirty="0"/>
              <a:t>10%</a:t>
            </a:r>
            <a:r>
              <a:rPr lang="zh-CN" altLang="en-US" dirty="0"/>
              <a:t>左右</a:t>
            </a:r>
            <a:endParaRPr lang="zh-CN" altLang="en-US" dirty="0"/>
          </a:p>
        </p:txBody>
      </p:sp>
      <p:graphicFrame>
        <p:nvGraphicFramePr>
          <p:cNvPr id="8" name="对象 7"/>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spid="_x0000_s4" name="" r:id="rId1" imgW="10048875" imgH="876300" progId="PBrush">
                  <p:embed/>
                </p:oleObj>
              </mc:Choice>
              <mc:Fallback>
                <p:oleObj name="" r:id="rId1" imgW="10048875" imgH="876300" progId="PBrush">
                  <p:embed/>
                  <p:pic>
                    <p:nvPicPr>
                      <p:cNvPr id="0" name="图片 8" descr="image1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图片 4"/>
          <p:cNvPicPr>
            <a:picLocks noChangeAspect="1"/>
          </p:cNvPicPr>
          <p:nvPr/>
        </p:nvPicPr>
        <p:blipFill>
          <a:blip r:embed="rId3" cstate="print"/>
          <a:stretch>
            <a:fillRect/>
          </a:stretch>
        </p:blipFill>
        <p:spPr>
          <a:xfrm>
            <a:off x="838200" y="4384293"/>
            <a:ext cx="4124437" cy="39211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Luogu1494 [</a:t>
            </a:r>
            <a:r>
              <a:rPr lang="zh-CN" altLang="en-US" dirty="0"/>
              <a:t>国家集训队</a:t>
            </a:r>
            <a:r>
              <a:rPr lang="en-US" altLang="zh-CN" dirty="0"/>
              <a:t>]</a:t>
            </a:r>
            <a:r>
              <a:rPr lang="zh-CN" altLang="en-US" dirty="0"/>
              <a:t>小</a:t>
            </a:r>
            <a:r>
              <a:rPr lang="en-US" altLang="zh-CN" dirty="0"/>
              <a:t>Z</a:t>
            </a:r>
            <a:r>
              <a:rPr lang="zh-CN" altLang="en-US" dirty="0"/>
              <a:t>的袜子</a:t>
            </a:r>
            <a:endParaRPr lang="zh-CN" altLang="en-US" dirty="0"/>
          </a:p>
        </p:txBody>
      </p:sp>
      <p:sp>
        <p:nvSpPr>
          <p:cNvPr id="3" name="内容占位符 2"/>
          <p:cNvSpPr>
            <a:spLocks noGrp="1"/>
          </p:cNvSpPr>
          <p:nvPr>
            <p:ph idx="1"/>
          </p:nvPr>
        </p:nvSpPr>
        <p:spPr/>
        <p:txBody>
          <a:bodyPr/>
          <a:lstStyle/>
          <a:p>
            <a:r>
              <a:rPr lang="zh-CN" altLang="en-US" dirty="0"/>
              <a:t>给定一个长为</a:t>
            </a:r>
            <a:r>
              <a:rPr lang="en-US" altLang="zh-CN" dirty="0"/>
              <a:t>n</a:t>
            </a:r>
            <a:r>
              <a:rPr lang="zh-CN" altLang="en-US" dirty="0"/>
              <a:t>的序列，进行</a:t>
            </a:r>
            <a:r>
              <a:rPr lang="en-US" altLang="zh-CN" dirty="0"/>
              <a:t>m</a:t>
            </a:r>
            <a:r>
              <a:rPr lang="zh-CN" altLang="en-US"/>
              <a:t>次查询，每次查询</a:t>
            </a:r>
            <a:r>
              <a:rPr lang="zh-CN" altLang="en-US" dirty="0"/>
              <a:t>一个区间</a:t>
            </a:r>
            <a:r>
              <a:rPr lang="en-US" altLang="zh-CN" dirty="0"/>
              <a:t>[</a:t>
            </a:r>
            <a:r>
              <a:rPr lang="en-US" altLang="zh-CN" dirty="0" err="1"/>
              <a:t>l,r</a:t>
            </a:r>
            <a:r>
              <a:rPr lang="en-US" altLang="zh-CN" dirty="0"/>
              <a:t>]</a:t>
            </a:r>
            <a:r>
              <a:rPr lang="zh-CN" altLang="en-US" dirty="0"/>
              <a:t>中有多少</a:t>
            </a:r>
            <a:r>
              <a:rPr lang="en-US" altLang="zh-CN" dirty="0"/>
              <a:t>(</a:t>
            </a:r>
            <a:r>
              <a:rPr lang="en-US" altLang="zh-CN" dirty="0" err="1"/>
              <a:t>i,j</a:t>
            </a:r>
            <a:r>
              <a:rPr lang="en-US" altLang="zh-CN" dirty="0"/>
              <a:t>)</a:t>
            </a:r>
            <a:r>
              <a:rPr lang="zh-CN" altLang="en-US" dirty="0"/>
              <a:t>满足</a:t>
            </a:r>
            <a:r>
              <a:rPr lang="en-US" altLang="zh-CN" dirty="0"/>
              <a:t>l&lt;=</a:t>
            </a:r>
            <a:r>
              <a:rPr lang="en-US" altLang="zh-CN" dirty="0" err="1"/>
              <a:t>i,j</a:t>
            </a:r>
            <a:r>
              <a:rPr lang="en-US" altLang="zh-CN" dirty="0"/>
              <a:t>&lt;=r</a:t>
            </a:r>
            <a:r>
              <a:rPr lang="zh-CN" altLang="en-US" dirty="0"/>
              <a:t>，且</a:t>
            </a:r>
            <a:r>
              <a:rPr lang="en-US" altLang="zh-CN" dirty="0"/>
              <a:t>a[</a:t>
            </a:r>
            <a:r>
              <a:rPr lang="en-US" altLang="zh-CN" dirty="0" err="1"/>
              <a:t>i</a:t>
            </a:r>
            <a:r>
              <a:rPr lang="en-US" altLang="zh-CN" dirty="0"/>
              <a:t>]=a[j]</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endParaRPr lang="zh-CN" altLang="en-US" dirty="0"/>
          </a:p>
          <a:p>
            <a:r>
              <a:rPr lang="zh-CN" altLang="en-US" dirty="0"/>
              <a:t>每次更新的时候，如果插入</a:t>
            </a:r>
            <a:r>
              <a:rPr lang="zh-CN" dirty="0"/>
              <a:t>一个</a:t>
            </a:r>
            <a:r>
              <a:rPr lang="en-US" altLang="zh-CN" dirty="0"/>
              <a:t>x</a:t>
            </a:r>
            <a:endParaRPr lang="en-US" altLang="zh-CN" dirty="0"/>
          </a:p>
          <a:p>
            <a:r>
              <a:rPr lang="zh-CN" altLang="en-US" dirty="0"/>
              <a:t>则</a:t>
            </a:r>
            <a:r>
              <a:rPr lang="en-US" altLang="zh-CN" dirty="0" err="1"/>
              <a:t>ans</a:t>
            </a:r>
            <a:r>
              <a:rPr lang="en-US" altLang="zh-CN" dirty="0"/>
              <a:t> += 2 * </a:t>
            </a:r>
            <a:r>
              <a:rPr lang="en-US" altLang="zh-CN" dirty="0" err="1"/>
              <a:t>cnt</a:t>
            </a:r>
            <a:r>
              <a:rPr lang="en-US" altLang="zh-CN" dirty="0"/>
              <a:t>[x] + 1</a:t>
            </a:r>
            <a:endParaRPr lang="en-US" altLang="zh-CN" dirty="0"/>
          </a:p>
          <a:p>
            <a:r>
              <a:rPr lang="zh-CN" altLang="en-US" dirty="0"/>
              <a:t>如果删除一个</a:t>
            </a:r>
            <a:r>
              <a:rPr lang="en-US" altLang="zh-CN" dirty="0"/>
              <a:t>x</a:t>
            </a:r>
            <a:endParaRPr lang="en-US" altLang="zh-CN" dirty="0"/>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endParaRPr lang="en-US" altLang="zh-CN" dirty="0">
              <a:sym typeface="+mn-ea"/>
            </a:endParaRPr>
          </a:p>
          <a:p>
            <a:endParaRPr lang="en-US" altLang="zh-CN" dirty="0">
              <a:sym typeface="+mn-e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Luogu4396 [</a:t>
            </a:r>
            <a:r>
              <a:rPr lang="zh-CN" altLang="en-US" dirty="0"/>
              <a:t>Ahoi2013</a:t>
            </a:r>
            <a:r>
              <a:rPr lang="en-US" altLang="zh-CN" dirty="0"/>
              <a:t>]</a:t>
            </a:r>
            <a:r>
              <a:rPr lang="zh-CN" altLang="en-US" dirty="0"/>
              <a:t>作业</a:t>
            </a:r>
            <a:endParaRPr lang="zh-CN" altLang="en-US" dirty="0"/>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endParaRPr lang="zh-CN" altLang="en-US" dirty="0"/>
          </a:p>
          <a:p>
            <a:r>
              <a:rPr lang="en-US" altLang="zh-CN" dirty="0"/>
              <a:t>n &lt;= 1e5 , m &lt;= 1e6</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endParaRPr lang="zh-CN" altLang="en-US" dirty="0"/>
          </a:p>
        </p:txBody>
      </p:sp>
      <p:sp>
        <p:nvSpPr>
          <p:cNvPr id="3" name="副标题 2"/>
          <p:cNvSpPr>
            <a:spLocks noGrp="1"/>
          </p:cNvSpPr>
          <p:nvPr>
            <p:ph type="subTitle" idx="1"/>
          </p:nvPr>
        </p:nvSpPr>
        <p:spPr/>
        <p:txBody>
          <a:bodyPr>
            <a:normAutofit/>
          </a:bodyPr>
          <a:lstStyle/>
          <a:p>
            <a:r>
              <a:rPr lang="zh-CN" altLang="en-US" sz="4800"/>
              <a:t>下列提到的分块默认为动态分块</a:t>
            </a:r>
            <a:endParaRPr lang="zh-CN" altLang="en-US" sz="4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这是个特殊的三维偏序</a:t>
            </a:r>
            <a:endParaRPr lang="zh-CN" altLang="en-US" dirty="0"/>
          </a:p>
          <a:p>
            <a:r>
              <a:rPr lang="zh-CN" altLang="en-US" dirty="0"/>
              <a:t>由于这个题的特殊性质所以可以用莫队实现</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首先可以跑个莫队</a:t>
            </a:r>
            <a:endParaRPr lang="zh-CN" altLang="en-US" dirty="0"/>
          </a:p>
          <a:p>
            <a:r>
              <a:rPr lang="zh-CN" altLang="en-US" dirty="0"/>
              <a:t>维护一个树状数组</a:t>
            </a:r>
            <a:endParaRPr lang="zh-CN" altLang="en-US" dirty="0"/>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t>这类莫队有一个通用的优化方法</a:t>
            </a:r>
            <a:endParaRPr lang="zh-CN" altLang="en-US" dirty="0"/>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endParaRPr lang="zh-CN" altLang="en-US" dirty="0"/>
          </a:p>
          <a:p>
            <a:r>
              <a:rPr lang="zh-CN" altLang="en-US" dirty="0"/>
              <a:t>查询只有</a:t>
            </a:r>
            <a:r>
              <a:rPr lang="en-US" altLang="zh-CN" dirty="0"/>
              <a:t>O( m )</a:t>
            </a:r>
            <a:r>
              <a:rPr lang="zh-CN" altLang="en-US" dirty="0"/>
              <a:t>次</a:t>
            </a:r>
            <a:endParaRPr lang="zh-CN" altLang="en-US" dirty="0"/>
          </a:p>
          <a:p>
            <a:endParaRPr lang="zh-CN" altLang="en-US" dirty="0"/>
          </a:p>
          <a:p>
            <a:r>
              <a:rPr lang="zh-CN" altLang="en-US" dirty="0"/>
              <a:t>树状数组修改和查询复杂度</a:t>
            </a:r>
            <a:r>
              <a:rPr lang="en-US" altLang="zh-CN" dirty="0"/>
              <a:t>O( </a:t>
            </a:r>
            <a:r>
              <a:rPr lang="en-US" altLang="zh-CN" dirty="0" err="1"/>
              <a:t>logn</a:t>
            </a:r>
            <a:r>
              <a:rPr lang="en-US" altLang="zh-CN" dirty="0"/>
              <a:t> )</a:t>
            </a:r>
            <a:endParaRPr lang="en-US" altLang="zh-CN" dirty="0"/>
          </a:p>
          <a:p>
            <a:r>
              <a:rPr lang="zh-CN" altLang="en-US" dirty="0"/>
              <a:t>但是如果用值域分块的话</a:t>
            </a:r>
            <a:endParaRPr lang="zh-CN" altLang="en-US" dirty="0"/>
          </a:p>
          <a:p>
            <a:r>
              <a:rPr lang="zh-CN" altLang="en-US" dirty="0"/>
              <a:t>值域分块可以</a:t>
            </a:r>
            <a:r>
              <a:rPr lang="en-US" altLang="zh-CN" dirty="0"/>
              <a:t>O( 1 )</a:t>
            </a:r>
            <a:r>
              <a:rPr lang="zh-CN" altLang="en-US" dirty="0"/>
              <a:t>修改</a:t>
            </a:r>
            <a:r>
              <a:rPr lang="en-US" altLang="zh-CN" dirty="0"/>
              <a:t>O( sqrt( n ) )</a:t>
            </a:r>
            <a:r>
              <a:rPr lang="zh-CN" altLang="en-US" dirty="0"/>
              <a:t>查询</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a:t>于是我们对这个进行根号平衡</a:t>
            </a:r>
            <a:endParaRPr lang="zh-CN" altLang="en-US"/>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endParaRPr lang="en-US" altLang="zh-CN">
              <a:sym typeface="+mn-ea"/>
            </a:endParaRPr>
          </a:p>
          <a:p>
            <a:r>
              <a:rPr lang="zh-CN" altLang="en-US">
                <a:sym typeface="+mn-ea"/>
              </a:rPr>
              <a:t>查询</a:t>
            </a:r>
            <a:r>
              <a:rPr lang="en-US" altLang="zh-CN">
                <a:sym typeface="+mn-ea"/>
              </a:rPr>
              <a:t>O( m )</a:t>
            </a:r>
            <a:r>
              <a:rPr lang="zh-CN" altLang="en-US">
                <a:sym typeface="+mn-ea"/>
              </a:rPr>
              <a:t>次，每次</a:t>
            </a:r>
            <a:r>
              <a:rPr lang="en-US" altLang="zh-CN">
                <a:sym typeface="+mn-ea"/>
              </a:rPr>
              <a:t>O( sqrt( n ) )</a:t>
            </a:r>
            <a:endParaRPr lang="en-US" altLang="zh-CN">
              <a:sym typeface="+mn-ea"/>
            </a:endParaRPr>
          </a:p>
          <a:p>
            <a:endParaRPr lang="en-US" altLang="zh-CN">
              <a:sym typeface="+mn-ea"/>
            </a:endParaRPr>
          </a:p>
          <a:p>
            <a:r>
              <a:rPr lang="zh-CN" altLang="en-US">
                <a:sym typeface="+mn-ea"/>
              </a:rPr>
              <a:t>总复杂度</a:t>
            </a:r>
            <a:r>
              <a:rPr lang="en-US" altLang="zh-CN">
                <a:sym typeface="+mn-ea"/>
              </a:rPr>
              <a:t>O( nsqrt( m ) + msqrt( n ) ) = O( msqrt( n ) )</a:t>
            </a:r>
            <a:endParaRPr lang="en-US" altLang="zh-CN">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显然存在</a:t>
            </a:r>
            <a:r>
              <a:rPr lang="en-US" altLang="zh-CN" dirty="0"/>
              <a:t>polylog</a:t>
            </a:r>
            <a:r>
              <a:rPr lang="zh-CN" altLang="en-US" dirty="0"/>
              <a:t>解法，这里不做介绍</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CF617E XOR and Favorite Number</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0688"/>
            <a:ext cx="10515600" cy="1229458"/>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endParaRPr lang="zh-CN" altLang="en-US" dirty="0"/>
          </a:p>
        </p:txBody>
      </p:sp>
      <p:sp>
        <p:nvSpPr>
          <p:cNvPr id="3" name="内容占位符 2"/>
          <p:cNvSpPr>
            <a:spLocks noGrp="1"/>
          </p:cNvSpPr>
          <p:nvPr>
            <p:ph idx="1"/>
          </p:nvPr>
        </p:nvSpPr>
        <p:spPr/>
        <p:txBody>
          <a:bodyPr/>
          <a:lstStyle/>
          <a:p>
            <a:r>
              <a:rPr lang="zh-CN" altLang="en-US" dirty="0"/>
              <a:t>给一个树，n 个点，有点权，初始根是 1</a:t>
            </a:r>
            <a:endParaRPr lang="zh-CN" altLang="en-US" dirty="0"/>
          </a:p>
          <a:p>
            <a:r>
              <a:rPr lang="zh-CN" altLang="en-US" dirty="0"/>
              <a:t>m 个操作，每次操作：</a:t>
            </a:r>
            <a:endParaRPr lang="zh-CN" altLang="en-US" dirty="0"/>
          </a:p>
          <a:p>
            <a:r>
              <a:rPr lang="zh-CN" altLang="en-US" dirty="0"/>
              <a:t>1.将树根换为 x</a:t>
            </a:r>
            <a:endParaRPr lang="zh-CN" altLang="en-US" dirty="0"/>
          </a:p>
          <a:p>
            <a:r>
              <a:rPr lang="zh-CN" altLang="en-US" dirty="0"/>
              <a:t>2.给出两个点 x，y，从 x 的子树中选每一个点，y 的子树中选每一个点，如果两个点点权相等，ans++，求 ans</a:t>
            </a:r>
            <a:endParaRPr lang="zh-CN" altLang="en-US" dirty="0"/>
          </a:p>
          <a:p>
            <a:endParaRPr lang="zh-CN" altLang="en-US" dirty="0"/>
          </a:p>
          <a:p>
            <a:r>
              <a:rPr lang="zh-CN" altLang="en-US" dirty="0"/>
              <a:t>n &lt;= 1</a:t>
            </a:r>
            <a:r>
              <a:rPr lang="en-US" altLang="zh-CN" dirty="0"/>
              <a:t>e5</a:t>
            </a:r>
            <a:r>
              <a:rPr lang="zh-CN" altLang="en-US" dirty="0"/>
              <a:t> , m &lt;= 5</a:t>
            </a:r>
            <a:r>
              <a:rPr lang="en-US" altLang="zh-CN" dirty="0"/>
              <a:t>e5</a:t>
            </a:r>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endParaRPr lang="en-US" altLang="zh-CN"/>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endParaRPr lang="zh-CN" altLang="en-US" dirty="0"/>
          </a:p>
          <a:p>
            <a:r>
              <a:rPr lang="zh-CN" altLang="en-US" dirty="0"/>
              <a:t>两个区间不好维护，但是这个信息具有可减性</a:t>
            </a:r>
            <a:endParaRPr lang="zh-CN" altLang="en-US" dirty="0"/>
          </a:p>
          <a:p>
            <a:r>
              <a:rPr lang="zh-CN" altLang="en-US" dirty="0"/>
              <a:t>可以考虑差分</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endParaRPr lang="zh-CN" altLang="en-US" dirty="0">
              <a:sym typeface="+mn-ea"/>
            </a:endParaRPr>
          </a:p>
          <a:p>
            <a:r>
              <a:rPr lang="zh-CN" altLang="en-US" dirty="0"/>
              <a:t>然后考虑差分</a:t>
            </a:r>
            <a:endParaRPr lang="zh-CN" altLang="en-US" dirty="0"/>
          </a:p>
          <a:p>
            <a:r>
              <a:rPr lang="en-US" altLang="zh-CN" dirty="0"/>
              <a:t>[l1,r1] - [l2,r2]</a:t>
            </a:r>
            <a:r>
              <a:rPr lang="zh-CN" altLang="en-US" dirty="0"/>
              <a:t>的询问</a:t>
            </a:r>
            <a:endParaRPr lang="zh-CN" altLang="en-US" dirty="0"/>
          </a:p>
          <a:p>
            <a:r>
              <a:rPr lang="zh-CN" altLang="en-US" dirty="0"/>
              <a:t>可以差分为：</a:t>
            </a:r>
            <a:endParaRPr lang="zh-CN" altLang="en-US" dirty="0"/>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endParaRPr lang="zh-CN" altLang="en-US" dirty="0"/>
          </a:p>
          <a:p>
            <a:r>
              <a:rPr lang="zh-CN" altLang="en-US" dirty="0"/>
              <a:t>这样都变成了前缀的区间</a:t>
            </a:r>
            <a:endParaRPr lang="zh-CN" altLang="en-US" dirty="0"/>
          </a:p>
          <a:p>
            <a:r>
              <a:rPr lang="zh-CN" altLang="en-US" dirty="0"/>
              <a:t>就可以在这个上面跑莫队了</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normAutofit fontScale="92500"/>
          </a:bodyPr>
          <a:lstStyle/>
          <a:p>
            <a:r>
              <a:rPr lang="zh-CN" altLang="en-US" dirty="0"/>
              <a:t>要实现：</a:t>
            </a:r>
            <a:endParaRPr lang="zh-CN" altLang="en-US" dirty="0"/>
          </a:p>
          <a:p>
            <a:r>
              <a:rPr lang="en-US" altLang="zh-CN" dirty="0"/>
              <a:t>1.</a:t>
            </a:r>
            <a:r>
              <a:rPr lang="zh-CN" altLang="en-US" dirty="0"/>
              <a:t>区间加</a:t>
            </a:r>
            <a:endParaRPr lang="zh-CN" altLang="en-US" dirty="0"/>
          </a:p>
          <a:p>
            <a:r>
              <a:rPr lang="en-US" altLang="zh-CN" dirty="0"/>
              <a:t>2.</a:t>
            </a:r>
            <a:r>
              <a:rPr lang="zh-CN" altLang="en-US" dirty="0"/>
              <a:t>区间和</a:t>
            </a:r>
            <a:endParaRPr lang="zh-CN" altLang="en-US" dirty="0"/>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endParaRPr lang="zh-CN" altLang="en-US" dirty="0"/>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endParaRPr lang="zh-CN" altLang="en-US" dirty="0"/>
          </a:p>
          <a:p>
            <a:endParaRPr lang="zh-CN" altLang="en-US" dirty="0"/>
          </a:p>
          <a:p>
            <a:r>
              <a:rPr lang="zh-CN" altLang="en-US" dirty="0"/>
              <a:t>我们可以把</a:t>
            </a:r>
            <a:r>
              <a:rPr lang="en-US" altLang="zh-CN" dirty="0">
                <a:sym typeface="+mn-ea"/>
              </a:rPr>
              <a:t>sqrt(n)</a:t>
            </a:r>
            <a:r>
              <a:rPr lang="zh-CN" altLang="en-US" dirty="0"/>
              <a:t>个元素放一块里面维护</a:t>
            </a:r>
            <a:endParaRPr lang="zh-CN" altLang="en-US"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endParaRPr lang="zh-CN" altLang="en-US" dirty="0"/>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endParaRPr lang="zh-CN" altLang="en-US" dirty="0"/>
          </a:p>
          <a:p>
            <a:r>
              <a:rPr lang="zh-CN" altLang="en-US" dirty="0"/>
              <a:t>可以考虑对莫队的询问进行基数排序</a:t>
            </a:r>
            <a:endParaRPr lang="zh-CN" altLang="en-US" dirty="0"/>
          </a:p>
          <a:p>
            <a:r>
              <a:rPr lang="zh-CN" altLang="en-US" dirty="0"/>
              <a:t>总复杂度</a:t>
            </a:r>
            <a:r>
              <a:rPr lang="en-US" altLang="zh-CN" dirty="0"/>
              <a:t>O( </a:t>
            </a:r>
            <a:r>
              <a:rPr lang="en-US" altLang="zh-CN" dirty="0" err="1"/>
              <a:t>nsqrt</a:t>
            </a:r>
            <a:r>
              <a:rPr lang="en-US" altLang="zh-CN" dirty="0"/>
              <a:t>( m ) + m )</a:t>
            </a:r>
            <a:endParaRPr lang="en-US" alt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endParaRPr lang="zh-CN" altLang="en-US"/>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endParaRPr lang="zh-CN" altLang="en-US" dirty="0"/>
          </a:p>
          <a:p>
            <a:endParaRPr lang="en-US" altLang="zh-CN" dirty="0"/>
          </a:p>
          <a:p>
            <a:r>
              <a:rPr lang="en-US" altLang="zh-CN" dirty="0" err="1"/>
              <a:t>n,m</a:t>
            </a:r>
            <a:r>
              <a:rPr lang="en-US" altLang="zh-CN" dirty="0"/>
              <a:t>&lt;=5e5</a:t>
            </a:r>
            <a:endParaRPr lang="zh-CN" altLang="en-US" dirty="0"/>
          </a:p>
          <a:p>
            <a:r>
              <a:rPr lang="zh-CN" altLang="en-US" dirty="0"/>
              <a:t>要求线性空间</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endParaRPr lang="en-US" altLang="zh-CN"/>
          </a:p>
        </p:txBody>
      </p:sp>
      <p:sp>
        <p:nvSpPr>
          <p:cNvPr id="3" name="内容占位符 2"/>
          <p:cNvSpPr>
            <a:spLocks noGrp="1"/>
          </p:cNvSpPr>
          <p:nvPr>
            <p:ph idx="1"/>
          </p:nvPr>
        </p:nvSpPr>
        <p:spPr/>
        <p:txBody>
          <a:bodyPr/>
          <a:lstStyle/>
          <a:p>
            <a:r>
              <a:rPr lang="zh-CN" altLang="en-US" dirty="0"/>
              <a:t>我们可以考虑进行高维离散化</a:t>
            </a:r>
            <a:endParaRPr lang="zh-CN" altLang="en-US" dirty="0"/>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endParaRPr lang="zh-CN" altLang="en-US" dirty="0"/>
          </a:p>
          <a:p>
            <a:r>
              <a:rPr lang="zh-CN" altLang="en-US" dirty="0"/>
              <a:t>开个</a:t>
            </a:r>
            <a:r>
              <a:rPr lang="en-US" altLang="zh-CN" dirty="0"/>
              <a:t>vector &lt; int &gt; v[ MAXN ]</a:t>
            </a:r>
            <a:endParaRPr lang="en-US" altLang="zh-CN" dirty="0"/>
          </a:p>
          <a:p>
            <a:r>
              <a:rPr lang="zh-CN" altLang="en-US" dirty="0"/>
              <a:t>在</a:t>
            </a:r>
            <a:r>
              <a:rPr lang="en-US" altLang="zh-CN" dirty="0"/>
              <a:t>v[1] , v[2] ... v[y]</a:t>
            </a:r>
            <a:r>
              <a:rPr lang="zh-CN" altLang="en-US" dirty="0"/>
              <a:t>中都</a:t>
            </a:r>
            <a:r>
              <a:rPr lang="en-US" altLang="zh-CN" dirty="0" err="1"/>
              <a:t>push_back</a:t>
            </a:r>
            <a:r>
              <a:rPr lang="en-US" altLang="zh-CN" dirty="0"/>
              <a:t>( x )</a:t>
            </a:r>
            <a:endParaRPr lang="en-US" altLang="zh-CN" dirty="0"/>
          </a:p>
          <a:p>
            <a:r>
              <a:rPr lang="zh-CN" altLang="en-US" dirty="0"/>
              <a:t>然后对于每个</a:t>
            </a:r>
            <a:r>
              <a:rPr lang="en-US" altLang="zh-CN" dirty="0"/>
              <a:t>vector</a:t>
            </a:r>
            <a:r>
              <a:rPr lang="zh-CN" altLang="en-US" dirty="0"/>
              <a:t>，分别进行离散化</a:t>
            </a:r>
            <a:endParaRPr lang="zh-CN" altLang="en-US" dirty="0"/>
          </a:p>
          <a:p>
            <a:r>
              <a:rPr lang="zh-CN" altLang="en-US" dirty="0"/>
              <a:t>这样就保证了空间线性</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endParaRPr lang="zh-CN" altLang="en-US"/>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于是我们离散化之后</a:t>
            </a:r>
            <a:endParaRPr lang="zh-CN" altLang="en-US" dirty="0"/>
          </a:p>
          <a:p>
            <a:r>
              <a:rPr lang="zh-CN" altLang="en-US" dirty="0"/>
              <a:t>就可以边跑莫队边维护一个值域分块来搞了</a:t>
            </a:r>
            <a:endParaRPr lang="zh-CN" altLang="en-US" dirty="0"/>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endParaRPr lang="en-US" alt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endParaRPr lang="zh-CN" altLang="en-US"/>
          </a:p>
        </p:txBody>
      </p:sp>
      <p:sp>
        <p:nvSpPr>
          <p:cNvPr id="3" name="内容占位符 2"/>
          <p:cNvSpPr>
            <a:spLocks noGrp="1"/>
          </p:cNvSpPr>
          <p:nvPr>
            <p:ph idx="1"/>
          </p:nvPr>
        </p:nvSpPr>
        <p:spPr/>
        <p:txBody>
          <a:bodyPr/>
          <a:lstStyle/>
          <a:p>
            <a:r>
              <a:rPr lang="zh-CN" altLang="en-US" dirty="0"/>
              <a:t>序列，定义</a:t>
            </a:r>
            <a:r>
              <a:rPr lang="en-US" altLang="zh-CN" dirty="0"/>
              <a:t>f(</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x*f(</a:t>
            </a:r>
            <a:r>
              <a:rPr lang="en-US" altLang="zh-CN" dirty="0" err="1"/>
              <a:t>l,r,x</a:t>
            </a:r>
            <a:r>
              <a:rPr lang="en-US" altLang="zh-CN" dirty="0"/>
              <a:t>)</a:t>
            </a:r>
            <a:endParaRPr lang="en-US" alt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endParaRPr lang="zh-CN" altLang="en-US" dirty="0"/>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endParaRPr lang="zh-CN" altLang="en-US" dirty="0"/>
          </a:p>
          <a:p>
            <a:r>
              <a:rPr lang="en-US" altLang="zh-CN" dirty="0"/>
              <a:t>x*1,x*2...x*y</a:t>
            </a:r>
            <a:endParaRPr lang="en-US" altLang="zh-CN" dirty="0"/>
          </a:p>
          <a:p>
            <a:r>
              <a:rPr lang="zh-CN" altLang="en-US" dirty="0"/>
              <a:t>于是将这些可能的值放一起离散化</a:t>
            </a:r>
            <a:endParaRPr lang="zh-CN" altLang="en-US" dirty="0"/>
          </a:p>
          <a:p>
            <a:r>
              <a:rPr lang="zh-CN" altLang="en-US" dirty="0"/>
              <a:t>然后就可以套用值域分块来</a:t>
            </a:r>
            <a:endParaRPr lang="zh-CN" altLang="en-US" dirty="0"/>
          </a:p>
          <a:p>
            <a:r>
              <a:rPr lang="en-US" altLang="zh-CN" dirty="0"/>
              <a:t>O( </a:t>
            </a:r>
            <a:r>
              <a:rPr lang="en-US" altLang="zh-CN" dirty="0" err="1"/>
              <a:t>nsqrt</a:t>
            </a:r>
            <a:r>
              <a:rPr lang="en-US" altLang="zh-CN" dirty="0"/>
              <a:t>( m ) + </a:t>
            </a:r>
            <a:r>
              <a:rPr lang="en-US" altLang="zh-CN" dirty="0" err="1"/>
              <a:t>msqrt</a:t>
            </a:r>
            <a:r>
              <a:rPr lang="en-US" altLang="zh-CN" dirty="0"/>
              <a:t>( n ) )</a:t>
            </a:r>
            <a:r>
              <a:rPr lang="zh-CN" altLang="en-US" dirty="0"/>
              <a:t>做了</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P5072 [Ynoi2015] </a:t>
            </a:r>
            <a:r>
              <a:rPr lang="zh-CN" altLang="en-US">
                <a:sym typeface="+mn-ea"/>
              </a:rPr>
              <a:t>盼君勿忘</a:t>
            </a:r>
            <a:endParaRPr lang="en-US" dirty="0">
              <a:sym typeface="+mn-ea"/>
            </a:endParaRPr>
          </a:p>
        </p:txBody>
      </p:sp>
      <p:sp>
        <p:nvSpPr>
          <p:cNvPr id="3" name="内容占位符 2"/>
          <p:cNvSpPr>
            <a:spLocks noGrp="1"/>
          </p:cNvSpPr>
          <p:nvPr>
            <p:ph idx="1"/>
          </p:nvPr>
        </p:nvSpPr>
        <p:spPr/>
        <p:txBody>
          <a:bodyPr/>
          <a:lstStyle/>
          <a:p>
            <a:r>
              <a:rPr lang="zh-CN" altLang="en-US" dirty="0"/>
              <a:t>给你一个序列a，每次查询一个区间[l,r]。</a:t>
            </a:r>
            <a:endParaRPr lang="zh-CN" altLang="en-US" dirty="0"/>
          </a:p>
          <a:p>
            <a:r>
              <a:rPr lang="zh-CN" altLang="en-US" dirty="0"/>
              <a:t>这个区间一共可以形成2^(r-l+1)个子序列，即每个数出现或者不出现，定义一个子序列对答案的贡献为其去重之后的和，即如果一个数x在这个子序列里出现了多次，那么只算一次。</a:t>
            </a:r>
            <a:endParaRPr lang="zh-CN" altLang="en-US" dirty="0"/>
          </a:p>
          <a:p>
            <a:r>
              <a:rPr lang="zh-CN" altLang="en-US" dirty="0"/>
              <a:t>查询区间[l,r]里面每个子序列的贡献的和。</a:t>
            </a:r>
            <a:endParaRPr lang="zh-CN" altLang="en-US" dirty="0"/>
          </a:p>
          <a:p>
            <a:r>
              <a:rPr lang="zh-CN" altLang="en-US" dirty="0"/>
              <a:t>然而由乃为了让这个题变麻烦，所以每次的膜数不一样。</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考虑单次询问怎么算</a:t>
            </a:r>
            <a:endParaRPr lang="zh-CN" altLang="en-US" dirty="0"/>
          </a:p>
          <a:p>
            <a:r>
              <a:rPr lang="zh-CN" altLang="en-US" dirty="0"/>
              <a:t>对于数x，假设出现了y次，区间长度是len</a:t>
            </a:r>
            <a:endParaRPr lang="zh-CN" altLang="en-US" dirty="0"/>
          </a:p>
          <a:p>
            <a:r>
              <a:rPr lang="zh-CN" altLang="en-US" dirty="0"/>
              <a:t>则x对答案的贡献是</a:t>
            </a:r>
            <a:endParaRPr lang="zh-CN" altLang="en-US" dirty="0"/>
          </a:p>
          <a:p>
            <a:r>
              <a:rPr lang="zh-CN" altLang="en-US" dirty="0"/>
              <a:t>             是除了x之外的数有这么多个不同的子序列，这些对x的贡献没有影响</a:t>
            </a:r>
            <a:endParaRPr lang="zh-CN" altLang="en-US" dirty="0"/>
          </a:p>
          <a:p>
            <a:r>
              <a:rPr lang="zh-CN" altLang="en-US" dirty="0"/>
              <a:t>             是所有x构成的子序列中有             种至少包含一个x，有1种不包含x</a:t>
            </a:r>
            <a:endParaRPr lang="zh-CN" altLang="en-US" dirty="0"/>
          </a:p>
          <a:p>
            <a:endParaRPr lang="zh-CN" altLang="en-US" dirty="0"/>
          </a:p>
        </p:txBody>
      </p:sp>
      <p:graphicFrame>
        <p:nvGraphicFramePr>
          <p:cNvPr id="4" name="对象 3"/>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spid="_x0000_s5" name="" r:id="rId1" imgW="2724150" imgH="247650" progId="PBrush">
                  <p:embed/>
                </p:oleObj>
              </mc:Choice>
              <mc:Fallback>
                <p:oleObj name="" r:id="rId1" imgW="2724150" imgH="247650" progId="PBrush">
                  <p:embed/>
                  <p:pic>
                    <p:nvPicPr>
                      <p:cNvPr id="0" name="图片 4" descr="image2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spid="_x0000_s7" name="" r:id="rId3" imgW="438150" imgH="219075" progId="PBrush">
                  <p:embed/>
                </p:oleObj>
              </mc:Choice>
              <mc:Fallback>
                <p:oleObj name="" r:id="rId3" imgW="438150" imgH="219075" progId="PBrush">
                  <p:embed/>
                  <p:pic>
                    <p:nvPicPr>
                      <p:cNvPr id="0" name="图片 6" descr="image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spid="_x0000_s9" name="" r:id="rId5" imgW="466725" imgH="200025" progId="PBrush">
                  <p:embed/>
                </p:oleObj>
              </mc:Choice>
              <mc:Fallback>
                <p:oleObj name="" r:id="rId5" imgW="466725" imgH="200025" progId="PBrush">
                  <p:embed/>
                  <p:pic>
                    <p:nvPicPr>
                      <p:cNvPr id="0" name="图片 8" descr="image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spid="_x0000_s11" name="" r:id="rId7" imgW="466725" imgH="200025" progId="PBrush">
                  <p:embed/>
                </p:oleObj>
              </mc:Choice>
              <mc:Fallback>
                <p:oleObj name="" r:id="rId7" imgW="466725" imgH="200025" progId="PBrush">
                  <p:embed/>
                  <p:pic>
                    <p:nvPicPr>
                      <p:cNvPr id="0" name="Picture 1" descr="image2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endParaRPr lang="en-US" altLang="zh-CN" dirty="0"/>
          </a:p>
          <a:p>
            <a:r>
              <a:rPr lang="zh-CN" altLang="en-US" dirty="0"/>
              <a:t>把每次操作没有完整覆盖的块定义为</a:t>
            </a:r>
            <a:r>
              <a:rPr lang="en-US" altLang="zh-CN" dirty="0"/>
              <a:t>“</a:t>
            </a:r>
            <a:r>
              <a:rPr lang="zh-CN" altLang="en-US" dirty="0"/>
              <a:t>零散块</a:t>
            </a:r>
            <a:r>
              <a:rPr lang="en-US" altLang="zh-CN" dirty="0"/>
              <a:t>”</a:t>
            </a:r>
            <a:endParaRPr lang="en-US" altLang="zh-CN" dirty="0"/>
          </a:p>
        </p:txBody>
      </p:sp>
      <p:graphicFrame>
        <p:nvGraphicFramePr>
          <p:cNvPr id="7" name="对象 6"/>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spid="_x0000_s4" name="" r:id="rId1" imgW="11734800" imgH="1800225" progId="Paint.Picture">
                  <p:embed/>
                </p:oleObj>
              </mc:Choice>
              <mc:Fallback>
                <p:oleObj name="" r:id="rId1" imgW="11734800" imgH="1800225" progId="Paint.Picture">
                  <p:embed/>
                  <p:pic>
                    <p:nvPicPr>
                      <p:cNvPr id="0" name="图片 7" descr="image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注意到贡献分为两部分         与</a:t>
            </a:r>
            <a:endParaRPr lang="zh-CN" altLang="en-US" dirty="0"/>
          </a:p>
          <a:p>
            <a:r>
              <a:rPr lang="zh-CN" altLang="en-US" dirty="0"/>
              <a:t>其中第一部分非常好维护</a:t>
            </a:r>
            <a:endParaRPr lang="zh-CN" altLang="en-US" dirty="0"/>
          </a:p>
          <a:p>
            <a:r>
              <a:rPr lang="zh-CN" altLang="en-US" dirty="0"/>
              <a:t>第二部分的贡献，可以把出现次数相同的数一起维护贡献</a:t>
            </a:r>
            <a:endParaRPr lang="zh-CN" altLang="en-US" dirty="0"/>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endParaRPr lang="zh-CN" altLang="en-US" dirty="0"/>
          </a:p>
          <a:p>
            <a:endParaRPr lang="zh-CN" altLang="en-US" dirty="0"/>
          </a:p>
        </p:txBody>
      </p:sp>
      <p:graphicFrame>
        <p:nvGraphicFramePr>
          <p:cNvPr id="4" name="对象 3"/>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spid="_x0000_s5" name="" r:id="rId1" imgW="409575" imgH="209550" progId="PBrush">
                  <p:embed/>
                </p:oleObj>
              </mc:Choice>
              <mc:Fallback>
                <p:oleObj name="" r:id="rId1" imgW="409575" imgH="209550" progId="PBrush">
                  <p:embed/>
                  <p:pic>
                    <p:nvPicPr>
                      <p:cNvPr id="0" name="图片 4" descr="image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spid="_x0000_s7" name="" r:id="rId3" imgW="895350" imgH="228600" progId="PBrush">
                  <p:embed/>
                </p:oleObj>
              </mc:Choice>
              <mc:Fallback>
                <p:oleObj name="" r:id="rId3" imgW="895350" imgH="228600" progId="PBrush">
                  <p:embed/>
                  <p:pic>
                    <p:nvPicPr>
                      <p:cNvPr id="0" name="图片 6" descr="image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en-US" altLang="zh-CN" dirty="0"/>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endParaRPr lang="en-US" altLang="zh-CN" dirty="0"/>
          </a:p>
          <a:p>
            <a:r>
              <a:rPr lang="zh-CN" altLang="en-US" dirty="0"/>
              <a:t>以及</a:t>
            </a:r>
            <a:r>
              <a:rPr lang="en-US" altLang="zh-CN" dirty="0"/>
              <a:t>2^sqrt(n),2^2sqrt(n)…2^sqrt(n)*sqrt(n) % p</a:t>
            </a:r>
            <a:endParaRPr lang="en-US" altLang="zh-CN" dirty="0"/>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en-US" altLang="zh-CN" dirty="0"/>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Luogu3245 HNOI2016</a:t>
            </a:r>
            <a:r>
              <a:rPr lang="zh-CN" altLang="en-US" dirty="0"/>
              <a:t>大数</a:t>
            </a:r>
            <a:endParaRPr lang="zh-CN" altLang="en-US" dirty="0"/>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endParaRPr lang="en-US" altLang="zh-CN" dirty="0"/>
          </a:p>
          <a:p>
            <a:r>
              <a:rPr lang="zh-CN" altLang="en-US" dirty="0"/>
              <a:t>多次查询这个数字串的一个子串里有多少个子串是</a:t>
            </a:r>
            <a:r>
              <a:rPr lang="en-US" altLang="zh-CN" dirty="0"/>
              <a:t>p</a:t>
            </a:r>
            <a:r>
              <a:rPr lang="zh-CN" altLang="en-US" dirty="0"/>
              <a:t>的倍数</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endParaRPr lang="zh-CN" altLang="en-US" dirty="0"/>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endParaRPr lang="en-US" altLang="zh-CN" dirty="0"/>
          </a:p>
          <a:p>
            <a:r>
              <a:rPr lang="zh-CN" altLang="en-US" dirty="0"/>
              <a:t>则</a:t>
            </a:r>
            <a:r>
              <a:rPr lang="en-US" altLang="zh-CN" dirty="0"/>
              <a:t>s[l...r] * 10 ^ ( n - r - 1 )</a:t>
            </a:r>
            <a:r>
              <a:rPr lang="zh-CN" altLang="en-US" dirty="0"/>
              <a:t>为</a:t>
            </a:r>
            <a:r>
              <a:rPr lang="en-US" altLang="zh-CN" dirty="0"/>
              <a:t>p</a:t>
            </a:r>
            <a:r>
              <a:rPr lang="zh-CN" altLang="en-US" dirty="0"/>
              <a:t>的倍数</a:t>
            </a:r>
            <a:endParaRPr lang="zh-CN" altLang="en-US" dirty="0"/>
          </a:p>
          <a:p>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endParaRPr lang="zh-CN" altLang="en-US" dirty="0"/>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endParaRPr lang="zh-CN" altLang="en-US" dirty="0">
              <a:sym typeface="+mn-ea"/>
            </a:endParaRP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endParaRPr lang="zh-CN" altLang="en-US" dirty="0">
              <a:sym typeface="+mn-ea"/>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区间众数</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次询问，每次询问一个区间中出现次数最多的一个元素的出现次数</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莫队转移时答案最多</a:t>
            </a:r>
            <a:r>
              <a:rPr lang="en-US" altLang="zh-CN" dirty="0"/>
              <a:t>+1</a:t>
            </a:r>
            <a:r>
              <a:rPr lang="zh-CN" altLang="en-US" dirty="0"/>
              <a:t>或者</a:t>
            </a:r>
            <a:r>
              <a:rPr lang="en-US" altLang="zh-CN" dirty="0"/>
              <a:t>-1</a:t>
            </a:r>
            <a:r>
              <a:rPr lang="zh-CN" altLang="en-US" dirty="0"/>
              <a:t>，所以直接维护即可</a:t>
            </a:r>
            <a:endParaRPr lang="en-US" altLang="zh-CN" dirty="0"/>
          </a:p>
          <a:p>
            <a:endParaRPr lang="en-US" altLang="zh-CN" dirty="0"/>
          </a:p>
          <a:p>
            <a:r>
              <a:rPr lang="zh-CN" altLang="en-US" dirty="0"/>
              <a:t>总时间复杂度</a:t>
            </a:r>
            <a:r>
              <a:rPr lang="en-US" altLang="zh-CN" dirty="0"/>
              <a:t>O(</a:t>
            </a:r>
            <a:r>
              <a:rPr lang="en-US" altLang="zh-CN" dirty="0" err="1"/>
              <a:t>nsqrtm</a:t>
            </a:r>
            <a:r>
              <a:rPr lang="en-US" altLang="zh-CN" dirty="0"/>
              <a:t>)</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Luogu3604 </a:t>
            </a:r>
            <a:r>
              <a:rPr lang="zh-CN" altLang="en-US" dirty="0"/>
              <a:t>美好的每一天</a:t>
            </a:r>
            <a:endParaRPr lang="zh-CN" altLang="en-US" dirty="0"/>
          </a:p>
        </p:txBody>
      </p:sp>
      <p:sp>
        <p:nvSpPr>
          <p:cNvPr id="3" name="内容占位符 2"/>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endParaRPr lang="zh-CN" altLang="en-US"/>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endParaRPr lang="zh-CN" altLang="en-US" dirty="0">
              <a:sym typeface="+mn-ea"/>
            </a:endParaRP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endParaRPr lang="zh-CN" altLang="en-US" dirty="0">
              <a:sym typeface="+mn-ea"/>
            </a:endParaRP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endParaRPr lang="zh-CN" altLang="en-US" dirty="0">
              <a:sym typeface="+mn-ea"/>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endParaRPr lang="en-US" altLang="zh-CN" dirty="0"/>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endParaRPr lang="en-US" altLang="zh-CN" dirty="0"/>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endParaRPr lang="en-US" altLang="zh-CN" dirty="0"/>
          </a:p>
          <a:p>
            <a:r>
              <a:rPr lang="zh-CN" altLang="en-US" dirty="0"/>
              <a:t>发现出现次数都是偶数等价于</a:t>
            </a:r>
            <a:r>
              <a:rPr lang="en-US" altLang="zh-CN" dirty="0"/>
              <a:t>b[i-1]^b[j]=0</a:t>
            </a:r>
            <a:endParaRPr lang="en-US" altLang="zh-CN" dirty="0"/>
          </a:p>
          <a:p>
            <a:r>
              <a:rPr lang="zh-CN" altLang="en-US" dirty="0"/>
              <a:t>出现次数都是奇数等价于</a:t>
            </a:r>
            <a:r>
              <a:rPr lang="en-US" altLang="zh-CN" dirty="0"/>
              <a:t>b[i-1]^b[j]=2^k,k=0…25</a:t>
            </a:r>
            <a:endParaRPr lang="en-US" alt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endParaRPr lang="en-US" altLang="zh-CN" dirty="0"/>
          </a:p>
          <a:p>
            <a:r>
              <a:rPr lang="zh-CN" altLang="en-US" dirty="0"/>
              <a:t>每次</a:t>
            </a:r>
            <a:r>
              <a:rPr lang="en-US" altLang="zh-CN" dirty="0"/>
              <a:t>for 26</a:t>
            </a:r>
            <a:r>
              <a:rPr lang="zh-CN" altLang="en-US" dirty="0"/>
              <a:t>个元素即可</a:t>
            </a:r>
            <a:endParaRPr lang="en-US" altLang="zh-CN" dirty="0"/>
          </a:p>
          <a:p>
            <a:r>
              <a:rPr lang="zh-CN" altLang="en-US" dirty="0"/>
              <a:t>设字符集为</a:t>
            </a:r>
            <a:r>
              <a:rPr lang="en-US" altLang="zh-CN" dirty="0"/>
              <a:t>c</a:t>
            </a:r>
            <a:endParaRPr lang="en-US" altLang="zh-CN" dirty="0"/>
          </a:p>
          <a:p>
            <a:r>
              <a:rPr lang="en-US" altLang="zh-CN" dirty="0"/>
              <a:t>O( </a:t>
            </a:r>
            <a:r>
              <a:rPr lang="en-US" altLang="zh-CN" dirty="0" err="1"/>
              <a:t>nsqrtnc</a:t>
            </a:r>
            <a:r>
              <a:rPr lang="en-US" altLang="zh-CN" dirty="0"/>
              <a:t> )</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endParaRPr lang="zh-CN" altLang="en-US"/>
          </a:p>
        </p:txBody>
      </p:sp>
      <p:sp>
        <p:nvSpPr>
          <p:cNvPr id="3" name="内容占位符 2"/>
          <p:cNvSpPr>
            <a:spLocks noGrp="1"/>
          </p:cNvSpPr>
          <p:nvPr>
            <p:ph idx="1"/>
          </p:nvPr>
        </p:nvSpPr>
        <p:spPr/>
        <p:txBody>
          <a:bodyPr/>
          <a:lstStyle/>
          <a:p>
            <a:r>
              <a:rPr lang="zh-CN" altLang="en-US"/>
              <a:t>查询区间逆序对个数</a:t>
            </a: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endParaRPr lang="zh-CN" altLang="en-US" dirty="0"/>
          </a:p>
          <a:p>
            <a:r>
              <a:rPr lang="zh-CN" altLang="en-US" dirty="0"/>
              <a:t>我无聊想了想能不能优化</a:t>
            </a:r>
            <a:endParaRPr lang="zh-CN" altLang="en-US" dirty="0"/>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endParaRPr lang="en-US" altLang="zh-CN"/>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endParaRPr lang="zh-CN" altLang="en-US" dirty="0"/>
          </a:p>
          <a:p>
            <a:r>
              <a:rPr lang="zh-CN" altLang="en-US" dirty="0"/>
              <a:t>维护区间值域上的树状数组</a:t>
            </a:r>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en-US" altLang="zh-CN"/>
          </a:p>
        </p:txBody>
      </p:sp>
      <p:sp>
        <p:nvSpPr>
          <p:cNvPr id="3" name="内容占位符 2"/>
          <p:cNvSpPr>
            <a:spLocks noGrp="1"/>
          </p:cNvSpPr>
          <p:nvPr>
            <p:ph idx="1"/>
          </p:nvPr>
        </p:nvSpPr>
        <p:spPr/>
        <p:txBody>
          <a:bodyPr/>
          <a:lstStyle/>
          <a:p>
            <a:r>
              <a:rPr lang="zh-CN" altLang="en-US" dirty="0"/>
              <a:t>为什么要维护区间树状数组？</a:t>
            </a:r>
            <a:endParaRPr lang="zh-CN" altLang="en-US" dirty="0"/>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可以维护一个可持久化块状树</a:t>
            </a:r>
            <a:endParaRPr lang="zh-CN" altLang="en-US"/>
          </a:p>
          <a:p>
            <a:r>
              <a:rPr lang="zh-CN" altLang="en-US"/>
              <a:t>或者称为可持久化值域分块吧</a:t>
            </a:r>
            <a:endParaRPr lang="zh-CN" altLang="en-US"/>
          </a:p>
          <a:p>
            <a:r>
              <a:rPr lang="zh-CN" altLang="en-US"/>
              <a:t>可以理解为把分块的树可持久化一下</a:t>
            </a:r>
            <a:endParaRPr lang="zh-CN" altLang="en-US"/>
          </a:p>
          <a:p>
            <a:endParaRPr lang="zh-CN" altLang="en-US"/>
          </a:p>
        </p:txBody>
      </p:sp>
      <p:graphicFrame>
        <p:nvGraphicFramePr>
          <p:cNvPr id="4" name="对象 3"/>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spid="_x0000_s5" name="" r:id="rId1" imgW="11268075" imgH="3552825" progId="Paint.Picture">
                  <p:embed/>
                </p:oleObj>
              </mc:Choice>
              <mc:Fallback>
                <p:oleObj name="" r:id="rId1" imgW="11268075" imgH="3552825" progId="Paint.Picture">
                  <p:embed/>
                  <p:pic>
                    <p:nvPicPr>
                      <p:cNvPr id="0" name="图片 4" descr="image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根号平衡：</a:t>
            </a:r>
            <a:endParaRPr lang="zh-CN" altLang="en-US"/>
          </a:p>
          <a:p>
            <a:r>
              <a:rPr lang="zh-CN" altLang="en-US"/>
              <a:t>可持久化</a:t>
            </a:r>
            <a:r>
              <a:rPr lang="en-US" altLang="zh-CN"/>
              <a:t>Trie</a:t>
            </a:r>
            <a:r>
              <a:rPr lang="zh-CN" altLang="en-US"/>
              <a:t>：</a:t>
            </a:r>
            <a:endParaRPr lang="zh-CN" altLang="en-US"/>
          </a:p>
          <a:p>
            <a:r>
              <a:rPr lang="en-US" altLang="zh-CN"/>
              <a:t>O( logn )</a:t>
            </a:r>
            <a:r>
              <a:rPr lang="zh-CN" altLang="en-US"/>
              <a:t>插入</a:t>
            </a:r>
            <a:r>
              <a:rPr lang="en-US" altLang="zh-CN"/>
              <a:t>+</a:t>
            </a:r>
            <a:r>
              <a:rPr lang="zh-CN" altLang="en-US"/>
              <a:t>可持久化</a:t>
            </a:r>
            <a:endParaRPr lang="zh-CN" altLang="en-US"/>
          </a:p>
          <a:p>
            <a:r>
              <a:rPr lang="en-US" altLang="zh-CN"/>
              <a:t>O( logn )</a:t>
            </a:r>
            <a:r>
              <a:rPr lang="zh-CN" altLang="en-US"/>
              <a:t>查询区间小于</a:t>
            </a:r>
            <a:r>
              <a:rPr lang="en-US" altLang="zh-CN"/>
              <a:t>x</a:t>
            </a:r>
            <a:r>
              <a:rPr lang="zh-CN" altLang="en-US"/>
              <a:t>的数个数</a:t>
            </a:r>
            <a:endParaRPr lang="zh-CN" altLang="en-US"/>
          </a:p>
          <a:p>
            <a:endParaRPr lang="zh-CN" altLang="en-US"/>
          </a:p>
          <a:p>
            <a:r>
              <a:rPr lang="zh-CN" altLang="en-US"/>
              <a:t>可持久化块状树：</a:t>
            </a:r>
            <a:endParaRPr lang="zh-CN" altLang="en-US"/>
          </a:p>
          <a:p>
            <a:r>
              <a:rPr lang="en-US" altLang="zh-CN"/>
              <a:t>O( sqrtn )</a:t>
            </a:r>
            <a:r>
              <a:rPr lang="zh-CN" altLang="en-US"/>
              <a:t>插入</a:t>
            </a:r>
            <a:r>
              <a:rPr lang="en-US" altLang="zh-CN"/>
              <a:t>+</a:t>
            </a:r>
            <a:r>
              <a:rPr lang="zh-CN" altLang="en-US"/>
              <a:t>可持久化</a:t>
            </a:r>
            <a:endParaRPr lang="zh-CN" altLang="en-US"/>
          </a:p>
          <a:p>
            <a:r>
              <a:rPr lang="en-US" altLang="zh-CN"/>
              <a:t>O( 1 )</a:t>
            </a:r>
            <a:r>
              <a:rPr lang="zh-CN" altLang="en-US"/>
              <a:t>查询区间小于</a:t>
            </a:r>
            <a:r>
              <a:rPr lang="en-US" altLang="zh-CN"/>
              <a:t>x</a:t>
            </a:r>
            <a:r>
              <a:rPr lang="zh-CN" altLang="en-US"/>
              <a:t>的数个数</a:t>
            </a:r>
            <a:endParaRPr lang="zh-CN"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endParaRPr lang="en-US" altLang="zh-CN"/>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endParaRPr lang="en-US" altLang="zh-CN"/>
          </a:p>
          <a:p>
            <a:r>
              <a:rPr lang="zh-CN" altLang="en-US"/>
              <a:t>莫队转移</a:t>
            </a:r>
            <a:r>
              <a:rPr lang="en-US" altLang="zh-CN"/>
              <a:t>O( nsqrt( m ) )</a:t>
            </a:r>
            <a:r>
              <a:rPr lang="zh-CN" altLang="en-US"/>
              <a:t>次，单次</a:t>
            </a:r>
            <a:r>
              <a:rPr lang="en-US" altLang="zh-CN"/>
              <a:t>O( 1 )</a:t>
            </a:r>
            <a:endParaRPr lang="en-US" altLang="zh-CN"/>
          </a:p>
          <a:p>
            <a:r>
              <a:rPr lang="zh-CN" altLang="en-US"/>
              <a:t>总复杂度</a:t>
            </a:r>
            <a:r>
              <a:rPr lang="en-US" altLang="zh-CN"/>
              <a:t>O( nsqrt( m ) + nsqrt( n ) ) = O( nsqrt( m ) )</a:t>
            </a:r>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endParaRPr lang="en-US" altLang="zh-CN"/>
          </a:p>
        </p:txBody>
      </p:sp>
      <p:sp>
        <p:nvSpPr>
          <p:cNvPr id="3" name="内容占位符 2"/>
          <p:cNvSpPr>
            <a:spLocks noGrp="1"/>
          </p:cNvSpPr>
          <p:nvPr>
            <p:ph idx="1"/>
          </p:nvPr>
        </p:nvSpPr>
        <p:spPr/>
        <p:txBody>
          <a:bodyPr/>
          <a:lstStyle/>
          <a:p>
            <a:r>
              <a:rPr lang="zh-CN"/>
              <a:t>等等再讲</a:t>
            </a:r>
            <a:endParaRPr lang="zh-CN"/>
          </a:p>
        </p:txBody>
      </p:sp>
    </p:spTree>
  </p:cSld>
  <p:clrMapOvr>
    <a:masterClrMapping/>
  </p:clrMapOvr>
</p:sld>
</file>

<file path=ppt/tags/tag1.xml><?xml version="1.0" encoding="utf-8"?>
<p:tagLst xmlns:p="http://schemas.openxmlformats.org/presentationml/2006/main">
  <p:tag name="KSO_WPP_MARK_KEY" val="12ed2abe-e7d3-4afd-87dd-6b02ef591ca3"/>
  <p:tag name="COMMONDATA" val="eyJoZGlkIjoiNWI5Y2Y0NmMxOGZiYTQ0MjcyNGM5M2QwYmYwYmVhZjQifQ=="/>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46481</Words>
  <Application>WPS 演示</Application>
  <PresentationFormat>宽屏</PresentationFormat>
  <Paragraphs>3132</Paragraphs>
  <Slides>461</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34</vt:i4>
      </vt:variant>
      <vt:variant>
        <vt:lpstr>幻灯片标题</vt:lpstr>
      </vt:variant>
      <vt:variant>
        <vt:i4>461</vt:i4>
      </vt:variant>
    </vt:vector>
  </HeadingPairs>
  <TitlesOfParts>
    <vt:vector size="506" baseType="lpstr">
      <vt:lpstr>Arial</vt:lpstr>
      <vt:lpstr>宋体</vt:lpstr>
      <vt:lpstr>Wingdings</vt:lpstr>
      <vt:lpstr>Calibri Light</vt:lpstr>
      <vt:lpstr>Calibri</vt:lpstr>
      <vt:lpstr>微软雅黑</vt:lpstr>
      <vt:lpstr>Arial Unicode MS</vt:lpstr>
      <vt:lpstr>Cambria Math</vt:lpstr>
      <vt:lpstr>-apple-system</vt:lpstr>
      <vt:lpstr>Latha</vt:lpstr>
      <vt:lpstr>Office 主题</vt:lpstr>
      <vt:lpstr>Paint.Picture</vt:lpstr>
      <vt:lpstr>Paint.Picture</vt:lpstr>
      <vt:lpstr>PBrush</vt:lpstr>
      <vt:lpstr>Paint.Picture</vt:lpstr>
      <vt:lpstr>PBrush</vt:lpstr>
      <vt:lpstr>PBrush</vt:lpstr>
      <vt:lpstr>Paint.Picture</vt:lpstr>
      <vt:lpstr>Paint.Picture</vt:lpstr>
      <vt:lpstr>PBrush</vt:lpstr>
      <vt:lpstr>PBrush</vt:lpstr>
      <vt:lpstr>Paint.Picture</vt:lpstr>
      <vt:lpstr>PBrush</vt:lpstr>
      <vt:lpstr>PBrush</vt:lpstr>
      <vt:lpstr>PBrush</vt:lpstr>
      <vt:lpstr>PBrush</vt:lpstr>
      <vt:lpstr>PBrush</vt:lpstr>
      <vt:lpstr>PBrush</vt:lpstr>
      <vt:lpstr>PBrush</vt:lpstr>
      <vt:lpstr>Paint.Picture</vt:lpstr>
      <vt:lpstr>Paint.Picture</vt:lpstr>
      <vt:lpstr>Paint.Picture</vt:lpstr>
      <vt:lpstr>Paint.Picture</vt:lpstr>
      <vt:lpstr>PBrush</vt:lpstr>
      <vt:lpstr>Paint.Picture</vt:lpstr>
      <vt:lpstr>Paint.Picture</vt:lpstr>
      <vt:lpstr>Paint.Picture</vt:lpstr>
      <vt:lpstr>Paint.Picture</vt:lpstr>
      <vt:lpstr>PBrush</vt:lpstr>
      <vt:lpstr>PBrush</vt:lpstr>
      <vt:lpstr>PBrush</vt:lpstr>
      <vt:lpstr>Paint.Picture</vt:lpstr>
      <vt:lpstr>Paint.Picture</vt:lpstr>
      <vt:lpstr>PBrush</vt:lpstr>
      <vt:lpstr>PBrush</vt:lpstr>
      <vt:lpstr>根号数据结构</vt:lpstr>
      <vt:lpstr>自我介绍</vt:lpstr>
      <vt:lpstr>Notice</vt:lpstr>
      <vt:lpstr>分块基础</vt:lpstr>
      <vt:lpstr>分块的分类</vt:lpstr>
      <vt:lpstr>动态分块基础</vt:lpstr>
      <vt:lpstr>分块基础</vt:lpstr>
      <vt:lpstr>分块基础</vt:lpstr>
      <vt:lpstr>分块基础</vt:lpstr>
      <vt:lpstr>分块</vt:lpstr>
      <vt:lpstr>分块</vt:lpstr>
      <vt:lpstr>分块的作用</vt:lpstr>
      <vt:lpstr>Luogu 教主的魔法</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Luogu1494 [国家集训队]小Z的袜子</vt:lpstr>
      <vt:lpstr>Solution</vt:lpstr>
      <vt:lpstr>Notice</vt:lpstr>
      <vt:lpstr>Luogu4396 [Ahoi2013]作业</vt:lpstr>
      <vt:lpstr>Solution1</vt:lpstr>
      <vt:lpstr>Solution1</vt:lpstr>
      <vt:lpstr>Solution1</vt:lpstr>
      <vt:lpstr>Solution1</vt:lpstr>
      <vt:lpstr>Solution2</vt:lpstr>
      <vt:lpstr>CF617E XOR and Favorite Number</vt:lpstr>
      <vt:lpstr>Solution</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P5072 [Ynoi2015] 盼君勿忘</vt:lpstr>
      <vt:lpstr>Solution</vt:lpstr>
      <vt:lpstr>Solution</vt:lpstr>
      <vt:lpstr>Solution</vt:lpstr>
      <vt:lpstr>Solution1</vt:lpstr>
      <vt:lpstr>Solution2</vt:lpstr>
      <vt:lpstr>Luogu3245 HNOI2016大数</vt:lpstr>
      <vt:lpstr>Solution</vt:lpstr>
      <vt:lpstr>Solution</vt:lpstr>
      <vt:lpstr>区间众数</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Luogu5906 [模板]回滚莫队&amp;不删除莫队 CodeChef QCHEF</vt:lpstr>
      <vt:lpstr>Solution</vt:lpstr>
      <vt:lpstr>Bzoj4358 permu</vt:lpstr>
      <vt:lpstr>Solution 引用自ccz181078博客</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牛客的一个题</vt:lpstr>
      <vt:lpstr>PowerPoint 演示文稿</vt:lpstr>
      <vt:lpstr>多区间合并</vt:lpstr>
      <vt:lpstr>根号分治</vt:lpstr>
      <vt:lpstr>根号分治</vt:lpstr>
      <vt:lpstr>经典问题</vt:lpstr>
      <vt:lpstr>Solution</vt:lpstr>
      <vt:lpstr>Solution</vt:lpstr>
      <vt:lpstr>经典问题</vt:lpstr>
      <vt:lpstr>Solution</vt:lpstr>
      <vt:lpstr>Solution</vt:lpstr>
      <vt:lpstr>Solution</vt:lpstr>
      <vt:lpstr>P5901 [IOI2009] Regions</vt:lpstr>
      <vt:lpstr>Solution</vt:lpstr>
      <vt:lpstr>P9809 [SHOI2006] 作业 Homework</vt:lpstr>
      <vt:lpstr>Solution</vt:lpstr>
      <vt:lpstr>Solution</vt:lpstr>
      <vt:lpstr>Luogu3591 [POI2015]ODW</vt:lpstr>
      <vt:lpstr>Brute</vt:lpstr>
      <vt:lpstr>Improved Algorithm</vt:lpstr>
      <vt:lpstr>CF1822G2 Magic Triples (Hard Version)</vt:lpstr>
      <vt:lpstr>Solution</vt:lpstr>
      <vt:lpstr>Luogu5071 [Ynoi2015] 此时此刻的光辉</vt:lpstr>
      <vt:lpstr>Brute</vt:lpstr>
      <vt:lpstr>Brute</vt:lpstr>
      <vt:lpstr>Improved Brute</vt:lpstr>
      <vt:lpstr>Solution</vt:lpstr>
      <vt:lpstr>Solution</vt:lpstr>
      <vt:lpstr>根号重构</vt:lpstr>
      <vt:lpstr>根号重构</vt:lpstr>
      <vt:lpstr>经典问题</vt:lpstr>
      <vt:lpstr>Solution</vt:lpstr>
      <vt:lpstr>根号重构</vt:lpstr>
      <vt:lpstr>Luogu7899 [Ynoi2006] rprmq2</vt:lpstr>
      <vt:lpstr>Solution</vt:lpstr>
      <vt:lpstr>树上分块</vt:lpstr>
      <vt:lpstr>功能较弱的树分块</vt:lpstr>
      <vt:lpstr>P2325 [SCOI2005] 王室联邦</vt:lpstr>
      <vt:lpstr>Solution</vt:lpstr>
      <vt:lpstr>Topology cluster partition</vt:lpstr>
      <vt:lpstr>Topology cluster partition</vt:lpstr>
      <vt:lpstr>Topology cluster partition</vt:lpstr>
      <vt:lpstr>树分块</vt:lpstr>
      <vt:lpstr>COT</vt:lpstr>
      <vt:lpstr>Solution</vt:lpstr>
      <vt:lpstr>Solution</vt:lpstr>
      <vt:lpstr>Hdu 6615</vt:lpstr>
      <vt:lpstr>Solution</vt:lpstr>
      <vt:lpstr>Solution</vt:lpstr>
      <vt:lpstr>Hdu6843 Query on the Tree</vt:lpstr>
      <vt:lpstr>Solution</vt:lpstr>
      <vt:lpstr>QOJ # 6737. Neighbourhood</vt:lpstr>
      <vt:lpstr>Solution</vt:lpstr>
      <vt:lpstr>例题</vt:lpstr>
      <vt:lpstr>Trick1 Pair贡献</vt:lpstr>
      <vt:lpstr>[Ynoi????] TEST_93</vt:lpstr>
      <vt:lpstr>Solution1</vt:lpstr>
      <vt:lpstr>Solution1</vt:lpstr>
      <vt:lpstr>Solution1</vt:lpstr>
      <vt:lpstr>Solution2</vt:lpstr>
      <vt:lpstr>Solution2</vt:lpstr>
      <vt:lpstr>Trick2 带区间染色的分块</vt:lpstr>
      <vt:lpstr>P7983 [JRKSJ R3] practiceZ</vt:lpstr>
      <vt:lpstr>Solution</vt:lpstr>
      <vt:lpstr>Solution</vt:lpstr>
      <vt:lpstr>[Ynoi??????] TEST_102</vt:lpstr>
      <vt:lpstr>PowerPoint 演示文稿</vt:lpstr>
      <vt:lpstr>Trick3 块的笛卡尔积</vt:lpstr>
      <vt:lpstr>[Ynoi2010] Brodal queue</vt:lpstr>
      <vt:lpstr>Solution</vt:lpstr>
      <vt:lpstr>Solution</vt:lpstr>
      <vt:lpstr>Solution</vt:lpstr>
      <vt:lpstr>题解</vt:lpstr>
      <vt:lpstr>Solution</vt:lpstr>
      <vt:lpstr>Solution</vt:lpstr>
      <vt:lpstr>Solution</vt:lpstr>
      <vt:lpstr>Solution</vt:lpstr>
      <vt:lpstr>Solution</vt:lpstr>
      <vt:lpstr>Solution</vt:lpstr>
      <vt:lpstr>Luogu6778 [Ynoi2009] rpdq</vt:lpstr>
      <vt:lpstr>Solution</vt:lpstr>
      <vt:lpstr>Solution</vt:lpstr>
      <vt:lpstr>小朋友问我的题</vt:lpstr>
      <vt:lpstr>Solution</vt:lpstr>
      <vt:lpstr>Tirck4 莫队+bitset</vt:lpstr>
      <vt:lpstr>K区间颜色数</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[Ynoi2011]D2T2</vt:lpstr>
      <vt:lpstr>Solution</vt:lpstr>
      <vt:lpstr>Solution</vt:lpstr>
      <vt:lpstr>Trick5 常数维满点集正交范围加和的根号平衡</vt:lpstr>
      <vt:lpstr>Trick5 常数维满点集正交范围加和的根号平衡</vt:lpstr>
      <vt:lpstr>Luogu7448 [Ynoi2007] rdiq</vt:lpstr>
      <vt:lpstr>Solution</vt:lpstr>
      <vt:lpstr>Solution</vt:lpstr>
      <vt:lpstr>Solution</vt:lpstr>
      <vt:lpstr>Solution</vt:lpstr>
      <vt:lpstr>[Ynoi2077] TEST_103</vt:lpstr>
      <vt:lpstr>Solution</vt:lpstr>
      <vt:lpstr>Luogu7711 [Ynoi2077] 3dmq</vt:lpstr>
      <vt:lpstr>Solution</vt:lpstr>
      <vt:lpstr>Solution</vt:lpstr>
      <vt:lpstr>Solution</vt:lpstr>
      <vt:lpstr>Trick6 逐块处理</vt:lpstr>
      <vt:lpstr>P6779 [Ynoi2009] ra1rmdq</vt:lpstr>
      <vt:lpstr>Solution</vt:lpstr>
      <vt:lpstr>Solution</vt:lpstr>
      <vt:lpstr>Solution</vt:lpstr>
      <vt:lpstr>Trick7 分块后分治</vt:lpstr>
      <vt:lpstr>Luogu5611 [Ynoi2013]D2T2</vt:lpstr>
      <vt:lpstr>Solution</vt:lpstr>
      <vt:lpstr>Solution</vt:lpstr>
      <vt:lpstr>Luogu7721 [Ynoi2007] rvrewsus</vt:lpstr>
      <vt:lpstr>Solution</vt:lpstr>
      <vt:lpstr>Solution</vt:lpstr>
      <vt:lpstr>Trick6 回滚莫队提前预处理一边的查询</vt:lpstr>
      <vt:lpstr>PowerPoint 演示文稿</vt:lpstr>
      <vt:lpstr>PowerPoint 演示文稿</vt:lpstr>
      <vt:lpstr>未公开题目</vt:lpstr>
      <vt:lpstr>Solution</vt:lpstr>
      <vt:lpstr>Luogu7882 [Ynoi2006] rsrams</vt:lpstr>
      <vt:lpstr>Solution</vt:lpstr>
      <vt:lpstr>Solution</vt:lpstr>
      <vt:lpstr>Luogu7811 [JRKSJ R2] 你的名字。</vt:lpstr>
      <vt:lpstr>Solution</vt:lpstr>
      <vt:lpstr>[Ynoi????] TEST_104</vt:lpstr>
      <vt:lpstr>Solution</vt:lpstr>
      <vt:lpstr>Luogu7446 [Ynoi2007] rfplca</vt:lpstr>
      <vt:lpstr>Solution</vt:lpstr>
      <vt:lpstr>Solution</vt:lpstr>
      <vt:lpstr>Luogu7125 [Ynoi2008] rsmemq</vt:lpstr>
      <vt:lpstr>性质</vt:lpstr>
      <vt:lpstr>证明</vt:lpstr>
      <vt:lpstr>性质</vt:lpstr>
      <vt:lpstr>第一部分</vt:lpstr>
      <vt:lpstr>第一部分</vt:lpstr>
      <vt:lpstr>第二部分</vt:lpstr>
      <vt:lpstr>Fact</vt:lpstr>
      <vt:lpstr>[Ynoi2011]D1T1</vt:lpstr>
      <vt:lpstr>Solution</vt:lpstr>
      <vt:lpstr>Solution</vt:lpstr>
      <vt:lpstr>CodeForces 840E. In a Trap</vt:lpstr>
      <vt:lpstr>Solution</vt:lpstr>
      <vt:lpstr>[Ynoi2077]D1T2</vt:lpstr>
      <vt:lpstr>Solution</vt:lpstr>
      <vt:lpstr>Solution</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CF700D Huffman Coding on Segment</vt:lpstr>
      <vt:lpstr>Solution</vt:lpstr>
      <vt:lpstr>Solution</vt:lpstr>
      <vt:lpstr>Solution</vt:lpstr>
      <vt:lpstr>Luogu5063 [Ynoi2014] 置身天上之森</vt:lpstr>
      <vt:lpstr>Solution</vt:lpstr>
      <vt:lpstr>Solution</vt:lpstr>
      <vt:lpstr>P7708 「Wdsr-2.7」八云蓝自动机 Ⅰ</vt:lpstr>
      <vt:lpstr>Solution</vt:lpstr>
      <vt:lpstr>矩阵乘法相关规约</vt:lpstr>
      <vt:lpstr>Why</vt:lpstr>
      <vt:lpstr>Reason</vt:lpstr>
      <vt:lpstr>矩阵乘法</vt:lpstr>
      <vt:lpstr>目前有归约的问题</vt:lpstr>
      <vt:lpstr>目前有归约的问题</vt:lpstr>
      <vt:lpstr>例子</vt:lpstr>
      <vt:lpstr>归约</vt:lpstr>
      <vt:lpstr>归约</vt:lpstr>
      <vt:lpstr>归约</vt:lpstr>
      <vt:lpstr>归约</vt:lpstr>
      <vt:lpstr>区间逆序对</vt:lpstr>
      <vt:lpstr>Solution</vt:lpstr>
      <vt:lpstr>归约</vt:lpstr>
      <vt:lpstr>归约</vt:lpstr>
      <vt:lpstr>小Z的袜子</vt:lpstr>
      <vt:lpstr>x&lt;A加y&lt;B和</vt:lpstr>
      <vt:lpstr>扫描线做区间逆序对</vt:lpstr>
      <vt:lpstr>扫描线做区间逆序对</vt:lpstr>
      <vt:lpstr>归约</vt:lpstr>
      <vt:lpstr>行加列和</vt:lpstr>
      <vt:lpstr>归约</vt:lpstr>
      <vt:lpstr>单点加查一圈和</vt:lpstr>
      <vt:lpstr>归约</vt:lpstr>
      <vt:lpstr>区间加区间rank</vt:lpstr>
      <vt:lpstr>归约</vt:lpstr>
      <vt:lpstr>归约</vt:lpstr>
      <vt:lpstr>二维平面修改，给定n个点</vt:lpstr>
      <vt:lpstr>二维平面修改，n*n的满点集</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[Ynoi2019]Another（已换题，新题没传）</vt:lpstr>
      <vt:lpstr>[Ynoi2019]Another（准备替换）</vt:lpstr>
      <vt:lpstr>Solution</vt:lpstr>
      <vt:lpstr>Solution</vt:lpstr>
      <vt:lpstr>Solution</vt:lpstr>
      <vt:lpstr>Solution</vt:lpstr>
      <vt:lpstr>[Ynoi2018]天降之物（准备替换）</vt:lpstr>
      <vt:lpstr>[Ynoi2018]天降之物</vt:lpstr>
      <vt:lpstr>Solution</vt:lpstr>
      <vt:lpstr>Solution</vt:lpstr>
      <vt:lpstr>Solution</vt:lpstr>
      <vt:lpstr>Solution</vt:lpstr>
      <vt:lpstr>Solution</vt:lpstr>
      <vt:lpstr>[Ynoi2019]宝石之国</vt:lpstr>
      <vt:lpstr>[Ynoi2019]宝石之国</vt:lpstr>
      <vt:lpstr>[Ynoi2019]宝石之国</vt:lpstr>
      <vt:lpstr>Solution</vt:lpstr>
      <vt:lpstr>Solution</vt:lpstr>
      <vt:lpstr>Solution</vt:lpstr>
      <vt:lpstr>Solution</vt:lpstr>
      <vt:lpstr>Solution</vt:lpstr>
      <vt:lpstr>Solution</vt:lpstr>
      <vt:lpstr>Solution</vt:lpstr>
      <vt:lpstr>Solution</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[Ynoi2019] Happy Sugar Life</vt:lpstr>
      <vt:lpstr>[Ynoi2019] Happy Sugar Life</vt:lpstr>
      <vt:lpstr>Solution</vt:lpstr>
      <vt:lpstr>Solution</vt:lpstr>
      <vt:lpstr>Solution</vt:lpstr>
      <vt:lpstr>Solution</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test</cp:lastModifiedBy>
  <cp:revision>348</cp:revision>
  <dcterms:created xsi:type="dcterms:W3CDTF">2019-05-29T04:54:00Z</dcterms:created>
  <dcterms:modified xsi:type="dcterms:W3CDTF">2025-01-04T16:37:38Z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6E806592749941A489DE7DE16B89C19C_13</vt:lpwstr>
  </property>
</Properties>
</file>