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sldIdLst>
    <p:sldId id="258" r:id="rId2"/>
    <p:sldId id="312" r:id="rId3"/>
    <p:sldId id="357" r:id="rId4"/>
    <p:sldId id="274" r:id="rId5"/>
    <p:sldId id="304" r:id="rId6"/>
    <p:sldId id="305" r:id="rId7"/>
    <p:sldId id="306" r:id="rId8"/>
    <p:sldId id="284" r:id="rId9"/>
    <p:sldId id="370" r:id="rId10"/>
    <p:sldId id="372" r:id="rId11"/>
    <p:sldId id="371" r:id="rId12"/>
    <p:sldId id="375" r:id="rId13"/>
    <p:sldId id="373" r:id="rId14"/>
    <p:sldId id="374" r:id="rId15"/>
    <p:sldId id="378" r:id="rId16"/>
    <p:sldId id="376" r:id="rId17"/>
    <p:sldId id="377" r:id="rId18"/>
    <p:sldId id="342" r:id="rId19"/>
    <p:sldId id="316" r:id="rId20"/>
    <p:sldId id="315" r:id="rId21"/>
    <p:sldId id="317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59" r:id="rId30"/>
    <p:sldId id="326" r:id="rId31"/>
    <p:sldId id="344" r:id="rId32"/>
    <p:sldId id="328" r:id="rId33"/>
    <p:sldId id="346" r:id="rId34"/>
    <p:sldId id="343" r:id="rId35"/>
    <p:sldId id="345" r:id="rId36"/>
    <p:sldId id="330" r:id="rId37"/>
    <p:sldId id="340" r:id="rId38"/>
    <p:sldId id="350" r:id="rId39"/>
    <p:sldId id="349" r:id="rId40"/>
    <p:sldId id="341" r:id="rId41"/>
    <p:sldId id="347" r:id="rId42"/>
    <p:sldId id="348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27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F6"/>
    <a:srgbClr val="FF40FF"/>
    <a:srgbClr val="00FDFF"/>
    <a:srgbClr val="FF7F00"/>
    <a:srgbClr val="00FF00"/>
    <a:srgbClr val="D7AC08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70"/>
    <p:restoredTop sz="94586"/>
  </p:normalViewPr>
  <p:slideViewPr>
    <p:cSldViewPr snapToGrid="0" snapToObjects="1">
      <p:cViewPr varScale="1">
        <p:scale>
          <a:sx n="65" d="100"/>
          <a:sy n="65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7/8/23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066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504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A5FD24FF-3DBE-3C44-A37A-59DB4A197347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2017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12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868856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3A0D2EA2-1BE8-4343-BCC3-59C80CB0716C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9588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3A0D2EA2-1BE8-4343-BCC3-59C80CB0716C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6497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base_normaliz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Data Modelling</a:t>
            </a:r>
            <a:br>
              <a:rPr lang="en-US" sz="8000" dirty="0"/>
            </a:br>
            <a:r>
              <a:rPr lang="en-US" sz="8000" dirty="0"/>
              <a:t>One to Many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813118" y="482492"/>
            <a:ext cx="10449095" cy="1725047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CC66"/>
                </a:solidFill>
              </a:rPr>
              <a:t>Sketching a Data Model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500" y="1953960"/>
            <a:ext cx="10450286" cy="3812009"/>
          </a:xfrm>
        </p:spPr>
        <p:txBody>
          <a:bodyPr/>
          <a:lstStyle/>
          <a:p>
            <a:pPr marL="560710"/>
            <a:r>
              <a:rPr lang="en-US" altLang="en-US" dirty="0"/>
              <a:t>Drawing a picture of the data objects for our application and then figuring out how to represent the objects and their relationships</a:t>
            </a:r>
          </a:p>
          <a:p>
            <a:pPr marL="560710"/>
            <a:r>
              <a:rPr lang="en-US" altLang="en-US" dirty="0"/>
              <a:t>Basic Rule: Don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/>
              <a:t>t put the same string data in twice - use a relationship instead</a:t>
            </a:r>
          </a:p>
          <a:p>
            <a:pPr marL="560710"/>
            <a:r>
              <a:rPr lang="en-US" altLang="en-US" dirty="0"/>
              <a:t>When there is one thing in the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/>
              <a:t>real world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/>
              <a:t> there should only be one copy of that thing in the database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224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81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03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311" y="381297"/>
            <a:ext cx="10450286" cy="172504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CC66"/>
                </a:solidFill>
              </a:rPr>
              <a:t>For each </a:t>
            </a:r>
            <a:r>
              <a:rPr lang="ja-JP" altLang="en-US">
                <a:solidFill>
                  <a:srgbClr val="FFCC66"/>
                </a:solidFill>
                <a:latin typeface="Arial" charset="0"/>
              </a:rPr>
              <a:t>“</a:t>
            </a:r>
            <a:r>
              <a:rPr lang="en-US" altLang="ja-JP">
                <a:solidFill>
                  <a:srgbClr val="FFCC66"/>
                </a:solidFill>
              </a:rPr>
              <a:t>piece of info</a:t>
            </a:r>
            <a:r>
              <a:rPr lang="ja-JP" altLang="en-US">
                <a:solidFill>
                  <a:srgbClr val="FFCC66"/>
                </a:solidFill>
                <a:latin typeface="Arial" charset="0"/>
              </a:rPr>
              <a:t>”</a:t>
            </a:r>
            <a:r>
              <a:rPr lang="en-US" altLang="ja-JP">
                <a:solidFill>
                  <a:srgbClr val="FFCC66"/>
                </a:solidFill>
              </a:rPr>
              <a:t>...</a:t>
            </a:r>
            <a:endParaRPr lang="en-US" altLang="en-US">
              <a:solidFill>
                <a:srgbClr val="FFCC66"/>
              </a:solidFill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500" y="1953960"/>
            <a:ext cx="5563247" cy="2647691"/>
          </a:xfrm>
        </p:spPr>
        <p:txBody>
          <a:bodyPr/>
          <a:lstStyle/>
          <a:p>
            <a:pPr marL="561900">
              <a:spcBef>
                <a:spcPts val="2625"/>
              </a:spcBef>
            </a:pPr>
            <a:r>
              <a:rPr lang="en-US" altLang="en-US"/>
              <a:t>Is the column an object or an attribute of another object?</a:t>
            </a:r>
          </a:p>
          <a:p>
            <a:pPr marL="561900">
              <a:spcBef>
                <a:spcPts val="2625"/>
              </a:spcBef>
            </a:pPr>
            <a:r>
              <a:rPr lang="en-US" altLang="en-US"/>
              <a:t>Once we define objects, we need to define the relationships between objects.</a:t>
            </a:r>
          </a:p>
        </p:txBody>
      </p:sp>
      <p:sp>
        <p:nvSpPr>
          <p:cNvPr id="19459" name="Rectangle 3"/>
          <p:cNvSpPr>
            <a:spLocks/>
          </p:cNvSpPr>
          <p:nvPr/>
        </p:nvSpPr>
        <p:spPr bwMode="auto">
          <a:xfrm>
            <a:off x="7610199" y="4049250"/>
            <a:ext cx="89075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Genre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8039358" y="2068244"/>
            <a:ext cx="63959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Title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7964051" y="3249228"/>
            <a:ext cx="127118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Language</a:t>
            </a:r>
          </a:p>
        </p:txBody>
      </p:sp>
      <p:sp>
        <p:nvSpPr>
          <p:cNvPr id="19462" name="Rectangle 6"/>
          <p:cNvSpPr>
            <a:spLocks/>
          </p:cNvSpPr>
          <p:nvPr/>
        </p:nvSpPr>
        <p:spPr bwMode="auto">
          <a:xfrm>
            <a:off x="10061680" y="1934907"/>
            <a:ext cx="71173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ISBN</a:t>
            </a:r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9227195" y="2571234"/>
            <a:ext cx="114614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Instance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10424540" y="3420067"/>
            <a:ext cx="84318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Status</a:t>
            </a:r>
          </a:p>
        </p:txBody>
      </p:sp>
      <p:sp>
        <p:nvSpPr>
          <p:cNvPr id="19465" name="Rectangle 9"/>
          <p:cNvSpPr>
            <a:spLocks/>
          </p:cNvSpPr>
          <p:nvPr/>
        </p:nvSpPr>
        <p:spPr bwMode="auto">
          <a:xfrm>
            <a:off x="9374238" y="4228422"/>
            <a:ext cx="10211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Author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8" b="50041"/>
          <a:stretch/>
        </p:blipFill>
        <p:spPr>
          <a:xfrm>
            <a:off x="1691242" y="4849273"/>
            <a:ext cx="9588500" cy="14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0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311" y="381297"/>
            <a:ext cx="10450286" cy="1725048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CC66"/>
                </a:solidFill>
              </a:rPr>
              <a:t>Where to start?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500" y="1953960"/>
            <a:ext cx="5563247" cy="2918291"/>
          </a:xfrm>
        </p:spPr>
        <p:txBody>
          <a:bodyPr>
            <a:normAutofit/>
          </a:bodyPr>
          <a:lstStyle/>
          <a:p>
            <a:pPr marL="561900">
              <a:spcBef>
                <a:spcPts val="2625"/>
              </a:spcBef>
            </a:pPr>
            <a:r>
              <a:rPr lang="en-US" altLang="en-US" dirty="0"/>
              <a:t>What is this application about?</a:t>
            </a:r>
          </a:p>
          <a:p>
            <a:pPr marL="1019100" lvl="1">
              <a:spcBef>
                <a:spcPts val="2625"/>
              </a:spcBef>
            </a:pPr>
            <a:r>
              <a:rPr lang="en-US" altLang="en-US" dirty="0"/>
              <a:t>Books</a:t>
            </a:r>
          </a:p>
          <a:p>
            <a:pPr marL="1019100" lvl="1">
              <a:spcBef>
                <a:spcPts val="2625"/>
              </a:spcBef>
            </a:pPr>
            <a:r>
              <a:rPr lang="en-US" altLang="en-US" dirty="0"/>
              <a:t>Physical books (Instances)</a:t>
            </a:r>
          </a:p>
          <a:p>
            <a:pPr marL="561900">
              <a:spcBef>
                <a:spcPts val="2625"/>
              </a:spcBef>
            </a:pPr>
            <a:r>
              <a:rPr lang="en-US" altLang="en-US" dirty="0"/>
              <a:t>If you get it wrong you just redraw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8" b="50041"/>
          <a:stretch/>
        </p:blipFill>
        <p:spPr>
          <a:xfrm>
            <a:off x="2508287" y="4479505"/>
            <a:ext cx="9588500" cy="143932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720919" y="2194917"/>
            <a:ext cx="1037229" cy="859809"/>
          </a:xfrm>
          <a:prstGeom prst="roundRect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823203" y="1517199"/>
            <a:ext cx="1037229" cy="85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837851" y="2904660"/>
            <a:ext cx="1037229" cy="85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519908" y="1344202"/>
            <a:ext cx="1037229" cy="85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0499503" y="2940517"/>
            <a:ext cx="1037229" cy="85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 rot="10800000">
            <a:off x="9758150" y="2826375"/>
            <a:ext cx="741355" cy="555998"/>
          </a:xfrm>
          <a:prstGeom prst="bentConnector3">
            <a:avLst>
              <a:gd name="adj1" fmla="val 29750"/>
            </a:avLst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 flipV="1">
            <a:off x="9778553" y="1745104"/>
            <a:ext cx="720950" cy="682410"/>
          </a:xfrm>
          <a:prstGeom prst="bentConnector3">
            <a:avLst>
              <a:gd name="adj1" fmla="val 34856"/>
            </a:avLst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>
            <a:off x="7858305" y="1939363"/>
            <a:ext cx="862614" cy="488153"/>
          </a:xfrm>
          <a:prstGeom prst="bentConnector3">
            <a:avLst>
              <a:gd name="adj1" fmla="val 65821"/>
            </a:avLst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875081" y="2855444"/>
            <a:ext cx="845838" cy="464473"/>
          </a:xfrm>
          <a:prstGeom prst="bentConnector3">
            <a:avLst>
              <a:gd name="adj1" fmla="val 66135"/>
            </a:avLst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954206" y="1529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199727" y="203605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99727" y="287006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25075" y="337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713159" y="279322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197099" y="3391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208231" y="1303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13158" y="204509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1..N</a:t>
            </a:r>
          </a:p>
        </p:txBody>
      </p:sp>
    </p:spTree>
    <p:extLst>
      <p:ext uri="{BB962C8B-B14F-4D97-AF65-F5344CB8AC3E}">
        <p14:creationId xmlns:p14="http://schemas.microsoft.com/office/powerpoint/2010/main" val="59468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658" y="5156429"/>
            <a:ext cx="8552615" cy="142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73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/>
          </p:cNvSpPr>
          <p:nvPr/>
        </p:nvSpPr>
        <p:spPr bwMode="auto">
          <a:xfrm>
            <a:off x="9379694" y="969404"/>
            <a:ext cx="96019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Track  </a:t>
            </a:r>
          </a:p>
        </p:txBody>
      </p:sp>
      <p:sp>
        <p:nvSpPr>
          <p:cNvPr id="37890" name="Rectangle 3"/>
          <p:cNvSpPr>
            <a:spLocks/>
          </p:cNvSpPr>
          <p:nvPr/>
        </p:nvSpPr>
        <p:spPr bwMode="auto">
          <a:xfrm>
            <a:off x="9518466" y="2017052"/>
            <a:ext cx="7005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Len  </a:t>
            </a:r>
          </a:p>
        </p:txBody>
      </p:sp>
      <p:sp>
        <p:nvSpPr>
          <p:cNvPr id="37891" name="Rectangle 4"/>
          <p:cNvSpPr>
            <a:spLocks/>
          </p:cNvSpPr>
          <p:nvPr/>
        </p:nvSpPr>
        <p:spPr bwMode="auto">
          <a:xfrm>
            <a:off x="2271477" y="1257508"/>
            <a:ext cx="100719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Artist  </a:t>
            </a:r>
          </a:p>
        </p:txBody>
      </p:sp>
      <p:sp>
        <p:nvSpPr>
          <p:cNvPr id="37892" name="Rectangle 5"/>
          <p:cNvSpPr>
            <a:spLocks/>
          </p:cNvSpPr>
          <p:nvPr/>
        </p:nvSpPr>
        <p:spPr bwMode="auto">
          <a:xfrm>
            <a:off x="5112365" y="2609925"/>
            <a:ext cx="11124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Album  </a:t>
            </a:r>
          </a:p>
        </p:txBody>
      </p:sp>
      <p:sp>
        <p:nvSpPr>
          <p:cNvPr id="37893" name="Rectangle 6"/>
          <p:cNvSpPr>
            <a:spLocks/>
          </p:cNvSpPr>
          <p:nvPr/>
        </p:nvSpPr>
        <p:spPr bwMode="auto">
          <a:xfrm>
            <a:off x="7053636" y="4209374"/>
            <a:ext cx="8907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Genre</a:t>
            </a:r>
          </a:p>
        </p:txBody>
      </p:sp>
      <p:sp>
        <p:nvSpPr>
          <p:cNvPr id="37894" name="Rectangle 7"/>
          <p:cNvSpPr>
            <a:spLocks/>
          </p:cNvSpPr>
          <p:nvPr/>
        </p:nvSpPr>
        <p:spPr bwMode="auto">
          <a:xfrm>
            <a:off x="9426776" y="1445608"/>
            <a:ext cx="867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Rating</a:t>
            </a:r>
          </a:p>
        </p:txBody>
      </p:sp>
      <p:sp>
        <p:nvSpPr>
          <p:cNvPr id="37895" name="Rectangle 8"/>
          <p:cNvSpPr>
            <a:spLocks/>
          </p:cNvSpPr>
          <p:nvPr/>
        </p:nvSpPr>
        <p:spPr bwMode="auto">
          <a:xfrm>
            <a:off x="9421666" y="2550400"/>
            <a:ext cx="89768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Count</a:t>
            </a:r>
          </a:p>
        </p:txBody>
      </p:sp>
      <p:sp>
        <p:nvSpPr>
          <p:cNvPr id="37896" name="Rectangle 9"/>
          <p:cNvSpPr>
            <a:spLocks/>
          </p:cNvSpPr>
          <p:nvPr/>
        </p:nvSpPr>
        <p:spPr bwMode="auto">
          <a:xfrm>
            <a:off x="8981198" y="781309"/>
            <a:ext cx="1763144" cy="2351255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7897" name="Rectangle 10"/>
          <p:cNvSpPr>
            <a:spLocks/>
          </p:cNvSpPr>
          <p:nvPr/>
        </p:nvSpPr>
        <p:spPr bwMode="auto">
          <a:xfrm>
            <a:off x="4790607" y="2288492"/>
            <a:ext cx="1763144" cy="105836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7898" name="Line 11"/>
          <p:cNvSpPr>
            <a:spLocks noChangeShapeType="1"/>
          </p:cNvSpPr>
          <p:nvPr/>
        </p:nvSpPr>
        <p:spPr bwMode="auto">
          <a:xfrm rot="10800000" flipH="1">
            <a:off x="6737089" y="1858720"/>
            <a:ext cx="2027436" cy="854785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7899" name="Rectangle 12"/>
          <p:cNvSpPr>
            <a:spLocks/>
          </p:cNvSpPr>
          <p:nvPr/>
        </p:nvSpPr>
        <p:spPr bwMode="auto">
          <a:xfrm>
            <a:off x="7207868" y="2732547"/>
            <a:ext cx="147636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belongs-to</a:t>
            </a:r>
          </a:p>
        </p:txBody>
      </p:sp>
      <p:sp>
        <p:nvSpPr>
          <p:cNvPr id="37900" name="Rectangle 13"/>
          <p:cNvSpPr>
            <a:spLocks/>
          </p:cNvSpPr>
          <p:nvPr/>
        </p:nvSpPr>
        <p:spPr bwMode="auto">
          <a:xfrm>
            <a:off x="1885766" y="936075"/>
            <a:ext cx="1760763" cy="1055982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7901" name="Line 14"/>
          <p:cNvSpPr>
            <a:spLocks noChangeShapeType="1"/>
          </p:cNvSpPr>
          <p:nvPr/>
        </p:nvSpPr>
        <p:spPr bwMode="auto">
          <a:xfrm>
            <a:off x="3245327" y="2139680"/>
            <a:ext cx="1401229" cy="658351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7902" name="Rectangle 15"/>
          <p:cNvSpPr>
            <a:spLocks/>
          </p:cNvSpPr>
          <p:nvPr/>
        </p:nvSpPr>
        <p:spPr bwMode="auto">
          <a:xfrm>
            <a:off x="4189928" y="1542634"/>
            <a:ext cx="147636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belongs-to</a:t>
            </a:r>
          </a:p>
        </p:txBody>
      </p:sp>
      <p:sp>
        <p:nvSpPr>
          <p:cNvPr id="37903" name="Rectangle 16"/>
          <p:cNvSpPr>
            <a:spLocks/>
          </p:cNvSpPr>
          <p:nvPr/>
        </p:nvSpPr>
        <p:spPr bwMode="auto">
          <a:xfrm>
            <a:off x="6610895" y="3888536"/>
            <a:ext cx="1760762" cy="105836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7904" name="Line 17"/>
          <p:cNvSpPr>
            <a:spLocks noChangeShapeType="1"/>
          </p:cNvSpPr>
          <p:nvPr/>
        </p:nvSpPr>
        <p:spPr bwMode="auto">
          <a:xfrm rot="10800000" flipH="1">
            <a:off x="8603807" y="3162326"/>
            <a:ext cx="923835" cy="1119078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7905" name="Rectangle 18"/>
          <p:cNvSpPr>
            <a:spLocks/>
          </p:cNvSpPr>
          <p:nvPr/>
        </p:nvSpPr>
        <p:spPr bwMode="auto">
          <a:xfrm>
            <a:off x="9122206" y="3818291"/>
            <a:ext cx="147636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belongs-to</a:t>
            </a:r>
          </a:p>
        </p:txBody>
      </p:sp>
      <p:pic>
        <p:nvPicPr>
          <p:cNvPr id="379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658" y="5156429"/>
            <a:ext cx="8552615" cy="142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042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1151543" y="1467037"/>
            <a:ext cx="11124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Album  </a:t>
            </a: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829785" y="1145604"/>
            <a:ext cx="1763143" cy="105836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rot="10800000" flipH="1" flipV="1">
            <a:off x="2701265" y="1644428"/>
            <a:ext cx="4108445" cy="57144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4076830" y="905712"/>
            <a:ext cx="147636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belongs-to</a:t>
            </a:r>
          </a:p>
        </p:txBody>
      </p:sp>
      <p:sp>
        <p:nvSpPr>
          <p:cNvPr id="69637" name="Rectangle 5"/>
          <p:cNvSpPr>
            <a:spLocks/>
          </p:cNvSpPr>
          <p:nvPr/>
        </p:nvSpPr>
        <p:spPr bwMode="auto">
          <a:xfrm>
            <a:off x="4813227" y="3659959"/>
            <a:ext cx="1809573" cy="571444"/>
          </a:xfrm>
          <a:prstGeom prst="rect">
            <a:avLst/>
          </a:prstGeom>
          <a:solidFill>
            <a:schemeClr val="accent1"/>
          </a:solidFill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-128"/>
              </a:rPr>
              <a:t>Album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4813227" y="4261166"/>
            <a:ext cx="180957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00FFFF"/>
                </a:solidFill>
                <a:ea typeface="ＭＳ Ｐゴシック" charset="-128"/>
              </a:rPr>
              <a:t>id</a:t>
            </a:r>
          </a:p>
        </p:txBody>
      </p:sp>
      <p:sp>
        <p:nvSpPr>
          <p:cNvPr id="38919" name="Rectangle 7"/>
          <p:cNvSpPr>
            <a:spLocks/>
          </p:cNvSpPr>
          <p:nvPr/>
        </p:nvSpPr>
        <p:spPr bwMode="auto">
          <a:xfrm>
            <a:off x="4813227" y="4832610"/>
            <a:ext cx="180957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00FF00"/>
                </a:solidFill>
                <a:ea typeface="ＭＳ Ｐゴシック" charset="-128"/>
              </a:rPr>
              <a:t>title</a:t>
            </a:r>
          </a:p>
        </p:txBody>
      </p:sp>
      <p:sp>
        <p:nvSpPr>
          <p:cNvPr id="69640" name="Rectangle 8"/>
          <p:cNvSpPr>
            <a:spLocks/>
          </p:cNvSpPr>
          <p:nvPr/>
        </p:nvSpPr>
        <p:spPr bwMode="auto">
          <a:xfrm>
            <a:off x="9651455" y="2311113"/>
            <a:ext cx="1810763" cy="571444"/>
          </a:xfrm>
          <a:prstGeom prst="rect">
            <a:avLst/>
          </a:prstGeom>
          <a:solidFill>
            <a:schemeClr val="accent1"/>
          </a:solidFill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-128"/>
              </a:rPr>
              <a:t>Track</a:t>
            </a:r>
          </a:p>
        </p:txBody>
      </p:sp>
      <p:sp>
        <p:nvSpPr>
          <p:cNvPr id="38921" name="Rectangle 9"/>
          <p:cNvSpPr>
            <a:spLocks/>
          </p:cNvSpPr>
          <p:nvPr/>
        </p:nvSpPr>
        <p:spPr bwMode="auto">
          <a:xfrm>
            <a:off x="9651455" y="2909938"/>
            <a:ext cx="181076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00FFFF"/>
                </a:solidFill>
                <a:ea typeface="ＭＳ Ｐゴシック" charset="-128"/>
              </a:rPr>
              <a:t>id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9651455" y="3481382"/>
            <a:ext cx="181076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00FF00"/>
                </a:solidFill>
                <a:ea typeface="ＭＳ Ｐゴシック" charset="-128"/>
              </a:rPr>
              <a:t>title</a:t>
            </a:r>
          </a:p>
        </p:txBody>
      </p:sp>
      <p:sp>
        <p:nvSpPr>
          <p:cNvPr id="69643" name="Rectangle 11"/>
          <p:cNvSpPr>
            <a:spLocks/>
          </p:cNvSpPr>
          <p:nvPr/>
        </p:nvSpPr>
        <p:spPr bwMode="auto">
          <a:xfrm>
            <a:off x="9651455" y="4071875"/>
            <a:ext cx="1810763" cy="571444"/>
          </a:xfrm>
          <a:prstGeom prst="rect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-128"/>
              </a:rPr>
              <a:t>rating</a:t>
            </a:r>
          </a:p>
        </p:txBody>
      </p:sp>
      <p:sp>
        <p:nvSpPr>
          <p:cNvPr id="69644" name="Rectangle 12"/>
          <p:cNvSpPr>
            <a:spLocks/>
          </p:cNvSpPr>
          <p:nvPr/>
        </p:nvSpPr>
        <p:spPr bwMode="auto">
          <a:xfrm>
            <a:off x="9651455" y="4624271"/>
            <a:ext cx="1810763" cy="571444"/>
          </a:xfrm>
          <a:prstGeom prst="rect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-128"/>
              </a:rPr>
              <a:t>len</a:t>
            </a:r>
          </a:p>
        </p:txBody>
      </p:sp>
      <p:sp>
        <p:nvSpPr>
          <p:cNvPr id="69645" name="Rectangle 13"/>
          <p:cNvSpPr>
            <a:spLocks/>
          </p:cNvSpPr>
          <p:nvPr/>
        </p:nvSpPr>
        <p:spPr bwMode="auto">
          <a:xfrm>
            <a:off x="9651455" y="5214763"/>
            <a:ext cx="1810763" cy="571444"/>
          </a:xfrm>
          <a:prstGeom prst="rect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-128"/>
              </a:rPr>
              <a:t>count</a:t>
            </a:r>
          </a:p>
        </p:txBody>
      </p:sp>
      <p:sp>
        <p:nvSpPr>
          <p:cNvPr id="38926" name="Rectangle 14"/>
          <p:cNvSpPr>
            <a:spLocks/>
          </p:cNvSpPr>
          <p:nvPr/>
        </p:nvSpPr>
        <p:spPr bwMode="auto">
          <a:xfrm>
            <a:off x="9651455" y="5786207"/>
            <a:ext cx="181076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FF00FF"/>
                </a:solidFill>
                <a:ea typeface="ＭＳ Ｐゴシック" charset="-128"/>
              </a:rPr>
              <a:t>album_id</a:t>
            </a: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6741851" y="4571889"/>
            <a:ext cx="2709598" cy="1498851"/>
          </a:xfrm>
          <a:prstGeom prst="line">
            <a:avLst/>
          </a:prstGeom>
          <a:noFill/>
          <a:ln w="889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8928" name="Rectangle 16"/>
          <p:cNvSpPr>
            <a:spLocks/>
          </p:cNvSpPr>
          <p:nvPr/>
        </p:nvSpPr>
        <p:spPr bwMode="auto">
          <a:xfrm>
            <a:off x="1397438" y="4215905"/>
            <a:ext cx="1668342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Table</a:t>
            </a:r>
            <a:endParaRPr lang="en-US" altLang="en-US" sz="2700">
              <a:solidFill>
                <a:schemeClr val="tx1"/>
              </a:solidFill>
              <a:ea typeface="ＭＳ Ｐゴシック" charset="-128"/>
            </a:endParaRPr>
          </a:p>
          <a:p>
            <a:pPr algn="ctr" eaLnBrk="1" hangingPunct="1"/>
            <a:r>
              <a:rPr lang="en-US" altLang="en-US" sz="2700">
                <a:solidFill>
                  <a:srgbClr val="00FFFF"/>
                </a:solidFill>
                <a:ea typeface="ＭＳ Ｐゴシック" charset="-128"/>
              </a:rPr>
              <a:t>Primary key</a:t>
            </a:r>
          </a:p>
          <a:p>
            <a:pPr algn="ctr" eaLnBrk="1" hangingPunct="1"/>
            <a:r>
              <a:rPr lang="en-US" altLang="en-US" sz="2700">
                <a:solidFill>
                  <a:srgbClr val="00FF00"/>
                </a:solidFill>
                <a:ea typeface="ＭＳ Ｐゴシック" charset="-128"/>
              </a:rPr>
              <a:t>Logical key</a:t>
            </a:r>
          </a:p>
          <a:p>
            <a:pPr algn="ctr" eaLnBrk="1" hangingPunct="1"/>
            <a:r>
              <a:rPr lang="en-US" altLang="en-US" sz="2700">
                <a:solidFill>
                  <a:srgbClr val="FF00FF"/>
                </a:solidFill>
                <a:ea typeface="ＭＳ Ｐゴシック" charset="-128"/>
              </a:rPr>
              <a:t>Foreign key</a:t>
            </a:r>
          </a:p>
        </p:txBody>
      </p:sp>
      <p:sp>
        <p:nvSpPr>
          <p:cNvPr id="38929" name="Rectangle 17"/>
          <p:cNvSpPr>
            <a:spLocks/>
          </p:cNvSpPr>
          <p:nvPr/>
        </p:nvSpPr>
        <p:spPr bwMode="auto">
          <a:xfrm>
            <a:off x="7448689" y="888450"/>
            <a:ext cx="96019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Track  </a:t>
            </a:r>
          </a:p>
        </p:txBody>
      </p:sp>
      <p:sp>
        <p:nvSpPr>
          <p:cNvPr id="38930" name="Rectangle 18"/>
          <p:cNvSpPr>
            <a:spLocks/>
          </p:cNvSpPr>
          <p:nvPr/>
        </p:nvSpPr>
        <p:spPr bwMode="auto">
          <a:xfrm>
            <a:off x="7588652" y="2302774"/>
            <a:ext cx="7005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Len  </a:t>
            </a:r>
          </a:p>
        </p:txBody>
      </p:sp>
      <p:sp>
        <p:nvSpPr>
          <p:cNvPr id="38931" name="Rectangle 19"/>
          <p:cNvSpPr>
            <a:spLocks/>
          </p:cNvSpPr>
          <p:nvPr/>
        </p:nvSpPr>
        <p:spPr bwMode="auto">
          <a:xfrm>
            <a:off x="7494581" y="1847404"/>
            <a:ext cx="867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Rating</a:t>
            </a:r>
          </a:p>
        </p:txBody>
      </p:sp>
      <p:sp>
        <p:nvSpPr>
          <p:cNvPr id="38932" name="Rectangle 20"/>
          <p:cNvSpPr>
            <a:spLocks/>
          </p:cNvSpPr>
          <p:nvPr/>
        </p:nvSpPr>
        <p:spPr bwMode="auto">
          <a:xfrm>
            <a:off x="7488280" y="2810526"/>
            <a:ext cx="89768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Count</a:t>
            </a:r>
          </a:p>
        </p:txBody>
      </p:sp>
      <p:sp>
        <p:nvSpPr>
          <p:cNvPr id="38933" name="Rectangle 21"/>
          <p:cNvSpPr>
            <a:spLocks/>
          </p:cNvSpPr>
          <p:nvPr/>
        </p:nvSpPr>
        <p:spPr bwMode="auto">
          <a:xfrm>
            <a:off x="7050192" y="802738"/>
            <a:ext cx="1763144" cy="2525069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8934" name="Rectangle 22"/>
          <p:cNvSpPr>
            <a:spLocks/>
          </p:cNvSpPr>
          <p:nvPr/>
        </p:nvSpPr>
        <p:spPr bwMode="auto">
          <a:xfrm>
            <a:off x="7515190" y="1390845"/>
            <a:ext cx="83195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Title  </a:t>
            </a:r>
          </a:p>
        </p:txBody>
      </p:sp>
    </p:spTree>
    <p:extLst>
      <p:ext uri="{BB962C8B-B14F-4D97-AF65-F5344CB8AC3E}">
        <p14:creationId xmlns:p14="http://schemas.microsoft.com/office/powerpoint/2010/main" val="1014573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Data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3" idx="2"/>
          </p:cNvCxnSpPr>
          <p:nvPr/>
        </p:nvCxnSpPr>
        <p:spPr>
          <a:xfrm flipV="1">
            <a:off x="9768668" y="3421029"/>
            <a:ext cx="1004916" cy="230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0"/>
            <a:endCxn id="14" idx="2"/>
          </p:cNvCxnSpPr>
          <p:nvPr/>
        </p:nvCxnSpPr>
        <p:spPr>
          <a:xfrm flipV="1">
            <a:off x="8664626" y="3966793"/>
            <a:ext cx="473108" cy="448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57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6699"/>
              </p:ext>
            </p:extLst>
          </p:nvPr>
        </p:nvGraphicFramePr>
        <p:xfrm>
          <a:off x="1371597" y="571495"/>
          <a:ext cx="9929819" cy="55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26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45293"/>
              </p:ext>
            </p:extLst>
          </p:nvPr>
        </p:nvGraphicFramePr>
        <p:xfrm>
          <a:off x="1335878" y="957263"/>
          <a:ext cx="9929819" cy="484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35878" y="1300163"/>
            <a:ext cx="3057528" cy="118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0789" y="2343150"/>
            <a:ext cx="700088" cy="3483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9518" y="3028949"/>
            <a:ext cx="728658" cy="2114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72528" y="1428749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537" y="2343150"/>
            <a:ext cx="1250159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15536" y="4814887"/>
            <a:ext cx="1250159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8" idx="3"/>
          </p:cNvCxnSpPr>
          <p:nvPr/>
        </p:nvCxnSpPr>
        <p:spPr>
          <a:xfrm flipV="1">
            <a:off x="11265695" y="2528888"/>
            <a:ext cx="1" cy="2450306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29517" y="1428748"/>
            <a:ext cx="728658" cy="128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15229" y="5462371"/>
            <a:ext cx="728658" cy="36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3" idx="3"/>
          </p:cNvCxnSpPr>
          <p:nvPr/>
        </p:nvCxnSpPr>
        <p:spPr>
          <a:xfrm rot="5400000" flipH="1" flipV="1">
            <a:off x="7258843" y="3064670"/>
            <a:ext cx="1992315" cy="6350"/>
          </a:xfrm>
          <a:prstGeom prst="bentConnector4">
            <a:avLst>
              <a:gd name="adj1" fmla="val 33865"/>
              <a:gd name="adj2" fmla="val 37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3"/>
          </p:cNvCxnSpPr>
          <p:nvPr/>
        </p:nvCxnSpPr>
        <p:spPr>
          <a:xfrm rot="5400000" flipH="1" flipV="1">
            <a:off x="7380793" y="4949319"/>
            <a:ext cx="1740476" cy="14289"/>
          </a:xfrm>
          <a:prstGeom prst="bentConnector4">
            <a:avLst>
              <a:gd name="adj1" fmla="val 9776"/>
              <a:gd name="adj2" fmla="val 169983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00789" y="1359911"/>
            <a:ext cx="714376" cy="297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79676" y="3871910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30" idx="3"/>
            <a:endCxn id="7" idx="3"/>
          </p:cNvCxnSpPr>
          <p:nvPr/>
        </p:nvCxnSpPr>
        <p:spPr>
          <a:xfrm flipH="1" flipV="1">
            <a:off x="9501186" y="1885950"/>
            <a:ext cx="7148" cy="2443161"/>
          </a:xfrm>
          <a:prstGeom prst="bentConnector3">
            <a:avLst>
              <a:gd name="adj1" fmla="val -319809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29" idx="3"/>
          </p:cNvCxnSpPr>
          <p:nvPr/>
        </p:nvCxnSpPr>
        <p:spPr>
          <a:xfrm flipV="1">
            <a:off x="7000877" y="1508631"/>
            <a:ext cx="14288" cy="2576295"/>
          </a:xfrm>
          <a:prstGeom prst="bentConnector3">
            <a:avLst>
              <a:gd name="adj1" fmla="val 1699944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67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03474"/>
              </p:ext>
            </p:extLst>
          </p:nvPr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92850"/>
              </p:ext>
            </p:extLst>
          </p:nvPr>
        </p:nvGraphicFramePr>
        <p:xfrm>
          <a:off x="4595813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4231"/>
              </p:ext>
            </p:extLst>
          </p:nvPr>
        </p:nvGraphicFramePr>
        <p:xfrm>
          <a:off x="1095379" y="3738705"/>
          <a:ext cx="190738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93067"/>
              </p:ext>
            </p:extLst>
          </p:nvPr>
        </p:nvGraphicFramePr>
        <p:xfrm>
          <a:off x="9367841" y="3941797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/>
              <a:t>Removing Duplication</a:t>
            </a:r>
          </a:p>
        </p:txBody>
      </p:sp>
    </p:spTree>
    <p:extLst>
      <p:ext uri="{BB962C8B-B14F-4D97-AF65-F5344CB8AC3E}">
        <p14:creationId xmlns:p14="http://schemas.microsoft.com/office/powerpoint/2010/main" val="1287601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65853"/>
              </p:ext>
            </p:extLst>
          </p:nvPr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75877"/>
              </p:ext>
            </p:extLst>
          </p:nvPr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dirty="0"/>
              <a:t>Adding Links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242"/>
              </p:ext>
            </p:extLst>
          </p:nvPr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71097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49683"/>
              </p:ext>
            </p:extLst>
          </p:nvPr>
        </p:nvGraphicFramePr>
        <p:xfrm>
          <a:off x="390524" y="1182689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97476"/>
              </p:ext>
            </p:extLst>
          </p:nvPr>
        </p:nvGraphicFramePr>
        <p:xfrm>
          <a:off x="5062530" y="1284313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535555" y="1678775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35555" y="1831493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12345" y="2163337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9666" y="24325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34357" y="268604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04667" y="249187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1..*  Many with a minimum of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14" name="Picture 2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64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1..*  Many with a minimum of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00045"/>
              </p:ext>
            </p:extLst>
          </p:nvPr>
        </p:nvGraphicFramePr>
        <p:xfrm>
          <a:off x="5357815" y="938234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3679035" y="1370026"/>
            <a:ext cx="1593052" cy="714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79035" y="1441463"/>
            <a:ext cx="1593052" cy="214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79035" y="1441463"/>
            <a:ext cx="1593029" cy="63560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679035" y="1798651"/>
            <a:ext cx="1593052" cy="6429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79035" y="2077069"/>
            <a:ext cx="1593052" cy="635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47505"/>
              </p:ext>
            </p:extLst>
          </p:nvPr>
        </p:nvGraphicFramePr>
        <p:xfrm>
          <a:off x="437538" y="852506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871849" y="3007621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29286" y="246444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04679" y="2566522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815388" y="750396"/>
            <a:ext cx="2543104" cy="4883781"/>
            <a:chOff x="7243763" y="726214"/>
            <a:chExt cx="2543104" cy="4883781"/>
          </a:xfrm>
        </p:grpSpPr>
        <p:pic>
          <p:nvPicPr>
            <p:cNvPr id="17" name="Picture 16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64823"/>
            <a:stretch/>
          </p:blipFill>
          <p:spPr bwMode="auto">
            <a:xfrm>
              <a:off x="7243763" y="726214"/>
              <a:ext cx="2543104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768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Links (Relationships) in a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get physical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a Logical Model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663229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53674"/>
              </p:ext>
            </p:extLst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34407"/>
              </p:ext>
            </p:extLst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</a:t>
            </a:r>
            <a:r>
              <a:rPr lang="en-US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420"/>
              </p:ext>
            </p:extLst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3500438" y="4829175"/>
            <a:ext cx="1138257" cy="50142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01113" y="4543425"/>
            <a:ext cx="1128712" cy="142876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</a:t>
            </a:r>
            <a:r>
              <a:rPr lang="en-US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4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37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Terminology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81287"/>
          </a:xfrm>
        </p:spPr>
        <p:txBody>
          <a:bodyPr>
            <a:normAutofit/>
          </a:bodyPr>
          <a:lstStyle/>
          <a:p>
            <a:r>
              <a:rPr lang="en-US" dirty="0"/>
              <a:t>We add an </a:t>
            </a:r>
            <a:r>
              <a:rPr lang="en-US" i="1" dirty="0"/>
              <a:t>automatically incrementing </a:t>
            </a:r>
            <a:r>
              <a:rPr lang="en-US" dirty="0"/>
              <a:t>column to every row which we call the "</a:t>
            </a:r>
            <a:r>
              <a:rPr lang="en-US" dirty="0">
                <a:solidFill>
                  <a:srgbClr val="FFFF00"/>
                </a:solidFill>
              </a:rPr>
              <a:t>Primary Key</a:t>
            </a:r>
            <a:r>
              <a:rPr lang="en-US" dirty="0"/>
              <a:t>" for that row.   We often name the column "</a:t>
            </a:r>
            <a:r>
              <a:rPr lang="en-US" dirty="0">
                <a:solidFill>
                  <a:srgbClr val="FFFF00"/>
                </a:solidFill>
              </a:rPr>
              <a:t>id</a:t>
            </a:r>
            <a:r>
              <a:rPr lang="en-US" dirty="0"/>
              <a:t>" to indicate that it is the "identifier" for that row.</a:t>
            </a:r>
          </a:p>
          <a:p>
            <a:r>
              <a:rPr lang="en-US" dirty="0"/>
              <a:t>When we add a column to a table that "points to" a row in another table we call it a "</a:t>
            </a:r>
            <a:r>
              <a:rPr lang="en-US" dirty="0">
                <a:solidFill>
                  <a:srgbClr val="FFFF00"/>
                </a:solidFill>
              </a:rPr>
              <a:t>Foreign Key</a:t>
            </a:r>
            <a:r>
              <a:rPr lang="en-US" dirty="0"/>
              <a:t>" and often include the name of the destination table in the column name like "</a:t>
            </a:r>
            <a:r>
              <a:rPr lang="en-US" dirty="0" err="1">
                <a:solidFill>
                  <a:srgbClr val="FFFF00"/>
                </a:solidFill>
              </a:rPr>
              <a:t>lang_id</a:t>
            </a:r>
            <a:r>
              <a:rPr lang="en-US" dirty="0"/>
              <a:t>"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44404"/>
              </p:ext>
            </p:extLst>
          </p:nvPr>
        </p:nvGraphicFramePr>
        <p:xfrm>
          <a:off x="1195389" y="4569533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95018"/>
              </p:ext>
            </p:extLst>
          </p:nvPr>
        </p:nvGraphicFramePr>
        <p:xfrm>
          <a:off x="9401174" y="4569533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8401051" y="5086355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8401051" y="5209709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5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91188" cy="1325563"/>
          </a:xfrm>
        </p:spPr>
        <p:txBody>
          <a:bodyPr/>
          <a:lstStyle/>
          <a:p>
            <a:r>
              <a:rPr lang="en-US"/>
              <a:t>Physical / Logical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99404"/>
              </p:ext>
            </p:extLst>
          </p:nvPr>
        </p:nvGraphicFramePr>
        <p:xfrm>
          <a:off x="1495455" y="4435596"/>
          <a:ext cx="4800600" cy="128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1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5989"/>
              </p:ext>
            </p:extLst>
          </p:nvPr>
        </p:nvGraphicFramePr>
        <p:xfrm>
          <a:off x="4843462" y="2390854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6561"/>
              </p:ext>
            </p:extLst>
          </p:nvPr>
        </p:nvGraphicFramePr>
        <p:xfrm>
          <a:off x="375613" y="1871660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8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Links (Relationships) in Django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get our ORM on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1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Field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AutoField</a:t>
            </a:r>
            <a:endParaRPr lang="en-US" dirty="0"/>
          </a:p>
          <a:p>
            <a:r>
              <a:rPr lang="en-US" dirty="0" err="1"/>
              <a:t>BigAutoField</a:t>
            </a:r>
            <a:endParaRPr lang="en-US" dirty="0"/>
          </a:p>
          <a:p>
            <a:r>
              <a:rPr lang="en-US" dirty="0" err="1"/>
              <a:t>BigIntegerField</a:t>
            </a:r>
            <a:endParaRPr lang="en-US" dirty="0"/>
          </a:p>
          <a:p>
            <a:r>
              <a:rPr lang="en-US" dirty="0" err="1"/>
              <a:t>BinaryField</a:t>
            </a:r>
            <a:endParaRPr lang="en-US" dirty="0"/>
          </a:p>
          <a:p>
            <a:r>
              <a:rPr lang="en-US" dirty="0" err="1"/>
              <a:t>BooleanField</a:t>
            </a:r>
            <a:endParaRPr lang="en-US" dirty="0"/>
          </a:p>
          <a:p>
            <a:r>
              <a:rPr lang="en-US" dirty="0" err="1"/>
              <a:t>CharField</a:t>
            </a:r>
            <a:endParaRPr lang="en-US" dirty="0"/>
          </a:p>
          <a:p>
            <a:r>
              <a:rPr lang="en-US" dirty="0" err="1"/>
              <a:t>DateField</a:t>
            </a:r>
            <a:endParaRPr lang="en-US" dirty="0"/>
          </a:p>
          <a:p>
            <a:r>
              <a:rPr lang="en-US" dirty="0" err="1"/>
              <a:t>DateTimeField</a:t>
            </a:r>
            <a:endParaRPr lang="en-US" dirty="0"/>
          </a:p>
          <a:p>
            <a:r>
              <a:rPr lang="en-US" dirty="0" err="1"/>
              <a:t>DecimalField</a:t>
            </a:r>
            <a:endParaRPr lang="en-US" dirty="0"/>
          </a:p>
          <a:p>
            <a:r>
              <a:rPr lang="en-US" dirty="0" err="1"/>
              <a:t>DurationField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EmailField</a:t>
            </a:r>
            <a:endParaRPr lang="en-US" dirty="0"/>
          </a:p>
          <a:p>
            <a:r>
              <a:rPr lang="en-US" dirty="0" err="1"/>
              <a:t>FileField</a:t>
            </a:r>
            <a:endParaRPr lang="en-US" dirty="0"/>
          </a:p>
          <a:p>
            <a:r>
              <a:rPr lang="en-US" dirty="0" err="1"/>
              <a:t>FilePathField</a:t>
            </a:r>
            <a:endParaRPr lang="en-US" dirty="0"/>
          </a:p>
          <a:p>
            <a:r>
              <a:rPr lang="en-US" dirty="0" err="1"/>
              <a:t>FloatField</a:t>
            </a:r>
            <a:endParaRPr lang="en-US" dirty="0"/>
          </a:p>
          <a:p>
            <a:r>
              <a:rPr lang="en-US" dirty="0" err="1"/>
              <a:t>ImageField</a:t>
            </a:r>
            <a:endParaRPr lang="en-US" dirty="0"/>
          </a:p>
          <a:p>
            <a:r>
              <a:rPr lang="en-US" dirty="0" err="1"/>
              <a:t>IntegerField</a:t>
            </a:r>
            <a:endParaRPr lang="en-US" dirty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/>
              <a:t>NullBooleanField</a:t>
            </a:r>
            <a:endParaRPr lang="en-US" dirty="0"/>
          </a:p>
          <a:p>
            <a:r>
              <a:rPr lang="en-US" dirty="0" err="1"/>
              <a:t>PositiveIntegerField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29032" y="5614988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/4.2/ref/models/fields/#field-types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/>
              <a:t>SlugField</a:t>
            </a:r>
            <a:endParaRPr lang="en-US" dirty="0"/>
          </a:p>
          <a:p>
            <a:r>
              <a:rPr lang="en-US" dirty="0" err="1"/>
              <a:t>SmallIntegerField</a:t>
            </a:r>
            <a:endParaRPr lang="en-US" dirty="0"/>
          </a:p>
          <a:p>
            <a:r>
              <a:rPr lang="en-US" dirty="0" err="1"/>
              <a:t>TextFIeld</a:t>
            </a:r>
            <a:endParaRPr lang="en-US" dirty="0"/>
          </a:p>
          <a:p>
            <a:r>
              <a:rPr lang="en-US" dirty="0" err="1"/>
              <a:t>TimeField</a:t>
            </a:r>
            <a:endParaRPr lang="en-US" dirty="0"/>
          </a:p>
          <a:p>
            <a:r>
              <a:rPr lang="en-US" dirty="0" err="1"/>
              <a:t>URLField</a:t>
            </a:r>
            <a:endParaRPr lang="en-US" dirty="0"/>
          </a:p>
          <a:p>
            <a:r>
              <a:rPr lang="en-US" dirty="0" err="1">
                <a:solidFill>
                  <a:srgbClr val="FFFF00"/>
                </a:solidFill>
              </a:rPr>
              <a:t>ForeignKey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ManyToManyField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8277"/>
              </p:ext>
            </p:extLst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214519"/>
              </p:ext>
            </p:extLst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10309"/>
              </p:ext>
            </p:extLst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90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923" y="781167"/>
            <a:ext cx="6417141" cy="35548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'Lang'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models.SET_NULL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blank=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4196" y="5731736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/csev/dj4e-samples/blob/master/</a:t>
            </a:r>
            <a:r>
              <a:rPr lang="en-US" dirty="0" err="1"/>
              <a:t>bookone</a:t>
            </a:r>
            <a:r>
              <a:rPr lang="en-US" dirty="0"/>
              <a:t>/</a:t>
            </a:r>
            <a:r>
              <a:rPr lang="en-US" dirty="0" err="1"/>
              <a:t>models.py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843588" y="2857498"/>
            <a:ext cx="791765" cy="1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48835" y="3933824"/>
            <a:ext cx="1300756" cy="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2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813" y="1430803"/>
            <a:ext cx="52854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Instance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Lang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Add field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to book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 all migrations: admin,... 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Running migrations: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Applying bookone.0001_initial... OK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29550" y="365125"/>
            <a:ext cx="3524249" cy="1406525"/>
          </a:xfrm>
        </p:spPr>
        <p:txBody>
          <a:bodyPr>
            <a:normAutofit/>
          </a:bodyPr>
          <a:lstStyle/>
          <a:p>
            <a:r>
              <a:rPr lang="en-US"/>
              <a:t>From </a:t>
            </a:r>
            <a:r>
              <a:rPr lang="en-US" dirty="0"/>
              <a:t>Model to 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0812" y="2400300"/>
            <a:ext cx="5409296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Note that </a:t>
            </a:r>
            <a:r>
              <a:rPr lang="en-US" dirty="0" err="1">
                <a:solidFill>
                  <a:srgbClr val="002060"/>
                </a:solidFill>
              </a:rPr>
              <a:t>makemigrations</a:t>
            </a:r>
            <a:r>
              <a:rPr lang="en-US" dirty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>
                <a:solidFill>
                  <a:srgbClr val="002060"/>
                </a:solidFill>
              </a:rPr>
              <a:t>models.py</a:t>
            </a:r>
            <a:r>
              <a:rPr lang="en-US" dirty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before these commands see the </a:t>
            </a:r>
            <a:r>
              <a:rPr lang="en-US" dirty="0" err="1">
                <a:solidFill>
                  <a:srgbClr val="002060"/>
                </a:solidFill>
              </a:rPr>
              <a:t>models.py</a:t>
            </a:r>
            <a:r>
              <a:rPr lang="en-US" dirty="0">
                <a:solidFill>
                  <a:srgbClr val="002060"/>
                </a:solidFill>
              </a:rPr>
              <a:t> file for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1747055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1974" y="235564"/>
            <a:ext cx="10939463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sz="1300" dirty="0">
                <a:latin typeface="Menlo-Regular" charset="0"/>
              </a:rPr>
              <a:t>sqlite3 db.sqlite3 </a:t>
            </a:r>
          </a:p>
          <a:p>
            <a:r>
              <a:rPr lang="de-DE" sz="1300" dirty="0" err="1">
                <a:latin typeface="Menlo-Regular" charset="0"/>
              </a:rPr>
              <a:t>SQLite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version</a:t>
            </a:r>
            <a:r>
              <a:rPr lang="de-DE" sz="1300" dirty="0">
                <a:latin typeface="Menlo-Regular" charset="0"/>
              </a:rPr>
              <a:t> 3.24.0 2018-06-04 14:10:15</a:t>
            </a:r>
          </a:p>
          <a:p>
            <a:r>
              <a:rPr lang="de-DE" sz="1300" dirty="0">
                <a:latin typeface="Menlo-Regular" charset="0"/>
              </a:rPr>
              <a:t>Enter ".</a:t>
            </a:r>
            <a:r>
              <a:rPr lang="de-DE" sz="1300" dirty="0" err="1">
                <a:latin typeface="Menlo-Regular" charset="0"/>
              </a:rPr>
              <a:t>help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for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usage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hints</a:t>
            </a:r>
            <a:r>
              <a:rPr lang="de-DE" sz="1300" dirty="0">
                <a:latin typeface="Menlo-Regular" charset="0"/>
              </a:rPr>
              <a:t>.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tables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'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%'</a:t>
            </a:r>
          </a:p>
          <a:p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      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  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    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bookone_book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AUTOINCREMENT,</a:t>
            </a:r>
          </a:p>
          <a:p>
            <a:r>
              <a:rPr lang="de-DE" sz="1300" dirty="0">
                <a:latin typeface="Menlo-Regular" charset="0"/>
              </a:rPr>
              <a:t>    "title"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NULL,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isbn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(13) NOT NULL,</a:t>
            </a:r>
          </a:p>
          <a:p>
            <a:r>
              <a:rPr lang="de-DE" sz="1300" dirty="0">
                <a:latin typeface="Menlo-Regular" charset="0"/>
              </a:rPr>
              <a:t>    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lang_id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integer NULL REFERENCES 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bookone_lang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       DEFERRABLE INITIALLY DEFERRED</a:t>
            </a:r>
          </a:p>
          <a:p>
            <a:r>
              <a:rPr lang="de-DE" sz="1300" dirty="0">
                <a:latin typeface="Menlo-Regular" charset="0"/>
              </a:rPr>
              <a:t>);</a:t>
            </a:r>
          </a:p>
          <a:p>
            <a:r>
              <a:rPr lang="de-DE" sz="1300" dirty="0">
                <a:latin typeface="Menlo-Regular" charset="0"/>
              </a:rPr>
              <a:t>CREATE INDEX "bookone_book_lang_id_24ba3759" </a:t>
            </a:r>
          </a:p>
          <a:p>
            <a:r>
              <a:rPr lang="de-DE" sz="1300" dirty="0">
                <a:latin typeface="Menlo-Regular" charset="0"/>
              </a:rPr>
              <a:t>    ON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lang_id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bookone_lang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" (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AUTOINCREMENT,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name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</a:t>
            </a:r>
          </a:p>
          <a:p>
            <a:r>
              <a:rPr lang="de-DE" sz="1300" dirty="0">
                <a:latin typeface="Menlo-Regular" charset="0"/>
              </a:rPr>
              <a:t>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bookone_instance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AUTOINCREMENT,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due_back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date</a:t>
            </a:r>
            <a:r>
              <a:rPr lang="de-DE" sz="1300" dirty="0">
                <a:latin typeface="Menlo-Regular" charset="0"/>
              </a:rPr>
              <a:t> NULL,</a:t>
            </a:r>
          </a:p>
          <a:p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   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book_id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integer NOT NULL REFERENCES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bookone_book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      DEFERRABLE INITIALLY DEFERRED</a:t>
            </a:r>
          </a:p>
          <a:p>
            <a:r>
              <a:rPr lang="de-DE" sz="1300" dirty="0">
                <a:latin typeface="Menlo-Regular" charset="0"/>
              </a:rPr>
              <a:t>);</a:t>
            </a:r>
          </a:p>
          <a:p>
            <a:r>
              <a:rPr lang="de-DE" sz="1300" dirty="0">
                <a:latin typeface="Menlo-Regular" charset="0"/>
              </a:rPr>
              <a:t>CREATE INDEX "bookone_instance_book_id_1fa5e2e7" </a:t>
            </a:r>
          </a:p>
          <a:p>
            <a:r>
              <a:rPr lang="de-DE" sz="1300" dirty="0">
                <a:latin typeface="Menlo-Regular" charset="0"/>
              </a:rPr>
              <a:t>    ON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book_id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quit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solidFill>
                  <a:srgbClr val="00FDFF"/>
                </a:solidFill>
                <a:latin typeface="Menlo-Regular" charset="0"/>
              </a:rPr>
              <a:t>dj4e-samples$</a:t>
            </a:r>
            <a:endParaRPr lang="en-US" sz="1300" dirty="0">
              <a:solidFill>
                <a:srgbClr val="00FDFF"/>
              </a:solidFill>
            </a:endParaRP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11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on_delete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46250"/>
          </a:xfrm>
        </p:spPr>
        <p:txBody>
          <a:bodyPr/>
          <a:lstStyle/>
          <a:p>
            <a:r>
              <a:rPr lang="en-US" dirty="0"/>
              <a:t>What do we do when a row in one table points to a row in a "foreign" table via a foreign key and the "destination row" is deleted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</a:t>
            </a:r>
            <a:r>
              <a:rPr lang="en-US" dirty="0" err="1"/>
              <a:t>set_null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Keep the row but set foreign key to null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cascade  - Delete the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705513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/4.2/ref/models/fields/#</a:t>
            </a:r>
            <a:r>
              <a:rPr lang="en-US" dirty="0" err="1"/>
              <a:t>django.db.models.ForeignKey.on_delete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80014"/>
              </p:ext>
            </p:extLst>
          </p:nvPr>
        </p:nvGraphicFramePr>
        <p:xfrm>
          <a:off x="1034025" y="3850246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59651"/>
              </p:ext>
            </p:extLst>
          </p:nvPr>
        </p:nvGraphicFramePr>
        <p:xfrm>
          <a:off x="9239810" y="3850246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8239687" y="4367068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39687" y="4490422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50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4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starts with a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Models in the </a:t>
            </a:r>
            <a:br>
              <a:rPr lang="en-US" dirty="0"/>
            </a:br>
            <a:r>
              <a:rPr lang="en-US" dirty="0"/>
              <a:t>Django 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6" y="604837"/>
            <a:ext cx="84724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Lang, Instance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='PY4E',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='42', 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="2020-07-06", 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7" name="Picture 6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620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302" y="587178"/>
            <a:ext cx="74474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Lang, Instance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&lt;Book: Book object (1)&gt;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x.title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y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y.due_back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datetime.date(2020, 7, 6)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.title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10" name="Picture 9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327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Batch Loading from CSV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/csev/dj4e-samples/tree/master/samples/scripts</a:t>
            </a:r>
          </a:p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51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From A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6275"/>
          </a:xfrm>
        </p:spPr>
        <p:txBody>
          <a:bodyPr/>
          <a:lstStyle/>
          <a:p>
            <a:r>
              <a:rPr lang="en-US" dirty="0"/>
              <a:t>Sometimes we need to pre-load data into our Django database</a:t>
            </a:r>
          </a:p>
          <a:p>
            <a:r>
              <a:rPr lang="en-US" dirty="0"/>
              <a:t>This data might come from an API or file</a:t>
            </a:r>
          </a:p>
          <a:p>
            <a:r>
              <a:rPr lang="en-US" dirty="0"/>
              <a:t>We need to write a Python program to function like the Django shell</a:t>
            </a:r>
          </a:p>
        </p:txBody>
      </p:sp>
      <p:sp>
        <p:nvSpPr>
          <p:cNvPr id="7" name="Rectangle 6"/>
          <p:cNvSpPr/>
          <p:nvPr/>
        </p:nvSpPr>
        <p:spPr>
          <a:xfrm>
            <a:off x="923926" y="3861473"/>
            <a:ext cx="27241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Menlo" charset="0"/>
              </a:rPr>
              <a:t>cats/</a:t>
            </a:r>
            <a:r>
              <a:rPr lang="en-US" sz="1600" dirty="0" err="1">
                <a:solidFill>
                  <a:srgbClr val="FFFF00"/>
                </a:solidFill>
                <a:latin typeface="Menlo" charset="0"/>
              </a:rPr>
              <a:t>meow.csv</a:t>
            </a:r>
            <a:endParaRPr lang="en-US" sz="1600" dirty="0">
              <a:solidFill>
                <a:srgbClr val="FFFF00"/>
              </a:solidFill>
              <a:latin typeface="Menlo" charset="0"/>
            </a:endParaRPr>
          </a:p>
          <a:p>
            <a:r>
              <a:rPr lang="en-US" sz="1600" dirty="0" err="1">
                <a:latin typeface="Menlo" charset="0"/>
              </a:rPr>
              <a:t>Name,Breed,Weight</a:t>
            </a:r>
            <a:endParaRPr lang="en-US" sz="1600" dirty="0">
              <a:latin typeface="Menlo" charset="0"/>
            </a:endParaRPr>
          </a:p>
          <a:p>
            <a:r>
              <a:rPr lang="en-US" sz="1600" dirty="0">
                <a:latin typeface="Menlo" charset="0"/>
              </a:rPr>
              <a:t>Abby,Sphinx,6.4</a:t>
            </a:r>
          </a:p>
          <a:p>
            <a:r>
              <a:rPr lang="en-US" sz="1600" dirty="0">
                <a:latin typeface="Menlo" charset="0"/>
              </a:rPr>
              <a:t>Annie,Burmese,7.6</a:t>
            </a:r>
          </a:p>
          <a:p>
            <a:r>
              <a:rPr lang="en-US" sz="1600" dirty="0">
                <a:latin typeface="Menlo" charset="0"/>
              </a:rPr>
              <a:t>Ash,Manx,7.8</a:t>
            </a:r>
          </a:p>
          <a:p>
            <a:r>
              <a:rPr lang="en-US" sz="1600" dirty="0">
                <a:latin typeface="Menlo" charset="0"/>
              </a:rPr>
              <a:t>Athena,Manx,8.9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7721" y="39068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scripts/</a:t>
            </a:r>
            <a:r>
              <a:rPr lang="en-US" dirty="0" err="1">
                <a:solidFill>
                  <a:srgbClr val="FFFF00"/>
                </a:solidFill>
              </a:rPr>
              <a:t>cats_load.py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7721" y="49736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cats/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8429625" y="3777265"/>
            <a:ext cx="2571750" cy="884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db.sqlite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0"/>
            <a:endCxn id="8" idx="2"/>
          </p:cNvCxnSpPr>
          <p:nvPr/>
        </p:nvCxnSpPr>
        <p:spPr>
          <a:xfrm flipV="1">
            <a:off x="5772152" y="4606924"/>
            <a:ext cx="0" cy="366713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3648077" y="4256881"/>
            <a:ext cx="959644" cy="38942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2"/>
          </p:cNvCxnSpPr>
          <p:nvPr/>
        </p:nvCxnSpPr>
        <p:spPr>
          <a:xfrm flipV="1">
            <a:off x="6936583" y="4219479"/>
            <a:ext cx="1493042" cy="3740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60133" y="5139014"/>
            <a:ext cx="379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</a:t>
            </a:r>
          </a:p>
        </p:txBody>
      </p:sp>
    </p:spTree>
    <p:extLst>
      <p:ext uri="{BB962C8B-B14F-4D97-AF65-F5344CB8AC3E}">
        <p14:creationId xmlns:p14="http://schemas.microsoft.com/office/powerpoint/2010/main" val="1983288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django</a:t>
            </a:r>
            <a:r>
              <a:rPr lang="en-US" dirty="0"/>
              <a:t>-extensions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24313" y="5205293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10410"/>
            <a:ext cx="107418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pip3 install </a:t>
            </a:r>
            <a:r>
              <a:rPr lang="en-US" sz="17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-extensions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-extensions in /Library/Frameworks/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six&gt;=1.2 in /Library/Frameworks/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</a:p>
          <a:p>
            <a:r>
              <a:rPr lang="en-US" sz="17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38713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Note that this is installed already in dj4e-samples but for a new project you will need to install it yourself and edit </a:t>
            </a:r>
            <a:r>
              <a:rPr lang="en-US" b="1" dirty="0" err="1"/>
              <a:t>settings.py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70447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056811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Menlo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Menlo" charset="0"/>
              </a:rPr>
              <a:t>settings.py</a:t>
            </a:r>
            <a:endParaRPr lang="en-US" dirty="0">
              <a:solidFill>
                <a:srgbClr val="FFFF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912" y="47148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Extensions - see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requirements.txt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django_extensions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crispy_forms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home.apps.HomeConfig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Sample Applications - don't copy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hello.apps.HelloConfig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getpost.apps.GetpostConfig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users.apps.UsersConfig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0913" cy="1778000"/>
          </a:xfrm>
        </p:spPr>
        <p:txBody>
          <a:bodyPr>
            <a:normAutofit fontScale="90000"/>
          </a:bodyPr>
          <a:lstStyle/>
          <a:p>
            <a:r>
              <a:rPr lang="en-US" dirty="0"/>
              <a:t>Include Extensions in Project Settings</a:t>
            </a:r>
          </a:p>
        </p:txBody>
      </p:sp>
    </p:spTree>
    <p:extLst>
      <p:ext uri="{BB962C8B-B14F-4D97-AF65-F5344CB8AC3E}">
        <p14:creationId xmlns:p14="http://schemas.microsoft.com/office/powerpoint/2010/main" val="991563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scripts folder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537618" y="19795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mkdir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 scripts</a:t>
            </a:r>
          </a:p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touch scripts/__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__.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py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5373172"/>
            <a:ext cx="507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effbot.org</a:t>
            </a:r>
            <a:r>
              <a:rPr lang="en-US" dirty="0"/>
              <a:t>/</a:t>
            </a:r>
            <a:r>
              <a:rPr lang="en-US" dirty="0" err="1"/>
              <a:t>pyfaq</a:t>
            </a:r>
            <a:r>
              <a:rPr lang="en-US" dirty="0"/>
              <a:t>/what-is-</a:t>
            </a:r>
            <a:r>
              <a:rPr lang="en-US" dirty="0" err="1"/>
              <a:t>init</a:t>
            </a:r>
            <a:r>
              <a:rPr lang="en-US" dirty="0"/>
              <a:t>-</a:t>
            </a:r>
            <a:r>
              <a:rPr lang="en-US" dirty="0" err="1"/>
              <a:t>py</a:t>
            </a:r>
            <a:r>
              <a:rPr lang="en-US" dirty="0"/>
              <a:t>-used-</a:t>
            </a:r>
            <a:r>
              <a:rPr lang="en-US" dirty="0" err="1"/>
              <a:t>for.htm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075" y="3214686"/>
            <a:ext cx="1057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We place empty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files in folders to indicate to Python that they contain files that hold modules and as such are suitable for importing into a Python application.</a:t>
            </a:r>
          </a:p>
        </p:txBody>
      </p:sp>
    </p:spTree>
    <p:extLst>
      <p:ext uri="{BB962C8B-B14F-4D97-AF65-F5344CB8AC3E}">
        <p14:creationId xmlns:p14="http://schemas.microsoft.com/office/powerpoint/2010/main" val="342043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28813" y="1738313"/>
            <a:ext cx="85439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FDFF"/>
                </a:solidFill>
                <a:latin typeface="Menlo" charset="0"/>
              </a:rPr>
              <a:t>dj4e-samples$ </a:t>
            </a:r>
            <a:r>
              <a:rPr lang="en-US" sz="2000" dirty="0">
                <a:solidFill>
                  <a:srgbClr val="FFFF00"/>
                </a:solidFill>
                <a:latin typeface="Menlo" charset="0"/>
              </a:rPr>
              <a:t>cat cats/</a:t>
            </a:r>
            <a:r>
              <a:rPr lang="en-US" sz="2000" dirty="0" err="1">
                <a:solidFill>
                  <a:srgbClr val="FFFF00"/>
                </a:solidFill>
                <a:latin typeface="Menlo" charset="0"/>
              </a:rPr>
              <a:t>meow.csv</a:t>
            </a:r>
            <a:endParaRPr lang="en-US" sz="2000" dirty="0">
              <a:solidFill>
                <a:srgbClr val="FFFF00"/>
              </a:solidFill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Name,Breed,Weight</a:t>
            </a:r>
            <a:endParaRPr lang="en-US" sz="2000" dirty="0">
              <a:latin typeface="Menlo" charset="0"/>
            </a:endParaRPr>
          </a:p>
          <a:p>
            <a:r>
              <a:rPr lang="en-US" sz="2000" dirty="0">
                <a:latin typeface="Menlo" charset="0"/>
              </a:rPr>
              <a:t>Abby,Sphinx,6.4</a:t>
            </a:r>
          </a:p>
          <a:p>
            <a:r>
              <a:rPr lang="en-US" sz="2000" dirty="0">
                <a:latin typeface="Menlo" charset="0"/>
              </a:rPr>
              <a:t>Annie,Burmese,7.6</a:t>
            </a:r>
          </a:p>
          <a:p>
            <a:r>
              <a:rPr lang="en-US" sz="2000" dirty="0">
                <a:latin typeface="Menlo" charset="0"/>
              </a:rPr>
              <a:t>Ash,Manx,7.8</a:t>
            </a:r>
          </a:p>
          <a:p>
            <a:r>
              <a:rPr lang="en-US" sz="2000" dirty="0">
                <a:latin typeface="Menlo" charset="0"/>
              </a:rPr>
              <a:t>Athena,Manx,8.9</a:t>
            </a:r>
          </a:p>
          <a:p>
            <a:r>
              <a:rPr lang="en-US" sz="2000" dirty="0">
                <a:solidFill>
                  <a:srgbClr val="00FDFF"/>
                </a:solidFill>
                <a:latin typeface="Menlo" charset="0"/>
              </a:rPr>
              <a:t>dj4e-samples$</a:t>
            </a:r>
            <a:endParaRPr lang="en-US" sz="2000" dirty="0">
              <a:solidFill>
                <a:srgbClr val="00FDFF"/>
              </a:solidFill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2929" y="5015984"/>
            <a:ext cx="400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/wiki/Cat_(Unix)</a:t>
            </a:r>
          </a:p>
        </p:txBody>
      </p:sp>
    </p:spTree>
    <p:extLst>
      <p:ext uri="{BB962C8B-B14F-4D97-AF65-F5344CB8AC3E}">
        <p14:creationId xmlns:p14="http://schemas.microsoft.com/office/powerpoint/2010/main" val="21110288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49" y="479424"/>
            <a:ext cx="8896351" cy="57554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csv</a:t>
            </a:r>
          </a:p>
          <a:p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cats.models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Cat, Breed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'cats/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meow.csv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reader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csv.reader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(reader)  </a:t>
            </a:r>
            <a:r>
              <a:rPr lang="en-US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Advance past the header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Cat.objects.all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Breed.objects.all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6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Name,Breed,Weight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Abby,Sphinx,6.4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Annie,Burmese,7.6</a:t>
            </a:r>
            <a:endParaRPr lang="de-DE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Ash,Manx,7.8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b, created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Breed.objects.get_or_create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 = Cat(nickname=row[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], breed=b, weight=row[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c.save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3" y="971550"/>
            <a:ext cx="205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scripts/</a:t>
            </a:r>
            <a:r>
              <a:rPr lang="en-US" dirty="0" err="1">
                <a:solidFill>
                  <a:srgbClr val="FFFF00"/>
                </a:solidFill>
              </a:rPr>
              <a:t>cats_load.py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"One Book can have between zero and infinite number of </a:t>
            </a:r>
            <a:r>
              <a:rPr lang="en-US" dirty="0" err="1">
                <a:solidFill>
                  <a:srgbClr val="FFFF00"/>
                </a:solidFill>
              </a:rPr>
              <a:t>BookInstances</a:t>
            </a:r>
            <a:r>
              <a:rPr lang="en-US" dirty="0">
                <a:solidFill>
                  <a:srgbClr val="FFFF00"/>
                </a:solidFill>
              </a:rPr>
              <a:t>"</a:t>
            </a: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90"/>
            <a:ext cx="2614613" cy="74248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Field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Method</a:t>
            </a: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9411" y="2222453"/>
            <a:ext cx="10661893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Breed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nickname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breed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'Breed'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weight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models.FloatField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379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687" y="569086"/>
            <a:ext cx="7624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runscript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cats_load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Abby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Sphinx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'6.4']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Annie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Burmese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'7.6']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Ash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Manx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'7.8']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Athena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Manx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'8.9']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Baby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Tabby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'6.9']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Bagheera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Sphinx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'6.3']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dirty="0">
              <a:solidFill>
                <a:srgbClr val="00FD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4497" y="3768534"/>
            <a:ext cx="8896351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b, created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Breed.objects.get_or_create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 = Cat(nickname=row[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], breed=b, weight=row[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c.save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791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theory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math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simplify this to a few rules</a:t>
            </a:r>
            <a:r>
              <a:rPr lang="mr-I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a special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unique k</a:t>
            </a:r>
            <a:r>
              <a:rPr lang="en" sz="2667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programmers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frameworks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make links between tables </a:t>
            </a:r>
            <a:r>
              <a:rPr lang="mr-I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integers are fast and small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endParaRPr lang="en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Data Model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7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1949</TotalTime>
  <Words>3718</Words>
  <Application>Microsoft Macintosh PowerPoint</Application>
  <PresentationFormat>Widescreen</PresentationFormat>
  <Paragraphs>1152</Paragraphs>
  <Slides>52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Cabin</vt:lpstr>
      <vt:lpstr>Arial</vt:lpstr>
      <vt:lpstr>Calibri</vt:lpstr>
      <vt:lpstr>Calibri Light</vt:lpstr>
      <vt:lpstr>Courier</vt:lpstr>
      <vt:lpstr>Gill Sans</vt:lpstr>
      <vt:lpstr>Helvetica</vt:lpstr>
      <vt:lpstr>Menlo</vt:lpstr>
      <vt:lpstr>Menlo-Regular</vt:lpstr>
      <vt:lpstr>Office Theme</vt:lpstr>
      <vt:lpstr>Data Modelling One to Many</vt:lpstr>
      <vt:lpstr>PowerPoint Presentation</vt:lpstr>
      <vt:lpstr>Model Design</vt:lpstr>
      <vt:lpstr>Model Design</vt:lpstr>
      <vt:lpstr>PowerPoint Presentation</vt:lpstr>
      <vt:lpstr>PowerPoint Presentation</vt:lpstr>
      <vt:lpstr>PowerPoint Presentation</vt:lpstr>
      <vt:lpstr>Database Normalization (3NF)</vt:lpstr>
      <vt:lpstr>Drawing a Data Model Picture</vt:lpstr>
      <vt:lpstr>Sketching a Data Model</vt:lpstr>
      <vt:lpstr>PowerPoint Presentation</vt:lpstr>
      <vt:lpstr>PowerPoint Presentation</vt:lpstr>
      <vt:lpstr>For each “piece of info”...</vt:lpstr>
      <vt:lpstr>Where to start?</vt:lpstr>
      <vt:lpstr>PowerPoint Presentation</vt:lpstr>
      <vt:lpstr>PowerPoint Presentation</vt:lpstr>
      <vt:lpstr>PowerPoint Presentation</vt:lpstr>
      <vt:lpstr>Designing a Data Model</vt:lpstr>
      <vt:lpstr>PowerPoint Presentation</vt:lpstr>
      <vt:lpstr>PowerPoint Presentation</vt:lpstr>
      <vt:lpstr>PowerPoint Presentation</vt:lpstr>
      <vt:lpstr>Removing Duplication</vt:lpstr>
      <vt:lpstr>Adding Links</vt:lpstr>
      <vt:lpstr>PowerPoint Presentation</vt:lpstr>
      <vt:lpstr>PowerPoint Presentation</vt:lpstr>
      <vt:lpstr>Representing Links (Relationships) in a Database</vt:lpstr>
      <vt:lpstr>Links in a Logical Model</vt:lpstr>
      <vt:lpstr>Links in a Physical Model</vt:lpstr>
      <vt:lpstr>Links in a Physical Model</vt:lpstr>
      <vt:lpstr>Key Terminology </vt:lpstr>
      <vt:lpstr>Physical / Logical</vt:lpstr>
      <vt:lpstr>Representing Links (Relationships) in Django</vt:lpstr>
      <vt:lpstr>Model Field Types</vt:lpstr>
      <vt:lpstr>PowerPoint Presentation</vt:lpstr>
      <vt:lpstr>PowerPoint Presentation</vt:lpstr>
      <vt:lpstr>From Model to Database</vt:lpstr>
      <vt:lpstr>PowerPoint Presentation</vt:lpstr>
      <vt:lpstr>About on_delete</vt:lpstr>
      <vt:lpstr>PowerPoint Presentation</vt:lpstr>
      <vt:lpstr>Using Models in the  Django Shell</vt:lpstr>
      <vt:lpstr>PowerPoint Presentation</vt:lpstr>
      <vt:lpstr>PowerPoint Presentation</vt:lpstr>
      <vt:lpstr>Demo Batch Loading from CSV</vt:lpstr>
      <vt:lpstr>Loading Data From A File</vt:lpstr>
      <vt:lpstr>Installing django-extensions</vt:lpstr>
      <vt:lpstr>Include Extensions in Project Settings</vt:lpstr>
      <vt:lpstr>Make a scripts folder</vt:lpstr>
      <vt:lpstr>The Data File</vt:lpstr>
      <vt:lpstr>PowerPoint Presentation</vt:lpstr>
      <vt:lpstr>PowerPoint Presentation</vt:lpstr>
      <vt:lpstr>PowerPoint Presentation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126</cp:revision>
  <dcterms:created xsi:type="dcterms:W3CDTF">2019-01-19T02:12:54Z</dcterms:created>
  <dcterms:modified xsi:type="dcterms:W3CDTF">2023-07-08T15:25:17Z</dcterms:modified>
</cp:coreProperties>
</file>