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457C8CE-A3AE-4EC6-9899-EFAAF618045D}">
  <a:tblStyle styleId="{2457C8CE-A3AE-4EC6-9899-EFAAF618045D}"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5383e52fb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265383e52fb_0_1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5383e52f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265383e52fb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65383e52f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265383e52fb_0_1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65383e52f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265383e52fb_0_1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65383e52fb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265383e52fb_0_1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65383e52fb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265383e52fb_0_1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65383e52f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265383e52fb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5383e52f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g265383e52fb_0_1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5383e52f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265383e52fb_0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65383e52f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265383e52fb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5383e52f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265383e52fb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title"/>
          </p:nvPr>
        </p:nvSpPr>
        <p:spPr>
          <a:xfrm>
            <a:off x="838200" y="130629"/>
            <a:ext cx="10515600" cy="156006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2F5496"/>
              </a:buClr>
              <a:buSzPct val="116666"/>
              <a:buFont typeface="Times New Roman"/>
              <a:buNone/>
            </a:pPr>
            <a:r>
              <a:rPr b="1" lang="en-US" sz="2400">
                <a:solidFill>
                  <a:srgbClr val="0070C0"/>
                </a:solidFill>
                <a:latin typeface="Times New Roman"/>
                <a:ea typeface="Times New Roman"/>
                <a:cs typeface="Times New Roman"/>
                <a:sym typeface="Times New Roman"/>
              </a:rPr>
              <a:t>V</a:t>
            </a:r>
            <a:r>
              <a:rPr b="1" lang="en-US" sz="2400">
                <a:solidFill>
                  <a:srgbClr val="0070C0"/>
                </a:solidFill>
                <a:latin typeface="Times New Roman"/>
                <a:ea typeface="Times New Roman"/>
                <a:cs typeface="Times New Roman"/>
                <a:sym typeface="Times New Roman"/>
              </a:rPr>
              <a:t>iva-Voce Presentation </a:t>
            </a:r>
            <a:br>
              <a:rPr b="1" lang="en-US" sz="2400">
                <a:solidFill>
                  <a:srgbClr val="0070C0"/>
                </a:solidFill>
                <a:latin typeface="Times New Roman"/>
                <a:ea typeface="Times New Roman"/>
                <a:cs typeface="Times New Roman"/>
                <a:sym typeface="Times New Roman"/>
              </a:rPr>
            </a:br>
            <a:endParaRPr b="1" sz="2400">
              <a:solidFill>
                <a:srgbClr val="0070C0"/>
              </a:solidFill>
              <a:latin typeface="Times New Roman"/>
              <a:ea typeface="Times New Roman"/>
              <a:cs typeface="Times New Roman"/>
              <a:sym typeface="Times New Roman"/>
            </a:endParaRPr>
          </a:p>
          <a:p>
            <a:pPr indent="0" lvl="0" marL="0" rtl="0" algn="ctr">
              <a:lnSpc>
                <a:spcPct val="90000"/>
              </a:lnSpc>
              <a:spcBef>
                <a:spcPts val="0"/>
              </a:spcBef>
              <a:spcAft>
                <a:spcPts val="0"/>
              </a:spcAft>
              <a:buClr>
                <a:srgbClr val="2F5496"/>
              </a:buClr>
              <a:buSzPct val="84000"/>
              <a:buFont typeface="Times New Roman"/>
              <a:buNone/>
            </a:pPr>
            <a:r>
              <a:rPr b="1" lang="en-US" sz="3333">
                <a:solidFill>
                  <a:srgbClr val="0070C0"/>
                </a:solidFill>
                <a:latin typeface="Times New Roman"/>
                <a:ea typeface="Times New Roman"/>
                <a:cs typeface="Times New Roman"/>
                <a:sym typeface="Times New Roman"/>
              </a:rPr>
              <a:t>“</a:t>
            </a:r>
            <a:r>
              <a:rPr b="1" lang="en-US" sz="3333">
                <a:solidFill>
                  <a:srgbClr val="0070C0"/>
                </a:solidFill>
                <a:latin typeface="Times New Roman"/>
                <a:ea typeface="Times New Roman"/>
                <a:cs typeface="Times New Roman"/>
                <a:sym typeface="Times New Roman"/>
              </a:rPr>
              <a:t>myDeed” - A blockchain based storage solution for official documents.</a:t>
            </a:r>
            <a:br>
              <a:rPr b="1" lang="en-US" sz="3333">
                <a:solidFill>
                  <a:srgbClr val="0070C0"/>
                </a:solidFill>
                <a:latin typeface="Times New Roman"/>
                <a:ea typeface="Times New Roman"/>
                <a:cs typeface="Times New Roman"/>
                <a:sym typeface="Times New Roman"/>
              </a:rPr>
            </a:br>
            <a:endParaRPr sz="3333">
              <a:latin typeface="Times New Roman"/>
              <a:ea typeface="Times New Roman"/>
              <a:cs typeface="Times New Roman"/>
              <a:sym typeface="Times New Roman"/>
            </a:endParaRPr>
          </a:p>
        </p:txBody>
      </p:sp>
      <p:sp>
        <p:nvSpPr>
          <p:cNvPr id="85" name="Google Shape;8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86" name="Google Shape;86;p13"/>
          <p:cNvGraphicFramePr/>
          <p:nvPr/>
        </p:nvGraphicFramePr>
        <p:xfrm>
          <a:off x="401494" y="2427615"/>
          <a:ext cx="3000000" cy="3000000"/>
        </p:xfrm>
        <a:graphic>
          <a:graphicData uri="http://schemas.openxmlformats.org/drawingml/2006/table">
            <a:tbl>
              <a:tblPr bandRow="1" firstRow="1">
                <a:noFill/>
                <a:tableStyleId>{2457C8CE-A3AE-4EC6-9899-EFAAF618045D}</a:tableStyleId>
              </a:tblPr>
              <a:tblGrid>
                <a:gridCol w="1188775"/>
                <a:gridCol w="2398700"/>
              </a:tblGrid>
              <a:tr h="362275">
                <a:tc gridSpan="2">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Student Details</a:t>
                      </a:r>
                      <a:endParaRPr/>
                    </a:p>
                  </a:txBody>
                  <a:tcPr marT="45725" marB="45725" marR="91450" marL="91450"/>
                </a:tc>
                <a:tc hMerge="1"/>
              </a:tr>
              <a:tr h="362275">
                <a:tc>
                  <a:txBody>
                    <a:bodyPr/>
                    <a:lstStyle/>
                    <a:p>
                      <a:pPr indent="0" lvl="0" marL="0" marR="0" rtl="0" algn="ctr">
                        <a:spcBef>
                          <a:spcPts val="0"/>
                        </a:spcBef>
                        <a:spcAft>
                          <a:spcPts val="0"/>
                        </a:spcAft>
                        <a:buNone/>
                      </a:pPr>
                      <a:r>
                        <a:rPr b="1" lang="en-US" sz="1800" u="none" cap="none" strike="noStrike">
                          <a:latin typeface="Times New Roman"/>
                          <a:ea typeface="Times New Roman"/>
                          <a:cs typeface="Times New Roman"/>
                          <a:sym typeface="Times New Roman"/>
                        </a:rPr>
                        <a:t>Name</a:t>
                      </a:r>
                      <a:endParaRPr/>
                    </a:p>
                  </a:txBody>
                  <a:tcPr marT="45725" marB="45725" marR="91450" marL="91450"/>
                </a:tc>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Jaymin S Chandaria</a:t>
                      </a:r>
                      <a:endParaRPr sz="1800">
                        <a:latin typeface="Times New Roman"/>
                        <a:ea typeface="Times New Roman"/>
                        <a:cs typeface="Times New Roman"/>
                        <a:sym typeface="Times New Roman"/>
                      </a:endParaRPr>
                    </a:p>
                  </a:txBody>
                  <a:tcPr marT="45725" marB="45725" marR="91450" marL="91450"/>
                </a:tc>
              </a:tr>
              <a:tr h="362275">
                <a:tc>
                  <a:txBody>
                    <a:bodyPr/>
                    <a:lstStyle/>
                    <a:p>
                      <a:pPr indent="0" lvl="0" marL="0" marR="0" rtl="0" algn="ctr">
                        <a:spcBef>
                          <a:spcPts val="0"/>
                        </a:spcBef>
                        <a:spcAft>
                          <a:spcPts val="0"/>
                        </a:spcAft>
                        <a:buNone/>
                      </a:pPr>
                      <a:r>
                        <a:rPr b="1" lang="en-US" sz="1800" u="none" cap="none" strike="noStrike">
                          <a:latin typeface="Times New Roman"/>
                          <a:ea typeface="Times New Roman"/>
                          <a:cs typeface="Times New Roman"/>
                          <a:sym typeface="Times New Roman"/>
                        </a:rPr>
                        <a:t>Roll No</a:t>
                      </a:r>
                      <a:endParaRPr/>
                    </a:p>
                  </a:txBody>
                  <a:tcPr marT="45725" marB="45725" marR="91450" marL="91450"/>
                </a:tc>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20201CCS0106</a:t>
                      </a:r>
                      <a:endParaRPr sz="1800" u="none" cap="none" strike="noStrike">
                        <a:latin typeface="Times New Roman"/>
                        <a:ea typeface="Times New Roman"/>
                        <a:cs typeface="Times New Roman"/>
                        <a:sym typeface="Times New Roman"/>
                      </a:endParaRPr>
                    </a:p>
                  </a:txBody>
                  <a:tcPr marT="45725" marB="45725" marR="91450" marL="91450"/>
                </a:tc>
              </a:tr>
              <a:tr h="362275">
                <a:tc>
                  <a:txBody>
                    <a:bodyPr/>
                    <a:lstStyle/>
                    <a:p>
                      <a:pPr indent="0" lvl="0" marL="0" marR="0" rtl="0" algn="ctr">
                        <a:spcBef>
                          <a:spcPts val="0"/>
                        </a:spcBef>
                        <a:spcAft>
                          <a:spcPts val="0"/>
                        </a:spcAft>
                        <a:buNone/>
                      </a:pPr>
                      <a:r>
                        <a:rPr b="1" lang="en-US" sz="1800" u="none" cap="none" strike="noStrike">
                          <a:latin typeface="Times New Roman"/>
                          <a:ea typeface="Times New Roman"/>
                          <a:cs typeface="Times New Roman"/>
                          <a:sym typeface="Times New Roman"/>
                        </a:rPr>
                        <a:t>Section</a:t>
                      </a:r>
                      <a:endParaRPr/>
                    </a:p>
                  </a:txBody>
                  <a:tcPr marT="45725" marB="45725" marR="91450" marL="91450"/>
                </a:tc>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7CCS02</a:t>
                      </a:r>
                      <a:endParaRPr sz="1800" u="none" cap="none" strike="noStrike">
                        <a:latin typeface="Times New Roman"/>
                        <a:ea typeface="Times New Roman"/>
                        <a:cs typeface="Times New Roman"/>
                        <a:sym typeface="Times New Roman"/>
                      </a:endParaRPr>
                    </a:p>
                  </a:txBody>
                  <a:tcPr marT="45725" marB="45725" marR="91450" marL="91450"/>
                </a:tc>
              </a:tr>
              <a:tr h="362275">
                <a:tc>
                  <a:txBody>
                    <a:bodyPr/>
                    <a:lstStyle/>
                    <a:p>
                      <a:pPr indent="0" lvl="0" marL="0" marR="0" rtl="0" algn="ctr">
                        <a:spcBef>
                          <a:spcPts val="0"/>
                        </a:spcBef>
                        <a:spcAft>
                          <a:spcPts val="0"/>
                        </a:spcAft>
                        <a:buNone/>
                      </a:pPr>
                      <a:r>
                        <a:rPr b="1" lang="en-US" sz="1800" u="none" cap="none" strike="noStrike">
                          <a:latin typeface="Times New Roman"/>
                          <a:ea typeface="Times New Roman"/>
                          <a:cs typeface="Times New Roman"/>
                          <a:sym typeface="Times New Roman"/>
                        </a:rPr>
                        <a:t>Batch No</a:t>
                      </a:r>
                      <a:endParaRPr/>
                    </a:p>
                  </a:txBody>
                  <a:tcPr marT="45725" marB="45725" marR="91450" marL="91450"/>
                </a:tc>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45</a:t>
                      </a:r>
                      <a:endParaRPr sz="1800" u="none" cap="none" strike="noStrike">
                        <a:latin typeface="Times New Roman"/>
                        <a:ea typeface="Times New Roman"/>
                        <a:cs typeface="Times New Roman"/>
                        <a:sym typeface="Times New Roman"/>
                      </a:endParaRPr>
                    </a:p>
                  </a:txBody>
                  <a:tcPr marT="45725" marB="45725" marR="91450" marL="91450"/>
                </a:tc>
              </a:tr>
            </a:tbl>
          </a:graphicData>
        </a:graphic>
      </p:graphicFrame>
      <p:graphicFrame>
        <p:nvGraphicFramePr>
          <p:cNvPr id="87" name="Google Shape;87;p13"/>
          <p:cNvGraphicFramePr/>
          <p:nvPr/>
        </p:nvGraphicFramePr>
        <p:xfrm>
          <a:off x="4302257" y="2427615"/>
          <a:ext cx="3000000" cy="3000000"/>
        </p:xfrm>
        <a:graphic>
          <a:graphicData uri="http://schemas.openxmlformats.org/drawingml/2006/table">
            <a:tbl>
              <a:tblPr bandRow="1" firstRow="1">
                <a:noFill/>
                <a:tableStyleId>{2457C8CE-A3AE-4EC6-9899-EFAAF618045D}</a:tableStyleId>
              </a:tblPr>
              <a:tblGrid>
                <a:gridCol w="1188775"/>
                <a:gridCol w="2398700"/>
              </a:tblGrid>
              <a:tr h="362275">
                <a:tc gridSpan="2">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Student Details</a:t>
                      </a:r>
                      <a:endParaRPr/>
                    </a:p>
                  </a:txBody>
                  <a:tcPr marT="45725" marB="45725" marR="91450" marL="91450"/>
                </a:tc>
                <a:tc hMerge="1"/>
              </a:tr>
              <a:tr h="362275">
                <a:tc>
                  <a:txBody>
                    <a:bodyPr/>
                    <a:lstStyle/>
                    <a:p>
                      <a:pPr indent="0" lvl="0" marL="0" marR="0" rtl="0" algn="ctr">
                        <a:spcBef>
                          <a:spcPts val="0"/>
                        </a:spcBef>
                        <a:spcAft>
                          <a:spcPts val="0"/>
                        </a:spcAft>
                        <a:buNone/>
                      </a:pPr>
                      <a:r>
                        <a:rPr b="1" lang="en-US" sz="1800" u="none" cap="none" strike="noStrike">
                          <a:latin typeface="Times New Roman"/>
                          <a:ea typeface="Times New Roman"/>
                          <a:cs typeface="Times New Roman"/>
                          <a:sym typeface="Times New Roman"/>
                        </a:rPr>
                        <a:t>Name</a:t>
                      </a:r>
                      <a:endParaRPr/>
                    </a:p>
                  </a:txBody>
                  <a:tcPr marT="45725" marB="45725" marR="91450" marL="91450"/>
                </a:tc>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Harsh Mehta</a:t>
                      </a:r>
                      <a:endParaRPr sz="1800">
                        <a:latin typeface="Times New Roman"/>
                        <a:ea typeface="Times New Roman"/>
                        <a:cs typeface="Times New Roman"/>
                        <a:sym typeface="Times New Roman"/>
                      </a:endParaRPr>
                    </a:p>
                  </a:txBody>
                  <a:tcPr marT="45725" marB="45725" marR="91450" marL="91450"/>
                </a:tc>
              </a:tr>
              <a:tr h="362275">
                <a:tc>
                  <a:txBody>
                    <a:bodyPr/>
                    <a:lstStyle/>
                    <a:p>
                      <a:pPr indent="0" lvl="0" marL="0" marR="0" rtl="0" algn="ctr">
                        <a:spcBef>
                          <a:spcPts val="0"/>
                        </a:spcBef>
                        <a:spcAft>
                          <a:spcPts val="0"/>
                        </a:spcAft>
                        <a:buNone/>
                      </a:pPr>
                      <a:r>
                        <a:rPr b="1" lang="en-US" sz="1800" u="none" cap="none" strike="noStrike">
                          <a:latin typeface="Times New Roman"/>
                          <a:ea typeface="Times New Roman"/>
                          <a:cs typeface="Times New Roman"/>
                          <a:sym typeface="Times New Roman"/>
                        </a:rPr>
                        <a:t>Roll No</a:t>
                      </a:r>
                      <a:endParaRPr/>
                    </a:p>
                  </a:txBody>
                  <a:tcPr marT="45725" marB="45725" marR="91450" marL="91450"/>
                </a:tc>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20201CCS0126</a:t>
                      </a:r>
                      <a:endParaRPr sz="1800" u="none" cap="none" strike="noStrike">
                        <a:latin typeface="Times New Roman"/>
                        <a:ea typeface="Times New Roman"/>
                        <a:cs typeface="Times New Roman"/>
                        <a:sym typeface="Times New Roman"/>
                      </a:endParaRPr>
                    </a:p>
                  </a:txBody>
                  <a:tcPr marT="45725" marB="45725" marR="91450" marL="91450"/>
                </a:tc>
              </a:tr>
              <a:tr h="362275">
                <a:tc>
                  <a:txBody>
                    <a:bodyPr/>
                    <a:lstStyle/>
                    <a:p>
                      <a:pPr indent="0" lvl="0" marL="0" marR="0" rtl="0" algn="ctr">
                        <a:spcBef>
                          <a:spcPts val="0"/>
                        </a:spcBef>
                        <a:spcAft>
                          <a:spcPts val="0"/>
                        </a:spcAft>
                        <a:buNone/>
                      </a:pPr>
                      <a:r>
                        <a:rPr b="1" lang="en-US" sz="1800" u="none" cap="none" strike="noStrike">
                          <a:latin typeface="Times New Roman"/>
                          <a:ea typeface="Times New Roman"/>
                          <a:cs typeface="Times New Roman"/>
                          <a:sym typeface="Times New Roman"/>
                        </a:rPr>
                        <a:t>Section</a:t>
                      </a:r>
                      <a:endParaRPr/>
                    </a:p>
                  </a:txBody>
                  <a:tcPr marT="45725" marB="45725" marR="91450" marL="91450"/>
                </a:tc>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7CCS01</a:t>
                      </a:r>
                      <a:endParaRPr sz="1800" u="none" cap="none" strike="noStrike">
                        <a:latin typeface="Times New Roman"/>
                        <a:ea typeface="Times New Roman"/>
                        <a:cs typeface="Times New Roman"/>
                        <a:sym typeface="Times New Roman"/>
                      </a:endParaRPr>
                    </a:p>
                  </a:txBody>
                  <a:tcPr marT="45725" marB="45725" marR="91450" marL="91450"/>
                </a:tc>
              </a:tr>
              <a:tr h="362275">
                <a:tc>
                  <a:txBody>
                    <a:bodyPr/>
                    <a:lstStyle/>
                    <a:p>
                      <a:pPr indent="0" lvl="0" marL="0" marR="0" rtl="0" algn="ctr">
                        <a:spcBef>
                          <a:spcPts val="0"/>
                        </a:spcBef>
                        <a:spcAft>
                          <a:spcPts val="0"/>
                        </a:spcAft>
                        <a:buNone/>
                      </a:pPr>
                      <a:r>
                        <a:rPr b="1" lang="en-US" sz="1800" u="none" cap="none" strike="noStrike">
                          <a:latin typeface="Times New Roman"/>
                          <a:ea typeface="Times New Roman"/>
                          <a:cs typeface="Times New Roman"/>
                          <a:sym typeface="Times New Roman"/>
                        </a:rPr>
                        <a:t>Batch No</a:t>
                      </a:r>
                      <a:endParaRPr/>
                    </a:p>
                  </a:txBody>
                  <a:tcPr marT="45725" marB="45725" marR="91450" marL="91450"/>
                </a:tc>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45</a:t>
                      </a:r>
                      <a:endParaRPr sz="1800" u="none" cap="none" strike="noStrike">
                        <a:latin typeface="Times New Roman"/>
                        <a:ea typeface="Times New Roman"/>
                        <a:cs typeface="Times New Roman"/>
                        <a:sym typeface="Times New Roman"/>
                      </a:endParaRPr>
                    </a:p>
                  </a:txBody>
                  <a:tcPr marT="45725" marB="45725" marR="91450" marL="91450"/>
                </a:tc>
              </a:tr>
            </a:tbl>
          </a:graphicData>
        </a:graphic>
      </p:graphicFrame>
      <p:graphicFrame>
        <p:nvGraphicFramePr>
          <p:cNvPr id="88" name="Google Shape;88;p13"/>
          <p:cNvGraphicFramePr/>
          <p:nvPr/>
        </p:nvGraphicFramePr>
        <p:xfrm>
          <a:off x="8202994" y="2427615"/>
          <a:ext cx="3000000" cy="3000000"/>
        </p:xfrm>
        <a:graphic>
          <a:graphicData uri="http://schemas.openxmlformats.org/drawingml/2006/table">
            <a:tbl>
              <a:tblPr bandRow="1" firstRow="1">
                <a:noFill/>
                <a:tableStyleId>{2457C8CE-A3AE-4EC6-9899-EFAAF618045D}</a:tableStyleId>
              </a:tblPr>
              <a:tblGrid>
                <a:gridCol w="1188775"/>
                <a:gridCol w="2398700"/>
              </a:tblGrid>
              <a:tr h="362275">
                <a:tc gridSpan="2">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Student Details</a:t>
                      </a:r>
                      <a:endParaRPr/>
                    </a:p>
                  </a:txBody>
                  <a:tcPr marT="45725" marB="45725" marR="91450" marL="91450"/>
                </a:tc>
                <a:tc hMerge="1"/>
              </a:tr>
              <a:tr h="362275">
                <a:tc>
                  <a:txBody>
                    <a:bodyPr/>
                    <a:lstStyle/>
                    <a:p>
                      <a:pPr indent="0" lvl="0" marL="0" marR="0" rtl="0" algn="ctr">
                        <a:spcBef>
                          <a:spcPts val="0"/>
                        </a:spcBef>
                        <a:spcAft>
                          <a:spcPts val="0"/>
                        </a:spcAft>
                        <a:buNone/>
                      </a:pPr>
                      <a:r>
                        <a:rPr b="1" lang="en-US" sz="1800" u="none" cap="none" strike="noStrike">
                          <a:latin typeface="Times New Roman"/>
                          <a:ea typeface="Times New Roman"/>
                          <a:cs typeface="Times New Roman"/>
                          <a:sym typeface="Times New Roman"/>
                        </a:rPr>
                        <a:t>Name</a:t>
                      </a:r>
                      <a:endParaRPr/>
                    </a:p>
                  </a:txBody>
                  <a:tcPr marT="45725" marB="45725" marR="91450" marL="91450"/>
                </a:tc>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Keerthi Sai Adithiya</a:t>
                      </a:r>
                      <a:endParaRPr sz="1800">
                        <a:latin typeface="Times New Roman"/>
                        <a:ea typeface="Times New Roman"/>
                        <a:cs typeface="Times New Roman"/>
                        <a:sym typeface="Times New Roman"/>
                      </a:endParaRPr>
                    </a:p>
                  </a:txBody>
                  <a:tcPr marT="45725" marB="45725" marR="91450" marL="91450"/>
                </a:tc>
              </a:tr>
              <a:tr h="362275">
                <a:tc>
                  <a:txBody>
                    <a:bodyPr/>
                    <a:lstStyle/>
                    <a:p>
                      <a:pPr indent="0" lvl="0" marL="0" marR="0" rtl="0" algn="ctr">
                        <a:spcBef>
                          <a:spcPts val="0"/>
                        </a:spcBef>
                        <a:spcAft>
                          <a:spcPts val="0"/>
                        </a:spcAft>
                        <a:buNone/>
                      </a:pPr>
                      <a:r>
                        <a:rPr b="1" lang="en-US" sz="1800" u="none" cap="none" strike="noStrike">
                          <a:latin typeface="Times New Roman"/>
                          <a:ea typeface="Times New Roman"/>
                          <a:cs typeface="Times New Roman"/>
                          <a:sym typeface="Times New Roman"/>
                        </a:rPr>
                        <a:t>Roll No</a:t>
                      </a:r>
                      <a:endParaRPr/>
                    </a:p>
                  </a:txBody>
                  <a:tcPr marT="45725" marB="45725" marR="91450" marL="91450"/>
                </a:tc>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20201CCS0104  </a:t>
                      </a:r>
                      <a:endParaRPr sz="1800" u="none" cap="none" strike="noStrike">
                        <a:latin typeface="Times New Roman"/>
                        <a:ea typeface="Times New Roman"/>
                        <a:cs typeface="Times New Roman"/>
                        <a:sym typeface="Times New Roman"/>
                      </a:endParaRPr>
                    </a:p>
                  </a:txBody>
                  <a:tcPr marT="45725" marB="45725" marR="91450" marL="91450"/>
                </a:tc>
              </a:tr>
              <a:tr h="362275">
                <a:tc>
                  <a:txBody>
                    <a:bodyPr/>
                    <a:lstStyle/>
                    <a:p>
                      <a:pPr indent="0" lvl="0" marL="0" marR="0" rtl="0" algn="ctr">
                        <a:spcBef>
                          <a:spcPts val="0"/>
                        </a:spcBef>
                        <a:spcAft>
                          <a:spcPts val="0"/>
                        </a:spcAft>
                        <a:buNone/>
                      </a:pPr>
                      <a:r>
                        <a:rPr b="1" lang="en-US" sz="1800" u="none" cap="none" strike="noStrike">
                          <a:latin typeface="Times New Roman"/>
                          <a:ea typeface="Times New Roman"/>
                          <a:cs typeface="Times New Roman"/>
                          <a:sym typeface="Times New Roman"/>
                        </a:rPr>
                        <a:t>Section</a:t>
                      </a:r>
                      <a:endParaRPr/>
                    </a:p>
                  </a:txBody>
                  <a:tcPr marT="45725" marB="45725" marR="91450" marL="91450"/>
                </a:tc>
                <a:tc>
                  <a:txBody>
                    <a:bodyPr/>
                    <a:lstStyle/>
                    <a:p>
                      <a:pPr indent="0" lvl="0" marL="0" rtl="0" algn="ctr">
                        <a:spcBef>
                          <a:spcPts val="0"/>
                        </a:spcBef>
                        <a:spcAft>
                          <a:spcPts val="0"/>
                        </a:spcAft>
                        <a:buClr>
                          <a:schemeClr val="dk1"/>
                        </a:buClr>
                        <a:buFont typeface="Arial"/>
                        <a:buNone/>
                      </a:pPr>
                      <a:r>
                        <a:rPr lang="en-US" sz="1800">
                          <a:latin typeface="Times New Roman"/>
                          <a:ea typeface="Times New Roman"/>
                          <a:cs typeface="Times New Roman"/>
                          <a:sym typeface="Times New Roman"/>
                        </a:rPr>
                        <a:t>7CCS02</a:t>
                      </a:r>
                      <a:endParaRPr sz="1800" u="none" cap="none" strike="noStrike">
                        <a:latin typeface="Times New Roman"/>
                        <a:ea typeface="Times New Roman"/>
                        <a:cs typeface="Times New Roman"/>
                        <a:sym typeface="Times New Roman"/>
                      </a:endParaRPr>
                    </a:p>
                  </a:txBody>
                  <a:tcPr marT="45725" marB="45725" marR="91450" marL="91450"/>
                </a:tc>
              </a:tr>
              <a:tr h="362275">
                <a:tc>
                  <a:txBody>
                    <a:bodyPr/>
                    <a:lstStyle/>
                    <a:p>
                      <a:pPr indent="0" lvl="0" marL="0" marR="0" rtl="0" algn="ctr">
                        <a:spcBef>
                          <a:spcPts val="0"/>
                        </a:spcBef>
                        <a:spcAft>
                          <a:spcPts val="0"/>
                        </a:spcAft>
                        <a:buNone/>
                      </a:pPr>
                      <a:r>
                        <a:rPr b="1" lang="en-US" sz="1800" u="none" cap="none" strike="noStrike">
                          <a:latin typeface="Times New Roman"/>
                          <a:ea typeface="Times New Roman"/>
                          <a:cs typeface="Times New Roman"/>
                          <a:sym typeface="Times New Roman"/>
                        </a:rPr>
                        <a:t>Batch No</a:t>
                      </a:r>
                      <a:endParaRPr/>
                    </a:p>
                  </a:txBody>
                  <a:tcPr marT="45725" marB="45725" marR="91450" marL="91450"/>
                </a:tc>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45</a:t>
                      </a:r>
                      <a:endParaRPr sz="1800" u="none" cap="none" strike="noStrike">
                        <a:latin typeface="Times New Roman"/>
                        <a:ea typeface="Times New Roman"/>
                        <a:cs typeface="Times New Roman"/>
                        <a:sym typeface="Times New Roman"/>
                      </a:endParaRPr>
                    </a:p>
                  </a:txBody>
                  <a:tcPr marT="45725" marB="45725" marR="91450" marL="91450"/>
                </a:tc>
              </a:tr>
            </a:tbl>
          </a:graphicData>
        </a:graphic>
      </p:graphicFrame>
      <p:sp>
        <p:nvSpPr>
          <p:cNvPr id="89" name="Google Shape;89;p13"/>
          <p:cNvSpPr txBox="1"/>
          <p:nvPr/>
        </p:nvSpPr>
        <p:spPr>
          <a:xfrm>
            <a:off x="4073388" y="4343375"/>
            <a:ext cx="4045200" cy="1420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000"/>
              </a:spcBef>
              <a:spcAft>
                <a:spcPts val="0"/>
              </a:spcAft>
              <a:buClr>
                <a:schemeClr val="dk1"/>
              </a:buClr>
              <a:buSzPts val="1400"/>
              <a:buFont typeface="Arial"/>
              <a:buNone/>
            </a:pPr>
            <a:r>
              <a:rPr b="1" lang="en-US">
                <a:solidFill>
                  <a:schemeClr val="dk1"/>
                </a:solidFill>
                <a:latin typeface="Times New Roman"/>
                <a:ea typeface="Times New Roman"/>
                <a:cs typeface="Times New Roman"/>
                <a:sym typeface="Times New Roman"/>
              </a:rPr>
              <a:t>Under the supervision of </a:t>
            </a:r>
            <a:endParaRPr sz="2800">
              <a:solidFill>
                <a:schemeClr val="dk1"/>
              </a:solidFill>
              <a:latin typeface="Calibri"/>
              <a:ea typeface="Calibri"/>
              <a:cs typeface="Calibri"/>
              <a:sym typeface="Calibri"/>
            </a:endParaRPr>
          </a:p>
          <a:p>
            <a:pPr indent="0" lvl="0" marL="0" rtl="0" algn="ctr">
              <a:lnSpc>
                <a:spcPct val="90000"/>
              </a:lnSpc>
              <a:spcBef>
                <a:spcPts val="1000"/>
              </a:spcBef>
              <a:spcAft>
                <a:spcPts val="0"/>
              </a:spcAft>
              <a:buClr>
                <a:srgbClr val="C00000"/>
              </a:buClr>
              <a:buSzPts val="2400"/>
              <a:buFont typeface="Arial"/>
              <a:buNone/>
            </a:pPr>
            <a:r>
              <a:rPr b="1" lang="en-US" sz="2400">
                <a:solidFill>
                  <a:srgbClr val="C00000"/>
                </a:solidFill>
                <a:latin typeface="Times New Roman"/>
                <a:ea typeface="Times New Roman"/>
                <a:cs typeface="Times New Roman"/>
                <a:sym typeface="Times New Roman"/>
              </a:rPr>
              <a:t>Ms. Sterlin Minish TN</a:t>
            </a:r>
            <a:br>
              <a:rPr b="1" lang="en-US" sz="1800">
                <a:solidFill>
                  <a:srgbClr val="C00000"/>
                </a:solidFill>
                <a:latin typeface="Times New Roman"/>
                <a:ea typeface="Times New Roman"/>
                <a:cs typeface="Times New Roman"/>
                <a:sym typeface="Times New Roman"/>
              </a:rPr>
            </a:br>
            <a:r>
              <a:rPr b="1" lang="en-US" sz="1200">
                <a:solidFill>
                  <a:srgbClr val="C00000"/>
                </a:solidFill>
                <a:latin typeface="Times New Roman"/>
                <a:ea typeface="Times New Roman"/>
                <a:cs typeface="Times New Roman"/>
                <a:sym typeface="Times New Roman"/>
              </a:rPr>
              <a:t>Assistant Professor </a:t>
            </a:r>
            <a:br>
              <a:rPr b="1" lang="en-US" sz="1100">
                <a:solidFill>
                  <a:srgbClr val="C00000"/>
                </a:solidFill>
                <a:latin typeface="Times New Roman"/>
                <a:ea typeface="Times New Roman"/>
                <a:cs typeface="Times New Roman"/>
                <a:sym typeface="Times New Roman"/>
              </a:rPr>
            </a:br>
            <a:r>
              <a:rPr b="1" lang="en-US">
                <a:solidFill>
                  <a:srgbClr val="C00000"/>
                </a:solidFill>
                <a:latin typeface="Times New Roman"/>
                <a:ea typeface="Times New Roman"/>
                <a:cs typeface="Times New Roman"/>
                <a:sym typeface="Times New Roman"/>
              </a:rPr>
              <a:t>Department of Computer Science &amp; Engineering</a:t>
            </a:r>
            <a:br>
              <a:rPr b="1" lang="en-US">
                <a:solidFill>
                  <a:schemeClr val="dk1"/>
                </a:solidFill>
                <a:latin typeface="Times New Roman"/>
                <a:ea typeface="Times New Roman"/>
                <a:cs typeface="Times New Roman"/>
                <a:sym typeface="Times New Roman"/>
              </a:rPr>
            </a:br>
            <a:br>
              <a:rPr b="1" lang="en-US" sz="1050">
                <a:solidFill>
                  <a:srgbClr val="FF0000"/>
                </a:solidFill>
                <a:latin typeface="Times New Roman"/>
                <a:ea typeface="Times New Roman"/>
                <a:cs typeface="Times New Roman"/>
                <a:sym typeface="Times New Roman"/>
              </a:rPr>
            </a:br>
            <a:r>
              <a:rPr b="1" lang="en-US">
                <a:solidFill>
                  <a:schemeClr val="dk1"/>
                </a:solidFill>
                <a:latin typeface="Times New Roman"/>
                <a:ea typeface="Times New Roman"/>
                <a:cs typeface="Times New Roman"/>
                <a:sym typeface="Times New Roman"/>
              </a:rPr>
              <a:t>January  , 2024</a:t>
            </a:r>
            <a:endParaRPr b="1"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90" name="Google Shape;90;p13"/>
          <p:cNvSpPr txBox="1"/>
          <p:nvPr/>
        </p:nvSpPr>
        <p:spPr>
          <a:xfrm>
            <a:off x="4754850" y="1400775"/>
            <a:ext cx="2682300" cy="7539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000"/>
              </a:spcBef>
              <a:spcAft>
                <a:spcPts val="0"/>
              </a:spcAft>
              <a:buClr>
                <a:srgbClr val="548135"/>
              </a:buClr>
              <a:buSzPts val="1400"/>
              <a:buFont typeface="Arial"/>
              <a:buNone/>
            </a:pPr>
            <a:r>
              <a:rPr b="1" lang="en-US">
                <a:solidFill>
                  <a:srgbClr val="548135"/>
                </a:solidFill>
                <a:latin typeface="Times New Roman"/>
                <a:ea typeface="Times New Roman"/>
                <a:cs typeface="Times New Roman"/>
                <a:sym typeface="Times New Roman"/>
              </a:rPr>
              <a:t>By</a:t>
            </a:r>
            <a:endParaRPr sz="2800">
              <a:solidFill>
                <a:schemeClr val="dk1"/>
              </a:solidFill>
              <a:latin typeface="Calibri"/>
              <a:ea typeface="Calibri"/>
              <a:cs typeface="Calibri"/>
              <a:sym typeface="Calibri"/>
            </a:endParaRPr>
          </a:p>
          <a:p>
            <a:pPr indent="0" lvl="0" marL="0" rtl="0" algn="ctr">
              <a:lnSpc>
                <a:spcPct val="90000"/>
              </a:lnSpc>
              <a:spcBef>
                <a:spcPts val="1000"/>
              </a:spcBef>
              <a:spcAft>
                <a:spcPts val="0"/>
              </a:spcAft>
              <a:buClr>
                <a:srgbClr val="FF0000"/>
              </a:buClr>
              <a:buSzPts val="1800"/>
              <a:buFont typeface="Arial"/>
              <a:buNone/>
            </a:pPr>
            <a:r>
              <a:rPr b="1" lang="en-US" sz="1800">
                <a:solidFill>
                  <a:srgbClr val="FF0000"/>
                </a:solidFill>
                <a:latin typeface="Times New Roman"/>
                <a:ea typeface="Times New Roman"/>
                <a:cs typeface="Times New Roman"/>
                <a:sym typeface="Times New Roman"/>
              </a:rPr>
              <a:t>Batch No: 45</a:t>
            </a:r>
            <a:endParaRPr sz="2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838200" y="365125"/>
            <a:ext cx="10515600" cy="81924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200"/>
              <a:buFont typeface="Times New Roman"/>
              <a:buNone/>
            </a:pPr>
            <a:r>
              <a:rPr b="1" lang="en-US" sz="3200">
                <a:solidFill>
                  <a:srgbClr val="2F5496"/>
                </a:solidFill>
                <a:latin typeface="Times New Roman"/>
                <a:ea typeface="Times New Roman"/>
                <a:cs typeface="Times New Roman"/>
                <a:sym typeface="Times New Roman"/>
              </a:rPr>
              <a:t>About the Working domain and the technology</a:t>
            </a:r>
            <a:endParaRPr/>
          </a:p>
        </p:txBody>
      </p:sp>
      <p:sp>
        <p:nvSpPr>
          <p:cNvPr id="154" name="Google Shape;154;p22"/>
          <p:cNvSpPr txBox="1"/>
          <p:nvPr>
            <p:ph idx="1" type="body"/>
          </p:nvPr>
        </p:nvSpPr>
        <p:spPr>
          <a:xfrm>
            <a:off x="838200" y="1184379"/>
            <a:ext cx="10515600" cy="40581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605"/>
              <a:buFont typeface="Arial"/>
              <a:buNone/>
            </a:pPr>
            <a:r>
              <a:rPr b="1" lang="en-US" sz="1640">
                <a:latin typeface="Times New Roman"/>
                <a:ea typeface="Times New Roman"/>
                <a:cs typeface="Times New Roman"/>
                <a:sym typeface="Times New Roman"/>
              </a:rPr>
              <a:t>The smart contract includes several key functionalities:</a:t>
            </a:r>
            <a:endParaRPr b="1" sz="1640">
              <a:latin typeface="Times New Roman"/>
              <a:ea typeface="Times New Roman"/>
              <a:cs typeface="Times New Roman"/>
              <a:sym typeface="Times New Roman"/>
            </a:endParaRPr>
          </a:p>
          <a:p>
            <a:pPr indent="0" lvl="0" marL="0" rtl="0" algn="l">
              <a:lnSpc>
                <a:spcPct val="80000"/>
              </a:lnSpc>
              <a:spcBef>
                <a:spcPts val="0"/>
              </a:spcBef>
              <a:spcAft>
                <a:spcPts val="0"/>
              </a:spcAft>
              <a:buClr>
                <a:schemeClr val="dk1"/>
              </a:buClr>
              <a:buSzPts val="605"/>
              <a:buFont typeface="Arial"/>
              <a:buNone/>
            </a:pPr>
            <a:r>
              <a:t/>
            </a:r>
            <a:endParaRPr sz="1640">
              <a:latin typeface="Times New Roman"/>
              <a:ea typeface="Times New Roman"/>
              <a:cs typeface="Times New Roman"/>
              <a:sym typeface="Times New Roman"/>
            </a:endParaRPr>
          </a:p>
          <a:p>
            <a:pPr indent="0" lvl="0" marL="0" rtl="0" algn="l">
              <a:lnSpc>
                <a:spcPct val="80000"/>
              </a:lnSpc>
              <a:spcBef>
                <a:spcPts val="0"/>
              </a:spcBef>
              <a:spcAft>
                <a:spcPts val="0"/>
              </a:spcAft>
              <a:buClr>
                <a:schemeClr val="dk1"/>
              </a:buClr>
              <a:buSzPts val="605"/>
              <a:buFont typeface="Arial"/>
              <a:buNone/>
            </a:pPr>
            <a:r>
              <a:rPr b="1" lang="en-US" sz="1640">
                <a:latin typeface="Times New Roman"/>
                <a:ea typeface="Times New Roman"/>
                <a:cs typeface="Times New Roman"/>
                <a:sym typeface="Times New Roman"/>
              </a:rPr>
              <a:t>Add</a:t>
            </a:r>
            <a:r>
              <a:rPr lang="en-US" sz="1640">
                <a:latin typeface="Times New Roman"/>
                <a:ea typeface="Times New Roman"/>
                <a:cs typeface="Times New Roman"/>
                <a:sym typeface="Times New Roman"/>
              </a:rPr>
              <a:t> a new file to the blockchain with a unique hash. The file owner and other relevant information are stored in the smart contract.</a:t>
            </a:r>
            <a:endParaRPr sz="1640">
              <a:latin typeface="Times New Roman"/>
              <a:ea typeface="Times New Roman"/>
              <a:cs typeface="Times New Roman"/>
              <a:sym typeface="Times New Roman"/>
            </a:endParaRPr>
          </a:p>
          <a:p>
            <a:pPr indent="0" lvl="0" marL="0" rtl="0" algn="l">
              <a:lnSpc>
                <a:spcPct val="80000"/>
              </a:lnSpc>
              <a:spcBef>
                <a:spcPts val="0"/>
              </a:spcBef>
              <a:spcAft>
                <a:spcPts val="0"/>
              </a:spcAft>
              <a:buClr>
                <a:schemeClr val="dk1"/>
              </a:buClr>
              <a:buSzPts val="605"/>
              <a:buFont typeface="Arial"/>
              <a:buNone/>
            </a:pPr>
            <a:r>
              <a:t/>
            </a:r>
            <a:endParaRPr sz="1640">
              <a:latin typeface="Times New Roman"/>
              <a:ea typeface="Times New Roman"/>
              <a:cs typeface="Times New Roman"/>
              <a:sym typeface="Times New Roman"/>
            </a:endParaRPr>
          </a:p>
          <a:p>
            <a:pPr indent="0" lvl="0" marL="0" rtl="0" algn="l">
              <a:lnSpc>
                <a:spcPct val="80000"/>
              </a:lnSpc>
              <a:spcBef>
                <a:spcPts val="0"/>
              </a:spcBef>
              <a:spcAft>
                <a:spcPts val="0"/>
              </a:spcAft>
              <a:buClr>
                <a:schemeClr val="dk1"/>
              </a:buClr>
              <a:buSzPts val="605"/>
              <a:buFont typeface="Arial"/>
              <a:buNone/>
            </a:pPr>
            <a:r>
              <a:rPr b="1" lang="en-US" sz="1640">
                <a:latin typeface="Times New Roman"/>
                <a:ea typeface="Times New Roman"/>
                <a:cs typeface="Times New Roman"/>
                <a:sym typeface="Times New Roman"/>
              </a:rPr>
              <a:t>Share</a:t>
            </a:r>
            <a:r>
              <a:rPr lang="en-US" sz="1640">
                <a:latin typeface="Times New Roman"/>
                <a:ea typeface="Times New Roman"/>
                <a:cs typeface="Times New Roman"/>
                <a:sym typeface="Times New Roman"/>
              </a:rPr>
              <a:t> access to a file with another user. The owner of the file can grant access to a specific user by modifying the smart contract state.</a:t>
            </a:r>
            <a:endParaRPr sz="1640">
              <a:latin typeface="Times New Roman"/>
              <a:ea typeface="Times New Roman"/>
              <a:cs typeface="Times New Roman"/>
              <a:sym typeface="Times New Roman"/>
            </a:endParaRPr>
          </a:p>
          <a:p>
            <a:pPr indent="0" lvl="0" marL="0" rtl="0" algn="l">
              <a:lnSpc>
                <a:spcPct val="80000"/>
              </a:lnSpc>
              <a:spcBef>
                <a:spcPts val="0"/>
              </a:spcBef>
              <a:spcAft>
                <a:spcPts val="0"/>
              </a:spcAft>
              <a:buClr>
                <a:schemeClr val="dk1"/>
              </a:buClr>
              <a:buSzPts val="605"/>
              <a:buFont typeface="Arial"/>
              <a:buNone/>
            </a:pPr>
            <a:r>
              <a:t/>
            </a:r>
            <a:endParaRPr sz="1640">
              <a:latin typeface="Times New Roman"/>
              <a:ea typeface="Times New Roman"/>
              <a:cs typeface="Times New Roman"/>
              <a:sym typeface="Times New Roman"/>
            </a:endParaRPr>
          </a:p>
          <a:p>
            <a:pPr indent="0" lvl="0" marL="0" rtl="0" algn="l">
              <a:lnSpc>
                <a:spcPct val="80000"/>
              </a:lnSpc>
              <a:spcBef>
                <a:spcPts val="0"/>
              </a:spcBef>
              <a:spcAft>
                <a:spcPts val="0"/>
              </a:spcAft>
              <a:buClr>
                <a:schemeClr val="dk1"/>
              </a:buClr>
              <a:buSzPts val="605"/>
              <a:buFont typeface="Arial"/>
              <a:buNone/>
            </a:pPr>
            <a:r>
              <a:rPr b="1" lang="en-US" sz="1640">
                <a:latin typeface="Times New Roman"/>
                <a:ea typeface="Times New Roman"/>
                <a:cs typeface="Times New Roman"/>
                <a:sym typeface="Times New Roman"/>
              </a:rPr>
              <a:t>Revoke</a:t>
            </a:r>
            <a:r>
              <a:rPr lang="en-US" sz="1640">
                <a:latin typeface="Times New Roman"/>
                <a:ea typeface="Times New Roman"/>
                <a:cs typeface="Times New Roman"/>
                <a:sym typeface="Times New Roman"/>
              </a:rPr>
              <a:t> access to a file from a user. The owner of the file can remove access from a specific user by modifying the smart contract state.</a:t>
            </a:r>
            <a:endParaRPr sz="1640">
              <a:latin typeface="Times New Roman"/>
              <a:ea typeface="Times New Roman"/>
              <a:cs typeface="Times New Roman"/>
              <a:sym typeface="Times New Roman"/>
            </a:endParaRPr>
          </a:p>
          <a:p>
            <a:pPr indent="0" lvl="0" marL="0" rtl="0" algn="l">
              <a:lnSpc>
                <a:spcPct val="80000"/>
              </a:lnSpc>
              <a:spcBef>
                <a:spcPts val="0"/>
              </a:spcBef>
              <a:spcAft>
                <a:spcPts val="0"/>
              </a:spcAft>
              <a:buClr>
                <a:schemeClr val="dk1"/>
              </a:buClr>
              <a:buSzPts val="605"/>
              <a:buFont typeface="Arial"/>
              <a:buNone/>
            </a:pPr>
            <a:r>
              <a:t/>
            </a:r>
            <a:endParaRPr sz="1640">
              <a:latin typeface="Times New Roman"/>
              <a:ea typeface="Times New Roman"/>
              <a:cs typeface="Times New Roman"/>
              <a:sym typeface="Times New Roman"/>
            </a:endParaRPr>
          </a:p>
          <a:p>
            <a:pPr indent="0" lvl="0" marL="0" rtl="0" algn="l">
              <a:lnSpc>
                <a:spcPct val="80000"/>
              </a:lnSpc>
              <a:spcBef>
                <a:spcPts val="0"/>
              </a:spcBef>
              <a:spcAft>
                <a:spcPts val="0"/>
              </a:spcAft>
              <a:buClr>
                <a:schemeClr val="dk1"/>
              </a:buClr>
              <a:buSzPts val="605"/>
              <a:buFont typeface="Arial"/>
              <a:buNone/>
            </a:pPr>
            <a:r>
              <a:rPr b="1" lang="en-US" sz="1640">
                <a:latin typeface="Times New Roman"/>
                <a:ea typeface="Times New Roman"/>
                <a:cs typeface="Times New Roman"/>
                <a:sym typeface="Times New Roman"/>
              </a:rPr>
              <a:t>Display</a:t>
            </a:r>
            <a:r>
              <a:rPr lang="en-US" sz="1640">
                <a:latin typeface="Times New Roman"/>
                <a:ea typeface="Times New Roman"/>
                <a:cs typeface="Times New Roman"/>
                <a:sym typeface="Times New Roman"/>
              </a:rPr>
              <a:t> the files associated with the current user's address. This function returns the file names, file hashes, and the owner's addresses of all the files that the user has access to.</a:t>
            </a:r>
            <a:endParaRPr sz="1640">
              <a:latin typeface="Times New Roman"/>
              <a:ea typeface="Times New Roman"/>
              <a:cs typeface="Times New Roman"/>
              <a:sym typeface="Times New Roman"/>
            </a:endParaRPr>
          </a:p>
          <a:p>
            <a:pPr indent="0" lvl="0" marL="0" rtl="0" algn="l">
              <a:lnSpc>
                <a:spcPct val="80000"/>
              </a:lnSpc>
              <a:spcBef>
                <a:spcPts val="0"/>
              </a:spcBef>
              <a:spcAft>
                <a:spcPts val="0"/>
              </a:spcAft>
              <a:buClr>
                <a:schemeClr val="dk1"/>
              </a:buClr>
              <a:buSzPts val="605"/>
              <a:buFont typeface="Arial"/>
              <a:buNone/>
            </a:pPr>
            <a:r>
              <a:t/>
            </a:r>
            <a:endParaRPr sz="1640">
              <a:latin typeface="Times New Roman"/>
              <a:ea typeface="Times New Roman"/>
              <a:cs typeface="Times New Roman"/>
              <a:sym typeface="Times New Roman"/>
            </a:endParaRPr>
          </a:p>
          <a:p>
            <a:pPr indent="0" lvl="0" marL="0" rtl="0" algn="l">
              <a:lnSpc>
                <a:spcPct val="80000"/>
              </a:lnSpc>
              <a:spcBef>
                <a:spcPts val="0"/>
              </a:spcBef>
              <a:spcAft>
                <a:spcPts val="0"/>
              </a:spcAft>
              <a:buClr>
                <a:schemeClr val="dk1"/>
              </a:buClr>
              <a:buSzPts val="605"/>
              <a:buFont typeface="Arial"/>
              <a:buNone/>
            </a:pPr>
            <a:r>
              <a:rPr b="1" lang="en-US" sz="1640">
                <a:latin typeface="Times New Roman"/>
                <a:ea typeface="Times New Roman"/>
                <a:cs typeface="Times New Roman"/>
                <a:sym typeface="Times New Roman"/>
              </a:rPr>
              <a:t>Get a list</a:t>
            </a:r>
            <a:r>
              <a:rPr lang="en-US" sz="1640">
                <a:latin typeface="Times New Roman"/>
                <a:ea typeface="Times New Roman"/>
                <a:cs typeface="Times New Roman"/>
                <a:sym typeface="Times New Roman"/>
              </a:rPr>
              <a:t> of all users that a specific file is shared with.</a:t>
            </a:r>
            <a:endParaRPr sz="1640">
              <a:latin typeface="Times New Roman"/>
              <a:ea typeface="Times New Roman"/>
              <a:cs typeface="Times New Roman"/>
              <a:sym typeface="Times New Roman"/>
            </a:endParaRPr>
          </a:p>
          <a:p>
            <a:pPr indent="0" lvl="0" marL="0" rtl="0" algn="l">
              <a:lnSpc>
                <a:spcPct val="80000"/>
              </a:lnSpc>
              <a:spcBef>
                <a:spcPts val="0"/>
              </a:spcBef>
              <a:spcAft>
                <a:spcPts val="0"/>
              </a:spcAft>
              <a:buClr>
                <a:schemeClr val="dk1"/>
              </a:buClr>
              <a:buSzPts val="605"/>
              <a:buFont typeface="Arial"/>
              <a:buNone/>
            </a:pPr>
            <a:r>
              <a:t/>
            </a:r>
            <a:endParaRPr sz="1640">
              <a:latin typeface="Times New Roman"/>
              <a:ea typeface="Times New Roman"/>
              <a:cs typeface="Times New Roman"/>
              <a:sym typeface="Times New Roman"/>
            </a:endParaRPr>
          </a:p>
          <a:p>
            <a:pPr indent="0" lvl="0" marL="0" rtl="0" algn="l">
              <a:lnSpc>
                <a:spcPct val="80000"/>
              </a:lnSpc>
              <a:spcBef>
                <a:spcPts val="0"/>
              </a:spcBef>
              <a:spcAft>
                <a:spcPts val="0"/>
              </a:spcAft>
              <a:buClr>
                <a:schemeClr val="dk1"/>
              </a:buClr>
              <a:buSzPts val="605"/>
              <a:buFont typeface="Arial"/>
              <a:buNone/>
            </a:pPr>
            <a:r>
              <a:rPr lang="en-US" sz="1640">
                <a:latin typeface="Times New Roman"/>
                <a:ea typeface="Times New Roman"/>
                <a:cs typeface="Times New Roman"/>
                <a:sym typeface="Times New Roman"/>
              </a:rPr>
              <a:t>These functionalities are implemented using Solidity, a high-level programming language for writing smart contracts on the Ethereum blockchain.</a:t>
            </a:r>
            <a:endParaRPr sz="1640">
              <a:latin typeface="Times New Roman"/>
              <a:ea typeface="Times New Roman"/>
              <a:cs typeface="Times New Roman"/>
              <a:sym typeface="Times New Roman"/>
            </a:endParaRPr>
          </a:p>
          <a:p>
            <a:pPr indent="0" lvl="0" marL="0" rtl="0" algn="l">
              <a:lnSpc>
                <a:spcPct val="80000"/>
              </a:lnSpc>
              <a:spcBef>
                <a:spcPts val="0"/>
              </a:spcBef>
              <a:spcAft>
                <a:spcPts val="0"/>
              </a:spcAft>
              <a:buClr>
                <a:schemeClr val="dk1"/>
              </a:buClr>
              <a:buSzPts val="605"/>
              <a:buFont typeface="Arial"/>
              <a:buNone/>
            </a:pPr>
            <a:r>
              <a:t/>
            </a:r>
            <a:endParaRPr sz="1640">
              <a:latin typeface="Times New Roman"/>
              <a:ea typeface="Times New Roman"/>
              <a:cs typeface="Times New Roman"/>
              <a:sym typeface="Times New Roman"/>
            </a:endParaRPr>
          </a:p>
          <a:p>
            <a:pPr indent="0" lvl="0" marL="0" rtl="0" algn="l">
              <a:lnSpc>
                <a:spcPct val="80000"/>
              </a:lnSpc>
              <a:spcBef>
                <a:spcPts val="0"/>
              </a:spcBef>
              <a:spcAft>
                <a:spcPts val="0"/>
              </a:spcAft>
              <a:buSzPts val="605"/>
              <a:buNone/>
            </a:pPr>
            <a:r>
              <a:rPr lang="en-US" sz="1640">
                <a:latin typeface="Times New Roman"/>
                <a:ea typeface="Times New Roman"/>
                <a:cs typeface="Times New Roman"/>
                <a:sym typeface="Times New Roman"/>
              </a:rPr>
              <a:t>To use this smart contract, the user would interact with the Ethereum blockchain by calling the appropriate functions on the smart contract. For example, to add a new file, the user would call the add function and pass in the file hash and name. To share access to a file, the user would call the allow function and pass in the file hash and the address of the user they want to share the file with.</a:t>
            </a:r>
            <a:endParaRPr sz="1640">
              <a:latin typeface="Times New Roman"/>
              <a:ea typeface="Times New Roman"/>
              <a:cs typeface="Times New Roman"/>
              <a:sym typeface="Times New Roman"/>
            </a:endParaRPr>
          </a:p>
        </p:txBody>
      </p:sp>
      <p:sp>
        <p:nvSpPr>
          <p:cNvPr id="155" name="Google Shape;15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838200" y="365125"/>
            <a:ext cx="10515600" cy="819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200"/>
              <a:buFont typeface="Times New Roman"/>
              <a:buNone/>
            </a:pPr>
            <a:r>
              <a:rPr b="1" lang="en-US" sz="3200">
                <a:solidFill>
                  <a:srgbClr val="2F5496"/>
                </a:solidFill>
                <a:latin typeface="Times New Roman"/>
                <a:ea typeface="Times New Roman"/>
                <a:cs typeface="Times New Roman"/>
                <a:sym typeface="Times New Roman"/>
              </a:rPr>
              <a:t>About the Working domain and the technology</a:t>
            </a:r>
            <a:endParaRPr/>
          </a:p>
        </p:txBody>
      </p:sp>
      <p:sp>
        <p:nvSpPr>
          <p:cNvPr id="161" name="Google Shape;161;p23"/>
          <p:cNvSpPr txBox="1"/>
          <p:nvPr>
            <p:ph idx="1" type="body"/>
          </p:nvPr>
        </p:nvSpPr>
        <p:spPr>
          <a:xfrm>
            <a:off x="838200" y="1184379"/>
            <a:ext cx="10515600" cy="40581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100"/>
              <a:buFont typeface="Arial"/>
              <a:buNone/>
            </a:pPr>
            <a:r>
              <a:rPr b="1" lang="en-US" sz="1840">
                <a:latin typeface="Times New Roman"/>
                <a:ea typeface="Times New Roman"/>
                <a:cs typeface="Times New Roman"/>
                <a:sym typeface="Times New Roman"/>
              </a:rPr>
              <a:t>Public Sector Document Management</a:t>
            </a:r>
            <a:r>
              <a:rPr lang="en-US" sz="1840">
                <a:latin typeface="Times New Roman"/>
                <a:ea typeface="Times New Roman"/>
                <a:cs typeface="Times New Roman"/>
                <a:sym typeface="Times New Roman"/>
              </a:rPr>
              <a:t>: "myDeed" operates primarily within the domain of public sector administration, focusing on the secure and efficient management of government documents.</a:t>
            </a:r>
            <a:endParaRPr sz="1840">
              <a:latin typeface="Times New Roman"/>
              <a:ea typeface="Times New Roman"/>
              <a:cs typeface="Times New Roman"/>
              <a:sym typeface="Times New Roman"/>
            </a:endParaRPr>
          </a:p>
          <a:p>
            <a:pPr indent="0" lvl="0" marL="0" rtl="0" algn="l">
              <a:lnSpc>
                <a:spcPct val="80000"/>
              </a:lnSpc>
              <a:spcBef>
                <a:spcPts val="0"/>
              </a:spcBef>
              <a:spcAft>
                <a:spcPts val="0"/>
              </a:spcAft>
              <a:buClr>
                <a:schemeClr val="dk1"/>
              </a:buClr>
              <a:buSzPts val="1100"/>
              <a:buFont typeface="Arial"/>
              <a:buNone/>
            </a:pPr>
            <a:r>
              <a:t/>
            </a:r>
            <a:endParaRPr sz="1840">
              <a:latin typeface="Times New Roman"/>
              <a:ea typeface="Times New Roman"/>
              <a:cs typeface="Times New Roman"/>
              <a:sym typeface="Times New Roman"/>
            </a:endParaRPr>
          </a:p>
          <a:p>
            <a:pPr indent="0" lvl="0" marL="0" rtl="0" algn="l">
              <a:lnSpc>
                <a:spcPct val="80000"/>
              </a:lnSpc>
              <a:spcBef>
                <a:spcPts val="0"/>
              </a:spcBef>
              <a:spcAft>
                <a:spcPts val="0"/>
              </a:spcAft>
              <a:buClr>
                <a:schemeClr val="dk1"/>
              </a:buClr>
              <a:buSzPts val="1100"/>
              <a:buFont typeface="Arial"/>
              <a:buNone/>
            </a:pPr>
            <a:r>
              <a:rPr b="1" lang="en-US" sz="1840">
                <a:latin typeface="Times New Roman"/>
                <a:ea typeface="Times New Roman"/>
                <a:cs typeface="Times New Roman"/>
                <a:sym typeface="Times New Roman"/>
              </a:rPr>
              <a:t>Blockchain Technology</a:t>
            </a:r>
            <a:r>
              <a:rPr lang="en-US" sz="1840">
                <a:latin typeface="Times New Roman"/>
                <a:ea typeface="Times New Roman"/>
                <a:cs typeface="Times New Roman"/>
                <a:sym typeface="Times New Roman"/>
              </a:rPr>
              <a:t>: The project utilizes blockchain technology as its core framework, ensuring decentralized storage and robust security through a distributed ledger system.</a:t>
            </a:r>
            <a:endParaRPr sz="1840">
              <a:latin typeface="Times New Roman"/>
              <a:ea typeface="Times New Roman"/>
              <a:cs typeface="Times New Roman"/>
              <a:sym typeface="Times New Roman"/>
            </a:endParaRPr>
          </a:p>
          <a:p>
            <a:pPr indent="0" lvl="0" marL="0" rtl="0" algn="l">
              <a:lnSpc>
                <a:spcPct val="80000"/>
              </a:lnSpc>
              <a:spcBef>
                <a:spcPts val="0"/>
              </a:spcBef>
              <a:spcAft>
                <a:spcPts val="0"/>
              </a:spcAft>
              <a:buClr>
                <a:schemeClr val="dk1"/>
              </a:buClr>
              <a:buSzPts val="1100"/>
              <a:buFont typeface="Arial"/>
              <a:buNone/>
            </a:pPr>
            <a:r>
              <a:t/>
            </a:r>
            <a:endParaRPr sz="1840">
              <a:latin typeface="Times New Roman"/>
              <a:ea typeface="Times New Roman"/>
              <a:cs typeface="Times New Roman"/>
              <a:sym typeface="Times New Roman"/>
            </a:endParaRPr>
          </a:p>
          <a:p>
            <a:pPr indent="0" lvl="0" marL="0" rtl="0" algn="l">
              <a:lnSpc>
                <a:spcPct val="80000"/>
              </a:lnSpc>
              <a:spcBef>
                <a:spcPts val="0"/>
              </a:spcBef>
              <a:spcAft>
                <a:spcPts val="0"/>
              </a:spcAft>
              <a:buClr>
                <a:schemeClr val="dk1"/>
              </a:buClr>
              <a:buSzPts val="1100"/>
              <a:buFont typeface="Arial"/>
              <a:buNone/>
            </a:pPr>
            <a:r>
              <a:rPr b="1" lang="en-US" sz="1840">
                <a:latin typeface="Times New Roman"/>
                <a:ea typeface="Times New Roman"/>
                <a:cs typeface="Times New Roman"/>
                <a:sym typeface="Times New Roman"/>
              </a:rPr>
              <a:t>Cryptographic Security</a:t>
            </a:r>
            <a:r>
              <a:rPr lang="en-US" sz="1840">
                <a:latin typeface="Times New Roman"/>
                <a:ea typeface="Times New Roman"/>
                <a:cs typeface="Times New Roman"/>
                <a:sym typeface="Times New Roman"/>
              </a:rPr>
              <a:t>: "myDeed" employs advanced cryptographic methods, including hashing and digital signatures, to protect data integrity and confidentiality.</a:t>
            </a:r>
            <a:endParaRPr sz="1840">
              <a:latin typeface="Times New Roman"/>
              <a:ea typeface="Times New Roman"/>
              <a:cs typeface="Times New Roman"/>
              <a:sym typeface="Times New Roman"/>
            </a:endParaRPr>
          </a:p>
          <a:p>
            <a:pPr indent="0" lvl="0" marL="0" rtl="0" algn="l">
              <a:lnSpc>
                <a:spcPct val="80000"/>
              </a:lnSpc>
              <a:spcBef>
                <a:spcPts val="0"/>
              </a:spcBef>
              <a:spcAft>
                <a:spcPts val="0"/>
              </a:spcAft>
              <a:buClr>
                <a:schemeClr val="dk1"/>
              </a:buClr>
              <a:buSzPts val="1100"/>
              <a:buFont typeface="Arial"/>
              <a:buNone/>
            </a:pPr>
            <a:r>
              <a:t/>
            </a:r>
            <a:endParaRPr sz="1840">
              <a:latin typeface="Times New Roman"/>
              <a:ea typeface="Times New Roman"/>
              <a:cs typeface="Times New Roman"/>
              <a:sym typeface="Times New Roman"/>
            </a:endParaRPr>
          </a:p>
          <a:p>
            <a:pPr indent="0" lvl="0" marL="0" rtl="0" algn="l">
              <a:lnSpc>
                <a:spcPct val="80000"/>
              </a:lnSpc>
              <a:spcBef>
                <a:spcPts val="0"/>
              </a:spcBef>
              <a:spcAft>
                <a:spcPts val="0"/>
              </a:spcAft>
              <a:buClr>
                <a:schemeClr val="dk1"/>
              </a:buClr>
              <a:buSzPts val="1100"/>
              <a:buFont typeface="Arial"/>
              <a:buNone/>
            </a:pPr>
            <a:r>
              <a:rPr b="1" lang="en-US" sz="1840">
                <a:latin typeface="Times New Roman"/>
                <a:ea typeface="Times New Roman"/>
                <a:cs typeface="Times New Roman"/>
                <a:sym typeface="Times New Roman"/>
              </a:rPr>
              <a:t>Smart Contract Automation</a:t>
            </a:r>
            <a:r>
              <a:rPr lang="en-US" sz="1840">
                <a:latin typeface="Times New Roman"/>
                <a:ea typeface="Times New Roman"/>
                <a:cs typeface="Times New Roman"/>
                <a:sym typeface="Times New Roman"/>
              </a:rPr>
              <a:t>: The platform integrates smart contracts to automate verification processes, reducing human error and streamlining government operations.</a:t>
            </a:r>
            <a:endParaRPr sz="1840">
              <a:latin typeface="Times New Roman"/>
              <a:ea typeface="Times New Roman"/>
              <a:cs typeface="Times New Roman"/>
              <a:sym typeface="Times New Roman"/>
            </a:endParaRPr>
          </a:p>
          <a:p>
            <a:pPr indent="0" lvl="0" marL="0" rtl="0" algn="l">
              <a:lnSpc>
                <a:spcPct val="80000"/>
              </a:lnSpc>
              <a:spcBef>
                <a:spcPts val="0"/>
              </a:spcBef>
              <a:spcAft>
                <a:spcPts val="0"/>
              </a:spcAft>
              <a:buClr>
                <a:schemeClr val="dk1"/>
              </a:buClr>
              <a:buSzPts val="1100"/>
              <a:buFont typeface="Arial"/>
              <a:buNone/>
            </a:pPr>
            <a:r>
              <a:t/>
            </a:r>
            <a:endParaRPr sz="1840">
              <a:latin typeface="Times New Roman"/>
              <a:ea typeface="Times New Roman"/>
              <a:cs typeface="Times New Roman"/>
              <a:sym typeface="Times New Roman"/>
            </a:endParaRPr>
          </a:p>
          <a:p>
            <a:pPr indent="0" lvl="0" marL="0" rtl="0" algn="l">
              <a:lnSpc>
                <a:spcPct val="80000"/>
              </a:lnSpc>
              <a:spcBef>
                <a:spcPts val="0"/>
              </a:spcBef>
              <a:spcAft>
                <a:spcPts val="0"/>
              </a:spcAft>
              <a:buClr>
                <a:schemeClr val="dk1"/>
              </a:buClr>
              <a:buSzPts val="1100"/>
              <a:buFont typeface="Arial"/>
              <a:buNone/>
            </a:pPr>
            <a:r>
              <a:rPr b="1" lang="en-US" sz="1840">
                <a:latin typeface="Times New Roman"/>
                <a:ea typeface="Times New Roman"/>
                <a:cs typeface="Times New Roman"/>
                <a:sym typeface="Times New Roman"/>
              </a:rPr>
              <a:t>User Interface Design</a:t>
            </a:r>
            <a:r>
              <a:rPr lang="en-US" sz="1840">
                <a:latin typeface="Times New Roman"/>
                <a:ea typeface="Times New Roman"/>
                <a:cs typeface="Times New Roman"/>
                <a:sym typeface="Times New Roman"/>
              </a:rPr>
              <a:t>: A significant emphasis is placed on user experience, with the development of a clean, accessible, and easy-to-navigate user interface for managing documents.</a:t>
            </a:r>
            <a:endParaRPr sz="1840">
              <a:latin typeface="Times New Roman"/>
              <a:ea typeface="Times New Roman"/>
              <a:cs typeface="Times New Roman"/>
              <a:sym typeface="Times New Roman"/>
            </a:endParaRPr>
          </a:p>
          <a:p>
            <a:pPr indent="0" lvl="0" marL="0" rtl="0" algn="l">
              <a:lnSpc>
                <a:spcPct val="80000"/>
              </a:lnSpc>
              <a:spcBef>
                <a:spcPts val="0"/>
              </a:spcBef>
              <a:spcAft>
                <a:spcPts val="0"/>
              </a:spcAft>
              <a:buClr>
                <a:schemeClr val="dk1"/>
              </a:buClr>
              <a:buSzPts val="1100"/>
              <a:buFont typeface="Arial"/>
              <a:buNone/>
            </a:pPr>
            <a:r>
              <a:t/>
            </a:r>
            <a:endParaRPr b="1" sz="1840">
              <a:latin typeface="Times New Roman"/>
              <a:ea typeface="Times New Roman"/>
              <a:cs typeface="Times New Roman"/>
              <a:sym typeface="Times New Roman"/>
            </a:endParaRPr>
          </a:p>
          <a:p>
            <a:pPr indent="0" lvl="0" marL="0" rtl="0" algn="l">
              <a:lnSpc>
                <a:spcPct val="80000"/>
              </a:lnSpc>
              <a:spcBef>
                <a:spcPts val="0"/>
              </a:spcBef>
              <a:spcAft>
                <a:spcPts val="0"/>
              </a:spcAft>
              <a:buClr>
                <a:schemeClr val="dk1"/>
              </a:buClr>
              <a:buSzPts val="1100"/>
              <a:buFont typeface="Arial"/>
              <a:buNone/>
            </a:pPr>
            <a:r>
              <a:rPr b="1" lang="en-US" sz="1840">
                <a:latin typeface="Times New Roman"/>
                <a:ea typeface="Times New Roman"/>
                <a:cs typeface="Times New Roman"/>
                <a:sym typeface="Times New Roman"/>
              </a:rPr>
              <a:t>Eco-Friendly Platforms</a:t>
            </a:r>
            <a:r>
              <a:rPr lang="en-US" sz="1840">
                <a:latin typeface="Times New Roman"/>
                <a:ea typeface="Times New Roman"/>
                <a:cs typeface="Times New Roman"/>
                <a:sym typeface="Times New Roman"/>
              </a:rPr>
              <a:t>: "myDeed" is committed to using environmentally sustainable blockchain platforms, potentially employing proof-of-stake (PoS) or other energy-efficient consensus mechanisms.</a:t>
            </a:r>
            <a:endParaRPr sz="1840">
              <a:latin typeface="Times New Roman"/>
              <a:ea typeface="Times New Roman"/>
              <a:cs typeface="Times New Roman"/>
              <a:sym typeface="Times New Roman"/>
            </a:endParaRPr>
          </a:p>
          <a:p>
            <a:pPr indent="0" lvl="0" marL="0" rtl="0" algn="l">
              <a:lnSpc>
                <a:spcPct val="80000"/>
              </a:lnSpc>
              <a:spcBef>
                <a:spcPts val="0"/>
              </a:spcBef>
              <a:spcAft>
                <a:spcPts val="0"/>
              </a:spcAft>
              <a:buClr>
                <a:schemeClr val="dk1"/>
              </a:buClr>
              <a:buSzPts val="1100"/>
              <a:buFont typeface="Arial"/>
              <a:buNone/>
            </a:pPr>
            <a:r>
              <a:t/>
            </a:r>
            <a:endParaRPr sz="1840">
              <a:latin typeface="Times New Roman"/>
              <a:ea typeface="Times New Roman"/>
              <a:cs typeface="Times New Roman"/>
              <a:sym typeface="Times New Roman"/>
            </a:endParaRPr>
          </a:p>
          <a:p>
            <a:pPr indent="0" lvl="0" marL="0" rtl="0" algn="l">
              <a:lnSpc>
                <a:spcPct val="80000"/>
              </a:lnSpc>
              <a:spcBef>
                <a:spcPts val="0"/>
              </a:spcBef>
              <a:spcAft>
                <a:spcPts val="0"/>
              </a:spcAft>
              <a:buSzPts val="1100"/>
              <a:buNone/>
            </a:pPr>
            <a:r>
              <a:rPr b="1" lang="en-US" sz="1840">
                <a:latin typeface="Times New Roman"/>
                <a:ea typeface="Times New Roman"/>
                <a:cs typeface="Times New Roman"/>
                <a:sym typeface="Times New Roman"/>
              </a:rPr>
              <a:t>Interoperability Focus</a:t>
            </a:r>
            <a:r>
              <a:rPr lang="en-US" sz="1840">
                <a:latin typeface="Times New Roman"/>
                <a:ea typeface="Times New Roman"/>
                <a:cs typeface="Times New Roman"/>
                <a:sym typeface="Times New Roman"/>
              </a:rPr>
              <a:t>: The system is designed to be interoperable with existing government IT infrastructures, allowing for seamless data exchange and continuity of service.</a:t>
            </a:r>
            <a:endParaRPr sz="1840">
              <a:latin typeface="Times New Roman"/>
              <a:ea typeface="Times New Roman"/>
              <a:cs typeface="Times New Roman"/>
              <a:sym typeface="Times New Roman"/>
            </a:endParaRPr>
          </a:p>
        </p:txBody>
      </p:sp>
      <p:sp>
        <p:nvSpPr>
          <p:cNvPr id="162" name="Google Shape;162;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838200" y="365125"/>
            <a:ext cx="10515600" cy="81924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200"/>
              <a:buFont typeface="Times New Roman"/>
              <a:buNone/>
            </a:pPr>
            <a:r>
              <a:rPr b="1" lang="en-US" sz="3200">
                <a:solidFill>
                  <a:srgbClr val="2F5496"/>
                </a:solidFill>
                <a:latin typeface="Times New Roman"/>
                <a:ea typeface="Times New Roman"/>
                <a:cs typeface="Times New Roman"/>
                <a:sym typeface="Times New Roman"/>
              </a:rPr>
              <a:t>Methodology and Phases</a:t>
            </a:r>
            <a:endParaRPr/>
          </a:p>
        </p:txBody>
      </p:sp>
      <p:sp>
        <p:nvSpPr>
          <p:cNvPr id="168" name="Google Shape;168;p24"/>
          <p:cNvSpPr txBox="1"/>
          <p:nvPr>
            <p:ph idx="1" type="body"/>
          </p:nvPr>
        </p:nvSpPr>
        <p:spPr>
          <a:xfrm>
            <a:off x="838200" y="1399904"/>
            <a:ext cx="10515600" cy="40581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Feasibility Study and Detailed Requirements Analysis</a:t>
            </a:r>
            <a:endParaRPr>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latin typeface="Times New Roman"/>
              <a:ea typeface="Times New Roman"/>
              <a:cs typeface="Times New Roman"/>
              <a:sym typeface="Times New Roman"/>
            </a:endParaRPr>
          </a:p>
          <a:p>
            <a:pPr indent="-342900" lvl="0" marL="4572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Comprehensive Design of Blockchain Architecture</a:t>
            </a:r>
            <a:endParaRPr>
              <a:latin typeface="Times New Roman"/>
              <a:ea typeface="Times New Roman"/>
              <a:cs typeface="Times New Roman"/>
              <a:sym typeface="Times New Roman"/>
            </a:endParaRPr>
          </a:p>
          <a:p>
            <a:pPr indent="0" lvl="0" marL="457200" rtl="0" algn="l">
              <a:lnSpc>
                <a:spcPct val="90000"/>
              </a:lnSpc>
              <a:spcBef>
                <a:spcPts val="0"/>
              </a:spcBef>
              <a:spcAft>
                <a:spcPts val="0"/>
              </a:spcAft>
              <a:buNone/>
            </a:pPr>
            <a:r>
              <a:t/>
            </a:r>
            <a:endParaRPr>
              <a:latin typeface="Times New Roman"/>
              <a:ea typeface="Times New Roman"/>
              <a:cs typeface="Times New Roman"/>
              <a:sym typeface="Times New Roman"/>
            </a:endParaRPr>
          </a:p>
          <a:p>
            <a:pPr indent="-342900" lvl="0" marL="4572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Advanced Security Protocol Development</a:t>
            </a:r>
            <a:endParaRPr>
              <a:latin typeface="Times New Roman"/>
              <a:ea typeface="Times New Roman"/>
              <a:cs typeface="Times New Roman"/>
              <a:sym typeface="Times New Roman"/>
            </a:endParaRPr>
          </a:p>
          <a:p>
            <a:pPr indent="0" lvl="0" marL="457200" rtl="0" algn="l">
              <a:lnSpc>
                <a:spcPct val="90000"/>
              </a:lnSpc>
              <a:spcBef>
                <a:spcPts val="0"/>
              </a:spcBef>
              <a:spcAft>
                <a:spcPts val="0"/>
              </a:spcAft>
              <a:buNone/>
            </a:pPr>
            <a:r>
              <a:t/>
            </a:r>
            <a:endParaRPr>
              <a:latin typeface="Times New Roman"/>
              <a:ea typeface="Times New Roman"/>
              <a:cs typeface="Times New Roman"/>
              <a:sym typeface="Times New Roman"/>
            </a:endParaRPr>
          </a:p>
          <a:p>
            <a:pPr indent="-342900" lvl="0" marL="4572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Smart Contracts for Enhanced Automation and Compliance</a:t>
            </a:r>
            <a:endParaRPr>
              <a:latin typeface="Times New Roman"/>
              <a:ea typeface="Times New Roman"/>
              <a:cs typeface="Times New Roman"/>
              <a:sym typeface="Times New Roman"/>
            </a:endParaRPr>
          </a:p>
          <a:p>
            <a:pPr indent="0" lvl="0" marL="457200" rtl="0" algn="l">
              <a:lnSpc>
                <a:spcPct val="90000"/>
              </a:lnSpc>
              <a:spcBef>
                <a:spcPts val="0"/>
              </a:spcBef>
              <a:spcAft>
                <a:spcPts val="0"/>
              </a:spcAft>
              <a:buNone/>
            </a:pPr>
            <a:r>
              <a:t/>
            </a:r>
            <a:endParaRPr>
              <a:latin typeface="Times New Roman"/>
              <a:ea typeface="Times New Roman"/>
              <a:cs typeface="Times New Roman"/>
              <a:sym typeface="Times New Roman"/>
            </a:endParaRPr>
          </a:p>
          <a:p>
            <a:pPr indent="-342900" lvl="0" marL="4572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Rigorous Testing and Validation Regime</a:t>
            </a:r>
            <a:endParaRPr>
              <a:latin typeface="Times New Roman"/>
              <a:ea typeface="Times New Roman"/>
              <a:cs typeface="Times New Roman"/>
              <a:sym typeface="Times New Roman"/>
            </a:endParaRPr>
          </a:p>
        </p:txBody>
      </p:sp>
      <p:sp>
        <p:nvSpPr>
          <p:cNvPr id="169" name="Google Shape;16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838200" y="365125"/>
            <a:ext cx="10515600" cy="819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200"/>
              <a:buFont typeface="Times New Roman"/>
              <a:buNone/>
            </a:pPr>
            <a:r>
              <a:rPr b="1" lang="en-US" sz="3200">
                <a:solidFill>
                  <a:srgbClr val="2F5496"/>
                </a:solidFill>
                <a:latin typeface="Times New Roman"/>
                <a:ea typeface="Times New Roman"/>
                <a:cs typeface="Times New Roman"/>
                <a:sym typeface="Times New Roman"/>
              </a:rPr>
              <a:t>Methodology and Phases</a:t>
            </a:r>
            <a:endParaRPr/>
          </a:p>
        </p:txBody>
      </p:sp>
      <p:sp>
        <p:nvSpPr>
          <p:cNvPr id="175" name="Google Shape;175;p25"/>
          <p:cNvSpPr txBox="1"/>
          <p:nvPr>
            <p:ph idx="1" type="body"/>
          </p:nvPr>
        </p:nvSpPr>
        <p:spPr>
          <a:xfrm>
            <a:off x="838200" y="1399942"/>
            <a:ext cx="10515600" cy="40581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Phased Deployment and Scalability Considerations</a:t>
            </a:r>
            <a:endParaRPr>
              <a:latin typeface="Times New Roman"/>
              <a:ea typeface="Times New Roman"/>
              <a:cs typeface="Times New Roman"/>
              <a:sym typeface="Times New Roman"/>
            </a:endParaRPr>
          </a:p>
          <a:p>
            <a:pPr indent="0" lvl="0" marL="457200" rtl="0" algn="l">
              <a:lnSpc>
                <a:spcPct val="90000"/>
              </a:lnSpc>
              <a:spcBef>
                <a:spcPts val="0"/>
              </a:spcBef>
              <a:spcAft>
                <a:spcPts val="0"/>
              </a:spcAft>
              <a:buNone/>
            </a:pPr>
            <a:r>
              <a:t/>
            </a:r>
            <a:endParaRPr>
              <a:latin typeface="Times New Roman"/>
              <a:ea typeface="Times New Roman"/>
              <a:cs typeface="Times New Roman"/>
              <a:sym typeface="Times New Roman"/>
            </a:endParaRPr>
          </a:p>
          <a:p>
            <a:pPr indent="-342900" lvl="0" marL="4572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Comprehensive Training Programs and Support Systems</a:t>
            </a:r>
            <a:endParaRPr>
              <a:latin typeface="Times New Roman"/>
              <a:ea typeface="Times New Roman"/>
              <a:cs typeface="Times New Roman"/>
              <a:sym typeface="Times New Roman"/>
            </a:endParaRPr>
          </a:p>
          <a:p>
            <a:pPr indent="0" lvl="0" marL="457200" rtl="0" algn="l">
              <a:lnSpc>
                <a:spcPct val="90000"/>
              </a:lnSpc>
              <a:spcBef>
                <a:spcPts val="0"/>
              </a:spcBef>
              <a:spcAft>
                <a:spcPts val="0"/>
              </a:spcAft>
              <a:buNone/>
            </a:pPr>
            <a:r>
              <a:t/>
            </a:r>
            <a:endParaRPr>
              <a:latin typeface="Times New Roman"/>
              <a:ea typeface="Times New Roman"/>
              <a:cs typeface="Times New Roman"/>
              <a:sym typeface="Times New Roman"/>
            </a:endParaRPr>
          </a:p>
          <a:p>
            <a:pPr indent="-342900" lvl="0" marL="4572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Continuous Monitoring and Iterative Improvement</a:t>
            </a:r>
            <a:endParaRPr>
              <a:latin typeface="Times New Roman"/>
              <a:ea typeface="Times New Roman"/>
              <a:cs typeface="Times New Roman"/>
              <a:sym typeface="Times New Roman"/>
            </a:endParaRPr>
          </a:p>
          <a:p>
            <a:pPr indent="0" lvl="0" marL="457200" rtl="0" algn="l">
              <a:lnSpc>
                <a:spcPct val="90000"/>
              </a:lnSpc>
              <a:spcBef>
                <a:spcPts val="0"/>
              </a:spcBef>
              <a:spcAft>
                <a:spcPts val="0"/>
              </a:spcAft>
              <a:buNone/>
            </a:pPr>
            <a:r>
              <a:t/>
            </a:r>
            <a:endParaRPr>
              <a:latin typeface="Times New Roman"/>
              <a:ea typeface="Times New Roman"/>
              <a:cs typeface="Times New Roman"/>
              <a:sym typeface="Times New Roman"/>
            </a:endParaRPr>
          </a:p>
          <a:p>
            <a:pPr indent="-342900" lvl="0" marL="4572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Ensuring Legal and Regulatory Compliance</a:t>
            </a:r>
            <a:endParaRPr>
              <a:latin typeface="Times New Roman"/>
              <a:ea typeface="Times New Roman"/>
              <a:cs typeface="Times New Roman"/>
              <a:sym typeface="Times New Roman"/>
            </a:endParaRPr>
          </a:p>
        </p:txBody>
      </p:sp>
      <p:sp>
        <p:nvSpPr>
          <p:cNvPr id="176" name="Google Shape;176;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838200" y="365125"/>
            <a:ext cx="10515600" cy="81924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200"/>
              <a:buFont typeface="Times New Roman"/>
              <a:buNone/>
            </a:pPr>
            <a:r>
              <a:rPr b="1" lang="en-US" sz="3200">
                <a:solidFill>
                  <a:srgbClr val="2F5496"/>
                </a:solidFill>
                <a:latin typeface="Times New Roman"/>
                <a:ea typeface="Times New Roman"/>
                <a:cs typeface="Times New Roman"/>
                <a:sym typeface="Times New Roman"/>
              </a:rPr>
              <a:t>Project </a:t>
            </a:r>
            <a:r>
              <a:rPr b="1" lang="en-US" sz="3200">
                <a:solidFill>
                  <a:srgbClr val="2F5496"/>
                </a:solidFill>
                <a:latin typeface="Times New Roman"/>
                <a:ea typeface="Times New Roman"/>
                <a:cs typeface="Times New Roman"/>
                <a:sym typeface="Times New Roman"/>
              </a:rPr>
              <a:t>Workflow</a:t>
            </a:r>
            <a:endParaRPr/>
          </a:p>
        </p:txBody>
      </p:sp>
      <p:sp>
        <p:nvSpPr>
          <p:cNvPr id="182" name="Google Shape;182;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83" name="Google Shape;183;p26"/>
          <p:cNvPicPr preferRelativeResize="0"/>
          <p:nvPr/>
        </p:nvPicPr>
        <p:blipFill>
          <a:blip r:embed="rId3">
            <a:alphaModFix/>
          </a:blip>
          <a:stretch>
            <a:fillRect/>
          </a:stretch>
        </p:blipFill>
        <p:spPr>
          <a:xfrm>
            <a:off x="1335425" y="1146325"/>
            <a:ext cx="9521152" cy="4565325"/>
          </a:xfrm>
          <a:prstGeom prst="rect">
            <a:avLst/>
          </a:prstGeom>
          <a:noFill/>
          <a:ln>
            <a:noFill/>
          </a:ln>
        </p:spPr>
      </p:pic>
      <p:sp>
        <p:nvSpPr>
          <p:cNvPr id="184" name="Google Shape;184;p26"/>
          <p:cNvSpPr txBox="1"/>
          <p:nvPr/>
        </p:nvSpPr>
        <p:spPr>
          <a:xfrm>
            <a:off x="8349600" y="1586000"/>
            <a:ext cx="3004200" cy="107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solidFill>
                  <a:schemeClr val="dk1"/>
                </a:solidFill>
                <a:latin typeface="Times New Roman"/>
                <a:ea typeface="Times New Roman"/>
                <a:cs typeface="Times New Roman"/>
                <a:sym typeface="Times New Roman"/>
              </a:rPr>
              <a:t>Entity relationship module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838200" y="365125"/>
            <a:ext cx="10515600" cy="819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200"/>
              <a:buFont typeface="Times New Roman"/>
              <a:buNone/>
            </a:pPr>
            <a:r>
              <a:rPr b="1" lang="en-US" sz="3200">
                <a:solidFill>
                  <a:srgbClr val="2F5496"/>
                </a:solidFill>
                <a:latin typeface="Times New Roman"/>
                <a:ea typeface="Times New Roman"/>
                <a:cs typeface="Times New Roman"/>
                <a:sym typeface="Times New Roman"/>
              </a:rPr>
              <a:t>Project Workflow</a:t>
            </a:r>
            <a:endParaRPr/>
          </a:p>
        </p:txBody>
      </p:sp>
      <p:sp>
        <p:nvSpPr>
          <p:cNvPr id="190" name="Google Shape;190;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1" name="Google Shape;191;p27"/>
          <p:cNvPicPr preferRelativeResize="0"/>
          <p:nvPr/>
        </p:nvPicPr>
        <p:blipFill>
          <a:blip r:embed="rId3">
            <a:alphaModFix/>
          </a:blip>
          <a:stretch>
            <a:fillRect/>
          </a:stretch>
        </p:blipFill>
        <p:spPr>
          <a:xfrm rot="-5400000">
            <a:off x="3701514" y="-482726"/>
            <a:ext cx="4788975" cy="7823452"/>
          </a:xfrm>
          <a:prstGeom prst="rect">
            <a:avLst/>
          </a:prstGeom>
          <a:noFill/>
          <a:ln>
            <a:noFill/>
          </a:ln>
        </p:spPr>
      </p:pic>
      <p:sp>
        <p:nvSpPr>
          <p:cNvPr id="192" name="Google Shape;192;p27"/>
          <p:cNvSpPr txBox="1"/>
          <p:nvPr/>
        </p:nvSpPr>
        <p:spPr>
          <a:xfrm>
            <a:off x="8229600" y="771450"/>
            <a:ext cx="2647500" cy="8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100">
                <a:solidFill>
                  <a:srgbClr val="202124"/>
                </a:solidFill>
                <a:highlight>
                  <a:srgbClr val="FFFFFF"/>
                </a:highlight>
                <a:latin typeface="Times New Roman"/>
                <a:ea typeface="Times New Roman"/>
                <a:cs typeface="Times New Roman"/>
                <a:sym typeface="Times New Roman"/>
              </a:rPr>
              <a:t>mydeed smart contract architecture diagram</a:t>
            </a:r>
            <a:endParaRPr sz="39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838200" y="365125"/>
            <a:ext cx="10515600" cy="819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200"/>
              <a:buFont typeface="Times New Roman"/>
              <a:buNone/>
            </a:pPr>
            <a:r>
              <a:rPr b="1" lang="en-US" sz="3200">
                <a:solidFill>
                  <a:srgbClr val="2F5496"/>
                </a:solidFill>
                <a:latin typeface="Times New Roman"/>
                <a:ea typeface="Times New Roman"/>
                <a:cs typeface="Times New Roman"/>
                <a:sym typeface="Times New Roman"/>
              </a:rPr>
              <a:t>Project Workflow</a:t>
            </a:r>
            <a:endParaRPr/>
          </a:p>
        </p:txBody>
      </p:sp>
      <p:sp>
        <p:nvSpPr>
          <p:cNvPr id="198" name="Google Shape;198;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9" name="Google Shape;199;p28"/>
          <p:cNvPicPr preferRelativeResize="0"/>
          <p:nvPr/>
        </p:nvPicPr>
        <p:blipFill>
          <a:blip r:embed="rId3">
            <a:alphaModFix/>
          </a:blip>
          <a:stretch>
            <a:fillRect/>
          </a:stretch>
        </p:blipFill>
        <p:spPr>
          <a:xfrm rot="-5400000">
            <a:off x="4986036" y="-2340565"/>
            <a:ext cx="2219925" cy="11539123"/>
          </a:xfrm>
          <a:prstGeom prst="rect">
            <a:avLst/>
          </a:prstGeom>
          <a:noFill/>
          <a:ln>
            <a:noFill/>
          </a:ln>
        </p:spPr>
      </p:pic>
      <p:sp>
        <p:nvSpPr>
          <p:cNvPr id="200" name="Google Shape;200;p28"/>
          <p:cNvSpPr txBox="1"/>
          <p:nvPr/>
        </p:nvSpPr>
        <p:spPr>
          <a:xfrm>
            <a:off x="7105975" y="947975"/>
            <a:ext cx="3345000" cy="9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300">
                <a:solidFill>
                  <a:srgbClr val="202124"/>
                </a:solidFill>
                <a:highlight>
                  <a:srgbClr val="FFFFFF"/>
                </a:highlight>
                <a:latin typeface="Times New Roman"/>
                <a:ea typeface="Times New Roman"/>
                <a:cs typeface="Times New Roman"/>
                <a:sym typeface="Times New Roman"/>
              </a:rPr>
              <a:t>flowchart of uploading a file to IPFS</a:t>
            </a:r>
            <a:endParaRPr sz="41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838200" y="365125"/>
            <a:ext cx="10515600" cy="819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200"/>
              <a:buFont typeface="Times New Roman"/>
              <a:buNone/>
            </a:pPr>
            <a:r>
              <a:rPr b="1" lang="en-US" sz="3200">
                <a:solidFill>
                  <a:srgbClr val="2F5496"/>
                </a:solidFill>
                <a:latin typeface="Times New Roman"/>
                <a:ea typeface="Times New Roman"/>
                <a:cs typeface="Times New Roman"/>
                <a:sym typeface="Times New Roman"/>
              </a:rPr>
              <a:t>Project Workflow</a:t>
            </a:r>
            <a:endParaRPr/>
          </a:p>
        </p:txBody>
      </p:sp>
      <p:sp>
        <p:nvSpPr>
          <p:cNvPr id="206" name="Google Shape;206;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7" name="Google Shape;207;p29"/>
          <p:cNvSpPr txBox="1"/>
          <p:nvPr/>
        </p:nvSpPr>
        <p:spPr>
          <a:xfrm>
            <a:off x="7609675" y="663850"/>
            <a:ext cx="2802600" cy="14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pic>
        <p:nvPicPr>
          <p:cNvPr id="208" name="Google Shape;208;p29"/>
          <p:cNvPicPr preferRelativeResize="0"/>
          <p:nvPr/>
        </p:nvPicPr>
        <p:blipFill>
          <a:blip r:embed="rId3">
            <a:alphaModFix/>
          </a:blip>
          <a:stretch>
            <a:fillRect/>
          </a:stretch>
        </p:blipFill>
        <p:spPr>
          <a:xfrm rot="-5400000">
            <a:off x="4728638" y="-2356846"/>
            <a:ext cx="2734725" cy="11571702"/>
          </a:xfrm>
          <a:prstGeom prst="rect">
            <a:avLst/>
          </a:prstGeom>
          <a:noFill/>
          <a:ln>
            <a:noFill/>
          </a:ln>
        </p:spPr>
      </p:pic>
      <p:sp>
        <p:nvSpPr>
          <p:cNvPr id="209" name="Google Shape;209;p29"/>
          <p:cNvSpPr txBox="1"/>
          <p:nvPr/>
        </p:nvSpPr>
        <p:spPr>
          <a:xfrm>
            <a:off x="7558000" y="663850"/>
            <a:ext cx="3138300" cy="98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solidFill>
                  <a:srgbClr val="202124"/>
                </a:solidFill>
                <a:highlight>
                  <a:srgbClr val="FFFFFF"/>
                </a:highlight>
                <a:latin typeface="Times New Roman"/>
                <a:ea typeface="Times New Roman"/>
                <a:cs typeface="Times New Roman"/>
                <a:sym typeface="Times New Roman"/>
              </a:rPr>
              <a:t>flowchart of display a tabular view of the file details</a:t>
            </a:r>
            <a:endParaRPr sz="42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838200" y="365125"/>
            <a:ext cx="10515600" cy="819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200"/>
              <a:buFont typeface="Times New Roman"/>
              <a:buNone/>
            </a:pPr>
            <a:r>
              <a:rPr b="1" lang="en-US" sz="3200">
                <a:solidFill>
                  <a:srgbClr val="2F5496"/>
                </a:solidFill>
                <a:latin typeface="Times New Roman"/>
                <a:ea typeface="Times New Roman"/>
                <a:cs typeface="Times New Roman"/>
                <a:sym typeface="Times New Roman"/>
              </a:rPr>
              <a:t>Project Workflow</a:t>
            </a:r>
            <a:endParaRPr/>
          </a:p>
        </p:txBody>
      </p:sp>
      <p:sp>
        <p:nvSpPr>
          <p:cNvPr id="215" name="Google Shape;215;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16" name="Google Shape;216;p30"/>
          <p:cNvPicPr preferRelativeResize="0"/>
          <p:nvPr/>
        </p:nvPicPr>
        <p:blipFill>
          <a:blip r:embed="rId3">
            <a:alphaModFix/>
          </a:blip>
          <a:stretch>
            <a:fillRect/>
          </a:stretch>
        </p:blipFill>
        <p:spPr>
          <a:xfrm rot="-5400000">
            <a:off x="4009624" y="-2212403"/>
            <a:ext cx="4504224" cy="11444951"/>
          </a:xfrm>
          <a:prstGeom prst="rect">
            <a:avLst/>
          </a:prstGeom>
          <a:noFill/>
          <a:ln>
            <a:noFill/>
          </a:ln>
        </p:spPr>
      </p:pic>
      <p:sp>
        <p:nvSpPr>
          <p:cNvPr id="217" name="Google Shape;217;p30"/>
          <p:cNvSpPr txBox="1"/>
          <p:nvPr/>
        </p:nvSpPr>
        <p:spPr>
          <a:xfrm>
            <a:off x="7609675" y="663850"/>
            <a:ext cx="2802600" cy="14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218" name="Google Shape;218;p30"/>
          <p:cNvSpPr txBox="1"/>
          <p:nvPr/>
        </p:nvSpPr>
        <p:spPr>
          <a:xfrm>
            <a:off x="7486975" y="1077250"/>
            <a:ext cx="3048000" cy="10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Times New Roman"/>
                <a:ea typeface="Times New Roman"/>
                <a:cs typeface="Times New Roman"/>
                <a:sym typeface="Times New Roman"/>
              </a:rPr>
              <a:t>flowchart of sharing access</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1"/>
          <p:cNvSpPr txBox="1"/>
          <p:nvPr>
            <p:ph type="title"/>
          </p:nvPr>
        </p:nvSpPr>
        <p:spPr>
          <a:xfrm>
            <a:off x="838200" y="365125"/>
            <a:ext cx="10515600" cy="81924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200"/>
              <a:buFont typeface="Times New Roman"/>
              <a:buNone/>
            </a:pPr>
            <a:r>
              <a:rPr b="1" lang="en-US" sz="3200">
                <a:solidFill>
                  <a:srgbClr val="2F5496"/>
                </a:solidFill>
                <a:latin typeface="Times New Roman"/>
                <a:ea typeface="Times New Roman"/>
                <a:cs typeface="Times New Roman"/>
                <a:sym typeface="Times New Roman"/>
              </a:rPr>
              <a:t>Results and Discussion</a:t>
            </a:r>
            <a:endParaRPr/>
          </a:p>
        </p:txBody>
      </p:sp>
      <p:sp>
        <p:nvSpPr>
          <p:cNvPr id="224" name="Google Shape;224;p31"/>
          <p:cNvSpPr txBox="1"/>
          <p:nvPr>
            <p:ph idx="1" type="body"/>
          </p:nvPr>
        </p:nvSpPr>
        <p:spPr>
          <a:xfrm>
            <a:off x="838200" y="1399942"/>
            <a:ext cx="10515600" cy="4058100"/>
          </a:xfrm>
          <a:prstGeom prst="rect">
            <a:avLst/>
          </a:prstGeom>
          <a:noFill/>
          <a:ln>
            <a:noFill/>
          </a:ln>
        </p:spPr>
        <p:txBody>
          <a:bodyPr anchorCtr="0" anchor="t" bIns="45700" lIns="91425" spcFirstLastPara="1" rIns="91425" wrap="square" tIns="45700">
            <a:normAutofit lnSpcReduction="10000"/>
          </a:bodyPr>
          <a:lstStyle/>
          <a:p>
            <a:pPr indent="-342900" lvl="0" marL="4572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Decentralized Storage Management System</a:t>
            </a:r>
            <a:endParaRPr>
              <a:latin typeface="Times New Roman"/>
              <a:ea typeface="Times New Roman"/>
              <a:cs typeface="Times New Roman"/>
              <a:sym typeface="Times New Roman"/>
            </a:endParaRPr>
          </a:p>
          <a:p>
            <a:pPr indent="0" lvl="0" marL="914400" rtl="0" algn="l">
              <a:lnSpc>
                <a:spcPct val="90000"/>
              </a:lnSpc>
              <a:spcBef>
                <a:spcPts val="0"/>
              </a:spcBef>
              <a:spcAft>
                <a:spcPts val="0"/>
              </a:spcAft>
              <a:buNone/>
            </a:pPr>
            <a:r>
              <a:t/>
            </a:r>
            <a:endParaRPr>
              <a:latin typeface="Times New Roman"/>
              <a:ea typeface="Times New Roman"/>
              <a:cs typeface="Times New Roman"/>
              <a:sym typeface="Times New Roman"/>
            </a:endParaRPr>
          </a:p>
          <a:p>
            <a:pPr indent="-342900" lvl="0" marL="4572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Elimination of Fraud and Illegal Transactions</a:t>
            </a:r>
            <a:endParaRPr>
              <a:latin typeface="Times New Roman"/>
              <a:ea typeface="Times New Roman"/>
              <a:cs typeface="Times New Roman"/>
              <a:sym typeface="Times New Roman"/>
            </a:endParaRPr>
          </a:p>
          <a:p>
            <a:pPr indent="0" lvl="0" marL="914400" rtl="0" algn="l">
              <a:lnSpc>
                <a:spcPct val="90000"/>
              </a:lnSpc>
              <a:spcBef>
                <a:spcPts val="0"/>
              </a:spcBef>
              <a:spcAft>
                <a:spcPts val="0"/>
              </a:spcAft>
              <a:buNone/>
            </a:pPr>
            <a:r>
              <a:t/>
            </a:r>
            <a:endParaRPr>
              <a:latin typeface="Times New Roman"/>
              <a:ea typeface="Times New Roman"/>
              <a:cs typeface="Times New Roman"/>
              <a:sym typeface="Times New Roman"/>
            </a:endParaRPr>
          </a:p>
          <a:p>
            <a:pPr indent="-342900" lvl="0" marL="4572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Improved User Interface and Experience</a:t>
            </a:r>
            <a:endParaRPr>
              <a:latin typeface="Times New Roman"/>
              <a:ea typeface="Times New Roman"/>
              <a:cs typeface="Times New Roman"/>
              <a:sym typeface="Times New Roman"/>
            </a:endParaRPr>
          </a:p>
          <a:p>
            <a:pPr indent="0" lvl="0" marL="914400" rtl="0" algn="l">
              <a:lnSpc>
                <a:spcPct val="90000"/>
              </a:lnSpc>
              <a:spcBef>
                <a:spcPts val="0"/>
              </a:spcBef>
              <a:spcAft>
                <a:spcPts val="0"/>
              </a:spcAft>
              <a:buNone/>
            </a:pPr>
            <a:r>
              <a:t/>
            </a:r>
            <a:endParaRPr>
              <a:latin typeface="Times New Roman"/>
              <a:ea typeface="Times New Roman"/>
              <a:cs typeface="Times New Roman"/>
              <a:sym typeface="Times New Roman"/>
            </a:endParaRPr>
          </a:p>
          <a:p>
            <a:pPr indent="-342900" lvl="0" marL="4572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Environmental Sustainability</a:t>
            </a:r>
            <a:endParaRPr>
              <a:latin typeface="Times New Roman"/>
              <a:ea typeface="Times New Roman"/>
              <a:cs typeface="Times New Roman"/>
              <a:sym typeface="Times New Roman"/>
            </a:endParaRPr>
          </a:p>
          <a:p>
            <a:pPr indent="0" lvl="0" marL="914400" rtl="0" algn="l">
              <a:lnSpc>
                <a:spcPct val="90000"/>
              </a:lnSpc>
              <a:spcBef>
                <a:spcPts val="0"/>
              </a:spcBef>
              <a:spcAft>
                <a:spcPts val="0"/>
              </a:spcAft>
              <a:buNone/>
            </a:pPr>
            <a:r>
              <a:t/>
            </a:r>
            <a:endParaRPr>
              <a:latin typeface="Times New Roman"/>
              <a:ea typeface="Times New Roman"/>
              <a:cs typeface="Times New Roman"/>
              <a:sym typeface="Times New Roman"/>
            </a:endParaRPr>
          </a:p>
          <a:p>
            <a:pPr indent="-342900" lvl="0" marL="4572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Immutability and Tamper Resistance</a:t>
            </a:r>
            <a:endParaRPr>
              <a:latin typeface="Times New Roman"/>
              <a:ea typeface="Times New Roman"/>
              <a:cs typeface="Times New Roman"/>
              <a:sym typeface="Times New Roman"/>
            </a:endParaRPr>
          </a:p>
          <a:p>
            <a:pPr indent="0" lvl="0" marL="914400" rtl="0" algn="l">
              <a:lnSpc>
                <a:spcPct val="90000"/>
              </a:lnSpc>
              <a:spcBef>
                <a:spcPts val="0"/>
              </a:spcBef>
              <a:spcAft>
                <a:spcPts val="0"/>
              </a:spcAft>
              <a:buNone/>
            </a:pPr>
            <a:r>
              <a:t/>
            </a:r>
            <a:endParaRPr>
              <a:latin typeface="Times New Roman"/>
              <a:ea typeface="Times New Roman"/>
              <a:cs typeface="Times New Roman"/>
              <a:sym typeface="Times New Roman"/>
            </a:endParaRPr>
          </a:p>
          <a:p>
            <a:pPr indent="-342900" lvl="0" marL="4572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Enhanced Security and Privacy</a:t>
            </a:r>
            <a:endParaRPr>
              <a:latin typeface="Times New Roman"/>
              <a:ea typeface="Times New Roman"/>
              <a:cs typeface="Times New Roman"/>
              <a:sym typeface="Times New Roman"/>
            </a:endParaRPr>
          </a:p>
        </p:txBody>
      </p:sp>
      <p:sp>
        <p:nvSpPr>
          <p:cNvPr id="225" name="Google Shape;225;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838200" y="365126"/>
            <a:ext cx="10515600" cy="67990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0C0"/>
              </a:buClr>
              <a:buSzPts val="3200"/>
              <a:buFont typeface="Times New Roman"/>
              <a:buNone/>
            </a:pPr>
            <a:r>
              <a:rPr b="1" lang="en-US" sz="3200">
                <a:solidFill>
                  <a:srgbClr val="0070C0"/>
                </a:solidFill>
                <a:latin typeface="Times New Roman"/>
                <a:ea typeface="Times New Roman"/>
                <a:cs typeface="Times New Roman"/>
                <a:sym typeface="Times New Roman"/>
              </a:rPr>
              <a:t>Introduc</a:t>
            </a:r>
            <a:r>
              <a:rPr b="1" lang="en-US" sz="3200">
                <a:solidFill>
                  <a:srgbClr val="0070C0"/>
                </a:solidFill>
                <a:latin typeface="Times New Roman"/>
                <a:ea typeface="Times New Roman"/>
                <a:cs typeface="Times New Roman"/>
                <a:sym typeface="Times New Roman"/>
              </a:rPr>
              <a:t>tion to myDeed</a:t>
            </a:r>
            <a:endParaRPr/>
          </a:p>
        </p:txBody>
      </p:sp>
      <p:sp>
        <p:nvSpPr>
          <p:cNvPr id="96" name="Google Shape;96;p14"/>
          <p:cNvSpPr txBox="1"/>
          <p:nvPr>
            <p:ph idx="1" type="body"/>
          </p:nvPr>
        </p:nvSpPr>
        <p:spPr>
          <a:xfrm>
            <a:off x="838200" y="1332418"/>
            <a:ext cx="10515600" cy="4193100"/>
          </a:xfrm>
          <a:prstGeom prst="rect">
            <a:avLst/>
          </a:prstGeom>
          <a:noFill/>
          <a:ln>
            <a:noFill/>
          </a:ln>
        </p:spPr>
        <p:txBody>
          <a:bodyPr anchorCtr="0" anchor="t" bIns="45700" lIns="91425" spcFirstLastPara="1" rIns="91425" wrap="square" tIns="45700">
            <a:normAutofit fontScale="77500" lnSpcReduction="20000"/>
          </a:bodyPr>
          <a:lstStyle/>
          <a:p>
            <a:pPr indent="-317182" lvl="0" marL="457200" rtl="0" algn="l">
              <a:spcBef>
                <a:spcPts val="1000"/>
              </a:spcBef>
              <a:spcAft>
                <a:spcPts val="0"/>
              </a:spcAft>
              <a:buSzPct val="64285"/>
              <a:buChar char="•"/>
            </a:pPr>
            <a:r>
              <a:rPr b="1" lang="en-US">
                <a:latin typeface="Times New Roman"/>
                <a:ea typeface="Times New Roman"/>
                <a:cs typeface="Times New Roman"/>
                <a:sym typeface="Times New Roman"/>
              </a:rPr>
              <a:t>Significance of Government Documents</a:t>
            </a:r>
            <a:r>
              <a:rPr lang="en-US">
                <a:latin typeface="Times New Roman"/>
                <a:ea typeface="Times New Roman"/>
                <a:cs typeface="Times New Roman"/>
                <a:sym typeface="Times New Roman"/>
              </a:rPr>
              <a:t>: They're not just administrative; they hold historical and legal significance for a nation.</a:t>
            </a:r>
            <a:endParaRPr>
              <a:latin typeface="Times New Roman"/>
              <a:ea typeface="Times New Roman"/>
              <a:cs typeface="Times New Roman"/>
              <a:sym typeface="Times New Roman"/>
            </a:endParaRPr>
          </a:p>
          <a:p>
            <a:pPr indent="0" lvl="0" marL="0" rtl="0" algn="l">
              <a:spcBef>
                <a:spcPts val="1000"/>
              </a:spcBef>
              <a:spcAft>
                <a:spcPts val="0"/>
              </a:spcAft>
              <a:buNone/>
            </a:pPr>
            <a:r>
              <a:t/>
            </a:r>
            <a:endParaRPr>
              <a:latin typeface="Times New Roman"/>
              <a:ea typeface="Times New Roman"/>
              <a:cs typeface="Times New Roman"/>
              <a:sym typeface="Times New Roman"/>
            </a:endParaRPr>
          </a:p>
          <a:p>
            <a:pPr indent="-317182" lvl="0" marL="457200" rtl="0" algn="l">
              <a:spcBef>
                <a:spcPts val="1000"/>
              </a:spcBef>
              <a:spcAft>
                <a:spcPts val="0"/>
              </a:spcAft>
              <a:buSzPct val="64285"/>
              <a:buChar char="•"/>
            </a:pPr>
            <a:r>
              <a:rPr b="1" lang="en-US">
                <a:latin typeface="Times New Roman"/>
                <a:ea typeface="Times New Roman"/>
                <a:cs typeface="Times New Roman"/>
                <a:sym typeface="Times New Roman"/>
              </a:rPr>
              <a:t>Traditional Storage Methods</a:t>
            </a:r>
            <a:r>
              <a:rPr lang="en-US">
                <a:latin typeface="Times New Roman"/>
                <a:ea typeface="Times New Roman"/>
                <a:cs typeface="Times New Roman"/>
                <a:sym typeface="Times New Roman"/>
              </a:rPr>
              <a:t>: Documents have been stored in centralized databases.</a:t>
            </a:r>
            <a:endParaRPr>
              <a:latin typeface="Times New Roman"/>
              <a:ea typeface="Times New Roman"/>
              <a:cs typeface="Times New Roman"/>
              <a:sym typeface="Times New Roman"/>
            </a:endParaRPr>
          </a:p>
          <a:p>
            <a:pPr indent="0" lvl="0" marL="457200" rtl="0" algn="l">
              <a:spcBef>
                <a:spcPts val="1000"/>
              </a:spcBef>
              <a:spcAft>
                <a:spcPts val="0"/>
              </a:spcAft>
              <a:buNone/>
            </a:pPr>
            <a:r>
              <a:t/>
            </a:r>
            <a:endParaRPr>
              <a:latin typeface="Times New Roman"/>
              <a:ea typeface="Times New Roman"/>
              <a:cs typeface="Times New Roman"/>
              <a:sym typeface="Times New Roman"/>
            </a:endParaRPr>
          </a:p>
          <a:p>
            <a:pPr indent="-317182" lvl="0" marL="457200" rtl="0" algn="l">
              <a:spcBef>
                <a:spcPts val="1000"/>
              </a:spcBef>
              <a:spcAft>
                <a:spcPts val="0"/>
              </a:spcAft>
              <a:buSzPct val="64285"/>
              <a:buChar char="•"/>
            </a:pPr>
            <a:r>
              <a:rPr b="1" lang="en-US">
                <a:latin typeface="Times New Roman"/>
                <a:ea typeface="Times New Roman"/>
                <a:cs typeface="Times New Roman"/>
                <a:sym typeface="Times New Roman"/>
              </a:rPr>
              <a:t>Issues with Conventional Approach</a:t>
            </a:r>
            <a:r>
              <a:rPr lang="en-US">
                <a:latin typeface="Times New Roman"/>
                <a:ea typeface="Times New Roman"/>
                <a:cs typeface="Times New Roman"/>
                <a:sym typeface="Times New Roman"/>
              </a:rPr>
              <a:t>: Increasingly inadequate due to vulnerabilities like system breakdowns and security breaches.</a:t>
            </a:r>
            <a:endParaRPr>
              <a:latin typeface="Times New Roman"/>
              <a:ea typeface="Times New Roman"/>
              <a:cs typeface="Times New Roman"/>
              <a:sym typeface="Times New Roman"/>
            </a:endParaRPr>
          </a:p>
          <a:p>
            <a:pPr indent="0" lvl="0" marL="457200" rtl="0" algn="l">
              <a:spcBef>
                <a:spcPts val="1000"/>
              </a:spcBef>
              <a:spcAft>
                <a:spcPts val="0"/>
              </a:spcAft>
              <a:buNone/>
            </a:pPr>
            <a:r>
              <a:t/>
            </a:r>
            <a:endParaRPr>
              <a:latin typeface="Times New Roman"/>
              <a:ea typeface="Times New Roman"/>
              <a:cs typeface="Times New Roman"/>
              <a:sym typeface="Times New Roman"/>
            </a:endParaRPr>
          </a:p>
          <a:p>
            <a:pPr indent="-317182" lvl="0" marL="457200" rtl="0" algn="l">
              <a:spcBef>
                <a:spcPts val="1000"/>
              </a:spcBef>
              <a:spcAft>
                <a:spcPts val="0"/>
              </a:spcAft>
              <a:buSzPct val="64285"/>
              <a:buChar char="•"/>
            </a:pPr>
            <a:r>
              <a:rPr b="1" lang="en-US">
                <a:latin typeface="Times New Roman"/>
                <a:ea typeface="Times New Roman"/>
                <a:cs typeface="Times New Roman"/>
                <a:sym typeface="Times New Roman"/>
              </a:rPr>
              <a:t>Demand for Improvement</a:t>
            </a:r>
            <a:r>
              <a:rPr lang="en-US">
                <a:latin typeface="Times New Roman"/>
                <a:ea typeface="Times New Roman"/>
                <a:cs typeface="Times New Roman"/>
                <a:sym typeface="Times New Roman"/>
              </a:rPr>
              <a:t>: There's a clear need for a more secure, robust, and transparent system.</a:t>
            </a:r>
            <a:endParaRPr>
              <a:latin typeface="Times New Roman"/>
              <a:ea typeface="Times New Roman"/>
              <a:cs typeface="Times New Roman"/>
              <a:sym typeface="Times New Roman"/>
            </a:endParaRPr>
          </a:p>
          <a:p>
            <a:pPr indent="0" lvl="0" marL="457200" rtl="0" algn="l">
              <a:spcBef>
                <a:spcPts val="1000"/>
              </a:spcBef>
              <a:spcAft>
                <a:spcPts val="0"/>
              </a:spcAft>
              <a:buNone/>
            </a:pPr>
            <a:r>
              <a:t/>
            </a:r>
            <a:endParaRPr>
              <a:latin typeface="Times New Roman"/>
              <a:ea typeface="Times New Roman"/>
              <a:cs typeface="Times New Roman"/>
              <a:sym typeface="Times New Roman"/>
            </a:endParaRPr>
          </a:p>
          <a:p>
            <a:pPr indent="-317182" lvl="0" marL="457200" rtl="0" algn="l">
              <a:spcBef>
                <a:spcPts val="1000"/>
              </a:spcBef>
              <a:spcAft>
                <a:spcPts val="0"/>
              </a:spcAft>
              <a:buSzPct val="64285"/>
              <a:buChar char="•"/>
            </a:pPr>
            <a:r>
              <a:rPr b="1" lang="en-US">
                <a:latin typeface="Times New Roman"/>
                <a:ea typeface="Times New Roman"/>
                <a:cs typeface="Times New Roman"/>
                <a:sym typeface="Times New Roman"/>
              </a:rPr>
              <a:t>Blockchain Technology Introduction</a:t>
            </a:r>
            <a:r>
              <a:rPr lang="en-US">
                <a:latin typeface="Times New Roman"/>
                <a:ea typeface="Times New Roman"/>
                <a:cs typeface="Times New Roman"/>
                <a:sym typeface="Times New Roman"/>
              </a:rPr>
              <a:t>: Known for its association with cryptocurrencies, blockchain technology is highlighted for its impact on data security and integrity.</a:t>
            </a:r>
            <a:endParaRPr>
              <a:latin typeface="Times New Roman"/>
              <a:ea typeface="Times New Roman"/>
              <a:cs typeface="Times New Roman"/>
              <a:sym typeface="Times New Roman"/>
            </a:endParaRPr>
          </a:p>
        </p:txBody>
      </p:sp>
      <p:sp>
        <p:nvSpPr>
          <p:cNvPr id="97" name="Google Shape;9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2"/>
          <p:cNvSpPr txBox="1"/>
          <p:nvPr>
            <p:ph type="title"/>
          </p:nvPr>
        </p:nvSpPr>
        <p:spPr>
          <a:xfrm>
            <a:off x="838200" y="365125"/>
            <a:ext cx="10515600" cy="819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200"/>
              <a:buFont typeface="Times New Roman"/>
              <a:buNone/>
            </a:pPr>
            <a:r>
              <a:rPr b="1" lang="en-US" sz="3200">
                <a:solidFill>
                  <a:srgbClr val="2F5496"/>
                </a:solidFill>
                <a:latin typeface="Times New Roman"/>
                <a:ea typeface="Times New Roman"/>
                <a:cs typeface="Times New Roman"/>
                <a:sym typeface="Times New Roman"/>
              </a:rPr>
              <a:t>Results and Discussion</a:t>
            </a:r>
            <a:endParaRPr/>
          </a:p>
        </p:txBody>
      </p:sp>
      <p:sp>
        <p:nvSpPr>
          <p:cNvPr id="231" name="Google Shape;231;p32"/>
          <p:cNvSpPr txBox="1"/>
          <p:nvPr>
            <p:ph idx="1" type="body"/>
          </p:nvPr>
        </p:nvSpPr>
        <p:spPr>
          <a:xfrm>
            <a:off x="838200" y="1399942"/>
            <a:ext cx="10515600" cy="4058100"/>
          </a:xfrm>
          <a:prstGeom prst="rect">
            <a:avLst/>
          </a:prstGeom>
          <a:noFill/>
          <a:ln>
            <a:noFill/>
          </a:ln>
        </p:spPr>
        <p:txBody>
          <a:bodyPr anchorCtr="0" anchor="t" bIns="45700" lIns="91425" spcFirstLastPara="1" rIns="91425" wrap="square" tIns="45700">
            <a:noAutofit/>
          </a:bodyPr>
          <a:lstStyle/>
          <a:p>
            <a:pPr indent="-374650" lvl="0" marL="457200" rtl="0" algn="l">
              <a:lnSpc>
                <a:spcPct val="70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Blockchain's move raised concerns about handling large data volumes. Efforts focus on boosting scalability and performance.</a:t>
            </a:r>
            <a:endParaRPr sz="2300">
              <a:latin typeface="Times New Roman"/>
              <a:ea typeface="Times New Roman"/>
              <a:cs typeface="Times New Roman"/>
              <a:sym typeface="Times New Roman"/>
            </a:endParaRPr>
          </a:p>
          <a:p>
            <a:pPr indent="0" lvl="0" marL="914400" rtl="0" algn="l">
              <a:lnSpc>
                <a:spcPct val="70000"/>
              </a:lnSpc>
              <a:spcBef>
                <a:spcPts val="0"/>
              </a:spcBef>
              <a:spcAft>
                <a:spcPts val="0"/>
              </a:spcAft>
              <a:buNone/>
            </a:pPr>
            <a:r>
              <a:t/>
            </a:r>
            <a:endParaRPr sz="2300">
              <a:latin typeface="Times New Roman"/>
              <a:ea typeface="Times New Roman"/>
              <a:cs typeface="Times New Roman"/>
              <a:sym typeface="Times New Roman"/>
            </a:endParaRPr>
          </a:p>
          <a:p>
            <a:pPr indent="-374650" lvl="0" marL="457200" rtl="0" algn="l">
              <a:lnSpc>
                <a:spcPct val="70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Initial costs of blockchain weighed against long-term gains: lower fraud, admin burdens, and increased efficiency.</a:t>
            </a:r>
            <a:endParaRPr sz="2300">
              <a:latin typeface="Times New Roman"/>
              <a:ea typeface="Times New Roman"/>
              <a:cs typeface="Times New Roman"/>
              <a:sym typeface="Times New Roman"/>
            </a:endParaRPr>
          </a:p>
          <a:p>
            <a:pPr indent="0" lvl="0" marL="914400" rtl="0" algn="l">
              <a:lnSpc>
                <a:spcPct val="70000"/>
              </a:lnSpc>
              <a:spcBef>
                <a:spcPts val="0"/>
              </a:spcBef>
              <a:spcAft>
                <a:spcPts val="0"/>
              </a:spcAft>
              <a:buNone/>
            </a:pPr>
            <a:r>
              <a:t/>
            </a:r>
            <a:endParaRPr sz="2300">
              <a:latin typeface="Times New Roman"/>
              <a:ea typeface="Times New Roman"/>
              <a:cs typeface="Times New Roman"/>
              <a:sym typeface="Times New Roman"/>
            </a:endParaRPr>
          </a:p>
          <a:p>
            <a:pPr indent="-374650" lvl="0" marL="457200" rtl="0" algn="l">
              <a:lnSpc>
                <a:spcPct val="70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Cross-sector teamwork was vital. Integration with government and insurers was key for success.</a:t>
            </a:r>
            <a:endParaRPr sz="2300">
              <a:latin typeface="Times New Roman"/>
              <a:ea typeface="Times New Roman"/>
              <a:cs typeface="Times New Roman"/>
              <a:sym typeface="Times New Roman"/>
            </a:endParaRPr>
          </a:p>
          <a:p>
            <a:pPr indent="0" lvl="0" marL="914400" rtl="0" algn="l">
              <a:lnSpc>
                <a:spcPct val="70000"/>
              </a:lnSpc>
              <a:spcBef>
                <a:spcPts val="0"/>
              </a:spcBef>
              <a:spcAft>
                <a:spcPts val="0"/>
              </a:spcAft>
              <a:buNone/>
            </a:pPr>
            <a:r>
              <a:t/>
            </a:r>
            <a:endParaRPr sz="2300">
              <a:latin typeface="Times New Roman"/>
              <a:ea typeface="Times New Roman"/>
              <a:cs typeface="Times New Roman"/>
              <a:sym typeface="Times New Roman"/>
            </a:endParaRPr>
          </a:p>
          <a:p>
            <a:pPr indent="-374650" lvl="0" marL="457200" rtl="0" algn="l">
              <a:lnSpc>
                <a:spcPct val="70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Regulatory compliance discussions stressed ongoing system adaptation for changing legal and industry norms.</a:t>
            </a:r>
            <a:endParaRPr sz="2300">
              <a:latin typeface="Times New Roman"/>
              <a:ea typeface="Times New Roman"/>
              <a:cs typeface="Times New Roman"/>
              <a:sym typeface="Times New Roman"/>
            </a:endParaRPr>
          </a:p>
          <a:p>
            <a:pPr indent="0" lvl="0" marL="914400" rtl="0" algn="l">
              <a:lnSpc>
                <a:spcPct val="70000"/>
              </a:lnSpc>
              <a:spcBef>
                <a:spcPts val="0"/>
              </a:spcBef>
              <a:spcAft>
                <a:spcPts val="0"/>
              </a:spcAft>
              <a:buNone/>
            </a:pPr>
            <a:r>
              <a:t/>
            </a:r>
            <a:endParaRPr sz="2300">
              <a:latin typeface="Times New Roman"/>
              <a:ea typeface="Times New Roman"/>
              <a:cs typeface="Times New Roman"/>
              <a:sym typeface="Times New Roman"/>
            </a:endParaRPr>
          </a:p>
          <a:p>
            <a:pPr indent="-374650" lvl="0" marL="457200" rtl="0" algn="l">
              <a:lnSpc>
                <a:spcPct val="70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Environmental impact mattered. Focus shifted to eco-friendly consensus mechanisms like proof-of-stake.</a:t>
            </a:r>
            <a:endParaRPr sz="2300">
              <a:latin typeface="Times New Roman"/>
              <a:ea typeface="Times New Roman"/>
              <a:cs typeface="Times New Roman"/>
              <a:sym typeface="Times New Roman"/>
            </a:endParaRPr>
          </a:p>
        </p:txBody>
      </p:sp>
      <p:sp>
        <p:nvSpPr>
          <p:cNvPr id="232" name="Google Shape;232;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3"/>
          <p:cNvSpPr txBox="1"/>
          <p:nvPr>
            <p:ph type="title"/>
          </p:nvPr>
        </p:nvSpPr>
        <p:spPr>
          <a:xfrm>
            <a:off x="838200" y="365125"/>
            <a:ext cx="10515600" cy="81924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200"/>
              <a:buFont typeface="Times New Roman"/>
              <a:buNone/>
            </a:pPr>
            <a:r>
              <a:rPr b="1" lang="en-US" sz="3200">
                <a:solidFill>
                  <a:srgbClr val="2F5496"/>
                </a:solidFill>
                <a:latin typeface="Times New Roman"/>
                <a:ea typeface="Times New Roman"/>
                <a:cs typeface="Times New Roman"/>
                <a:sym typeface="Times New Roman"/>
              </a:rPr>
              <a:t>Challenges Faced in </a:t>
            </a:r>
            <a:r>
              <a:rPr b="1" lang="en-US" sz="3200">
                <a:solidFill>
                  <a:srgbClr val="2F5496"/>
                </a:solidFill>
                <a:latin typeface="Times New Roman"/>
                <a:ea typeface="Times New Roman"/>
                <a:cs typeface="Times New Roman"/>
                <a:sym typeface="Times New Roman"/>
              </a:rPr>
              <a:t>developing</a:t>
            </a:r>
            <a:r>
              <a:rPr b="1" lang="en-US" sz="3200">
                <a:solidFill>
                  <a:srgbClr val="2F5496"/>
                </a:solidFill>
                <a:latin typeface="Times New Roman"/>
                <a:ea typeface="Times New Roman"/>
                <a:cs typeface="Times New Roman"/>
                <a:sym typeface="Times New Roman"/>
              </a:rPr>
              <a:t> myDeed</a:t>
            </a:r>
            <a:endParaRPr/>
          </a:p>
        </p:txBody>
      </p:sp>
      <p:sp>
        <p:nvSpPr>
          <p:cNvPr id="238" name="Google Shape;238;p33"/>
          <p:cNvSpPr txBox="1"/>
          <p:nvPr>
            <p:ph idx="1" type="body"/>
          </p:nvPr>
        </p:nvSpPr>
        <p:spPr>
          <a:xfrm>
            <a:off x="838200" y="1399954"/>
            <a:ext cx="10515600" cy="4058100"/>
          </a:xfrm>
          <a:prstGeom prst="rect">
            <a:avLst/>
          </a:prstGeom>
          <a:noFill/>
          <a:ln>
            <a:noFill/>
          </a:ln>
        </p:spPr>
        <p:txBody>
          <a:bodyPr anchorCtr="0" anchor="t" bIns="45700" lIns="91425" spcFirstLastPara="1" rIns="91425" wrap="square" tIns="45700">
            <a:noAutofit/>
          </a:bodyPr>
          <a:lstStyle/>
          <a:p>
            <a:pPr indent="-254000" lvl="0" marL="228600" rtl="0" algn="l">
              <a:spcBef>
                <a:spcPts val="0"/>
              </a:spcBef>
              <a:spcAft>
                <a:spcPts val="0"/>
              </a:spcAft>
              <a:buSzPts val="2200"/>
              <a:buChar char="•"/>
            </a:pPr>
            <a:r>
              <a:rPr b="1" lang="en-US" sz="2200">
                <a:latin typeface="Times New Roman"/>
                <a:ea typeface="Times New Roman"/>
                <a:cs typeface="Times New Roman"/>
                <a:sym typeface="Times New Roman"/>
              </a:rPr>
              <a:t>Resource Limitations</a:t>
            </a:r>
            <a:r>
              <a:rPr lang="en-US" sz="2200">
                <a:latin typeface="Times New Roman"/>
                <a:ea typeface="Times New Roman"/>
                <a:cs typeface="Times New Roman"/>
                <a:sym typeface="Times New Roman"/>
              </a:rPr>
              <a:t>: Insufficient resources for comprehensive project development.</a:t>
            </a:r>
            <a:endParaRPr sz="2200">
              <a:latin typeface="Times New Roman"/>
              <a:ea typeface="Times New Roman"/>
              <a:cs typeface="Times New Roman"/>
              <a:sym typeface="Times New Roman"/>
            </a:endParaRPr>
          </a:p>
          <a:p>
            <a:pPr indent="0" lvl="0" marL="228600" rtl="0" algn="l">
              <a:spcBef>
                <a:spcPts val="0"/>
              </a:spcBef>
              <a:spcAft>
                <a:spcPts val="0"/>
              </a:spcAft>
              <a:buNone/>
            </a:pPr>
            <a:r>
              <a:t/>
            </a:r>
            <a:endParaRPr sz="2200">
              <a:latin typeface="Times New Roman"/>
              <a:ea typeface="Times New Roman"/>
              <a:cs typeface="Times New Roman"/>
              <a:sym typeface="Times New Roman"/>
            </a:endParaRPr>
          </a:p>
          <a:p>
            <a:pPr indent="-254000" lvl="0" marL="228600" rtl="0" algn="l">
              <a:spcBef>
                <a:spcPts val="0"/>
              </a:spcBef>
              <a:spcAft>
                <a:spcPts val="0"/>
              </a:spcAft>
              <a:buSzPts val="2200"/>
              <a:buChar char="•"/>
            </a:pPr>
            <a:r>
              <a:rPr b="1" lang="en-US" sz="2200">
                <a:latin typeface="Times New Roman"/>
                <a:ea typeface="Times New Roman"/>
                <a:cs typeface="Times New Roman"/>
                <a:sym typeface="Times New Roman"/>
              </a:rPr>
              <a:t>Smart Contract Testing</a:t>
            </a:r>
            <a:r>
              <a:rPr lang="en-US" sz="2200">
                <a:latin typeface="Times New Roman"/>
                <a:ea typeface="Times New Roman"/>
                <a:cs typeface="Times New Roman"/>
                <a:sym typeface="Times New Roman"/>
              </a:rPr>
              <a:t>: Ensuring thorough and accurate testing of smart contracts functionalities and security measures.</a:t>
            </a:r>
            <a:endParaRPr sz="2200">
              <a:latin typeface="Times New Roman"/>
              <a:ea typeface="Times New Roman"/>
              <a:cs typeface="Times New Roman"/>
              <a:sym typeface="Times New Roman"/>
            </a:endParaRPr>
          </a:p>
          <a:p>
            <a:pPr indent="0" lvl="0" marL="228600" rtl="0" algn="l">
              <a:spcBef>
                <a:spcPts val="0"/>
              </a:spcBef>
              <a:spcAft>
                <a:spcPts val="0"/>
              </a:spcAft>
              <a:buNone/>
            </a:pPr>
            <a:r>
              <a:t/>
            </a:r>
            <a:endParaRPr sz="2200">
              <a:latin typeface="Times New Roman"/>
              <a:ea typeface="Times New Roman"/>
              <a:cs typeface="Times New Roman"/>
              <a:sym typeface="Times New Roman"/>
            </a:endParaRPr>
          </a:p>
          <a:p>
            <a:pPr indent="-254000" lvl="0" marL="228600" rtl="0" algn="l">
              <a:spcBef>
                <a:spcPts val="0"/>
              </a:spcBef>
              <a:spcAft>
                <a:spcPts val="0"/>
              </a:spcAft>
              <a:buSzPts val="2200"/>
              <a:buChar char="•"/>
            </a:pPr>
            <a:r>
              <a:rPr b="1" lang="en-US" sz="2200">
                <a:latin typeface="Times New Roman"/>
                <a:ea typeface="Times New Roman"/>
                <a:cs typeface="Times New Roman"/>
                <a:sym typeface="Times New Roman"/>
              </a:rPr>
              <a:t>Smart Contract Deployment</a:t>
            </a:r>
            <a:r>
              <a:rPr lang="en-US" sz="2200">
                <a:latin typeface="Times New Roman"/>
                <a:ea typeface="Times New Roman"/>
                <a:cs typeface="Times New Roman"/>
                <a:sym typeface="Times New Roman"/>
              </a:rPr>
              <a:t>: Effective deployment strategies for seamless integration and operation within the system.</a:t>
            </a:r>
            <a:endParaRPr sz="2200">
              <a:latin typeface="Times New Roman"/>
              <a:ea typeface="Times New Roman"/>
              <a:cs typeface="Times New Roman"/>
              <a:sym typeface="Times New Roman"/>
            </a:endParaRPr>
          </a:p>
          <a:p>
            <a:pPr indent="0" lvl="0" marL="228600" rtl="0" algn="l">
              <a:spcBef>
                <a:spcPts val="0"/>
              </a:spcBef>
              <a:spcAft>
                <a:spcPts val="0"/>
              </a:spcAft>
              <a:buNone/>
            </a:pPr>
            <a:r>
              <a:t/>
            </a:r>
            <a:endParaRPr sz="2200">
              <a:latin typeface="Times New Roman"/>
              <a:ea typeface="Times New Roman"/>
              <a:cs typeface="Times New Roman"/>
              <a:sym typeface="Times New Roman"/>
            </a:endParaRPr>
          </a:p>
          <a:p>
            <a:pPr indent="-254000" lvl="0" marL="228600" rtl="0" algn="l">
              <a:spcBef>
                <a:spcPts val="0"/>
              </a:spcBef>
              <a:spcAft>
                <a:spcPts val="0"/>
              </a:spcAft>
              <a:buSzPts val="2200"/>
              <a:buChar char="•"/>
            </a:pPr>
            <a:r>
              <a:rPr b="1" lang="en-US" sz="2200">
                <a:latin typeface="Times New Roman"/>
                <a:ea typeface="Times New Roman"/>
                <a:cs typeface="Times New Roman"/>
                <a:sym typeface="Times New Roman"/>
              </a:rPr>
              <a:t>Webpage Load Time Enhancement</a:t>
            </a:r>
            <a:r>
              <a:rPr lang="en-US" sz="2200">
                <a:latin typeface="Times New Roman"/>
                <a:ea typeface="Times New Roman"/>
                <a:cs typeface="Times New Roman"/>
                <a:sym typeface="Times New Roman"/>
              </a:rPr>
              <a:t>: Improving the </a:t>
            </a:r>
            <a:r>
              <a:rPr lang="en-US" sz="2200">
                <a:latin typeface="Times New Roman"/>
                <a:ea typeface="Times New Roman"/>
                <a:cs typeface="Times New Roman"/>
                <a:sym typeface="Times New Roman"/>
              </a:rPr>
              <a:t>webpage</a:t>
            </a:r>
            <a:r>
              <a:rPr lang="en-US" sz="2200">
                <a:latin typeface="Times New Roman"/>
                <a:ea typeface="Times New Roman"/>
                <a:cs typeface="Times New Roman"/>
                <a:sym typeface="Times New Roman"/>
              </a:rPr>
              <a:t> loading speed to enhance user experience and accessibility.</a:t>
            </a:r>
            <a:endParaRPr sz="2200">
              <a:latin typeface="Times New Roman"/>
              <a:ea typeface="Times New Roman"/>
              <a:cs typeface="Times New Roman"/>
              <a:sym typeface="Times New Roman"/>
            </a:endParaRPr>
          </a:p>
          <a:p>
            <a:pPr indent="0" lvl="0" marL="228600" rtl="0" algn="l">
              <a:spcBef>
                <a:spcPts val="0"/>
              </a:spcBef>
              <a:spcAft>
                <a:spcPts val="0"/>
              </a:spcAft>
              <a:buNone/>
            </a:pPr>
            <a:r>
              <a:t/>
            </a:r>
            <a:endParaRPr sz="2200">
              <a:latin typeface="Times New Roman"/>
              <a:ea typeface="Times New Roman"/>
              <a:cs typeface="Times New Roman"/>
              <a:sym typeface="Times New Roman"/>
            </a:endParaRPr>
          </a:p>
          <a:p>
            <a:pPr indent="-254000" lvl="0" marL="228600" rtl="0" algn="l">
              <a:spcBef>
                <a:spcPts val="0"/>
              </a:spcBef>
              <a:spcAft>
                <a:spcPts val="0"/>
              </a:spcAft>
              <a:buSzPts val="2200"/>
              <a:buChar char="•"/>
            </a:pPr>
            <a:r>
              <a:rPr b="1" lang="en-US" sz="2200">
                <a:latin typeface="Times New Roman"/>
                <a:ea typeface="Times New Roman"/>
                <a:cs typeface="Times New Roman"/>
                <a:sym typeface="Times New Roman"/>
              </a:rPr>
              <a:t>Scalability</a:t>
            </a:r>
            <a:r>
              <a:rPr lang="en-US" sz="2200">
                <a:latin typeface="Times New Roman"/>
                <a:ea typeface="Times New Roman"/>
                <a:cs typeface="Times New Roman"/>
                <a:sym typeface="Times New Roman"/>
              </a:rPr>
              <a:t>: Handling increased user activity and data volume while maintaining system performance.</a:t>
            </a:r>
            <a:endParaRPr sz="2200">
              <a:latin typeface="Times New Roman"/>
              <a:ea typeface="Times New Roman"/>
              <a:cs typeface="Times New Roman"/>
              <a:sym typeface="Times New Roman"/>
            </a:endParaRPr>
          </a:p>
        </p:txBody>
      </p:sp>
      <p:sp>
        <p:nvSpPr>
          <p:cNvPr id="239" name="Google Shape;23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4"/>
          <p:cNvSpPr txBox="1"/>
          <p:nvPr>
            <p:ph idx="1" type="body"/>
          </p:nvPr>
        </p:nvSpPr>
        <p:spPr>
          <a:xfrm>
            <a:off x="0" y="0"/>
            <a:ext cx="12192000" cy="6858000"/>
          </a:xfrm>
          <a:prstGeom prst="rect">
            <a:avLst/>
          </a:prstGeom>
          <a:solidFill>
            <a:srgbClr val="1F3864"/>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600"/>
              <a:buNone/>
            </a:pPr>
            <a:r>
              <a:t/>
            </a:r>
            <a:endParaRPr sz="6600">
              <a:solidFill>
                <a:srgbClr val="FFFF00"/>
              </a:solidFill>
              <a:latin typeface="Times New Roman"/>
              <a:ea typeface="Times New Roman"/>
              <a:cs typeface="Times New Roman"/>
              <a:sym typeface="Times New Roman"/>
            </a:endParaRPr>
          </a:p>
          <a:p>
            <a:pPr indent="0" lvl="0" marL="0" rtl="0" algn="ctr">
              <a:lnSpc>
                <a:spcPct val="90000"/>
              </a:lnSpc>
              <a:spcBef>
                <a:spcPts val="1000"/>
              </a:spcBef>
              <a:spcAft>
                <a:spcPts val="0"/>
              </a:spcAft>
              <a:buClr>
                <a:srgbClr val="FFFF00"/>
              </a:buClr>
              <a:buSzPts val="6600"/>
              <a:buNone/>
            </a:pPr>
            <a:r>
              <a:rPr lang="en-US" sz="6600">
                <a:solidFill>
                  <a:srgbClr val="FFFF00"/>
                </a:solidFill>
                <a:latin typeface="Times New Roman"/>
                <a:ea typeface="Times New Roman"/>
                <a:cs typeface="Times New Roman"/>
                <a:sym typeface="Times New Roman"/>
              </a:rPr>
              <a:t>  </a:t>
            </a:r>
            <a:r>
              <a:rPr lang="en-US" sz="6600">
                <a:solidFill>
                  <a:srgbClr val="F7CAAC"/>
                </a:solidFill>
                <a:latin typeface="Times New Roman"/>
                <a:ea typeface="Times New Roman"/>
                <a:cs typeface="Times New Roman"/>
                <a:sym typeface="Times New Roman"/>
              </a:rPr>
              <a:t>Q&amp;A</a:t>
            </a:r>
            <a:endParaRPr/>
          </a:p>
          <a:p>
            <a:pPr indent="0" lvl="0" marL="0" rtl="0" algn="ctr">
              <a:lnSpc>
                <a:spcPct val="90000"/>
              </a:lnSpc>
              <a:spcBef>
                <a:spcPts val="1000"/>
              </a:spcBef>
              <a:spcAft>
                <a:spcPts val="0"/>
              </a:spcAft>
              <a:buClr>
                <a:schemeClr val="dk1"/>
              </a:buClr>
              <a:buSzPts val="6600"/>
              <a:buNone/>
            </a:pPr>
            <a:r>
              <a:t/>
            </a:r>
            <a:endParaRPr sz="6600">
              <a:solidFill>
                <a:srgbClr val="A71180"/>
              </a:solidFill>
              <a:latin typeface="Times New Roman"/>
              <a:ea typeface="Times New Roman"/>
              <a:cs typeface="Times New Roman"/>
              <a:sym typeface="Times New Roman"/>
            </a:endParaRPr>
          </a:p>
        </p:txBody>
      </p:sp>
      <p:sp>
        <p:nvSpPr>
          <p:cNvPr id="245" name="Google Shape;245;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pic>
        <p:nvPicPr>
          <p:cNvPr descr="bd04924_" id="246" name="Google Shape;246;p34"/>
          <p:cNvPicPr preferRelativeResize="0"/>
          <p:nvPr/>
        </p:nvPicPr>
        <p:blipFill rotWithShape="1">
          <a:blip r:embed="rId3">
            <a:alphaModFix/>
          </a:blip>
          <a:srcRect b="0" l="0" r="0" t="0"/>
          <a:stretch/>
        </p:blipFill>
        <p:spPr>
          <a:xfrm>
            <a:off x="5005253" y="2150340"/>
            <a:ext cx="2841170" cy="383241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5"/>
          <p:cNvSpPr txBox="1"/>
          <p:nvPr>
            <p:ph idx="1" type="body"/>
          </p:nvPr>
        </p:nvSpPr>
        <p:spPr>
          <a:xfrm>
            <a:off x="838200" y="2547258"/>
            <a:ext cx="10515600" cy="1214846"/>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A71180"/>
              </a:buClr>
              <a:buSzPts val="6600"/>
              <a:buNone/>
            </a:pPr>
            <a:r>
              <a:rPr lang="en-US" sz="6600">
                <a:solidFill>
                  <a:srgbClr val="A71180"/>
                </a:solidFill>
                <a:latin typeface="Times New Roman"/>
                <a:ea typeface="Times New Roman"/>
                <a:cs typeface="Times New Roman"/>
                <a:sym typeface="Times New Roman"/>
              </a:rPr>
              <a:t>Thank you !!</a:t>
            </a:r>
            <a:endParaRPr/>
          </a:p>
        </p:txBody>
      </p:sp>
      <p:sp>
        <p:nvSpPr>
          <p:cNvPr id="252" name="Google Shape;252;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838200" y="365126"/>
            <a:ext cx="10515600" cy="679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0C0"/>
              </a:buClr>
              <a:buSzPts val="3200"/>
              <a:buFont typeface="Times New Roman"/>
              <a:buNone/>
            </a:pPr>
            <a:r>
              <a:rPr b="1" lang="en-US" sz="3200">
                <a:solidFill>
                  <a:srgbClr val="0070C0"/>
                </a:solidFill>
                <a:latin typeface="Times New Roman"/>
                <a:ea typeface="Times New Roman"/>
                <a:cs typeface="Times New Roman"/>
                <a:sym typeface="Times New Roman"/>
              </a:rPr>
              <a:t>Introduction to myDeed</a:t>
            </a:r>
            <a:endParaRPr/>
          </a:p>
        </p:txBody>
      </p:sp>
      <p:sp>
        <p:nvSpPr>
          <p:cNvPr id="103" name="Google Shape;103;p15"/>
          <p:cNvSpPr txBox="1"/>
          <p:nvPr>
            <p:ph idx="1" type="body"/>
          </p:nvPr>
        </p:nvSpPr>
        <p:spPr>
          <a:xfrm>
            <a:off x="838200" y="1332418"/>
            <a:ext cx="10515600" cy="4193100"/>
          </a:xfrm>
          <a:prstGeom prst="rect">
            <a:avLst/>
          </a:prstGeom>
          <a:noFill/>
          <a:ln>
            <a:noFill/>
          </a:ln>
        </p:spPr>
        <p:txBody>
          <a:bodyPr anchorCtr="0" anchor="t" bIns="45700" lIns="91425" spcFirstLastPara="1" rIns="91425" wrap="square" tIns="45700">
            <a:normAutofit fontScale="77500" lnSpcReduction="20000"/>
          </a:bodyPr>
          <a:lstStyle/>
          <a:p>
            <a:pPr indent="-317182" lvl="0" marL="457200" rtl="0" algn="l">
              <a:spcBef>
                <a:spcPts val="1000"/>
              </a:spcBef>
              <a:spcAft>
                <a:spcPts val="0"/>
              </a:spcAft>
              <a:buSzPct val="64285"/>
              <a:buChar char="•"/>
            </a:pPr>
            <a:r>
              <a:rPr b="1" lang="en-US">
                <a:latin typeface="Times New Roman"/>
                <a:ea typeface="Times New Roman"/>
                <a:cs typeface="Times New Roman"/>
                <a:sym typeface="Times New Roman"/>
              </a:rPr>
              <a:t>Core Features</a:t>
            </a:r>
            <a:r>
              <a:rPr lang="en-US">
                <a:latin typeface="Times New Roman"/>
                <a:ea typeface="Times New Roman"/>
                <a:cs typeface="Times New Roman"/>
                <a:sym typeface="Times New Roman"/>
              </a:rPr>
              <a:t>: Decentralization, transparency, and immutability make it stand out.</a:t>
            </a:r>
            <a:endParaRPr>
              <a:latin typeface="Times New Roman"/>
              <a:ea typeface="Times New Roman"/>
              <a:cs typeface="Times New Roman"/>
              <a:sym typeface="Times New Roman"/>
            </a:endParaRPr>
          </a:p>
          <a:p>
            <a:pPr indent="0" lvl="0" marL="457200" rtl="0" algn="l">
              <a:spcBef>
                <a:spcPts val="1000"/>
              </a:spcBef>
              <a:spcAft>
                <a:spcPts val="0"/>
              </a:spcAft>
              <a:buNone/>
            </a:pPr>
            <a:r>
              <a:t/>
            </a:r>
            <a:endParaRPr>
              <a:latin typeface="Times New Roman"/>
              <a:ea typeface="Times New Roman"/>
              <a:cs typeface="Times New Roman"/>
              <a:sym typeface="Times New Roman"/>
            </a:endParaRPr>
          </a:p>
          <a:p>
            <a:pPr indent="-317182" lvl="0" marL="457200" rtl="0" algn="l">
              <a:spcBef>
                <a:spcPts val="1000"/>
              </a:spcBef>
              <a:spcAft>
                <a:spcPts val="0"/>
              </a:spcAft>
              <a:buSzPct val="64285"/>
              <a:buChar char="•"/>
            </a:pPr>
            <a:r>
              <a:rPr b="1" lang="en-US">
                <a:latin typeface="Times New Roman"/>
                <a:ea typeface="Times New Roman"/>
                <a:cs typeface="Times New Roman"/>
                <a:sym typeface="Times New Roman"/>
              </a:rPr>
              <a:t>Addressing Limitations</a:t>
            </a:r>
            <a:r>
              <a:rPr lang="en-US">
                <a:latin typeface="Times New Roman"/>
                <a:ea typeface="Times New Roman"/>
                <a:cs typeface="Times New Roman"/>
                <a:sym typeface="Times New Roman"/>
              </a:rPr>
              <a:t>: Offers a solution to the shortcomings of traditional data storage methods.</a:t>
            </a:r>
            <a:endParaRPr>
              <a:latin typeface="Times New Roman"/>
              <a:ea typeface="Times New Roman"/>
              <a:cs typeface="Times New Roman"/>
              <a:sym typeface="Times New Roman"/>
            </a:endParaRPr>
          </a:p>
          <a:p>
            <a:pPr indent="0" lvl="0" marL="457200" rtl="0" algn="l">
              <a:spcBef>
                <a:spcPts val="1000"/>
              </a:spcBef>
              <a:spcAft>
                <a:spcPts val="0"/>
              </a:spcAft>
              <a:buNone/>
            </a:pPr>
            <a:r>
              <a:t/>
            </a:r>
            <a:endParaRPr>
              <a:latin typeface="Times New Roman"/>
              <a:ea typeface="Times New Roman"/>
              <a:cs typeface="Times New Roman"/>
              <a:sym typeface="Times New Roman"/>
            </a:endParaRPr>
          </a:p>
          <a:p>
            <a:pPr indent="-317182" lvl="0" marL="457200" rtl="0" algn="l">
              <a:spcBef>
                <a:spcPts val="1000"/>
              </a:spcBef>
              <a:spcAft>
                <a:spcPts val="0"/>
              </a:spcAft>
              <a:buSzPct val="64285"/>
              <a:buChar char="•"/>
            </a:pPr>
            <a:r>
              <a:rPr b="1" lang="en-US">
                <a:latin typeface="Times New Roman"/>
                <a:ea typeface="Times New Roman"/>
                <a:cs typeface="Times New Roman"/>
                <a:sym typeface="Times New Roman"/>
              </a:rPr>
              <a:t>Decentralized Nature</a:t>
            </a:r>
            <a:r>
              <a:rPr lang="en-US">
                <a:latin typeface="Times New Roman"/>
                <a:ea typeface="Times New Roman"/>
                <a:cs typeface="Times New Roman"/>
                <a:sym typeface="Times New Roman"/>
              </a:rPr>
              <a:t>: Data is distributed across a network, making it highly resistant to tampering and unauthorized access compared to centralized systems.</a:t>
            </a:r>
            <a:endParaRPr>
              <a:latin typeface="Times New Roman"/>
              <a:ea typeface="Times New Roman"/>
              <a:cs typeface="Times New Roman"/>
              <a:sym typeface="Times New Roman"/>
            </a:endParaRPr>
          </a:p>
          <a:p>
            <a:pPr indent="0" lvl="0" marL="457200" rtl="0" algn="l">
              <a:spcBef>
                <a:spcPts val="1000"/>
              </a:spcBef>
              <a:spcAft>
                <a:spcPts val="0"/>
              </a:spcAft>
              <a:buNone/>
            </a:pPr>
            <a:r>
              <a:t/>
            </a:r>
            <a:endParaRPr>
              <a:latin typeface="Times New Roman"/>
              <a:ea typeface="Times New Roman"/>
              <a:cs typeface="Times New Roman"/>
              <a:sym typeface="Times New Roman"/>
            </a:endParaRPr>
          </a:p>
          <a:p>
            <a:pPr indent="-317182" lvl="0" marL="457200" rtl="0" algn="l">
              <a:spcBef>
                <a:spcPts val="1000"/>
              </a:spcBef>
              <a:spcAft>
                <a:spcPts val="0"/>
              </a:spcAft>
              <a:buSzPct val="64285"/>
              <a:buChar char="•"/>
            </a:pPr>
            <a:r>
              <a:rPr b="1" lang="en-US">
                <a:latin typeface="Times New Roman"/>
                <a:ea typeface="Times New Roman"/>
                <a:cs typeface="Times New Roman"/>
                <a:sym typeface="Times New Roman"/>
              </a:rPr>
              <a:t>Project "myDeed" Objective</a:t>
            </a:r>
            <a:r>
              <a:rPr lang="en-US">
                <a:latin typeface="Times New Roman"/>
                <a:ea typeface="Times New Roman"/>
                <a:cs typeface="Times New Roman"/>
                <a:sym typeface="Times New Roman"/>
              </a:rPr>
              <a:t>: Aims to revolutionize the storage and accessibility of government documents.</a:t>
            </a:r>
            <a:endParaRPr>
              <a:latin typeface="Times New Roman"/>
              <a:ea typeface="Times New Roman"/>
              <a:cs typeface="Times New Roman"/>
              <a:sym typeface="Times New Roman"/>
            </a:endParaRPr>
          </a:p>
          <a:p>
            <a:pPr indent="0" lvl="0" marL="457200" rtl="0" algn="l">
              <a:spcBef>
                <a:spcPts val="1000"/>
              </a:spcBef>
              <a:spcAft>
                <a:spcPts val="0"/>
              </a:spcAft>
              <a:buNone/>
            </a:pPr>
            <a:r>
              <a:t/>
            </a:r>
            <a:endParaRPr>
              <a:latin typeface="Times New Roman"/>
              <a:ea typeface="Times New Roman"/>
              <a:cs typeface="Times New Roman"/>
              <a:sym typeface="Times New Roman"/>
            </a:endParaRPr>
          </a:p>
          <a:p>
            <a:pPr indent="-317182" lvl="0" marL="457200" rtl="0" algn="l">
              <a:spcBef>
                <a:spcPts val="1000"/>
              </a:spcBef>
              <a:spcAft>
                <a:spcPts val="0"/>
              </a:spcAft>
              <a:buSzPct val="64285"/>
              <a:buChar char="•"/>
            </a:pPr>
            <a:r>
              <a:rPr b="1" lang="en-US">
                <a:latin typeface="Times New Roman"/>
                <a:ea typeface="Times New Roman"/>
                <a:cs typeface="Times New Roman"/>
                <a:sym typeface="Times New Roman"/>
              </a:rPr>
              <a:t>Holistic Approach</a:t>
            </a:r>
            <a:r>
              <a:rPr lang="en-US">
                <a:latin typeface="Times New Roman"/>
                <a:ea typeface="Times New Roman"/>
                <a:cs typeface="Times New Roman"/>
                <a:sym typeface="Times New Roman"/>
              </a:rPr>
              <a:t>: Not just a technological project, but a response to evolving cybersecurity threats and the call for governance transparency.</a:t>
            </a:r>
            <a:endParaRPr>
              <a:latin typeface="Times New Roman"/>
              <a:ea typeface="Times New Roman"/>
              <a:cs typeface="Times New Roman"/>
              <a:sym typeface="Times New Roman"/>
            </a:endParaRPr>
          </a:p>
        </p:txBody>
      </p:sp>
      <p:sp>
        <p:nvSpPr>
          <p:cNvPr id="104" name="Google Shape;104;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838200" y="365126"/>
            <a:ext cx="10515600" cy="679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0C0"/>
              </a:buClr>
              <a:buSzPts val="3200"/>
              <a:buFont typeface="Times New Roman"/>
              <a:buNone/>
            </a:pPr>
            <a:r>
              <a:rPr b="1" lang="en-US" sz="3200">
                <a:solidFill>
                  <a:srgbClr val="0070C0"/>
                </a:solidFill>
                <a:latin typeface="Times New Roman"/>
                <a:ea typeface="Times New Roman"/>
                <a:cs typeface="Times New Roman"/>
                <a:sym typeface="Times New Roman"/>
              </a:rPr>
              <a:t>Introduction to myDeed</a:t>
            </a:r>
            <a:endParaRPr/>
          </a:p>
        </p:txBody>
      </p:sp>
      <p:sp>
        <p:nvSpPr>
          <p:cNvPr id="110" name="Google Shape;110;p16"/>
          <p:cNvSpPr txBox="1"/>
          <p:nvPr>
            <p:ph idx="1" type="body"/>
          </p:nvPr>
        </p:nvSpPr>
        <p:spPr>
          <a:xfrm>
            <a:off x="838200" y="1332418"/>
            <a:ext cx="10515600" cy="4193100"/>
          </a:xfrm>
          <a:prstGeom prst="rect">
            <a:avLst/>
          </a:prstGeom>
          <a:noFill/>
          <a:ln>
            <a:noFill/>
          </a:ln>
        </p:spPr>
        <p:txBody>
          <a:bodyPr anchorCtr="0" anchor="t" bIns="45700" lIns="91425" spcFirstLastPara="1" rIns="91425" wrap="square" tIns="45700">
            <a:normAutofit/>
          </a:bodyPr>
          <a:lstStyle/>
          <a:p>
            <a:pPr indent="-365125" lvl="0" marL="457200" rtl="0" algn="l">
              <a:spcBef>
                <a:spcPts val="1000"/>
              </a:spcBef>
              <a:spcAft>
                <a:spcPts val="0"/>
              </a:spcAft>
              <a:buSzPts val="2150"/>
              <a:buFont typeface="Times New Roman"/>
              <a:buChar char="•"/>
            </a:pPr>
            <a:r>
              <a:rPr lang="en-US" sz="2150">
                <a:latin typeface="Times New Roman"/>
                <a:ea typeface="Times New Roman"/>
                <a:cs typeface="Times New Roman"/>
                <a:sym typeface="Times New Roman"/>
              </a:rPr>
              <a:t>Blockchain Integration: Focuses on integrating blockchain into government data systems.</a:t>
            </a:r>
            <a:endParaRPr sz="2150">
              <a:latin typeface="Times New Roman"/>
              <a:ea typeface="Times New Roman"/>
              <a:cs typeface="Times New Roman"/>
              <a:sym typeface="Times New Roman"/>
            </a:endParaRPr>
          </a:p>
          <a:p>
            <a:pPr indent="0" lvl="0" marL="457200" rtl="0" algn="l">
              <a:spcBef>
                <a:spcPts val="1000"/>
              </a:spcBef>
              <a:spcAft>
                <a:spcPts val="0"/>
              </a:spcAft>
              <a:buNone/>
            </a:pPr>
            <a:r>
              <a:t/>
            </a:r>
            <a:endParaRPr sz="2150">
              <a:latin typeface="Times New Roman"/>
              <a:ea typeface="Times New Roman"/>
              <a:cs typeface="Times New Roman"/>
              <a:sym typeface="Times New Roman"/>
            </a:endParaRPr>
          </a:p>
          <a:p>
            <a:pPr indent="-365125" lvl="0" marL="457200" rtl="0" algn="l">
              <a:spcBef>
                <a:spcPts val="1000"/>
              </a:spcBef>
              <a:spcAft>
                <a:spcPts val="0"/>
              </a:spcAft>
              <a:buSzPts val="2150"/>
              <a:buFont typeface="Times New Roman"/>
              <a:buChar char="•"/>
            </a:pPr>
            <a:r>
              <a:rPr lang="en-US" sz="2150">
                <a:latin typeface="Times New Roman"/>
                <a:ea typeface="Times New Roman"/>
                <a:cs typeface="Times New Roman"/>
                <a:sym typeface="Times New Roman"/>
              </a:rPr>
              <a:t>Defined Goals: Aim to set a new standard in document security and accessibility, emphasizing the integrity and confidentiality of crucial records.</a:t>
            </a:r>
            <a:endParaRPr sz="2150">
              <a:latin typeface="Times New Roman"/>
              <a:ea typeface="Times New Roman"/>
              <a:cs typeface="Times New Roman"/>
              <a:sym typeface="Times New Roman"/>
            </a:endParaRPr>
          </a:p>
          <a:p>
            <a:pPr indent="0" lvl="0" marL="457200" rtl="0" algn="l">
              <a:spcBef>
                <a:spcPts val="1000"/>
              </a:spcBef>
              <a:spcAft>
                <a:spcPts val="0"/>
              </a:spcAft>
              <a:buNone/>
            </a:pPr>
            <a:r>
              <a:t/>
            </a:r>
            <a:endParaRPr sz="2150">
              <a:latin typeface="Times New Roman"/>
              <a:ea typeface="Times New Roman"/>
              <a:cs typeface="Times New Roman"/>
              <a:sym typeface="Times New Roman"/>
            </a:endParaRPr>
          </a:p>
        </p:txBody>
      </p:sp>
      <p:sp>
        <p:nvSpPr>
          <p:cNvPr id="111" name="Google Shape;111;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838200" y="365125"/>
            <a:ext cx="10515600" cy="81924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200"/>
              <a:buFont typeface="Times New Roman"/>
              <a:buNone/>
            </a:pPr>
            <a:r>
              <a:rPr b="1" lang="en-US" sz="3200">
                <a:solidFill>
                  <a:srgbClr val="2F5496"/>
                </a:solidFill>
                <a:latin typeface="Times New Roman"/>
                <a:ea typeface="Times New Roman"/>
                <a:cs typeface="Times New Roman"/>
                <a:sym typeface="Times New Roman"/>
              </a:rPr>
              <a:t>About our team and reporting </a:t>
            </a:r>
            <a:r>
              <a:rPr b="1" i="1" lang="en-US" sz="3200">
                <a:solidFill>
                  <a:srgbClr val="2F5496"/>
                </a:solidFill>
                <a:latin typeface="Times New Roman"/>
                <a:ea typeface="Times New Roman"/>
                <a:cs typeface="Times New Roman"/>
                <a:sym typeface="Times New Roman"/>
              </a:rPr>
              <a:t>Guide </a:t>
            </a:r>
            <a:r>
              <a:rPr b="1" lang="en-US" sz="3200">
                <a:solidFill>
                  <a:srgbClr val="2F5496"/>
                </a:solidFill>
                <a:latin typeface="Times New Roman"/>
                <a:ea typeface="Times New Roman"/>
                <a:cs typeface="Times New Roman"/>
                <a:sym typeface="Times New Roman"/>
              </a:rPr>
              <a:t>and </a:t>
            </a:r>
            <a:r>
              <a:rPr b="1" i="1" lang="en-US" sz="3200">
                <a:solidFill>
                  <a:srgbClr val="2F5496"/>
                </a:solidFill>
                <a:latin typeface="Times New Roman"/>
                <a:ea typeface="Times New Roman"/>
                <a:cs typeface="Times New Roman"/>
                <a:sym typeface="Times New Roman"/>
              </a:rPr>
              <a:t>R</a:t>
            </a:r>
            <a:r>
              <a:rPr b="1" i="1" lang="en-US" sz="3200">
                <a:solidFill>
                  <a:srgbClr val="2F5496"/>
                </a:solidFill>
                <a:latin typeface="Times New Roman"/>
                <a:ea typeface="Times New Roman"/>
                <a:cs typeface="Times New Roman"/>
                <a:sym typeface="Times New Roman"/>
              </a:rPr>
              <a:t>eviewer</a:t>
            </a:r>
            <a:endParaRPr b="1" i="1" sz="3200">
              <a:solidFill>
                <a:srgbClr val="2F5496"/>
              </a:solidFill>
              <a:latin typeface="Times New Roman"/>
              <a:ea typeface="Times New Roman"/>
              <a:cs typeface="Times New Roman"/>
              <a:sym typeface="Times New Roman"/>
            </a:endParaRPr>
          </a:p>
        </p:txBody>
      </p:sp>
      <p:sp>
        <p:nvSpPr>
          <p:cNvPr id="117" name="Google Shape;117;p17"/>
          <p:cNvSpPr txBox="1"/>
          <p:nvPr>
            <p:ph idx="1" type="body"/>
          </p:nvPr>
        </p:nvSpPr>
        <p:spPr>
          <a:xfrm>
            <a:off x="838200" y="1399942"/>
            <a:ext cx="10515600" cy="4058100"/>
          </a:xfrm>
          <a:prstGeom prst="rect">
            <a:avLst/>
          </a:prstGeom>
          <a:noFill/>
          <a:ln>
            <a:noFill/>
          </a:ln>
        </p:spPr>
        <p:txBody>
          <a:bodyPr anchorCtr="0" anchor="t" bIns="45700" lIns="91425" spcFirstLastPara="1" rIns="91425" wrap="square" tIns="45700">
            <a:normAutofit lnSpcReduction="20000"/>
          </a:bodyPr>
          <a:lstStyle/>
          <a:p>
            <a:pPr indent="0" lvl="0" marL="0" rtl="0" algn="l">
              <a:spcBef>
                <a:spcPts val="0"/>
              </a:spcBef>
              <a:spcAft>
                <a:spcPts val="0"/>
              </a:spcAft>
              <a:buNone/>
            </a:pPr>
            <a:r>
              <a:rPr lang="en-US" sz="3000">
                <a:latin typeface="Times New Roman"/>
                <a:ea typeface="Times New Roman"/>
                <a:cs typeface="Times New Roman"/>
                <a:sym typeface="Times New Roman"/>
              </a:rPr>
              <a:t>We would like to </a:t>
            </a:r>
            <a:r>
              <a:rPr b="1" lang="en-US" sz="3000">
                <a:latin typeface="Times New Roman"/>
                <a:ea typeface="Times New Roman"/>
                <a:cs typeface="Times New Roman"/>
                <a:sym typeface="Times New Roman"/>
              </a:rPr>
              <a:t>Thank</a:t>
            </a:r>
            <a:endParaRPr b="1" sz="3000">
              <a:latin typeface="Times New Roman"/>
              <a:ea typeface="Times New Roman"/>
              <a:cs typeface="Times New Roman"/>
              <a:sym typeface="Times New Roman"/>
            </a:endParaRPr>
          </a:p>
          <a:p>
            <a:pPr indent="0" lvl="0" marL="0" rtl="0" algn="l">
              <a:spcBef>
                <a:spcPts val="0"/>
              </a:spcBef>
              <a:spcAft>
                <a:spcPts val="0"/>
              </a:spcAft>
              <a:buNone/>
            </a:pPr>
            <a:r>
              <a:t/>
            </a:r>
            <a:endParaRPr sz="3000">
              <a:latin typeface="Times New Roman"/>
              <a:ea typeface="Times New Roman"/>
              <a:cs typeface="Times New Roman"/>
              <a:sym typeface="Times New Roman"/>
            </a:endParaRPr>
          </a:p>
          <a:p>
            <a:pPr indent="0" lvl="0" marL="0" rtl="0" algn="l">
              <a:spcBef>
                <a:spcPts val="0"/>
              </a:spcBef>
              <a:spcAft>
                <a:spcPts val="0"/>
              </a:spcAft>
              <a:buNone/>
            </a:pPr>
            <a:r>
              <a:t/>
            </a:r>
            <a:endParaRPr sz="3000">
              <a:latin typeface="Times New Roman"/>
              <a:ea typeface="Times New Roman"/>
              <a:cs typeface="Times New Roman"/>
              <a:sym typeface="Times New Roman"/>
            </a:endParaRPr>
          </a:p>
          <a:p>
            <a:pPr indent="0" lvl="0" marL="0" rtl="0" algn="l">
              <a:spcBef>
                <a:spcPts val="0"/>
              </a:spcBef>
              <a:spcAft>
                <a:spcPts val="0"/>
              </a:spcAft>
              <a:buNone/>
            </a:pPr>
            <a:r>
              <a:t/>
            </a:r>
            <a:endParaRPr sz="3000">
              <a:latin typeface="Times New Roman"/>
              <a:ea typeface="Times New Roman"/>
              <a:cs typeface="Times New Roman"/>
              <a:sym typeface="Times New Roman"/>
            </a:endParaRPr>
          </a:p>
          <a:p>
            <a:pPr indent="0" lvl="0" marL="0" rtl="0" algn="l">
              <a:spcBef>
                <a:spcPts val="0"/>
              </a:spcBef>
              <a:spcAft>
                <a:spcPts val="0"/>
              </a:spcAft>
              <a:buNone/>
            </a:pPr>
            <a:r>
              <a:t/>
            </a:r>
            <a:endParaRPr sz="3000">
              <a:latin typeface="Times New Roman"/>
              <a:ea typeface="Times New Roman"/>
              <a:cs typeface="Times New Roman"/>
              <a:sym typeface="Times New Roman"/>
            </a:endParaRPr>
          </a:p>
          <a:p>
            <a:pPr indent="0" lvl="0" marL="0" rtl="0" algn="l">
              <a:spcBef>
                <a:spcPts val="0"/>
              </a:spcBef>
              <a:spcAft>
                <a:spcPts val="0"/>
              </a:spcAft>
              <a:buNone/>
            </a:pPr>
            <a:r>
              <a:t/>
            </a:r>
            <a:endParaRPr sz="3000">
              <a:latin typeface="Times New Roman"/>
              <a:ea typeface="Times New Roman"/>
              <a:cs typeface="Times New Roman"/>
              <a:sym typeface="Times New Roman"/>
            </a:endParaRPr>
          </a:p>
          <a:p>
            <a:pPr indent="0" lvl="0" marL="0" rtl="0" algn="l">
              <a:spcBef>
                <a:spcPts val="0"/>
              </a:spcBef>
              <a:spcAft>
                <a:spcPts val="0"/>
              </a:spcAft>
              <a:buNone/>
            </a:pPr>
            <a:r>
              <a:t/>
            </a:r>
            <a:endParaRPr sz="3000">
              <a:latin typeface="Times New Roman"/>
              <a:ea typeface="Times New Roman"/>
              <a:cs typeface="Times New Roman"/>
              <a:sym typeface="Times New Roman"/>
            </a:endParaRPr>
          </a:p>
          <a:p>
            <a:pPr indent="0" lvl="0" marL="0" rtl="0" algn="l">
              <a:spcBef>
                <a:spcPts val="0"/>
              </a:spcBef>
              <a:spcAft>
                <a:spcPts val="0"/>
              </a:spcAft>
              <a:buNone/>
            </a:pPr>
            <a:r>
              <a:t/>
            </a:r>
            <a:endParaRPr sz="3000">
              <a:latin typeface="Times New Roman"/>
              <a:ea typeface="Times New Roman"/>
              <a:cs typeface="Times New Roman"/>
              <a:sym typeface="Times New Roman"/>
            </a:endParaRPr>
          </a:p>
          <a:p>
            <a:pPr indent="0" lvl="0" marL="0" rtl="0" algn="l">
              <a:spcBef>
                <a:spcPts val="0"/>
              </a:spcBef>
              <a:spcAft>
                <a:spcPts val="0"/>
              </a:spcAft>
              <a:buNone/>
            </a:pPr>
            <a:r>
              <a:t/>
            </a:r>
            <a:endParaRPr sz="3000">
              <a:latin typeface="Times New Roman"/>
              <a:ea typeface="Times New Roman"/>
              <a:cs typeface="Times New Roman"/>
              <a:sym typeface="Times New Roman"/>
            </a:endParaRPr>
          </a:p>
          <a:p>
            <a:pPr indent="0" lvl="0" marL="0" rtl="0" algn="l">
              <a:spcBef>
                <a:spcPts val="0"/>
              </a:spcBef>
              <a:spcAft>
                <a:spcPts val="0"/>
              </a:spcAft>
              <a:buNone/>
            </a:pPr>
            <a:r>
              <a:rPr lang="en-US" sz="3000">
                <a:latin typeface="Times New Roman"/>
                <a:ea typeface="Times New Roman"/>
                <a:cs typeface="Times New Roman"/>
                <a:sym typeface="Times New Roman"/>
              </a:rPr>
              <a:t>To </a:t>
            </a:r>
            <a:r>
              <a:rPr b="1" lang="en-US" sz="3000">
                <a:latin typeface="Times New Roman"/>
                <a:ea typeface="Times New Roman"/>
                <a:cs typeface="Times New Roman"/>
                <a:sym typeface="Times New Roman"/>
              </a:rPr>
              <a:t>help</a:t>
            </a:r>
            <a:r>
              <a:rPr lang="en-US" sz="3000">
                <a:latin typeface="Times New Roman"/>
                <a:ea typeface="Times New Roman"/>
                <a:cs typeface="Times New Roman"/>
                <a:sym typeface="Times New Roman"/>
              </a:rPr>
              <a:t> and </a:t>
            </a:r>
            <a:r>
              <a:rPr b="1" lang="en-US" sz="3000">
                <a:latin typeface="Times New Roman"/>
                <a:ea typeface="Times New Roman"/>
                <a:cs typeface="Times New Roman"/>
                <a:sym typeface="Times New Roman"/>
              </a:rPr>
              <a:t>guide</a:t>
            </a:r>
            <a:r>
              <a:rPr lang="en-US" sz="3000">
                <a:latin typeface="Times New Roman"/>
                <a:ea typeface="Times New Roman"/>
                <a:cs typeface="Times New Roman"/>
                <a:sym typeface="Times New Roman"/>
              </a:rPr>
              <a:t> us throughout the project</a:t>
            </a:r>
            <a:endParaRPr sz="3000">
              <a:latin typeface="Times New Roman"/>
              <a:ea typeface="Times New Roman"/>
              <a:cs typeface="Times New Roman"/>
              <a:sym typeface="Times New Roman"/>
            </a:endParaRPr>
          </a:p>
          <a:p>
            <a:pPr indent="0" lvl="0" marL="0" rtl="0" algn="l">
              <a:spcBef>
                <a:spcPts val="0"/>
              </a:spcBef>
              <a:spcAft>
                <a:spcPts val="0"/>
              </a:spcAft>
              <a:buNone/>
            </a:pPr>
            <a:r>
              <a:t/>
            </a:r>
            <a:endParaRPr sz="3000">
              <a:latin typeface="Times New Roman"/>
              <a:ea typeface="Times New Roman"/>
              <a:cs typeface="Times New Roman"/>
              <a:sym typeface="Times New Roman"/>
            </a:endParaRPr>
          </a:p>
        </p:txBody>
      </p:sp>
      <p:sp>
        <p:nvSpPr>
          <p:cNvPr id="118" name="Google Shape;11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9" name="Google Shape;119;p17"/>
          <p:cNvSpPr txBox="1"/>
          <p:nvPr/>
        </p:nvSpPr>
        <p:spPr>
          <a:xfrm>
            <a:off x="6931550" y="2198475"/>
            <a:ext cx="3050400" cy="1490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Ms. Mounika S</a:t>
            </a:r>
            <a:endParaRPr sz="24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Assistant Professor</a:t>
            </a:r>
            <a:endParaRPr sz="24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School of CSE&amp;IS</a:t>
            </a:r>
            <a:endParaRPr sz="24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Presidency University </a:t>
            </a:r>
            <a:endParaRPr sz="2400">
              <a:solidFill>
                <a:schemeClr val="dk1"/>
              </a:solidFill>
              <a:latin typeface="Calibri"/>
              <a:ea typeface="Calibri"/>
              <a:cs typeface="Calibri"/>
              <a:sym typeface="Calibri"/>
            </a:endParaRPr>
          </a:p>
        </p:txBody>
      </p:sp>
      <p:sp>
        <p:nvSpPr>
          <p:cNvPr id="120" name="Google Shape;120;p17"/>
          <p:cNvSpPr txBox="1"/>
          <p:nvPr/>
        </p:nvSpPr>
        <p:spPr>
          <a:xfrm>
            <a:off x="838200" y="2198475"/>
            <a:ext cx="3050400" cy="1490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US" sz="2400">
                <a:solidFill>
                  <a:schemeClr val="dk1"/>
                </a:solidFill>
                <a:latin typeface="Times New Roman"/>
                <a:ea typeface="Times New Roman"/>
                <a:cs typeface="Times New Roman"/>
                <a:sym typeface="Times New Roman"/>
              </a:rPr>
              <a:t>Ms. Sterlin Minish TN</a:t>
            </a:r>
            <a:endParaRPr sz="24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US" sz="2400">
                <a:solidFill>
                  <a:schemeClr val="dk1"/>
                </a:solidFill>
                <a:latin typeface="Times New Roman"/>
                <a:ea typeface="Times New Roman"/>
                <a:cs typeface="Times New Roman"/>
                <a:sym typeface="Times New Roman"/>
              </a:rPr>
              <a:t>Assistant Professor</a:t>
            </a:r>
            <a:endParaRPr sz="24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US" sz="2400">
                <a:solidFill>
                  <a:schemeClr val="dk1"/>
                </a:solidFill>
                <a:latin typeface="Times New Roman"/>
                <a:ea typeface="Times New Roman"/>
                <a:cs typeface="Times New Roman"/>
                <a:sym typeface="Times New Roman"/>
              </a:rPr>
              <a:t>School of CSE&amp;IS </a:t>
            </a:r>
            <a:endParaRPr sz="24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US" sz="2400">
                <a:solidFill>
                  <a:schemeClr val="dk1"/>
                </a:solidFill>
                <a:latin typeface="Times New Roman"/>
                <a:ea typeface="Times New Roman"/>
                <a:cs typeface="Times New Roman"/>
                <a:sym typeface="Times New Roman"/>
              </a:rPr>
              <a:t>Presidency University</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838200" y="365125"/>
            <a:ext cx="10515600" cy="819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2F5496"/>
              </a:buClr>
              <a:buSzPts val="3200"/>
              <a:buFont typeface="Times New Roman"/>
              <a:buNone/>
            </a:pPr>
            <a:r>
              <a:rPr b="1" lang="en-US" sz="3200">
                <a:solidFill>
                  <a:srgbClr val="2F5496"/>
                </a:solidFill>
                <a:latin typeface="Times New Roman"/>
                <a:ea typeface="Times New Roman"/>
                <a:cs typeface="Times New Roman"/>
                <a:sym typeface="Times New Roman"/>
              </a:rPr>
              <a:t>About our team and reporting </a:t>
            </a:r>
            <a:r>
              <a:rPr b="1" i="1" lang="en-US" sz="3200">
                <a:solidFill>
                  <a:srgbClr val="2F5496"/>
                </a:solidFill>
                <a:latin typeface="Times New Roman"/>
                <a:ea typeface="Times New Roman"/>
                <a:cs typeface="Times New Roman"/>
                <a:sym typeface="Times New Roman"/>
              </a:rPr>
              <a:t>Guide</a:t>
            </a:r>
            <a:r>
              <a:rPr b="1" lang="en-US" sz="3200">
                <a:solidFill>
                  <a:srgbClr val="2F5496"/>
                </a:solidFill>
                <a:latin typeface="Times New Roman"/>
                <a:ea typeface="Times New Roman"/>
                <a:cs typeface="Times New Roman"/>
                <a:sym typeface="Times New Roman"/>
              </a:rPr>
              <a:t> and </a:t>
            </a:r>
            <a:r>
              <a:rPr b="1" i="1" lang="en-US" sz="3200">
                <a:solidFill>
                  <a:srgbClr val="2F5496"/>
                </a:solidFill>
                <a:latin typeface="Times New Roman"/>
                <a:ea typeface="Times New Roman"/>
                <a:cs typeface="Times New Roman"/>
                <a:sym typeface="Times New Roman"/>
              </a:rPr>
              <a:t>Reviewer</a:t>
            </a:r>
            <a:endParaRPr b="1" i="1" sz="3200">
              <a:solidFill>
                <a:srgbClr val="2F5496"/>
              </a:solidFill>
              <a:latin typeface="Times New Roman"/>
              <a:ea typeface="Times New Roman"/>
              <a:cs typeface="Times New Roman"/>
              <a:sym typeface="Times New Roman"/>
            </a:endParaRPr>
          </a:p>
        </p:txBody>
      </p:sp>
      <p:sp>
        <p:nvSpPr>
          <p:cNvPr id="126" name="Google Shape;126;p18"/>
          <p:cNvSpPr txBox="1"/>
          <p:nvPr>
            <p:ph idx="1" type="body"/>
          </p:nvPr>
        </p:nvSpPr>
        <p:spPr>
          <a:xfrm>
            <a:off x="838200" y="1399942"/>
            <a:ext cx="10515600" cy="4058100"/>
          </a:xfrm>
          <a:prstGeom prst="rect">
            <a:avLst/>
          </a:prstGeom>
          <a:noFill/>
          <a:ln>
            <a:noFill/>
          </a:ln>
        </p:spPr>
        <p:txBody>
          <a:bodyPr anchorCtr="0" anchor="t" bIns="45700" lIns="91425" spcFirstLastPara="1" rIns="91425" wrap="square" tIns="45700">
            <a:normAutofit fontScale="77500"/>
          </a:bodyPr>
          <a:lstStyle/>
          <a:p>
            <a:pPr indent="0" lvl="0" marL="0" rtl="0" algn="l">
              <a:spcBef>
                <a:spcPts val="0"/>
              </a:spcBef>
              <a:spcAft>
                <a:spcPts val="0"/>
              </a:spcAft>
              <a:buNone/>
            </a:pPr>
            <a:r>
              <a:rPr b="1" lang="en-US">
                <a:latin typeface="Times New Roman"/>
                <a:ea typeface="Times New Roman"/>
                <a:cs typeface="Times New Roman"/>
                <a:sym typeface="Times New Roman"/>
              </a:rPr>
              <a:t>Jaymin S Chandaria</a:t>
            </a:r>
            <a:r>
              <a:rPr lang="en-US">
                <a:latin typeface="Times New Roman"/>
                <a:ea typeface="Times New Roman"/>
                <a:cs typeface="Times New Roman"/>
                <a:sym typeface="Times New Roman"/>
              </a:rPr>
              <a:t>, is a B. Tech student at Presidency University of Bangalore, Karnataka. His research interests include blockchain, cryptocurrency, IoT, and cybersecurity. He is yet to receive his bachelor’s degree in computer science Specialized in Cyber Security.</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b="1" lang="en-US">
                <a:latin typeface="Times New Roman"/>
                <a:ea typeface="Times New Roman"/>
                <a:cs typeface="Times New Roman"/>
                <a:sym typeface="Times New Roman"/>
              </a:rPr>
              <a:t>Keerthi Sai Adithiya</a:t>
            </a:r>
            <a:r>
              <a:rPr lang="en-US">
                <a:latin typeface="Times New Roman"/>
                <a:ea typeface="Times New Roman"/>
                <a:cs typeface="Times New Roman"/>
                <a:sym typeface="Times New Roman"/>
              </a:rPr>
              <a:t>, is a B. Tech student at Presidency University of Bangalore, Karnataka. His research interests include cybersecurity and the implementation of cybersecurity in the blockchain domain. He is yet to receive his bachelor’s degree in computer science Specialized in Cyber Security.</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b="1" lang="en-US">
                <a:latin typeface="Times New Roman"/>
                <a:ea typeface="Times New Roman"/>
                <a:cs typeface="Times New Roman"/>
                <a:sym typeface="Times New Roman"/>
              </a:rPr>
              <a:t>Harsh Mehta</a:t>
            </a:r>
            <a:r>
              <a:rPr lang="en-US">
                <a:latin typeface="Times New Roman"/>
                <a:ea typeface="Times New Roman"/>
                <a:cs typeface="Times New Roman"/>
                <a:sym typeface="Times New Roman"/>
              </a:rPr>
              <a:t>, is a B. Tech student at Presidency University of Bangalore, Karnataka. His interests include software development and front-end full-stack development. He is keen</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on finding multiple ways to integrate different aspects of technology with software. He is yet to receive his bachelor’s degree in computer science Specialized in Cyber Security.</a:t>
            </a:r>
            <a:endParaRPr>
              <a:latin typeface="Times New Roman"/>
              <a:ea typeface="Times New Roman"/>
              <a:cs typeface="Times New Roman"/>
              <a:sym typeface="Times New Roman"/>
            </a:endParaRPr>
          </a:p>
        </p:txBody>
      </p:sp>
      <p:sp>
        <p:nvSpPr>
          <p:cNvPr id="127" name="Google Shape;127;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838200" y="365125"/>
            <a:ext cx="10515600" cy="81924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200"/>
              <a:buFont typeface="Times New Roman"/>
              <a:buNone/>
            </a:pPr>
            <a:r>
              <a:rPr b="1" lang="en-US" sz="3200">
                <a:solidFill>
                  <a:srgbClr val="2F5496"/>
                </a:solidFill>
                <a:latin typeface="Times New Roman"/>
                <a:ea typeface="Times New Roman"/>
                <a:cs typeface="Times New Roman"/>
                <a:sym typeface="Times New Roman"/>
              </a:rPr>
              <a:t>About the Project</a:t>
            </a:r>
            <a:endParaRPr/>
          </a:p>
        </p:txBody>
      </p:sp>
      <p:sp>
        <p:nvSpPr>
          <p:cNvPr id="133" name="Google Shape;133;p19"/>
          <p:cNvSpPr txBox="1"/>
          <p:nvPr>
            <p:ph idx="1" type="body"/>
          </p:nvPr>
        </p:nvSpPr>
        <p:spPr>
          <a:xfrm>
            <a:off x="838200" y="1399904"/>
            <a:ext cx="10515600" cy="4058100"/>
          </a:xfrm>
          <a:prstGeom prst="rect">
            <a:avLst/>
          </a:prstGeom>
          <a:noFill/>
          <a:ln>
            <a:noFill/>
          </a:ln>
        </p:spPr>
        <p:txBody>
          <a:bodyPr anchorCtr="0" anchor="t" bIns="45700" lIns="91425" spcFirstLastPara="1" rIns="91425" wrap="square" tIns="45700">
            <a:normAutofit fontScale="77500" lnSpcReduction="20000"/>
          </a:bodyPr>
          <a:lstStyle/>
          <a:p>
            <a:pPr indent="-252095" lvl="0" marL="228600" rtl="0" algn="l">
              <a:spcBef>
                <a:spcPts val="0"/>
              </a:spcBef>
              <a:spcAft>
                <a:spcPts val="0"/>
              </a:spcAft>
              <a:buSzPct val="100000"/>
              <a:buChar char="•"/>
            </a:pPr>
            <a:r>
              <a:rPr b="1" lang="en-US">
                <a:latin typeface="Times New Roman"/>
                <a:ea typeface="Times New Roman"/>
                <a:cs typeface="Times New Roman"/>
                <a:sym typeface="Times New Roman"/>
              </a:rPr>
              <a:t>Blockchain Innovation</a:t>
            </a:r>
            <a:r>
              <a:rPr lang="en-US">
                <a:latin typeface="Times New Roman"/>
                <a:ea typeface="Times New Roman"/>
                <a:cs typeface="Times New Roman"/>
                <a:sym typeface="Times New Roman"/>
              </a:rPr>
              <a:t>: "myDeed" harnesses blockchain for secure and decentralized government document management.</a:t>
            </a:r>
            <a:endParaRPr>
              <a:latin typeface="Times New Roman"/>
              <a:ea typeface="Times New Roman"/>
              <a:cs typeface="Times New Roman"/>
              <a:sym typeface="Times New Roman"/>
            </a:endParaRPr>
          </a:p>
          <a:p>
            <a:pPr indent="0" lvl="0" marL="228600" rtl="0" algn="l">
              <a:spcBef>
                <a:spcPts val="0"/>
              </a:spcBef>
              <a:spcAft>
                <a:spcPts val="0"/>
              </a:spcAft>
              <a:buNone/>
            </a:pPr>
            <a:r>
              <a:t/>
            </a:r>
            <a:endParaRPr>
              <a:latin typeface="Times New Roman"/>
              <a:ea typeface="Times New Roman"/>
              <a:cs typeface="Times New Roman"/>
              <a:sym typeface="Times New Roman"/>
            </a:endParaRPr>
          </a:p>
          <a:p>
            <a:pPr indent="-252095" lvl="0" marL="228600" rtl="0" algn="l">
              <a:spcBef>
                <a:spcPts val="0"/>
              </a:spcBef>
              <a:spcAft>
                <a:spcPts val="0"/>
              </a:spcAft>
              <a:buSzPct val="100000"/>
              <a:buChar char="•"/>
            </a:pPr>
            <a:r>
              <a:rPr b="1" lang="en-US">
                <a:latin typeface="Times New Roman"/>
                <a:ea typeface="Times New Roman"/>
                <a:cs typeface="Times New Roman"/>
                <a:sym typeface="Times New Roman"/>
              </a:rPr>
              <a:t>Security and Immutability</a:t>
            </a:r>
            <a:r>
              <a:rPr lang="en-US">
                <a:latin typeface="Times New Roman"/>
                <a:ea typeface="Times New Roman"/>
                <a:cs typeface="Times New Roman"/>
                <a:sym typeface="Times New Roman"/>
              </a:rPr>
              <a:t>: Ensures document integrity with tamper-proof recording and cryptographic security.</a:t>
            </a:r>
            <a:endParaRPr>
              <a:latin typeface="Times New Roman"/>
              <a:ea typeface="Times New Roman"/>
              <a:cs typeface="Times New Roman"/>
              <a:sym typeface="Times New Roman"/>
            </a:endParaRPr>
          </a:p>
          <a:p>
            <a:pPr indent="0" lvl="0" marL="228600" rtl="0" algn="l">
              <a:spcBef>
                <a:spcPts val="0"/>
              </a:spcBef>
              <a:spcAft>
                <a:spcPts val="0"/>
              </a:spcAft>
              <a:buNone/>
            </a:pPr>
            <a:r>
              <a:t/>
            </a:r>
            <a:endParaRPr b="1">
              <a:latin typeface="Times New Roman"/>
              <a:ea typeface="Times New Roman"/>
              <a:cs typeface="Times New Roman"/>
              <a:sym typeface="Times New Roman"/>
            </a:endParaRPr>
          </a:p>
          <a:p>
            <a:pPr indent="-252095" lvl="0" marL="228600" rtl="0" algn="l">
              <a:spcBef>
                <a:spcPts val="0"/>
              </a:spcBef>
              <a:spcAft>
                <a:spcPts val="0"/>
              </a:spcAft>
              <a:buSzPct val="100000"/>
              <a:buChar char="•"/>
            </a:pPr>
            <a:r>
              <a:rPr b="1" lang="en-US">
                <a:latin typeface="Times New Roman"/>
                <a:ea typeface="Times New Roman"/>
                <a:cs typeface="Times New Roman"/>
                <a:sym typeface="Times New Roman"/>
              </a:rPr>
              <a:t>Enhanced User Experience</a:t>
            </a:r>
            <a:r>
              <a:rPr lang="en-US">
                <a:latin typeface="Times New Roman"/>
                <a:ea typeface="Times New Roman"/>
                <a:cs typeface="Times New Roman"/>
                <a:sym typeface="Times New Roman"/>
              </a:rPr>
              <a:t>: Provides an intuitive interface, simplifying document handling for users.</a:t>
            </a:r>
            <a:endParaRPr>
              <a:latin typeface="Times New Roman"/>
              <a:ea typeface="Times New Roman"/>
              <a:cs typeface="Times New Roman"/>
              <a:sym typeface="Times New Roman"/>
            </a:endParaRPr>
          </a:p>
          <a:p>
            <a:pPr indent="0" lvl="0" marL="228600" rtl="0" algn="l">
              <a:spcBef>
                <a:spcPts val="0"/>
              </a:spcBef>
              <a:spcAft>
                <a:spcPts val="0"/>
              </a:spcAft>
              <a:buNone/>
            </a:pPr>
            <a:r>
              <a:t/>
            </a:r>
            <a:endParaRPr>
              <a:latin typeface="Times New Roman"/>
              <a:ea typeface="Times New Roman"/>
              <a:cs typeface="Times New Roman"/>
              <a:sym typeface="Times New Roman"/>
            </a:endParaRPr>
          </a:p>
          <a:p>
            <a:pPr indent="-252095" lvl="0" marL="228600" rtl="0" algn="l">
              <a:spcBef>
                <a:spcPts val="0"/>
              </a:spcBef>
              <a:spcAft>
                <a:spcPts val="0"/>
              </a:spcAft>
              <a:buSzPct val="100000"/>
              <a:buChar char="•"/>
            </a:pPr>
            <a:r>
              <a:rPr b="1" lang="en-US">
                <a:latin typeface="Times New Roman"/>
                <a:ea typeface="Times New Roman"/>
                <a:cs typeface="Times New Roman"/>
                <a:sym typeface="Times New Roman"/>
              </a:rPr>
              <a:t>Environmental Efficiency</a:t>
            </a:r>
            <a:r>
              <a:rPr lang="en-US">
                <a:latin typeface="Times New Roman"/>
                <a:ea typeface="Times New Roman"/>
                <a:cs typeface="Times New Roman"/>
                <a:sym typeface="Times New Roman"/>
              </a:rPr>
              <a:t>: Aims to reduce the carbon footprint compared to conventional data storage solutions.</a:t>
            </a:r>
            <a:endParaRPr>
              <a:latin typeface="Times New Roman"/>
              <a:ea typeface="Times New Roman"/>
              <a:cs typeface="Times New Roman"/>
              <a:sym typeface="Times New Roman"/>
            </a:endParaRPr>
          </a:p>
          <a:p>
            <a:pPr indent="0" lvl="0" marL="228600" rtl="0" algn="l">
              <a:spcBef>
                <a:spcPts val="0"/>
              </a:spcBef>
              <a:spcAft>
                <a:spcPts val="0"/>
              </a:spcAft>
              <a:buNone/>
            </a:pPr>
            <a:r>
              <a:t/>
            </a:r>
            <a:endParaRPr>
              <a:latin typeface="Times New Roman"/>
              <a:ea typeface="Times New Roman"/>
              <a:cs typeface="Times New Roman"/>
              <a:sym typeface="Times New Roman"/>
            </a:endParaRPr>
          </a:p>
          <a:p>
            <a:pPr indent="-252095" lvl="0" marL="228600" rtl="0" algn="l">
              <a:spcBef>
                <a:spcPts val="0"/>
              </a:spcBef>
              <a:spcAft>
                <a:spcPts val="0"/>
              </a:spcAft>
              <a:buSzPct val="100000"/>
              <a:buChar char="•"/>
            </a:pPr>
            <a:r>
              <a:rPr b="1" lang="en-US">
                <a:latin typeface="Times New Roman"/>
                <a:ea typeface="Times New Roman"/>
                <a:cs typeface="Times New Roman"/>
                <a:sym typeface="Times New Roman"/>
              </a:rPr>
              <a:t>Trust through Transparency</a:t>
            </a:r>
            <a:r>
              <a:rPr lang="en-US">
                <a:latin typeface="Times New Roman"/>
                <a:ea typeface="Times New Roman"/>
                <a:cs typeface="Times New Roman"/>
                <a:sym typeface="Times New Roman"/>
              </a:rPr>
              <a:t>: Offers transparent transactions to build trust in public document authenticity.</a:t>
            </a:r>
            <a:endParaRPr>
              <a:latin typeface="Times New Roman"/>
              <a:ea typeface="Times New Roman"/>
              <a:cs typeface="Times New Roman"/>
              <a:sym typeface="Times New Roman"/>
            </a:endParaRPr>
          </a:p>
          <a:p>
            <a:pPr indent="0" lvl="0" marL="228600" rtl="0" algn="l">
              <a:spcBef>
                <a:spcPts val="0"/>
              </a:spcBef>
              <a:spcAft>
                <a:spcPts val="0"/>
              </a:spcAft>
              <a:buNone/>
            </a:pPr>
            <a:r>
              <a:t/>
            </a:r>
            <a:endParaRPr>
              <a:latin typeface="Times New Roman"/>
              <a:ea typeface="Times New Roman"/>
              <a:cs typeface="Times New Roman"/>
              <a:sym typeface="Times New Roman"/>
            </a:endParaRPr>
          </a:p>
          <a:p>
            <a:pPr indent="-252095" lvl="0" marL="228600" rtl="0" algn="l">
              <a:spcBef>
                <a:spcPts val="0"/>
              </a:spcBef>
              <a:spcAft>
                <a:spcPts val="0"/>
              </a:spcAft>
              <a:buSzPct val="100000"/>
              <a:buChar char="•"/>
            </a:pPr>
            <a:r>
              <a:rPr b="1" lang="en-US">
                <a:latin typeface="Times New Roman"/>
                <a:ea typeface="Times New Roman"/>
                <a:cs typeface="Times New Roman"/>
                <a:sym typeface="Times New Roman"/>
              </a:rPr>
              <a:t>Scalable Technology</a:t>
            </a:r>
            <a:r>
              <a:rPr lang="en-US">
                <a:latin typeface="Times New Roman"/>
                <a:ea typeface="Times New Roman"/>
                <a:cs typeface="Times New Roman"/>
                <a:sym typeface="Times New Roman"/>
              </a:rPr>
              <a:t>: Designed to adapt to growing data needs, ensuring long-term viability.</a:t>
            </a:r>
            <a:endParaRPr>
              <a:latin typeface="Times New Roman"/>
              <a:ea typeface="Times New Roman"/>
              <a:cs typeface="Times New Roman"/>
              <a:sym typeface="Times New Roman"/>
            </a:endParaRPr>
          </a:p>
        </p:txBody>
      </p:sp>
      <p:sp>
        <p:nvSpPr>
          <p:cNvPr id="134" name="Google Shape;13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838200" y="365125"/>
            <a:ext cx="10515600" cy="81924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200"/>
              <a:buFont typeface="Times New Roman"/>
              <a:buNone/>
            </a:pPr>
            <a:r>
              <a:rPr b="1" lang="en-US" sz="3200">
                <a:solidFill>
                  <a:srgbClr val="2F5496"/>
                </a:solidFill>
                <a:latin typeface="Times New Roman"/>
                <a:ea typeface="Times New Roman"/>
                <a:cs typeface="Times New Roman"/>
                <a:sym typeface="Times New Roman"/>
              </a:rPr>
              <a:t>Objectives of myDeed</a:t>
            </a:r>
            <a:endParaRPr b="1" sz="3200">
              <a:solidFill>
                <a:srgbClr val="2F5496"/>
              </a:solidFill>
              <a:latin typeface="Times New Roman"/>
              <a:ea typeface="Times New Roman"/>
              <a:cs typeface="Times New Roman"/>
              <a:sym typeface="Times New Roman"/>
            </a:endParaRPr>
          </a:p>
        </p:txBody>
      </p:sp>
      <p:sp>
        <p:nvSpPr>
          <p:cNvPr id="140" name="Google Shape;140;p20"/>
          <p:cNvSpPr txBox="1"/>
          <p:nvPr>
            <p:ph idx="1" type="body"/>
          </p:nvPr>
        </p:nvSpPr>
        <p:spPr>
          <a:xfrm>
            <a:off x="838200" y="1399904"/>
            <a:ext cx="10515600" cy="4058100"/>
          </a:xfrm>
          <a:prstGeom prst="rect">
            <a:avLst/>
          </a:prstGeom>
          <a:noFill/>
          <a:ln>
            <a:noFill/>
          </a:ln>
        </p:spPr>
        <p:txBody>
          <a:bodyPr anchorCtr="0" anchor="t" bIns="45700" lIns="91425" spcFirstLastPara="1" rIns="91425" wrap="square" tIns="45700">
            <a:normAutofit fontScale="92500" lnSpcReduction="20000"/>
          </a:bodyPr>
          <a:lstStyle/>
          <a:p>
            <a:pPr indent="-416560" lvl="0" marL="457200" rtl="0" algn="l">
              <a:lnSpc>
                <a:spcPct val="90000"/>
              </a:lnSpc>
              <a:spcBef>
                <a:spcPts val="0"/>
              </a:spcBef>
              <a:spcAft>
                <a:spcPts val="0"/>
              </a:spcAft>
              <a:buSzPct val="100000"/>
              <a:buFont typeface="Times New Roman"/>
              <a:buChar char="•"/>
            </a:pPr>
            <a:r>
              <a:rPr lang="en-US" sz="3200">
                <a:latin typeface="Times New Roman"/>
                <a:ea typeface="Times New Roman"/>
                <a:cs typeface="Times New Roman"/>
                <a:sym typeface="Times New Roman"/>
              </a:rPr>
              <a:t>Scalability</a:t>
            </a:r>
            <a:endParaRPr sz="3200">
              <a:latin typeface="Times New Roman"/>
              <a:ea typeface="Times New Roman"/>
              <a:cs typeface="Times New Roman"/>
              <a:sym typeface="Times New Roman"/>
            </a:endParaRPr>
          </a:p>
          <a:p>
            <a:pPr indent="0" lvl="0" marL="914400" rtl="0" algn="l">
              <a:lnSpc>
                <a:spcPct val="90000"/>
              </a:lnSpc>
              <a:spcBef>
                <a:spcPts val="0"/>
              </a:spcBef>
              <a:spcAft>
                <a:spcPts val="0"/>
              </a:spcAft>
              <a:buNone/>
            </a:pPr>
            <a:r>
              <a:t/>
            </a:r>
            <a:endParaRPr sz="3200">
              <a:latin typeface="Times New Roman"/>
              <a:ea typeface="Times New Roman"/>
              <a:cs typeface="Times New Roman"/>
              <a:sym typeface="Times New Roman"/>
            </a:endParaRPr>
          </a:p>
          <a:p>
            <a:pPr indent="-416560" lvl="0" marL="457200" rtl="0" algn="l">
              <a:lnSpc>
                <a:spcPct val="90000"/>
              </a:lnSpc>
              <a:spcBef>
                <a:spcPts val="0"/>
              </a:spcBef>
              <a:spcAft>
                <a:spcPts val="0"/>
              </a:spcAft>
              <a:buSzPct val="100000"/>
              <a:buFont typeface="Times New Roman"/>
              <a:buChar char="•"/>
            </a:pPr>
            <a:r>
              <a:rPr lang="en-US" sz="3200">
                <a:latin typeface="Times New Roman"/>
                <a:ea typeface="Times New Roman"/>
                <a:cs typeface="Times New Roman"/>
                <a:sym typeface="Times New Roman"/>
              </a:rPr>
              <a:t>Interoperability</a:t>
            </a:r>
            <a:endParaRPr sz="3200">
              <a:latin typeface="Times New Roman"/>
              <a:ea typeface="Times New Roman"/>
              <a:cs typeface="Times New Roman"/>
              <a:sym typeface="Times New Roman"/>
            </a:endParaRPr>
          </a:p>
          <a:p>
            <a:pPr indent="0" lvl="0" marL="914400" rtl="0" algn="l">
              <a:lnSpc>
                <a:spcPct val="90000"/>
              </a:lnSpc>
              <a:spcBef>
                <a:spcPts val="0"/>
              </a:spcBef>
              <a:spcAft>
                <a:spcPts val="0"/>
              </a:spcAft>
              <a:buNone/>
            </a:pPr>
            <a:r>
              <a:t/>
            </a:r>
            <a:endParaRPr sz="3200">
              <a:latin typeface="Times New Roman"/>
              <a:ea typeface="Times New Roman"/>
              <a:cs typeface="Times New Roman"/>
              <a:sym typeface="Times New Roman"/>
            </a:endParaRPr>
          </a:p>
          <a:p>
            <a:pPr indent="-416560" lvl="0" marL="457200" rtl="0" algn="l">
              <a:lnSpc>
                <a:spcPct val="90000"/>
              </a:lnSpc>
              <a:spcBef>
                <a:spcPts val="0"/>
              </a:spcBef>
              <a:spcAft>
                <a:spcPts val="0"/>
              </a:spcAft>
              <a:buSzPct val="100000"/>
              <a:buFont typeface="Times New Roman"/>
              <a:buChar char="•"/>
            </a:pPr>
            <a:r>
              <a:rPr lang="en-US" sz="3200">
                <a:latin typeface="Times New Roman"/>
                <a:ea typeface="Times New Roman"/>
                <a:cs typeface="Times New Roman"/>
                <a:sym typeface="Times New Roman"/>
              </a:rPr>
              <a:t>Regulatory Compliance</a:t>
            </a:r>
            <a:endParaRPr sz="3200">
              <a:latin typeface="Times New Roman"/>
              <a:ea typeface="Times New Roman"/>
              <a:cs typeface="Times New Roman"/>
              <a:sym typeface="Times New Roman"/>
            </a:endParaRPr>
          </a:p>
          <a:p>
            <a:pPr indent="0" lvl="0" marL="914400" rtl="0" algn="l">
              <a:lnSpc>
                <a:spcPct val="90000"/>
              </a:lnSpc>
              <a:spcBef>
                <a:spcPts val="0"/>
              </a:spcBef>
              <a:spcAft>
                <a:spcPts val="0"/>
              </a:spcAft>
              <a:buNone/>
            </a:pPr>
            <a:r>
              <a:t/>
            </a:r>
            <a:endParaRPr sz="3200">
              <a:latin typeface="Times New Roman"/>
              <a:ea typeface="Times New Roman"/>
              <a:cs typeface="Times New Roman"/>
              <a:sym typeface="Times New Roman"/>
            </a:endParaRPr>
          </a:p>
          <a:p>
            <a:pPr indent="-416560" lvl="0" marL="457200" rtl="0" algn="l">
              <a:lnSpc>
                <a:spcPct val="90000"/>
              </a:lnSpc>
              <a:spcBef>
                <a:spcPts val="0"/>
              </a:spcBef>
              <a:spcAft>
                <a:spcPts val="0"/>
              </a:spcAft>
              <a:buSzPct val="100000"/>
              <a:buFont typeface="Times New Roman"/>
              <a:buChar char="•"/>
            </a:pPr>
            <a:r>
              <a:rPr lang="en-US" sz="3200">
                <a:latin typeface="Times New Roman"/>
                <a:ea typeface="Times New Roman"/>
                <a:cs typeface="Times New Roman"/>
                <a:sym typeface="Times New Roman"/>
              </a:rPr>
              <a:t>Cybersecurity Measures</a:t>
            </a:r>
            <a:endParaRPr sz="3200">
              <a:latin typeface="Times New Roman"/>
              <a:ea typeface="Times New Roman"/>
              <a:cs typeface="Times New Roman"/>
              <a:sym typeface="Times New Roman"/>
            </a:endParaRPr>
          </a:p>
          <a:p>
            <a:pPr indent="0" lvl="0" marL="914400" rtl="0" algn="l">
              <a:lnSpc>
                <a:spcPct val="90000"/>
              </a:lnSpc>
              <a:spcBef>
                <a:spcPts val="0"/>
              </a:spcBef>
              <a:spcAft>
                <a:spcPts val="0"/>
              </a:spcAft>
              <a:buNone/>
            </a:pPr>
            <a:r>
              <a:t/>
            </a:r>
            <a:endParaRPr sz="3200">
              <a:latin typeface="Times New Roman"/>
              <a:ea typeface="Times New Roman"/>
              <a:cs typeface="Times New Roman"/>
              <a:sym typeface="Times New Roman"/>
            </a:endParaRPr>
          </a:p>
          <a:p>
            <a:pPr indent="-416560" lvl="0" marL="457200" rtl="0" algn="l">
              <a:lnSpc>
                <a:spcPct val="90000"/>
              </a:lnSpc>
              <a:spcBef>
                <a:spcPts val="0"/>
              </a:spcBef>
              <a:spcAft>
                <a:spcPts val="0"/>
              </a:spcAft>
              <a:buSzPct val="100000"/>
              <a:buFont typeface="Times New Roman"/>
              <a:buChar char="•"/>
            </a:pPr>
            <a:r>
              <a:rPr lang="en-US" sz="3200">
                <a:latin typeface="Times New Roman"/>
                <a:ea typeface="Times New Roman"/>
                <a:cs typeface="Times New Roman"/>
                <a:sym typeface="Times New Roman"/>
              </a:rPr>
              <a:t>Environmental Impact</a:t>
            </a:r>
            <a:endParaRPr sz="3200">
              <a:latin typeface="Times New Roman"/>
              <a:ea typeface="Times New Roman"/>
              <a:cs typeface="Times New Roman"/>
              <a:sym typeface="Times New Roman"/>
            </a:endParaRPr>
          </a:p>
          <a:p>
            <a:pPr indent="0" lvl="0" marL="914400" rtl="0" algn="l">
              <a:lnSpc>
                <a:spcPct val="90000"/>
              </a:lnSpc>
              <a:spcBef>
                <a:spcPts val="0"/>
              </a:spcBef>
              <a:spcAft>
                <a:spcPts val="0"/>
              </a:spcAft>
              <a:buNone/>
            </a:pPr>
            <a:r>
              <a:t/>
            </a:r>
            <a:endParaRPr sz="3200">
              <a:latin typeface="Times New Roman"/>
              <a:ea typeface="Times New Roman"/>
              <a:cs typeface="Times New Roman"/>
              <a:sym typeface="Times New Roman"/>
            </a:endParaRPr>
          </a:p>
          <a:p>
            <a:pPr indent="-416560" lvl="0" marL="457200" rtl="0" algn="l">
              <a:lnSpc>
                <a:spcPct val="90000"/>
              </a:lnSpc>
              <a:spcBef>
                <a:spcPts val="0"/>
              </a:spcBef>
              <a:spcAft>
                <a:spcPts val="0"/>
              </a:spcAft>
              <a:buSzPct val="100000"/>
              <a:buFont typeface="Times New Roman"/>
              <a:buChar char="•"/>
            </a:pPr>
            <a:r>
              <a:rPr lang="en-US" sz="3200">
                <a:latin typeface="Times New Roman"/>
                <a:ea typeface="Times New Roman"/>
                <a:cs typeface="Times New Roman"/>
                <a:sym typeface="Times New Roman"/>
              </a:rPr>
              <a:t>Web3 Integration</a:t>
            </a:r>
            <a:endParaRPr sz="3200">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latin typeface="Times New Roman"/>
              <a:ea typeface="Times New Roman"/>
              <a:cs typeface="Times New Roman"/>
              <a:sym typeface="Times New Roman"/>
            </a:endParaRPr>
          </a:p>
        </p:txBody>
      </p:sp>
      <p:sp>
        <p:nvSpPr>
          <p:cNvPr id="141" name="Google Shape;14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838200" y="365125"/>
            <a:ext cx="10515600" cy="819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200"/>
              <a:buFont typeface="Times New Roman"/>
              <a:buNone/>
            </a:pPr>
            <a:r>
              <a:rPr b="1" lang="en-US" sz="3200">
                <a:solidFill>
                  <a:srgbClr val="2F5496"/>
                </a:solidFill>
                <a:latin typeface="Times New Roman"/>
                <a:ea typeface="Times New Roman"/>
                <a:cs typeface="Times New Roman"/>
                <a:sym typeface="Times New Roman"/>
              </a:rPr>
              <a:t>Objectives of myDeed</a:t>
            </a:r>
            <a:endParaRPr b="1" sz="3200">
              <a:solidFill>
                <a:srgbClr val="2F5496"/>
              </a:solidFill>
              <a:latin typeface="Times New Roman"/>
              <a:ea typeface="Times New Roman"/>
              <a:cs typeface="Times New Roman"/>
              <a:sym typeface="Times New Roman"/>
            </a:endParaRPr>
          </a:p>
        </p:txBody>
      </p:sp>
      <p:sp>
        <p:nvSpPr>
          <p:cNvPr id="147" name="Google Shape;147;p21"/>
          <p:cNvSpPr txBox="1"/>
          <p:nvPr>
            <p:ph idx="1" type="body"/>
          </p:nvPr>
        </p:nvSpPr>
        <p:spPr>
          <a:xfrm>
            <a:off x="838200" y="1399942"/>
            <a:ext cx="10515600" cy="4058100"/>
          </a:xfrm>
          <a:prstGeom prst="rect">
            <a:avLst/>
          </a:prstGeom>
          <a:noFill/>
          <a:ln>
            <a:noFill/>
          </a:ln>
        </p:spPr>
        <p:txBody>
          <a:bodyPr anchorCtr="0" anchor="t" bIns="45700" lIns="91425" spcFirstLastPara="1" rIns="91425" wrap="square" tIns="45700">
            <a:normAutofit lnSpcReduction="20000"/>
          </a:bodyPr>
          <a:lstStyle/>
          <a:p>
            <a:pPr indent="-419100" lvl="0" marL="457200" rtl="0" algn="l">
              <a:spcBef>
                <a:spcPts val="0"/>
              </a:spcBef>
              <a:spcAft>
                <a:spcPts val="0"/>
              </a:spcAft>
              <a:buSzPts val="3000"/>
              <a:buFont typeface="Times New Roman"/>
              <a:buChar char="•"/>
            </a:pPr>
            <a:r>
              <a:rPr lang="en-US" sz="3000">
                <a:latin typeface="Times New Roman"/>
                <a:ea typeface="Times New Roman"/>
                <a:cs typeface="Times New Roman"/>
                <a:sym typeface="Times New Roman"/>
              </a:rPr>
              <a:t>Fraud Reduction</a:t>
            </a:r>
            <a:endParaRPr sz="3000">
              <a:latin typeface="Times New Roman"/>
              <a:ea typeface="Times New Roman"/>
              <a:cs typeface="Times New Roman"/>
              <a:sym typeface="Times New Roman"/>
            </a:endParaRPr>
          </a:p>
          <a:p>
            <a:pPr indent="0" lvl="0" marL="914400" rtl="0" algn="l">
              <a:spcBef>
                <a:spcPts val="0"/>
              </a:spcBef>
              <a:spcAft>
                <a:spcPts val="0"/>
              </a:spcAft>
              <a:buNone/>
            </a:pPr>
            <a:r>
              <a:t/>
            </a:r>
            <a:endParaRPr sz="3000">
              <a:latin typeface="Times New Roman"/>
              <a:ea typeface="Times New Roman"/>
              <a:cs typeface="Times New Roman"/>
              <a:sym typeface="Times New Roman"/>
            </a:endParaRPr>
          </a:p>
          <a:p>
            <a:pPr indent="-419100" lvl="0" marL="457200" rtl="0" algn="l">
              <a:spcBef>
                <a:spcPts val="0"/>
              </a:spcBef>
              <a:spcAft>
                <a:spcPts val="0"/>
              </a:spcAft>
              <a:buSzPts val="3000"/>
              <a:buFont typeface="Times New Roman"/>
              <a:buChar char="•"/>
            </a:pPr>
            <a:r>
              <a:rPr lang="en-US" sz="3000">
                <a:latin typeface="Times New Roman"/>
                <a:ea typeface="Times New Roman"/>
                <a:cs typeface="Times New Roman"/>
                <a:sym typeface="Times New Roman"/>
              </a:rPr>
              <a:t>Decentralized Record</a:t>
            </a:r>
            <a:endParaRPr sz="3000">
              <a:latin typeface="Times New Roman"/>
              <a:ea typeface="Times New Roman"/>
              <a:cs typeface="Times New Roman"/>
              <a:sym typeface="Times New Roman"/>
            </a:endParaRPr>
          </a:p>
          <a:p>
            <a:pPr indent="0" lvl="0" marL="914400" rtl="0" algn="l">
              <a:spcBef>
                <a:spcPts val="0"/>
              </a:spcBef>
              <a:spcAft>
                <a:spcPts val="0"/>
              </a:spcAft>
              <a:buNone/>
            </a:pPr>
            <a:r>
              <a:t/>
            </a:r>
            <a:endParaRPr sz="3000">
              <a:latin typeface="Times New Roman"/>
              <a:ea typeface="Times New Roman"/>
              <a:cs typeface="Times New Roman"/>
              <a:sym typeface="Times New Roman"/>
            </a:endParaRPr>
          </a:p>
          <a:p>
            <a:pPr indent="-419100" lvl="0" marL="457200" rtl="0" algn="l">
              <a:spcBef>
                <a:spcPts val="0"/>
              </a:spcBef>
              <a:spcAft>
                <a:spcPts val="0"/>
              </a:spcAft>
              <a:buSzPts val="3000"/>
              <a:buFont typeface="Times New Roman"/>
              <a:buChar char="•"/>
            </a:pPr>
            <a:r>
              <a:rPr lang="en-US" sz="3000">
                <a:latin typeface="Times New Roman"/>
                <a:ea typeface="Times New Roman"/>
                <a:cs typeface="Times New Roman"/>
                <a:sym typeface="Times New Roman"/>
              </a:rPr>
              <a:t>Secure On-Chain Data</a:t>
            </a:r>
            <a:endParaRPr sz="3000">
              <a:latin typeface="Times New Roman"/>
              <a:ea typeface="Times New Roman"/>
              <a:cs typeface="Times New Roman"/>
              <a:sym typeface="Times New Roman"/>
            </a:endParaRPr>
          </a:p>
          <a:p>
            <a:pPr indent="0" lvl="0" marL="457200" rtl="0" algn="l">
              <a:spcBef>
                <a:spcPts val="0"/>
              </a:spcBef>
              <a:spcAft>
                <a:spcPts val="0"/>
              </a:spcAft>
              <a:buNone/>
            </a:pPr>
            <a:r>
              <a:t/>
            </a:r>
            <a:endParaRPr sz="3000">
              <a:latin typeface="Times New Roman"/>
              <a:ea typeface="Times New Roman"/>
              <a:cs typeface="Times New Roman"/>
              <a:sym typeface="Times New Roman"/>
            </a:endParaRPr>
          </a:p>
          <a:p>
            <a:pPr indent="-419100" lvl="0" marL="457200" rtl="0" algn="l">
              <a:spcBef>
                <a:spcPts val="0"/>
              </a:spcBef>
              <a:spcAft>
                <a:spcPts val="0"/>
              </a:spcAft>
              <a:buSzPts val="3000"/>
              <a:buFont typeface="Times New Roman"/>
              <a:buChar char="•"/>
            </a:pPr>
            <a:r>
              <a:rPr lang="en-US" sz="3000">
                <a:latin typeface="Times New Roman"/>
                <a:ea typeface="Times New Roman"/>
                <a:cs typeface="Times New Roman"/>
                <a:sym typeface="Times New Roman"/>
              </a:rPr>
              <a:t>Blockchain Trilemma</a:t>
            </a:r>
            <a:endParaRPr sz="3000">
              <a:latin typeface="Times New Roman"/>
              <a:ea typeface="Times New Roman"/>
              <a:cs typeface="Times New Roman"/>
              <a:sym typeface="Times New Roman"/>
            </a:endParaRPr>
          </a:p>
          <a:p>
            <a:pPr indent="0" lvl="0" marL="0" rtl="0" algn="l">
              <a:spcBef>
                <a:spcPts val="0"/>
              </a:spcBef>
              <a:spcAft>
                <a:spcPts val="0"/>
              </a:spcAft>
              <a:buNone/>
            </a:pPr>
            <a:r>
              <a:t/>
            </a:r>
            <a:endParaRPr sz="3000">
              <a:latin typeface="Times New Roman"/>
              <a:ea typeface="Times New Roman"/>
              <a:cs typeface="Times New Roman"/>
              <a:sym typeface="Times New Roman"/>
            </a:endParaRPr>
          </a:p>
          <a:p>
            <a:pPr indent="-419100" lvl="0" marL="457200" rtl="0" algn="l">
              <a:spcBef>
                <a:spcPts val="0"/>
              </a:spcBef>
              <a:spcAft>
                <a:spcPts val="0"/>
              </a:spcAft>
              <a:buSzPts val="3000"/>
              <a:buFont typeface="Times New Roman"/>
              <a:buChar char="•"/>
            </a:pPr>
            <a:r>
              <a:rPr lang="en-US" sz="3000">
                <a:latin typeface="Times New Roman"/>
                <a:ea typeface="Times New Roman"/>
                <a:cs typeface="Times New Roman"/>
                <a:sym typeface="Times New Roman"/>
              </a:rPr>
              <a:t>UI/UX Enhancement</a:t>
            </a:r>
            <a:endParaRPr sz="3000">
              <a:latin typeface="Times New Roman"/>
              <a:ea typeface="Times New Roman"/>
              <a:cs typeface="Times New Roman"/>
              <a:sym typeface="Times New Roman"/>
            </a:endParaRPr>
          </a:p>
          <a:p>
            <a:pPr indent="0" lvl="0" marL="457200" rtl="0" algn="l">
              <a:lnSpc>
                <a:spcPct val="90000"/>
              </a:lnSpc>
              <a:spcBef>
                <a:spcPts val="0"/>
              </a:spcBef>
              <a:spcAft>
                <a:spcPts val="0"/>
              </a:spcAft>
              <a:buNone/>
            </a:pPr>
            <a:r>
              <a:t/>
            </a:r>
            <a:endParaRPr sz="3200">
              <a:latin typeface="Times New Roman"/>
              <a:ea typeface="Times New Roman"/>
              <a:cs typeface="Times New Roman"/>
              <a:sym typeface="Times New Roman"/>
            </a:endParaRPr>
          </a:p>
          <a:p>
            <a:pPr indent="0" lvl="0" marL="457200" rtl="0" algn="l">
              <a:lnSpc>
                <a:spcPct val="90000"/>
              </a:lnSpc>
              <a:spcBef>
                <a:spcPts val="0"/>
              </a:spcBef>
              <a:spcAft>
                <a:spcPts val="0"/>
              </a:spcAft>
              <a:buNone/>
            </a:pPr>
            <a:r>
              <a:t/>
            </a:r>
            <a:endParaRPr sz="3200">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latin typeface="Times New Roman"/>
              <a:ea typeface="Times New Roman"/>
              <a:cs typeface="Times New Roman"/>
              <a:sym typeface="Times New Roman"/>
            </a:endParaRPr>
          </a:p>
        </p:txBody>
      </p:sp>
      <p:sp>
        <p:nvSpPr>
          <p:cNvPr id="148" name="Google Shape;148;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esidency University 45 Yr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