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7"/>
  </p:notesMasterIdLst>
  <p:handoutMasterIdLst>
    <p:handoutMasterId r:id="rId18"/>
  </p:handoutMasterIdLst>
  <p:sldIdLst>
    <p:sldId id="256" r:id="rId2"/>
    <p:sldId id="262" r:id="rId3"/>
    <p:sldId id="259" r:id="rId4"/>
    <p:sldId id="263" r:id="rId5"/>
    <p:sldId id="264" r:id="rId6"/>
    <p:sldId id="266" r:id="rId7"/>
    <p:sldId id="267" r:id="rId8"/>
    <p:sldId id="268" r:id="rId9"/>
    <p:sldId id="272" r:id="rId10"/>
    <p:sldId id="274" r:id="rId11"/>
    <p:sldId id="270" r:id="rId12"/>
    <p:sldId id="275" r:id="rId13"/>
    <p:sldId id="276" r:id="rId14"/>
    <p:sldId id="277" r:id="rId15"/>
    <p:sldId id="260" r:id="rId16"/>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p:scale>
          <a:sx n="59" d="100"/>
          <a:sy n="59" d="100"/>
        </p:scale>
        <p:origin x="956" y="3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en-IE" dirty="0"/>
            <a:t>B2B platform database (Relational DB)</a:t>
          </a:r>
          <a:r>
            <a:rPr lang="it-IT" noProof="0" dirty="0"/>
            <a:t>	</a:t>
          </a:r>
        </a:p>
      </dgm:t>
    </dgm:pt>
    <dgm:pt modelId="{720680DC-AAA4-4434-A582-60EBCC5BA355}" type="parTrans" cxnId="{0B5DAE5F-BCDC-4BF7-A6E7-CF856886A64D}">
      <dgm:prSet/>
      <dgm:spPr/>
      <dgm:t>
        <a:bodyPr rtlCol="0"/>
        <a:lstStyle/>
        <a:p>
          <a:pPr rtl="0"/>
          <a:endParaRPr lang="it-IT" noProof="0" dirty="0"/>
        </a:p>
      </dgm:t>
    </dgm:pt>
    <dgm:pt modelId="{CA077D98-8478-47EA-B6A9-99ACE60C64D4}" type="sibTrans" cxnId="{0B5DAE5F-BCDC-4BF7-A6E7-CF856886A64D}">
      <dgm:prSet/>
      <dgm:spPr/>
      <dgm:t>
        <a:bodyPr rtlCol="0"/>
        <a:lstStyle/>
        <a:p>
          <a:pPr rtl="0"/>
          <a:endParaRPr lang="it-IT" noProof="0" dirty="0"/>
        </a:p>
      </dgm:t>
    </dgm:pt>
    <dgm:pt modelId="{0BEF68B8-1228-47BB-83B5-7B9CD1E3F84E}">
      <dgm:prSet phldrT="[Text]"/>
      <dgm:spPr/>
      <dgm:t>
        <a:bodyPr rtlCol="0"/>
        <a:lstStyle/>
        <a:p>
          <a:pPr rtl="0">
            <a:lnSpc>
              <a:spcPct val="100000"/>
            </a:lnSpc>
          </a:pPr>
          <a:r>
            <a:rPr lang="en-IE" dirty="0"/>
            <a:t>Log files coming from the web server</a:t>
          </a:r>
          <a:endParaRPr lang="it-IT" noProof="0" dirty="0"/>
        </a:p>
      </dgm:t>
    </dgm:pt>
    <dgm:pt modelId="{ED3A4BC2-B75A-4952-A38B-A42B5995DF05}" type="parTrans" cxnId="{EDEF4F82-1237-4639-A0F7-385C1897CE66}">
      <dgm:prSet/>
      <dgm:spPr/>
      <dgm:t>
        <a:bodyPr rtlCol="0"/>
        <a:lstStyle/>
        <a:p>
          <a:pPr rtl="0"/>
          <a:endParaRPr lang="it-IT" noProof="0" dirty="0"/>
        </a:p>
      </dgm:t>
    </dgm:pt>
    <dgm:pt modelId="{FD949706-EDCC-4ADC-8EDF-8EDA49C92325}" type="sibTrans" cxnId="{EDEF4F82-1237-4639-A0F7-385C1897CE66}">
      <dgm:prSet/>
      <dgm:spPr/>
      <dgm:t>
        <a:bodyPr rtlCol="0"/>
        <a:lstStyle/>
        <a:p>
          <a:pPr rtl="0"/>
          <a:endParaRPr lang="it-IT" noProof="0" dirty="0"/>
        </a:p>
      </dgm:t>
    </dgm:pt>
    <dgm:pt modelId="{5605D28D-2CE6-4513-8566-952984E21E14}">
      <dgm:prSet phldrT="[Text]"/>
      <dgm:spPr/>
      <dgm:t>
        <a:bodyPr rtlCol="0"/>
        <a:lstStyle/>
        <a:p>
          <a:pPr rtl="0">
            <a:lnSpc>
              <a:spcPct val="100000"/>
            </a:lnSpc>
          </a:pPr>
          <a:r>
            <a:rPr lang="en-IE" dirty="0"/>
            <a:t>Marketing lead login spreadsheet file</a:t>
          </a:r>
          <a:endParaRPr lang="it-IT" noProof="0" dirty="0"/>
        </a:p>
      </dgm:t>
    </dgm:pt>
    <dgm:pt modelId="{EB15AB98-362B-4E70-A3DA-995FC3E8BA79}" type="parTrans" cxnId="{FAF3F884-F0CF-440F-8CB1-B7648AB1B138}">
      <dgm:prSet/>
      <dgm:spPr/>
      <dgm:t>
        <a:bodyPr rtlCol="0"/>
        <a:lstStyle/>
        <a:p>
          <a:pPr rtl="0"/>
          <a:endParaRPr lang="it-IT" noProof="0" dirty="0"/>
        </a:p>
      </dgm:t>
    </dgm:pt>
    <dgm:pt modelId="{823D1971-2C4D-4EC5-A874-2F463DE37109}" type="sibTrans" cxnId="{FAF3F884-F0CF-440F-8CB1-B7648AB1B138}">
      <dgm:prSet/>
      <dgm:spPr/>
      <dgm:t>
        <a:bodyPr rtlCol="0"/>
        <a:lstStyle/>
        <a:p>
          <a:pPr rtl="0"/>
          <a:endParaRPr lang="it-IT" noProof="0" dirty="0"/>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63500" rIns="63500" bIns="63500" numCol="1" spcCol="1270" rtlCol="0" anchor="ctr" anchorCtr="0">
          <a:noAutofit/>
        </a:bodyPr>
        <a:lstStyle/>
        <a:p>
          <a:pPr marL="0" lvl="0" indent="0" algn="l" defTabSz="1111250" rtl="0">
            <a:lnSpc>
              <a:spcPct val="100000"/>
            </a:lnSpc>
            <a:spcBef>
              <a:spcPct val="0"/>
            </a:spcBef>
            <a:spcAft>
              <a:spcPct val="35000"/>
            </a:spcAft>
            <a:buNone/>
          </a:pPr>
          <a:r>
            <a:rPr lang="en-IE" sz="2500" kern="1200" dirty="0"/>
            <a:t>B2B platform database (Relational DB)</a:t>
          </a:r>
          <a:r>
            <a:rPr lang="it-IT" sz="2500" kern="1200" noProof="0" dirty="0"/>
            <a:t>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63500" rIns="63500" bIns="63500" numCol="1" spcCol="1270" rtlCol="0" anchor="ctr" anchorCtr="0">
          <a:noAutofit/>
        </a:bodyPr>
        <a:lstStyle/>
        <a:p>
          <a:pPr marL="0" lvl="0" indent="0" algn="l" defTabSz="1111250" rtl="0">
            <a:lnSpc>
              <a:spcPct val="100000"/>
            </a:lnSpc>
            <a:spcBef>
              <a:spcPct val="0"/>
            </a:spcBef>
            <a:spcAft>
              <a:spcPct val="35000"/>
            </a:spcAft>
            <a:buNone/>
          </a:pPr>
          <a:r>
            <a:rPr lang="en-IE" sz="2500" kern="1200" dirty="0"/>
            <a:t>Log files coming from the web server</a:t>
          </a:r>
          <a:endParaRPr lang="it-IT" sz="2500" kern="1200" noProof="0" dirty="0"/>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63500" rIns="63500" bIns="63500" numCol="1" spcCol="1270" rtlCol="0" anchor="ctr" anchorCtr="0">
          <a:noAutofit/>
        </a:bodyPr>
        <a:lstStyle/>
        <a:p>
          <a:pPr marL="0" lvl="0" indent="0" algn="l" defTabSz="1111250" rtl="0">
            <a:lnSpc>
              <a:spcPct val="100000"/>
            </a:lnSpc>
            <a:spcBef>
              <a:spcPct val="0"/>
            </a:spcBef>
            <a:spcAft>
              <a:spcPct val="35000"/>
            </a:spcAft>
            <a:buNone/>
          </a:pPr>
          <a:r>
            <a:rPr lang="en-IE" sz="2500" kern="1200" dirty="0"/>
            <a:t>Marketing lead login spreadsheet file</a:t>
          </a:r>
          <a:endParaRPr lang="it-IT" sz="2500" kern="1200" noProof="0" dirty="0"/>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0FA3576-2E34-44A5-91FF-3C53AC3DA648}" type="datetime1">
              <a:rPr lang="it-IT" smtClean="0"/>
              <a:t>07/03/2023</a:t>
            </a:fld>
            <a:endParaRPr lang="it-IT"/>
          </a:p>
        </p:txBody>
      </p:sp>
      <p:sp>
        <p:nvSpPr>
          <p:cNvPr id="4" name="Segnaposto piè di pa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it-IT" smtClean="0"/>
              <a:t>‹N›</a:t>
            </a:fld>
            <a:endParaRPr lang="it-IT"/>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1FEC-DF32-4E90-A279-29D5C0BB0773}" type="datetime1">
              <a:rPr lang="it-IT" smtClean="0"/>
              <a:pPr/>
              <a:t>07/03/2023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it-IT" noProof="0" smtClean="0"/>
              <a:t>‹N›</a:t>
            </a:fld>
            <a:endParaRPr lang="it-IT"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1</a:t>
            </a:fld>
            <a:endParaRPr lang="it-IT"/>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3</a:t>
            </a:fld>
            <a:endParaRPr lang="it-IT"/>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7</a:t>
            </a:fld>
            <a:endParaRPr lang="it-IT"/>
          </a:p>
        </p:txBody>
      </p:sp>
    </p:spTree>
    <p:extLst>
      <p:ext uri="{BB962C8B-B14F-4D97-AF65-F5344CB8AC3E}">
        <p14:creationId xmlns:p14="http://schemas.microsoft.com/office/powerpoint/2010/main" val="4317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8</a:t>
            </a:fld>
            <a:endParaRPr lang="it-IT"/>
          </a:p>
        </p:txBody>
      </p:sp>
    </p:spTree>
    <p:extLst>
      <p:ext uri="{BB962C8B-B14F-4D97-AF65-F5344CB8AC3E}">
        <p14:creationId xmlns:p14="http://schemas.microsoft.com/office/powerpoint/2010/main" val="1364218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9</a:t>
            </a:fld>
            <a:endParaRPr lang="it-IT"/>
          </a:p>
        </p:txBody>
      </p:sp>
    </p:spTree>
    <p:extLst>
      <p:ext uri="{BB962C8B-B14F-4D97-AF65-F5344CB8AC3E}">
        <p14:creationId xmlns:p14="http://schemas.microsoft.com/office/powerpoint/2010/main" val="3173393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11</a:t>
            </a:fld>
            <a:endParaRPr lang="it-IT"/>
          </a:p>
        </p:txBody>
      </p:sp>
    </p:spTree>
    <p:extLst>
      <p:ext uri="{BB962C8B-B14F-4D97-AF65-F5344CB8AC3E}">
        <p14:creationId xmlns:p14="http://schemas.microsoft.com/office/powerpoint/2010/main" val="3529273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15</a:t>
            </a:fld>
            <a:endParaRPr lang="it-IT"/>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7A23933-3F77-4C59-A775-45E2435C8368}" type="datetime1">
              <a:rPr lang="it-IT" noProof="0" smtClean="0"/>
              <a:t>07/03/2023</a:t>
            </a:fld>
            <a:endParaRPr lang="it-IT" noProof="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olo 1"/>
          <p:cNvSpPr>
            <a:spLocks noGrp="1"/>
          </p:cNvSpPr>
          <p:nvPr>
            <p:ph type="title"/>
          </p:nvPr>
        </p:nvSpPr>
        <p:spPr>
          <a:xfrm>
            <a:off x="581192" y="702156"/>
            <a:ext cx="11029616" cy="1013800"/>
          </a:xfrm>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4B4ECE9F-4108-4829-8F23-DFA9C926965D}" type="datetime1">
              <a:rPr lang="it-IT" noProof="0" smtClean="0"/>
              <a:t>07/03/2023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verticale 1"/>
          <p:cNvSpPr>
            <a:spLocks noGrp="1"/>
          </p:cNvSpPr>
          <p:nvPr>
            <p:ph type="title" orient="vert"/>
          </p:nvPr>
        </p:nvSpPr>
        <p:spPr>
          <a:xfrm>
            <a:off x="8839201" y="675726"/>
            <a:ext cx="2004164" cy="5183073"/>
          </a:xfrm>
        </p:spPr>
        <p:txBody>
          <a:bodyPr vert="eaVert"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774923" y="675726"/>
            <a:ext cx="7896279" cy="5183073"/>
          </a:xfrm>
        </p:spPr>
        <p:txBody>
          <a:bodyPr vert="eaVert" rtlCol="0" anchor="t"/>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2AB59B6B-A2EF-4B30-AEF7-A3091D0F5449}" type="datetime1">
              <a:rPr lang="it-IT" noProof="0" smtClean="0"/>
              <a:t>07/03/2023</a:t>
            </a:fld>
            <a:endParaRPr lang="it-IT" noProof="0" dirty="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noProof="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702156"/>
            <a:ext cx="11029616" cy="1013800"/>
          </a:xfrm>
        </p:spPr>
        <p:txBody>
          <a:bodyPr rtlCol="0"/>
          <a:lstStyle/>
          <a:p>
            <a:pPr rtl="0"/>
            <a:r>
              <a:rPr lang="it-IT" noProof="0"/>
              <a:t>Fare clic per modificare lo stile del titolo dello schema</a:t>
            </a:r>
          </a:p>
        </p:txBody>
      </p:sp>
      <p:sp>
        <p:nvSpPr>
          <p:cNvPr id="3" name="Segnaposto contenuto 2"/>
          <p:cNvSpPr>
            <a:spLocks noGrp="1"/>
          </p:cNvSpPr>
          <p:nvPr>
            <p:ph idx="1"/>
          </p:nvPr>
        </p:nvSpPr>
        <p:spPr>
          <a:xfrm>
            <a:off x="581192" y="2180496"/>
            <a:ext cx="11029615" cy="367830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7F3FB14C-AC96-42E5-BE0B-73EFAA1A7EA7}" type="datetime1">
              <a:rPr lang="it-IT" noProof="0" smtClean="0"/>
              <a:t>07/03/2023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it-IT" noProof="0"/>
              <a:t>Fare clic per modificare lo stile del titolo dello schema</a:t>
            </a:r>
          </a:p>
        </p:txBody>
      </p:sp>
      <p:sp>
        <p:nvSpPr>
          <p:cNvPr id="3" name="Segnaposto tes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76327E91-20FF-43F1-A337-75953C73E7D7}" type="datetime1">
              <a:rPr lang="it-IT" noProof="0" smtClean="0"/>
              <a:t>07/03/2023</a:t>
            </a:fld>
            <a:endParaRPr lang="it-IT" noProof="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581193" y="2228003"/>
            <a:ext cx="5422390" cy="3633047"/>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6188417" y="2228003"/>
            <a:ext cx="5422392" cy="3633047"/>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9EDCB701-B7F2-4988-9CFB-241C1D412354}" type="datetime1">
              <a:rPr lang="it-IT" noProof="0" smtClean="0"/>
              <a:t>07/03/2023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581194" y="2926052"/>
            <a:ext cx="5393100" cy="2934999"/>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217709" y="2926052"/>
            <a:ext cx="5393100" cy="2934999"/>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4B9B0459-76CC-4B94-A6C6-908B17D42BC8}" type="datetime1">
              <a:rPr lang="it-IT" noProof="0" smtClean="0"/>
              <a:t>07/03/2023</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rtlCol="0"/>
          <a:lstStyle/>
          <a:p>
            <a:pPr rtl="0"/>
            <a:fld id="{62D572E4-8572-44CF-B6FA-B15ECB2B0691}" type="datetime1">
              <a:rPr lang="it-IT" noProof="0" smtClean="0"/>
              <a:t>07/03/2023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olo 1"/>
          <p:cNvSpPr>
            <a:spLocks noGrp="1"/>
          </p:cNvSpPr>
          <p:nvPr>
            <p:ph type="title"/>
          </p:nvPr>
        </p:nvSpPr>
        <p:spPr>
          <a:xfrm>
            <a:off x="575894" y="729658"/>
            <a:ext cx="11029616" cy="988332"/>
          </a:xfrm>
        </p:spPr>
        <p:txBody>
          <a:bodyPr rtlCol="0"/>
          <a:lstStyle/>
          <a:p>
            <a:pPr rtl="0"/>
            <a:r>
              <a:rPr lang="it-IT" noProof="0"/>
              <a:t>Fare clic per modificare lo stile del titolo dello schema</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5F266B29-8DDF-40ED-AC5D-ED73AC5A6521}" type="datetime1">
              <a:rPr lang="it-IT" noProof="0" smtClean="0"/>
              <a:t>07/03/2023</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it-IT" noProof="0"/>
              <a:t>Fare clic per modificare lo stile del titolo dello schema</a:t>
            </a:r>
          </a:p>
        </p:txBody>
      </p:sp>
      <p:sp>
        <p:nvSpPr>
          <p:cNvPr id="3" name="Segnaposto contenut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4CFC7787-2DFD-4221-B49C-354C37128239}" type="datetime1">
              <a:rPr lang="it-IT" noProof="0" smtClean="0"/>
              <a:t>07/03/2023</a:t>
            </a:fld>
            <a:endParaRPr lang="it-IT" noProof="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D3F07A8F-C5D3-4128-B052-E864993A59CE}" type="datetime1">
              <a:rPr lang="it-IT" noProof="0" smtClean="0"/>
              <a:t>07/03/2023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noProof="0"/>
              <a:t>Fare clic per modificare lo stile del titolo</a:t>
            </a:r>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6BACEF-F5E2-445B-BCCF-A68C06C41D7B}" type="datetime1">
              <a:rPr lang="it-IT" noProof="0" smtClean="0"/>
              <a:t>07/03/2023</a:t>
            </a:fld>
            <a:endParaRPr lang="it-IT" noProof="0" dirty="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noProof="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noProof="0" smtClean="0"/>
              <a:pPr rtl="0"/>
              <a:t>‹N›</a:t>
            </a:fld>
            <a:endParaRPr lang="it-IT" noProof="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5.png"/><Relationship Id="rId3" Type="http://schemas.openxmlformats.org/officeDocument/2006/relationships/image" Target="../media/image2.jpeg"/><Relationship Id="rId7" Type="http://schemas.openxmlformats.org/officeDocument/2006/relationships/diagramColors" Target="../diagrams/colors1.xml"/><Relationship Id="rId12" Type="http://schemas.openxmlformats.org/officeDocument/2006/relationships/hyperlink" Target="https://wiki.postmarketos.org/wiki/File:Icon-numix-light-folder-documents.sv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4.png"/><Relationship Id="rId5" Type="http://schemas.openxmlformats.org/officeDocument/2006/relationships/diagramLayout" Target="../diagrams/layout1.xml"/><Relationship Id="rId10" Type="http://schemas.openxmlformats.org/officeDocument/2006/relationships/hyperlink" Target="https://andreamarchitelli.it/actual/dalla-carta-ai-database-catalogo-suo-contesto-terza-parte/" TargetMode="External"/><Relationship Id="rId4" Type="http://schemas.openxmlformats.org/officeDocument/2006/relationships/diagramData" Target="../diagrams/data1.xml"/><Relationship Id="rId9" Type="http://schemas.openxmlformats.org/officeDocument/2006/relationships/image" Target="../media/image3.png"/><Relationship Id="rId14" Type="http://schemas.openxmlformats.org/officeDocument/2006/relationships/hyperlink" Target="https://tr.wikipedia.org/wiki/Microsoft_Exce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s://pixabay.com/en/document-icon-computer-web-309065/" TargetMode="External"/><Relationship Id="rId3" Type="http://schemas.openxmlformats.org/officeDocument/2006/relationships/hyperlink" Target="https://www.rawpixel.com/image/429464/free-illustration-image-art-blank-classic" TargetMode="External"/><Relationship Id="rId7" Type="http://schemas.openxmlformats.org/officeDocument/2006/relationships/hyperlink" Target="https://freesvg.org/personal-computer-icon-verctor-graphics-vector" TargetMode="External"/><Relationship Id="rId12" Type="http://schemas.openxmlformats.org/officeDocument/2006/relationships/image" Target="../media/image12.png"/><Relationship Id="rId2" Type="http://schemas.openxmlformats.org/officeDocument/2006/relationships/image" Target="../media/image7.1"/><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hyperlink" Target="https://openclipart.org/detail/163729/proxy-server-by-lyte" TargetMode="External"/><Relationship Id="rId5" Type="http://schemas.openxmlformats.org/officeDocument/2006/relationships/hyperlink" Target="https://www.security-design.jp/security-icons" TargetMode="Externa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hyperlink" Target="https://freepngimg.com/png/16975-smartphone-transparen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freepngimg.com/png/27071-excel"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ttango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pic>
        <p:nvPicPr>
          <p:cNvPr id="7" name="Immagine 6" descr="Connessioni digitali">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0" y="0"/>
            <a:ext cx="12191980" cy="6857990"/>
          </a:xfrm>
          <a:prstGeom prst="rect">
            <a:avLst/>
          </a:prstGeom>
        </p:spPr>
      </p:pic>
      <p:grpSp>
        <p:nvGrpSpPr>
          <p:cNvPr id="17" name="Grup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ttango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ttango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ttango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ttango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it-IT" sz="4000" dirty="0">
                <a:solidFill>
                  <a:schemeClr val="bg1"/>
                </a:solidFill>
              </a:rPr>
              <a:t>E-COMMERCE DATAWAREHOUSE</a:t>
            </a:r>
          </a:p>
        </p:txBody>
      </p:sp>
      <p:sp>
        <p:nvSpPr>
          <p:cNvPr id="3" name="Sottotito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n-IE" dirty="0">
                <a:solidFill>
                  <a:srgbClr val="7CEBFF"/>
                </a:solidFill>
              </a:rPr>
              <a:t>Data engineer – </a:t>
            </a:r>
            <a:r>
              <a:rPr lang="en-IE" dirty="0" err="1">
                <a:solidFill>
                  <a:srgbClr val="7CEBFF"/>
                </a:solidFill>
              </a:rPr>
              <a:t>rocco</a:t>
            </a:r>
            <a:r>
              <a:rPr lang="en-IE" dirty="0">
                <a:solidFill>
                  <a:srgbClr val="7CEBFF"/>
                </a:solidFill>
              </a:rPr>
              <a:t> </a:t>
            </a:r>
            <a:r>
              <a:rPr lang="en-IE" dirty="0" err="1">
                <a:solidFill>
                  <a:srgbClr val="7CEBFF"/>
                </a:solidFill>
              </a:rPr>
              <a:t>caliandro</a:t>
            </a:r>
            <a:endParaRPr lang="en-IE"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C6F67B-74FA-EB22-7B91-EF0FDD37E215}"/>
              </a:ext>
            </a:extLst>
          </p:cNvPr>
          <p:cNvSpPr>
            <a:spLocks noGrp="1"/>
          </p:cNvSpPr>
          <p:nvPr>
            <p:ph type="title"/>
          </p:nvPr>
        </p:nvSpPr>
        <p:spPr/>
        <p:txBody>
          <a:bodyPr/>
          <a:lstStyle/>
          <a:p>
            <a:r>
              <a:rPr lang="en-IE" dirty="0"/>
              <a:t>Staging area (</a:t>
            </a:r>
            <a:r>
              <a:rPr lang="en-IE" dirty="0" err="1"/>
              <a:t>sa</a:t>
            </a:r>
            <a:r>
              <a:rPr lang="en-IE" dirty="0"/>
              <a:t>)</a:t>
            </a:r>
          </a:p>
        </p:txBody>
      </p:sp>
      <p:sp>
        <p:nvSpPr>
          <p:cNvPr id="3" name="Segnaposto contenuto 2">
            <a:extLst>
              <a:ext uri="{FF2B5EF4-FFF2-40B4-BE49-F238E27FC236}">
                <a16:creationId xmlns:a16="http://schemas.microsoft.com/office/drawing/2014/main" id="{C3C3EC48-21E5-6CA7-9030-BBD210755228}"/>
              </a:ext>
            </a:extLst>
          </p:cNvPr>
          <p:cNvSpPr>
            <a:spLocks noGrp="1"/>
          </p:cNvSpPr>
          <p:nvPr>
            <p:ph idx="1"/>
          </p:nvPr>
        </p:nvSpPr>
        <p:spPr>
          <a:xfrm>
            <a:off x="424283" y="1973414"/>
            <a:ext cx="11029615" cy="4826298"/>
          </a:xfrm>
        </p:spPr>
        <p:txBody>
          <a:bodyPr>
            <a:normAutofit lnSpcReduction="10000"/>
          </a:bodyPr>
          <a:lstStyle/>
          <a:p>
            <a:r>
              <a:rPr lang="en-IE" sz="2400" dirty="0"/>
              <a:t>Definition of the </a:t>
            </a:r>
            <a:r>
              <a:rPr lang="en-IE" sz="2400" b="1" dirty="0">
                <a:solidFill>
                  <a:schemeClr val="accent1">
                    <a:lumMod val="60000"/>
                    <a:lumOff val="40000"/>
                  </a:schemeClr>
                </a:solidFill>
              </a:rPr>
              <a:t>logical design</a:t>
            </a:r>
          </a:p>
          <a:p>
            <a:r>
              <a:rPr lang="en-IE" sz="2400" dirty="0"/>
              <a:t>Starting from the logical design, creation of the </a:t>
            </a:r>
            <a:r>
              <a:rPr lang="en-IE" sz="2400" b="1" dirty="0">
                <a:solidFill>
                  <a:schemeClr val="accent1">
                    <a:lumMod val="60000"/>
                    <a:lumOff val="40000"/>
                  </a:schemeClr>
                </a:solidFill>
              </a:rPr>
              <a:t>logical model </a:t>
            </a:r>
          </a:p>
          <a:p>
            <a:pPr lvl="4">
              <a:buFont typeface="Wingdings" panose="05000000000000000000" pitchFamily="2" charset="2"/>
              <a:buChar char="Ø"/>
            </a:pPr>
            <a:r>
              <a:rPr lang="en-IE" sz="2400" u="sng" dirty="0"/>
              <a:t>Dimension</a:t>
            </a:r>
            <a:r>
              <a:rPr lang="en-IE" sz="2400" dirty="0"/>
              <a:t> (by convention the tables are denoted with the letter </a:t>
            </a:r>
            <a:r>
              <a:rPr lang="en-IE" sz="2400" b="1" i="1" dirty="0"/>
              <a:t>S </a:t>
            </a:r>
            <a:r>
              <a:rPr lang="en-IE" sz="2400" dirty="0"/>
              <a:t>in Staging Area and with the letter </a:t>
            </a:r>
            <a:r>
              <a:rPr lang="en-IE" sz="2400" b="1" i="1" dirty="0"/>
              <a:t>L </a:t>
            </a:r>
            <a:r>
              <a:rPr lang="en-IE" sz="2400" dirty="0"/>
              <a:t>in Datamart)</a:t>
            </a:r>
          </a:p>
          <a:p>
            <a:pPr lvl="4">
              <a:buFont typeface="Wingdings" panose="05000000000000000000" pitchFamily="2" charset="2"/>
              <a:buChar char="Ø"/>
            </a:pPr>
            <a:r>
              <a:rPr lang="en-IE" sz="2400" u="sng" dirty="0"/>
              <a:t>Facts</a:t>
            </a:r>
            <a:r>
              <a:rPr lang="en-IE" sz="2400" dirty="0"/>
              <a:t>: (by convention the tables are denoted with the letter </a:t>
            </a:r>
            <a:r>
              <a:rPr lang="en-IE" sz="2400" b="1" i="1" dirty="0"/>
              <a:t>SF </a:t>
            </a:r>
            <a:r>
              <a:rPr lang="en-IE" sz="2400" dirty="0"/>
              <a:t>in Staging Area and with the letter </a:t>
            </a:r>
            <a:r>
              <a:rPr lang="en-IE" sz="2400" b="1" i="1" dirty="0"/>
              <a:t>F</a:t>
            </a:r>
            <a:r>
              <a:rPr lang="en-IE" sz="2400" dirty="0"/>
              <a:t> in Datamart)</a:t>
            </a:r>
          </a:p>
          <a:p>
            <a:pPr lvl="4">
              <a:buFont typeface="Wingdings" panose="05000000000000000000" pitchFamily="2" charset="2"/>
              <a:buChar char="Ø"/>
            </a:pPr>
            <a:r>
              <a:rPr lang="en-IE" sz="2400" dirty="0"/>
              <a:t>The logical model shows how facts and dimensions are related and define attributes, measures and KPI</a:t>
            </a:r>
          </a:p>
          <a:p>
            <a:pPr>
              <a:buFont typeface="Wingdings" panose="05000000000000000000" pitchFamily="2" charset="2"/>
              <a:buChar char="§"/>
            </a:pPr>
            <a:r>
              <a:rPr lang="en-IE" sz="2400" dirty="0"/>
              <a:t>It is very important to notice that SA is the most complex component of the DWH because in this area we implement the </a:t>
            </a:r>
            <a:r>
              <a:rPr lang="en-IE" sz="2400" u="sng" dirty="0"/>
              <a:t>business logic </a:t>
            </a:r>
            <a:r>
              <a:rPr lang="en-IE" sz="2400" dirty="0"/>
              <a:t>in order to create facts and dimensions</a:t>
            </a:r>
          </a:p>
        </p:txBody>
      </p:sp>
    </p:spTree>
    <p:extLst>
      <p:ext uri="{BB962C8B-B14F-4D97-AF65-F5344CB8AC3E}">
        <p14:creationId xmlns:p14="http://schemas.microsoft.com/office/powerpoint/2010/main" val="371235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en-IE" dirty="0"/>
              <a:t>Staging area (</a:t>
            </a:r>
            <a:r>
              <a:rPr lang="en-IE" dirty="0" err="1"/>
              <a:t>sa</a:t>
            </a:r>
            <a:r>
              <a:rPr lang="en-IE" dirty="0"/>
              <a:t>)</a:t>
            </a:r>
            <a:endParaRPr lang="it-IT" dirty="0"/>
          </a:p>
        </p:txBody>
      </p:sp>
      <p:pic>
        <p:nvPicPr>
          <p:cNvPr id="4" name="Immagine 3">
            <a:extLst>
              <a:ext uri="{FF2B5EF4-FFF2-40B4-BE49-F238E27FC236}">
                <a16:creationId xmlns:a16="http://schemas.microsoft.com/office/drawing/2014/main" id="{E25219AA-1B16-E575-5556-FF8E5D9B2C46}"/>
              </a:ext>
            </a:extLst>
          </p:cNvPr>
          <p:cNvPicPr>
            <a:picLocks noChangeAspect="1"/>
          </p:cNvPicPr>
          <p:nvPr/>
        </p:nvPicPr>
        <p:blipFill>
          <a:blip r:embed="rId3"/>
          <a:stretch>
            <a:fillRect/>
          </a:stretch>
        </p:blipFill>
        <p:spPr>
          <a:xfrm>
            <a:off x="514009" y="2334807"/>
            <a:ext cx="4463069" cy="4128339"/>
          </a:xfrm>
          <a:prstGeom prst="rect">
            <a:avLst/>
          </a:prstGeom>
          <a:noFill/>
        </p:spPr>
      </p:pic>
      <p:sp>
        <p:nvSpPr>
          <p:cNvPr id="9" name="Content Placeholder 3">
            <a:extLst>
              <a:ext uri="{FF2B5EF4-FFF2-40B4-BE49-F238E27FC236}">
                <a16:creationId xmlns:a16="http://schemas.microsoft.com/office/drawing/2014/main" id="{9BAC2CBA-1061-5CC5-E826-BD94F8B891A4}"/>
              </a:ext>
            </a:extLst>
          </p:cNvPr>
          <p:cNvSpPr>
            <a:spLocks noGrp="1"/>
          </p:cNvSpPr>
          <p:nvPr>
            <p:ph sz="half" idx="2"/>
          </p:nvPr>
        </p:nvSpPr>
        <p:spPr>
          <a:xfrm>
            <a:off x="5025127" y="2371437"/>
            <a:ext cx="7110963" cy="3633047"/>
          </a:xfrm>
        </p:spPr>
        <p:txBody>
          <a:bodyPr>
            <a:normAutofit/>
          </a:bodyPr>
          <a:lstStyle/>
          <a:p>
            <a:r>
              <a:rPr lang="en-IE" b="1" dirty="0">
                <a:solidFill>
                  <a:schemeClr val="accent1">
                    <a:lumMod val="60000"/>
                    <a:lumOff val="40000"/>
                  </a:schemeClr>
                </a:solidFill>
              </a:rPr>
              <a:t>Star schema </a:t>
            </a:r>
            <a:r>
              <a:rPr lang="en-IE" dirty="0">
                <a:solidFill>
                  <a:schemeClr val="tx1"/>
                </a:solidFill>
              </a:rPr>
              <a:t>composed by:</a:t>
            </a:r>
          </a:p>
          <a:p>
            <a:pPr lvl="2">
              <a:buFont typeface="Wingdings" panose="05000000000000000000" pitchFamily="2" charset="2"/>
              <a:buChar char="Ø"/>
            </a:pPr>
            <a:r>
              <a:rPr lang="en-IE" sz="1800" b="1" dirty="0">
                <a:solidFill>
                  <a:schemeClr val="tx1"/>
                </a:solidFill>
              </a:rPr>
              <a:t>4 Facts</a:t>
            </a:r>
          </a:p>
          <a:p>
            <a:pPr marL="1008000" lvl="3" indent="0">
              <a:buNone/>
            </a:pPr>
            <a:r>
              <a:rPr lang="en-IE" sz="1600" i="1" dirty="0">
                <a:solidFill>
                  <a:schemeClr val="tx1"/>
                </a:solidFill>
              </a:rPr>
              <a:t>SF_ORDERS, SF_LAST_LOGIN, SF_PRODUCT_SUPPLIER, SF_SERVER_LOG</a:t>
            </a:r>
            <a:endParaRPr lang="en-IE" sz="1600" u="sng" dirty="0">
              <a:solidFill>
                <a:schemeClr val="tx1"/>
              </a:solidFill>
            </a:endParaRPr>
          </a:p>
          <a:p>
            <a:pPr lvl="2">
              <a:buFont typeface="Wingdings" panose="05000000000000000000" pitchFamily="2" charset="2"/>
              <a:buChar char="Ø"/>
            </a:pPr>
            <a:r>
              <a:rPr lang="en-IE" sz="1800" b="1" dirty="0">
                <a:solidFill>
                  <a:schemeClr val="tx1"/>
                </a:solidFill>
              </a:rPr>
              <a:t>10 Dimensions</a:t>
            </a:r>
          </a:p>
          <a:p>
            <a:pPr marL="1008000" lvl="3" indent="0">
              <a:buNone/>
            </a:pPr>
            <a:r>
              <a:rPr lang="en-IE" sz="1600" i="1" dirty="0">
                <a:solidFill>
                  <a:schemeClr val="tx1"/>
                </a:solidFill>
              </a:rPr>
              <a:t>S_CALENDAR, S_COMPANY, S_CUSTOMER_NATIONALITY, S_DEVICE, S_ENDCUSTOMER, S_ORDER_NATIONALITY, S_PRODUCT, S_SERVER_LOG, S_SUPPLIER, S_XLS_ORDER_ATTRIBUTES</a:t>
            </a:r>
            <a:endParaRPr lang="en-IE" sz="1600" u="sng" dirty="0">
              <a:solidFill>
                <a:schemeClr val="tx1"/>
              </a:solidFill>
            </a:endParaRPr>
          </a:p>
        </p:txBody>
      </p:sp>
      <p:sp>
        <p:nvSpPr>
          <p:cNvPr id="5" name="CasellaDiTesto 4">
            <a:extLst>
              <a:ext uri="{FF2B5EF4-FFF2-40B4-BE49-F238E27FC236}">
                <a16:creationId xmlns:a16="http://schemas.microsoft.com/office/drawing/2014/main" id="{D6653CE6-CF09-33E0-780F-876A878BA380}"/>
              </a:ext>
            </a:extLst>
          </p:cNvPr>
          <p:cNvSpPr txBox="1"/>
          <p:nvPr/>
        </p:nvSpPr>
        <p:spPr>
          <a:xfrm flipH="1">
            <a:off x="427439" y="1965475"/>
            <a:ext cx="7821368" cy="369332"/>
          </a:xfrm>
          <a:prstGeom prst="rect">
            <a:avLst/>
          </a:prstGeom>
          <a:noFill/>
        </p:spPr>
        <p:txBody>
          <a:bodyPr wrap="square" rtlCol="0">
            <a:spAutoFit/>
          </a:bodyPr>
          <a:lstStyle/>
          <a:p>
            <a:r>
              <a:rPr lang="en-IE" b="1"/>
              <a:t>Example: F_ORDERS</a:t>
            </a:r>
            <a:endParaRPr lang="en-IE" b="1" dirty="0"/>
          </a:p>
        </p:txBody>
      </p:sp>
      <p:sp>
        <p:nvSpPr>
          <p:cNvPr id="3" name="CasellaDiTesto 2">
            <a:extLst>
              <a:ext uri="{FF2B5EF4-FFF2-40B4-BE49-F238E27FC236}">
                <a16:creationId xmlns:a16="http://schemas.microsoft.com/office/drawing/2014/main" id="{F0B65F30-B617-A812-0323-FFC1A2675F51}"/>
              </a:ext>
            </a:extLst>
          </p:cNvPr>
          <p:cNvSpPr txBox="1"/>
          <p:nvPr/>
        </p:nvSpPr>
        <p:spPr>
          <a:xfrm>
            <a:off x="0" y="6463146"/>
            <a:ext cx="5888022" cy="338554"/>
          </a:xfrm>
          <a:prstGeom prst="rect">
            <a:avLst/>
          </a:prstGeom>
          <a:noFill/>
        </p:spPr>
        <p:txBody>
          <a:bodyPr wrap="none" rtlCol="0">
            <a:spAutoFit/>
          </a:bodyPr>
          <a:lstStyle/>
          <a:p>
            <a:r>
              <a:rPr lang="en-IE" sz="1600" i="1" dirty="0"/>
              <a:t>In the image we only consider the fact F_ORDERS and related </a:t>
            </a:r>
            <a:r>
              <a:rPr lang="en-IE" sz="1600" i="1" dirty="0" err="1"/>
              <a:t>dimesions</a:t>
            </a:r>
            <a:endParaRPr lang="en-IE" sz="1600" i="1" dirty="0"/>
          </a:p>
        </p:txBody>
      </p:sp>
    </p:spTree>
    <p:extLst>
      <p:ext uri="{BB962C8B-B14F-4D97-AF65-F5344CB8AC3E}">
        <p14:creationId xmlns:p14="http://schemas.microsoft.com/office/powerpoint/2010/main" val="2580994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C6F67B-74FA-EB22-7B91-EF0FDD37E215}"/>
              </a:ext>
            </a:extLst>
          </p:cNvPr>
          <p:cNvSpPr>
            <a:spLocks noGrp="1"/>
          </p:cNvSpPr>
          <p:nvPr>
            <p:ph type="title"/>
          </p:nvPr>
        </p:nvSpPr>
        <p:spPr/>
        <p:txBody>
          <a:bodyPr/>
          <a:lstStyle/>
          <a:p>
            <a:r>
              <a:rPr lang="en-IE" dirty="0"/>
              <a:t>Data mart (dm)</a:t>
            </a:r>
          </a:p>
        </p:txBody>
      </p:sp>
      <p:sp>
        <p:nvSpPr>
          <p:cNvPr id="3" name="Segnaposto contenuto 2">
            <a:extLst>
              <a:ext uri="{FF2B5EF4-FFF2-40B4-BE49-F238E27FC236}">
                <a16:creationId xmlns:a16="http://schemas.microsoft.com/office/drawing/2014/main" id="{C3C3EC48-21E5-6CA7-9030-BBD210755228}"/>
              </a:ext>
            </a:extLst>
          </p:cNvPr>
          <p:cNvSpPr>
            <a:spLocks noGrp="1"/>
          </p:cNvSpPr>
          <p:nvPr>
            <p:ph idx="1"/>
          </p:nvPr>
        </p:nvSpPr>
        <p:spPr>
          <a:xfrm>
            <a:off x="408050" y="1282324"/>
            <a:ext cx="11029615" cy="4680213"/>
          </a:xfrm>
        </p:spPr>
        <p:txBody>
          <a:bodyPr>
            <a:normAutofit/>
          </a:bodyPr>
          <a:lstStyle/>
          <a:p>
            <a:r>
              <a:rPr lang="en-IE" sz="2400" dirty="0"/>
              <a:t>Very last step of the Business Intelligence data flow.</a:t>
            </a:r>
          </a:p>
          <a:p>
            <a:r>
              <a:rPr lang="en-IE" sz="2400" dirty="0"/>
              <a:t>Usually read the facts and dimensions from the staging area (previous step) and populate the DM tables</a:t>
            </a:r>
          </a:p>
          <a:p>
            <a:pPr lvl="5">
              <a:buFont typeface="Wingdings" panose="05000000000000000000" pitchFamily="2" charset="2"/>
              <a:buChar char="Ø"/>
            </a:pPr>
            <a:r>
              <a:rPr lang="en-IE" sz="2400" b="1" dirty="0"/>
              <a:t>Step 1     </a:t>
            </a:r>
            <a:r>
              <a:rPr lang="en-IE" sz="2400" dirty="0"/>
              <a:t>Truncate of the </a:t>
            </a:r>
            <a:r>
              <a:rPr lang="en-IE" sz="2400" b="1" dirty="0"/>
              <a:t>L</a:t>
            </a:r>
            <a:r>
              <a:rPr lang="en-IE" sz="2400" dirty="0"/>
              <a:t> or </a:t>
            </a:r>
            <a:r>
              <a:rPr lang="en-IE" sz="2400" b="1" dirty="0"/>
              <a:t>SF</a:t>
            </a:r>
          </a:p>
          <a:p>
            <a:pPr marL="1971400" lvl="6" indent="0">
              <a:buNone/>
            </a:pPr>
            <a:endParaRPr lang="en-IE" sz="2400" dirty="0"/>
          </a:p>
          <a:p>
            <a:pPr marL="1971400" lvl="6" indent="0">
              <a:buNone/>
            </a:pPr>
            <a:endParaRPr lang="en-IE" sz="2400" dirty="0"/>
          </a:p>
          <a:p>
            <a:pPr lvl="5">
              <a:buFont typeface="Wingdings" panose="05000000000000000000" pitchFamily="2" charset="2"/>
              <a:buChar char="Ø"/>
            </a:pPr>
            <a:r>
              <a:rPr lang="en-IE" sz="2400" b="1" dirty="0"/>
              <a:t>Step 2     </a:t>
            </a:r>
            <a:r>
              <a:rPr lang="en-IE" sz="2400" dirty="0"/>
              <a:t>Dataflow from </a:t>
            </a:r>
            <a:r>
              <a:rPr lang="en-IE" sz="2400" b="1" dirty="0"/>
              <a:t>S</a:t>
            </a:r>
            <a:r>
              <a:rPr lang="en-IE" sz="2400" dirty="0"/>
              <a:t> to </a:t>
            </a:r>
            <a:r>
              <a:rPr lang="en-IE" sz="2400" b="1" dirty="0"/>
              <a:t>L</a:t>
            </a:r>
            <a:r>
              <a:rPr lang="en-IE" sz="2400" dirty="0"/>
              <a:t> (or </a:t>
            </a:r>
            <a:r>
              <a:rPr lang="en-IE" sz="2400" b="1" dirty="0"/>
              <a:t>SF</a:t>
            </a:r>
            <a:r>
              <a:rPr lang="en-IE" sz="2400" dirty="0"/>
              <a:t> to </a:t>
            </a:r>
            <a:r>
              <a:rPr lang="en-IE" sz="2400" b="1" dirty="0"/>
              <a:t>F</a:t>
            </a:r>
            <a:r>
              <a:rPr lang="en-IE" sz="2400" dirty="0"/>
              <a:t>)</a:t>
            </a:r>
          </a:p>
        </p:txBody>
      </p:sp>
      <p:pic>
        <p:nvPicPr>
          <p:cNvPr id="5" name="Immagine 4">
            <a:extLst>
              <a:ext uri="{FF2B5EF4-FFF2-40B4-BE49-F238E27FC236}">
                <a16:creationId xmlns:a16="http://schemas.microsoft.com/office/drawing/2014/main" id="{8C28FA5C-F9AF-C276-791B-7D6D4A97EA9D}"/>
              </a:ext>
            </a:extLst>
          </p:cNvPr>
          <p:cNvPicPr>
            <a:picLocks noChangeAspect="1"/>
          </p:cNvPicPr>
          <p:nvPr/>
        </p:nvPicPr>
        <p:blipFill>
          <a:blip r:embed="rId2"/>
          <a:stretch>
            <a:fillRect/>
          </a:stretch>
        </p:blipFill>
        <p:spPr>
          <a:xfrm>
            <a:off x="6774910" y="3300818"/>
            <a:ext cx="1822544" cy="1403422"/>
          </a:xfrm>
          <a:prstGeom prst="rect">
            <a:avLst/>
          </a:prstGeom>
        </p:spPr>
      </p:pic>
      <p:pic>
        <p:nvPicPr>
          <p:cNvPr id="9" name="Immagine 8">
            <a:extLst>
              <a:ext uri="{FF2B5EF4-FFF2-40B4-BE49-F238E27FC236}">
                <a16:creationId xmlns:a16="http://schemas.microsoft.com/office/drawing/2014/main" id="{6AC51960-9BAD-9B46-59E5-29929ADD3FD7}"/>
              </a:ext>
            </a:extLst>
          </p:cNvPr>
          <p:cNvPicPr>
            <a:picLocks noChangeAspect="1"/>
          </p:cNvPicPr>
          <p:nvPr/>
        </p:nvPicPr>
        <p:blipFill>
          <a:blip r:embed="rId3"/>
          <a:stretch>
            <a:fillRect/>
          </a:stretch>
        </p:blipFill>
        <p:spPr>
          <a:xfrm>
            <a:off x="5053478" y="5405241"/>
            <a:ext cx="1561804" cy="1349738"/>
          </a:xfrm>
          <a:prstGeom prst="rect">
            <a:avLst/>
          </a:prstGeom>
        </p:spPr>
      </p:pic>
    </p:spTree>
    <p:extLst>
      <p:ext uri="{BB962C8B-B14F-4D97-AF65-F5344CB8AC3E}">
        <p14:creationId xmlns:p14="http://schemas.microsoft.com/office/powerpoint/2010/main" val="1983080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C6F67B-74FA-EB22-7B91-EF0FDD37E215}"/>
              </a:ext>
            </a:extLst>
          </p:cNvPr>
          <p:cNvSpPr>
            <a:spLocks noGrp="1"/>
          </p:cNvSpPr>
          <p:nvPr>
            <p:ph type="title"/>
          </p:nvPr>
        </p:nvSpPr>
        <p:spPr/>
        <p:txBody>
          <a:bodyPr/>
          <a:lstStyle/>
          <a:p>
            <a:r>
              <a:rPr lang="en-IE" dirty="0"/>
              <a:t>Data VISUALIZATION</a:t>
            </a:r>
          </a:p>
        </p:txBody>
      </p:sp>
      <p:sp>
        <p:nvSpPr>
          <p:cNvPr id="3" name="Segnaposto contenuto 2">
            <a:extLst>
              <a:ext uri="{FF2B5EF4-FFF2-40B4-BE49-F238E27FC236}">
                <a16:creationId xmlns:a16="http://schemas.microsoft.com/office/drawing/2014/main" id="{C3C3EC48-21E5-6CA7-9030-BBD210755228}"/>
              </a:ext>
            </a:extLst>
          </p:cNvPr>
          <p:cNvSpPr>
            <a:spLocks noGrp="1"/>
          </p:cNvSpPr>
          <p:nvPr>
            <p:ph idx="1"/>
          </p:nvPr>
        </p:nvSpPr>
        <p:spPr>
          <a:xfrm>
            <a:off x="453816" y="1942424"/>
            <a:ext cx="11284367" cy="4680213"/>
          </a:xfrm>
        </p:spPr>
        <p:txBody>
          <a:bodyPr>
            <a:normAutofit/>
          </a:bodyPr>
          <a:lstStyle/>
          <a:p>
            <a:r>
              <a:rPr lang="en-IE" sz="2400" dirty="0"/>
              <a:t>Data visualization is the graphical representation of information and data</a:t>
            </a:r>
          </a:p>
          <a:p>
            <a:r>
              <a:rPr lang="en-IE" sz="2400" dirty="0"/>
              <a:t>By using visual elements like charts, tables, maps and so on, data visualization tools provide an accessible way to see and understand trends and patterns in data</a:t>
            </a:r>
          </a:p>
          <a:p>
            <a:r>
              <a:rPr lang="en-IE" sz="2400" dirty="0"/>
              <a:t>One of the applications of Data Visualization is to create report or dashboard to the final user in order to show them how data is elaborated by BI tools (show elaborated data instead of raw data</a:t>
            </a:r>
          </a:p>
          <a:p>
            <a:r>
              <a:rPr lang="en-IE" sz="2400" dirty="0"/>
              <a:t>There are many tools that allow us to create a graphical representation of data</a:t>
            </a:r>
          </a:p>
          <a:p>
            <a:pPr lvl="3"/>
            <a:r>
              <a:rPr lang="en-IE" sz="2400" dirty="0"/>
              <a:t>Most common tools are: </a:t>
            </a:r>
            <a:r>
              <a:rPr lang="en-IE" sz="2400" i="1" dirty="0" err="1"/>
              <a:t>PowerBI</a:t>
            </a:r>
            <a:r>
              <a:rPr lang="en-IE" sz="2400" dirty="0"/>
              <a:t>, </a:t>
            </a:r>
            <a:r>
              <a:rPr lang="en-IE" sz="2400" i="1" dirty="0"/>
              <a:t>Tableau</a:t>
            </a:r>
            <a:r>
              <a:rPr lang="en-IE" sz="2400" dirty="0"/>
              <a:t>, </a:t>
            </a:r>
            <a:r>
              <a:rPr lang="en-IE" sz="2400" i="1" dirty="0"/>
              <a:t>Qlik</a:t>
            </a:r>
            <a:r>
              <a:rPr lang="en-IE" sz="2400" dirty="0"/>
              <a:t>, </a:t>
            </a:r>
            <a:r>
              <a:rPr lang="en-IE" sz="2400" i="1" dirty="0"/>
              <a:t>Google Charts</a:t>
            </a:r>
            <a:r>
              <a:rPr lang="en-IE" sz="2400" dirty="0"/>
              <a:t> and so on…</a:t>
            </a:r>
          </a:p>
          <a:p>
            <a:pPr lvl="3"/>
            <a:r>
              <a:rPr lang="en-IE" sz="2400" dirty="0"/>
              <a:t>The tool used in our project is </a:t>
            </a:r>
            <a:r>
              <a:rPr lang="en-IE" sz="2400" b="1" dirty="0" err="1">
                <a:solidFill>
                  <a:schemeClr val="accent1">
                    <a:lumMod val="40000"/>
                    <a:lumOff val="60000"/>
                  </a:schemeClr>
                </a:solidFill>
              </a:rPr>
              <a:t>PowerBI</a:t>
            </a:r>
            <a:r>
              <a:rPr lang="en-IE" sz="2400" dirty="0"/>
              <a:t>	</a:t>
            </a:r>
          </a:p>
        </p:txBody>
      </p:sp>
    </p:spTree>
    <p:extLst>
      <p:ext uri="{BB962C8B-B14F-4D97-AF65-F5344CB8AC3E}">
        <p14:creationId xmlns:p14="http://schemas.microsoft.com/office/powerpoint/2010/main" val="195700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C6F67B-74FA-EB22-7B91-EF0FDD37E215}"/>
              </a:ext>
            </a:extLst>
          </p:cNvPr>
          <p:cNvSpPr>
            <a:spLocks noGrp="1"/>
          </p:cNvSpPr>
          <p:nvPr>
            <p:ph type="title"/>
          </p:nvPr>
        </p:nvSpPr>
        <p:spPr>
          <a:xfrm>
            <a:off x="521674" y="702957"/>
            <a:ext cx="11029616" cy="1013800"/>
          </a:xfrm>
        </p:spPr>
        <p:txBody>
          <a:bodyPr/>
          <a:lstStyle/>
          <a:p>
            <a:r>
              <a:rPr lang="en-IE" dirty="0"/>
              <a:t>Final report</a:t>
            </a:r>
          </a:p>
        </p:txBody>
      </p:sp>
      <p:pic>
        <p:nvPicPr>
          <p:cNvPr id="7" name="Immagine 6">
            <a:extLst>
              <a:ext uri="{FF2B5EF4-FFF2-40B4-BE49-F238E27FC236}">
                <a16:creationId xmlns:a16="http://schemas.microsoft.com/office/drawing/2014/main" id="{01010A5C-DD45-928A-B47D-7B8C5F814417}"/>
              </a:ext>
            </a:extLst>
          </p:cNvPr>
          <p:cNvPicPr>
            <a:picLocks noChangeAspect="1"/>
          </p:cNvPicPr>
          <p:nvPr/>
        </p:nvPicPr>
        <p:blipFill>
          <a:blip r:embed="rId2"/>
          <a:stretch>
            <a:fillRect/>
          </a:stretch>
        </p:blipFill>
        <p:spPr>
          <a:xfrm>
            <a:off x="435103" y="2005657"/>
            <a:ext cx="8535460" cy="4795531"/>
          </a:xfrm>
          <a:prstGeom prst="rect">
            <a:avLst/>
          </a:prstGeom>
        </p:spPr>
      </p:pic>
      <p:sp>
        <p:nvSpPr>
          <p:cNvPr id="11" name="CasellaDiTesto 10">
            <a:extLst>
              <a:ext uri="{FF2B5EF4-FFF2-40B4-BE49-F238E27FC236}">
                <a16:creationId xmlns:a16="http://schemas.microsoft.com/office/drawing/2014/main" id="{704F001B-7F86-0F5D-E8F5-25340F445F0A}"/>
              </a:ext>
            </a:extLst>
          </p:cNvPr>
          <p:cNvSpPr txBox="1"/>
          <p:nvPr/>
        </p:nvSpPr>
        <p:spPr>
          <a:xfrm flipH="1">
            <a:off x="9300459" y="3628850"/>
            <a:ext cx="4501661" cy="1449856"/>
          </a:xfrm>
          <a:prstGeom prst="rect">
            <a:avLst/>
          </a:prstGeom>
          <a:noFill/>
        </p:spPr>
        <p:txBody>
          <a:bodyPr wrap="square" rtlCol="0">
            <a:spAutoFit/>
          </a:bodyPr>
          <a:lstStyle/>
          <a:p>
            <a:pPr marL="285750" indent="-285750">
              <a:buFont typeface="Wingdings" panose="05000000000000000000" pitchFamily="2" charset="2"/>
              <a:buChar char="ü"/>
            </a:pPr>
            <a:r>
              <a:rPr lang="en-IE" dirty="0"/>
              <a:t>Top 5 devices</a:t>
            </a:r>
          </a:p>
          <a:p>
            <a:pPr marL="285750" indent="-285750">
              <a:buFont typeface="Wingdings" panose="05000000000000000000" pitchFamily="2" charset="2"/>
              <a:buChar char="ü"/>
            </a:pPr>
            <a:endParaRPr lang="en-IE" dirty="0"/>
          </a:p>
          <a:p>
            <a:pPr marL="285750" indent="-285750">
              <a:buFont typeface="Wingdings" panose="05000000000000000000" pitchFamily="2" charset="2"/>
              <a:buChar char="ü"/>
            </a:pPr>
            <a:r>
              <a:rPr lang="en-IE" dirty="0"/>
              <a:t>Products in country </a:t>
            </a:r>
          </a:p>
          <a:p>
            <a:r>
              <a:rPr lang="en-IE" dirty="0"/>
              <a:t>     with more logins</a:t>
            </a:r>
          </a:p>
          <a:p>
            <a:r>
              <a:rPr lang="en-IE" dirty="0"/>
              <a:t> </a:t>
            </a:r>
          </a:p>
          <a:p>
            <a:pPr marL="285750" indent="-285750">
              <a:buFont typeface="Wingdings" panose="05000000000000000000" pitchFamily="2" charset="2"/>
              <a:buChar char="ü"/>
            </a:pPr>
            <a:r>
              <a:rPr lang="en-IE" dirty="0"/>
              <a:t>Last year sales </a:t>
            </a:r>
          </a:p>
        </p:txBody>
      </p:sp>
      <p:sp>
        <p:nvSpPr>
          <p:cNvPr id="12" name="CasellaDiTesto 11">
            <a:extLst>
              <a:ext uri="{FF2B5EF4-FFF2-40B4-BE49-F238E27FC236}">
                <a16:creationId xmlns:a16="http://schemas.microsoft.com/office/drawing/2014/main" id="{1E2222B9-4013-EE94-6C57-E6CB4A7F5322}"/>
              </a:ext>
            </a:extLst>
          </p:cNvPr>
          <p:cNvSpPr txBox="1"/>
          <p:nvPr/>
        </p:nvSpPr>
        <p:spPr>
          <a:xfrm>
            <a:off x="9300459" y="3056604"/>
            <a:ext cx="1749390" cy="305233"/>
          </a:xfrm>
          <a:prstGeom prst="rect">
            <a:avLst/>
          </a:prstGeom>
          <a:noFill/>
        </p:spPr>
        <p:txBody>
          <a:bodyPr wrap="none" rtlCol="0">
            <a:spAutoFit/>
          </a:bodyPr>
          <a:lstStyle/>
          <a:p>
            <a:r>
              <a:rPr lang="en-IE" b="1" dirty="0"/>
              <a:t>Requirements:</a:t>
            </a:r>
          </a:p>
        </p:txBody>
      </p:sp>
    </p:spTree>
    <p:extLst>
      <p:ext uri="{BB962C8B-B14F-4D97-AF65-F5344CB8AC3E}">
        <p14:creationId xmlns:p14="http://schemas.microsoft.com/office/powerpoint/2010/main" val="3180282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ttango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2" name="Rettango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up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ttango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ttango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ttango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dirty="0">
                <a:solidFill>
                  <a:srgbClr val="FFFFFF"/>
                </a:solidFill>
              </a:rPr>
              <a:t>Thank </a:t>
            </a:r>
            <a:r>
              <a:rPr lang="it-IT" dirty="0" err="1">
                <a:solidFill>
                  <a:srgbClr val="FFFFFF"/>
                </a:solidFill>
              </a:rPr>
              <a:t>you</a:t>
            </a:r>
            <a:r>
              <a:rPr lang="it-IT" dirty="0">
                <a:solidFill>
                  <a:srgbClr val="FFFFFF"/>
                </a:solidFill>
              </a:rPr>
              <a:t>!</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it-IT" dirty="0">
                <a:solidFill>
                  <a:schemeClr val="bg2"/>
                </a:solidFill>
              </a:rPr>
              <a:t>Rocco </a:t>
            </a:r>
            <a:r>
              <a:rPr lang="it-IT" dirty="0" err="1">
                <a:solidFill>
                  <a:schemeClr val="bg2"/>
                </a:solidFill>
              </a:rPr>
              <a:t>caliandro</a:t>
            </a:r>
            <a:endParaRPr lang="it-IT" dirty="0">
              <a:solidFill>
                <a:schemeClr val="bg2"/>
              </a:solidFill>
            </a:endParaRPr>
          </a:p>
          <a:p>
            <a:pPr rtl="0"/>
            <a:endParaRPr lang="it-IT" dirty="0">
              <a:solidFill>
                <a:schemeClr val="bg2"/>
              </a:solidFill>
            </a:endParaRPr>
          </a:p>
          <a:p>
            <a:pPr rtl="0"/>
            <a:endParaRPr lang="it-IT" dirty="0">
              <a:solidFill>
                <a:schemeClr val="bg2"/>
              </a:solidFill>
            </a:endParaRPr>
          </a:p>
        </p:txBody>
      </p:sp>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C6F67B-74FA-EB22-7B91-EF0FDD37E215}"/>
              </a:ext>
            </a:extLst>
          </p:cNvPr>
          <p:cNvSpPr>
            <a:spLocks noGrp="1"/>
          </p:cNvSpPr>
          <p:nvPr>
            <p:ph type="title"/>
          </p:nvPr>
        </p:nvSpPr>
        <p:spPr/>
        <p:txBody>
          <a:bodyPr/>
          <a:lstStyle/>
          <a:p>
            <a:r>
              <a:rPr lang="en-IE" dirty="0"/>
              <a:t>REQUIREMENTS</a:t>
            </a:r>
          </a:p>
        </p:txBody>
      </p:sp>
      <p:sp>
        <p:nvSpPr>
          <p:cNvPr id="3" name="Segnaposto contenuto 2">
            <a:extLst>
              <a:ext uri="{FF2B5EF4-FFF2-40B4-BE49-F238E27FC236}">
                <a16:creationId xmlns:a16="http://schemas.microsoft.com/office/drawing/2014/main" id="{C3C3EC48-21E5-6CA7-9030-BBD210755228}"/>
              </a:ext>
            </a:extLst>
          </p:cNvPr>
          <p:cNvSpPr>
            <a:spLocks noGrp="1"/>
          </p:cNvSpPr>
          <p:nvPr>
            <p:ph idx="1"/>
          </p:nvPr>
        </p:nvSpPr>
        <p:spPr/>
        <p:txBody>
          <a:bodyPr>
            <a:normAutofit/>
          </a:bodyPr>
          <a:lstStyle/>
          <a:p>
            <a:r>
              <a:rPr lang="en-IE" sz="2400" dirty="0"/>
              <a:t>The gathering of requirements is obtained by the client via email through a document in the attachments with all the specifications for the project</a:t>
            </a:r>
          </a:p>
          <a:p>
            <a:endParaRPr lang="en-IE" sz="2400" dirty="0"/>
          </a:p>
          <a:p>
            <a:r>
              <a:rPr lang="en-IE" sz="2400" dirty="0"/>
              <a:t>The objective of the project is to design and implement an ETL data flow for a B2B e-commerce website. </a:t>
            </a:r>
          </a:p>
          <a:p>
            <a:endParaRPr lang="en-IE" sz="2400" dirty="0"/>
          </a:p>
          <a:p>
            <a:r>
              <a:rPr lang="en-IE" sz="2400" dirty="0"/>
              <a:t>Integration and transformation of the data coming from different systems and with a different format</a:t>
            </a:r>
          </a:p>
        </p:txBody>
      </p:sp>
    </p:spTree>
    <p:extLst>
      <p:ext uri="{BB962C8B-B14F-4D97-AF65-F5344CB8AC3E}">
        <p14:creationId xmlns:p14="http://schemas.microsoft.com/office/powerpoint/2010/main" val="3790799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ttangolo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8" name="Segnaposto contenuto 4" descr="Numeri digitali">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67428" y="10"/>
            <a:ext cx="12191980" cy="6857990"/>
          </a:xfrm>
          <a:prstGeom prst="rect">
            <a:avLst/>
          </a:prstGeom>
        </p:spPr>
      </p:pic>
      <p:grpSp>
        <p:nvGrpSpPr>
          <p:cNvPr id="15" name="Gruppo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ttangolo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ttangolo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ttangolo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it-IT" dirty="0"/>
              <a:t>Data sources</a:t>
            </a:r>
          </a:p>
        </p:txBody>
      </p:sp>
      <p:graphicFrame>
        <p:nvGraphicFramePr>
          <p:cNvPr id="6" name="Segnaposto contenut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180498406"/>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Immagine 3" descr="Immagine che contiene tazza, interni, serviziodatavola&#10;&#10;Descrizione generata automaticamente">
            <a:extLst>
              <a:ext uri="{FF2B5EF4-FFF2-40B4-BE49-F238E27FC236}">
                <a16:creationId xmlns:a16="http://schemas.microsoft.com/office/drawing/2014/main" id="{93FFB781-1A1C-4752-DB8C-F21F1868B04B}"/>
              </a:ext>
            </a:extLst>
          </p:cNvPr>
          <p:cNvPicPr>
            <a:picLocks noChangeAspect="1"/>
          </p:cNvPicPr>
          <p:nvPr/>
        </p:nvPicPr>
        <p:blipFill>
          <a:blip r:embed="rId9">
            <a:duotone>
              <a:prstClr val="black"/>
              <a:schemeClr val="accent2">
                <a:tint val="45000"/>
                <a:satMod val="400000"/>
              </a:schemeClr>
            </a:duotone>
            <a:extLst>
              <a:ext uri="{837473B0-CC2E-450A-ABE3-18F120FF3D39}">
                <a1611:picAttrSrcUrl xmlns:a1611="http://schemas.microsoft.com/office/drawing/2016/11/main" r:id="rId10"/>
              </a:ext>
            </a:extLst>
          </a:blip>
          <a:stretch>
            <a:fillRect/>
          </a:stretch>
        </p:blipFill>
        <p:spPr>
          <a:xfrm rot="10800000" flipV="1">
            <a:off x="992355" y="2721317"/>
            <a:ext cx="414414" cy="457495"/>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B0899739-B94A-4B5F-FC47-E73D0E16029F}"/>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rot="10800000" flipV="1">
            <a:off x="1167098" y="3701875"/>
            <a:ext cx="592769" cy="592769"/>
          </a:xfrm>
          <a:prstGeom prst="rect">
            <a:avLst/>
          </a:prstGeom>
        </p:spPr>
      </p:pic>
      <p:pic>
        <p:nvPicPr>
          <p:cNvPr id="19" name="Immagine 18">
            <a:extLst>
              <a:ext uri="{FF2B5EF4-FFF2-40B4-BE49-F238E27FC236}">
                <a16:creationId xmlns:a16="http://schemas.microsoft.com/office/drawing/2014/main" id="{2B7ECB72-3532-F22A-6AB5-3A42C169310F}"/>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908957" y="4817707"/>
            <a:ext cx="497812" cy="462965"/>
          </a:xfrm>
          <a:prstGeom prst="rect">
            <a:avLst/>
          </a:prstGeom>
        </p:spPr>
      </p:pic>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6C89EB-C5A9-9829-8DE4-E9BB411C329F}"/>
              </a:ext>
            </a:extLst>
          </p:cNvPr>
          <p:cNvSpPr>
            <a:spLocks noGrp="1"/>
          </p:cNvSpPr>
          <p:nvPr>
            <p:ph type="title"/>
          </p:nvPr>
        </p:nvSpPr>
        <p:spPr>
          <a:xfrm>
            <a:off x="581193" y="729658"/>
            <a:ext cx="11029616" cy="988332"/>
          </a:xfrm>
        </p:spPr>
        <p:txBody>
          <a:bodyPr vert="horz" lIns="91440" tIns="45720" rIns="91440" bIns="45720" rtlCol="0" anchor="b">
            <a:normAutofit/>
          </a:bodyPr>
          <a:lstStyle/>
          <a:p>
            <a:r>
              <a:rPr lang="it-IT" b="0" kern="1200" cap="all" dirty="0">
                <a:latin typeface="+mj-lt"/>
                <a:ea typeface="+mj-ea"/>
                <a:cs typeface="+mj-cs"/>
              </a:rPr>
              <a:t>ER DIAGRAM E-COMMERCE RELATIONAL DBMS</a:t>
            </a:r>
          </a:p>
        </p:txBody>
      </p:sp>
      <p:sp>
        <p:nvSpPr>
          <p:cNvPr id="12" name="CasellaDiTesto 11">
            <a:extLst>
              <a:ext uri="{FF2B5EF4-FFF2-40B4-BE49-F238E27FC236}">
                <a16:creationId xmlns:a16="http://schemas.microsoft.com/office/drawing/2014/main" id="{30C03E58-C61D-8BFC-3018-340CB0775F75}"/>
              </a:ext>
            </a:extLst>
          </p:cNvPr>
          <p:cNvSpPr txBox="1"/>
          <p:nvPr/>
        </p:nvSpPr>
        <p:spPr>
          <a:xfrm>
            <a:off x="581191" y="2228002"/>
            <a:ext cx="5422390" cy="3633047"/>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2"/>
              </a:buClr>
              <a:buSzPct val="92000"/>
              <a:buFont typeface="Wingdings 2" panose="05020102010507070707" pitchFamily="18" charset="2"/>
              <a:buChar char=""/>
            </a:pPr>
            <a:r>
              <a:rPr lang="it-IT" sz="2400" b="1" dirty="0">
                <a:solidFill>
                  <a:schemeClr val="tx2"/>
                </a:solidFill>
              </a:rPr>
              <a:t>10 </a:t>
            </a:r>
            <a:r>
              <a:rPr lang="it-IT" sz="2400" b="1" dirty="0" err="1">
                <a:solidFill>
                  <a:schemeClr val="tx2"/>
                </a:solidFill>
              </a:rPr>
              <a:t>Entities</a:t>
            </a:r>
            <a:endParaRPr lang="it-IT" sz="2400" b="1" dirty="0">
              <a:solidFill>
                <a:schemeClr val="tx2"/>
              </a:solidFill>
            </a:endParaRPr>
          </a:p>
          <a:p>
            <a:pPr marL="285750" indent="-285750">
              <a:spcBef>
                <a:spcPct val="20000"/>
              </a:spcBef>
              <a:spcAft>
                <a:spcPts val="600"/>
              </a:spcAft>
              <a:buClr>
                <a:schemeClr val="accent2"/>
              </a:buClr>
              <a:buSzPct val="92000"/>
              <a:buFont typeface="Wingdings 2" panose="05020102010507070707" pitchFamily="18" charset="2"/>
              <a:buChar char=""/>
            </a:pPr>
            <a:r>
              <a:rPr lang="it-IT" sz="2400" b="1" dirty="0">
                <a:solidFill>
                  <a:schemeClr val="tx2"/>
                </a:solidFill>
              </a:rPr>
              <a:t>10 Relations </a:t>
            </a:r>
          </a:p>
          <a:p>
            <a:pPr marL="742950" lvl="1" indent="-285750">
              <a:spcBef>
                <a:spcPct val="20000"/>
              </a:spcBef>
              <a:spcAft>
                <a:spcPts val="600"/>
              </a:spcAft>
              <a:buClr>
                <a:schemeClr val="accent2"/>
              </a:buClr>
              <a:buSzPct val="92000"/>
              <a:buFont typeface="Wingdings" panose="05000000000000000000" pitchFamily="2" charset="2"/>
              <a:buChar char="Ø"/>
            </a:pPr>
            <a:r>
              <a:rPr lang="it-IT" sz="2400" b="1" dirty="0">
                <a:solidFill>
                  <a:schemeClr val="tx2"/>
                </a:solidFill>
              </a:rPr>
              <a:t>1-1</a:t>
            </a:r>
          </a:p>
          <a:p>
            <a:pPr marL="742950" lvl="1" indent="-285750">
              <a:spcBef>
                <a:spcPct val="20000"/>
              </a:spcBef>
              <a:spcAft>
                <a:spcPts val="600"/>
              </a:spcAft>
              <a:buClr>
                <a:schemeClr val="accent2"/>
              </a:buClr>
              <a:buSzPct val="92000"/>
              <a:buFont typeface="Wingdings" panose="05000000000000000000" pitchFamily="2" charset="2"/>
              <a:buChar char="Ø"/>
            </a:pPr>
            <a:r>
              <a:rPr lang="it-IT" sz="2400" b="1" dirty="0">
                <a:solidFill>
                  <a:schemeClr val="tx2"/>
                </a:solidFill>
              </a:rPr>
              <a:t>1-N</a:t>
            </a:r>
          </a:p>
          <a:p>
            <a:pPr marL="742950" lvl="1" indent="-285750">
              <a:spcBef>
                <a:spcPct val="20000"/>
              </a:spcBef>
              <a:spcAft>
                <a:spcPts val="600"/>
              </a:spcAft>
              <a:buClr>
                <a:schemeClr val="accent2"/>
              </a:buClr>
              <a:buSzPct val="92000"/>
              <a:buFont typeface="Wingdings" panose="05000000000000000000" pitchFamily="2" charset="2"/>
              <a:buChar char="Ø"/>
            </a:pPr>
            <a:r>
              <a:rPr lang="it-IT" sz="2400" b="1" dirty="0">
                <a:solidFill>
                  <a:schemeClr val="tx2"/>
                </a:solidFill>
              </a:rPr>
              <a:t>N-N</a:t>
            </a:r>
          </a:p>
        </p:txBody>
      </p:sp>
      <p:pic>
        <p:nvPicPr>
          <p:cNvPr id="11" name="Immagine 10">
            <a:extLst>
              <a:ext uri="{FF2B5EF4-FFF2-40B4-BE49-F238E27FC236}">
                <a16:creationId xmlns:a16="http://schemas.microsoft.com/office/drawing/2014/main" id="{4806B824-9BEC-664F-2DF8-45E814BE6913}"/>
              </a:ext>
            </a:extLst>
          </p:cNvPr>
          <p:cNvPicPr>
            <a:picLocks noChangeAspect="1"/>
          </p:cNvPicPr>
          <p:nvPr/>
        </p:nvPicPr>
        <p:blipFill>
          <a:blip r:embed="rId2"/>
          <a:stretch>
            <a:fillRect/>
          </a:stretch>
        </p:blipFill>
        <p:spPr>
          <a:xfrm>
            <a:off x="2965036" y="1952722"/>
            <a:ext cx="8841003" cy="4818345"/>
          </a:xfrm>
          <a:prstGeom prst="rect">
            <a:avLst/>
          </a:prstGeom>
          <a:noFill/>
        </p:spPr>
      </p:pic>
    </p:spTree>
    <p:extLst>
      <p:ext uri="{BB962C8B-B14F-4D97-AF65-F5344CB8AC3E}">
        <p14:creationId xmlns:p14="http://schemas.microsoft.com/office/powerpoint/2010/main" val="378055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3DC0D0-9254-C1CE-8E98-AD32A661D529}"/>
              </a:ext>
            </a:extLst>
          </p:cNvPr>
          <p:cNvSpPr>
            <a:spLocks noGrp="1"/>
          </p:cNvSpPr>
          <p:nvPr>
            <p:ph type="title"/>
          </p:nvPr>
        </p:nvSpPr>
        <p:spPr/>
        <p:txBody>
          <a:bodyPr/>
          <a:lstStyle/>
          <a:p>
            <a:r>
              <a:rPr lang="en-IE" dirty="0"/>
              <a:t>SERVER LOG</a:t>
            </a:r>
          </a:p>
        </p:txBody>
      </p:sp>
      <p:sp>
        <p:nvSpPr>
          <p:cNvPr id="14" name="Rettangolo 13">
            <a:extLst>
              <a:ext uri="{FF2B5EF4-FFF2-40B4-BE49-F238E27FC236}">
                <a16:creationId xmlns:a16="http://schemas.microsoft.com/office/drawing/2014/main" id="{4EAFAAF8-3163-6716-3B5F-B38737F1FA5F}"/>
              </a:ext>
            </a:extLst>
          </p:cNvPr>
          <p:cNvSpPr/>
          <p:nvPr/>
        </p:nvSpPr>
        <p:spPr>
          <a:xfrm>
            <a:off x="340352" y="2771804"/>
            <a:ext cx="1902338" cy="20127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dirty="0"/>
          </a:p>
        </p:txBody>
      </p:sp>
      <p:pic>
        <p:nvPicPr>
          <p:cNvPr id="8" name="Immagine 7">
            <a:extLst>
              <a:ext uri="{FF2B5EF4-FFF2-40B4-BE49-F238E27FC236}">
                <a16:creationId xmlns:a16="http://schemas.microsoft.com/office/drawing/2014/main" id="{A7F6CABC-D1B0-9326-3E1F-C7CD79A6140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31040" y="3976992"/>
            <a:ext cx="800776" cy="753468"/>
          </a:xfrm>
          <a:prstGeom prst="rect">
            <a:avLst/>
          </a:prstGeom>
        </p:spPr>
      </p:pic>
      <p:pic>
        <p:nvPicPr>
          <p:cNvPr id="6" name="Immagine 5" descr="Immagine che contiene testo&#10;&#10;Descrizione generata automaticamente">
            <a:extLst>
              <a:ext uri="{FF2B5EF4-FFF2-40B4-BE49-F238E27FC236}">
                <a16:creationId xmlns:a16="http://schemas.microsoft.com/office/drawing/2014/main" id="{B25E5C80-0E2A-9131-5501-E05B54E8525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96865" y="3267104"/>
            <a:ext cx="988332" cy="988332"/>
          </a:xfrm>
          <a:prstGeom prst="rect">
            <a:avLst/>
          </a:prstGeom>
        </p:spPr>
      </p:pic>
      <p:pic>
        <p:nvPicPr>
          <p:cNvPr id="10" name="Immagine 9" descr="Immagine che contiene testo, orologio&#10;&#10;Descrizione generata automaticamente">
            <a:extLst>
              <a:ext uri="{FF2B5EF4-FFF2-40B4-BE49-F238E27FC236}">
                <a16:creationId xmlns:a16="http://schemas.microsoft.com/office/drawing/2014/main" id="{4CC6FDD7-C547-3634-84C7-7C437B5EFC37}"/>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311153" y="3382935"/>
            <a:ext cx="756670" cy="756670"/>
          </a:xfrm>
          <a:prstGeom prst="rect">
            <a:avLst/>
          </a:prstGeom>
        </p:spPr>
      </p:pic>
      <p:pic>
        <p:nvPicPr>
          <p:cNvPr id="12" name="Immagine 11" descr="Immagine che contiene testo, monitor, elettronico, schermo&#10;&#10;Descrizione generata automaticamente">
            <a:extLst>
              <a:ext uri="{FF2B5EF4-FFF2-40B4-BE49-F238E27FC236}">
                <a16:creationId xmlns:a16="http://schemas.microsoft.com/office/drawing/2014/main" id="{2012441F-B220-501C-D28C-8D2AEF48613B}"/>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26003" y="3976992"/>
            <a:ext cx="422517" cy="714278"/>
          </a:xfrm>
          <a:prstGeom prst="rect">
            <a:avLst/>
          </a:prstGeom>
        </p:spPr>
      </p:pic>
      <p:sp>
        <p:nvSpPr>
          <p:cNvPr id="19" name="Rettangolo 18">
            <a:extLst>
              <a:ext uri="{FF2B5EF4-FFF2-40B4-BE49-F238E27FC236}">
                <a16:creationId xmlns:a16="http://schemas.microsoft.com/office/drawing/2014/main" id="{A5B2C998-380E-BA1D-88F2-FC95CD700B83}"/>
              </a:ext>
            </a:extLst>
          </p:cNvPr>
          <p:cNvSpPr/>
          <p:nvPr/>
        </p:nvSpPr>
        <p:spPr>
          <a:xfrm>
            <a:off x="3983565" y="2266142"/>
            <a:ext cx="8038901" cy="30849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dirty="0"/>
          </a:p>
        </p:txBody>
      </p:sp>
      <p:sp>
        <p:nvSpPr>
          <p:cNvPr id="15" name="CasellaDiTesto 14">
            <a:extLst>
              <a:ext uri="{FF2B5EF4-FFF2-40B4-BE49-F238E27FC236}">
                <a16:creationId xmlns:a16="http://schemas.microsoft.com/office/drawing/2014/main" id="{9B077A83-C3FF-8A0A-C594-D71B78C40BF2}"/>
              </a:ext>
            </a:extLst>
          </p:cNvPr>
          <p:cNvSpPr txBox="1"/>
          <p:nvPr/>
        </p:nvSpPr>
        <p:spPr>
          <a:xfrm>
            <a:off x="634120" y="2916308"/>
            <a:ext cx="1229824" cy="369332"/>
          </a:xfrm>
          <a:prstGeom prst="rect">
            <a:avLst/>
          </a:prstGeom>
          <a:noFill/>
        </p:spPr>
        <p:txBody>
          <a:bodyPr wrap="none" rtlCol="0">
            <a:spAutoFit/>
          </a:bodyPr>
          <a:lstStyle/>
          <a:p>
            <a:r>
              <a:rPr lang="en-IE" b="1" dirty="0"/>
              <a:t>CLIENTS</a:t>
            </a:r>
          </a:p>
        </p:txBody>
      </p:sp>
      <p:pic>
        <p:nvPicPr>
          <p:cNvPr id="18" name="Immagine 17" descr="Immagine che contiene testo, orologio&#10;&#10;Descrizione generata automaticamente">
            <a:extLst>
              <a:ext uri="{FF2B5EF4-FFF2-40B4-BE49-F238E27FC236}">
                <a16:creationId xmlns:a16="http://schemas.microsoft.com/office/drawing/2014/main" id="{99C39726-DDD6-7484-4C20-5FDBDA5B0022}"/>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214956" y="3170032"/>
            <a:ext cx="1130473" cy="1358605"/>
          </a:xfrm>
          <a:prstGeom prst="rect">
            <a:avLst/>
          </a:prstGeom>
        </p:spPr>
      </p:pic>
      <p:sp>
        <p:nvSpPr>
          <p:cNvPr id="20" name="CasellaDiTesto 19">
            <a:extLst>
              <a:ext uri="{FF2B5EF4-FFF2-40B4-BE49-F238E27FC236}">
                <a16:creationId xmlns:a16="http://schemas.microsoft.com/office/drawing/2014/main" id="{E277072F-2996-1774-B26C-F61153BA23A1}"/>
              </a:ext>
            </a:extLst>
          </p:cNvPr>
          <p:cNvSpPr txBox="1"/>
          <p:nvPr/>
        </p:nvSpPr>
        <p:spPr>
          <a:xfrm>
            <a:off x="4284136" y="2757437"/>
            <a:ext cx="1720920" cy="97256"/>
          </a:xfrm>
          <a:prstGeom prst="rect">
            <a:avLst/>
          </a:prstGeom>
          <a:noFill/>
        </p:spPr>
        <p:txBody>
          <a:bodyPr wrap="none" rtlCol="0">
            <a:spAutoFit/>
          </a:bodyPr>
          <a:lstStyle/>
          <a:p>
            <a:r>
              <a:rPr lang="en-IE" b="1" dirty="0"/>
              <a:t>WEB SERVER</a:t>
            </a:r>
          </a:p>
        </p:txBody>
      </p:sp>
      <p:cxnSp>
        <p:nvCxnSpPr>
          <p:cNvPr id="22" name="Connettore curvo 21">
            <a:extLst>
              <a:ext uri="{FF2B5EF4-FFF2-40B4-BE49-F238E27FC236}">
                <a16:creationId xmlns:a16="http://schemas.microsoft.com/office/drawing/2014/main" id="{CEFB9109-1651-B206-4B64-35B0A7304C31}"/>
              </a:ext>
            </a:extLst>
          </p:cNvPr>
          <p:cNvCxnSpPr>
            <a:cxnSpLocks/>
            <a:endCxn id="19" idx="1"/>
          </p:cNvCxnSpPr>
          <p:nvPr/>
        </p:nvCxnSpPr>
        <p:spPr>
          <a:xfrm>
            <a:off x="2242690" y="3135871"/>
            <a:ext cx="1740875" cy="6727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curvo 25">
            <a:extLst>
              <a:ext uri="{FF2B5EF4-FFF2-40B4-BE49-F238E27FC236}">
                <a16:creationId xmlns:a16="http://schemas.microsoft.com/office/drawing/2014/main" id="{9D284E6E-DABC-9746-7510-BD48D205F906}"/>
              </a:ext>
            </a:extLst>
          </p:cNvPr>
          <p:cNvCxnSpPr>
            <a:cxnSpLocks/>
            <a:stCxn id="14" idx="3"/>
          </p:cNvCxnSpPr>
          <p:nvPr/>
        </p:nvCxnSpPr>
        <p:spPr>
          <a:xfrm flipV="1">
            <a:off x="2242690" y="3436437"/>
            <a:ext cx="1734060" cy="341748"/>
          </a:xfrm>
          <a:prstGeom prst="curvedConnector3">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Connettore curvo 27">
            <a:extLst>
              <a:ext uri="{FF2B5EF4-FFF2-40B4-BE49-F238E27FC236}">
                <a16:creationId xmlns:a16="http://schemas.microsoft.com/office/drawing/2014/main" id="{2EE1FDD2-B4F0-A7EA-3D7E-16326F151D3F}"/>
              </a:ext>
            </a:extLst>
          </p:cNvPr>
          <p:cNvCxnSpPr>
            <a:cxnSpLocks/>
          </p:cNvCxnSpPr>
          <p:nvPr/>
        </p:nvCxnSpPr>
        <p:spPr>
          <a:xfrm flipV="1">
            <a:off x="2249506" y="4153943"/>
            <a:ext cx="1740876" cy="1394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ttore curvo 28">
            <a:extLst>
              <a:ext uri="{FF2B5EF4-FFF2-40B4-BE49-F238E27FC236}">
                <a16:creationId xmlns:a16="http://schemas.microsoft.com/office/drawing/2014/main" id="{F31DFDFA-9378-3BC7-7737-A2E2C5C3BF6E}"/>
              </a:ext>
            </a:extLst>
          </p:cNvPr>
          <p:cNvCxnSpPr>
            <a:cxnSpLocks/>
          </p:cNvCxnSpPr>
          <p:nvPr/>
        </p:nvCxnSpPr>
        <p:spPr>
          <a:xfrm flipV="1">
            <a:off x="2249506" y="3041306"/>
            <a:ext cx="1734060" cy="1563064"/>
          </a:xfrm>
          <a:prstGeom prst="curvedConnector3">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Connettore curvo 33">
            <a:extLst>
              <a:ext uri="{FF2B5EF4-FFF2-40B4-BE49-F238E27FC236}">
                <a16:creationId xmlns:a16="http://schemas.microsoft.com/office/drawing/2014/main" id="{2340701F-E426-F5F0-C211-5BB6011C8B4F}"/>
              </a:ext>
            </a:extLst>
          </p:cNvPr>
          <p:cNvCxnSpPr>
            <a:cxnSpLocks/>
          </p:cNvCxnSpPr>
          <p:nvPr/>
        </p:nvCxnSpPr>
        <p:spPr>
          <a:xfrm>
            <a:off x="2249506" y="3940204"/>
            <a:ext cx="1727244" cy="39392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ttore curvo 36">
            <a:extLst>
              <a:ext uri="{FF2B5EF4-FFF2-40B4-BE49-F238E27FC236}">
                <a16:creationId xmlns:a16="http://schemas.microsoft.com/office/drawing/2014/main" id="{FBDD9BE5-6781-3EB0-6B65-88D60FD75762}"/>
              </a:ext>
            </a:extLst>
          </p:cNvPr>
          <p:cNvCxnSpPr>
            <a:cxnSpLocks/>
          </p:cNvCxnSpPr>
          <p:nvPr/>
        </p:nvCxnSpPr>
        <p:spPr>
          <a:xfrm flipV="1">
            <a:off x="2242690" y="4462900"/>
            <a:ext cx="1734060" cy="136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CasellaDiTesto 41">
            <a:extLst>
              <a:ext uri="{FF2B5EF4-FFF2-40B4-BE49-F238E27FC236}">
                <a16:creationId xmlns:a16="http://schemas.microsoft.com/office/drawing/2014/main" id="{38E68242-DA13-9BF5-D58B-1A81DFF08D57}"/>
              </a:ext>
            </a:extLst>
          </p:cNvPr>
          <p:cNvSpPr txBox="1"/>
          <p:nvPr/>
        </p:nvSpPr>
        <p:spPr>
          <a:xfrm>
            <a:off x="2417557" y="2927989"/>
            <a:ext cx="1231427" cy="261610"/>
          </a:xfrm>
          <a:prstGeom prst="rect">
            <a:avLst/>
          </a:prstGeom>
          <a:noFill/>
        </p:spPr>
        <p:txBody>
          <a:bodyPr wrap="none" rtlCol="0">
            <a:spAutoFit/>
          </a:bodyPr>
          <a:lstStyle/>
          <a:p>
            <a:r>
              <a:rPr lang="en-IE" sz="1100" b="1" dirty="0"/>
              <a:t>HTTP Requests</a:t>
            </a:r>
          </a:p>
        </p:txBody>
      </p:sp>
      <p:sp>
        <p:nvSpPr>
          <p:cNvPr id="44" name="Rettangolo 43">
            <a:extLst>
              <a:ext uri="{FF2B5EF4-FFF2-40B4-BE49-F238E27FC236}">
                <a16:creationId xmlns:a16="http://schemas.microsoft.com/office/drawing/2014/main" id="{F6D09363-DF35-D376-754A-141ACC63C9C1}"/>
              </a:ext>
            </a:extLst>
          </p:cNvPr>
          <p:cNvSpPr/>
          <p:nvPr/>
        </p:nvSpPr>
        <p:spPr>
          <a:xfrm>
            <a:off x="5600699" y="3572442"/>
            <a:ext cx="508000" cy="485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sp>
        <p:nvSpPr>
          <p:cNvPr id="45" name="CasellaDiTesto 44">
            <a:extLst>
              <a:ext uri="{FF2B5EF4-FFF2-40B4-BE49-F238E27FC236}">
                <a16:creationId xmlns:a16="http://schemas.microsoft.com/office/drawing/2014/main" id="{EF728763-3048-9F0A-59A5-3D64B27638C7}"/>
              </a:ext>
            </a:extLst>
          </p:cNvPr>
          <p:cNvSpPr txBox="1"/>
          <p:nvPr/>
        </p:nvSpPr>
        <p:spPr>
          <a:xfrm>
            <a:off x="5419830" y="3179663"/>
            <a:ext cx="880369" cy="430887"/>
          </a:xfrm>
          <a:prstGeom prst="rect">
            <a:avLst/>
          </a:prstGeom>
          <a:noFill/>
        </p:spPr>
        <p:txBody>
          <a:bodyPr wrap="none" rtlCol="0">
            <a:spAutoFit/>
          </a:bodyPr>
          <a:lstStyle/>
          <a:p>
            <a:pPr algn="ctr"/>
            <a:r>
              <a:rPr lang="en-IE" sz="1100" b="1" dirty="0"/>
              <a:t>Log</a:t>
            </a:r>
          </a:p>
          <a:p>
            <a:pPr algn="ctr"/>
            <a:r>
              <a:rPr lang="en-IE" sz="1100" b="1" dirty="0"/>
              <a:t>Generator</a:t>
            </a:r>
          </a:p>
        </p:txBody>
      </p:sp>
      <p:sp>
        <p:nvSpPr>
          <p:cNvPr id="54" name="CasellaDiTesto 53">
            <a:extLst>
              <a:ext uri="{FF2B5EF4-FFF2-40B4-BE49-F238E27FC236}">
                <a16:creationId xmlns:a16="http://schemas.microsoft.com/office/drawing/2014/main" id="{BB972268-20C7-0593-AEDE-5C8269025014}"/>
              </a:ext>
            </a:extLst>
          </p:cNvPr>
          <p:cNvSpPr txBox="1"/>
          <p:nvPr/>
        </p:nvSpPr>
        <p:spPr>
          <a:xfrm>
            <a:off x="340352" y="5596290"/>
            <a:ext cx="7051701" cy="1060014"/>
          </a:xfrm>
          <a:prstGeom prst="rect">
            <a:avLst/>
          </a:prstGeom>
        </p:spPr>
        <p:txBody>
          <a:bodyPr vert="horz" lIns="91440" tIns="45720" rIns="91440" bIns="45720" rtlCol="0" anchor="ctr">
            <a:normAutofit fontScale="40000" lnSpcReduction="20000"/>
          </a:bodyPr>
          <a:lstStyle/>
          <a:p>
            <a:pPr marL="285750" indent="-285750">
              <a:spcBef>
                <a:spcPct val="20000"/>
              </a:spcBef>
              <a:spcAft>
                <a:spcPts val="600"/>
              </a:spcAft>
              <a:buClr>
                <a:schemeClr val="accent2"/>
              </a:buClr>
              <a:buSzPct val="92000"/>
              <a:buFont typeface="Wingdings 2" panose="05020102010507070707" pitchFamily="18" charset="2"/>
              <a:buChar char=""/>
            </a:pPr>
            <a:r>
              <a:rPr lang="it-IT" sz="5100" dirty="0">
                <a:solidFill>
                  <a:schemeClr val="tx2"/>
                </a:solidFill>
              </a:rPr>
              <a:t>Log Generator </a:t>
            </a:r>
            <a:r>
              <a:rPr lang="it-IT" sz="5100" dirty="0" err="1">
                <a:solidFill>
                  <a:schemeClr val="tx2"/>
                </a:solidFill>
              </a:rPr>
              <a:t>simulated</a:t>
            </a:r>
            <a:r>
              <a:rPr lang="it-IT" sz="5100" dirty="0">
                <a:solidFill>
                  <a:schemeClr val="tx2"/>
                </a:solidFill>
              </a:rPr>
              <a:t> by </a:t>
            </a:r>
            <a:r>
              <a:rPr lang="it-IT" sz="5100" dirty="0" err="1">
                <a:solidFill>
                  <a:schemeClr val="tx2"/>
                </a:solidFill>
              </a:rPr>
              <a:t>python</a:t>
            </a:r>
            <a:endParaRPr lang="it-IT" sz="5100" dirty="0">
              <a:solidFill>
                <a:schemeClr val="tx2"/>
              </a:solidFill>
            </a:endParaRPr>
          </a:p>
          <a:p>
            <a:pPr marL="285750" indent="-285750">
              <a:spcBef>
                <a:spcPct val="20000"/>
              </a:spcBef>
              <a:spcAft>
                <a:spcPts val="600"/>
              </a:spcAft>
              <a:buClr>
                <a:schemeClr val="accent2"/>
              </a:buClr>
              <a:buSzPct val="92000"/>
              <a:buFont typeface="Wingdings 2" panose="05020102010507070707" pitchFamily="18" charset="2"/>
              <a:buChar char=""/>
            </a:pPr>
            <a:r>
              <a:rPr lang="it-IT" sz="5100" dirty="0">
                <a:solidFill>
                  <a:schemeClr val="tx2"/>
                </a:solidFill>
              </a:rPr>
              <a:t>Using the following </a:t>
            </a:r>
            <a:r>
              <a:rPr lang="pt-BR" sz="5100" dirty="0">
                <a:solidFill>
                  <a:schemeClr val="tx2"/>
                </a:solidFill>
              </a:rPr>
              <a:t>LogFormat: </a:t>
            </a:r>
          </a:p>
          <a:p>
            <a:pPr>
              <a:spcBef>
                <a:spcPct val="20000"/>
              </a:spcBef>
              <a:spcAft>
                <a:spcPts val="600"/>
              </a:spcAft>
              <a:buClr>
                <a:schemeClr val="accent2"/>
              </a:buClr>
              <a:buSzPct val="92000"/>
            </a:pPr>
            <a:r>
              <a:rPr lang="pt-BR" sz="4300" i="1" dirty="0">
                <a:solidFill>
                  <a:schemeClr val="tx2"/>
                </a:solidFill>
              </a:rPr>
              <a:t>		</a:t>
            </a:r>
            <a:r>
              <a:rPr lang="pt-BR" sz="4300" i="1" dirty="0">
                <a:solidFill>
                  <a:schemeClr val="accent1">
                    <a:lumMod val="60000"/>
                    <a:lumOff val="40000"/>
                  </a:schemeClr>
                </a:solidFill>
              </a:rPr>
              <a:t>"%h %l %u %t \"%r\" %&gt;s %b \"%{Referer}i\" \"%{User-agent}i\""</a:t>
            </a:r>
            <a:endParaRPr lang="it-IT" sz="4300" i="1" dirty="0">
              <a:solidFill>
                <a:schemeClr val="accent1">
                  <a:lumMod val="60000"/>
                  <a:lumOff val="40000"/>
                </a:schemeClr>
              </a:solidFill>
            </a:endParaRPr>
          </a:p>
        </p:txBody>
      </p:sp>
      <p:sp>
        <p:nvSpPr>
          <p:cNvPr id="55" name="Freccia a destra 54">
            <a:extLst>
              <a:ext uri="{FF2B5EF4-FFF2-40B4-BE49-F238E27FC236}">
                <a16:creationId xmlns:a16="http://schemas.microsoft.com/office/drawing/2014/main" id="{DAE026C5-A91F-3FE7-3EC2-E5322A4914A9}"/>
              </a:ext>
            </a:extLst>
          </p:cNvPr>
          <p:cNvSpPr/>
          <p:nvPr/>
        </p:nvSpPr>
        <p:spPr>
          <a:xfrm>
            <a:off x="6218849" y="3643016"/>
            <a:ext cx="1122977" cy="359260"/>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pic>
        <p:nvPicPr>
          <p:cNvPr id="57" name="Immagine 56">
            <a:extLst>
              <a:ext uri="{FF2B5EF4-FFF2-40B4-BE49-F238E27FC236}">
                <a16:creationId xmlns:a16="http://schemas.microsoft.com/office/drawing/2014/main" id="{944FA9CF-C244-0356-1C56-80894743FB6F}"/>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7134587" y="3021908"/>
            <a:ext cx="1544006" cy="1544006"/>
          </a:xfrm>
          <a:prstGeom prst="rect">
            <a:avLst/>
          </a:prstGeom>
        </p:spPr>
      </p:pic>
      <p:sp>
        <p:nvSpPr>
          <p:cNvPr id="59" name="CasellaDiTesto 58">
            <a:extLst>
              <a:ext uri="{FF2B5EF4-FFF2-40B4-BE49-F238E27FC236}">
                <a16:creationId xmlns:a16="http://schemas.microsoft.com/office/drawing/2014/main" id="{F7612A46-2D35-E761-85B2-6F6810A79117}"/>
              </a:ext>
            </a:extLst>
          </p:cNvPr>
          <p:cNvSpPr txBox="1"/>
          <p:nvPr/>
        </p:nvSpPr>
        <p:spPr>
          <a:xfrm>
            <a:off x="7294291" y="2809812"/>
            <a:ext cx="1224598" cy="369332"/>
          </a:xfrm>
          <a:prstGeom prst="rect">
            <a:avLst/>
          </a:prstGeom>
          <a:noFill/>
        </p:spPr>
        <p:txBody>
          <a:bodyPr wrap="square">
            <a:spAutoFit/>
          </a:bodyPr>
          <a:lstStyle/>
          <a:p>
            <a:r>
              <a:rPr lang="en-IE" b="1" dirty="0"/>
              <a:t>LOG</a:t>
            </a:r>
            <a:endParaRPr lang="en-IE" dirty="0"/>
          </a:p>
        </p:txBody>
      </p:sp>
      <p:sp>
        <p:nvSpPr>
          <p:cNvPr id="61" name="CasellaDiTesto 60">
            <a:extLst>
              <a:ext uri="{FF2B5EF4-FFF2-40B4-BE49-F238E27FC236}">
                <a16:creationId xmlns:a16="http://schemas.microsoft.com/office/drawing/2014/main" id="{9D40D9BE-9B35-AE63-630E-8B2EC6B6ED83}"/>
              </a:ext>
            </a:extLst>
          </p:cNvPr>
          <p:cNvSpPr txBox="1"/>
          <p:nvPr/>
        </p:nvSpPr>
        <p:spPr>
          <a:xfrm>
            <a:off x="8912408" y="2641296"/>
            <a:ext cx="3554578" cy="2554545"/>
          </a:xfrm>
          <a:prstGeom prst="rect">
            <a:avLst/>
          </a:prstGeom>
          <a:noFill/>
        </p:spPr>
        <p:txBody>
          <a:bodyPr wrap="square" rtlCol="0">
            <a:spAutoFit/>
          </a:bodyPr>
          <a:lstStyle/>
          <a:p>
            <a:r>
              <a:rPr lang="en-IE" sz="1600" b="1" i="1" dirty="0"/>
              <a:t>Row Example</a:t>
            </a:r>
          </a:p>
          <a:p>
            <a:r>
              <a:rPr lang="en-IE" sz="1600" i="1" dirty="0">
                <a:solidFill>
                  <a:schemeClr val="accent1">
                    <a:lumMod val="60000"/>
                    <a:lumOff val="40000"/>
                  </a:schemeClr>
                </a:solidFill>
              </a:rPr>
              <a:t>207.81.204.168</a:t>
            </a:r>
          </a:p>
          <a:p>
            <a:r>
              <a:rPr lang="en-IE" sz="1600" i="1" dirty="0">
                <a:solidFill>
                  <a:schemeClr val="accent1">
                    <a:lumMod val="60000"/>
                    <a:lumOff val="40000"/>
                  </a:schemeClr>
                </a:solidFill>
              </a:rPr>
              <a:t>-</a:t>
            </a:r>
          </a:p>
          <a:p>
            <a:r>
              <a:rPr lang="en-IE" sz="1600" i="1" dirty="0" err="1">
                <a:solidFill>
                  <a:schemeClr val="accent1">
                    <a:lumMod val="60000"/>
                    <a:lumOff val="40000"/>
                  </a:schemeClr>
                </a:solidFill>
              </a:rPr>
              <a:t>sonia</a:t>
            </a:r>
            <a:endParaRPr lang="en-IE" sz="1600" i="1" dirty="0">
              <a:solidFill>
                <a:schemeClr val="accent1">
                  <a:lumMod val="60000"/>
                  <a:lumOff val="40000"/>
                </a:schemeClr>
              </a:solidFill>
            </a:endParaRPr>
          </a:p>
          <a:p>
            <a:r>
              <a:rPr lang="en-IE" sz="1600" i="1" dirty="0">
                <a:solidFill>
                  <a:schemeClr val="accent1">
                    <a:lumMod val="60000"/>
                    <a:lumOff val="40000"/>
                  </a:schemeClr>
                </a:solidFill>
              </a:rPr>
              <a:t>[2022-10-05 14:37:13.186787]</a:t>
            </a:r>
          </a:p>
          <a:p>
            <a:r>
              <a:rPr lang="en-IE" sz="1600" i="1" dirty="0">
                <a:solidFill>
                  <a:schemeClr val="accent1">
                    <a:lumMod val="60000"/>
                    <a:lumOff val="40000"/>
                  </a:schemeClr>
                </a:solidFill>
              </a:rPr>
              <a:t>"POST /</a:t>
            </a:r>
            <a:r>
              <a:rPr lang="en-IE" sz="1600" i="1" dirty="0" err="1">
                <a:solidFill>
                  <a:schemeClr val="accent1">
                    <a:lumMod val="60000"/>
                    <a:lumOff val="40000"/>
                  </a:schemeClr>
                </a:solidFill>
              </a:rPr>
              <a:t>api</a:t>
            </a:r>
            <a:r>
              <a:rPr lang="en-IE" sz="1600" i="1" dirty="0">
                <a:solidFill>
                  <a:schemeClr val="accent1">
                    <a:lumMod val="60000"/>
                    <a:lumOff val="40000"/>
                  </a:schemeClr>
                </a:solidFill>
              </a:rPr>
              <a:t>/suppliers/ HTTP/1.1"</a:t>
            </a:r>
          </a:p>
          <a:p>
            <a:r>
              <a:rPr lang="en-IE" sz="1600" i="1" dirty="0">
                <a:solidFill>
                  <a:schemeClr val="accent1">
                    <a:lumMod val="60000"/>
                    <a:lumOff val="40000"/>
                  </a:schemeClr>
                </a:solidFill>
              </a:rPr>
              <a:t>200</a:t>
            </a:r>
          </a:p>
          <a:p>
            <a:r>
              <a:rPr lang="en-IE" sz="1600" i="1" dirty="0">
                <a:solidFill>
                  <a:schemeClr val="accent1">
                    <a:lumMod val="60000"/>
                    <a:lumOff val="40000"/>
                  </a:schemeClr>
                </a:solidFill>
              </a:rPr>
              <a:t>7037</a:t>
            </a:r>
          </a:p>
          <a:p>
            <a:r>
              <a:rPr lang="en-IE" sz="1600" i="1" dirty="0">
                <a:solidFill>
                  <a:schemeClr val="accent1">
                    <a:lumMod val="60000"/>
                    <a:lumOff val="40000"/>
                  </a:schemeClr>
                </a:solidFill>
              </a:rPr>
              <a:t>"http://www.duncan.info/homepage/"</a:t>
            </a:r>
          </a:p>
          <a:p>
            <a:r>
              <a:rPr lang="en-IE" sz="1600" i="1" dirty="0">
                <a:solidFill>
                  <a:schemeClr val="accent1">
                    <a:lumMod val="60000"/>
                    <a:lumOff val="40000"/>
                  </a:schemeClr>
                </a:solidFill>
              </a:rPr>
              <a:t>"Mozilla/5.0 </a:t>
            </a:r>
            <a:r>
              <a:rPr lang="en-IE" sz="1600" i="1" dirty="0" err="1">
                <a:solidFill>
                  <a:schemeClr val="accent1">
                    <a:lumMod val="60000"/>
                    <a:lumOff val="40000"/>
                  </a:schemeClr>
                </a:solidFill>
              </a:rPr>
              <a:t>UserAgent</a:t>
            </a:r>
            <a:r>
              <a:rPr lang="en-IE" sz="1600" i="1" dirty="0">
                <a:solidFill>
                  <a:schemeClr val="accent1">
                    <a:lumMod val="60000"/>
                    <a:lumOff val="40000"/>
                  </a:schemeClr>
                </a:solidFill>
              </a:rPr>
              <a:t>"</a:t>
            </a:r>
          </a:p>
        </p:txBody>
      </p:sp>
      <p:sp>
        <p:nvSpPr>
          <p:cNvPr id="62" name="Rettangolo 61">
            <a:extLst>
              <a:ext uri="{FF2B5EF4-FFF2-40B4-BE49-F238E27FC236}">
                <a16:creationId xmlns:a16="http://schemas.microsoft.com/office/drawing/2014/main" id="{466D953C-8BA9-D79D-C28B-C5E3CF7F675A}"/>
              </a:ext>
            </a:extLst>
          </p:cNvPr>
          <p:cNvSpPr/>
          <p:nvPr/>
        </p:nvSpPr>
        <p:spPr>
          <a:xfrm>
            <a:off x="8873378" y="2558814"/>
            <a:ext cx="3016542" cy="263702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E"/>
          </a:p>
        </p:txBody>
      </p:sp>
    </p:spTree>
    <p:extLst>
      <p:ext uri="{BB962C8B-B14F-4D97-AF65-F5344CB8AC3E}">
        <p14:creationId xmlns:p14="http://schemas.microsoft.com/office/powerpoint/2010/main" val="348320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C6F67B-74FA-EB22-7B91-EF0FDD37E215}"/>
              </a:ext>
            </a:extLst>
          </p:cNvPr>
          <p:cNvSpPr>
            <a:spLocks noGrp="1"/>
          </p:cNvSpPr>
          <p:nvPr>
            <p:ph type="title"/>
          </p:nvPr>
        </p:nvSpPr>
        <p:spPr/>
        <p:txBody>
          <a:bodyPr/>
          <a:lstStyle/>
          <a:p>
            <a:r>
              <a:rPr lang="en-IE" dirty="0"/>
              <a:t>External files</a:t>
            </a:r>
          </a:p>
        </p:txBody>
      </p:sp>
      <p:sp>
        <p:nvSpPr>
          <p:cNvPr id="3" name="Segnaposto contenuto 2">
            <a:extLst>
              <a:ext uri="{FF2B5EF4-FFF2-40B4-BE49-F238E27FC236}">
                <a16:creationId xmlns:a16="http://schemas.microsoft.com/office/drawing/2014/main" id="{C3C3EC48-21E5-6CA7-9030-BBD210755228}"/>
              </a:ext>
            </a:extLst>
          </p:cNvPr>
          <p:cNvSpPr>
            <a:spLocks noGrp="1"/>
          </p:cNvSpPr>
          <p:nvPr>
            <p:ph idx="1"/>
          </p:nvPr>
        </p:nvSpPr>
        <p:spPr>
          <a:xfrm>
            <a:off x="581191" y="2407742"/>
            <a:ext cx="11029615" cy="1909955"/>
          </a:xfrm>
        </p:spPr>
        <p:txBody>
          <a:bodyPr>
            <a:normAutofit lnSpcReduction="10000"/>
          </a:bodyPr>
          <a:lstStyle/>
          <a:p>
            <a:r>
              <a:rPr lang="en-IE" sz="2400" dirty="0"/>
              <a:t>External files are used to integrate data that is not present in other sources</a:t>
            </a:r>
          </a:p>
          <a:p>
            <a:r>
              <a:rPr lang="en-IE" sz="2400" dirty="0"/>
              <a:t>External files can be easily managed by the client</a:t>
            </a:r>
          </a:p>
          <a:p>
            <a:r>
              <a:rPr lang="en-IE" sz="2400" dirty="0"/>
              <a:t>Example of this kind of files are: .</a:t>
            </a:r>
            <a:r>
              <a:rPr lang="en-IE" sz="2400" dirty="0" err="1"/>
              <a:t>xls</a:t>
            </a:r>
            <a:r>
              <a:rPr lang="en-IE" sz="2400" dirty="0"/>
              <a:t>, .xlsx, .csv, .txt, .doc and so on</a:t>
            </a:r>
          </a:p>
          <a:p>
            <a:pPr lvl="1">
              <a:buFont typeface="Wingdings" panose="05000000000000000000" pitchFamily="2" charset="2"/>
              <a:buChar char="Ø"/>
            </a:pPr>
            <a:r>
              <a:rPr lang="en-IE" sz="2200" dirty="0"/>
              <a:t>In our project the external files is composed by two Excel spreadsheets:</a:t>
            </a:r>
          </a:p>
        </p:txBody>
      </p:sp>
      <p:pic>
        <p:nvPicPr>
          <p:cNvPr id="5" name="Immagine 4">
            <a:extLst>
              <a:ext uri="{FF2B5EF4-FFF2-40B4-BE49-F238E27FC236}">
                <a16:creationId xmlns:a16="http://schemas.microsoft.com/office/drawing/2014/main" id="{4D201C87-20F6-1DD6-1441-6404A7E5A70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655657" y="4755181"/>
            <a:ext cx="508603" cy="508603"/>
          </a:xfrm>
          <a:prstGeom prst="rect">
            <a:avLst/>
          </a:prstGeom>
        </p:spPr>
      </p:pic>
      <p:sp>
        <p:nvSpPr>
          <p:cNvPr id="8" name="CasellaDiTesto 7">
            <a:extLst>
              <a:ext uri="{FF2B5EF4-FFF2-40B4-BE49-F238E27FC236}">
                <a16:creationId xmlns:a16="http://schemas.microsoft.com/office/drawing/2014/main" id="{C5417331-6B91-083B-8908-C2CA4A81E162}"/>
              </a:ext>
            </a:extLst>
          </p:cNvPr>
          <p:cNvSpPr txBox="1"/>
          <p:nvPr/>
        </p:nvSpPr>
        <p:spPr>
          <a:xfrm>
            <a:off x="1085181" y="5172583"/>
            <a:ext cx="1649554" cy="369332"/>
          </a:xfrm>
          <a:prstGeom prst="rect">
            <a:avLst/>
          </a:prstGeom>
          <a:noFill/>
        </p:spPr>
        <p:txBody>
          <a:bodyPr wrap="none" rtlCol="0">
            <a:spAutoFit/>
          </a:bodyPr>
          <a:lstStyle/>
          <a:p>
            <a:r>
              <a:rPr lang="en-IE" dirty="0"/>
              <a:t>OrderStatus.xls</a:t>
            </a:r>
          </a:p>
        </p:txBody>
      </p:sp>
      <p:pic>
        <p:nvPicPr>
          <p:cNvPr id="9" name="Immagine 8">
            <a:extLst>
              <a:ext uri="{FF2B5EF4-FFF2-40B4-BE49-F238E27FC236}">
                <a16:creationId xmlns:a16="http://schemas.microsoft.com/office/drawing/2014/main" id="{345195DE-3475-BBFC-5E6F-AB79DD0D9C5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655657" y="5864368"/>
            <a:ext cx="508603" cy="508603"/>
          </a:xfrm>
          <a:prstGeom prst="rect">
            <a:avLst/>
          </a:prstGeom>
        </p:spPr>
      </p:pic>
      <p:sp>
        <p:nvSpPr>
          <p:cNvPr id="10" name="CasellaDiTesto 9">
            <a:extLst>
              <a:ext uri="{FF2B5EF4-FFF2-40B4-BE49-F238E27FC236}">
                <a16:creationId xmlns:a16="http://schemas.microsoft.com/office/drawing/2014/main" id="{B0970D2D-CB82-247D-1872-CEF20357A932}"/>
              </a:ext>
            </a:extLst>
          </p:cNvPr>
          <p:cNvSpPr txBox="1"/>
          <p:nvPr/>
        </p:nvSpPr>
        <p:spPr>
          <a:xfrm>
            <a:off x="1085181" y="6281770"/>
            <a:ext cx="1449436" cy="369332"/>
          </a:xfrm>
          <a:prstGeom prst="rect">
            <a:avLst/>
          </a:prstGeom>
          <a:noFill/>
        </p:spPr>
        <p:txBody>
          <a:bodyPr wrap="none" rtlCol="0">
            <a:spAutoFit/>
          </a:bodyPr>
          <a:lstStyle/>
          <a:p>
            <a:r>
              <a:rPr lang="en-IE" dirty="0"/>
              <a:t>UserLogin.xls</a:t>
            </a:r>
          </a:p>
        </p:txBody>
      </p:sp>
      <p:sp>
        <p:nvSpPr>
          <p:cNvPr id="12" name="Freccia a destra 11">
            <a:extLst>
              <a:ext uri="{FF2B5EF4-FFF2-40B4-BE49-F238E27FC236}">
                <a16:creationId xmlns:a16="http://schemas.microsoft.com/office/drawing/2014/main" id="{478FA4F3-644F-8830-912D-B24DD9637784}"/>
              </a:ext>
            </a:extLst>
          </p:cNvPr>
          <p:cNvSpPr/>
          <p:nvPr/>
        </p:nvSpPr>
        <p:spPr>
          <a:xfrm>
            <a:off x="2734735" y="4829852"/>
            <a:ext cx="1122977" cy="359260"/>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sp>
        <p:nvSpPr>
          <p:cNvPr id="13" name="Freccia a destra 12">
            <a:extLst>
              <a:ext uri="{FF2B5EF4-FFF2-40B4-BE49-F238E27FC236}">
                <a16:creationId xmlns:a16="http://schemas.microsoft.com/office/drawing/2014/main" id="{EED837A4-AA62-2CD7-12DA-097354F4A03E}"/>
              </a:ext>
            </a:extLst>
          </p:cNvPr>
          <p:cNvSpPr/>
          <p:nvPr/>
        </p:nvSpPr>
        <p:spPr>
          <a:xfrm>
            <a:off x="2734735" y="5939039"/>
            <a:ext cx="1122977" cy="359260"/>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sp>
        <p:nvSpPr>
          <p:cNvPr id="14" name="CasellaDiTesto 13">
            <a:extLst>
              <a:ext uri="{FF2B5EF4-FFF2-40B4-BE49-F238E27FC236}">
                <a16:creationId xmlns:a16="http://schemas.microsoft.com/office/drawing/2014/main" id="{0572AA2B-5043-03D7-053C-410053D14757}"/>
              </a:ext>
            </a:extLst>
          </p:cNvPr>
          <p:cNvSpPr txBox="1"/>
          <p:nvPr/>
        </p:nvSpPr>
        <p:spPr>
          <a:xfrm>
            <a:off x="4041754" y="4847162"/>
            <a:ext cx="4485652" cy="369332"/>
          </a:xfrm>
          <a:prstGeom prst="rect">
            <a:avLst/>
          </a:prstGeom>
          <a:noFill/>
        </p:spPr>
        <p:txBody>
          <a:bodyPr wrap="none" rtlCol="0">
            <a:spAutoFit/>
          </a:bodyPr>
          <a:lstStyle/>
          <a:p>
            <a:r>
              <a:rPr lang="en-IE" i="1" dirty="0" err="1"/>
              <a:t>OrderId</a:t>
            </a:r>
            <a:r>
              <a:rPr lang="en-IE" i="1" dirty="0"/>
              <a:t>, </a:t>
            </a:r>
            <a:r>
              <a:rPr lang="en-IE" i="1" dirty="0" err="1"/>
              <a:t>OrderDate</a:t>
            </a:r>
            <a:r>
              <a:rPr lang="en-IE" i="1" dirty="0"/>
              <a:t>, Status, </a:t>
            </a:r>
            <a:r>
              <a:rPr lang="en-IE" i="1" dirty="0" err="1"/>
              <a:t>OrderAddress</a:t>
            </a:r>
            <a:r>
              <a:rPr lang="en-IE" i="1" dirty="0"/>
              <a:t>, Courier</a:t>
            </a:r>
          </a:p>
        </p:txBody>
      </p:sp>
      <p:sp>
        <p:nvSpPr>
          <p:cNvPr id="15" name="CasellaDiTesto 14">
            <a:extLst>
              <a:ext uri="{FF2B5EF4-FFF2-40B4-BE49-F238E27FC236}">
                <a16:creationId xmlns:a16="http://schemas.microsoft.com/office/drawing/2014/main" id="{E7964E2C-5CFE-C369-8EB8-94F57DDBC2F3}"/>
              </a:ext>
            </a:extLst>
          </p:cNvPr>
          <p:cNvSpPr txBox="1"/>
          <p:nvPr/>
        </p:nvSpPr>
        <p:spPr>
          <a:xfrm>
            <a:off x="4041753" y="5928967"/>
            <a:ext cx="3794372" cy="369332"/>
          </a:xfrm>
          <a:prstGeom prst="rect">
            <a:avLst/>
          </a:prstGeom>
          <a:noFill/>
        </p:spPr>
        <p:txBody>
          <a:bodyPr wrap="none" rtlCol="0">
            <a:spAutoFit/>
          </a:bodyPr>
          <a:lstStyle/>
          <a:p>
            <a:r>
              <a:rPr lang="en-IE" i="1" dirty="0"/>
              <a:t>username, </a:t>
            </a:r>
            <a:r>
              <a:rPr lang="en-IE" i="1" dirty="0" err="1"/>
              <a:t>LastLoginDate</a:t>
            </a:r>
            <a:r>
              <a:rPr lang="en-IE" i="1" dirty="0"/>
              <a:t>, Device, Country</a:t>
            </a:r>
          </a:p>
        </p:txBody>
      </p:sp>
    </p:spTree>
    <p:extLst>
      <p:ext uri="{BB962C8B-B14F-4D97-AF65-F5344CB8AC3E}">
        <p14:creationId xmlns:p14="http://schemas.microsoft.com/office/powerpoint/2010/main" val="2368281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it-IT" dirty="0"/>
              <a:t>Design of the datawarehouse</a:t>
            </a:r>
          </a:p>
        </p:txBody>
      </p:sp>
      <p:sp>
        <p:nvSpPr>
          <p:cNvPr id="8" name="Segnaposto contenuto 2">
            <a:extLst>
              <a:ext uri="{FF2B5EF4-FFF2-40B4-BE49-F238E27FC236}">
                <a16:creationId xmlns:a16="http://schemas.microsoft.com/office/drawing/2014/main" id="{E9CBA8D0-9170-B4AB-DEE8-32A7072D84B2}"/>
              </a:ext>
            </a:extLst>
          </p:cNvPr>
          <p:cNvSpPr>
            <a:spLocks noGrp="1"/>
          </p:cNvSpPr>
          <p:nvPr>
            <p:ph idx="1"/>
          </p:nvPr>
        </p:nvSpPr>
        <p:spPr>
          <a:xfrm>
            <a:off x="424282" y="1589034"/>
            <a:ext cx="11029615" cy="3678303"/>
          </a:xfrm>
        </p:spPr>
        <p:txBody>
          <a:bodyPr>
            <a:normAutofit/>
          </a:bodyPr>
          <a:lstStyle/>
          <a:p>
            <a:r>
              <a:rPr lang="en-IE" sz="2400" dirty="0"/>
              <a:t>Knowledge in detail all the </a:t>
            </a:r>
            <a:r>
              <a:rPr lang="en-IE" sz="2400" dirty="0" err="1"/>
              <a:t>datasources</a:t>
            </a:r>
            <a:r>
              <a:rPr lang="en-IE" sz="2400" dirty="0"/>
              <a:t> </a:t>
            </a:r>
          </a:p>
          <a:p>
            <a:endParaRPr lang="en-IE" sz="2400" dirty="0"/>
          </a:p>
          <a:p>
            <a:r>
              <a:rPr lang="en-IE" sz="2400" u="sng" dirty="0"/>
              <a:t>Conceptual Design</a:t>
            </a:r>
            <a:r>
              <a:rPr lang="en-IE" sz="2400" dirty="0"/>
              <a:t>: Creation of the DFM (Data Fact Model) in order to define the relations between facts and dimensions</a:t>
            </a:r>
          </a:p>
          <a:p>
            <a:endParaRPr lang="en-IE" sz="2400" dirty="0"/>
          </a:p>
          <a:p>
            <a:r>
              <a:rPr lang="en-IE" sz="2400" dirty="0"/>
              <a:t>Creation of an appropriate structure for our DWH according the DFM </a:t>
            </a:r>
          </a:p>
        </p:txBody>
      </p:sp>
      <p:sp>
        <p:nvSpPr>
          <p:cNvPr id="15" name="Segnaposto contenuto 2">
            <a:extLst>
              <a:ext uri="{FF2B5EF4-FFF2-40B4-BE49-F238E27FC236}">
                <a16:creationId xmlns:a16="http://schemas.microsoft.com/office/drawing/2014/main" id="{1F23C6A9-7868-9F9D-D8FB-030F4D76638B}"/>
              </a:ext>
            </a:extLst>
          </p:cNvPr>
          <p:cNvSpPr txBox="1">
            <a:spLocks/>
          </p:cNvSpPr>
          <p:nvPr/>
        </p:nvSpPr>
        <p:spPr>
          <a:xfrm>
            <a:off x="3571487" y="4918215"/>
            <a:ext cx="2740947" cy="194056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Font typeface="+mj-lt"/>
              <a:buAutoNum type="arabicPeriod"/>
            </a:pPr>
            <a:r>
              <a:rPr lang="en-IE" sz="2000" i="1" dirty="0"/>
              <a:t>Import Area (</a:t>
            </a:r>
            <a:r>
              <a:rPr lang="en-IE" sz="2000" i="1" dirty="0">
                <a:solidFill>
                  <a:srgbClr val="00B050"/>
                </a:solidFill>
              </a:rPr>
              <a:t>TT</a:t>
            </a:r>
            <a:r>
              <a:rPr lang="en-IE" sz="2000" i="1" dirty="0"/>
              <a:t>)</a:t>
            </a:r>
          </a:p>
          <a:p>
            <a:pPr marL="457200" indent="-457200">
              <a:buFont typeface="+mj-lt"/>
              <a:buAutoNum type="arabicPeriod"/>
            </a:pPr>
            <a:r>
              <a:rPr lang="en-IE" sz="2000" i="1" dirty="0"/>
              <a:t>Cleaning Area (</a:t>
            </a:r>
            <a:r>
              <a:rPr lang="en-IE" sz="2000" i="1" dirty="0">
                <a:solidFill>
                  <a:srgbClr val="00B050"/>
                </a:solidFill>
              </a:rPr>
              <a:t>T</a:t>
            </a:r>
            <a:r>
              <a:rPr lang="en-IE" sz="2000" i="1" dirty="0"/>
              <a:t>)</a:t>
            </a:r>
          </a:p>
          <a:p>
            <a:pPr marL="457200" indent="-457200">
              <a:buFont typeface="+mj-lt"/>
              <a:buAutoNum type="arabicPeriod"/>
            </a:pPr>
            <a:r>
              <a:rPr lang="en-IE" sz="2000" i="1" dirty="0"/>
              <a:t>Staging Area (</a:t>
            </a:r>
            <a:r>
              <a:rPr lang="en-IE" sz="2000" i="1" dirty="0">
                <a:solidFill>
                  <a:srgbClr val="00B050"/>
                </a:solidFill>
              </a:rPr>
              <a:t>SA</a:t>
            </a:r>
            <a:r>
              <a:rPr lang="en-IE" sz="2000" i="1" dirty="0"/>
              <a:t>)</a:t>
            </a:r>
          </a:p>
          <a:p>
            <a:pPr marL="457200" indent="-457200">
              <a:buFont typeface="+mj-lt"/>
              <a:buAutoNum type="arabicPeriod"/>
            </a:pPr>
            <a:r>
              <a:rPr lang="en-IE" sz="2000" i="1" dirty="0"/>
              <a:t>Datamart Area (</a:t>
            </a:r>
            <a:r>
              <a:rPr lang="en-IE" sz="2000" i="1" dirty="0">
                <a:solidFill>
                  <a:srgbClr val="00B050"/>
                </a:solidFill>
              </a:rPr>
              <a:t>DM</a:t>
            </a:r>
            <a:r>
              <a:rPr lang="en-IE" sz="2000" i="1" dirty="0"/>
              <a:t>)</a:t>
            </a:r>
          </a:p>
        </p:txBody>
      </p:sp>
      <p:sp>
        <p:nvSpPr>
          <p:cNvPr id="16" name="Rettangolo 15">
            <a:extLst>
              <a:ext uri="{FF2B5EF4-FFF2-40B4-BE49-F238E27FC236}">
                <a16:creationId xmlns:a16="http://schemas.microsoft.com/office/drawing/2014/main" id="{DD8E6A13-43BB-3C40-DEE4-62D1E2F420CE}"/>
              </a:ext>
            </a:extLst>
          </p:cNvPr>
          <p:cNvSpPr/>
          <p:nvPr/>
        </p:nvSpPr>
        <p:spPr>
          <a:xfrm>
            <a:off x="6573947" y="5306843"/>
            <a:ext cx="854883" cy="313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E" dirty="0"/>
              <a:t>Import</a:t>
            </a:r>
          </a:p>
        </p:txBody>
      </p:sp>
      <p:sp>
        <p:nvSpPr>
          <p:cNvPr id="17" name="Rettangolo 16">
            <a:extLst>
              <a:ext uri="{FF2B5EF4-FFF2-40B4-BE49-F238E27FC236}">
                <a16:creationId xmlns:a16="http://schemas.microsoft.com/office/drawing/2014/main" id="{6D59696D-666C-CF97-EDF5-578EE4BFD5EC}"/>
              </a:ext>
            </a:extLst>
          </p:cNvPr>
          <p:cNvSpPr/>
          <p:nvPr/>
        </p:nvSpPr>
        <p:spPr>
          <a:xfrm>
            <a:off x="8260941" y="5295016"/>
            <a:ext cx="1153598" cy="313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E" dirty="0"/>
              <a:t>Cleaning</a:t>
            </a:r>
          </a:p>
        </p:txBody>
      </p:sp>
      <p:sp>
        <p:nvSpPr>
          <p:cNvPr id="19" name="Rettangolo 18">
            <a:extLst>
              <a:ext uri="{FF2B5EF4-FFF2-40B4-BE49-F238E27FC236}">
                <a16:creationId xmlns:a16="http://schemas.microsoft.com/office/drawing/2014/main" id="{FC4EAC3F-54D1-2FDC-F354-EFF074977209}"/>
              </a:ext>
            </a:extLst>
          </p:cNvPr>
          <p:cNvSpPr/>
          <p:nvPr/>
        </p:nvSpPr>
        <p:spPr>
          <a:xfrm>
            <a:off x="10097182" y="5306843"/>
            <a:ext cx="854883" cy="313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E" dirty="0"/>
              <a:t>SA</a:t>
            </a:r>
          </a:p>
        </p:txBody>
      </p:sp>
      <p:sp>
        <p:nvSpPr>
          <p:cNvPr id="20" name="Rettangolo 19">
            <a:extLst>
              <a:ext uri="{FF2B5EF4-FFF2-40B4-BE49-F238E27FC236}">
                <a16:creationId xmlns:a16="http://schemas.microsoft.com/office/drawing/2014/main" id="{ADDDF828-FDA6-D989-8DB3-6E75EB758CB2}"/>
              </a:ext>
            </a:extLst>
          </p:cNvPr>
          <p:cNvSpPr/>
          <p:nvPr/>
        </p:nvSpPr>
        <p:spPr>
          <a:xfrm>
            <a:off x="8559656" y="6128342"/>
            <a:ext cx="854883" cy="313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E" dirty="0"/>
              <a:t>DM</a:t>
            </a:r>
          </a:p>
        </p:txBody>
      </p:sp>
      <p:cxnSp>
        <p:nvCxnSpPr>
          <p:cNvPr id="22" name="Connettore 2 21">
            <a:extLst>
              <a:ext uri="{FF2B5EF4-FFF2-40B4-BE49-F238E27FC236}">
                <a16:creationId xmlns:a16="http://schemas.microsoft.com/office/drawing/2014/main" id="{31C09AF7-D029-A6F8-9704-4E9E8B82F2B8}"/>
              </a:ext>
            </a:extLst>
          </p:cNvPr>
          <p:cNvCxnSpPr>
            <a:cxnSpLocks/>
            <a:stCxn id="16" idx="3"/>
            <a:endCxn id="17" idx="1"/>
          </p:cNvCxnSpPr>
          <p:nvPr/>
        </p:nvCxnSpPr>
        <p:spPr>
          <a:xfrm flipV="1">
            <a:off x="7428830" y="5451925"/>
            <a:ext cx="832111" cy="11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EA37E7C1-FF2A-9E11-F434-333CA7560A68}"/>
              </a:ext>
            </a:extLst>
          </p:cNvPr>
          <p:cNvCxnSpPr>
            <a:cxnSpLocks/>
            <a:endCxn id="19" idx="1"/>
          </p:cNvCxnSpPr>
          <p:nvPr/>
        </p:nvCxnSpPr>
        <p:spPr>
          <a:xfrm flipV="1">
            <a:off x="9414539" y="5463752"/>
            <a:ext cx="682643" cy="11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ttore a gomito 30">
            <a:extLst>
              <a:ext uri="{FF2B5EF4-FFF2-40B4-BE49-F238E27FC236}">
                <a16:creationId xmlns:a16="http://schemas.microsoft.com/office/drawing/2014/main" id="{2BA95358-204D-EC69-88E8-10D7D7A7FC82}"/>
              </a:ext>
            </a:extLst>
          </p:cNvPr>
          <p:cNvCxnSpPr>
            <a:cxnSpLocks/>
            <a:stCxn id="19" idx="2"/>
            <a:endCxn id="20" idx="3"/>
          </p:cNvCxnSpPr>
          <p:nvPr/>
        </p:nvCxnSpPr>
        <p:spPr>
          <a:xfrm rot="5400000">
            <a:off x="9637287" y="5397914"/>
            <a:ext cx="664590" cy="11100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asellaDiTesto 36">
            <a:extLst>
              <a:ext uri="{FF2B5EF4-FFF2-40B4-BE49-F238E27FC236}">
                <a16:creationId xmlns:a16="http://schemas.microsoft.com/office/drawing/2014/main" id="{4130FC60-A261-8ACB-66C2-BEE55E118B86}"/>
              </a:ext>
            </a:extLst>
          </p:cNvPr>
          <p:cNvSpPr txBox="1"/>
          <p:nvPr/>
        </p:nvSpPr>
        <p:spPr>
          <a:xfrm>
            <a:off x="1094416" y="5416726"/>
            <a:ext cx="2000804" cy="646331"/>
          </a:xfrm>
          <a:prstGeom prst="rect">
            <a:avLst/>
          </a:prstGeom>
          <a:noFill/>
        </p:spPr>
        <p:txBody>
          <a:bodyPr wrap="none" rtlCol="0">
            <a:spAutoFit/>
          </a:bodyPr>
          <a:lstStyle/>
          <a:p>
            <a:r>
              <a:rPr lang="en-IE" dirty="0">
                <a:solidFill>
                  <a:srgbClr val="00B050"/>
                </a:solidFill>
              </a:rPr>
              <a:t>Naming convention</a:t>
            </a:r>
          </a:p>
          <a:p>
            <a:r>
              <a:rPr lang="en-IE" dirty="0">
                <a:solidFill>
                  <a:srgbClr val="00B050"/>
                </a:solidFill>
              </a:rPr>
              <a:t>for tables</a:t>
            </a:r>
          </a:p>
        </p:txBody>
      </p:sp>
    </p:spTree>
    <p:extLst>
      <p:ext uri="{BB962C8B-B14F-4D97-AF65-F5344CB8AC3E}">
        <p14:creationId xmlns:p14="http://schemas.microsoft.com/office/powerpoint/2010/main" val="3095778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73832" y="729658"/>
            <a:ext cx="11029616" cy="988332"/>
          </a:xfrm>
        </p:spPr>
        <p:txBody>
          <a:bodyPr rtlCol="0" anchor="b">
            <a:normAutofit/>
          </a:bodyPr>
          <a:lstStyle/>
          <a:p>
            <a:pPr rtl="0"/>
            <a:r>
              <a:rPr lang="it-IT" dirty="0"/>
              <a:t>Import area (TT)</a:t>
            </a:r>
          </a:p>
        </p:txBody>
      </p:sp>
      <p:pic>
        <p:nvPicPr>
          <p:cNvPr id="7" name="Immagine 6">
            <a:extLst>
              <a:ext uri="{FF2B5EF4-FFF2-40B4-BE49-F238E27FC236}">
                <a16:creationId xmlns:a16="http://schemas.microsoft.com/office/drawing/2014/main" id="{EEBB566A-D679-588C-2C8C-B52C41EB90F4}"/>
              </a:ext>
            </a:extLst>
          </p:cNvPr>
          <p:cNvPicPr>
            <a:picLocks noChangeAspect="1"/>
          </p:cNvPicPr>
          <p:nvPr/>
        </p:nvPicPr>
        <p:blipFill>
          <a:blip r:embed="rId3"/>
          <a:stretch>
            <a:fillRect/>
          </a:stretch>
        </p:blipFill>
        <p:spPr>
          <a:xfrm>
            <a:off x="673609" y="3101800"/>
            <a:ext cx="5522169" cy="2471170"/>
          </a:xfrm>
          <a:prstGeom prst="rect">
            <a:avLst/>
          </a:prstGeom>
          <a:noFill/>
        </p:spPr>
      </p:pic>
      <p:sp>
        <p:nvSpPr>
          <p:cNvPr id="5" name="Segnaposto contenuto 2">
            <a:extLst>
              <a:ext uri="{FF2B5EF4-FFF2-40B4-BE49-F238E27FC236}">
                <a16:creationId xmlns:a16="http://schemas.microsoft.com/office/drawing/2014/main" id="{32C0303F-D693-09C4-2281-7CC801307AC5}"/>
              </a:ext>
            </a:extLst>
          </p:cNvPr>
          <p:cNvSpPr>
            <a:spLocks noGrp="1"/>
          </p:cNvSpPr>
          <p:nvPr>
            <p:ph sz="half" idx="2"/>
          </p:nvPr>
        </p:nvSpPr>
        <p:spPr>
          <a:xfrm>
            <a:off x="6422443" y="1754823"/>
            <a:ext cx="6302960" cy="5165123"/>
          </a:xfrm>
        </p:spPr>
        <p:txBody>
          <a:bodyPr anchor="ctr">
            <a:normAutofit/>
          </a:bodyPr>
          <a:lstStyle/>
          <a:p>
            <a:r>
              <a:rPr lang="en-IE" dirty="0"/>
              <a:t>Import of tables from data sources</a:t>
            </a:r>
          </a:p>
          <a:p>
            <a:r>
              <a:rPr lang="en-IE" dirty="0"/>
              <a:t>In our project we have one package for each data source</a:t>
            </a:r>
          </a:p>
          <a:p>
            <a:r>
              <a:rPr lang="en-IE" dirty="0"/>
              <a:t>Usually, the package </a:t>
            </a:r>
            <a:r>
              <a:rPr lang="en-IE" u="sng" dirty="0"/>
              <a:t>truncate </a:t>
            </a:r>
            <a:r>
              <a:rPr lang="en-IE" dirty="0"/>
              <a:t>first all the tables and</a:t>
            </a:r>
          </a:p>
          <a:p>
            <a:pPr marL="0" indent="0">
              <a:buNone/>
            </a:pPr>
            <a:r>
              <a:rPr lang="en-IE" dirty="0"/>
              <a:t>     then </a:t>
            </a:r>
            <a:r>
              <a:rPr lang="en-IE" u="sng" dirty="0"/>
              <a:t>insert</a:t>
            </a:r>
            <a:r>
              <a:rPr lang="en-IE" dirty="0"/>
              <a:t> the values by reading the source</a:t>
            </a:r>
          </a:p>
          <a:p>
            <a:r>
              <a:rPr lang="en-IE" dirty="0"/>
              <a:t>In our project we apply a </a:t>
            </a:r>
            <a:r>
              <a:rPr lang="en-IE" b="1" dirty="0"/>
              <a:t>full-refresh</a:t>
            </a:r>
            <a:r>
              <a:rPr lang="en-IE" dirty="0"/>
              <a:t> strategy</a:t>
            </a:r>
          </a:p>
          <a:p>
            <a:r>
              <a:rPr lang="en-IE" dirty="0"/>
              <a:t>Output:  </a:t>
            </a:r>
            <a:r>
              <a:rPr lang="en-IE" i="1" dirty="0"/>
              <a:t>TT_CATALOG</a:t>
            </a:r>
          </a:p>
        </p:txBody>
      </p:sp>
      <p:sp>
        <p:nvSpPr>
          <p:cNvPr id="9" name="CasellaDiTesto 8">
            <a:extLst>
              <a:ext uri="{FF2B5EF4-FFF2-40B4-BE49-F238E27FC236}">
                <a16:creationId xmlns:a16="http://schemas.microsoft.com/office/drawing/2014/main" id="{26BADC48-0DC5-C6DB-0A86-A135F100E6DE}"/>
              </a:ext>
            </a:extLst>
          </p:cNvPr>
          <p:cNvSpPr txBox="1"/>
          <p:nvPr/>
        </p:nvSpPr>
        <p:spPr>
          <a:xfrm>
            <a:off x="573832" y="2867734"/>
            <a:ext cx="1186543" cy="369332"/>
          </a:xfrm>
          <a:prstGeom prst="rect">
            <a:avLst/>
          </a:prstGeom>
          <a:noFill/>
        </p:spPr>
        <p:txBody>
          <a:bodyPr wrap="none" rtlCol="0">
            <a:spAutoFit/>
          </a:bodyPr>
          <a:lstStyle/>
          <a:p>
            <a:r>
              <a:rPr lang="en-IE" b="1" dirty="0"/>
              <a:t>Example:</a:t>
            </a:r>
          </a:p>
        </p:txBody>
      </p:sp>
    </p:spTree>
    <p:extLst>
      <p:ext uri="{BB962C8B-B14F-4D97-AF65-F5344CB8AC3E}">
        <p14:creationId xmlns:p14="http://schemas.microsoft.com/office/powerpoint/2010/main" val="357952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057FB6A8-5CD8-77FE-A3BD-F3243543C82B}"/>
              </a:ext>
            </a:extLst>
          </p:cNvPr>
          <p:cNvPicPr>
            <a:picLocks noChangeAspect="1"/>
          </p:cNvPicPr>
          <p:nvPr/>
        </p:nvPicPr>
        <p:blipFill>
          <a:blip r:embed="rId3"/>
          <a:stretch>
            <a:fillRect/>
          </a:stretch>
        </p:blipFill>
        <p:spPr>
          <a:xfrm>
            <a:off x="2853519" y="2483593"/>
            <a:ext cx="3095214" cy="3435660"/>
          </a:xfrm>
          <a:prstGeom prst="rect">
            <a:avLst/>
          </a:prstGeom>
        </p:spPr>
      </p:pic>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73832" y="729658"/>
            <a:ext cx="11029616" cy="988332"/>
          </a:xfrm>
        </p:spPr>
        <p:txBody>
          <a:bodyPr rtlCol="0" anchor="b">
            <a:normAutofit/>
          </a:bodyPr>
          <a:lstStyle/>
          <a:p>
            <a:pPr rtl="0"/>
            <a:r>
              <a:rPr lang="it-IT" dirty="0"/>
              <a:t>CLEANING AREA (T)</a:t>
            </a:r>
          </a:p>
        </p:txBody>
      </p:sp>
      <p:sp>
        <p:nvSpPr>
          <p:cNvPr id="5" name="Segnaposto contenuto 2">
            <a:extLst>
              <a:ext uri="{FF2B5EF4-FFF2-40B4-BE49-F238E27FC236}">
                <a16:creationId xmlns:a16="http://schemas.microsoft.com/office/drawing/2014/main" id="{32C0303F-D693-09C4-2281-7CC801307AC5}"/>
              </a:ext>
            </a:extLst>
          </p:cNvPr>
          <p:cNvSpPr>
            <a:spLocks noGrp="1"/>
          </p:cNvSpPr>
          <p:nvPr>
            <p:ph sz="half" idx="2"/>
          </p:nvPr>
        </p:nvSpPr>
        <p:spPr>
          <a:xfrm>
            <a:off x="5972109" y="1717990"/>
            <a:ext cx="5936286" cy="5165123"/>
          </a:xfrm>
        </p:spPr>
        <p:txBody>
          <a:bodyPr anchor="ctr">
            <a:normAutofit/>
          </a:bodyPr>
          <a:lstStyle/>
          <a:p>
            <a:r>
              <a:rPr lang="en-IE" dirty="0"/>
              <a:t>Execution of SQL Task in SSIS</a:t>
            </a:r>
          </a:p>
          <a:p>
            <a:r>
              <a:rPr lang="en-IE" dirty="0"/>
              <a:t>In our project we first check for duplicates (two rows</a:t>
            </a:r>
          </a:p>
          <a:p>
            <a:pPr marL="324000" lvl="1" indent="0">
              <a:buNone/>
            </a:pPr>
            <a:r>
              <a:rPr lang="en-IE" sz="1800" dirty="0"/>
              <a:t>in the source with the same ID</a:t>
            </a:r>
          </a:p>
          <a:p>
            <a:r>
              <a:rPr lang="en-IE" dirty="0"/>
              <a:t>Then data with errors are managed by E_ tables and they are </a:t>
            </a:r>
          </a:p>
          <a:p>
            <a:pPr marL="0" indent="0">
              <a:buNone/>
            </a:pPr>
            <a:r>
              <a:rPr lang="en-IE" dirty="0"/>
              <a:t>	not included in the system</a:t>
            </a:r>
          </a:p>
          <a:p>
            <a:r>
              <a:rPr lang="en-IE" dirty="0"/>
              <a:t>In this phase there are other cleaning strategies like management of NULLs</a:t>
            </a:r>
          </a:p>
          <a:p>
            <a:r>
              <a:rPr lang="en-IE" dirty="0"/>
              <a:t>Finally, we populate the T_ tables  that represent our cleaned import by using again a </a:t>
            </a:r>
            <a:r>
              <a:rPr lang="en-IE" b="1" dirty="0"/>
              <a:t>full-refresh</a:t>
            </a:r>
            <a:r>
              <a:rPr lang="en-IE" dirty="0"/>
              <a:t> strategy</a:t>
            </a:r>
          </a:p>
          <a:p>
            <a:r>
              <a:rPr lang="en-IE" dirty="0"/>
              <a:t>Output:  </a:t>
            </a:r>
            <a:r>
              <a:rPr lang="en-IE" i="1" dirty="0"/>
              <a:t>T_CATALOG</a:t>
            </a:r>
          </a:p>
        </p:txBody>
      </p:sp>
      <p:sp>
        <p:nvSpPr>
          <p:cNvPr id="9" name="CasellaDiTesto 8">
            <a:extLst>
              <a:ext uri="{FF2B5EF4-FFF2-40B4-BE49-F238E27FC236}">
                <a16:creationId xmlns:a16="http://schemas.microsoft.com/office/drawing/2014/main" id="{26BADC48-0DC5-C6DB-0A86-A135F100E6DE}"/>
              </a:ext>
            </a:extLst>
          </p:cNvPr>
          <p:cNvSpPr txBox="1"/>
          <p:nvPr/>
        </p:nvSpPr>
        <p:spPr>
          <a:xfrm>
            <a:off x="406102" y="1946530"/>
            <a:ext cx="1186543" cy="369332"/>
          </a:xfrm>
          <a:prstGeom prst="rect">
            <a:avLst/>
          </a:prstGeom>
          <a:noFill/>
        </p:spPr>
        <p:txBody>
          <a:bodyPr wrap="none" rtlCol="0">
            <a:spAutoFit/>
          </a:bodyPr>
          <a:lstStyle/>
          <a:p>
            <a:r>
              <a:rPr lang="en-IE" b="1" dirty="0"/>
              <a:t>Example:</a:t>
            </a:r>
          </a:p>
        </p:txBody>
      </p:sp>
      <p:pic>
        <p:nvPicPr>
          <p:cNvPr id="11" name="Immagine 10">
            <a:extLst>
              <a:ext uri="{FF2B5EF4-FFF2-40B4-BE49-F238E27FC236}">
                <a16:creationId xmlns:a16="http://schemas.microsoft.com/office/drawing/2014/main" id="{3CFB6533-74BB-6A18-CF62-7BBACD5BC630}"/>
              </a:ext>
            </a:extLst>
          </p:cNvPr>
          <p:cNvPicPr>
            <a:picLocks noChangeAspect="1"/>
          </p:cNvPicPr>
          <p:nvPr/>
        </p:nvPicPr>
        <p:blipFill>
          <a:blip r:embed="rId4"/>
          <a:stretch>
            <a:fillRect/>
          </a:stretch>
        </p:blipFill>
        <p:spPr>
          <a:xfrm>
            <a:off x="100835" y="4197995"/>
            <a:ext cx="1898748" cy="631857"/>
          </a:xfrm>
          <a:prstGeom prst="rect">
            <a:avLst/>
          </a:prstGeom>
        </p:spPr>
      </p:pic>
      <p:sp>
        <p:nvSpPr>
          <p:cNvPr id="12" name="Freccia a destra 11">
            <a:extLst>
              <a:ext uri="{FF2B5EF4-FFF2-40B4-BE49-F238E27FC236}">
                <a16:creationId xmlns:a16="http://schemas.microsoft.com/office/drawing/2014/main" id="{508D472F-E6C0-A6F9-F57D-75BCE255CFD9}"/>
              </a:ext>
            </a:extLst>
          </p:cNvPr>
          <p:cNvSpPr/>
          <p:nvPr/>
        </p:nvSpPr>
        <p:spPr>
          <a:xfrm>
            <a:off x="1868744" y="4380433"/>
            <a:ext cx="755422" cy="294370"/>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spTree>
    <p:extLst>
      <p:ext uri="{BB962C8B-B14F-4D97-AF65-F5344CB8AC3E}">
        <p14:creationId xmlns:p14="http://schemas.microsoft.com/office/powerpoint/2010/main" val="1544590319"/>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195_TF56390039_Win32" id="{13599F32-7343-4D0D-BE4F-3E2A86DD4A1E}" vid="{E0F6A7F6-6972-4051-97EB-04153E23BE6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{C7DF9493-EE92-4AFA-BBF8-68304BEC39AF}tf56390039_win32</Template>
  <TotalTime>1409</TotalTime>
  <Words>909</Words>
  <Application>Microsoft Office PowerPoint</Application>
  <PresentationFormat>Widescreen</PresentationFormat>
  <Paragraphs>127</Paragraphs>
  <Slides>15</Slides>
  <Notes>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Calibri</vt:lpstr>
      <vt:lpstr>Gill Sans MT</vt:lpstr>
      <vt:lpstr>Wingdings</vt:lpstr>
      <vt:lpstr>Wingdings 2</vt:lpstr>
      <vt:lpstr>Dividendo</vt:lpstr>
      <vt:lpstr>E-COMMERCE DATAWAREHOUSE</vt:lpstr>
      <vt:lpstr>REQUIREMENTS</vt:lpstr>
      <vt:lpstr>Data sources</vt:lpstr>
      <vt:lpstr>ER DIAGRAM E-COMMERCE RELATIONAL DBMS</vt:lpstr>
      <vt:lpstr>SERVER LOG</vt:lpstr>
      <vt:lpstr>External files</vt:lpstr>
      <vt:lpstr>Design of the datawarehouse</vt:lpstr>
      <vt:lpstr>Import area (TT)</vt:lpstr>
      <vt:lpstr>CLEANING AREA (T)</vt:lpstr>
      <vt:lpstr>Staging area (sa)</vt:lpstr>
      <vt:lpstr>Staging area (sa)</vt:lpstr>
      <vt:lpstr>Data mart (dm)</vt:lpstr>
      <vt:lpstr>Data VISUALIZATION</vt:lpstr>
      <vt:lpstr>Final report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DATAWAREHOUSE</dc:title>
  <dc:creator>Rocco Caliandro</dc:creator>
  <cp:lastModifiedBy>Rocco Caliandro</cp:lastModifiedBy>
  <cp:revision>30</cp:revision>
  <dcterms:created xsi:type="dcterms:W3CDTF">2023-03-03T10:18:24Z</dcterms:created>
  <dcterms:modified xsi:type="dcterms:W3CDTF">2023-03-07T18:28:42Z</dcterms:modified>
</cp:coreProperties>
</file>