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59" r:id="rId3"/>
    <p:sldId id="260" r:id="rId4"/>
    <p:sldId id="278" r:id="rId5"/>
    <p:sldId id="273" r:id="rId6"/>
    <p:sldId id="274" r:id="rId7"/>
    <p:sldId id="275" r:id="rId8"/>
    <p:sldId id="281" r:id="rId9"/>
    <p:sldId id="283" r:id="rId10"/>
    <p:sldId id="282" r:id="rId11"/>
    <p:sldId id="284" r:id="rId12"/>
    <p:sldId id="279" r:id="rId13"/>
    <p:sldId id="276" r:id="rId14"/>
    <p:sldId id="280" r:id="rId15"/>
    <p:sldId id="277" r:id="rId16"/>
    <p:sldId id="286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44F37-AFEF-4B18-B855-401D572D1A47}" v="184" dt="2021-09-20T18:14:45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43" autoAdjust="0"/>
  </p:normalViewPr>
  <p:slideViewPr>
    <p:cSldViewPr snapToGrid="0">
      <p:cViewPr varScale="1">
        <p:scale>
          <a:sx n="51" d="100"/>
          <a:sy n="51" d="100"/>
        </p:scale>
        <p:origin x="1238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4368-B0BB-4418-81BF-CFA8315E284B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315D0-7FFF-4F31-B97C-CD3C685F302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21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6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8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9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76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5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8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5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2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8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3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6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4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4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15D0-7FFF-4F31-B97C-CD3C685F30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9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5DCFC-D166-4493-AF0B-E0F53C35B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BA6500-0806-4C21-8889-B95D4F59A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048105-B925-411E-866F-289B72B9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1E289-FAAB-4AD9-8661-DD09A96E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6EEE94-53D4-40E0-8AC9-DAD801AB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6919B-8B0D-4335-A17D-2B29F12C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45C5E5-0DB6-4B52-8DF3-AA3468C7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F89BD-90A2-41B2-92A1-778DFE65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C72B64-4E3B-4553-AFCF-DE474610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811AFD-9EB7-41C7-A640-8798A0F4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959D19-B41A-4E44-9905-C82D2D359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0949AA-C545-4BB1-BFB7-1811B7A26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C44F0-2B6F-4F17-A6F4-2EB17B93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BBD115-E10A-4FB1-957C-A6B4131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DA90B-D428-4EC4-85A4-CEEC55A4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6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D9A1A-221A-4A04-B02F-8A6D5CF6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D4F10-3AB2-4DED-85EF-E7BE2BD0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459D3F-9C61-4375-A854-B6824076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484F33-F601-4E2F-9BDE-E7CD6999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1D0D7-ED82-4128-8430-666CBF0D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5BB4F-E09A-4A7A-90B7-A5C4C216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4D1F3A-A6FE-47E7-8858-BF2E2F16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AB03F1-E49F-437F-835F-285992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91F9D4-652C-47D8-8E84-A7FC518A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D0EB89-7889-45E1-B9EC-7665AAE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DD077-43EC-4CCA-9094-54E22713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B81DF-E2F4-4D5E-9FD2-16849799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107CDD-F15D-4518-94EE-B8BC1D16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9986EA-7616-41CE-B14D-38B38266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382F33-80EE-4C08-A114-1722BB79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508FA3-00D4-432E-9DA7-911415A6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6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749B8-F4FE-4194-A615-40CBF9D2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3C256C-C2A5-4FA7-844D-E6EDE1A8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B9976-3390-4A5B-8E9F-9154871B6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2DE158-7F99-4BEE-9B19-D32047398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A0BD8B-5AAC-48D2-937D-F7DF64C60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6AFCCB-309C-4E3E-B362-54358902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E43266-AA51-4AB9-B5BC-35A3FFD0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A7EE69-6EE3-4C71-B275-03E6259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9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9D3A6-1DA7-4ED4-A8FA-BD032D8D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1E111D-851D-4FA5-B05B-DCEC4B06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B8628D-945E-403F-B35F-43CD8254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39AFEE-CAD9-490F-83B2-12D0CBC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5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52A999-94BA-4FDB-83E5-C7B63FEC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34F3CF-CE9E-40E7-BDC7-5B3545CF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4238FB-B42A-4E37-891D-1B4F50C0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C0D7A-F7AD-4A82-A547-D6AF59F1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851C27-9903-4C32-A193-59B457D7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221CCB-8897-483A-BC80-BD19B1C75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573A7-B4B2-4FB9-BF5B-AAAB809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B38E9C-1071-4417-B337-31E183DF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30FD1D-6603-4D36-9030-5C3A5307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45D48-9710-4823-AEA7-3DE57169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995432-7F23-491A-87F0-71A8E297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A49D80-D0E4-48E2-8643-5ED568C8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150DFC-25C3-4C2E-B968-59695D83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B167CC-C2BD-4DC4-8EC3-A9C59BC1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D07E77-5A58-4DF2-B808-D9DFDE0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7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596621-254E-4784-939C-5E4C897C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9EA630-C9EB-4E29-BD34-C916A89D9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82D645-4A2C-4C2A-A2D2-B9B8C666E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5EE6-DE4B-4BB4-A443-462418F3531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C60547-CEDC-4469-8083-3492BF93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F42D7D-5103-4F6F-9826-E352ECF33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6865-DAA2-4C36-8578-A8E32A7C36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wand-conjure-graphic-rod-radio-190585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testo, interni, scrivania, computer&#10;&#10;Descrizione generata automaticamente">
            <a:extLst>
              <a:ext uri="{FF2B5EF4-FFF2-40B4-BE49-F238E27FC236}">
                <a16:creationId xmlns:a16="http://schemas.microsoft.com/office/drawing/2014/main" id="{1B2FC15F-886F-4037-B00F-3EDB2D9A8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9091" r="54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C91A55-E7A7-49F1-BFCF-CE905E3A32D5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Cristiano Ronaldo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Dataset Analysis</a:t>
            </a:r>
          </a:p>
        </p:txBody>
      </p:sp>
      <p:sp>
        <p:nvSpPr>
          <p:cNvPr id="44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732C474-A8A8-47A8-96B6-67C934043B4D}"/>
              </a:ext>
            </a:extLst>
          </p:cNvPr>
          <p:cNvSpPr txBox="1"/>
          <p:nvPr/>
        </p:nvSpPr>
        <p:spPr>
          <a:xfrm>
            <a:off x="487505" y="5350919"/>
            <a:ext cx="6677224" cy="899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Rocco Caliandro</a:t>
            </a:r>
          </a:p>
        </p:txBody>
      </p:sp>
    </p:spTree>
    <p:extLst>
      <p:ext uri="{BB962C8B-B14F-4D97-AF65-F5344CB8AC3E}">
        <p14:creationId xmlns:p14="http://schemas.microsoft.com/office/powerpoint/2010/main" val="354915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7" y="-162732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issues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6096B7-BF32-7B01-A343-98DD121736DB}"/>
              </a:ext>
            </a:extLst>
          </p:cNvPr>
          <p:cNvSpPr txBox="1"/>
          <p:nvPr/>
        </p:nvSpPr>
        <p:spPr>
          <a:xfrm>
            <a:off x="688763" y="545344"/>
            <a:ext cx="10988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000" u="sng" dirty="0"/>
              <a:t>Missing values</a:t>
            </a:r>
          </a:p>
          <a:p>
            <a:pPr lvl="4"/>
            <a:endParaRPr lang="en-I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E" sz="2000" dirty="0"/>
              <a:t>Replacement of some missing values with mode, median or average among all the table (for example, to fill the distance of shot, we used the mode when missing)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E" sz="2000" dirty="0"/>
              <a:t>Using of dummy rows:</a:t>
            </a:r>
          </a:p>
          <a:p>
            <a:pPr lvl="3"/>
            <a:endParaRPr lang="en-IE" sz="2000" dirty="0"/>
          </a:p>
          <a:p>
            <a:pPr lvl="3"/>
            <a:r>
              <a:rPr lang="en-IE" sz="2000" dirty="0"/>
              <a:t>	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B5ECEB-4970-634E-C62A-BABEF419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49" y="5875422"/>
            <a:ext cx="8782501" cy="66678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36D7DF8-1A13-43C3-6D6F-11BFCAEE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149" y="3294106"/>
            <a:ext cx="8753925" cy="181936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E7DAB4-431E-C720-C99B-E8C9FB94B96B}"/>
              </a:ext>
            </a:extLst>
          </p:cNvPr>
          <p:cNvSpPr txBox="1"/>
          <p:nvPr/>
        </p:nvSpPr>
        <p:spPr>
          <a:xfrm>
            <a:off x="2492149" y="285553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u="sng" dirty="0"/>
              <a:t>Dimension</a:t>
            </a:r>
            <a:r>
              <a:rPr lang="en-IE" b="1" dirty="0"/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7FC8DA-8BF0-089E-3E02-BECEA424EFCB}"/>
              </a:ext>
            </a:extLst>
          </p:cNvPr>
          <p:cNvSpPr txBox="1"/>
          <p:nvPr/>
        </p:nvSpPr>
        <p:spPr>
          <a:xfrm>
            <a:off x="2454638" y="5450892"/>
            <a:ext cx="11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u="sng" dirty="0"/>
              <a:t>Fact Table</a:t>
            </a:r>
            <a:r>
              <a:rPr lang="en-IE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05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7" y="-257982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D6096B7-BF32-7B01-A343-98DD121736DB}"/>
                  </a:ext>
                </a:extLst>
              </p:cNvPr>
              <p:cNvSpPr txBox="1"/>
              <p:nvPr/>
            </p:nvSpPr>
            <p:spPr>
              <a:xfrm>
                <a:off x="657013" y="348494"/>
                <a:ext cx="10988887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E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E" sz="2000" u="sng" dirty="0"/>
                  <a:t>Missing values</a:t>
                </a:r>
              </a:p>
              <a:p>
                <a:endParaRPr lang="en-IE" sz="2000" u="sng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IE" sz="2000" dirty="0"/>
                  <a:t>IS_GOAL is an important field and not always is populated. In this case, rather than use statistics or dummy values to manage nulls, we used a </a:t>
                </a:r>
                <a:r>
                  <a:rPr lang="en-IE" sz="2000" b="1" dirty="0"/>
                  <a:t>machine learning </a:t>
                </a:r>
                <a:r>
                  <a:rPr lang="en-IE" sz="2000" dirty="0"/>
                  <a:t>algorithm to predict the flag for a particular shot based on the history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IE" sz="2000" dirty="0"/>
              </a:p>
              <a:p>
                <a:pPr lvl="3"/>
                <a:endParaRPr lang="en-IE" sz="2000" dirty="0"/>
              </a:p>
              <a:p>
                <a:pPr lvl="3"/>
                <a:endParaRPr lang="en-IE" sz="2000" dirty="0"/>
              </a:p>
              <a:p>
                <a:pPr marL="2628900" lvl="5" indent="-342900">
                  <a:buFont typeface="Courier New" panose="02070309020205020404" pitchFamily="49" charset="0"/>
                  <a:buChar char="o"/>
                </a:pPr>
                <a:r>
                  <a:rPr lang="en-IE" sz="2000" dirty="0"/>
                  <a:t>Linear Regression: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𝑏𝑋</m:t>
                    </m:r>
                  </m:oMath>
                </a14:m>
                <a:endParaRPr lang="en-IE" sz="2000" dirty="0"/>
              </a:p>
              <a:p>
                <a:pPr lvl="5"/>
                <a:endParaRPr lang="en-IE" sz="2000" dirty="0"/>
              </a:p>
              <a:p>
                <a:pPr marL="2628900" lvl="5" indent="-342900">
                  <a:buFont typeface="Courier New" panose="02070309020205020404" pitchFamily="49" charset="0"/>
                  <a:buChar char="o"/>
                </a:pPr>
                <a:r>
                  <a:rPr lang="en-IE" sz="2000" u="sng" dirty="0"/>
                  <a:t>Multiple Regression</a:t>
                </a:r>
                <a:r>
                  <a:rPr lang="en-IE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E" sz="2000" dirty="0"/>
              </a:p>
              <a:p>
                <a:pPr marL="2628900" lvl="5" indent="-342900">
                  <a:buFont typeface="Courier New" panose="02070309020205020404" pitchFamily="49" charset="0"/>
                  <a:buChar char="o"/>
                </a:pPr>
                <a:endParaRPr lang="en-IE" sz="2000" dirty="0"/>
              </a:p>
              <a:p>
                <a:pPr marL="2628900" lvl="5" indent="-342900">
                  <a:buFont typeface="Courier New" panose="02070309020205020404" pitchFamily="49" charset="0"/>
                  <a:buChar char="o"/>
                </a:pPr>
                <a:endParaRPr lang="en-IE" sz="2000" dirty="0"/>
              </a:p>
              <a:p>
                <a:pPr marL="2628900" lvl="5" indent="-342900">
                  <a:buFont typeface="Courier New" panose="02070309020205020404" pitchFamily="49" charset="0"/>
                  <a:buChar char="o"/>
                </a:pPr>
                <a:endParaRPr lang="en-IE" sz="2000" dirty="0"/>
              </a:p>
              <a:p>
                <a:pPr lvl="4"/>
                <a:r>
                  <a:rPr lang="en-IE" sz="2000" dirty="0"/>
                  <a:t>Implementation and import of </a:t>
                </a:r>
                <a:r>
                  <a:rPr lang="en-IE" sz="2000" dirty="0" err="1"/>
                  <a:t>IsGoal</a:t>
                </a:r>
                <a:r>
                  <a:rPr lang="en-IE" sz="2000" dirty="0"/>
                  <a:t> flag using multiple regression where: the dependent variable is: IS_GOAL and the independent variables are: TYPE_OF_SHOT, DISTANCE_OF_SHOT, POWER_OF_SHOT</a:t>
                </a:r>
              </a:p>
              <a:p>
                <a:pPr lvl="4"/>
                <a:endParaRPr lang="en-IE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D6096B7-BF32-7B01-A343-98DD1217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" y="348494"/>
                <a:ext cx="10988887" cy="5940088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C6B93314-DC68-B2CD-CE32-15CF7EAB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8963" y="3314700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8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% Missing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BE094FB-621D-CBB5-BB34-32F8DEE1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73351"/>
              </p:ext>
            </p:extLst>
          </p:nvPr>
        </p:nvGraphicFramePr>
        <p:xfrm>
          <a:off x="4855172" y="640080"/>
          <a:ext cx="6812856" cy="555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889">
                  <a:extLst>
                    <a:ext uri="{9D8B030D-6E8A-4147-A177-3AD203B41FA5}">
                      <a16:colId xmlns:a16="http://schemas.microsoft.com/office/drawing/2014/main" val="3955925314"/>
                    </a:ext>
                  </a:extLst>
                </a:gridCol>
                <a:gridCol w="1573688">
                  <a:extLst>
                    <a:ext uri="{9D8B030D-6E8A-4147-A177-3AD203B41FA5}">
                      <a16:colId xmlns:a16="http://schemas.microsoft.com/office/drawing/2014/main" val="1713251474"/>
                    </a:ext>
                  </a:extLst>
                </a:gridCol>
                <a:gridCol w="1503279">
                  <a:extLst>
                    <a:ext uri="{9D8B030D-6E8A-4147-A177-3AD203B41FA5}">
                      <a16:colId xmlns:a16="http://schemas.microsoft.com/office/drawing/2014/main" val="415536683"/>
                    </a:ext>
                  </a:extLst>
                </a:gridCol>
              </a:tblGrid>
              <a:tr h="40708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Column</a:t>
                      </a:r>
                      <a:br>
                        <a:rPr lang="it-IT" sz="1200" u="none" strike="noStrike">
                          <a:effectLst/>
                        </a:rPr>
                      </a:br>
                      <a:r>
                        <a:rPr lang="it-IT" sz="1200" u="none" strike="noStrike">
                          <a:effectLst/>
                        </a:rPr>
                        <a:t>Name</a:t>
                      </a:r>
                      <a:endParaRPr lang="it-I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% Missing </a:t>
                      </a:r>
                      <a:br>
                        <a:rPr lang="it-IT" sz="1200" u="none" strike="noStrike">
                          <a:effectLst/>
                        </a:rPr>
                      </a:br>
                      <a:r>
                        <a:rPr lang="it-IT" sz="1200" u="none" strike="noStrike">
                          <a:effectLst/>
                        </a:rPr>
                        <a:t>Before</a:t>
                      </a:r>
                      <a:endParaRPr lang="it-I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</a:rPr>
                        <a:t>% Missing</a:t>
                      </a:r>
                      <a:br>
                        <a:rPr lang="it-IT" sz="1200" u="none" strike="noStrike">
                          <a:effectLst/>
                        </a:rPr>
                      </a:br>
                      <a:r>
                        <a:rPr lang="it-IT" sz="1200" u="none" strike="noStrike">
                          <a:effectLst/>
                        </a:rPr>
                        <a:t>After</a:t>
                      </a:r>
                      <a:endParaRPr lang="it-I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/>
                </a:tc>
                <a:extLst>
                  <a:ext uri="{0D108BD9-81ED-4DB2-BD59-A6C34878D82A}">
                    <a16:rowId xmlns:a16="http://schemas.microsoft.com/office/drawing/2014/main" val="2474653960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AREA_OF_SHOT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4.89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4.89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014167928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DATE_OF_GAME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4208023124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DISTANCE_OF_SHOT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005812575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GAME_SEASON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19.1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37162573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HOME_AWAY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4.88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271522594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ID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866709975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IS_GOAL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20.42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631984341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KNOCKOUT_MATCH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4.94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453476224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LAT_LNG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4167003979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LOCATION_X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4.76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241507417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LOCATION_Y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514821270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MATCH_EVENT_ID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478108767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MATCH_ID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60004413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POWER_OF_SHOT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4.84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043936010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RANGE_OF_SHOT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0.29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4217940924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REMAINING_MIN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756466811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REMAINING_SEC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5.19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117202590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SHOT_BASICS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5.13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5.13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025475306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SHOT_ID_NUMBER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5.09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376333176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TEAM_ID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794476269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TEAM_NAME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179272101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TYPE_OF_COMBINED_SHOT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50.22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49379277"/>
                  </a:ext>
                </a:extLst>
              </a:tr>
              <a:tr h="22362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TYPE_OF_SHOT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49.78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78698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00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7" y="-39967"/>
            <a:ext cx="7329643" cy="1360767"/>
          </a:xfrm>
        </p:spPr>
        <p:txBody>
          <a:bodyPr>
            <a:normAutofit/>
          </a:bodyPr>
          <a:lstStyle/>
          <a:p>
            <a:r>
              <a:rPr lang="en-GB" b="1" dirty="0"/>
              <a:t>Build the datawarehouse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1DE1413-643A-A283-464F-9878DEA9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47" y="1532945"/>
            <a:ext cx="697143" cy="858903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DBAD7D-8D1F-D53D-06DF-232FA19AC6B4}"/>
              </a:ext>
            </a:extLst>
          </p:cNvPr>
          <p:cNvSpPr txBox="1"/>
          <p:nvPr/>
        </p:nvSpPr>
        <p:spPr>
          <a:xfrm>
            <a:off x="1535589" y="1639230"/>
            <a:ext cx="341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OLTP </a:t>
            </a:r>
            <a:br>
              <a:rPr lang="en-GB" b="1" dirty="0"/>
            </a:br>
            <a:r>
              <a:rPr lang="en-GB" dirty="0"/>
              <a:t>(OnLine Transaction Processing)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674C5579-9FD6-648E-7F6C-5057C6047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698" y="1613825"/>
            <a:ext cx="697143" cy="697143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425249C-0CC6-D774-D070-E4A81FD33CDE}"/>
              </a:ext>
            </a:extLst>
          </p:cNvPr>
          <p:cNvSpPr txBox="1"/>
          <p:nvPr/>
        </p:nvSpPr>
        <p:spPr>
          <a:xfrm>
            <a:off x="7381840" y="1639230"/>
            <a:ext cx="341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OLAP </a:t>
            </a:r>
            <a:br>
              <a:rPr lang="en-GB" b="1" dirty="0"/>
            </a:br>
            <a:r>
              <a:rPr lang="en-GB" dirty="0"/>
              <a:t>(OnLine Analytical Processing)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0B5D7769-4A44-ACDF-AFF9-58993B2639C7}"/>
              </a:ext>
            </a:extLst>
          </p:cNvPr>
          <p:cNvCxnSpPr>
            <a:cxnSpLocks/>
          </p:cNvCxnSpPr>
          <p:nvPr/>
        </p:nvCxnSpPr>
        <p:spPr>
          <a:xfrm>
            <a:off x="5764192" y="1334356"/>
            <a:ext cx="0" cy="478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A45D459-F01F-F445-6903-58366EC2D84A}"/>
              </a:ext>
            </a:extLst>
          </p:cNvPr>
          <p:cNvSpPr txBox="1"/>
          <p:nvPr/>
        </p:nvSpPr>
        <p:spPr>
          <a:xfrm>
            <a:off x="846667" y="2704819"/>
            <a:ext cx="3928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Application Oriented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CRUD Operations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Current and recent data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ER design in 3th Normal Form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Transaction management with ACID properties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Gigabytes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4C0728-72EB-59B7-55AB-C3533AC4CC8C}"/>
              </a:ext>
            </a:extLst>
          </p:cNvPr>
          <p:cNvSpPr txBox="1"/>
          <p:nvPr/>
        </p:nvSpPr>
        <p:spPr>
          <a:xfrm>
            <a:off x="7128939" y="2699173"/>
            <a:ext cx="3928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Subject Oriented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Complex Queries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Historical data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Stars schema or Snowflake schema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Large volume of data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Terabytes</a:t>
            </a: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DC7F85E-25E7-1954-D544-2A3B035EA2E9}"/>
              </a:ext>
            </a:extLst>
          </p:cNvPr>
          <p:cNvCxnSpPr>
            <a:cxnSpLocks/>
          </p:cNvCxnSpPr>
          <p:nvPr/>
        </p:nvCxnSpPr>
        <p:spPr>
          <a:xfrm>
            <a:off x="0" y="31563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C06E06DC-4091-315A-8C95-9AB506AE42E9}"/>
              </a:ext>
            </a:extLst>
          </p:cNvPr>
          <p:cNvCxnSpPr>
            <a:cxnSpLocks/>
          </p:cNvCxnSpPr>
          <p:nvPr/>
        </p:nvCxnSpPr>
        <p:spPr>
          <a:xfrm>
            <a:off x="0" y="374904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889972A9-18DC-DEFC-6F5A-79EFCBADA34D}"/>
              </a:ext>
            </a:extLst>
          </p:cNvPr>
          <p:cNvCxnSpPr>
            <a:cxnSpLocks/>
          </p:cNvCxnSpPr>
          <p:nvPr/>
        </p:nvCxnSpPr>
        <p:spPr>
          <a:xfrm>
            <a:off x="0" y="425139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2154EF5B-46B0-A9EE-B8A3-9343314D01C5}"/>
              </a:ext>
            </a:extLst>
          </p:cNvPr>
          <p:cNvCxnSpPr>
            <a:cxnSpLocks/>
          </p:cNvCxnSpPr>
          <p:nvPr/>
        </p:nvCxnSpPr>
        <p:spPr>
          <a:xfrm>
            <a:off x="0" y="484406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1440FC-FA37-8415-7198-425208D8FCB2}"/>
              </a:ext>
            </a:extLst>
          </p:cNvPr>
          <p:cNvCxnSpPr>
            <a:cxnSpLocks/>
          </p:cNvCxnSpPr>
          <p:nvPr/>
        </p:nvCxnSpPr>
        <p:spPr>
          <a:xfrm>
            <a:off x="0" y="557219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715AAC9-C37E-8EEE-F9A4-136ECEE24041}"/>
              </a:ext>
            </a:extLst>
          </p:cNvPr>
          <p:cNvCxnSpPr>
            <a:cxnSpLocks/>
          </p:cNvCxnSpPr>
          <p:nvPr/>
        </p:nvCxnSpPr>
        <p:spPr>
          <a:xfrm>
            <a:off x="0" y="611970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48C285BC-59CB-B4DE-F0FE-D737EFEBCE2D}"/>
              </a:ext>
            </a:extLst>
          </p:cNvPr>
          <p:cNvCxnSpPr>
            <a:cxnSpLocks/>
          </p:cNvCxnSpPr>
          <p:nvPr/>
        </p:nvCxnSpPr>
        <p:spPr>
          <a:xfrm>
            <a:off x="0" y="252419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e 54">
            <a:extLst>
              <a:ext uri="{FF2B5EF4-FFF2-40B4-BE49-F238E27FC236}">
                <a16:creationId xmlns:a16="http://schemas.microsoft.com/office/drawing/2014/main" id="{841F056C-482C-022C-1ED7-DBE8BF8EA37A}"/>
              </a:ext>
            </a:extLst>
          </p:cNvPr>
          <p:cNvSpPr/>
          <p:nvPr/>
        </p:nvSpPr>
        <p:spPr>
          <a:xfrm>
            <a:off x="6344356" y="1384019"/>
            <a:ext cx="4673600" cy="12643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F652192-7093-A501-2A8D-BD9019EFB248}"/>
              </a:ext>
            </a:extLst>
          </p:cNvPr>
          <p:cNvCxnSpPr>
            <a:cxnSpLocks/>
          </p:cNvCxnSpPr>
          <p:nvPr/>
        </p:nvCxnSpPr>
        <p:spPr>
          <a:xfrm>
            <a:off x="71122" y="13343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C995BA-378C-7455-C5F7-484BB16E1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1724" y="916216"/>
            <a:ext cx="7986182" cy="42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7" y="-39967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EA405-8718-79BA-8345-9EE4AE60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70" y="3994916"/>
            <a:ext cx="9880893" cy="1384662"/>
          </a:xfrm>
        </p:spPr>
        <p:txBody>
          <a:bodyPr>
            <a:noAutofit/>
          </a:bodyPr>
          <a:lstStyle/>
          <a:p>
            <a:r>
              <a:rPr lang="en-GB" sz="1800" b="1" u="sng" dirty="0"/>
              <a:t>Data visualization</a:t>
            </a:r>
            <a:r>
              <a:rPr lang="en-GB" sz="1800" dirty="0"/>
              <a:t> is the visual presentation of data or information</a:t>
            </a:r>
          </a:p>
          <a:p>
            <a:r>
              <a:rPr lang="en-GB" sz="1800" dirty="0"/>
              <a:t>The goal of data visualization is to communicate data or information clearly and effectively to readers</a:t>
            </a:r>
          </a:p>
          <a:p>
            <a:r>
              <a:rPr lang="en-GB" sz="1800" dirty="0"/>
              <a:t>Typically, data is visualized in the form of a chart, infographic, diagram or map</a:t>
            </a:r>
          </a:p>
          <a:p>
            <a:r>
              <a:rPr lang="en-GB" sz="1800" dirty="0"/>
              <a:t>The field of data viz combines both art and data science. While a data visualization can be creative and pleasing to look at, it should also be functional in its visual communication of the data</a:t>
            </a:r>
          </a:p>
          <a:p>
            <a:r>
              <a:rPr lang="en-GB" sz="1800" dirty="0"/>
              <a:t>The tool used for data visualization is: </a:t>
            </a:r>
            <a:r>
              <a:rPr lang="en-GB" sz="1800" u="sng" dirty="0"/>
              <a:t>Power BI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897CABD-A175-E450-4036-16C1418A30F5}"/>
              </a:ext>
            </a:extLst>
          </p:cNvPr>
          <p:cNvSpPr txBox="1">
            <a:spLocks/>
          </p:cNvSpPr>
          <p:nvPr/>
        </p:nvSpPr>
        <p:spPr>
          <a:xfrm>
            <a:off x="564293" y="1506376"/>
            <a:ext cx="10250463" cy="184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“</a:t>
            </a:r>
            <a:r>
              <a:rPr lang="en-GB" sz="1800" i="1" dirty="0"/>
              <a:t>You can have piles of facts and still fail to resonate. It’s not the information itself that’s important but the emotional impact of that information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/>
              <a:t>							               </a:t>
            </a:r>
            <a:r>
              <a:rPr lang="en-GB" sz="1400" b="1" dirty="0"/>
              <a:t>Nancy Duarte – </a:t>
            </a:r>
            <a:r>
              <a:rPr lang="en-GB" sz="1400" b="1" dirty="0" err="1"/>
              <a:t>Wrtiter</a:t>
            </a:r>
            <a:r>
              <a:rPr lang="en-GB" sz="1400" b="1" dirty="0"/>
              <a:t>, Speaker, CEO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7849036-9ACA-77FA-8782-F09BE3903CCB}"/>
              </a:ext>
            </a:extLst>
          </p:cNvPr>
          <p:cNvSpPr txBox="1">
            <a:spLocks/>
          </p:cNvSpPr>
          <p:nvPr/>
        </p:nvSpPr>
        <p:spPr>
          <a:xfrm>
            <a:off x="502204" y="2719931"/>
            <a:ext cx="10301263" cy="184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“</a:t>
            </a:r>
            <a:r>
              <a:rPr lang="en-GB" sz="1800" i="1" dirty="0"/>
              <a:t>[few] grasp how to use data to tell a meaningful story that resonates both intellectually and emotionally with and audience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400" b="1" dirty="0"/>
              <a:t>						                               Daniel </a:t>
            </a:r>
            <a:r>
              <a:rPr lang="en-GB" sz="1400" b="1" dirty="0" err="1"/>
              <a:t>Waisberg</a:t>
            </a:r>
            <a:r>
              <a:rPr lang="en-GB" sz="1400" b="1" dirty="0"/>
              <a:t> – Analytics Advocate, Google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224C4F-1E9A-F81E-1750-AED49982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78" y="5835820"/>
            <a:ext cx="2044157" cy="6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7" y="-39967"/>
            <a:ext cx="4551215" cy="1325563"/>
          </a:xfrm>
        </p:spPr>
        <p:txBody>
          <a:bodyPr>
            <a:normAutofit/>
          </a:bodyPr>
          <a:lstStyle/>
          <a:p>
            <a:r>
              <a:rPr lang="en-GB" b="1"/>
              <a:t>Data visualization</a:t>
            </a:r>
            <a:endParaRPr lang="en-GB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8C4F9C-FD85-9A20-6CF0-BAF703BDD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4" y="1056640"/>
            <a:ext cx="10633706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7" y="-39967"/>
            <a:ext cx="4551215" cy="1325563"/>
          </a:xfrm>
        </p:spPr>
        <p:txBody>
          <a:bodyPr>
            <a:normAutofit/>
          </a:bodyPr>
          <a:lstStyle/>
          <a:p>
            <a:r>
              <a:rPr lang="en-GB" b="1"/>
              <a:t>Data visualization</a:t>
            </a:r>
            <a:endParaRPr lang="en-GB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AB140D-ECD4-2E59-8675-73A7B202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11" y="967940"/>
            <a:ext cx="12021669" cy="57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3E00D2-7769-7FB5-803F-DD6428F2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86220C5-C99E-A8DF-7F23-A72EF7EF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38EAA-352B-47D7-A464-4E1B9261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4" y="0"/>
            <a:ext cx="5006336" cy="1325563"/>
          </a:xfrm>
        </p:spPr>
        <p:txBody>
          <a:bodyPr>
            <a:normAutofit/>
          </a:bodyPr>
          <a:lstStyle/>
          <a:p>
            <a:r>
              <a:rPr lang="en-GB" b="1" dirty="0"/>
              <a:t>About Me</a:t>
            </a:r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 descr="Immagine che contiene persona, parete, uomo, interni&#10;&#10;Descrizione generata automaticamente">
            <a:extLst>
              <a:ext uri="{FF2B5EF4-FFF2-40B4-BE49-F238E27FC236}">
                <a16:creationId xmlns:a16="http://schemas.microsoft.com/office/drawing/2014/main" id="{EB4CCFE5-FD1E-4975-80EC-DDE974F5A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r="608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B6C57F-AA2D-445B-A10D-D7E19B48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778" y="1157482"/>
            <a:ext cx="5004073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Graduated in Computer Science with top marks at the University of Bari (Bachelor’s Degree)</a:t>
            </a:r>
          </a:p>
          <a:p>
            <a:r>
              <a:rPr lang="en-US" sz="1800" dirty="0"/>
              <a:t>Student of the Master’s Degree in Computer Science at the same University</a:t>
            </a:r>
          </a:p>
          <a:p>
            <a:r>
              <a:rPr lang="en-US" sz="1800" dirty="0"/>
              <a:t>3+ years of work experience as Software Developer</a:t>
            </a:r>
          </a:p>
          <a:p>
            <a:r>
              <a:rPr lang="en-US" sz="1800" dirty="0"/>
              <a:t>3+ years of work experience in Business Intelligence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3C99FA3B-FFE8-4C63-B465-E586E4EB2492}"/>
              </a:ext>
            </a:extLst>
          </p:cNvPr>
          <p:cNvSpPr txBox="1">
            <a:spLocks/>
          </p:cNvSpPr>
          <p:nvPr/>
        </p:nvSpPr>
        <p:spPr>
          <a:xfrm>
            <a:off x="8964829" y="4831718"/>
            <a:ext cx="2249271" cy="177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B838AC-5B35-4B82-9236-FBADCAF8A863}"/>
              </a:ext>
            </a:extLst>
          </p:cNvPr>
          <p:cNvSpPr txBox="1">
            <a:spLocks/>
          </p:cNvSpPr>
          <p:nvPr/>
        </p:nvSpPr>
        <p:spPr>
          <a:xfrm>
            <a:off x="6513730" y="39021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Skills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3250B6B-91C1-4D4F-8052-DC14A29B8105}"/>
              </a:ext>
            </a:extLst>
          </p:cNvPr>
          <p:cNvSpPr txBox="1">
            <a:spLocks/>
          </p:cNvSpPr>
          <p:nvPr/>
        </p:nvSpPr>
        <p:spPr>
          <a:xfrm>
            <a:off x="6374029" y="4946018"/>
            <a:ext cx="3023971" cy="177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Engineer</a:t>
            </a:r>
          </a:p>
          <a:p>
            <a:r>
              <a:rPr lang="en-US" sz="1800" dirty="0"/>
              <a:t>Datawarehouse Expert</a:t>
            </a:r>
          </a:p>
          <a:p>
            <a:r>
              <a:rPr lang="en-US" sz="1800" dirty="0"/>
              <a:t>Teamwork and cooperation </a:t>
            </a:r>
          </a:p>
          <a:p>
            <a:r>
              <a:rPr lang="en-US" sz="1800" dirty="0"/>
              <a:t>Attention to detail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A666448-5910-468B-811D-F4030DCCD8BF}"/>
              </a:ext>
            </a:extLst>
          </p:cNvPr>
          <p:cNvSpPr txBox="1">
            <a:spLocks/>
          </p:cNvSpPr>
          <p:nvPr/>
        </p:nvSpPr>
        <p:spPr>
          <a:xfrm>
            <a:off x="9510929" y="4971418"/>
            <a:ext cx="3023971" cy="177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BI Engineer</a:t>
            </a:r>
          </a:p>
          <a:p>
            <a:r>
              <a:rPr lang="en-US" sz="1800" dirty="0"/>
              <a:t>Time management</a:t>
            </a:r>
          </a:p>
          <a:p>
            <a:r>
              <a:rPr lang="en-US" sz="1800" dirty="0"/>
              <a:t>Problem Solving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B1C1AD0-CA29-492A-AFB4-10CD2896EE7A}"/>
              </a:ext>
            </a:extLst>
          </p:cNvPr>
          <p:cNvSpPr/>
          <p:nvPr/>
        </p:nvSpPr>
        <p:spPr>
          <a:xfrm>
            <a:off x="-10669" y="-11289"/>
            <a:ext cx="180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0041948-BA95-44A6-BCB9-48FB35C9B956}"/>
              </a:ext>
            </a:extLst>
          </p:cNvPr>
          <p:cNvSpPr/>
          <p:nvPr/>
        </p:nvSpPr>
        <p:spPr>
          <a:xfrm rot="16200000">
            <a:off x="1278467" y="5483577"/>
            <a:ext cx="118532" cy="267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2A4E121-5183-4DA3-9366-B34656B6C3A9}"/>
              </a:ext>
            </a:extLst>
          </p:cNvPr>
          <p:cNvSpPr/>
          <p:nvPr/>
        </p:nvSpPr>
        <p:spPr>
          <a:xfrm rot="16200000">
            <a:off x="2931868" y="-2943154"/>
            <a:ext cx="110349" cy="597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18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7" y="-39967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Project lifecycle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1C3DF-AAAD-E065-76FD-3555515919B6}"/>
              </a:ext>
            </a:extLst>
          </p:cNvPr>
          <p:cNvSpPr txBox="1"/>
          <p:nvPr/>
        </p:nvSpPr>
        <p:spPr>
          <a:xfrm>
            <a:off x="630978" y="1381761"/>
            <a:ext cx="1093004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800" u="sng" dirty="0"/>
              <a:t>Gathering</a:t>
            </a:r>
            <a:r>
              <a:rPr lang="it-IT" sz="2800" u="sng" dirty="0"/>
              <a:t> of </a:t>
            </a:r>
            <a:r>
              <a:rPr lang="en-IE" sz="2800" u="sng" dirty="0"/>
              <a:t>Requirements</a:t>
            </a:r>
            <a:r>
              <a:rPr lang="it-IT" sz="2800" dirty="0"/>
              <a:t>: In CR7 project the </a:t>
            </a:r>
            <a:r>
              <a:rPr lang="en-IE" sz="2800" dirty="0"/>
              <a:t>requirements</a:t>
            </a:r>
            <a:r>
              <a:rPr lang="it-IT" sz="2800" dirty="0"/>
              <a:t> are </a:t>
            </a:r>
            <a:r>
              <a:rPr lang="en-IE" sz="2800" dirty="0"/>
              <a:t>sent</a:t>
            </a:r>
            <a:r>
              <a:rPr lang="it-IT" sz="2800" dirty="0"/>
              <a:t> </a:t>
            </a:r>
          </a:p>
          <a:p>
            <a:r>
              <a:rPr lang="it-IT" sz="2800" dirty="0"/>
              <a:t>via email in date 02/08/2022. </a:t>
            </a:r>
          </a:p>
          <a:p>
            <a:endParaRPr lang="it-IT" sz="2800" dirty="0"/>
          </a:p>
          <a:p>
            <a:endParaRPr lang="it-IT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u="sng" dirty="0"/>
              <a:t>Analysis of </a:t>
            </a:r>
            <a:r>
              <a:rPr lang="en-IE" sz="2800" u="sng" dirty="0"/>
              <a:t>Requirements</a:t>
            </a:r>
            <a:r>
              <a:rPr lang="it-IT" sz="2800" dirty="0"/>
              <a:t>: </a:t>
            </a:r>
            <a:r>
              <a:rPr lang="en-IE" sz="2800" dirty="0"/>
              <a:t>It is requested</a:t>
            </a:r>
            <a:r>
              <a:rPr lang="it-IT" sz="2800" dirty="0"/>
              <a:t> to import the Ronaldo-Dataset</a:t>
            </a:r>
          </a:p>
          <a:p>
            <a:r>
              <a:rPr lang="it-IT" sz="2800" dirty="0"/>
              <a:t>on </a:t>
            </a:r>
            <a:r>
              <a:rPr lang="en-IE" sz="2800" dirty="0"/>
              <a:t>Snowflake and create a reporting table from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E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800" u="sng" dirty="0"/>
              <a:t>Conceptual</a:t>
            </a:r>
            <a:r>
              <a:rPr lang="it-IT" sz="2800" u="sng" dirty="0"/>
              <a:t> Design</a:t>
            </a:r>
            <a:r>
              <a:rPr lang="it-IT" sz="2800" dirty="0"/>
              <a:t>: The </a:t>
            </a:r>
            <a:r>
              <a:rPr lang="en-IE" sz="2800" dirty="0"/>
              <a:t>conceptual model is designed using DFM </a:t>
            </a:r>
          </a:p>
          <a:p>
            <a:r>
              <a:rPr lang="en-IE" sz="2800" dirty="0"/>
              <a:t>(Data Fact Model)</a:t>
            </a:r>
          </a:p>
        </p:txBody>
      </p:sp>
    </p:spTree>
    <p:extLst>
      <p:ext uri="{BB962C8B-B14F-4D97-AF65-F5344CB8AC3E}">
        <p14:creationId xmlns:p14="http://schemas.microsoft.com/office/powerpoint/2010/main" val="162928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7" y="-39967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Project lifecycle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1C3DF-AAAD-E065-76FD-3555515919B6}"/>
              </a:ext>
            </a:extLst>
          </p:cNvPr>
          <p:cNvSpPr txBox="1"/>
          <p:nvPr/>
        </p:nvSpPr>
        <p:spPr>
          <a:xfrm>
            <a:off x="785706" y="1449494"/>
            <a:ext cx="111661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800" u="sng" dirty="0"/>
              <a:t>Logical</a:t>
            </a:r>
            <a:r>
              <a:rPr lang="it-IT" sz="2800" u="sng" dirty="0"/>
              <a:t> Design</a:t>
            </a:r>
            <a:r>
              <a:rPr lang="it-IT" sz="2800" dirty="0"/>
              <a:t>: </a:t>
            </a:r>
            <a:r>
              <a:rPr lang="en-IE" sz="2800" dirty="0"/>
              <a:t>The logical model define the relations among tables in our</a:t>
            </a:r>
          </a:p>
          <a:p>
            <a:r>
              <a:rPr lang="en-IE" sz="2800" dirty="0"/>
              <a:t>datawarehouse.</a:t>
            </a:r>
            <a:r>
              <a:rPr lang="it-IT" sz="2800" dirty="0"/>
              <a:t> </a:t>
            </a:r>
          </a:p>
          <a:p>
            <a:endParaRPr lang="it-IT" sz="2800" dirty="0"/>
          </a:p>
          <a:p>
            <a:endParaRPr lang="it-IT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800" u="sng" dirty="0"/>
              <a:t>Executing</a:t>
            </a:r>
            <a:r>
              <a:rPr lang="it-IT" sz="2800" dirty="0"/>
              <a:t>: The </a:t>
            </a:r>
            <a:r>
              <a:rPr lang="it-IT" sz="2800" dirty="0" err="1"/>
              <a:t>executing</a:t>
            </a:r>
            <a:r>
              <a:rPr lang="it-IT" sz="2800" dirty="0"/>
              <a:t> </a:t>
            </a:r>
            <a:r>
              <a:rPr lang="it-IT" sz="2800" dirty="0" err="1"/>
              <a:t>phase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divided</a:t>
            </a:r>
            <a:r>
              <a:rPr lang="it-IT" sz="2800" dirty="0"/>
              <a:t> in </a:t>
            </a:r>
            <a:r>
              <a:rPr lang="it-IT" sz="2800" dirty="0" err="1"/>
              <a:t>two</a:t>
            </a:r>
            <a:r>
              <a:rPr lang="it-IT" sz="2800" dirty="0"/>
              <a:t> sub-activities: build </a:t>
            </a:r>
          </a:p>
          <a:p>
            <a:r>
              <a:rPr lang="it-IT" sz="2800" dirty="0"/>
              <a:t>the datawarehouse and </a:t>
            </a:r>
            <a:r>
              <a:rPr lang="it-IT" sz="2800" dirty="0" err="1"/>
              <a:t>creation</a:t>
            </a:r>
            <a:r>
              <a:rPr lang="it-IT" sz="2800" dirty="0"/>
              <a:t> of reports and dashboards.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800" dirty="0"/>
          </a:p>
          <a:p>
            <a:endParaRPr lang="it-IT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u="sng" dirty="0"/>
              <a:t>Monitoring and control</a:t>
            </a:r>
            <a:r>
              <a:rPr lang="it-IT" sz="2800" dirty="0"/>
              <a:t>: Testing </a:t>
            </a:r>
            <a:r>
              <a:rPr lang="it-IT" sz="2800" dirty="0" err="1"/>
              <a:t>phase</a:t>
            </a:r>
            <a:endParaRPr lang="en-IE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035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40080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Conceptual Model (DFM)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7533C7-CCDB-B085-480B-5CADF8275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50" y="640080"/>
            <a:ext cx="711590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729AC3-8BB7-7809-3C17-5293C6767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53296"/>
            <a:ext cx="7214616" cy="49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7" y="-111437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issues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6096B7-BF32-7B01-A343-98DD121736DB}"/>
              </a:ext>
            </a:extLst>
          </p:cNvPr>
          <p:cNvSpPr txBox="1"/>
          <p:nvPr/>
        </p:nvSpPr>
        <p:spPr>
          <a:xfrm>
            <a:off x="657013" y="837444"/>
            <a:ext cx="1055096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000" dirty="0"/>
              <a:t>In the dataset the first column is without header.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000" dirty="0"/>
              <a:t>Data is inconsistent with the reality. For example, there are lot of goals for most of </a:t>
            </a:r>
          </a:p>
          <a:p>
            <a:r>
              <a:rPr lang="en-IE" sz="2000" dirty="0"/>
              <a:t>matches scored only by Ronaldo. In the end of 90’s Ronaldo was not a player of Manchester</a:t>
            </a:r>
          </a:p>
          <a:p>
            <a:r>
              <a:rPr lang="en-IE" sz="2000" dirty="0"/>
              <a:t>United. Also, Manchester United always play Home, never Away.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000" dirty="0"/>
              <a:t>Duplicate columns: REMAINING_MIN, POWER_OF_SHOT, KNOCKOUT_MATCH, REMAINING_SEC,</a:t>
            </a:r>
          </a:p>
          <a:p>
            <a:r>
              <a:rPr lang="en-IE" sz="2000" dirty="0"/>
              <a:t>DISTANCE_OF_SHOT. One strategy to manage duplicate columns is to get the value from the most </a:t>
            </a:r>
          </a:p>
          <a:p>
            <a:r>
              <a:rPr lang="en-IE" sz="2000" dirty="0"/>
              <a:t>reliable/updated column and if there is a null, take the value from the second one.</a:t>
            </a:r>
          </a:p>
          <a:p>
            <a:endParaRPr lang="en-IE" sz="2000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37783D4-4E79-F73E-A64C-2FE19C983FB9}"/>
              </a:ext>
            </a:extLst>
          </p:cNvPr>
          <p:cNvSpPr/>
          <p:nvPr/>
        </p:nvSpPr>
        <p:spPr>
          <a:xfrm>
            <a:off x="1632373" y="1528327"/>
            <a:ext cx="866986" cy="3318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506D1-B85D-D3EE-77D7-73E672167F52}"/>
              </a:ext>
            </a:extLst>
          </p:cNvPr>
          <p:cNvSpPr txBox="1"/>
          <p:nvPr/>
        </p:nvSpPr>
        <p:spPr>
          <a:xfrm>
            <a:off x="2634826" y="1331898"/>
            <a:ext cx="5562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/>
              <a:t>Imported the column as ID, given that it is a unique </a:t>
            </a:r>
          </a:p>
          <a:p>
            <a:r>
              <a:rPr lang="en-IE" sz="2000" dirty="0"/>
              <a:t>identifier for the entire dataset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A364EB0-DBB4-C769-8E3B-049C920F1A29}"/>
              </a:ext>
            </a:extLst>
          </p:cNvPr>
          <p:cNvSpPr/>
          <p:nvPr/>
        </p:nvSpPr>
        <p:spPr>
          <a:xfrm>
            <a:off x="1628986" y="3453369"/>
            <a:ext cx="866986" cy="3318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306CBA-5924-019D-FF93-533AFEEA8EF0}"/>
              </a:ext>
            </a:extLst>
          </p:cNvPr>
          <p:cNvSpPr txBox="1"/>
          <p:nvPr/>
        </p:nvSpPr>
        <p:spPr>
          <a:xfrm>
            <a:off x="2772425" y="3385152"/>
            <a:ext cx="5616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/>
              <a:t>Data from the dataset are not modified in this sense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CCD9C0C-E318-A65D-555A-2A512D399308}"/>
              </a:ext>
            </a:extLst>
          </p:cNvPr>
          <p:cNvSpPr/>
          <p:nvPr/>
        </p:nvSpPr>
        <p:spPr>
          <a:xfrm>
            <a:off x="1628986" y="5414587"/>
            <a:ext cx="866986" cy="3318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EFDB99-76A2-3A84-E0F0-FF8882841835}"/>
              </a:ext>
            </a:extLst>
          </p:cNvPr>
          <p:cNvSpPr txBox="1"/>
          <p:nvPr/>
        </p:nvSpPr>
        <p:spPr>
          <a:xfrm>
            <a:off x="2772425" y="5346370"/>
            <a:ext cx="86819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/>
              <a:t>In this specific dataset we decided to remove all duplicated columns also because</a:t>
            </a:r>
          </a:p>
          <a:p>
            <a:r>
              <a:rPr lang="en-IE" sz="2000" dirty="0"/>
              <a:t>the data domain is not well defined and seems to be inconsistent </a:t>
            </a:r>
          </a:p>
          <a:p>
            <a:r>
              <a:rPr lang="en-IE" sz="2000" dirty="0"/>
              <a:t>(</a:t>
            </a:r>
            <a:r>
              <a:rPr lang="en-IE" sz="2000" dirty="0" err="1"/>
              <a:t>remaining_min</a:t>
            </a:r>
            <a:r>
              <a:rPr lang="en-IE" sz="2000" dirty="0"/>
              <a:t>&gt;90, </a:t>
            </a:r>
            <a:r>
              <a:rPr lang="en-IE" sz="2000" dirty="0" err="1"/>
              <a:t>remaining_sec</a:t>
            </a:r>
            <a:r>
              <a:rPr lang="en-IE" sz="2000" dirty="0"/>
              <a:t> decimal rather than integer, </a:t>
            </a:r>
            <a:r>
              <a:rPr lang="en-IE" sz="2000" dirty="0" err="1"/>
              <a:t>knockout_match</a:t>
            </a:r>
            <a:r>
              <a:rPr lang="en-IE" sz="2000" dirty="0"/>
              <a:t> </a:t>
            </a:r>
          </a:p>
          <a:p>
            <a:r>
              <a:rPr lang="en-IE" sz="2000" dirty="0"/>
              <a:t>is a decimal rather than a flag and so on...</a:t>
            </a:r>
          </a:p>
        </p:txBody>
      </p:sp>
    </p:spTree>
    <p:extLst>
      <p:ext uri="{BB962C8B-B14F-4D97-AF65-F5344CB8AC3E}">
        <p14:creationId xmlns:p14="http://schemas.microsoft.com/office/powerpoint/2010/main" val="134026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58" y="-321482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issues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6096B7-BF32-7B01-A343-98DD121736DB}"/>
              </a:ext>
            </a:extLst>
          </p:cNvPr>
          <p:cNvSpPr txBox="1"/>
          <p:nvPr/>
        </p:nvSpPr>
        <p:spPr>
          <a:xfrm>
            <a:off x="657013" y="627894"/>
            <a:ext cx="97506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000" dirty="0"/>
              <a:t>The </a:t>
            </a:r>
            <a:r>
              <a:rPr lang="en-IE" sz="2000" dirty="0" err="1"/>
              <a:t>colum</a:t>
            </a:r>
            <a:r>
              <a:rPr lang="en-IE" sz="2000" dirty="0"/>
              <a:t> </a:t>
            </a:r>
            <a:r>
              <a:rPr lang="en-IE" sz="2000" dirty="0" err="1"/>
              <a:t>lat</a:t>
            </a:r>
            <a:r>
              <a:rPr lang="en-IE" sz="2000" dirty="0"/>
              <a:t>/</a:t>
            </a:r>
            <a:r>
              <a:rPr lang="en-IE" sz="2000" dirty="0" err="1"/>
              <a:t>lon</a:t>
            </a:r>
            <a:r>
              <a:rPr lang="en-IE" sz="2000" dirty="0"/>
              <a:t> contains a CSV separator and it can cause 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000" u="sng" dirty="0"/>
              <a:t>Missing values</a:t>
            </a:r>
          </a:p>
          <a:p>
            <a:endParaRPr lang="en-IE" sz="2000" u="sng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E" sz="2000" dirty="0"/>
              <a:t>Fill coordinates (X, Y, Latitude, Longitude) with 0 if missing</a:t>
            </a:r>
          </a:p>
          <a:p>
            <a:pPr lvl="4"/>
            <a:endParaRPr lang="en-IE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E" sz="2000" dirty="0"/>
              <a:t>REMAINING_MIN is something that it is possible to retrieve for a particular match based on the other shots. When missed is computed as the average between previous row and next row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E" sz="2000" dirty="0"/>
              <a:t>If something related to the match is missing we can get the same information from other rows of the same match (for example GAME_SEASON)</a:t>
            </a:r>
          </a:p>
          <a:p>
            <a:pPr lvl="4"/>
            <a:endParaRPr lang="en-IE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E" sz="2000" dirty="0"/>
              <a:t>TEAM_NAME it is possible to get the name of the team by the date of the game (For example if date is in 2016, the team is Real Madrid)</a:t>
            </a:r>
          </a:p>
          <a:p>
            <a:pPr lvl="4"/>
            <a:endParaRPr lang="en-IE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IE" sz="2000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37783D4-4E79-F73E-A64C-2FE19C983FB9}"/>
              </a:ext>
            </a:extLst>
          </p:cNvPr>
          <p:cNvSpPr/>
          <p:nvPr/>
        </p:nvSpPr>
        <p:spPr>
          <a:xfrm>
            <a:off x="1605280" y="1278139"/>
            <a:ext cx="866986" cy="3318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506D1-B85D-D3EE-77D7-73E672167F52}"/>
              </a:ext>
            </a:extLst>
          </p:cNvPr>
          <p:cNvSpPr txBox="1"/>
          <p:nvPr/>
        </p:nvSpPr>
        <p:spPr>
          <a:xfrm>
            <a:off x="2634826" y="1122348"/>
            <a:ext cx="648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the Snowflake option FIELD_OPTIONALLY_ENCLOSED_BY = '“’ </a:t>
            </a:r>
          </a:p>
          <a:p>
            <a:r>
              <a:rPr lang="en-IE" dirty="0">
                <a:latin typeface="Calibri" panose="020F0502020204030204" pitchFamily="34" charset="0"/>
                <a:cs typeface="Times New Roman" panose="02020603050405020304" pitchFamily="18" charset="0"/>
              </a:rPr>
              <a:t>during the import phase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12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1">
            <a:extLst>
              <a:ext uri="{FF2B5EF4-FFF2-40B4-BE49-F238E27FC236}">
                <a16:creationId xmlns:a16="http://schemas.microsoft.com/office/drawing/2014/main" id="{75415766-33AE-03BA-8619-3FEB8DB1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7" y="-257982"/>
            <a:ext cx="4551215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issues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6096B7-BF32-7B01-A343-98DD121736DB}"/>
              </a:ext>
            </a:extLst>
          </p:cNvPr>
          <p:cNvSpPr txBox="1"/>
          <p:nvPr/>
        </p:nvSpPr>
        <p:spPr>
          <a:xfrm>
            <a:off x="657013" y="348494"/>
            <a:ext cx="109888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000" u="sng" dirty="0"/>
              <a:t>Missing values</a:t>
            </a:r>
          </a:p>
          <a:p>
            <a:endParaRPr lang="en-IE" sz="2000" u="sng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E" sz="2000" dirty="0"/>
              <a:t>RANGE_OF_SHOT is computed as follows. The ranges are defined according data in the dataset:</a:t>
            </a:r>
          </a:p>
          <a:p>
            <a:pPr lvl="4"/>
            <a:r>
              <a:rPr lang="en-IE" sz="2000" dirty="0"/>
              <a:t>		Distance </a:t>
            </a:r>
            <a:r>
              <a:rPr lang="en-IE" sz="2000" b="1" dirty="0"/>
              <a:t>&lt; 28</a:t>
            </a:r>
            <a:r>
              <a:rPr lang="en-IE" sz="2000" dirty="0"/>
              <a:t>:  ‘</a:t>
            </a:r>
            <a:r>
              <a:rPr lang="en-IE" sz="2000" dirty="0">
                <a:solidFill>
                  <a:srgbClr val="00B050"/>
                </a:solidFill>
              </a:rPr>
              <a:t>Less Than 8 ft</a:t>
            </a:r>
            <a:r>
              <a:rPr lang="en-IE" sz="2000" dirty="0"/>
              <a:t>.’</a:t>
            </a:r>
          </a:p>
          <a:p>
            <a:pPr lvl="4" algn="just"/>
            <a:r>
              <a:rPr lang="en-IE" sz="2000" dirty="0"/>
              <a:t>		Distance </a:t>
            </a:r>
            <a:r>
              <a:rPr lang="en-IE" sz="2000" b="1" dirty="0"/>
              <a:t>Between 28 and 38</a:t>
            </a:r>
            <a:r>
              <a:rPr lang="en-IE" sz="2000" dirty="0"/>
              <a:t>: ‘</a:t>
            </a:r>
            <a:r>
              <a:rPr lang="en-IE" sz="2000" dirty="0">
                <a:solidFill>
                  <a:srgbClr val="00B050"/>
                </a:solidFill>
              </a:rPr>
              <a:t>8-16 ft.</a:t>
            </a:r>
            <a:r>
              <a:rPr lang="en-IE" sz="2000" dirty="0"/>
              <a:t>’</a:t>
            </a:r>
          </a:p>
          <a:p>
            <a:pPr lvl="4"/>
            <a:r>
              <a:rPr lang="en-IE" sz="2000" dirty="0"/>
              <a:t>		Distance </a:t>
            </a:r>
            <a:r>
              <a:rPr lang="en-IE" sz="2000" b="1" dirty="0"/>
              <a:t>Between 36 and 42</a:t>
            </a:r>
            <a:r>
              <a:rPr lang="en-IE" sz="2000" dirty="0"/>
              <a:t>: ‘</a:t>
            </a:r>
            <a:r>
              <a:rPr lang="en-IE" sz="2000" dirty="0">
                <a:solidFill>
                  <a:srgbClr val="00B050"/>
                </a:solidFill>
              </a:rPr>
              <a:t>16-24 ft.</a:t>
            </a:r>
            <a:r>
              <a:rPr lang="en-IE" sz="2000" dirty="0"/>
              <a:t>’</a:t>
            </a:r>
          </a:p>
          <a:p>
            <a:pPr lvl="7" algn="just"/>
            <a:r>
              <a:rPr lang="en-IE" sz="2000" dirty="0"/>
              <a:t>	Distance </a:t>
            </a:r>
            <a:r>
              <a:rPr lang="en-IE" sz="2000" b="1" dirty="0"/>
              <a:t>Between 42 and 66</a:t>
            </a:r>
            <a:r>
              <a:rPr lang="en-IE" sz="2000" dirty="0"/>
              <a:t>: ’</a:t>
            </a:r>
            <a:r>
              <a:rPr lang="en-IE" sz="2000" dirty="0">
                <a:solidFill>
                  <a:srgbClr val="00B050"/>
                </a:solidFill>
              </a:rPr>
              <a:t>24+ ft.</a:t>
            </a:r>
            <a:r>
              <a:rPr lang="en-IE" sz="2000" dirty="0"/>
              <a:t>’</a:t>
            </a:r>
          </a:p>
          <a:p>
            <a:pPr lvl="7"/>
            <a:r>
              <a:rPr lang="en-IE" sz="2000" dirty="0"/>
              <a:t>	Distance </a:t>
            </a:r>
            <a:r>
              <a:rPr lang="en-IE" sz="2000" b="1" dirty="0"/>
              <a:t>&gt; 66</a:t>
            </a:r>
            <a:r>
              <a:rPr lang="en-IE" sz="2000" dirty="0"/>
              <a:t>: ‘</a:t>
            </a:r>
            <a:r>
              <a:rPr lang="en-IE" sz="2000" dirty="0">
                <a:solidFill>
                  <a:srgbClr val="00B050"/>
                </a:solidFill>
              </a:rPr>
              <a:t>Back Court Shot</a:t>
            </a:r>
            <a:r>
              <a:rPr lang="en-IE" sz="2000" dirty="0"/>
              <a:t>’</a:t>
            </a:r>
          </a:p>
          <a:p>
            <a:pPr lvl="4"/>
            <a:endParaRPr lang="en-IE" sz="2000" dirty="0"/>
          </a:p>
          <a:p>
            <a:pPr lvl="4"/>
            <a:r>
              <a:rPr lang="en-IE" sz="2000" dirty="0"/>
              <a:t>Given that is not easy to understand the unit of measurement related to the range, we also created a column called RANGE_OF SHOT_IN_FEETS as follows:</a:t>
            </a:r>
          </a:p>
          <a:p>
            <a:pPr lvl="4"/>
            <a:endParaRPr lang="en-IE" sz="2000" dirty="0"/>
          </a:p>
          <a:p>
            <a:pPr lvl="4"/>
            <a:r>
              <a:rPr lang="en-IE" sz="2000" dirty="0"/>
              <a:t>		Distance </a:t>
            </a:r>
            <a:r>
              <a:rPr lang="en-IE" sz="2000" b="1" dirty="0"/>
              <a:t>&lt; 8</a:t>
            </a:r>
            <a:r>
              <a:rPr lang="en-IE" sz="2000" dirty="0"/>
              <a:t>:  ‘</a:t>
            </a:r>
            <a:r>
              <a:rPr lang="en-IE" sz="2000" dirty="0">
                <a:solidFill>
                  <a:srgbClr val="00B050"/>
                </a:solidFill>
              </a:rPr>
              <a:t>Less Than 8 ft</a:t>
            </a:r>
            <a:r>
              <a:rPr lang="en-IE" sz="2000" dirty="0"/>
              <a:t>.’</a:t>
            </a:r>
          </a:p>
          <a:p>
            <a:pPr lvl="4" algn="just"/>
            <a:r>
              <a:rPr lang="en-IE" sz="2000" dirty="0"/>
              <a:t>		Distance </a:t>
            </a:r>
            <a:r>
              <a:rPr lang="en-IE" sz="2000" b="1" dirty="0"/>
              <a:t>Between 8 and 16</a:t>
            </a:r>
            <a:r>
              <a:rPr lang="en-IE" sz="2000" dirty="0"/>
              <a:t>: ‘</a:t>
            </a:r>
            <a:r>
              <a:rPr lang="en-IE" sz="2000" dirty="0">
                <a:solidFill>
                  <a:srgbClr val="00B050"/>
                </a:solidFill>
              </a:rPr>
              <a:t>8-16 ft.</a:t>
            </a:r>
            <a:r>
              <a:rPr lang="en-IE" sz="2000" dirty="0"/>
              <a:t>’</a:t>
            </a:r>
          </a:p>
          <a:p>
            <a:pPr lvl="4"/>
            <a:r>
              <a:rPr lang="en-IE" sz="2000" dirty="0"/>
              <a:t>		Distance </a:t>
            </a:r>
            <a:r>
              <a:rPr lang="en-IE" sz="2000" b="1" dirty="0"/>
              <a:t>Between 16 and 24</a:t>
            </a:r>
            <a:r>
              <a:rPr lang="en-IE" sz="2000" dirty="0"/>
              <a:t>: ‘</a:t>
            </a:r>
            <a:r>
              <a:rPr lang="en-IE" sz="2000" dirty="0">
                <a:solidFill>
                  <a:srgbClr val="00B050"/>
                </a:solidFill>
              </a:rPr>
              <a:t>16-24 ft.</a:t>
            </a:r>
            <a:r>
              <a:rPr lang="en-IE" sz="2000" dirty="0"/>
              <a:t>’</a:t>
            </a:r>
          </a:p>
          <a:p>
            <a:pPr lvl="7" algn="just"/>
            <a:r>
              <a:rPr lang="en-IE" sz="2000" dirty="0"/>
              <a:t>	Distance </a:t>
            </a:r>
            <a:r>
              <a:rPr lang="en-IE" sz="2000" b="1" dirty="0"/>
              <a:t>Between 24 and 48</a:t>
            </a:r>
            <a:r>
              <a:rPr lang="en-IE" sz="2000" dirty="0"/>
              <a:t>: ’</a:t>
            </a:r>
            <a:r>
              <a:rPr lang="en-IE" sz="2000" dirty="0">
                <a:solidFill>
                  <a:srgbClr val="00B050"/>
                </a:solidFill>
              </a:rPr>
              <a:t>24+ ft.</a:t>
            </a:r>
            <a:r>
              <a:rPr lang="en-IE" sz="2000" dirty="0"/>
              <a:t>’</a:t>
            </a:r>
          </a:p>
          <a:p>
            <a:pPr lvl="7"/>
            <a:r>
              <a:rPr lang="en-IE" sz="2000" dirty="0"/>
              <a:t>	Distance </a:t>
            </a:r>
            <a:r>
              <a:rPr lang="en-IE" sz="2000" b="1" dirty="0"/>
              <a:t>&gt; 48</a:t>
            </a:r>
            <a:r>
              <a:rPr lang="en-IE" sz="2000" dirty="0"/>
              <a:t>: ‘</a:t>
            </a:r>
            <a:r>
              <a:rPr lang="en-IE" sz="2000" dirty="0">
                <a:solidFill>
                  <a:srgbClr val="00B050"/>
                </a:solidFill>
              </a:rPr>
              <a:t>Back Court Shot</a:t>
            </a:r>
            <a:r>
              <a:rPr lang="en-IE" sz="2000" dirty="0"/>
              <a:t>’</a:t>
            </a:r>
          </a:p>
          <a:p>
            <a:pPr lvl="4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243119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1254</Words>
  <Application>Microsoft Office PowerPoint</Application>
  <PresentationFormat>Widescreen</PresentationFormat>
  <Paragraphs>253</Paragraphs>
  <Slides>18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Tema di Office</vt:lpstr>
      <vt:lpstr>Presentazione standard di PowerPoint</vt:lpstr>
      <vt:lpstr>About Me</vt:lpstr>
      <vt:lpstr>Project lifecycle</vt:lpstr>
      <vt:lpstr>Project lifecycle</vt:lpstr>
      <vt:lpstr>Conceptual Model (DFM)</vt:lpstr>
      <vt:lpstr>Star Schema</vt:lpstr>
      <vt:lpstr>Data issues</vt:lpstr>
      <vt:lpstr>Data issues</vt:lpstr>
      <vt:lpstr>Data issues</vt:lpstr>
      <vt:lpstr>Data issues</vt:lpstr>
      <vt:lpstr>Data issues</vt:lpstr>
      <vt:lpstr>% Missing</vt:lpstr>
      <vt:lpstr>Build the datawarehouse</vt:lpstr>
      <vt:lpstr>System</vt:lpstr>
      <vt:lpstr>Data visualization</vt:lpstr>
      <vt:lpstr>Data visualization</vt:lpstr>
      <vt:lpstr>Data 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Rocco Caliandro (ICONSULTING)</dc:creator>
  <cp:lastModifiedBy>Rocco Caliandro</cp:lastModifiedBy>
  <cp:revision>17</cp:revision>
  <dcterms:created xsi:type="dcterms:W3CDTF">2021-09-18T10:01:12Z</dcterms:created>
  <dcterms:modified xsi:type="dcterms:W3CDTF">2022-08-08T16:51:53Z</dcterms:modified>
</cp:coreProperties>
</file>