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  <p:sldId id="260" r:id="rId14"/>
    <p:sldId id="270" r:id="rId15"/>
    <p:sldId id="271" r:id="rId16"/>
    <p:sldId id="272" r:id="rId17"/>
    <p:sldId id="273" r:id="rId18"/>
    <p:sldId id="27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1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1EB683-87F0-46DA-B865-B4EDC21A2B4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4E1136-EF01-4947-977E-EFE1551FFE8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0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Evolv-Development-Community/myEvolvCode/blob/main/SQL%20Views/Workflow%20Setup%20Summaries.md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Evolv-Development-Community/myEvolvCode/blob/main/SQL%20Views/Hyperlink%20to%20Editable%20Form%20(View).m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tsmartconnect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57AC-D078-6470-4B09-F5101A8E1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Hyperlinks, Workflow Reporting, and Community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0BAD1-F130-6191-BC6B-46CE188BF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myEvolv</a:t>
            </a:r>
            <a:r>
              <a:rPr lang="en-US" sz="1600" dirty="0"/>
              <a:t> Reporting &amp; Analytics </a:t>
            </a:r>
            <a:r>
              <a:rPr lang="en-US" sz="1600" dirty="0" err="1"/>
              <a:t>CoE</a:t>
            </a:r>
            <a:endParaRPr lang="en-US" sz="1600" dirty="0"/>
          </a:p>
          <a:p>
            <a:r>
              <a:rPr lang="en-US" sz="1600" dirty="0"/>
              <a:t>2025-02-12</a:t>
            </a:r>
          </a:p>
        </p:txBody>
      </p:sp>
    </p:spTree>
    <p:extLst>
      <p:ext uri="{BB962C8B-B14F-4D97-AF65-F5344CB8AC3E}">
        <p14:creationId xmlns:p14="http://schemas.microsoft.com/office/powerpoint/2010/main" val="382913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3C94-3B74-433E-F500-C62768C0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A3B4-8496-E359-90EC-D3DE08A6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Subreport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 Custom Report: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open a form that can be edited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9B728-6B1B-B345-E5C8-D4F3EE8E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74" y="3398520"/>
            <a:ext cx="2821540" cy="1325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2E26A-5D44-AFA0-8C31-43930220B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74" y="2286000"/>
            <a:ext cx="5164537" cy="9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C659-FD15-470C-1464-BED86B0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Hyperlink: Use Netsmart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6314-2825-6805-5BEB-AE039CC3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concat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="#" onclick="</a:t>
            </a:r>
            <a:r>
              <a:rPr lang="en-US" dirty="0" err="1">
                <a:latin typeface="Consolas" panose="020B0609020204030204" pitchFamily="49" charset="0"/>
              </a:rPr>
              <a:t>OpenFormGeneric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-- No URL in target; use On Click event instead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`eventform.asp`, //</a:t>
            </a:r>
            <a:r>
              <a:rPr lang="en-US" dirty="0" err="1">
                <a:latin typeface="Consolas" panose="020B0609020204030204" pitchFamily="49" charset="0"/>
              </a:rPr>
              <a:t>aspx</a:t>
            </a:r>
            <a:r>
              <a:rPr lang="en-US" dirty="0">
                <a:latin typeface="Consolas" panose="020B0609020204030204" pitchFamily="49" charset="0"/>
              </a:rPr>
              <a:t> file to use, defaults to Form.aspx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`',</a:t>
            </a:r>
            <a:r>
              <a:rPr lang="en-US" dirty="0" err="1">
                <a:latin typeface="Consolas" panose="020B0609020204030204" pitchFamily="49" charset="0"/>
              </a:rPr>
              <a:t>form_code</a:t>
            </a:r>
            <a:r>
              <a:rPr lang="en-US" dirty="0">
                <a:latin typeface="Consolas" panose="020B0609020204030204" pitchFamily="49" charset="0"/>
              </a:rPr>
              <a:t>,'`, //form code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`',</a:t>
            </a:r>
            <a:r>
              <a:rPr lang="en-US" dirty="0" err="1">
                <a:latin typeface="Consolas" panose="020B0609020204030204" pitchFamily="49" charset="0"/>
              </a:rPr>
              <a:t>event_log_id</a:t>
            </a:r>
            <a:r>
              <a:rPr lang="en-US" dirty="0">
                <a:latin typeface="Consolas" panose="020B0609020204030204" pitchFamily="49" charset="0"/>
              </a:rPr>
              <a:t>,'`, //</a:t>
            </a:r>
            <a:r>
              <a:rPr lang="en-US" dirty="0" err="1">
                <a:latin typeface="Consolas" panose="020B0609020204030204" pitchFamily="49" charset="0"/>
              </a:rPr>
              <a:t>keyValue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`EDIT`, //add, edit, or view mode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true, //allow add?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true, //allow edit?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false, //allow delete?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false,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`',</a:t>
            </a:r>
            <a:r>
              <a:rPr lang="en-US" dirty="0" err="1">
                <a:latin typeface="Consolas" panose="020B0609020204030204" pitchFamily="49" charset="0"/>
              </a:rPr>
              <a:t>event_definition.event_definition_id</a:t>
            </a:r>
            <a:r>
              <a:rPr lang="en-US" dirty="0">
                <a:latin typeface="Consolas" panose="020B0609020204030204" pitchFamily="49" charset="0"/>
              </a:rPr>
              <a:t>,'`, // event definition id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`',</a:t>
            </a:r>
            <a:r>
              <a:rPr lang="en-US" dirty="0" err="1">
                <a:latin typeface="Consolas" panose="020B0609020204030204" pitchFamily="49" charset="0"/>
              </a:rPr>
              <a:t>people_id</a:t>
            </a:r>
            <a:r>
              <a:rPr lang="en-US" dirty="0">
                <a:latin typeface="Consolas" panose="020B0609020204030204" pitchFamily="49" charset="0"/>
              </a:rPr>
              <a:t>,'`, //</a:t>
            </a:r>
            <a:r>
              <a:rPr lang="en-US" dirty="0" err="1">
                <a:latin typeface="Consolas" panose="020B0609020204030204" pitchFamily="49" charset="0"/>
              </a:rPr>
              <a:t>parentValue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`',</a:t>
            </a:r>
            <a:r>
              <a:rPr lang="en-US" dirty="0" err="1">
                <a:latin typeface="Consolas" panose="020B0609020204030204" pitchFamily="49" charset="0"/>
              </a:rPr>
              <a:t>service_track_event_id</a:t>
            </a:r>
            <a:r>
              <a:rPr lang="en-US" dirty="0">
                <a:latin typeface="Consolas" panose="020B0609020204030204" pitchFamily="49" charset="0"/>
              </a:rPr>
              <a:t>,'`,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null,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`',</a:t>
            </a:r>
            <a:r>
              <a:rPr lang="en-US" dirty="0" err="1">
                <a:latin typeface="Consolas" panose="020B0609020204030204" pitchFamily="49" charset="0"/>
              </a:rPr>
              <a:t>program_providing_service</a:t>
            </a:r>
            <a:r>
              <a:rPr lang="en-US" dirty="0">
                <a:latin typeface="Consolas" panose="020B0609020204030204" pitchFamily="49" charset="0"/>
              </a:rPr>
              <a:t>,'`, //program providing service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`',</a:t>
            </a:r>
            <a:r>
              <a:rPr lang="en-US" dirty="0" err="1">
                <a:latin typeface="Consolas" panose="020B0609020204030204" pitchFamily="49" charset="0"/>
              </a:rPr>
              <a:t>program_enrollment_event_id</a:t>
            </a:r>
            <a:r>
              <a:rPr lang="en-US" dirty="0">
                <a:latin typeface="Consolas" panose="020B0609020204030204" pitchFamily="49" charset="0"/>
              </a:rPr>
              <a:t>,'`, //program enrollment id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null,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false //does this complete a scheduled event?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false;"&gt;',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event_definition.event_name</a:t>
            </a:r>
            <a:r>
              <a:rPr lang="en-US" dirty="0">
                <a:latin typeface="Consolas" panose="020B0609020204030204" pitchFamily="49" charset="0"/>
              </a:rPr>
              <a:t>, ': ', </a:t>
            </a:r>
            <a:r>
              <a:rPr lang="en-US" dirty="0" err="1">
                <a:latin typeface="Consolas" panose="020B0609020204030204" pitchFamily="49" charset="0"/>
              </a:rPr>
              <a:t>event_log.actual_date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'&lt;/a&gt;') as hyperlink</a:t>
            </a:r>
          </a:p>
        </p:txBody>
      </p:sp>
    </p:spTree>
    <p:extLst>
      <p:ext uri="{BB962C8B-B14F-4D97-AF65-F5344CB8AC3E}">
        <p14:creationId xmlns:p14="http://schemas.microsoft.com/office/powerpoint/2010/main" val="402081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E5762-445C-3BDE-759E-7C6759A7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Workflow Setup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9E9CF-6264-65FB-3397-87FBE2CB4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myEvolvCode</a:t>
            </a:r>
            <a:r>
              <a:rPr lang="en-US" dirty="0">
                <a:hlinkClick r:id="rId2"/>
              </a:rPr>
              <a:t>/SQL Views/Workflow Setup Summaries.md at main · </a:t>
            </a:r>
            <a:r>
              <a:rPr lang="en-US" dirty="0" err="1">
                <a:hlinkClick r:id="rId2"/>
              </a:rPr>
              <a:t>myEvolv</a:t>
            </a:r>
            <a:r>
              <a:rPr lang="en-US" dirty="0">
                <a:hlinkClick r:id="rId2"/>
              </a:rPr>
              <a:t>-Development-Community/</a:t>
            </a:r>
            <a:r>
              <a:rPr lang="en-US" dirty="0" err="1">
                <a:hlinkClick r:id="rId2"/>
              </a:rPr>
              <a:t>myEvolvCode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9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6060-5353-C2EA-2A14-77E192F0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D9D5-3D56-8FFA-6390-52D96912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summary of workflow setups per program</a:t>
            </a:r>
          </a:p>
          <a:p>
            <a:r>
              <a:rPr lang="en-US" dirty="0"/>
              <a:t>Structured worksheet for update requests</a:t>
            </a:r>
          </a:p>
          <a:p>
            <a:endParaRPr lang="en-US" dirty="0"/>
          </a:p>
          <a:p>
            <a:r>
              <a:rPr lang="en-US" dirty="0"/>
              <a:t>Distinguishes between one-off tasks and recurring events</a:t>
            </a:r>
          </a:p>
          <a:p>
            <a:r>
              <a:rPr lang="en-US" dirty="0"/>
              <a:t>Recurrence patterns further defined as</a:t>
            </a:r>
          </a:p>
          <a:p>
            <a:pPr lvl="1"/>
            <a:r>
              <a:rPr lang="en-US" dirty="0"/>
              <a:t>Fixed – Recurrence period added to each due date</a:t>
            </a:r>
          </a:p>
          <a:p>
            <a:pPr lvl="1"/>
            <a:r>
              <a:rPr lang="en-US" dirty="0"/>
              <a:t>Floating – Recurrence period added to each actual date</a:t>
            </a:r>
          </a:p>
        </p:txBody>
      </p:sp>
    </p:spTree>
    <p:extLst>
      <p:ext uri="{BB962C8B-B14F-4D97-AF65-F5344CB8AC3E}">
        <p14:creationId xmlns:p14="http://schemas.microsoft.com/office/powerpoint/2010/main" val="299734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D4CB-DEAD-124A-68AE-65652A06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Fixed</a:t>
            </a:r>
            <a:r>
              <a:rPr lang="en-US" dirty="0"/>
              <a:t> vs. </a:t>
            </a:r>
            <a:r>
              <a:rPr lang="en-US" b="1" dirty="0">
                <a:solidFill>
                  <a:schemeClr val="accent1"/>
                </a:solidFill>
              </a:rPr>
              <a:t>Floating</a:t>
            </a:r>
            <a:r>
              <a:rPr lang="en-US" dirty="0"/>
              <a:t> Recurrences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82E858-A9F2-0B0C-5E7B-0E27FB6A4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82538"/>
              </p:ext>
            </p:extLst>
          </p:nvPr>
        </p:nvGraphicFramePr>
        <p:xfrm>
          <a:off x="838198" y="2273935"/>
          <a:ext cx="1051560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9213">
                  <a:extLst>
                    <a:ext uri="{9D8B030D-6E8A-4147-A177-3AD203B41FA5}">
                      <a16:colId xmlns:a16="http://schemas.microsoft.com/office/drawing/2014/main" val="273455275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841998747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62723787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78489939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76569776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43417859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206720145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62508178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82048947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650033798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742623663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99645277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9468328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31601195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2382670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01157447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94065594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52640327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219317028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720197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345525095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62149389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28537870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712564170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884138140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71173062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10306900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448545929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4264869920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54539211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86046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marL="84524" marR="84524"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 marL="84524" marR="84524" vert="vert270"/>
                </a:tc>
                <a:extLst>
                  <a:ext uri="{0D108BD9-81ED-4DB2-BD59-A6C34878D82A}">
                    <a16:rowId xmlns:a16="http://schemas.microsoft.com/office/drawing/2014/main" val="178728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172609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158042804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DC601AC-FC25-9A5C-F369-AD0E7E1EF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172711"/>
              </p:ext>
            </p:extLst>
          </p:nvPr>
        </p:nvGraphicFramePr>
        <p:xfrm>
          <a:off x="838197" y="3927521"/>
          <a:ext cx="105156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13">
                  <a:extLst>
                    <a:ext uri="{9D8B030D-6E8A-4147-A177-3AD203B41FA5}">
                      <a16:colId xmlns:a16="http://schemas.microsoft.com/office/drawing/2014/main" val="273455275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841998747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62723787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78489939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76569776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43417859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206720145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62508178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82048947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650033798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742623663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99645277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9468328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31601195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23826702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01157447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94065594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52640327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219317028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720197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345525095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62149389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285378704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712564170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884138140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711730621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110306900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1448545929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4264869920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3545392116"/>
                    </a:ext>
                  </a:extLst>
                </a:gridCol>
                <a:gridCol w="339213">
                  <a:extLst>
                    <a:ext uri="{9D8B030D-6E8A-4147-A177-3AD203B41FA5}">
                      <a16:colId xmlns:a16="http://schemas.microsoft.com/office/drawing/2014/main" val="2860469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8728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9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2804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CDEB81-61F9-B52A-82D6-8139B90B37A5}"/>
              </a:ext>
            </a:extLst>
          </p:cNvPr>
          <p:cNvCxnSpPr>
            <a:cxnSpLocks/>
          </p:cNvCxnSpPr>
          <p:nvPr/>
        </p:nvCxnSpPr>
        <p:spPr>
          <a:xfrm flipV="1">
            <a:off x="1097280" y="2840421"/>
            <a:ext cx="2847703" cy="265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C96402-1C80-EB79-2EE9-D5BFF16CD70C}"/>
              </a:ext>
            </a:extLst>
          </p:cNvPr>
          <p:cNvCxnSpPr>
            <a:cxnSpLocks/>
          </p:cNvCxnSpPr>
          <p:nvPr/>
        </p:nvCxnSpPr>
        <p:spPr>
          <a:xfrm flipH="1">
            <a:off x="3152503" y="2840421"/>
            <a:ext cx="792480" cy="2981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004EC1-E90D-D41F-79FA-21CA68C726DE}"/>
              </a:ext>
            </a:extLst>
          </p:cNvPr>
          <p:cNvCxnSpPr>
            <a:cxnSpLocks/>
          </p:cNvCxnSpPr>
          <p:nvPr/>
        </p:nvCxnSpPr>
        <p:spPr>
          <a:xfrm flipV="1">
            <a:off x="3152503" y="2840421"/>
            <a:ext cx="4162697" cy="31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29524B-DE91-996E-E03D-44216A5F5F21}"/>
              </a:ext>
            </a:extLst>
          </p:cNvPr>
          <p:cNvCxnSpPr>
            <a:cxnSpLocks/>
          </p:cNvCxnSpPr>
          <p:nvPr/>
        </p:nvCxnSpPr>
        <p:spPr>
          <a:xfrm flipH="1">
            <a:off x="5233852" y="2840421"/>
            <a:ext cx="2090057" cy="370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A6B01F-933F-AC6C-3A2F-95F60A835DE7}"/>
              </a:ext>
            </a:extLst>
          </p:cNvPr>
          <p:cNvCxnSpPr>
            <a:cxnSpLocks/>
          </p:cNvCxnSpPr>
          <p:nvPr/>
        </p:nvCxnSpPr>
        <p:spPr>
          <a:xfrm flipV="1">
            <a:off x="5233851" y="2840421"/>
            <a:ext cx="5468984" cy="370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AC5B47-6B04-4015-94EB-1F2BF9B0BD68}"/>
              </a:ext>
            </a:extLst>
          </p:cNvPr>
          <p:cNvCxnSpPr>
            <a:cxnSpLocks/>
          </p:cNvCxnSpPr>
          <p:nvPr/>
        </p:nvCxnSpPr>
        <p:spPr>
          <a:xfrm flipH="1">
            <a:off x="7315200" y="2840421"/>
            <a:ext cx="3396343" cy="370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66C5E5-5C67-8326-6E80-A96DAA37ACAF}"/>
              </a:ext>
            </a:extLst>
          </p:cNvPr>
          <p:cNvCxnSpPr>
            <a:cxnSpLocks/>
          </p:cNvCxnSpPr>
          <p:nvPr/>
        </p:nvCxnSpPr>
        <p:spPr>
          <a:xfrm flipV="1">
            <a:off x="7315200" y="2840421"/>
            <a:ext cx="5033555" cy="370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546C7-AC4E-0A20-5297-D32E7794E743}"/>
              </a:ext>
            </a:extLst>
          </p:cNvPr>
          <p:cNvCxnSpPr/>
          <p:nvPr/>
        </p:nvCxnSpPr>
        <p:spPr>
          <a:xfrm flipV="1">
            <a:off x="1097280" y="4502421"/>
            <a:ext cx="2847703" cy="265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E0C3CC-7DFE-E6B8-7544-263F021E5D0B}"/>
              </a:ext>
            </a:extLst>
          </p:cNvPr>
          <p:cNvCxnSpPr>
            <a:cxnSpLocks/>
          </p:cNvCxnSpPr>
          <p:nvPr/>
        </p:nvCxnSpPr>
        <p:spPr>
          <a:xfrm flipH="1">
            <a:off x="3152503" y="4502421"/>
            <a:ext cx="792480" cy="2981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C564AA-9C53-90E5-88EB-11133757108F}"/>
              </a:ext>
            </a:extLst>
          </p:cNvPr>
          <p:cNvCxnSpPr>
            <a:cxnSpLocks/>
          </p:cNvCxnSpPr>
          <p:nvPr/>
        </p:nvCxnSpPr>
        <p:spPr>
          <a:xfrm flipV="1">
            <a:off x="3152503" y="4502421"/>
            <a:ext cx="3122023" cy="316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684CB3-A2A0-EDF7-061D-E868E6C60337}"/>
              </a:ext>
            </a:extLst>
          </p:cNvPr>
          <p:cNvCxnSpPr>
            <a:cxnSpLocks/>
          </p:cNvCxnSpPr>
          <p:nvPr/>
        </p:nvCxnSpPr>
        <p:spPr>
          <a:xfrm flipH="1">
            <a:off x="5233852" y="4502421"/>
            <a:ext cx="1040674" cy="370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255F48-D2D3-58C9-2D98-DB0695B5C84D}"/>
              </a:ext>
            </a:extLst>
          </p:cNvPr>
          <p:cNvCxnSpPr>
            <a:cxnSpLocks/>
          </p:cNvCxnSpPr>
          <p:nvPr/>
        </p:nvCxnSpPr>
        <p:spPr>
          <a:xfrm flipV="1">
            <a:off x="5233851" y="4502421"/>
            <a:ext cx="3095898" cy="370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CA82C7-13EB-5BEC-68A5-9B82296730C4}"/>
              </a:ext>
            </a:extLst>
          </p:cNvPr>
          <p:cNvCxnSpPr>
            <a:cxnSpLocks/>
          </p:cNvCxnSpPr>
          <p:nvPr/>
        </p:nvCxnSpPr>
        <p:spPr>
          <a:xfrm flipH="1">
            <a:off x="7315200" y="4502421"/>
            <a:ext cx="1014549" cy="3700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4D52CC-8C43-2177-2E4A-E8EBF3F8047D}"/>
              </a:ext>
            </a:extLst>
          </p:cNvPr>
          <p:cNvCxnSpPr>
            <a:cxnSpLocks/>
          </p:cNvCxnSpPr>
          <p:nvPr/>
        </p:nvCxnSpPr>
        <p:spPr>
          <a:xfrm flipV="1">
            <a:off x="7338061" y="4502421"/>
            <a:ext cx="3010987" cy="370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0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5B0A-2C58-518B-66BE-B93CE6EE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Workflow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D927-30E7-BF76-814A-7BD5AF6D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two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event (e.g. program enrollment) triggers single task (e.g., assessment)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Assessment then triggers another of the same assessment on recurring basis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CD6FE-29DC-F3A8-0D29-6922A676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3734"/>
            <a:ext cx="12192000" cy="14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4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E674-E919-A20B-D2EB-7659B724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Summary –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2857-2F02-DCC4-D7BE-E8366938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06880"/>
            <a:ext cx="11353800" cy="5151120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'Schedule a(n)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task_to_schedule.event_name</a:t>
            </a:r>
            <a:r>
              <a:rPr lang="en-US" dirty="0">
                <a:latin typeface="Consolas" panose="020B0609020204030204" pitchFamily="49" charset="0"/>
              </a:rPr>
              <a:t> , '')+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to be completed by (a) ' +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(coalesce(</a:t>
            </a:r>
            <a:r>
              <a:rPr lang="en-US" dirty="0" err="1">
                <a:latin typeface="Consolas" panose="020B0609020204030204" pitchFamily="49" charset="0"/>
              </a:rPr>
              <a:t>worker_assignment_type.event_name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worker_role.description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people.first_name</a:t>
            </a:r>
            <a:r>
              <a:rPr lang="en-US" dirty="0">
                <a:latin typeface="Consolas" panose="020B0609020204030204" pitchFamily="49" charset="0"/>
              </a:rPr>
              <a:t> + ' '+ </a:t>
            </a:r>
            <a:r>
              <a:rPr lang="en-US" dirty="0" err="1">
                <a:latin typeface="Consolas" panose="020B0609020204030204" pitchFamily="49" charset="0"/>
              </a:rPr>
              <a:t>people.last_name</a:t>
            </a:r>
            <a:r>
              <a:rPr lang="en-US" dirty="0">
                <a:latin typeface="Consolas" panose="020B0609020204030204" pitchFamily="49" charset="0"/>
              </a:rPr>
              <a:t>), '') +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in ' +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program_responsible.program_name</a:t>
            </a:r>
            <a:r>
              <a:rPr lang="en-US" dirty="0">
                <a:latin typeface="Consolas" panose="020B0609020204030204" pitchFamily="49" charset="0"/>
              </a:rPr>
              <a:t>, '') +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', due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(cast(</a:t>
            </a:r>
            <a:r>
              <a:rPr lang="en-US" dirty="0" err="1">
                <a:latin typeface="Consolas" panose="020B0609020204030204" pitchFamily="49" charset="0"/>
              </a:rPr>
              <a:t>workflows_events_schedules.beginning_interval</a:t>
            </a:r>
            <a:r>
              <a:rPr lang="en-US" dirty="0">
                <a:latin typeface="Consolas" panose="020B0609020204030204" pitchFamily="49" charset="0"/>
              </a:rPr>
              <a:t> as varchar), '') +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beginning_indicator_tbl.description</a:t>
            </a:r>
            <a:r>
              <a:rPr lang="en-US" dirty="0">
                <a:latin typeface="Consolas" panose="020B0609020204030204" pitchFamily="49" charset="0"/>
              </a:rPr>
              <a:t>, '')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after the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dd_columns.column_caption</a:t>
            </a:r>
            <a:r>
              <a:rPr lang="en-US" dirty="0">
                <a:latin typeface="Consolas" panose="020B0609020204030204" pitchFamily="49" charset="0"/>
              </a:rPr>
              <a:t>, '')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of a completed or initiated ' +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trigger_event.event_name</a:t>
            </a:r>
            <a:r>
              <a:rPr lang="en-US" dirty="0">
                <a:latin typeface="Consolas" panose="020B0609020204030204" pitchFamily="49" charset="0"/>
              </a:rPr>
              <a:t>, '') +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in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trigger_program.program_name</a:t>
            </a:r>
            <a:r>
              <a:rPr lang="en-US" dirty="0">
                <a:latin typeface="Consolas" panose="020B0609020204030204" pitchFamily="49" charset="0"/>
              </a:rPr>
              <a:t>, '')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workflows_events_schedules.is_recurring_schedule</a:t>
            </a:r>
            <a:r>
              <a:rPr lang="en-US" dirty="0">
                <a:latin typeface="Consolas" panose="020B0609020204030204" pitchFamily="49" charset="0"/>
              </a:rPr>
              <a:t> = 1 or exists (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SELECT 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from </a:t>
            </a:r>
            <a:r>
              <a:rPr lang="en-US" dirty="0" err="1">
                <a:latin typeface="Consolas" panose="020B0609020204030204" pitchFamily="49" charset="0"/>
              </a:rPr>
              <a:t>workflows_event_triggers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inner join </a:t>
            </a:r>
            <a:r>
              <a:rPr lang="en-US" dirty="0" err="1">
                <a:latin typeface="Consolas" panose="020B0609020204030204" pitchFamily="49" charset="0"/>
              </a:rPr>
              <a:t>workflows_events</a:t>
            </a:r>
            <a:r>
              <a:rPr lang="en-US" dirty="0">
                <a:latin typeface="Consolas" panose="020B0609020204030204" pitchFamily="49" charset="0"/>
              </a:rPr>
              <a:t> on </a:t>
            </a:r>
            <a:r>
              <a:rPr lang="en-US" dirty="0" err="1">
                <a:latin typeface="Consolas" panose="020B0609020204030204" pitchFamily="49" charset="0"/>
              </a:rPr>
              <a:t>workflows_event_triggers.workflows_event_triggers_id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workflows_events.workflows_event_triggers_id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inner join </a:t>
            </a:r>
            <a:r>
              <a:rPr lang="en-US" dirty="0" err="1">
                <a:latin typeface="Consolas" panose="020B0609020204030204" pitchFamily="49" charset="0"/>
              </a:rPr>
              <a:t>workflows_events_schedules</a:t>
            </a:r>
            <a:r>
              <a:rPr lang="en-US" dirty="0">
                <a:latin typeface="Consolas" panose="020B0609020204030204" pitchFamily="49" charset="0"/>
              </a:rPr>
              <a:t> on </a:t>
            </a:r>
            <a:r>
              <a:rPr lang="en-US" dirty="0" err="1">
                <a:latin typeface="Consolas" panose="020B0609020204030204" pitchFamily="49" charset="0"/>
              </a:rPr>
              <a:t>workflows_events.workflows_events_id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workflows_events_schedules.workflows_events_id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where </a:t>
            </a:r>
            <a:r>
              <a:rPr lang="en-US" dirty="0" err="1">
                <a:latin typeface="Consolas" panose="020B0609020204030204" pitchFamily="49" charset="0"/>
              </a:rPr>
              <a:t>workflows_event_triggers.event_definition_id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workflows_events.event_definition_id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workflows_event_triggers.workflows_rules_id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workflows_rules.workflows_rules_id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workflows_events.is_active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workflows_event_triggers.is_active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workflows_events.is_active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workflows_events_schedules.is_recurring_schedule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task_to_schedule.event_definition_id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workflows_events.event_definition_id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), ', then recurring every ' +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(cast(</a:t>
            </a:r>
            <a:r>
              <a:rPr lang="en-US" dirty="0" err="1">
                <a:latin typeface="Consolas" panose="020B0609020204030204" pitchFamily="49" charset="0"/>
              </a:rPr>
              <a:t>workflows_events_schedules.schedule_interval_amount</a:t>
            </a:r>
            <a:r>
              <a:rPr lang="en-US" dirty="0">
                <a:latin typeface="Consolas" panose="020B0609020204030204" pitchFamily="49" charset="0"/>
              </a:rPr>
              <a:t> as varchar), '__')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schedule_interval_type_tbl.description</a:t>
            </a:r>
            <a:r>
              <a:rPr lang="en-US" dirty="0">
                <a:latin typeface="Consolas" panose="020B0609020204030204" pitchFamily="49" charset="0"/>
              </a:rPr>
              <a:t>, '__')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 (on a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iif</a:t>
            </a:r>
            <a:r>
              <a:rPr lang="en-US" dirty="0">
                <a:latin typeface="Consolas" panose="020B0609020204030204" pitchFamily="49" charset="0"/>
              </a:rPr>
              <a:t>(exists (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SELECT 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from </a:t>
            </a:r>
            <a:r>
              <a:rPr lang="en-US" dirty="0" err="1">
                <a:latin typeface="Consolas" panose="020B0609020204030204" pitchFamily="49" charset="0"/>
              </a:rPr>
              <a:t>workflows_event_triggers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inner join </a:t>
            </a:r>
            <a:r>
              <a:rPr lang="en-US" dirty="0" err="1">
                <a:latin typeface="Consolas" panose="020B0609020204030204" pitchFamily="49" charset="0"/>
              </a:rPr>
              <a:t>workflows_events</a:t>
            </a:r>
            <a:r>
              <a:rPr lang="en-US" dirty="0">
                <a:latin typeface="Consolas" panose="020B0609020204030204" pitchFamily="49" charset="0"/>
              </a:rPr>
              <a:t> on </a:t>
            </a:r>
            <a:r>
              <a:rPr lang="en-US" dirty="0" err="1">
                <a:latin typeface="Consolas" panose="020B0609020204030204" pitchFamily="49" charset="0"/>
              </a:rPr>
              <a:t>workflows_event_triggers.workflows_event_triggers_id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workflows_events.workflows_event_triggers_id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inner join </a:t>
            </a:r>
            <a:r>
              <a:rPr lang="en-US" dirty="0" err="1">
                <a:latin typeface="Consolas" panose="020B0609020204030204" pitchFamily="49" charset="0"/>
              </a:rPr>
              <a:t>workflows_events_schedules</a:t>
            </a:r>
            <a:r>
              <a:rPr lang="en-US" dirty="0">
                <a:latin typeface="Consolas" panose="020B0609020204030204" pitchFamily="49" charset="0"/>
              </a:rPr>
              <a:t> on </a:t>
            </a:r>
            <a:r>
              <a:rPr lang="en-US" dirty="0" err="1">
                <a:latin typeface="Consolas" panose="020B0609020204030204" pitchFamily="49" charset="0"/>
              </a:rPr>
              <a:t>workflows_events.workflows_events_id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workflows_events_schedules.workflows_events_id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where </a:t>
            </a:r>
            <a:r>
              <a:rPr lang="en-US" dirty="0" err="1">
                <a:latin typeface="Consolas" panose="020B0609020204030204" pitchFamily="49" charset="0"/>
              </a:rPr>
              <a:t>workflows_event_triggers.event_definition_id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workflows_events.event_definition_id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workflows_event_triggers.workflows_rules_id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workflows_rules.workflows_rules_id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workflows_events.is_active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workflows_event_triggers.is_active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workflows_events.is_active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workflows_events_schedules.is_recurring_schedule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and </a:t>
            </a:r>
            <a:r>
              <a:rPr lang="en-US" dirty="0" err="1">
                <a:latin typeface="Consolas" panose="020B0609020204030204" pitchFamily="49" charset="0"/>
              </a:rPr>
              <a:t>task_to_schedule.event_definition_id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workflows_events.event_definition_id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), 'floating', 'fixed') + ' schedule)', '')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iif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workflows_events_schedules.is_weekday</a:t>
            </a:r>
            <a:r>
              <a:rPr lang="en-US" dirty="0">
                <a:latin typeface="Consolas" panose="020B0609020204030204" pitchFamily="49" charset="0"/>
              </a:rPr>
              <a:t> = 1, ' (only on weekdays) ', '__')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for clients aged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(cast(</a:t>
            </a:r>
            <a:r>
              <a:rPr lang="en-US" dirty="0" err="1">
                <a:latin typeface="Consolas" panose="020B0609020204030204" pitchFamily="49" charset="0"/>
              </a:rPr>
              <a:t>workflows_events_schedules.age_from</a:t>
            </a:r>
            <a:r>
              <a:rPr lang="en-US" dirty="0">
                <a:latin typeface="Consolas" panose="020B0609020204030204" pitchFamily="49" charset="0"/>
              </a:rPr>
              <a:t> as varchar), '__')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to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(cast(</a:t>
            </a:r>
            <a:r>
              <a:rPr lang="en-US" dirty="0" err="1">
                <a:latin typeface="Consolas" panose="020B0609020204030204" pitchFamily="49" charset="0"/>
              </a:rPr>
              <a:t>workflows_events_schedules.age_to</a:t>
            </a:r>
            <a:r>
              <a:rPr lang="en-US" dirty="0">
                <a:latin typeface="Consolas" panose="020B0609020204030204" pitchFamily="49" charset="0"/>
              </a:rPr>
              <a:t> as varchar), '__')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'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isnull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age_indicator_tbl.description</a:t>
            </a:r>
            <a:r>
              <a:rPr lang="en-US" dirty="0">
                <a:latin typeface="Consolas" panose="020B0609020204030204" pitchFamily="49" charset="0"/>
              </a:rPr>
              <a:t>, '__') 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' old.' as </a:t>
            </a:r>
            <a:r>
              <a:rPr lang="en-US" dirty="0" err="1">
                <a:latin typeface="Consolas" panose="020B0609020204030204" pitchFamily="49" charset="0"/>
              </a:rPr>
              <a:t>workflow_summary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5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9C7E-B14C-C746-064F-CAC5C60B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Summary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3D30-0143-A7BB-081A-166126F9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Schedule a(n) Daily Living Assessment DLA 20 to be completed by (a) Primary Worker Assignment in CCBHC, due 45 Day(s) after the Actual Date of a completed or initiated Program Enrollment in CCBHC, then recurring every 90 Day(s) (on a floating schedule) (only on weekdays) for clients aged 0 to 99 Year(s)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AF3F-2DCA-4D2E-DB2F-CD4A05B2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Output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42130E-0E90-5D6C-1475-262E992C7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92754"/>
              </p:ext>
            </p:extLst>
          </p:nvPr>
        </p:nvGraphicFramePr>
        <p:xfrm>
          <a:off x="0" y="1881856"/>
          <a:ext cx="12191999" cy="4976144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74290">
                  <a:extLst>
                    <a:ext uri="{9D8B030D-6E8A-4147-A177-3AD203B41FA5}">
                      <a16:colId xmlns:a16="http://schemas.microsoft.com/office/drawing/2014/main" val="626774852"/>
                    </a:ext>
                  </a:extLst>
                </a:gridCol>
                <a:gridCol w="1057709">
                  <a:extLst>
                    <a:ext uri="{9D8B030D-6E8A-4147-A177-3AD203B41FA5}">
                      <a16:colId xmlns:a16="http://schemas.microsoft.com/office/drawing/2014/main" val="17127550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138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83649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663947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5410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324966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40940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51794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542167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277474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6364129"/>
                    </a:ext>
                  </a:extLst>
                </a:gridCol>
              </a:tblGrid>
              <a:tr h="167204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Summary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Trigger Event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Event to Schedule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Program Responsible for Task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Worker Type Responsible for Task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Client Criteria for Trigger to Apply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Time from Trigger to Event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Recurrence Period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Is Event Recurring? (yes or no)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Is Recurrence Fixed (based on due date of prior event) or Floating (based on actual date)?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workflow_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category</a:t>
                      </a:r>
                    </a:p>
                  </a:txBody>
                  <a:tcPr marL="57150" marR="571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workflow_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name</a:t>
                      </a:r>
                    </a:p>
                  </a:txBody>
                  <a:tcPr marL="57150" marR="57150" marT="38100" marB="38100" anchor="ctr"/>
                </a:tc>
                <a:extLst>
                  <a:ext uri="{0D108BD9-81ED-4DB2-BD59-A6C34878D82A}">
                    <a16:rowId xmlns:a16="http://schemas.microsoft.com/office/drawing/2014/main" val="65894199"/>
                  </a:ext>
                </a:extLst>
              </a:tr>
              <a:tr h="3304098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Schedule a(n) Daily Living Assessment DLA 20 to be completed by (a) Primary Worker Assignment in CCBHC, due 45 Day(s) after the Actual Date of a completed or initiated Program Enrollment in CCBHC, then recurring every 90 Day(s) (on a floating schedule) (only on weekdays) for clients aged 0 to 99 Year(s) old.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Program Enrollment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Daily Living Assessment DLA 20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CCBHC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Primary Worker Assignment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Program Modifier(Active) is CCBHC - Nebraska; Program Enrolled(Active) is CCBHC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45 Day(s)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90 Day(s)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Floating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DLA-20</a:t>
                      </a:r>
                    </a:p>
                  </a:txBody>
                  <a:tcPr marL="32058" marR="32058" marT="21372" marB="21372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CCBHC NE - DLA20</a:t>
                      </a:r>
                    </a:p>
                  </a:txBody>
                  <a:tcPr marL="32058" marR="32058" marT="21372" marB="21372" anchor="ctr"/>
                </a:tc>
                <a:extLst>
                  <a:ext uri="{0D108BD9-81ED-4DB2-BD59-A6C34878D82A}">
                    <a16:rowId xmlns:a16="http://schemas.microsoft.com/office/drawing/2014/main" val="84009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59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217EA-DF99-E1D0-E2C3-EB45E9CD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Open 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0F201-FB90-9449-D6C4-C3C651338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B3B556-7E65-1530-B007-14FAAB52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Hyperlinks to Editable Forms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FE526-6FE3-560D-9A07-DF6F6B2C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myEvolvCode</a:t>
            </a:r>
            <a:r>
              <a:rPr lang="en-US" dirty="0">
                <a:hlinkClick r:id="rId2"/>
              </a:rPr>
              <a:t>/SQL Views/Hyperlink to Editable Form (View).md at main · </a:t>
            </a:r>
            <a:r>
              <a:rPr lang="en-US" dirty="0" err="1">
                <a:hlinkClick r:id="rId2"/>
              </a:rPr>
              <a:t>myEvolv</a:t>
            </a:r>
            <a:r>
              <a:rPr lang="en-US" dirty="0">
                <a:hlinkClick r:id="rId2"/>
              </a:rPr>
              <a:t>-Development-Community/</a:t>
            </a:r>
            <a:r>
              <a:rPr lang="en-US" dirty="0" err="1">
                <a:hlinkClick r:id="rId2"/>
              </a:rPr>
              <a:t>myEvolvCode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2403-A81C-EEEF-385B-320D46B3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C42D-4409-3C60-4C6C-9F1024F3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webpages have associated Universal Resource Locators (URLs) to identify them</a:t>
            </a:r>
          </a:p>
          <a:p>
            <a:r>
              <a:rPr lang="en-US" dirty="0"/>
              <a:t>All forms and pop-up windows in </a:t>
            </a:r>
            <a:r>
              <a:rPr lang="en-US" dirty="0" err="1"/>
              <a:t>myEvolv</a:t>
            </a:r>
            <a:r>
              <a:rPr lang="en-US" dirty="0"/>
              <a:t> are nested webpages (usually nested windows or </a:t>
            </a:r>
            <a:r>
              <a:rPr lang="en-US" dirty="0" err="1"/>
              <a:t>iframes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Have their own URLs, accessible through JavaScript as </a:t>
            </a:r>
            <a:r>
              <a:rPr lang="en-US" dirty="0" err="1">
                <a:latin typeface="Consolas" panose="020B0609020204030204" pitchFamily="49" charset="0"/>
              </a:rPr>
              <a:t>window.location.href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These URLs can be accessed like any other webpage</a:t>
            </a:r>
          </a:p>
        </p:txBody>
      </p:sp>
    </p:spTree>
    <p:extLst>
      <p:ext uri="{BB962C8B-B14F-4D97-AF65-F5344CB8AC3E}">
        <p14:creationId xmlns:p14="http://schemas.microsoft.com/office/powerpoint/2010/main" val="134033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E58C-1177-8CD6-350B-7CF2965D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11BE-C287-A867-F6D3-C065A554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2011"/>
            <a:ext cx="4739268" cy="4920863"/>
          </a:xfrm>
        </p:spPr>
        <p:txBody>
          <a:bodyPr>
            <a:normAutofit/>
          </a:bodyPr>
          <a:lstStyle/>
          <a:p>
            <a:r>
              <a:rPr lang="en-US" dirty="0"/>
              <a:t>Form URLs include query strings which determine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record to show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What form to use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What permissions the user has</a:t>
            </a:r>
          </a:p>
          <a:p>
            <a:pPr lvl="1"/>
            <a:r>
              <a:rPr lang="en-US" dirty="0"/>
              <a:t>Other information to pass to the form</a:t>
            </a:r>
          </a:p>
          <a:p>
            <a:r>
              <a:rPr lang="en-US" dirty="0"/>
              <a:t>Queries start with a ? and terms are joined with &amp;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F2F82-ED52-A497-7F30-E62407B65B12}"/>
              </a:ext>
            </a:extLst>
          </p:cNvPr>
          <p:cNvSpPr txBox="1"/>
          <p:nvPr/>
        </p:nvSpPr>
        <p:spPr>
          <a:xfrm>
            <a:off x="4739268" y="1166842"/>
            <a:ext cx="76088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https://myevolvheartlanddevxb.netsmartcloud.com/Form.aspx?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u="sng" dirty="0" err="1">
                <a:solidFill>
                  <a:schemeClr val="accent1"/>
                </a:solidFill>
                <a:latin typeface="Consolas" panose="020B0609020204030204" pitchFamily="49" charset="0"/>
              </a:rPr>
              <a:t>parent_value</a:t>
            </a:r>
            <a:r>
              <a:rPr lang="en-US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=3aba6f29-7728-4128-9121-835ed84b6cd4&amp;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mode=ADD&amp;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unit_id</a:t>
            </a:r>
            <a:r>
              <a:rPr lang="en-US" dirty="0">
                <a:latin typeface="Consolas" panose="020B0609020204030204" pitchFamily="49" charset="0"/>
              </a:rPr>
              <a:t>=&amp;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u="sng" dirty="0" err="1">
                <a:solidFill>
                  <a:schemeClr val="accent1"/>
                </a:solidFill>
                <a:latin typeface="Consolas" panose="020B0609020204030204" pitchFamily="49" charset="0"/>
              </a:rPr>
              <a:t>key_value</a:t>
            </a:r>
            <a:r>
              <a:rPr lang="en-US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=new&amp;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event_id</a:t>
            </a:r>
            <a:r>
              <a:rPr lang="en-US" dirty="0">
                <a:latin typeface="Consolas" panose="020B0609020204030204" pitchFamily="49" charset="0"/>
              </a:rPr>
              <a:t>=101ee0f8-24ce-495b-802b-b2d7f5251a62&amp;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form_header_id</a:t>
            </a:r>
            <a:r>
              <a:rPr lang="en-US" b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=3831ce1b-739e-4b0d-be9b-3e2b2c283303&amp;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service_track</a:t>
            </a:r>
            <a:r>
              <a:rPr lang="en-US" dirty="0">
                <a:latin typeface="Consolas" panose="020B0609020204030204" pitchFamily="49" charset="0"/>
              </a:rPr>
              <a:t>=e6380d6c-4650-4b62-9ce6-ea9dd7617c50&amp;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module_code</a:t>
            </a:r>
            <a:r>
              <a:rPr lang="en-US" dirty="0">
                <a:latin typeface="Consolas" panose="020B0609020204030204" pitchFamily="49" charset="0"/>
              </a:rPr>
              <a:t>=CLIENTS&amp;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belongs2event=&amp;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unit=&amp;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rp</a:t>
            </a:r>
            <a:r>
              <a:rPr lang="en-US" dirty="0">
                <a:latin typeface="Consolas" panose="020B0609020204030204" pitchFamily="49" charset="0"/>
              </a:rPr>
              <a:t>=&amp;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is_add_allowed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=true&amp;</a:t>
            </a:r>
            <a:b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b="1" u="sng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is_edit_allowed</a:t>
            </a:r>
            <a:r>
              <a:rPr lang="en-US" b="1" u="sng" dirty="0">
                <a:solidFill>
                  <a:schemeClr val="accent5"/>
                </a:solidFill>
                <a:latin typeface="Consolas" panose="020B0609020204030204" pitchFamily="49" charset="0"/>
              </a:rPr>
              <a:t>=false&amp;</a:t>
            </a:r>
            <a:b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is_delete_allowed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=true&amp;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b="1" u="sng" dirty="0">
                <a:latin typeface="Consolas" panose="020B0609020204030204" pitchFamily="49" charset="0"/>
              </a:rPr>
              <a:t>caller=Listing</a:t>
            </a:r>
            <a:r>
              <a:rPr lang="en-US" dirty="0">
                <a:latin typeface="Consolas" panose="020B0609020204030204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96610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1AE0-E685-5731-BB24-7A9D2F0C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27B7-66A4-AE7F-A184-04F9EFB8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009"/>
            <a:ext cx="5138717" cy="4455957"/>
          </a:xfrm>
        </p:spPr>
        <p:txBody>
          <a:bodyPr>
            <a:normAutofit/>
          </a:bodyPr>
          <a:lstStyle/>
          <a:p>
            <a:r>
              <a:rPr lang="en-US" dirty="0"/>
              <a:t>The columns to use as </a:t>
            </a:r>
            <a:r>
              <a:rPr lang="en-US" dirty="0" err="1">
                <a:latin typeface="Consolas" panose="020B0609020204030204" pitchFamily="49" charset="0"/>
              </a:rPr>
              <a:t>key_value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Tw Cen MT 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parent_value</a:t>
            </a:r>
            <a:r>
              <a:rPr lang="en-US" dirty="0"/>
              <a:t> are visible in Form Info</a:t>
            </a:r>
          </a:p>
          <a:p>
            <a:pPr lvl="1"/>
            <a:r>
              <a:rPr lang="en-US" dirty="0"/>
              <a:t>Primary Key = </a:t>
            </a:r>
            <a:r>
              <a:rPr lang="en-US" dirty="0" err="1"/>
              <a:t>key_value</a:t>
            </a:r>
            <a:endParaRPr lang="en-US" dirty="0"/>
          </a:p>
          <a:p>
            <a:pPr lvl="1"/>
            <a:r>
              <a:rPr lang="en-US" dirty="0"/>
              <a:t>Parent Column = </a:t>
            </a:r>
            <a:r>
              <a:rPr lang="en-US" dirty="0" err="1"/>
              <a:t>parent_value</a:t>
            </a:r>
            <a:endParaRPr lang="en-US" dirty="0"/>
          </a:p>
          <a:p>
            <a:r>
              <a:rPr lang="en-US" dirty="0"/>
              <a:t>The tables and columns to match on are also indicated</a:t>
            </a:r>
          </a:p>
          <a:p>
            <a:r>
              <a:rPr lang="en-US" dirty="0"/>
              <a:t>The form can be looked up based on the event log, event definition, or hard-coded according to a compatible form family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D7B7F-EE9D-B220-8461-32F9257F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17" y="2102326"/>
            <a:ext cx="6078141" cy="32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8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78D2-D697-8AAC-533A-B6357C67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Extension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C426-1D34-D89F-2F9D-D53BF0F0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tables are marked in the Data Dictionary as 'Data Entry Table - Event Log Extension'</a:t>
            </a:r>
          </a:p>
          <a:p>
            <a:r>
              <a:rPr lang="en-US" dirty="0"/>
              <a:t>Their primary keys are duplicates of </a:t>
            </a:r>
            <a:r>
              <a:rPr lang="en-US" dirty="0" err="1">
                <a:latin typeface="Consolas" panose="020B0609020204030204" pitchFamily="49" charset="0"/>
              </a:rPr>
              <a:t>event_log.event_log_id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can be matched directly against that table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0F175-C48E-6735-B5C1-9D59330728D8}"/>
              </a:ext>
            </a:extLst>
          </p:cNvPr>
          <p:cNvSpPr txBox="1"/>
          <p:nvPr/>
        </p:nvSpPr>
        <p:spPr>
          <a:xfrm>
            <a:off x="0" y="3657600"/>
            <a:ext cx="12192000" cy="3139321"/>
          </a:xfrm>
          <a:prstGeom prst="rect">
            <a:avLst/>
          </a:prstGeom>
          <a:noFill/>
        </p:spPr>
        <p:txBody>
          <a:bodyPr wrap="square" numCol="5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aba_data_collection_id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aba_session_id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adoption_activities_id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authorization_requests_id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benefits_assignments_id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call_center_id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care_manager_notes_id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care_manager_program_enrollment_id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cdss_notifications_id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collaterals_id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consents_id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contacts_id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diagnosis_data_id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disclosure_id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ebp_history_id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employment_history_id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enrollment_id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entry_attempts_id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follow_up_activities_id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follow_ups_id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gp_certification_id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gp_requirements_id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group_oc_status_id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health_id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hiv_status_his_id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hl7_imports_id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immunization_history_id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incident_header_id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incident_medical_exam_id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incident_medication_id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incident_physical_findings_id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incident_restraint_id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income_history_id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lab_tests_id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legal_history_id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letters_id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living_arrangement_id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marital_history_id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medication_administered_history_id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medication_history_id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monthly_income_id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nod_id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other_activities_id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outreach_header_id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patient_reminder_id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people_allergies_id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people_case_elgibility_id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people_degree_id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people_history_id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ph_encounters_id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physical_characteristics_id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ppg_history_id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pregnancy_history_id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primary_birth_control_id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problems_id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program_enrollment_id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program_modifier_enrollment_id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random_event_definition_id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referral_attachments_id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referral_inquiry_id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referrals_made_id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referrals_made_status_id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referrals_to_agency_id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resource_liability_data_id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restriction_entry_attempts_id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restrictions_id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school_assignments_client_id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service_plan_addendum_id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service_plan_development_id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service_plan_header_id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service_track_id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service_track_status_id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shopping_cart_id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smoking_status_id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staff_activities_id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staff_tasks_id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staff_time_off_id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standing_orders_id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state_reporting_id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state_reporting_other_id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strengths_id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substance_use_history_id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supply_history_id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test_header_id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training_id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work_placement_verification_id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worker_assignment_id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workflows_system_facts_id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0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3650-97A3-00B1-1AF2-74EF8F0E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&lt;a&gt;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D2B2-60A3-45CF-3545-924F30A0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&lt;a&gt; </a:t>
            </a:r>
            <a:r>
              <a:rPr lang="en-US" dirty="0"/>
              <a:t>tags mark hyperlinks</a:t>
            </a:r>
          </a:p>
          <a:p>
            <a:r>
              <a:rPr lang="en-US" dirty="0">
                <a:latin typeface="Consolas" panose="020B0609020204030204" pitchFamily="49" charset="0"/>
              </a:rPr>
              <a:t>&lt;a target="_blank"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="https://netsmartconnect.com/"&gt;An example hyperlink&lt;/a&gt;</a:t>
            </a:r>
          </a:p>
          <a:p>
            <a:r>
              <a:rPr lang="en-US" dirty="0"/>
              <a:t>Renders like: </a:t>
            </a:r>
            <a:r>
              <a:rPr lang="en-US" dirty="0">
                <a:hlinkClick r:id="rId2"/>
              </a:rPr>
              <a:t>https://netsmartconnect.com/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/>
              <a:t> indicates where the link should open (_blank opens a new tab)</a:t>
            </a:r>
          </a:p>
          <a:p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/>
              <a:t> indicates what address to open</a:t>
            </a:r>
          </a:p>
          <a:p>
            <a:r>
              <a:rPr lang="en-US" dirty="0"/>
              <a:t>Display text appears between opening (</a:t>
            </a:r>
            <a:r>
              <a:rPr lang="en-US" dirty="0">
                <a:latin typeface="Consolas" panose="020B0609020204030204" pitchFamily="49" charset="0"/>
              </a:rPr>
              <a:t>&lt;a&gt;</a:t>
            </a:r>
            <a:r>
              <a:rPr lang="en-US" dirty="0"/>
              <a:t>) and closing (</a:t>
            </a:r>
            <a:r>
              <a:rPr lang="en-US" dirty="0">
                <a:latin typeface="Consolas" panose="020B0609020204030204" pitchFamily="49" charset="0"/>
              </a:rPr>
              <a:t>&lt;/a&gt;</a:t>
            </a:r>
            <a:r>
              <a:rPr lang="en-US" dirty="0"/>
              <a:t>) tags</a:t>
            </a:r>
          </a:p>
        </p:txBody>
      </p:sp>
    </p:spTree>
    <p:extLst>
      <p:ext uri="{BB962C8B-B14F-4D97-AF65-F5344CB8AC3E}">
        <p14:creationId xmlns:p14="http://schemas.microsoft.com/office/powerpoint/2010/main" val="139155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D4C0-E669-77E1-B74B-C77E2A74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CONCAT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81FB-0309-BBD0-9DE6-66F5B43F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CONCAT</a:t>
            </a:r>
            <a:r>
              <a:rPr lang="en-US" dirty="0"/>
              <a:t> to combine text and to compose the HTML tag (URL and all)</a:t>
            </a:r>
          </a:p>
          <a:p>
            <a:r>
              <a:rPr lang="en-US" dirty="0"/>
              <a:t>Can be done in Virtual View definition or in Report Designer (as calculated column)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SELECT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CONCAT(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'&lt;a target="_blank"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="https://myevolvagencyxb.netsmartcloud.com/</a:t>
            </a:r>
            <a:r>
              <a:rPr lang="en-US" dirty="0" err="1">
                <a:latin typeface="Consolas" panose="020B0609020204030204" pitchFamily="49" charset="0"/>
              </a:rPr>
              <a:t>Form.aspx?caller</a:t>
            </a:r>
            <a:r>
              <a:rPr lang="en-US" dirty="0">
                <a:latin typeface="Consolas" panose="020B0609020204030204" pitchFamily="49" charset="0"/>
              </a:rPr>
              <a:t>=Listing&amp;', -- begin creating the hyperlink, using your agency's URL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</a:t>
            </a:r>
            <a:r>
              <a:rPr lang="en-US" dirty="0" err="1">
                <a:latin typeface="Consolas" panose="020B0609020204030204" pitchFamily="49" charset="0"/>
              </a:rPr>
              <a:t>key_value</a:t>
            </a:r>
            <a:r>
              <a:rPr lang="en-US" dirty="0">
                <a:latin typeface="Consolas" panose="020B0609020204030204" pitchFamily="49" charset="0"/>
              </a:rPr>
              <a:t>=', </a:t>
            </a:r>
            <a:r>
              <a:rPr lang="en-US" dirty="0" err="1">
                <a:latin typeface="Consolas" panose="020B0609020204030204" pitchFamily="49" charset="0"/>
              </a:rPr>
              <a:t>event_log.event_log_id</a:t>
            </a:r>
            <a:r>
              <a:rPr lang="en-US" dirty="0">
                <a:latin typeface="Consolas" panose="020B0609020204030204" pitchFamily="49" charset="0"/>
              </a:rPr>
              <a:t>, -- key value for form is the </a:t>
            </a:r>
            <a:r>
              <a:rPr lang="en-US" dirty="0" err="1">
                <a:latin typeface="Consolas" panose="020B0609020204030204" pitchFamily="49" charset="0"/>
              </a:rPr>
              <a:t>event_log_id</a:t>
            </a:r>
            <a:r>
              <a:rPr lang="en-US" dirty="0"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'&amp;</a:t>
            </a:r>
            <a:r>
              <a:rPr lang="en-US" dirty="0" err="1">
                <a:latin typeface="Consolas" panose="020B0609020204030204" pitchFamily="49" charset="0"/>
              </a:rPr>
              <a:t>parent_value</a:t>
            </a:r>
            <a:r>
              <a:rPr lang="en-US" dirty="0">
                <a:latin typeface="Consolas" panose="020B0609020204030204" pitchFamily="49" charset="0"/>
              </a:rPr>
              <a:t>=', </a:t>
            </a:r>
            <a:r>
              <a:rPr lang="en-US" dirty="0" err="1">
                <a:latin typeface="Consolas" panose="020B0609020204030204" pitchFamily="49" charset="0"/>
              </a:rPr>
              <a:t>event_log.people_id</a:t>
            </a:r>
            <a:r>
              <a:rPr lang="en-US" dirty="0">
                <a:latin typeface="Consolas" panose="020B0609020204030204" pitchFamily="49" charset="0"/>
              </a:rPr>
              <a:t>, -- parent value for the form is </a:t>
            </a:r>
            <a:r>
              <a:rPr lang="en-US" dirty="0" err="1">
                <a:latin typeface="Consolas" panose="020B0609020204030204" pitchFamily="49" charset="0"/>
              </a:rPr>
              <a:t>people_id</a:t>
            </a:r>
            <a:r>
              <a:rPr lang="en-US" dirty="0">
                <a:latin typeface="Consolas" panose="020B0609020204030204" pitchFamily="49" charset="0"/>
              </a:rPr>
              <a:t>. Modify if another parent value is needed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'&amp;</a:t>
            </a:r>
            <a:r>
              <a:rPr lang="en-US" dirty="0" err="1">
                <a:latin typeface="Consolas" panose="020B0609020204030204" pitchFamily="49" charset="0"/>
              </a:rPr>
              <a:t>form_header_id</a:t>
            </a:r>
            <a:r>
              <a:rPr lang="en-US" dirty="0">
                <a:latin typeface="Consolas" panose="020B0609020204030204" pitchFamily="49" charset="0"/>
              </a:rPr>
              <a:t>=', </a:t>
            </a:r>
            <a:r>
              <a:rPr lang="en-US" dirty="0" err="1">
                <a:latin typeface="Consolas" panose="020B0609020204030204" pitchFamily="49" charset="0"/>
              </a:rPr>
              <a:t>form_header.form_header_id</a:t>
            </a:r>
            <a:r>
              <a:rPr lang="en-US" dirty="0">
                <a:latin typeface="Consolas" panose="020B0609020204030204" pitchFamily="49" charset="0"/>
              </a:rPr>
              <a:t>, -- the form to launch, based on the event definition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'&amp;mode=</a:t>
            </a:r>
            <a:r>
              <a:rPr lang="en-US" dirty="0" err="1">
                <a:latin typeface="Consolas" panose="020B0609020204030204" pitchFamily="49" charset="0"/>
              </a:rPr>
              <a:t>EDIT&amp;is_edit_allowed</a:t>
            </a:r>
            <a:r>
              <a:rPr lang="en-US" dirty="0">
                <a:latin typeface="Consolas" panose="020B0609020204030204" pitchFamily="49" charset="0"/>
              </a:rPr>
              <a:t>=true#!"&gt;', -- ensures the form is editable when launched and closes the hyperlink tag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event_definition.event_name</a:t>
            </a:r>
            <a:r>
              <a:rPr lang="en-US" dirty="0">
                <a:latin typeface="Consolas" panose="020B0609020204030204" pitchFamily="49" charset="0"/>
              </a:rPr>
              <a:t>, ': ', </a:t>
            </a:r>
            <a:r>
              <a:rPr lang="en-US" dirty="0" err="1">
                <a:latin typeface="Consolas" panose="020B0609020204030204" pitchFamily="49" charset="0"/>
              </a:rPr>
              <a:t>event_log.actual_date</a:t>
            </a:r>
            <a:r>
              <a:rPr lang="en-US" dirty="0">
                <a:latin typeface="Consolas" panose="020B0609020204030204" pitchFamily="49" charset="0"/>
              </a:rPr>
              <a:t>, -- The text to display in the link, event name and 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'&lt;/a&gt;' -- closing tag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) AS hyperlink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form_header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INNER JOIN </a:t>
            </a:r>
            <a:r>
              <a:rPr lang="en-US" dirty="0" err="1">
                <a:latin typeface="Consolas" panose="020B0609020204030204" pitchFamily="49" charset="0"/>
              </a:rPr>
              <a:t>event_definition</a:t>
            </a:r>
            <a:r>
              <a:rPr lang="en-US" dirty="0">
                <a:latin typeface="Consolas" panose="020B0609020204030204" pitchFamily="49" charset="0"/>
              </a:rPr>
              <a:t> on </a:t>
            </a:r>
            <a:r>
              <a:rPr lang="en-US" dirty="0" err="1">
                <a:latin typeface="Consolas" panose="020B0609020204030204" pitchFamily="49" charset="0"/>
              </a:rPr>
              <a:t>event_definition.form_header_id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form_header.form_header_id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INNER JOIN </a:t>
            </a:r>
            <a:r>
              <a:rPr lang="en-US" dirty="0" err="1">
                <a:latin typeface="Consolas" panose="020B0609020204030204" pitchFamily="49" charset="0"/>
              </a:rPr>
              <a:t>event_log</a:t>
            </a:r>
            <a:r>
              <a:rPr lang="en-US" dirty="0">
                <a:latin typeface="Consolas" panose="020B0609020204030204" pitchFamily="49" charset="0"/>
              </a:rPr>
              <a:t> on </a:t>
            </a:r>
            <a:r>
              <a:rPr lang="en-US" dirty="0" err="1">
                <a:latin typeface="Consolas" panose="020B0609020204030204" pitchFamily="49" charset="0"/>
              </a:rPr>
              <a:t>event_log.event_definition_id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event_definition.event_definition_id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4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B747-7D2F-20C2-E0C4-41754EA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as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27A6-D931-355F-D549-66EA17910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&gt; User Tools &gt; Sub Reports - Virtual Views &gt; Virtual View Sub Reports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Reports &gt; NX Custom Reporting &gt; NX Custom Reporting &gt; Custom Reporting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2C2BF-7659-EAFE-925F-9606FF4B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75" y="2703712"/>
            <a:ext cx="4990635" cy="1277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03586-E126-DEB4-B78C-FEBD8A0B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075" y="4720055"/>
            <a:ext cx="9162403" cy="4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53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27548</TotalTime>
  <Words>2627</Words>
  <Application>Microsoft Office PowerPoint</Application>
  <PresentationFormat>Widescreen</PresentationFormat>
  <Paragraphs>348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Consolas</vt:lpstr>
      <vt:lpstr>Segoe UI</vt:lpstr>
      <vt:lpstr>Tw Cen MT</vt:lpstr>
      <vt:lpstr>Tw Cen MT </vt:lpstr>
      <vt:lpstr>Tw Cen MT Condensed</vt:lpstr>
      <vt:lpstr>Wingdings 3</vt:lpstr>
      <vt:lpstr>Integral</vt:lpstr>
      <vt:lpstr>Hyperlinks, Workflow Reporting, and Community Questions</vt:lpstr>
      <vt:lpstr>1. Hyperlinks to Editable Forms </vt:lpstr>
      <vt:lpstr>URLs</vt:lpstr>
      <vt:lpstr>URL Queries</vt:lpstr>
      <vt:lpstr>Getting the Components</vt:lpstr>
      <vt:lpstr>Event Log Extension Tables</vt:lpstr>
      <vt:lpstr>HTML &lt;a&gt; Tags</vt:lpstr>
      <vt:lpstr>SQL CONCAT Function</vt:lpstr>
      <vt:lpstr>Format as Memo</vt:lpstr>
      <vt:lpstr>Final Result</vt:lpstr>
      <vt:lpstr>Alternative Hyperlink: Use Netsmart Function</vt:lpstr>
      <vt:lpstr>2. Workflow Setup Report</vt:lpstr>
      <vt:lpstr>Purpose</vt:lpstr>
      <vt:lpstr>Fixed vs. Floating Recurrences</vt:lpstr>
      <vt:lpstr>Floating Workflow Setup</vt:lpstr>
      <vt:lpstr>Text Summary – SQL</vt:lpstr>
      <vt:lpstr>Text Summary - Output</vt:lpstr>
      <vt:lpstr>Report Output</vt:lpstr>
      <vt:lpstr>3. Open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Juarez</dc:creator>
  <cp:lastModifiedBy>Clayton Juarez</cp:lastModifiedBy>
  <cp:revision>3</cp:revision>
  <dcterms:created xsi:type="dcterms:W3CDTF">2025-01-22T16:58:39Z</dcterms:created>
  <dcterms:modified xsi:type="dcterms:W3CDTF">2025-02-10T20:06:53Z</dcterms:modified>
</cp:coreProperties>
</file>