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351" r:id="rId2"/>
    <p:sldId id="358" r:id="rId3"/>
    <p:sldId id="357" r:id="rId4"/>
    <p:sldId id="328" r:id="rId5"/>
    <p:sldId id="370" r:id="rId6"/>
    <p:sldId id="364" r:id="rId7"/>
    <p:sldId id="290" r:id="rId8"/>
    <p:sldId id="291" r:id="rId9"/>
    <p:sldId id="293" r:id="rId10"/>
    <p:sldId id="294" r:id="rId11"/>
    <p:sldId id="295" r:id="rId12"/>
    <p:sldId id="333" r:id="rId13"/>
    <p:sldId id="307" r:id="rId14"/>
    <p:sldId id="301" r:id="rId15"/>
    <p:sldId id="304" r:id="rId16"/>
    <p:sldId id="305" r:id="rId17"/>
    <p:sldId id="309" r:id="rId18"/>
    <p:sldId id="310" r:id="rId19"/>
    <p:sldId id="329" r:id="rId20"/>
    <p:sldId id="330" r:id="rId21"/>
    <p:sldId id="331" r:id="rId22"/>
    <p:sldId id="372" r:id="rId23"/>
    <p:sldId id="311" r:id="rId24"/>
    <p:sldId id="313" r:id="rId25"/>
    <p:sldId id="334" r:id="rId26"/>
    <p:sldId id="335" r:id="rId27"/>
    <p:sldId id="336" r:id="rId28"/>
    <p:sldId id="361" r:id="rId29"/>
    <p:sldId id="338" r:id="rId30"/>
    <p:sldId id="339" r:id="rId31"/>
    <p:sldId id="359" r:id="rId32"/>
    <p:sldId id="340" r:id="rId33"/>
    <p:sldId id="350" r:id="rId34"/>
    <p:sldId id="341" r:id="rId35"/>
    <p:sldId id="378" r:id="rId36"/>
    <p:sldId id="379" r:id="rId37"/>
    <p:sldId id="380" r:id="rId38"/>
    <p:sldId id="375" r:id="rId39"/>
    <p:sldId id="348" r:id="rId40"/>
    <p:sldId id="349" r:id="rId41"/>
    <p:sldId id="352" r:id="rId42"/>
    <p:sldId id="367" r:id="rId43"/>
    <p:sldId id="371" r:id="rId44"/>
    <p:sldId id="356" r:id="rId45"/>
    <p:sldId id="355" r:id="rId46"/>
    <p:sldId id="354" r:id="rId47"/>
    <p:sldId id="381" r:id="rId48"/>
    <p:sldId id="382" r:id="rId49"/>
    <p:sldId id="383" r:id="rId50"/>
    <p:sldId id="28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lvio Risso" initials="FR" lastIdx="1" clrIdx="0">
    <p:extLst>
      <p:ext uri="{19B8F6BF-5375-455C-9EA6-DF929625EA0E}">
        <p15:presenceInfo xmlns:p15="http://schemas.microsoft.com/office/powerpoint/2012/main" userId="Fulvio Riss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DCE6F2"/>
    <a:srgbClr val="FFE6C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69" autoAdjust="0"/>
    <p:restoredTop sz="90466" autoAdjust="0"/>
  </p:normalViewPr>
  <p:slideViewPr>
    <p:cSldViewPr>
      <p:cViewPr varScale="1">
        <p:scale>
          <a:sx n="100" d="100"/>
          <a:sy n="100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8A971-A083-4E33-89C8-515E1AE19390}" type="datetimeFigureOut">
              <a:rPr lang="it-IT" smtClean="0"/>
              <a:pPr/>
              <a:t>24/06/2017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30EEB-F31D-4D43-ADFD-C0B44BD99938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2FB9A-55FF-4424-BF04-204140058C21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20F38-AB81-4EFA-87F5-A23661CC3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3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0F38-AB81-4EFA-87F5-A23661CC321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10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0F38-AB81-4EFA-87F5-A23661CC321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5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0F38-AB81-4EFA-87F5-A23661CC321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10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0F38-AB81-4EFA-87F5-A23661CC321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1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0F38-AB81-4EFA-87F5-A23661CC32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1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0F38-AB81-4EFA-87F5-A23661CC32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0F38-AB81-4EFA-87F5-A23661CC32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1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0F38-AB81-4EFA-87F5-A23661CC32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0F38-AB81-4EFA-87F5-A23661CC32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45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0F38-AB81-4EFA-87F5-A23661CC32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0F38-AB81-4EFA-87F5-A23661CC321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20F38-AB81-4EFA-87F5-A23661CC321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5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3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196983"/>
            <a:ext cx="5382683" cy="45243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0300" y="1196983"/>
            <a:ext cx="5384800" cy="45243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9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79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696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13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5735" y="6588132"/>
            <a:ext cx="69469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© ETSI 2015. All rights reserved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-127000" y="6588132"/>
            <a:ext cx="508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F6BC455-FA3A-4262-BFAC-726B36CE6F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Point Corp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2750" y="360363"/>
            <a:ext cx="11279717" cy="3556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5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412749" y="952501"/>
            <a:ext cx="11266587" cy="5222329"/>
          </a:xfrm>
        </p:spPr>
        <p:txBody>
          <a:bodyPr/>
          <a:lstStyle>
            <a:lvl1pPr marL="285750" indent="-285750">
              <a:buClr>
                <a:srgbClr val="EB0028"/>
              </a:buClr>
              <a:buSzPct val="150000"/>
              <a:buFont typeface="Arial" panose="020B0604020202020204" pitchFamily="34" charset="0"/>
              <a:buChar char="•"/>
              <a:defRPr>
                <a:latin typeface="TIM Sans" panose="00000500000000000000" pitchFamily="2" charset="0"/>
              </a:defRPr>
            </a:lvl1pPr>
            <a:lvl2pPr marL="731838" indent="-285750">
              <a:buClr>
                <a:srgbClr val="EB0028"/>
              </a:buClr>
              <a:buSzPct val="150000"/>
              <a:buFont typeface="Arial" panose="020B0604020202020204" pitchFamily="34" charset="0"/>
              <a:buChar char="•"/>
              <a:defRPr>
                <a:latin typeface="TIM Sans" panose="00000500000000000000" pitchFamily="2" charset="0"/>
              </a:defRPr>
            </a:lvl2pPr>
            <a:lvl3pPr marL="1179513" indent="-285750">
              <a:buClr>
                <a:srgbClr val="EB0028"/>
              </a:buClr>
              <a:buSzPct val="100000"/>
              <a:buFont typeface="TIM Sans" panose="00000500000000000000" pitchFamily="50" charset="0"/>
              <a:buChar char="–"/>
              <a:defRPr>
                <a:latin typeface="TIM Sans" panose="00000500000000000000" pitchFamily="2" charset="0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4" name="Segnaposto data 7"/>
          <p:cNvSpPr>
            <a:spLocks noGrp="1"/>
          </p:cNvSpPr>
          <p:nvPr>
            <p:ph type="dt" sz="quarter" idx="37"/>
          </p:nvPr>
        </p:nvSpPr>
        <p:spPr>
          <a:xfrm>
            <a:off x="3790951" y="6303964"/>
            <a:ext cx="7586133" cy="211137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it-IT" dirty="0" smtClean="0"/>
              <a:t>Titolo della Relazione</a:t>
            </a:r>
            <a:endParaRPr lang="it-IT" dirty="0"/>
          </a:p>
        </p:txBody>
      </p:sp>
      <p:sp>
        <p:nvSpPr>
          <p:cNvPr id="6" name="Segnaposto piè di pagina 8"/>
          <p:cNvSpPr>
            <a:spLocks noGrp="1"/>
          </p:cNvSpPr>
          <p:nvPr>
            <p:ph type="ftr" sz="quarter" idx="38"/>
          </p:nvPr>
        </p:nvSpPr>
        <p:spPr>
          <a:xfrm>
            <a:off x="3790951" y="6448426"/>
            <a:ext cx="7586133" cy="220663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it-IT" smtClean="0"/>
              <a:t>Nome del Relatore, Nome Struttura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4125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3" y="274638"/>
            <a:ext cx="10970684" cy="84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96983"/>
            <a:ext cx="1097068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6308754"/>
            <a:ext cx="12192000" cy="549275"/>
          </a:xfrm>
          <a:prstGeom prst="rect">
            <a:avLst/>
          </a:prstGeom>
          <a:gradFill rotWithShape="0">
            <a:gsLst>
              <a:gs pos="0">
                <a:srgbClr val="8EDAB4"/>
              </a:gs>
              <a:gs pos="100000">
                <a:srgbClr val="2C885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>
              <a:cs typeface="+mn-cs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18" y="6327775"/>
            <a:ext cx="1934633" cy="50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 rot="10800000">
            <a:off x="0" y="1588"/>
            <a:ext cx="12192000" cy="260350"/>
          </a:xfrm>
          <a:prstGeom prst="rect">
            <a:avLst/>
          </a:prstGeom>
          <a:gradFill rotWithShape="0">
            <a:gsLst>
              <a:gs pos="0">
                <a:srgbClr val="8EDAB4"/>
              </a:gs>
              <a:gs pos="100000">
                <a:srgbClr val="2C885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350">
              <a:cs typeface="+mn-cs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0" y="0"/>
            <a:ext cx="12192000" cy="268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7500" tIns="35100" rIns="67500" bIns="35100"/>
          <a:lstStyle/>
          <a:p>
            <a:pPr algn="ctr">
              <a:spcBef>
                <a:spcPts val="61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75" noProof="0" dirty="0" smtClean="0">
                <a:solidFill>
                  <a:srgbClr val="FFFFFF"/>
                </a:solidFill>
                <a:latin typeface="Verdana" pitchFamily="34" charset="0"/>
              </a:rPr>
              <a:t>The FROG</a:t>
            </a:r>
            <a:r>
              <a:rPr lang="en-US" sz="975" baseline="0" noProof="0" dirty="0" smtClean="0">
                <a:solidFill>
                  <a:srgbClr val="FFFFFF"/>
                </a:solidFill>
                <a:latin typeface="Verdana" pitchFamily="34" charset="0"/>
              </a:rPr>
              <a:t> Multi-Domain Orchestrator </a:t>
            </a:r>
            <a:r>
              <a:rPr lang="en-US" sz="975" noProof="0" dirty="0" smtClean="0">
                <a:solidFill>
                  <a:srgbClr val="FFFFFF"/>
                </a:solidFill>
                <a:latin typeface="Verdana" pitchFamily="34" charset="0"/>
              </a:rPr>
              <a:t>– June 2017</a:t>
            </a:r>
            <a:endParaRPr lang="en-US" sz="975" noProof="0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9840384" y="6453217"/>
            <a:ext cx="1919816" cy="268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7500" tIns="35100" rIns="67500" bIns="35100"/>
          <a:lstStyle/>
          <a:p>
            <a:pPr algn="r">
              <a:spcBef>
                <a:spcPts val="61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fld id="{6713C1EB-ECF3-4B7C-ABE5-0C94F59DBDD0}" type="slidenum">
              <a:rPr lang="it-IT" sz="975" smtClean="0">
                <a:solidFill>
                  <a:srgbClr val="FFFFFF"/>
                </a:solidFill>
                <a:latin typeface="Verdana" pitchFamily="34" charset="0"/>
              </a:rPr>
              <a:pPr algn="r">
                <a:spcBef>
                  <a:spcPts val="61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  <a:defRPr/>
              </a:pPr>
              <a:t>‹#›</a:t>
            </a:fld>
            <a:r>
              <a:rPr lang="it-IT" sz="975" dirty="0" smtClean="0">
                <a:solidFill>
                  <a:srgbClr val="FFFFFF"/>
                </a:solidFill>
                <a:latin typeface="Verdana" pitchFamily="34" charset="0"/>
              </a:rPr>
              <a:t>/50</a:t>
            </a:r>
            <a:endParaRPr lang="it-IT" sz="975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6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25714B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3429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25714B"/>
          </a:solidFill>
          <a:latin typeface="Verdana" pitchFamily="34" charset="0"/>
        </a:defRPr>
      </a:lvl2pPr>
      <a:lvl3pPr algn="l" defTabSz="3429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25714B"/>
          </a:solidFill>
          <a:latin typeface="Verdana" pitchFamily="34" charset="0"/>
        </a:defRPr>
      </a:lvl3pPr>
      <a:lvl4pPr algn="l" defTabSz="3429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25714B"/>
          </a:solidFill>
          <a:latin typeface="Verdana" pitchFamily="34" charset="0"/>
        </a:defRPr>
      </a:lvl4pPr>
      <a:lvl5pPr algn="l" defTabSz="3429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25714B"/>
          </a:solidFill>
          <a:latin typeface="Verdana" pitchFamily="34" charset="0"/>
        </a:defRPr>
      </a:lvl5pPr>
      <a:lvl6pPr marL="1885950" indent="-171450" algn="l" defTabSz="3429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000000"/>
          </a:solidFill>
          <a:latin typeface="Verdana" pitchFamily="34" charset="0"/>
        </a:defRPr>
      </a:lvl6pPr>
      <a:lvl7pPr marL="2228850" indent="-171450" algn="l" defTabSz="3429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000000"/>
          </a:solidFill>
          <a:latin typeface="Verdana" pitchFamily="34" charset="0"/>
        </a:defRPr>
      </a:lvl7pPr>
      <a:lvl8pPr marL="2571750" indent="-171450" algn="l" defTabSz="3429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000000"/>
          </a:solidFill>
          <a:latin typeface="Verdana" pitchFamily="34" charset="0"/>
        </a:defRPr>
      </a:lvl8pPr>
      <a:lvl9pPr marL="2914650" indent="-171450" algn="l" defTabSz="3429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000000"/>
          </a:solidFill>
          <a:latin typeface="Verdana" pitchFamily="34" charset="0"/>
        </a:defRPr>
      </a:lvl9pPr>
    </p:titleStyle>
    <p:bodyStyle>
      <a:lvl1pPr marL="257175" indent="-257175" algn="l" defTabSz="342900" rtl="0" eaLnBrk="1" fontAlgn="base" hangingPunct="1">
        <a:lnSpc>
          <a:spcPct val="102000"/>
        </a:lnSpc>
        <a:spcBef>
          <a:spcPts val="11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800">
          <a:solidFill>
            <a:srgbClr val="00664D"/>
          </a:solidFill>
          <a:latin typeface="+mn-lt"/>
          <a:ea typeface="+mn-ea"/>
          <a:cs typeface="+mn-cs"/>
        </a:defRPr>
      </a:lvl1pPr>
      <a:lvl2pPr marL="557213" indent="-214313" algn="l" defTabSz="342900" rtl="0" eaLnBrk="1" fontAlgn="base" hangingPunct="1">
        <a:lnSpc>
          <a:spcPct val="102000"/>
        </a:lnSpc>
        <a:spcBef>
          <a:spcPts val="10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600">
          <a:solidFill>
            <a:srgbClr val="00664D"/>
          </a:solidFill>
          <a:latin typeface="+mn-lt"/>
          <a:cs typeface="+mn-cs"/>
        </a:defRPr>
      </a:lvl2pPr>
      <a:lvl3pPr marL="857250" indent="-171450" algn="l" defTabSz="342900" rtl="0" eaLnBrk="1" fontAlgn="base" hangingPunct="1">
        <a:lnSpc>
          <a:spcPct val="102000"/>
        </a:lnSpc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400">
          <a:solidFill>
            <a:srgbClr val="00664D"/>
          </a:solidFill>
          <a:latin typeface="+mn-lt"/>
          <a:cs typeface="+mn-cs"/>
        </a:defRPr>
      </a:lvl3pPr>
      <a:lvl4pPr marL="1200150" indent="-171450" algn="l" defTabSz="342900" rtl="0" eaLnBrk="1" fontAlgn="base" hangingPunct="1">
        <a:lnSpc>
          <a:spcPct val="102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200">
          <a:solidFill>
            <a:srgbClr val="00664D"/>
          </a:solidFill>
          <a:latin typeface="+mn-lt"/>
          <a:cs typeface="+mn-cs"/>
        </a:defRPr>
      </a:lvl4pPr>
      <a:lvl5pPr marL="1543050" indent="-171450" algn="l" defTabSz="342900" rtl="0" eaLnBrk="1" fontAlgn="base" hangingPunct="1">
        <a:lnSpc>
          <a:spcPct val="102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050">
          <a:solidFill>
            <a:srgbClr val="00664D"/>
          </a:solidFill>
          <a:latin typeface="+mn-lt"/>
          <a:cs typeface="+mn-cs"/>
        </a:defRPr>
      </a:lvl5pPr>
      <a:lvl6pPr marL="1885950" indent="-171450" algn="l" defTabSz="342900" rtl="0" eaLnBrk="1" fontAlgn="base" hangingPunct="1">
        <a:lnSpc>
          <a:spcPct val="102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050">
          <a:solidFill>
            <a:srgbClr val="000000"/>
          </a:solidFill>
          <a:latin typeface="+mn-lt"/>
          <a:cs typeface="+mn-cs"/>
        </a:defRPr>
      </a:lvl6pPr>
      <a:lvl7pPr marL="2228850" indent="-171450" algn="l" defTabSz="342900" rtl="0" eaLnBrk="1" fontAlgn="base" hangingPunct="1">
        <a:lnSpc>
          <a:spcPct val="102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050">
          <a:solidFill>
            <a:srgbClr val="000000"/>
          </a:solidFill>
          <a:latin typeface="+mn-lt"/>
          <a:cs typeface="+mn-cs"/>
        </a:defRPr>
      </a:lvl7pPr>
      <a:lvl8pPr marL="2571750" indent="-171450" algn="l" defTabSz="342900" rtl="0" eaLnBrk="1" fontAlgn="base" hangingPunct="1">
        <a:lnSpc>
          <a:spcPct val="102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050">
          <a:solidFill>
            <a:srgbClr val="000000"/>
          </a:solidFill>
          <a:latin typeface="+mn-lt"/>
          <a:cs typeface="+mn-cs"/>
        </a:defRPr>
      </a:lvl8pPr>
      <a:lvl9pPr marL="2914650" indent="-171450" algn="l" defTabSz="342900" rtl="0" eaLnBrk="1" fontAlgn="base" hangingPunct="1">
        <a:lnSpc>
          <a:spcPct val="102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05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26" Type="http://schemas.openxmlformats.org/officeDocument/2006/relationships/image" Target="../media/image52.png"/><Relationship Id="rId3" Type="http://schemas.openxmlformats.org/officeDocument/2006/relationships/image" Target="../media/image36.png"/><Relationship Id="rId21" Type="http://schemas.openxmlformats.org/officeDocument/2006/relationships/image" Target="../media/image48.png"/><Relationship Id="rId7" Type="http://schemas.openxmlformats.org/officeDocument/2006/relationships/image" Target="../media/image38.png"/><Relationship Id="rId12" Type="http://schemas.microsoft.com/office/2007/relationships/hdphoto" Target="../media/hdphoto4.wdp"/><Relationship Id="rId17" Type="http://schemas.openxmlformats.org/officeDocument/2006/relationships/image" Target="../media/image45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6" Type="http://schemas.microsoft.com/office/2007/relationships/hdphoto" Target="../media/hdphoto5.wdp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1.png"/><Relationship Id="rId24" Type="http://schemas.microsoft.com/office/2007/relationships/hdphoto" Target="../media/hdphoto6.wdp"/><Relationship Id="rId5" Type="http://schemas.microsoft.com/office/2007/relationships/hdphoto" Target="../media/hdphoto2.wdp"/><Relationship Id="rId15" Type="http://schemas.openxmlformats.org/officeDocument/2006/relationships/image" Target="../media/image44.png"/><Relationship Id="rId23" Type="http://schemas.openxmlformats.org/officeDocument/2006/relationships/image" Target="../media/image50.png"/><Relationship Id="rId28" Type="http://schemas.openxmlformats.org/officeDocument/2006/relationships/image" Target="../media/image54.png"/><Relationship Id="rId10" Type="http://schemas.openxmlformats.org/officeDocument/2006/relationships/image" Target="../media/image40.png"/><Relationship Id="rId19" Type="http://schemas.openxmlformats.org/officeDocument/2006/relationships/image" Target="../media/image35.png"/><Relationship Id="rId4" Type="http://schemas.openxmlformats.org/officeDocument/2006/relationships/image" Target="../media/image37.png"/><Relationship Id="rId9" Type="http://schemas.microsoft.com/office/2007/relationships/hdphoto" Target="../media/hdphoto3.wdp"/><Relationship Id="rId14" Type="http://schemas.openxmlformats.org/officeDocument/2006/relationships/image" Target="../media/image43.png"/><Relationship Id="rId22" Type="http://schemas.openxmlformats.org/officeDocument/2006/relationships/image" Target="../media/image49.png"/><Relationship Id="rId27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7.png"/><Relationship Id="rId7" Type="http://schemas.openxmlformats.org/officeDocument/2006/relationships/image" Target="../media/image6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68.png"/><Relationship Id="rId4" Type="http://schemas.openxmlformats.org/officeDocument/2006/relationships/image" Target="../media/image59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jpeg"/><Relationship Id="rId4" Type="http://schemas.openxmlformats.org/officeDocument/2006/relationships/image" Target="../media/image7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2.jpeg"/><Relationship Id="rId3" Type="http://schemas.openxmlformats.org/officeDocument/2006/relationships/image" Target="../media/image77.png"/><Relationship Id="rId7" Type="http://schemas.openxmlformats.org/officeDocument/2006/relationships/image" Target="../media/image9.png"/><Relationship Id="rId12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gif"/><Relationship Id="rId11" Type="http://schemas.openxmlformats.org/officeDocument/2006/relationships/image" Target="../media/image5.jpeg"/><Relationship Id="rId5" Type="http://schemas.openxmlformats.org/officeDocument/2006/relationships/image" Target="../media/image6.png"/><Relationship Id="rId15" Type="http://schemas.openxmlformats.org/officeDocument/2006/relationships/image" Target="../media/image84.png"/><Relationship Id="rId10" Type="http://schemas.openxmlformats.org/officeDocument/2006/relationships/image" Target="../media/image8.png"/><Relationship Id="rId4" Type="http://schemas.openxmlformats.org/officeDocument/2006/relationships/image" Target="../media/image78.png"/><Relationship Id="rId9" Type="http://schemas.openxmlformats.org/officeDocument/2006/relationships/image" Target="../media/image80.png"/><Relationship Id="rId14" Type="http://schemas.openxmlformats.org/officeDocument/2006/relationships/image" Target="../media/image83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2.jpeg"/><Relationship Id="rId3" Type="http://schemas.openxmlformats.org/officeDocument/2006/relationships/image" Target="../media/image77.png"/><Relationship Id="rId7" Type="http://schemas.openxmlformats.org/officeDocument/2006/relationships/image" Target="../media/image9.png"/><Relationship Id="rId12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gif"/><Relationship Id="rId11" Type="http://schemas.openxmlformats.org/officeDocument/2006/relationships/image" Target="../media/image5.jpeg"/><Relationship Id="rId5" Type="http://schemas.openxmlformats.org/officeDocument/2006/relationships/image" Target="../media/image6.png"/><Relationship Id="rId15" Type="http://schemas.openxmlformats.org/officeDocument/2006/relationships/image" Target="../media/image84.png"/><Relationship Id="rId10" Type="http://schemas.openxmlformats.org/officeDocument/2006/relationships/image" Target="../media/image8.png"/><Relationship Id="rId4" Type="http://schemas.openxmlformats.org/officeDocument/2006/relationships/image" Target="../media/image78.png"/><Relationship Id="rId9" Type="http://schemas.openxmlformats.org/officeDocument/2006/relationships/image" Target="../media/image80.png"/><Relationship Id="rId14" Type="http://schemas.openxmlformats.org/officeDocument/2006/relationships/image" Target="../media/image83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79.gif"/><Relationship Id="rId12" Type="http://schemas.openxmlformats.org/officeDocument/2006/relationships/image" Target="../media/image5.jpeg"/><Relationship Id="rId2" Type="http://schemas.openxmlformats.org/officeDocument/2006/relationships/image" Target="../media/image31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78.png"/><Relationship Id="rId15" Type="http://schemas.openxmlformats.org/officeDocument/2006/relationships/image" Target="../media/image83.jpeg"/><Relationship Id="rId10" Type="http://schemas.openxmlformats.org/officeDocument/2006/relationships/image" Target="../media/image80.png"/><Relationship Id="rId4" Type="http://schemas.openxmlformats.org/officeDocument/2006/relationships/image" Target="../media/image77.png"/><Relationship Id="rId9" Type="http://schemas.openxmlformats.org/officeDocument/2006/relationships/image" Target="../media/image10.png"/><Relationship Id="rId14" Type="http://schemas.openxmlformats.org/officeDocument/2006/relationships/image" Target="../media/image8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2.jpeg"/><Relationship Id="rId3" Type="http://schemas.openxmlformats.org/officeDocument/2006/relationships/image" Target="../media/image76.png"/><Relationship Id="rId7" Type="http://schemas.openxmlformats.org/officeDocument/2006/relationships/image" Target="../media/image9.png"/><Relationship Id="rId12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9.gif"/><Relationship Id="rId11" Type="http://schemas.openxmlformats.org/officeDocument/2006/relationships/image" Target="../media/image5.jpeg"/><Relationship Id="rId5" Type="http://schemas.openxmlformats.org/officeDocument/2006/relationships/image" Target="../media/image6.png"/><Relationship Id="rId15" Type="http://schemas.openxmlformats.org/officeDocument/2006/relationships/image" Target="../media/image84.png"/><Relationship Id="rId10" Type="http://schemas.openxmlformats.org/officeDocument/2006/relationships/image" Target="../media/image8.png"/><Relationship Id="rId4" Type="http://schemas.openxmlformats.org/officeDocument/2006/relationships/image" Target="../media/image78.png"/><Relationship Id="rId9" Type="http://schemas.openxmlformats.org/officeDocument/2006/relationships/image" Target="../media/image80.png"/><Relationship Id="rId14" Type="http://schemas.openxmlformats.org/officeDocument/2006/relationships/image" Target="../media/image8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png"/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png"/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7.wmf"/><Relationship Id="rId7" Type="http://schemas.openxmlformats.org/officeDocument/2006/relationships/image" Target="../media/image94.png"/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2.png"/><Relationship Id="rId18" Type="http://schemas.openxmlformats.org/officeDocument/2006/relationships/image" Target="../media/image12.png"/><Relationship Id="rId3" Type="http://schemas.openxmlformats.org/officeDocument/2006/relationships/image" Target="../media/image27.png"/><Relationship Id="rId21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31.png"/><Relationship Id="rId17" Type="http://schemas.openxmlformats.org/officeDocument/2006/relationships/image" Target="../media/image11.png"/><Relationship Id="rId2" Type="http://schemas.openxmlformats.org/officeDocument/2006/relationships/image" Target="../media/image26.png"/><Relationship Id="rId16" Type="http://schemas.openxmlformats.org/officeDocument/2006/relationships/image" Target="../media/image1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0.png"/><Relationship Id="rId24" Type="http://schemas.openxmlformats.org/officeDocument/2006/relationships/image" Target="../media/image34.png"/><Relationship Id="rId5" Type="http://schemas.openxmlformats.org/officeDocument/2006/relationships/image" Target="../media/image5.jpeg"/><Relationship Id="rId15" Type="http://schemas.openxmlformats.org/officeDocument/2006/relationships/image" Target="../media/image9.png"/><Relationship Id="rId23" Type="http://schemas.openxmlformats.org/officeDocument/2006/relationships/image" Target="../media/image17.jpeg"/><Relationship Id="rId10" Type="http://schemas.openxmlformats.org/officeDocument/2006/relationships/image" Target="../media/image29.png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735450"/>
            <a:ext cx="10363200" cy="1010540"/>
          </a:xfrm>
        </p:spPr>
        <p:txBody>
          <a:bodyPr/>
          <a:lstStyle/>
          <a:p>
            <a:pPr algn="ctr"/>
            <a:r>
              <a:rPr lang="en-US" dirty="0" smtClean="0"/>
              <a:t>The FROG Multi-Domain Orchestrator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12192000" cy="1296144"/>
          </a:xfrm>
        </p:spPr>
        <p:txBody>
          <a:bodyPr/>
          <a:lstStyle/>
          <a:p>
            <a:r>
              <a:rPr lang="en-US" dirty="0" smtClean="0"/>
              <a:t>Ivano Cerrato, </a:t>
            </a:r>
            <a:r>
              <a:rPr lang="en-US" dirty="0" err="1" smtClean="0"/>
              <a:t>Fulvio</a:t>
            </a:r>
            <a:r>
              <a:rPr lang="en-US" dirty="0" smtClean="0"/>
              <a:t> </a:t>
            </a:r>
            <a:r>
              <a:rPr lang="en-US" dirty="0" err="1" smtClean="0"/>
              <a:t>Risso</a:t>
            </a:r>
            <a:endParaRPr lang="en-US" dirty="0"/>
          </a:p>
          <a:p>
            <a:r>
              <a:rPr lang="it-IT" i="1" dirty="0"/>
              <a:t> Politecnico di Torino</a:t>
            </a:r>
          </a:p>
        </p:txBody>
      </p:sp>
      <p:pic>
        <p:nvPicPr>
          <p:cNvPr id="8" name="Picture 2" descr="https://upload.wikimedia.org/wikipedia/it/thumb/2/27/Politecnico_di_Torino_-_Logo.svg/1024px-Politecnico_di_Torino_-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30" y="4762500"/>
            <a:ext cx="1289175" cy="128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raw.githubusercontent.com/netgroup-polito/frog4/master/images/fr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01" y="785794"/>
            <a:ext cx="15525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679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flows and APIs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flows of information</a:t>
            </a:r>
          </a:p>
          <a:p>
            <a:pPr lvl="1"/>
            <a:r>
              <a:rPr lang="en-US" dirty="0" smtClean="0"/>
              <a:t>North-south: </a:t>
            </a:r>
          </a:p>
          <a:p>
            <a:pPr lvl="2"/>
            <a:r>
              <a:rPr lang="en-US" dirty="0" smtClean="0"/>
              <a:t>From service layer to FROG orchestrator</a:t>
            </a:r>
          </a:p>
          <a:p>
            <a:pPr lvl="2"/>
            <a:r>
              <a:rPr lang="en-US" dirty="0" smtClean="0"/>
              <a:t>From FROG orchestrator to domain orchestrators</a:t>
            </a:r>
          </a:p>
          <a:p>
            <a:pPr lvl="2"/>
            <a:r>
              <a:rPr lang="en-US" dirty="0" smtClean="0"/>
              <a:t>Carries service graphs described according to the NF-FG formalism</a:t>
            </a:r>
          </a:p>
          <a:p>
            <a:pPr lvl="2"/>
            <a:r>
              <a:rPr lang="en-US" dirty="0" smtClean="0"/>
              <a:t>Based on a REST interface</a:t>
            </a:r>
          </a:p>
          <a:p>
            <a:pPr lvl="2"/>
            <a:r>
              <a:rPr lang="en-US" dirty="0" smtClean="0"/>
              <a:t>CRUD (create, read, update</a:t>
            </a:r>
            <a:r>
              <a:rPr lang="en-US" smtClean="0"/>
              <a:t>, delete) </a:t>
            </a:r>
            <a:r>
              <a:rPr lang="en-US" dirty="0" smtClean="0"/>
              <a:t>operations supported on service graphs</a:t>
            </a:r>
          </a:p>
          <a:p>
            <a:pPr lvl="1"/>
            <a:r>
              <a:rPr lang="en-US" dirty="0" smtClean="0"/>
              <a:t>South-north </a:t>
            </a:r>
          </a:p>
          <a:p>
            <a:pPr lvl="2"/>
            <a:r>
              <a:rPr lang="en-US" dirty="0" smtClean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29494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flows and APIs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flows of information</a:t>
            </a:r>
          </a:p>
          <a:p>
            <a:pPr lvl="1"/>
            <a:r>
              <a:rPr lang="en-US" dirty="0" smtClean="0"/>
              <a:t>[…]</a:t>
            </a:r>
          </a:p>
          <a:p>
            <a:pPr lvl="1"/>
            <a:r>
              <a:rPr lang="en-US" dirty="0" smtClean="0"/>
              <a:t>South-north </a:t>
            </a:r>
          </a:p>
          <a:p>
            <a:pPr lvl="2"/>
            <a:r>
              <a:rPr lang="en-US" dirty="0" smtClean="0"/>
              <a:t>Carries the domains description from domain orchestrators to the other modules that are part of the FROG framework</a:t>
            </a:r>
          </a:p>
          <a:p>
            <a:pPr lvl="2"/>
            <a:r>
              <a:rPr lang="en-US" dirty="0" smtClean="0"/>
              <a:t>Based on a message bus that allows communication through the publisher/subscriber paradigm</a:t>
            </a:r>
          </a:p>
          <a:p>
            <a:pPr lvl="3"/>
            <a:r>
              <a:rPr lang="en-US" dirty="0" smtClean="0"/>
              <a:t>The interested modules (e.g., the FROG orchestrator) subscribe to a specific topic</a:t>
            </a:r>
          </a:p>
          <a:p>
            <a:pPr lvl="3"/>
            <a:r>
              <a:rPr lang="en-US" dirty="0" smtClean="0"/>
              <a:t>The domain orchestrators publish the domains description on that specific topic</a:t>
            </a:r>
          </a:p>
          <a:p>
            <a:pPr lvl="2"/>
            <a:r>
              <a:rPr lang="en-US" dirty="0" smtClean="0"/>
              <a:t>A broker module is actually in between all the modules that are part of FROG </a:t>
            </a:r>
          </a:p>
          <a:p>
            <a:pPr lvl="2"/>
            <a:r>
              <a:rPr lang="en-US" dirty="0" smtClean="0"/>
              <a:t>The message bus allows the FROG architecture to be easily extended with new modules that are interested in information about domains</a:t>
            </a:r>
          </a:p>
          <a:p>
            <a:pPr lvl="3"/>
            <a:r>
              <a:rPr lang="en-US" dirty="0" smtClean="0"/>
              <a:t>E.g., new service layer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70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description (1)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4427" y="1123950"/>
            <a:ext cx="11186623" cy="5185370"/>
          </a:xfrm>
        </p:spPr>
        <p:txBody>
          <a:bodyPr/>
          <a:lstStyle/>
          <a:p>
            <a:r>
              <a:rPr lang="en-US" dirty="0" smtClean="0"/>
              <a:t>To enable the FROG orchestrator to deal with heterogeneous domains, FROG defines a common data model for domains</a:t>
            </a:r>
          </a:p>
          <a:p>
            <a:pPr lvl="1"/>
            <a:r>
              <a:rPr lang="en-US" dirty="0" smtClean="0"/>
              <a:t>Based on YANG</a:t>
            </a:r>
          </a:p>
          <a:p>
            <a:pPr lvl="1"/>
            <a:r>
              <a:rPr lang="en-US" dirty="0" smtClean="0"/>
              <a:t>Describes the domain both from the point of view of the </a:t>
            </a:r>
            <a:r>
              <a:rPr lang="en-US" b="1" dirty="0" smtClean="0"/>
              <a:t>computing</a:t>
            </a:r>
            <a:r>
              <a:rPr lang="en-US" dirty="0" smtClean="0"/>
              <a:t> and from the point of view of the </a:t>
            </a:r>
            <a:r>
              <a:rPr lang="en-US" b="1" dirty="0" smtClean="0"/>
              <a:t>networking</a:t>
            </a:r>
          </a:p>
          <a:p>
            <a:r>
              <a:rPr lang="en-US" dirty="0" smtClean="0"/>
              <a:t>The FROG orchestrator does not know anything about a domain but the information in the domain description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Folded Corner 55"/>
          <p:cNvSpPr/>
          <p:nvPr/>
        </p:nvSpPr>
        <p:spPr>
          <a:xfrm>
            <a:off x="3452793" y="3214686"/>
            <a:ext cx="7500991" cy="2928958"/>
          </a:xfrm>
          <a:prstGeom prst="foldedCorner">
            <a:avLst>
              <a:gd name="adj" fmla="val 9214"/>
            </a:avLst>
          </a:prstGeom>
          <a:solidFill>
            <a:srgbClr val="F9F9F9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36000" tIns="36000" rIns="36000" bIns="36000" numCol="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Domain Data Model</a:t>
            </a:r>
            <a:endParaRPr lang="it-IT" sz="1400" kern="0" dirty="0">
              <a:solidFill>
                <a:prstClr val="black"/>
              </a:solidFill>
              <a:latin typeface="Calibri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leaf id { ...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list interface {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container </a:t>
            </a:r>
            <a:r>
              <a:rPr lang="en-US" sz="1400" b="1" kern="0" dirty="0" smtClean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connection-capabilities </a:t>
            </a:r>
            <a:r>
              <a:rPr lang="en-US" sz="1400" kern="0" dirty="0" smtClean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{</a:t>
            </a:r>
            <a:endParaRPr lang="en-US" sz="1400" kern="0" dirty="0">
              <a:solidFill>
                <a:prstClr val="black"/>
              </a:solidFill>
              <a:latin typeface="Calibri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list neighbor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leaf id { ...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leaf type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   enumeration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      domain; legacy-net; access-net;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</a:t>
            </a:r>
            <a:endParaRPr lang="en-US" sz="1400" kern="0" dirty="0" smtClean="0">
              <a:solidFill>
                <a:prstClr val="black"/>
              </a:solidFill>
              <a:latin typeface="Calibri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prstClr val="black"/>
              </a:solidFill>
              <a:latin typeface="Calibri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prstClr val="black"/>
              </a:solidFill>
              <a:latin typeface="Calibri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 smtClean="0">
              <a:solidFill>
                <a:prstClr val="black"/>
              </a:solidFill>
              <a:latin typeface="Calibri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4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list </a:t>
            </a:r>
            <a:r>
              <a:rPr lang="en-US" sz="1400" kern="0" dirty="0" smtClean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labeling-methods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leaf name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           enumeration { VLAN, GRE, … 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        list available-labels { ...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        leaf preference{ type uint8 { range “0 .. 10” }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  uses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openconfig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-interface;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list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functional-capabilities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  type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identityref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{ base “functional-capability”;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}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9" name="Picture 8" descr="Risultati immagini per ya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5156" y="3143248"/>
            <a:ext cx="571504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description (2)</a:t>
            </a:r>
            <a:endParaRPr lang="it-IT" dirty="0"/>
          </a:p>
        </p:txBody>
      </p:sp>
      <p:sp>
        <p:nvSpPr>
          <p:cNvPr id="50" name="Angolo ripiegato 49"/>
          <p:cNvSpPr>
            <a:spLocks noChangeAspect="1"/>
          </p:cNvSpPr>
          <p:nvPr/>
        </p:nvSpPr>
        <p:spPr>
          <a:xfrm>
            <a:off x="3613544" y="1008748"/>
            <a:ext cx="4396905" cy="2229190"/>
          </a:xfrm>
          <a:prstGeom prst="foldedCorner">
            <a:avLst>
              <a:gd name="adj" fmla="val 6395"/>
            </a:avLst>
          </a:prstGeom>
          <a:solidFill>
            <a:srgbClr val="F9F9F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US" sz="1000" kern="0" dirty="0">
                <a:solidFill>
                  <a:srgbClr val="0070C0"/>
                </a:solidFill>
                <a:latin typeface="Calibri" panose="020F0502020204030204"/>
              </a:rPr>
              <a:t>		</a:t>
            </a:r>
            <a:endParaRPr lang="en-US" sz="1200" kern="0" dirty="0">
              <a:solidFill>
                <a:srgbClr val="0070C0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kern="0" dirty="0">
              <a:solidFill>
                <a:srgbClr val="0070C0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kern="0" dirty="0">
              <a:solidFill>
                <a:srgbClr val="0070C0"/>
              </a:solidFill>
              <a:latin typeface="Calibri" panose="020F0502020204030204"/>
            </a:endParaRPr>
          </a:p>
          <a:p>
            <a:pPr>
              <a:defRPr/>
            </a:pPr>
            <a:endParaRPr lang="en-US" sz="2000" kern="0" dirty="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51" name="Rettangolo arrotondato 50"/>
          <p:cNvSpPr>
            <a:spLocks noChangeAspect="1"/>
          </p:cNvSpPr>
          <p:nvPr/>
        </p:nvSpPr>
        <p:spPr>
          <a:xfrm>
            <a:off x="4054507" y="1088834"/>
            <a:ext cx="2201607" cy="1969417"/>
          </a:xfrm>
          <a:prstGeom prst="roundRect">
            <a:avLst>
              <a:gd name="adj" fmla="val 6883"/>
            </a:avLst>
          </a:prstGeom>
          <a:noFill/>
          <a:ln w="19050">
            <a:solidFill>
              <a:srgbClr val="7030A0"/>
            </a:solidFill>
          </a:ln>
          <a:effectLst/>
        </p:spPr>
        <p:txBody>
          <a:bodyPr lIns="36000" tIns="0" rIns="36000" bIns="36000" rtlCol="0" anchor="ctr" anchorCtr="0"/>
          <a:lstStyle/>
          <a:p>
            <a:pPr algn="ctr">
              <a:defRPr/>
            </a:pPr>
            <a:endParaRPr lang="en-US" sz="1600" kern="0" dirty="0">
              <a:solidFill>
                <a:srgbClr val="7E40CC">
                  <a:lumMod val="20000"/>
                  <a:lumOff val="80000"/>
                </a:srgbClr>
              </a:solidFill>
              <a:latin typeface="Century Gothic" panose="020B0502020202020204"/>
            </a:endParaRPr>
          </a:p>
        </p:txBody>
      </p:sp>
      <p:sp>
        <p:nvSpPr>
          <p:cNvPr id="52" name="Angolo ripiegato 51"/>
          <p:cNvSpPr>
            <a:spLocks noChangeAspect="1"/>
          </p:cNvSpPr>
          <p:nvPr/>
        </p:nvSpPr>
        <p:spPr>
          <a:xfrm>
            <a:off x="4203800" y="2524461"/>
            <a:ext cx="1651429" cy="445465"/>
          </a:xfrm>
          <a:prstGeom prst="foldedCorner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25400" cap="rnd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it-IT" sz="1600" kern="0" dirty="0">
                <a:solidFill>
                  <a:prstClr val="black"/>
                </a:solidFill>
                <a:latin typeface="Calibri"/>
              </a:rPr>
              <a:t>Firewall</a:t>
            </a:r>
            <a:endParaRPr lang="en-US" sz="16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Angolo ripiegato 52"/>
          <p:cNvSpPr>
            <a:spLocks noChangeAspect="1"/>
          </p:cNvSpPr>
          <p:nvPr/>
        </p:nvSpPr>
        <p:spPr>
          <a:xfrm>
            <a:off x="4203800" y="1342087"/>
            <a:ext cx="1651429" cy="445465"/>
          </a:xfrm>
          <a:prstGeom prst="foldedCorner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25400" cap="rnd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it-IT" sz="1600" kern="0" dirty="0">
                <a:solidFill>
                  <a:prstClr val="black"/>
                </a:solidFill>
                <a:latin typeface="Calibri"/>
              </a:rPr>
              <a:t>NAT</a:t>
            </a:r>
            <a:endParaRPr lang="en-US" sz="16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Angolo ripiegato 53"/>
          <p:cNvSpPr>
            <a:spLocks noChangeAspect="1"/>
          </p:cNvSpPr>
          <p:nvPr/>
        </p:nvSpPr>
        <p:spPr>
          <a:xfrm>
            <a:off x="4203800" y="1933680"/>
            <a:ext cx="1651429" cy="445465"/>
          </a:xfrm>
          <a:prstGeom prst="foldedCorner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25400" cap="rnd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it-IT" sz="1600" kern="0" dirty="0">
                <a:solidFill>
                  <a:prstClr val="black"/>
                </a:solidFill>
                <a:latin typeface="Calibri"/>
              </a:rPr>
              <a:t>VPN</a:t>
            </a:r>
            <a:endParaRPr lang="en-US" sz="1600" kern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5" name="Picture 2" descr="Risultati immagini per vp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5712393" y="1980133"/>
            <a:ext cx="363776" cy="36370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Immagine 5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23" b="94064" l="4808" r="94952">
                        <a14:foregroundMark x1="28606" y1="44292" x2="36538" y2="43836"/>
                        <a14:foregroundMark x1="33413" y1="74429" x2="41587" y2="74886"/>
                        <a14:foregroundMark x1="18029" y1="73973" x2="30769" y2="73516"/>
                        <a14:foregroundMark x1="44712" y1="74886" x2="59375" y2="73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8627" y="1373779"/>
            <a:ext cx="582263" cy="396745"/>
          </a:xfrm>
          <a:prstGeom prst="rect">
            <a:avLst/>
          </a:prstGeom>
          <a:effectLst/>
        </p:spPr>
      </p:pic>
      <p:sp>
        <p:nvSpPr>
          <p:cNvPr id="57" name="CasellaDiTesto 56"/>
          <p:cNvSpPr txBox="1">
            <a:spLocks noChangeAspect="1"/>
          </p:cNvSpPr>
          <p:nvPr/>
        </p:nvSpPr>
        <p:spPr>
          <a:xfrm>
            <a:off x="6237408" y="1407277"/>
            <a:ext cx="392181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C000"/>
                </a:solidFill>
                <a:latin typeface="Calibri"/>
              </a:rPr>
              <a:t>if-3</a:t>
            </a:r>
          </a:p>
        </p:txBody>
      </p:sp>
      <p:sp>
        <p:nvSpPr>
          <p:cNvPr id="58" name="Ovale 57"/>
          <p:cNvSpPr>
            <a:spLocks noChangeAspect="1"/>
          </p:cNvSpPr>
          <p:nvPr/>
        </p:nvSpPr>
        <p:spPr>
          <a:xfrm>
            <a:off x="6176038" y="1611070"/>
            <a:ext cx="141199" cy="14828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D184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9" name="Freccia angolare in su 58"/>
          <p:cNvSpPr>
            <a:spLocks noChangeAspect="1"/>
          </p:cNvSpPr>
          <p:nvPr/>
        </p:nvSpPr>
        <p:spPr>
          <a:xfrm flipH="1">
            <a:off x="3843048" y="3098591"/>
            <a:ext cx="331005" cy="450163"/>
          </a:xfrm>
          <a:prstGeom prst="bentUpArrow">
            <a:avLst>
              <a:gd name="adj1" fmla="val 25000"/>
              <a:gd name="adj2" fmla="val 25000"/>
              <a:gd name="adj3" fmla="val 31898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t-IT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Angolo ripiegato 59"/>
          <p:cNvSpPr>
            <a:spLocks noChangeAspect="1"/>
          </p:cNvSpPr>
          <p:nvPr/>
        </p:nvSpPr>
        <p:spPr>
          <a:xfrm>
            <a:off x="2425291" y="3158321"/>
            <a:ext cx="1185440" cy="891558"/>
          </a:xfrm>
          <a:prstGeom prst="foldedCorner">
            <a:avLst>
              <a:gd name="adj" fmla="val 20310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36000" tIns="36000" rIns="36000" bIns="36000" rtlCol="0" anchor="t"/>
          <a:lstStyle/>
          <a:p>
            <a:pPr>
              <a:defRPr/>
            </a:pPr>
            <a:r>
              <a:rPr lang="en-US" sz="1100" b="1" kern="0" dirty="0">
                <a:solidFill>
                  <a:srgbClr val="FFC000"/>
                </a:solidFill>
                <a:latin typeface="Calibri"/>
              </a:rPr>
              <a:t>If-2</a:t>
            </a:r>
            <a:endParaRPr lang="en-US" sz="1100" kern="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. . .</a:t>
            </a:r>
          </a:p>
          <a:p>
            <a:pPr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neighbor: </a:t>
            </a:r>
          </a:p>
          <a:p>
            <a:pPr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     id:           internet</a:t>
            </a:r>
          </a:p>
          <a:p>
            <a:pPr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     type:      legacy-net</a:t>
            </a:r>
          </a:p>
          <a:p>
            <a:pPr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. . .</a:t>
            </a:r>
          </a:p>
        </p:txBody>
      </p:sp>
      <p:grpSp>
        <p:nvGrpSpPr>
          <p:cNvPr id="62" name="Gruppo 118"/>
          <p:cNvGrpSpPr>
            <a:grpSpLocks noChangeAspect="1"/>
          </p:cNvGrpSpPr>
          <p:nvPr/>
        </p:nvGrpSpPr>
        <p:grpSpPr>
          <a:xfrm>
            <a:off x="7096152" y="5444857"/>
            <a:ext cx="1112777" cy="654355"/>
            <a:chOff x="7066377" y="5715013"/>
            <a:chExt cx="1640698" cy="936512"/>
          </a:xfrm>
          <a:effectLst/>
        </p:grpSpPr>
        <p:sp>
          <p:nvSpPr>
            <p:cNvPr id="63" name="Nuvola 62"/>
            <p:cNvSpPr/>
            <p:nvPr/>
          </p:nvSpPr>
          <p:spPr>
            <a:xfrm>
              <a:off x="7066377" y="5841163"/>
              <a:ext cx="1640698" cy="810362"/>
            </a:xfrm>
            <a:prstGeom prst="cloud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0070C0"/>
                  </a:solidFill>
                  <a:latin typeface="Calibri" panose="020F0502020204030204"/>
                </a:rPr>
                <a:t>Internet</a:t>
              </a:r>
              <a:endParaRPr lang="en-US" sz="1100" kern="0" dirty="0">
                <a:solidFill>
                  <a:srgbClr val="0070C0"/>
                </a:solidFill>
                <a:latin typeface="Calibri" panose="020F0502020204030204"/>
              </a:endParaRPr>
            </a:p>
          </p:txBody>
        </p:sp>
        <p:pic>
          <p:nvPicPr>
            <p:cNvPr id="64" name="Picture 2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31693" y="5715013"/>
              <a:ext cx="414213" cy="414213"/>
            </a:xfrm>
            <a:prstGeom prst="rect">
              <a:avLst/>
            </a:prstGeom>
          </p:spPr>
        </p:pic>
      </p:grpSp>
      <p:cxnSp>
        <p:nvCxnSpPr>
          <p:cNvPr id="65" name="Connettore 4 123"/>
          <p:cNvCxnSpPr>
            <a:cxnSpLocks noChangeAspect="1"/>
          </p:cNvCxnSpPr>
          <p:nvPr/>
        </p:nvCxnSpPr>
        <p:spPr>
          <a:xfrm rot="10800000">
            <a:off x="6561245" y="5656991"/>
            <a:ext cx="1452643" cy="159119"/>
          </a:xfrm>
          <a:prstGeom prst="bentConnector2">
            <a:avLst/>
          </a:prstGeom>
          <a:noFill/>
          <a:ln w="9525" cap="flat" cmpd="sng" algn="ctr">
            <a:solidFill>
              <a:srgbClr val="4BACC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66" name="Gruppo 38"/>
          <p:cNvGrpSpPr>
            <a:grpSpLocks noChangeAspect="1"/>
          </p:cNvGrpSpPr>
          <p:nvPr/>
        </p:nvGrpSpPr>
        <p:grpSpPr>
          <a:xfrm>
            <a:off x="3411508" y="3464321"/>
            <a:ext cx="5071217" cy="2530298"/>
            <a:chOff x="1979711" y="3207730"/>
            <a:chExt cx="5923194" cy="2955394"/>
          </a:xfrm>
          <a:effectLst/>
        </p:grpSpPr>
        <p:sp>
          <p:nvSpPr>
            <p:cNvPr id="67" name="Nuvola 66"/>
            <p:cNvSpPr/>
            <p:nvPr/>
          </p:nvSpPr>
          <p:spPr>
            <a:xfrm>
              <a:off x="1979711" y="3207730"/>
              <a:ext cx="5256584" cy="2955394"/>
            </a:xfrm>
            <a:prstGeom prst="cloud">
              <a:avLst/>
            </a:prstGeom>
            <a:solidFill>
              <a:sysClr val="window" lastClr="FFFFFF">
                <a:lumMod val="95000"/>
              </a:sysClr>
            </a:solidFill>
            <a:ln w="15875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 dirty="0">
                <a:solidFill>
                  <a:srgbClr val="00B050"/>
                </a:solidFill>
                <a:latin typeface="Calibri" panose="020F0502020204030204"/>
              </a:endParaRPr>
            </a:p>
          </p:txBody>
        </p:sp>
        <p:pic>
          <p:nvPicPr>
            <p:cNvPr id="68" name="Picture 6" descr="Risultati immagini per openstack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209" y="3421867"/>
              <a:ext cx="628408" cy="628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9" name="Gruppo 127"/>
            <p:cNvGrpSpPr/>
            <p:nvPr/>
          </p:nvGrpSpPr>
          <p:grpSpPr>
            <a:xfrm>
              <a:off x="4973500" y="5265938"/>
              <a:ext cx="357983" cy="392866"/>
              <a:chOff x="4100558" y="5564140"/>
              <a:chExt cx="357983" cy="392866"/>
            </a:xfrm>
          </p:grpSpPr>
          <p:pic>
            <p:nvPicPr>
              <p:cNvPr id="98" name="Picture 2" descr="https://cdn2.iconfinder.com/data/icons/networking-icons-1/512/networking_icons-03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0558" y="5564140"/>
                <a:ext cx="357983" cy="357983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9" name="Ovale 98"/>
              <p:cNvSpPr/>
              <p:nvPr/>
            </p:nvSpPr>
            <p:spPr>
              <a:xfrm>
                <a:off x="4245262" y="5887237"/>
                <a:ext cx="68574" cy="69769"/>
              </a:xfrm>
              <a:prstGeom prst="ellipse">
                <a:avLst/>
              </a:prstGeom>
              <a:solidFill>
                <a:srgbClr val="1F497D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40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70" name="CasellaDiTesto 69"/>
            <p:cNvSpPr txBox="1"/>
            <p:nvPr/>
          </p:nvSpPr>
          <p:spPr>
            <a:xfrm>
              <a:off x="5549572" y="4492241"/>
              <a:ext cx="2353333" cy="323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it-IT" sz="1200" b="1" kern="0" dirty="0">
                  <a:solidFill>
                    <a:srgbClr val="0070C0"/>
                  </a:solidFill>
                  <a:latin typeface="Calibri" panose="020F0502020204030204"/>
                </a:rPr>
                <a:t>domain-A</a:t>
              </a:r>
            </a:p>
          </p:txBody>
        </p:sp>
        <p:pic>
          <p:nvPicPr>
            <p:cNvPr id="71" name="Immagine 70"/>
            <p:cNvPicPr/>
            <p:nvPr/>
          </p:nvPicPr>
          <p:blipFill>
            <a:blip r:embed="rId10" cstate="print">
              <a:grayscl/>
            </a:blip>
            <a:stretch/>
          </p:blipFill>
          <p:spPr>
            <a:xfrm>
              <a:off x="4865520" y="3475535"/>
              <a:ext cx="1092960" cy="129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Immagine 71"/>
            <p:cNvPicPr/>
            <p:nvPr/>
          </p:nvPicPr>
          <p:blipFill>
            <a:blip r:embed="rId10" cstate="print">
              <a:grayscl/>
            </a:blip>
            <a:stretch/>
          </p:blipFill>
          <p:spPr>
            <a:xfrm>
              <a:off x="5017920" y="3627935"/>
              <a:ext cx="1092960" cy="129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Immagine 72"/>
            <p:cNvPicPr/>
            <p:nvPr/>
          </p:nvPicPr>
          <p:blipFill>
            <a:blip r:embed="rId10" cstate="print">
              <a:grayscl/>
            </a:blip>
            <a:stretch/>
          </p:blipFill>
          <p:spPr>
            <a:xfrm>
              <a:off x="5170320" y="3780335"/>
              <a:ext cx="1092960" cy="129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Immagine 73"/>
            <p:cNvPicPr/>
            <p:nvPr/>
          </p:nvPicPr>
          <p:blipFill>
            <a:blip r:embed="rId10" cstate="print">
              <a:grayscl/>
            </a:blip>
            <a:stretch/>
          </p:blipFill>
          <p:spPr>
            <a:xfrm>
              <a:off x="5322719" y="3932736"/>
              <a:ext cx="1092960" cy="129600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2" descr="https://cdn2.iconfinder.com/data/icons/networking-icons-1/512/networking_icons-03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5279" y="5316920"/>
              <a:ext cx="357983" cy="35798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6" name="Gruppo 134"/>
            <p:cNvGrpSpPr/>
            <p:nvPr/>
          </p:nvGrpSpPr>
          <p:grpSpPr>
            <a:xfrm>
              <a:off x="5479636" y="5375873"/>
              <a:ext cx="392270" cy="392866"/>
              <a:chOff x="6043388" y="5564139"/>
              <a:chExt cx="392270" cy="392866"/>
            </a:xfrm>
          </p:grpSpPr>
          <p:pic>
            <p:nvPicPr>
              <p:cNvPr id="95" name="Picture 2" descr="https://cdn2.iconfinder.com/data/icons/networking-icons-1/512/networking_icons-03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3388" y="5564139"/>
                <a:ext cx="357983" cy="357983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6" name="Ovale 95"/>
              <p:cNvSpPr/>
              <p:nvPr/>
            </p:nvSpPr>
            <p:spPr>
              <a:xfrm>
                <a:off x="6367084" y="5708245"/>
                <a:ext cx="68574" cy="69769"/>
              </a:xfrm>
              <a:prstGeom prst="ellipse">
                <a:avLst/>
              </a:prstGeom>
              <a:solidFill>
                <a:srgbClr val="1F497D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4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Ovale 96"/>
              <p:cNvSpPr/>
              <p:nvPr/>
            </p:nvSpPr>
            <p:spPr>
              <a:xfrm>
                <a:off x="6188092" y="5887236"/>
                <a:ext cx="68574" cy="69769"/>
              </a:xfrm>
              <a:prstGeom prst="ellipse">
                <a:avLst/>
              </a:prstGeom>
              <a:solidFill>
                <a:srgbClr val="1F497D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40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pic>
          <p:nvPicPr>
            <p:cNvPr id="77" name="Immagine 76"/>
            <p:cNvPicPr/>
            <p:nvPr/>
          </p:nvPicPr>
          <p:blipFill>
            <a:blip r:embed="rId10" cstate="print">
              <a:grayscl/>
            </a:blip>
            <a:stretch/>
          </p:blipFill>
          <p:spPr>
            <a:xfrm>
              <a:off x="4704206" y="3985115"/>
              <a:ext cx="1092960" cy="129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Immagine 77"/>
            <p:cNvPicPr/>
            <p:nvPr/>
          </p:nvPicPr>
          <p:blipFill>
            <a:blip r:embed="rId10" cstate="print">
              <a:grayscl/>
            </a:blip>
            <a:stretch/>
          </p:blipFill>
          <p:spPr>
            <a:xfrm>
              <a:off x="4856606" y="4137515"/>
              <a:ext cx="1092960" cy="129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Immagine 78"/>
            <p:cNvPicPr/>
            <p:nvPr/>
          </p:nvPicPr>
          <p:blipFill>
            <a:blip r:embed="rId10" cstate="print">
              <a:grayscl/>
            </a:blip>
            <a:stretch/>
          </p:blipFill>
          <p:spPr>
            <a:xfrm>
              <a:off x="5009006" y="4289915"/>
              <a:ext cx="1092960" cy="129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Immagine 79"/>
            <p:cNvPicPr/>
            <p:nvPr/>
          </p:nvPicPr>
          <p:blipFill>
            <a:blip r:embed="rId10" cstate="print">
              <a:grayscl/>
            </a:blip>
            <a:stretch/>
          </p:blipFill>
          <p:spPr>
            <a:xfrm>
              <a:off x="5161406" y="4442315"/>
              <a:ext cx="1092960" cy="12960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1" name="Gruppo 92"/>
            <p:cNvGrpSpPr/>
            <p:nvPr/>
          </p:nvGrpSpPr>
          <p:grpSpPr>
            <a:xfrm>
              <a:off x="3377790" y="3694646"/>
              <a:ext cx="1085191" cy="1109741"/>
              <a:chOff x="2603715" y="3949042"/>
              <a:chExt cx="1434155" cy="1431786"/>
            </a:xfrm>
          </p:grpSpPr>
          <p:sp>
            <p:nvSpPr>
              <p:cNvPr id="93" name="Rettangolo 92"/>
              <p:cNvSpPr/>
              <p:nvPr/>
            </p:nvSpPr>
            <p:spPr>
              <a:xfrm>
                <a:off x="2660179" y="4237268"/>
                <a:ext cx="1327106" cy="978303"/>
              </a:xfrm>
              <a:prstGeom prst="rect">
                <a:avLst/>
              </a:prstGeom>
              <a:solidFill>
                <a:srgbClr val="B4B9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it-IT" sz="14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94" name="Picture 8" descr="Risultati immagini per database"/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prstClr val="black"/>
                  <a:srgbClr val="1F497D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715" y="3949042"/>
                <a:ext cx="1434155" cy="1431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2" name="Gruppo 140"/>
            <p:cNvGrpSpPr/>
            <p:nvPr/>
          </p:nvGrpSpPr>
          <p:grpSpPr>
            <a:xfrm>
              <a:off x="2637085" y="3932735"/>
              <a:ext cx="1085191" cy="1109741"/>
              <a:chOff x="2603717" y="3949042"/>
              <a:chExt cx="1434156" cy="1431786"/>
            </a:xfrm>
          </p:grpSpPr>
          <p:sp>
            <p:nvSpPr>
              <p:cNvPr id="91" name="Rettangolo 90"/>
              <p:cNvSpPr/>
              <p:nvPr/>
            </p:nvSpPr>
            <p:spPr>
              <a:xfrm>
                <a:off x="2660179" y="4237268"/>
                <a:ext cx="1327106" cy="978303"/>
              </a:xfrm>
              <a:prstGeom prst="rect">
                <a:avLst/>
              </a:prstGeom>
              <a:solidFill>
                <a:srgbClr val="B4B9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it-IT" sz="14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92" name="Picture 8" descr="Risultati immagini per database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prstClr val="black"/>
                  <a:srgbClr val="1F497D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717" y="3949042"/>
                <a:ext cx="1434156" cy="1431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3" name="Gruppo 89"/>
            <p:cNvGrpSpPr/>
            <p:nvPr/>
          </p:nvGrpSpPr>
          <p:grpSpPr>
            <a:xfrm>
              <a:off x="2946982" y="4275195"/>
              <a:ext cx="1085191" cy="1109740"/>
              <a:chOff x="2603717" y="3949045"/>
              <a:chExt cx="1434156" cy="1431786"/>
            </a:xfrm>
          </p:grpSpPr>
          <p:sp>
            <p:nvSpPr>
              <p:cNvPr id="89" name="Rettangolo 88"/>
              <p:cNvSpPr/>
              <p:nvPr/>
            </p:nvSpPr>
            <p:spPr>
              <a:xfrm>
                <a:off x="2660179" y="4237268"/>
                <a:ext cx="1327106" cy="978303"/>
              </a:xfrm>
              <a:prstGeom prst="rect">
                <a:avLst/>
              </a:prstGeom>
              <a:solidFill>
                <a:srgbClr val="B4B9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it-IT" sz="14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90" name="Picture 8" descr="Risultati immagini per database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prstClr val="black"/>
                  <a:srgbClr val="1F497D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717" y="3949045"/>
                <a:ext cx="1434156" cy="1431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4" name="CasellaDiTesto 83"/>
            <p:cNvSpPr txBox="1"/>
            <p:nvPr/>
          </p:nvSpPr>
          <p:spPr>
            <a:xfrm>
              <a:off x="2812853" y="5361617"/>
              <a:ext cx="1376868" cy="269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it-IT" sz="900" b="1" kern="0" dirty="0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Image </a:t>
              </a:r>
              <a:r>
                <a:rPr lang="it-IT" sz="900" b="1" kern="0" dirty="0" err="1">
                  <a:solidFill>
                    <a:srgbClr val="1F497D">
                      <a:lumMod val="50000"/>
                    </a:srgbClr>
                  </a:solidFill>
                  <a:latin typeface="Calibri"/>
                </a:rPr>
                <a:t>repository</a:t>
              </a:r>
              <a:endParaRPr lang="it-IT" sz="1000" b="1" kern="0" dirty="0">
                <a:solidFill>
                  <a:srgbClr val="1F497D">
                    <a:lumMod val="50000"/>
                  </a:srgbClr>
                </a:solidFill>
                <a:latin typeface="Calibri"/>
              </a:endParaRPr>
            </a:p>
          </p:txBody>
        </p:sp>
        <p:pic>
          <p:nvPicPr>
            <p:cNvPr id="85" name="Immagine 84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5023" b="94064" l="4808" r="94952">
                          <a14:foregroundMark x1="28606" y1="44292" x2="36538" y2="43836"/>
                          <a14:foregroundMark x1="33413" y1="74429" x2="41587" y2="74886"/>
                          <a14:foregroundMark x1="18029" y1="73973" x2="30769" y2="73516"/>
                          <a14:foregroundMark x1="44712" y1="74886" x2="59375" y2="739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68419" y="3843339"/>
              <a:ext cx="375871" cy="255690"/>
            </a:xfrm>
            <a:prstGeom prst="rect">
              <a:avLst/>
            </a:prstGeom>
          </p:spPr>
        </p:pic>
        <p:pic>
          <p:nvPicPr>
            <p:cNvPr id="86" name="Picture 2" descr="Risultati immagini per vpn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772099" y="5020919"/>
              <a:ext cx="302707" cy="302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Angolo ripiegato 86"/>
            <p:cNvSpPr/>
            <p:nvPr/>
          </p:nvSpPr>
          <p:spPr>
            <a:xfrm>
              <a:off x="3172802" y="3796701"/>
              <a:ext cx="1221509" cy="349990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  <a:alpha val="85000"/>
              </a:sysClr>
            </a:solidFill>
            <a:ln w="12700" cap="rnd" cmpd="sng" algn="ctr">
              <a:solidFill>
                <a:srgbClr val="0070C0"/>
              </a:solidFill>
              <a:prstDash val="solid"/>
            </a:ln>
            <a:effectLst/>
          </p:spPr>
          <p:txBody>
            <a:bodyPr lIns="72000" rIns="36000" rtlCol="0" anchor="ctr"/>
            <a:lstStyle/>
            <a:p>
              <a:pPr>
                <a:defRPr/>
              </a:pPr>
              <a:r>
                <a:rPr lang="it-IT" sz="900" b="1" kern="0" dirty="0">
                  <a:solidFill>
                    <a:srgbClr val="0070C0"/>
                  </a:solidFill>
                  <a:latin typeface="Calibri"/>
                </a:rPr>
                <a:t>NAT A</a:t>
              </a:r>
            </a:p>
            <a:p>
              <a:pPr>
                <a:defRPr/>
              </a:pPr>
              <a:r>
                <a:rPr lang="en-US" sz="800" kern="0" dirty="0">
                  <a:solidFill>
                    <a:srgbClr val="0070C0"/>
                  </a:solidFill>
                  <a:latin typeface="Calibri"/>
                </a:rPr>
                <a:t>Tech:         KVM     [. . .]</a:t>
              </a:r>
            </a:p>
          </p:txBody>
        </p:sp>
        <p:sp>
          <p:nvSpPr>
            <p:cNvPr id="88" name="Angolo ripiegato 87"/>
            <p:cNvSpPr/>
            <p:nvPr/>
          </p:nvSpPr>
          <p:spPr>
            <a:xfrm>
              <a:off x="3172802" y="4989953"/>
              <a:ext cx="1227024" cy="339659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  <a:alpha val="85000"/>
              </a:sysClr>
            </a:solidFill>
            <a:ln w="1270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lIns="72000" rIns="36000" rtlCol="0" anchor="ctr"/>
            <a:lstStyle/>
            <a:p>
              <a:pPr>
                <a:defRPr/>
              </a:pPr>
              <a:r>
                <a:rPr lang="it-IT" sz="1000" b="1" kern="0" dirty="0">
                  <a:solidFill>
                    <a:srgbClr val="00B050"/>
                  </a:solidFill>
                  <a:latin typeface="Calibri"/>
                </a:rPr>
                <a:t>VPN A</a:t>
              </a:r>
            </a:p>
            <a:p>
              <a:pPr>
                <a:defRPr/>
              </a:pPr>
              <a:r>
                <a:rPr lang="en-US" sz="800" kern="0" dirty="0">
                  <a:solidFill>
                    <a:srgbClr val="00B050"/>
                  </a:solidFill>
                  <a:latin typeface="Calibri"/>
                </a:rPr>
                <a:t>Tech:         Docker [. . .]</a:t>
              </a:r>
            </a:p>
          </p:txBody>
        </p:sp>
      </p:grpSp>
      <p:sp>
        <p:nvSpPr>
          <p:cNvPr id="100" name="CasellaDiTesto 99"/>
          <p:cNvSpPr txBox="1">
            <a:spLocks noChangeAspect="1"/>
          </p:cNvSpPr>
          <p:nvPr/>
        </p:nvSpPr>
        <p:spPr>
          <a:xfrm>
            <a:off x="6176017" y="2780291"/>
            <a:ext cx="188879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70C0"/>
                </a:solidFill>
                <a:latin typeface="Calibri" panose="020F0502020204030204"/>
              </a:rPr>
              <a:t>domain-A abstraction</a:t>
            </a:r>
          </a:p>
        </p:txBody>
      </p:sp>
      <p:sp>
        <p:nvSpPr>
          <p:cNvPr id="101" name="Rettangolo arrotondato 100"/>
          <p:cNvSpPr>
            <a:spLocks noChangeAspect="1"/>
          </p:cNvSpPr>
          <p:nvPr/>
        </p:nvSpPr>
        <p:spPr>
          <a:xfrm>
            <a:off x="4224074" y="3337983"/>
            <a:ext cx="2623497" cy="333578"/>
          </a:xfrm>
          <a:prstGeom prst="roundRect">
            <a:avLst/>
          </a:prstGeom>
          <a:solidFill>
            <a:srgbClr val="4BACC6">
              <a:lumMod val="75000"/>
            </a:srgbClr>
          </a:solidFill>
          <a:ln>
            <a:noFill/>
          </a:ln>
          <a:effectLst/>
        </p:spPr>
        <p:txBody>
          <a:bodyPr lIns="36000" tIns="0" rIns="36000" bIns="36000" rtlCol="0" anchor="ctr" anchorCtr="0"/>
          <a:lstStyle/>
          <a:p>
            <a:pPr algn="ctr">
              <a:defRPr/>
            </a:pPr>
            <a:r>
              <a:rPr lang="en-US" sz="1400" b="1" kern="0" dirty="0">
                <a:solidFill>
                  <a:srgbClr val="CFE2E7"/>
                </a:solidFill>
                <a:latin typeface="Century Gothic" panose="020B0502020202020204"/>
              </a:rPr>
              <a:t>domain-A Orchestrator</a:t>
            </a:r>
          </a:p>
        </p:txBody>
      </p:sp>
      <p:cxnSp>
        <p:nvCxnSpPr>
          <p:cNvPr id="103" name="Connettore 4 102"/>
          <p:cNvCxnSpPr>
            <a:cxnSpLocks noChangeAspect="1"/>
          </p:cNvCxnSpPr>
          <p:nvPr/>
        </p:nvCxnSpPr>
        <p:spPr>
          <a:xfrm rot="10800000" flipV="1">
            <a:off x="2348641" y="5562841"/>
            <a:ext cx="3779267" cy="27850"/>
          </a:xfrm>
          <a:prstGeom prst="bentConnector4">
            <a:avLst>
              <a:gd name="adj1" fmla="val -129"/>
              <a:gd name="adj2" fmla="val 923803"/>
            </a:avLst>
          </a:prstGeom>
          <a:noFill/>
          <a:ln w="9525" cap="flat" cmpd="sng" algn="ctr">
            <a:solidFill>
              <a:srgbClr val="4BACC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CasellaDiTesto 103"/>
          <p:cNvSpPr txBox="1">
            <a:spLocks noChangeAspect="1"/>
          </p:cNvSpPr>
          <p:nvPr/>
        </p:nvSpPr>
        <p:spPr>
          <a:xfrm>
            <a:off x="6655980" y="5262166"/>
            <a:ext cx="392181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if-3</a:t>
            </a:r>
          </a:p>
        </p:txBody>
      </p:sp>
      <p:sp>
        <p:nvSpPr>
          <p:cNvPr id="105" name="CasellaDiTesto 104"/>
          <p:cNvSpPr txBox="1">
            <a:spLocks noChangeAspect="1"/>
          </p:cNvSpPr>
          <p:nvPr/>
        </p:nvSpPr>
        <p:spPr>
          <a:xfrm>
            <a:off x="6533076" y="5569197"/>
            <a:ext cx="392181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if-2</a:t>
            </a:r>
          </a:p>
        </p:txBody>
      </p:sp>
      <p:sp>
        <p:nvSpPr>
          <p:cNvPr id="106" name="CasellaDiTesto 105"/>
          <p:cNvSpPr txBox="1">
            <a:spLocks noChangeAspect="1"/>
          </p:cNvSpPr>
          <p:nvPr/>
        </p:nvSpPr>
        <p:spPr>
          <a:xfrm>
            <a:off x="5820768" y="5477557"/>
            <a:ext cx="392181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if-1</a:t>
            </a:r>
          </a:p>
        </p:txBody>
      </p:sp>
      <p:cxnSp>
        <p:nvCxnSpPr>
          <p:cNvPr id="107" name="Connettore diritto 167"/>
          <p:cNvCxnSpPr>
            <a:endCxn id="130" idx="2"/>
          </p:cNvCxnSpPr>
          <p:nvPr/>
        </p:nvCxnSpPr>
        <p:spPr>
          <a:xfrm flipV="1">
            <a:off x="3604897" y="2643590"/>
            <a:ext cx="378995" cy="532361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ysDash"/>
          </a:ln>
          <a:effectLst/>
        </p:spPr>
      </p:cxnSp>
      <p:cxnSp>
        <p:nvCxnSpPr>
          <p:cNvPr id="108" name="Connettore diritto 168"/>
          <p:cNvCxnSpPr>
            <a:endCxn id="130" idx="3"/>
          </p:cNvCxnSpPr>
          <p:nvPr/>
        </p:nvCxnSpPr>
        <p:spPr>
          <a:xfrm flipV="1">
            <a:off x="3606663" y="2696018"/>
            <a:ext cx="397909" cy="1180901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ysDash"/>
          </a:ln>
          <a:effectLst/>
        </p:spPr>
      </p:cxnSp>
      <p:sp>
        <p:nvSpPr>
          <p:cNvPr id="110" name="Folded Corner 55"/>
          <p:cNvSpPr/>
          <p:nvPr/>
        </p:nvSpPr>
        <p:spPr>
          <a:xfrm>
            <a:off x="8778739" y="1222021"/>
            <a:ext cx="1603544" cy="1868783"/>
          </a:xfrm>
          <a:prstGeom prst="foldedCorner">
            <a:avLst>
              <a:gd name="adj" fmla="val 8720"/>
            </a:avLst>
          </a:prstGeom>
          <a:solidFill>
            <a:srgbClr val="F9F9F9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36000" tIns="36000" rIns="36000" bIns="36000" rtlCol="0" anchor="t"/>
          <a:lstStyle/>
          <a:p>
            <a:pPr>
              <a:defRPr/>
            </a:pPr>
            <a:r>
              <a:rPr lang="it-IT" sz="1050" b="1" u="sng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Firewall Data Model</a:t>
            </a:r>
            <a:endParaRPr lang="it-IT" sz="800" kern="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leaf </a:t>
            </a:r>
            <a:r>
              <a:rPr lang="en-US" sz="900" b="1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ports#</a:t>
            </a: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{ </a:t>
            </a:r>
          </a:p>
          <a:p>
            <a:pPr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type uint8;</a:t>
            </a:r>
          </a:p>
          <a:p>
            <a:pPr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value max;</a:t>
            </a:r>
          </a:p>
          <a:p>
            <a:pPr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leaf </a:t>
            </a:r>
            <a:r>
              <a:rPr lang="en-US" sz="900" b="1" kern="0" dirty="0" err="1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iso</a:t>
            </a:r>
            <a:r>
              <a:rPr lang="en-US" sz="900" b="1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/</a:t>
            </a:r>
            <a:r>
              <a:rPr lang="en-US" sz="900" b="1" kern="0" dirty="0" err="1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osi</a:t>
            </a:r>
            <a:r>
              <a:rPr lang="en-US" sz="900" b="1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level </a:t>
            </a: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type uint8 { range “1 .. 7” }</a:t>
            </a:r>
          </a:p>
          <a:p>
            <a:pPr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...</a:t>
            </a:r>
          </a:p>
          <a:p>
            <a:pPr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leaf </a:t>
            </a:r>
            <a:r>
              <a:rPr lang="en-US" sz="900" b="1" kern="0" dirty="0" err="1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dmz</a:t>
            </a: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type Boolean;</a:t>
            </a:r>
          </a:p>
          <a:p>
            <a:pPr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...</a:t>
            </a:r>
          </a:p>
          <a:p>
            <a:pPr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1" name="Picture 8" descr="Risultati immagini per ya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7967" y="1214422"/>
            <a:ext cx="377840" cy="3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Più 172"/>
          <p:cNvSpPr/>
          <p:nvPr/>
        </p:nvSpPr>
        <p:spPr>
          <a:xfrm>
            <a:off x="8445000" y="2060007"/>
            <a:ext cx="222768" cy="215657"/>
          </a:xfrm>
          <a:prstGeom prst="mathPlus">
            <a:avLst>
              <a:gd name="adj1" fmla="val 15190"/>
            </a:avLst>
          </a:prstGeom>
          <a:solidFill>
            <a:srgbClr val="00B050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12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4" name="Folded Corner 55"/>
          <p:cNvSpPr/>
          <p:nvPr/>
        </p:nvSpPr>
        <p:spPr>
          <a:xfrm>
            <a:off x="8311687" y="3338012"/>
            <a:ext cx="2284908" cy="2847271"/>
          </a:xfrm>
          <a:prstGeom prst="foldedCorner">
            <a:avLst>
              <a:gd name="adj" fmla="val 9214"/>
            </a:avLst>
          </a:prstGeom>
          <a:solidFill>
            <a:srgbClr val="F9F9F9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36000" tIns="36000" rIns="36000" bIns="36000" rtlCol="0" anchor="t"/>
          <a:lstStyle/>
          <a:p>
            <a:pPr>
              <a:defRPr/>
            </a:pPr>
            <a:r>
              <a:rPr lang="it-IT" sz="900" b="1" u="sng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Domain Data Model</a:t>
            </a:r>
            <a:endParaRPr lang="it-IT" sz="700" kern="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leaf </a:t>
            </a:r>
            <a:r>
              <a:rPr lang="en-US" sz="800" b="1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id</a:t>
            </a: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{ ... }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list </a:t>
            </a:r>
            <a:r>
              <a:rPr lang="en-US" sz="800" b="1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interface</a:t>
            </a: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{  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container connection-capabilities {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list neighbor {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leaf id { ... }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leaf type {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   enumeration {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      domain; legacy-net; access-net;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   }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}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list labeling-method {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leaf name { 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   enumeration { VLAN, GRE, … } 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}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list available-labels { ... }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   leaf preference{ type uint8 { range “0 .. 10” } }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   }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uses </a:t>
            </a:r>
            <a:r>
              <a:rPr lang="en-US" sz="800" kern="0" dirty="0" err="1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openconfig</a:t>
            </a: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-interface;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list </a:t>
            </a:r>
            <a:r>
              <a:rPr lang="en-US" sz="800" b="1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functional-capabilities</a:t>
            </a: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  type </a:t>
            </a:r>
            <a:r>
              <a:rPr lang="en-US" sz="800" kern="0" dirty="0" err="1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identityref</a:t>
            </a: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 { base “functional-capability”; }</a:t>
            </a:r>
          </a:p>
          <a:p>
            <a:pPr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}</a:t>
            </a:r>
            <a:endParaRPr lang="it-IT" sz="800" kern="0" dirty="0">
              <a:solidFill>
                <a:prstClr val="black"/>
              </a:solidFill>
              <a:latin typeface="Calibri"/>
              <a:cs typeface="Courier New" panose="02070309020205020404" pitchFamily="49" charset="0"/>
            </a:endParaRPr>
          </a:p>
        </p:txBody>
      </p:sp>
      <p:pic>
        <p:nvPicPr>
          <p:cNvPr id="115" name="Picture 8" descr="Risultati immagini per ya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7968" y="3357568"/>
            <a:ext cx="342453" cy="34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Folded Corner 55"/>
          <p:cNvSpPr/>
          <p:nvPr/>
        </p:nvSpPr>
        <p:spPr>
          <a:xfrm>
            <a:off x="4825121" y="1498821"/>
            <a:ext cx="736995" cy="344317"/>
          </a:xfrm>
          <a:prstGeom prst="foldedCorner">
            <a:avLst>
              <a:gd name="adj" fmla="val 28283"/>
            </a:avLst>
          </a:prstGeom>
          <a:solidFill>
            <a:srgbClr val="F9F9F9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36000" tIns="36000" rIns="36000" bIns="36000" rtlCol="0" anchor="t"/>
          <a:lstStyle/>
          <a:p>
            <a:pPr>
              <a:defRPr/>
            </a:pPr>
            <a:r>
              <a:rPr lang="it-IT" sz="700" b="1" u="sng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NAT Data Model</a:t>
            </a:r>
          </a:p>
          <a:p>
            <a:pPr>
              <a:defRPr/>
            </a:pPr>
            <a:endParaRPr lang="it-IT" sz="500" kern="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it-IT" sz="5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</p:txBody>
      </p:sp>
      <p:pic>
        <p:nvPicPr>
          <p:cNvPr id="117" name="Picture 8" descr="Risultati immagini per ya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2233" y="1561831"/>
            <a:ext cx="124379" cy="1243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Più 178"/>
          <p:cNvSpPr/>
          <p:nvPr/>
        </p:nvSpPr>
        <p:spPr>
          <a:xfrm>
            <a:off x="4679585" y="1521868"/>
            <a:ext cx="98505" cy="104983"/>
          </a:xfrm>
          <a:prstGeom prst="mathPlus">
            <a:avLst>
              <a:gd name="adj1" fmla="val 15190"/>
            </a:avLst>
          </a:prstGeom>
          <a:solidFill>
            <a:srgbClr val="00B050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12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9" name="Folded Corner 55"/>
          <p:cNvSpPr/>
          <p:nvPr/>
        </p:nvSpPr>
        <p:spPr>
          <a:xfrm>
            <a:off x="4815933" y="2083848"/>
            <a:ext cx="736995" cy="344317"/>
          </a:xfrm>
          <a:prstGeom prst="foldedCorner">
            <a:avLst>
              <a:gd name="adj" fmla="val 28283"/>
            </a:avLst>
          </a:prstGeom>
          <a:solidFill>
            <a:srgbClr val="F9F9F9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36000" tIns="36000" rIns="36000" bIns="36000" rtlCol="0" anchor="t"/>
          <a:lstStyle/>
          <a:p>
            <a:pPr>
              <a:defRPr/>
            </a:pPr>
            <a:r>
              <a:rPr lang="it-IT" sz="700" b="1" u="sng" kern="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VPN Data Model</a:t>
            </a:r>
          </a:p>
          <a:p>
            <a:pPr>
              <a:defRPr/>
            </a:pPr>
            <a:endParaRPr lang="it-IT" sz="500" kern="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it-IT" sz="500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</p:txBody>
      </p:sp>
      <p:pic>
        <p:nvPicPr>
          <p:cNvPr id="120" name="Picture 8" descr="Risultati immagini per ya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0153" y="2101247"/>
            <a:ext cx="124379" cy="1243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Più 181"/>
          <p:cNvSpPr/>
          <p:nvPr/>
        </p:nvSpPr>
        <p:spPr>
          <a:xfrm>
            <a:off x="4670396" y="2106895"/>
            <a:ext cx="98505" cy="104983"/>
          </a:xfrm>
          <a:prstGeom prst="mathPlus">
            <a:avLst>
              <a:gd name="adj1" fmla="val 15190"/>
            </a:avLst>
          </a:prstGeom>
          <a:solidFill>
            <a:srgbClr val="00B050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120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2" name="Connettore 2 121"/>
          <p:cNvCxnSpPr>
            <a:stCxn id="152" idx="3"/>
          </p:cNvCxnSpPr>
          <p:nvPr/>
        </p:nvCxnSpPr>
        <p:spPr>
          <a:xfrm flipV="1">
            <a:off x="7040665" y="3500438"/>
            <a:ext cx="1269915" cy="0"/>
          </a:xfrm>
          <a:prstGeom prst="straightConnector1">
            <a:avLst/>
          </a:prstGeom>
          <a:noFill/>
          <a:ln w="127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123" name="Connettore diritto 194"/>
          <p:cNvCxnSpPr>
            <a:stCxn id="128" idx="3"/>
          </p:cNvCxnSpPr>
          <p:nvPr/>
        </p:nvCxnSpPr>
        <p:spPr>
          <a:xfrm rot="5400000">
            <a:off x="3220778" y="2153696"/>
            <a:ext cx="1009561" cy="544343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ysDash"/>
          </a:ln>
          <a:effectLst/>
        </p:spPr>
      </p:cxnSp>
      <p:cxnSp>
        <p:nvCxnSpPr>
          <p:cNvPr id="124" name="Connettore 1 142"/>
          <p:cNvCxnSpPr/>
          <p:nvPr/>
        </p:nvCxnSpPr>
        <p:spPr>
          <a:xfrm rot="10800000" flipV="1">
            <a:off x="5855722" y="2610336"/>
            <a:ext cx="720703" cy="36364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</p:cxnSp>
      <p:sp>
        <p:nvSpPr>
          <p:cNvPr id="125" name="Angolo ripiegato 124"/>
          <p:cNvSpPr>
            <a:spLocks noChangeAspect="1"/>
          </p:cNvSpPr>
          <p:nvPr/>
        </p:nvSpPr>
        <p:spPr>
          <a:xfrm>
            <a:off x="6576426" y="1817366"/>
            <a:ext cx="1805609" cy="816115"/>
          </a:xfrm>
          <a:prstGeom prst="foldedCorner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endParaRPr lang="en-US" sz="1100" b="1" kern="0" dirty="0">
              <a:solidFill>
                <a:srgbClr val="C00000"/>
              </a:solidFill>
              <a:latin typeface="Calibri"/>
            </a:endParaRPr>
          </a:p>
          <a:p>
            <a:pPr>
              <a:defRPr/>
            </a:pPr>
            <a:r>
              <a:rPr lang="en-US" sz="1100" b="1" kern="0" dirty="0">
                <a:solidFill>
                  <a:srgbClr val="C00000"/>
                </a:solidFill>
                <a:latin typeface="Calibri"/>
              </a:rPr>
              <a:t>Firewall</a:t>
            </a:r>
          </a:p>
          <a:p>
            <a:pPr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</a:rPr>
              <a:t>ports#:	  3</a:t>
            </a:r>
          </a:p>
          <a:p>
            <a:pPr>
              <a:defRPr/>
            </a:pPr>
            <a:r>
              <a:rPr lang="en-US" sz="1200" kern="0" dirty="0" err="1">
                <a:solidFill>
                  <a:prstClr val="black"/>
                </a:solidFill>
                <a:latin typeface="Calibri"/>
              </a:rPr>
              <a:t>iso</a:t>
            </a:r>
            <a:r>
              <a:rPr lang="en-US" sz="1200" kern="0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200" kern="0" dirty="0" err="1">
                <a:solidFill>
                  <a:prstClr val="black"/>
                </a:solidFill>
                <a:latin typeface="Calibri"/>
              </a:rPr>
              <a:t>osi</a:t>
            </a:r>
            <a:r>
              <a:rPr lang="en-US" sz="1200" kern="0" dirty="0">
                <a:solidFill>
                  <a:prstClr val="black"/>
                </a:solidFill>
                <a:latin typeface="Calibri"/>
              </a:rPr>
              <a:t> level:      4</a:t>
            </a:r>
          </a:p>
          <a:p>
            <a:pPr>
              <a:defRPr/>
            </a:pPr>
            <a:r>
              <a:rPr lang="en-US" sz="1200" kern="0" dirty="0" err="1">
                <a:solidFill>
                  <a:prstClr val="black"/>
                </a:solidFill>
                <a:latin typeface="Calibri"/>
              </a:rPr>
              <a:t>dmz</a:t>
            </a:r>
            <a:r>
              <a:rPr lang="en-US" sz="1200" kern="0" dirty="0">
                <a:solidFill>
                  <a:prstClr val="black"/>
                </a:solidFill>
                <a:latin typeface="Calibri"/>
              </a:rPr>
              <a:t>:	  true</a:t>
            </a:r>
          </a:p>
        </p:txBody>
      </p:sp>
      <p:pic>
        <p:nvPicPr>
          <p:cNvPr id="126" name="Picture 8" descr="Risultati immagini per firewall ico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7969" y="1866313"/>
            <a:ext cx="492611" cy="3333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Connettore diritto 198"/>
          <p:cNvCxnSpPr>
            <a:stCxn id="128" idx="1"/>
          </p:cNvCxnSpPr>
          <p:nvPr/>
        </p:nvCxnSpPr>
        <p:spPr>
          <a:xfrm rot="16200000" flipV="1">
            <a:off x="3281792" y="1100294"/>
            <a:ext cx="887533" cy="544343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ysDash"/>
          </a:ln>
          <a:effectLst/>
        </p:spPr>
      </p:cxnSp>
      <p:sp>
        <p:nvSpPr>
          <p:cNvPr id="128" name="Ovale 127"/>
          <p:cNvSpPr>
            <a:spLocks noChangeAspect="1"/>
          </p:cNvSpPr>
          <p:nvPr/>
        </p:nvSpPr>
        <p:spPr>
          <a:xfrm>
            <a:off x="3977050" y="1794493"/>
            <a:ext cx="141199" cy="14828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D184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Angolo ripiegato 128"/>
          <p:cNvSpPr>
            <a:spLocks noChangeAspect="1"/>
          </p:cNvSpPr>
          <p:nvPr/>
        </p:nvSpPr>
        <p:spPr>
          <a:xfrm>
            <a:off x="1945731" y="928676"/>
            <a:ext cx="1527428" cy="2162105"/>
          </a:xfrm>
          <a:prstGeom prst="foldedCorner">
            <a:avLst>
              <a:gd name="adj" fmla="val 11540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72000" tIns="36000" rIns="36000" rtlCol="0" anchor="t"/>
          <a:lstStyle/>
          <a:p>
            <a:pPr>
              <a:defRPr/>
            </a:pPr>
            <a:r>
              <a:rPr lang="en-US" sz="1100" b="1" kern="0" dirty="0">
                <a:solidFill>
                  <a:srgbClr val="FFC000"/>
                </a:solidFill>
                <a:latin typeface="Calibri"/>
              </a:rPr>
              <a:t>If-1</a:t>
            </a:r>
          </a:p>
          <a:p>
            <a:pPr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speed: 10 </a:t>
            </a:r>
            <a:r>
              <a:rPr lang="en-US" sz="850" kern="0" dirty="0" err="1">
                <a:solidFill>
                  <a:prstClr val="black"/>
                </a:solidFill>
                <a:latin typeface="Calibri"/>
              </a:rPr>
              <a:t>Gbps</a:t>
            </a:r>
            <a:endParaRPr lang="en-US" sz="850" kern="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IPv4-address: 10.0.0.1</a:t>
            </a:r>
          </a:p>
          <a:p>
            <a:pPr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connection-capabilities:</a:t>
            </a:r>
          </a:p>
          <a:p>
            <a:pPr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   neighbor: </a:t>
            </a:r>
          </a:p>
          <a:p>
            <a:pPr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        id:              domain-B</a:t>
            </a:r>
          </a:p>
          <a:p>
            <a:pPr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        type:          domain</a:t>
            </a:r>
          </a:p>
          <a:p>
            <a:pPr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   labeling-methods: </a:t>
            </a:r>
          </a:p>
          <a:p>
            <a:pPr marL="82550">
              <a:buFont typeface="Arial" charset="0"/>
              <a:buChar char="•"/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  VLAN</a:t>
            </a:r>
          </a:p>
          <a:p>
            <a:pPr marL="82550"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    - available-labels:  { 25, 26 }</a:t>
            </a:r>
          </a:p>
          <a:p>
            <a:pPr marL="82550"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    - preference:          4</a:t>
            </a:r>
          </a:p>
          <a:p>
            <a:pPr marL="82550">
              <a:buFont typeface="Arial" charset="0"/>
              <a:buChar char="•"/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  GRE</a:t>
            </a:r>
          </a:p>
          <a:p>
            <a:pPr marL="82550"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    - available-labels:  {…}</a:t>
            </a:r>
          </a:p>
          <a:p>
            <a:pPr marL="82550"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    - preference:          10</a:t>
            </a:r>
          </a:p>
          <a:p>
            <a:pPr marL="82550">
              <a:buFont typeface="Arial" charset="0"/>
              <a:buChar char="•"/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  VXLAN { . . . }</a:t>
            </a:r>
          </a:p>
          <a:p>
            <a:pPr marL="82550">
              <a:defRPr/>
            </a:pPr>
            <a:r>
              <a:rPr lang="en-US" sz="850" kern="0" dirty="0">
                <a:solidFill>
                  <a:prstClr val="black"/>
                </a:solidFill>
                <a:latin typeface="Calibri"/>
              </a:rPr>
              <a:t>. . .</a:t>
            </a:r>
          </a:p>
        </p:txBody>
      </p:sp>
      <p:sp>
        <p:nvSpPr>
          <p:cNvPr id="130" name="Ovale 129"/>
          <p:cNvSpPr>
            <a:spLocks noChangeAspect="1"/>
          </p:cNvSpPr>
          <p:nvPr/>
        </p:nvSpPr>
        <p:spPr>
          <a:xfrm>
            <a:off x="3983910" y="2569446"/>
            <a:ext cx="141199" cy="14828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D184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1" name="CasellaDiTesto 130"/>
          <p:cNvSpPr txBox="1"/>
          <p:nvPr/>
        </p:nvSpPr>
        <p:spPr>
          <a:xfrm>
            <a:off x="4174086" y="1070595"/>
            <a:ext cx="1799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err="1">
                <a:solidFill>
                  <a:srgbClr val="1F497D">
                    <a:lumMod val="50000"/>
                  </a:srgbClr>
                </a:solidFill>
                <a:latin typeface="Calibri"/>
              </a:rPr>
              <a:t>Functional</a:t>
            </a:r>
            <a:r>
              <a:rPr lang="it-IT" sz="1200" b="1" dirty="0">
                <a:solidFill>
                  <a:srgbClr val="1F497D">
                    <a:lumMod val="50000"/>
                  </a:srgbClr>
                </a:solidFill>
                <a:latin typeface="Calibri"/>
              </a:rPr>
              <a:t> </a:t>
            </a:r>
            <a:r>
              <a:rPr lang="it-IT" sz="1200" b="1" dirty="0" err="1">
                <a:solidFill>
                  <a:srgbClr val="1F497D">
                    <a:lumMod val="50000"/>
                  </a:srgbClr>
                </a:solidFill>
                <a:latin typeface="Calibri"/>
              </a:rPr>
              <a:t>capabilities</a:t>
            </a:r>
            <a:endParaRPr lang="it-IT" sz="1200" b="1" dirty="0">
              <a:solidFill>
                <a:srgbClr val="1F497D">
                  <a:lumMod val="50000"/>
                </a:srgbClr>
              </a:solidFill>
              <a:latin typeface="Calibri"/>
            </a:endParaRPr>
          </a:p>
        </p:txBody>
      </p:sp>
      <p:cxnSp>
        <p:nvCxnSpPr>
          <p:cNvPr id="132" name="Connettore 1 145"/>
          <p:cNvCxnSpPr/>
          <p:nvPr/>
        </p:nvCxnSpPr>
        <p:spPr>
          <a:xfrm rot="5400000">
            <a:off x="5850368" y="1814879"/>
            <a:ext cx="720702" cy="71002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</p:cxnSp>
      <p:pic>
        <p:nvPicPr>
          <p:cNvPr id="133" name="Picture 8" descr="Risultati immagini per firewall ico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5733" y="2586941"/>
            <a:ext cx="492611" cy="3333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ounded Rectangle 52"/>
          <p:cNvSpPr/>
          <p:nvPr/>
        </p:nvSpPr>
        <p:spPr>
          <a:xfrm>
            <a:off x="5114127" y="3713873"/>
            <a:ext cx="1884340" cy="242124"/>
          </a:xfrm>
          <a:prstGeom prst="roundRect">
            <a:avLst>
              <a:gd name="adj" fmla="val 7790"/>
            </a:avLst>
          </a:prstGeom>
          <a:solidFill>
            <a:srgbClr val="F79646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76431">
              <a:defRPr/>
            </a:pPr>
            <a:r>
              <a:rPr lang="en-US" sz="1100" kern="0" dirty="0">
                <a:solidFill>
                  <a:prstClr val="black"/>
                </a:solidFill>
                <a:latin typeface="Calibri"/>
              </a:rPr>
              <a:t>OpenStack Controller</a:t>
            </a:r>
          </a:p>
        </p:txBody>
      </p:sp>
      <p:grpSp>
        <p:nvGrpSpPr>
          <p:cNvPr id="135" name="Gruppo 3"/>
          <p:cNvGrpSpPr/>
          <p:nvPr/>
        </p:nvGrpSpPr>
        <p:grpSpPr>
          <a:xfrm>
            <a:off x="1667971" y="4028768"/>
            <a:ext cx="1520959" cy="1562781"/>
            <a:chOff x="1058088" y="3933257"/>
            <a:chExt cx="1520959" cy="1562781"/>
          </a:xfrm>
        </p:grpSpPr>
        <p:sp>
          <p:nvSpPr>
            <p:cNvPr id="136" name="Rettangolo arrotondato 135"/>
            <p:cNvSpPr>
              <a:spLocks noChangeAspect="1"/>
            </p:cNvSpPr>
            <p:nvPr/>
          </p:nvSpPr>
          <p:spPr>
            <a:xfrm>
              <a:off x="1058088" y="4576196"/>
              <a:ext cx="1491603" cy="214164"/>
            </a:xfrm>
            <a:prstGeom prst="roundRect">
              <a:avLst/>
            </a:prstGeom>
            <a:solidFill>
              <a:srgbClr val="4BACC6">
                <a:lumMod val="75000"/>
              </a:srgbClr>
            </a:solidFill>
            <a:ln>
              <a:noFill/>
            </a:ln>
            <a:effectLst/>
          </p:spPr>
          <p:txBody>
            <a:bodyPr lIns="36000" tIns="0" rIns="36000" bIns="36000" rtlCol="0" anchor="ctr" anchorCtr="0"/>
            <a:lstStyle/>
            <a:p>
              <a:pPr algn="ctr">
                <a:defRPr/>
              </a:pPr>
              <a:r>
                <a:rPr lang="en-US" sz="900" b="1" kern="0" dirty="0">
                  <a:solidFill>
                    <a:srgbClr val="CFE2E7"/>
                  </a:solidFill>
                  <a:latin typeface="Century Gothic" panose="020B0502020202020204"/>
                </a:rPr>
                <a:t>d</a:t>
              </a:r>
              <a:r>
                <a:rPr lang="en-US" sz="900" b="1" kern="0" dirty="0" err="1">
                  <a:solidFill>
                    <a:srgbClr val="CFE2E7"/>
                  </a:solidFill>
                  <a:latin typeface="Century Gothic" panose="020B0502020202020204"/>
                </a:rPr>
                <a:t>omain</a:t>
              </a:r>
              <a:r>
                <a:rPr lang="en-US" sz="900" b="1" kern="0" dirty="0">
                  <a:solidFill>
                    <a:srgbClr val="CFE2E7"/>
                  </a:solidFill>
                  <a:latin typeface="Century Gothic" panose="020B0502020202020204"/>
                </a:rPr>
                <a:t>-B Orchestrator</a:t>
              </a:r>
            </a:p>
          </p:txBody>
        </p:sp>
        <p:grpSp>
          <p:nvGrpSpPr>
            <p:cNvPr id="137" name="Gruppo 2"/>
            <p:cNvGrpSpPr/>
            <p:nvPr/>
          </p:nvGrpSpPr>
          <p:grpSpPr>
            <a:xfrm>
              <a:off x="1082398" y="3933257"/>
              <a:ext cx="1496649" cy="1562781"/>
              <a:chOff x="1082398" y="3933257"/>
              <a:chExt cx="1496649" cy="1562781"/>
            </a:xfrm>
          </p:grpSpPr>
          <p:sp>
            <p:nvSpPr>
              <p:cNvPr id="138" name="Nuvola 137"/>
              <p:cNvSpPr>
                <a:spLocks noChangeAspect="1"/>
              </p:cNvSpPr>
              <p:nvPr/>
            </p:nvSpPr>
            <p:spPr>
              <a:xfrm>
                <a:off x="1082398" y="4717475"/>
                <a:ext cx="1312753" cy="778563"/>
              </a:xfrm>
              <a:prstGeom prst="cloud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5875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lIns="0" rtlCol="0" anchor="ctr"/>
              <a:lstStyle/>
              <a:p>
                <a:pPr algn="ctr">
                  <a:defRPr/>
                </a:pPr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/>
                  </a:rPr>
                  <a:t>domain-B</a:t>
                </a:r>
              </a:p>
            </p:txBody>
          </p:sp>
          <p:pic>
            <p:nvPicPr>
              <p:cNvPr id="139" name="Picture 2" descr="Risultati immagini per processi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2400" y="4711887"/>
                <a:ext cx="258074" cy="258074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0" name="Freccia in su 139"/>
              <p:cNvSpPr/>
              <p:nvPr/>
            </p:nvSpPr>
            <p:spPr>
              <a:xfrm>
                <a:off x="1095734" y="3933257"/>
                <a:ext cx="145949" cy="665362"/>
              </a:xfrm>
              <a:prstGeom prst="upArrow">
                <a:avLst>
                  <a:gd name="adj1" fmla="val 38297"/>
                  <a:gd name="adj2" fmla="val 74350"/>
                </a:avLst>
              </a:prstGeom>
              <a:solidFill>
                <a:srgbClr val="5B9BD5"/>
              </a:solidFill>
              <a:ln w="63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8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41" name="Gruppo 146"/>
              <p:cNvGrpSpPr/>
              <p:nvPr/>
            </p:nvGrpSpPr>
            <p:grpSpPr>
              <a:xfrm>
                <a:off x="1117858" y="4069110"/>
                <a:ext cx="1079301" cy="490183"/>
                <a:chOff x="76140" y="2669306"/>
                <a:chExt cx="962850" cy="437295"/>
              </a:xfrm>
              <a:effectLst/>
            </p:grpSpPr>
            <p:grpSp>
              <p:nvGrpSpPr>
                <p:cNvPr id="145" name="Gruppo 152"/>
                <p:cNvGrpSpPr/>
                <p:nvPr/>
              </p:nvGrpSpPr>
              <p:grpSpPr>
                <a:xfrm>
                  <a:off x="76140" y="2669306"/>
                  <a:ext cx="417914" cy="400641"/>
                  <a:chOff x="6352554" y="2139544"/>
                  <a:chExt cx="861643" cy="878262"/>
                </a:xfrm>
              </p:grpSpPr>
              <p:sp>
                <p:nvSpPr>
                  <p:cNvPr id="149" name="Angolo ripiegato 148"/>
                  <p:cNvSpPr/>
                  <p:nvPr/>
                </p:nvSpPr>
                <p:spPr>
                  <a:xfrm>
                    <a:off x="6352554" y="2139544"/>
                    <a:ext cx="861643" cy="878262"/>
                  </a:xfrm>
                  <a:prstGeom prst="foldedCorner">
                    <a:avLst>
                      <a:gd name="adj" fmla="val 15640"/>
                    </a:avLst>
                  </a:prstGeom>
                  <a:solidFill>
                    <a:sysClr val="window" lastClr="FFFFFF">
                      <a:lumMod val="95000"/>
                    </a:sysClr>
                  </a:solidFill>
                  <a:ln w="1270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round/>
                  </a:ln>
                  <a:effectLst/>
                </p:spPr>
                <p:txBody>
                  <a:bodyPr lIns="72000" rIns="36000" rtlCol="0" anchor="t"/>
                  <a:lstStyle/>
                  <a:p>
                    <a:pPr>
                      <a:defRPr/>
                    </a:pPr>
                    <a:r>
                      <a:rPr lang="en-US" sz="600" kern="0" dirty="0">
                        <a:solidFill>
                          <a:srgbClr val="0070C0"/>
                        </a:solidFill>
                        <a:latin typeface="Calibri" panose="020F0502020204030204"/>
                      </a:rPr>
                      <a:t>domain-B a</a:t>
                    </a:r>
                    <a:r>
                      <a:rPr lang="en-US" sz="600" kern="0" dirty="0" err="1">
                        <a:solidFill>
                          <a:srgbClr val="0070C0"/>
                        </a:solidFill>
                        <a:latin typeface="Calibri" panose="020F0502020204030204"/>
                      </a:rPr>
                      <a:t>bstraction</a:t>
                    </a:r>
                    <a:endParaRPr lang="en-US" sz="600" kern="0" dirty="0">
                      <a:solidFill>
                        <a:srgbClr val="0070C0"/>
                      </a:solidFill>
                      <a:latin typeface="Calibri" panose="020F0502020204030204"/>
                    </a:endParaRPr>
                  </a:p>
                </p:txBody>
              </p:sp>
              <p:pic>
                <p:nvPicPr>
                  <p:cNvPr id="150" name="Immagine 149"/>
                  <p:cNvPicPr>
                    <a:picLocks noChangeAspect="1"/>
                  </p:cNvPicPr>
                  <p:nvPr/>
                </p:nvPicPr>
                <p:blipFill>
                  <a:blip r:embed="rId2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24">
                            <a14:imgEffect>
                              <a14:backgroundRemoval t="5023" b="94064" l="4808" r="94952">
                                <a14:foregroundMark x1="28606" y1="44292" x2="36538" y2="43836"/>
                                <a14:foregroundMark x1="33413" y1="74429" x2="41587" y2="74886"/>
                                <a14:foregroundMark x1="18029" y1="73973" x2="30769" y2="73516"/>
                                <a14:foregroundMark x1="44712" y1="74886" x2="59375" y2="7397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67447" y="2665299"/>
                    <a:ext cx="367179" cy="2804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6" name="Folded Corner 55"/>
                <p:cNvSpPr/>
                <p:nvPr/>
              </p:nvSpPr>
              <p:spPr>
                <a:xfrm>
                  <a:off x="418398" y="2899503"/>
                  <a:ext cx="576770" cy="207098"/>
                </a:xfrm>
                <a:prstGeom prst="foldedCorner">
                  <a:avLst>
                    <a:gd name="adj" fmla="val 28283"/>
                  </a:avLst>
                </a:prstGeom>
                <a:solidFill>
                  <a:srgbClr val="F9F9F9"/>
                </a:solidFill>
                <a:ln w="12700" cap="flat" cmpd="sng" algn="ctr">
                  <a:solidFill>
                    <a:sysClr val="windowText" lastClr="000000">
                      <a:lumMod val="65000"/>
                      <a:lumOff val="35000"/>
                    </a:sys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lIns="36000" tIns="36000" rIns="36000" bIns="36000" rtlCol="0" anchor="t"/>
                <a:lstStyle/>
                <a:p>
                  <a:pPr>
                    <a:defRPr/>
                  </a:pPr>
                  <a:r>
                    <a:rPr lang="it-IT" sz="600" b="1" u="sng" kern="0" dirty="0">
                      <a:solidFill>
                        <a:prstClr val="black"/>
                      </a:solidFill>
                      <a:latin typeface="Calibri"/>
                      <a:cs typeface="Courier New" panose="02070309020205020404" pitchFamily="49" charset="0"/>
                    </a:rPr>
                    <a:t>NAT Data Model</a:t>
                  </a:r>
                </a:p>
                <a:p>
                  <a:pPr>
                    <a:defRPr/>
                  </a:pPr>
                  <a:endParaRPr lang="it-IT" sz="200" kern="0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pPr>
                    <a:defRPr/>
                  </a:pPr>
                  <a:r>
                    <a:rPr lang="it-IT" sz="400" kern="0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[...]</a:t>
                  </a:r>
                </a:p>
              </p:txBody>
            </p:sp>
            <p:pic>
              <p:nvPicPr>
                <p:cNvPr id="147" name="Picture 8" descr="Risultati immagini per ya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8476" y="2914899"/>
                  <a:ext cx="110514" cy="1039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8" name="Più 191"/>
                <p:cNvSpPr/>
                <p:nvPr/>
              </p:nvSpPr>
              <p:spPr>
                <a:xfrm>
                  <a:off x="301771" y="2932597"/>
                  <a:ext cx="96741" cy="99482"/>
                </a:xfrm>
                <a:prstGeom prst="mathPlus">
                  <a:avLst>
                    <a:gd name="adj1" fmla="val 15190"/>
                  </a:avLst>
                </a:prstGeom>
                <a:solidFill>
                  <a:srgbClr val="00B050"/>
                </a:solidFill>
                <a:ln w="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it-IT" sz="100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42" name="Rounded Rectangle 52"/>
              <p:cNvSpPr/>
              <p:nvPr/>
            </p:nvSpPr>
            <p:spPr>
              <a:xfrm>
                <a:off x="1344979" y="4803673"/>
                <a:ext cx="974705" cy="159404"/>
              </a:xfrm>
              <a:prstGeom prst="roundRect">
                <a:avLst>
                  <a:gd name="adj" fmla="val 7790"/>
                </a:avLst>
              </a:prstGeom>
              <a:solidFill>
                <a:srgbClr val="F79646">
                  <a:lumMod val="20000"/>
                  <a:lumOff val="8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4176431">
                  <a:defRPr/>
                </a:pPr>
                <a:r>
                  <a:rPr lang="en-US" sz="1050" kern="0" dirty="0">
                    <a:solidFill>
                      <a:prstClr val="black"/>
                    </a:solidFill>
                    <a:latin typeface="Calibri"/>
                  </a:rPr>
                  <a:t>SDN Controller</a:t>
                </a:r>
              </a:p>
            </p:txBody>
          </p:sp>
          <p:pic>
            <p:nvPicPr>
              <p:cNvPr id="143" name="Immagine 142"/>
              <p:cNvPicPr>
                <a:picLocks noChangeAspect="1"/>
              </p:cNvPicPr>
              <p:nvPr/>
            </p:nvPicPr>
            <p:blipFill>
              <a:blip r:embed="rId2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87015" y="4734705"/>
                <a:ext cx="692032" cy="422910"/>
              </a:xfrm>
              <a:prstGeom prst="rect">
                <a:avLst/>
              </a:prstGeom>
              <a:effectLst/>
            </p:spPr>
          </p:pic>
          <p:cxnSp>
            <p:nvCxnSpPr>
              <p:cNvPr id="144" name="Connettore 2 143"/>
              <p:cNvCxnSpPr/>
              <p:nvPr/>
            </p:nvCxnSpPr>
            <p:spPr>
              <a:xfrm flipH="1" flipV="1">
                <a:off x="1297692" y="4945840"/>
                <a:ext cx="368589" cy="73749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</p:grpSp>
      </p:grpSp>
      <p:cxnSp>
        <p:nvCxnSpPr>
          <p:cNvPr id="151" name="Connettore 2 150"/>
          <p:cNvCxnSpPr/>
          <p:nvPr/>
        </p:nvCxnSpPr>
        <p:spPr>
          <a:xfrm flipV="1">
            <a:off x="6921203" y="3679633"/>
            <a:ext cx="0" cy="397889"/>
          </a:xfrm>
          <a:prstGeom prst="straightConnector1">
            <a:avLst/>
          </a:prstGeom>
          <a:noFill/>
          <a:ln w="127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pic>
        <p:nvPicPr>
          <p:cNvPr id="152" name="Picture 2" descr="Risultati immagini per processi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8930" y="3291467"/>
            <a:ext cx="441751" cy="4417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8" descr="Risultati immagini per firewall icon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6405" y="4706726"/>
            <a:ext cx="284755" cy="19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8" descr="Risultati immagini per firewall icon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7817" y="4365080"/>
            <a:ext cx="284755" cy="19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Angolo ripiegato 154"/>
          <p:cNvSpPr/>
          <p:nvPr/>
        </p:nvSpPr>
        <p:spPr>
          <a:xfrm>
            <a:off x="4434377" y="4292375"/>
            <a:ext cx="1049123" cy="331115"/>
          </a:xfrm>
          <a:prstGeom prst="foldedCorner">
            <a:avLst>
              <a:gd name="adj" fmla="val 0"/>
            </a:avLst>
          </a:prstGeom>
          <a:solidFill>
            <a:schemeClr val="bg1">
              <a:lumMod val="95000"/>
              <a:alpha val="85000"/>
            </a:schemeClr>
          </a:solidFill>
          <a:ln w="127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900" b="1" dirty="0">
                <a:solidFill>
                  <a:srgbClr val="C00000"/>
                </a:solidFill>
              </a:rPr>
              <a:t>Firewall A</a:t>
            </a:r>
          </a:p>
          <a:p>
            <a:r>
              <a:rPr lang="en-US" sz="600" dirty="0">
                <a:solidFill>
                  <a:srgbClr val="C00000"/>
                </a:solidFill>
              </a:rPr>
              <a:t>Tech:         Docker</a:t>
            </a:r>
          </a:p>
          <a:p>
            <a:r>
              <a:rPr lang="en-US" sz="600" dirty="0">
                <a:solidFill>
                  <a:srgbClr val="C00000"/>
                </a:solidFill>
              </a:rPr>
              <a:t>RAM:         290 MB</a:t>
            </a:r>
          </a:p>
        </p:txBody>
      </p:sp>
      <p:sp>
        <p:nvSpPr>
          <p:cNvPr id="156" name="Angolo ripiegato 155"/>
          <p:cNvSpPr/>
          <p:nvPr/>
        </p:nvSpPr>
        <p:spPr>
          <a:xfrm>
            <a:off x="4432972" y="4647583"/>
            <a:ext cx="1050533" cy="318490"/>
          </a:xfrm>
          <a:prstGeom prst="foldedCorner">
            <a:avLst>
              <a:gd name="adj" fmla="val 0"/>
            </a:avLst>
          </a:prstGeom>
          <a:solidFill>
            <a:schemeClr val="bg1">
              <a:lumMod val="95000"/>
              <a:alpha val="85000"/>
            </a:schemeClr>
          </a:solidFill>
          <a:ln w="127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900" b="1" dirty="0">
                <a:solidFill>
                  <a:srgbClr val="C00000"/>
                </a:solidFill>
              </a:rPr>
              <a:t>Firewall B</a:t>
            </a:r>
          </a:p>
          <a:p>
            <a:r>
              <a:rPr lang="en-US" sz="600" dirty="0">
                <a:solidFill>
                  <a:srgbClr val="C00000"/>
                </a:solidFill>
              </a:rPr>
              <a:t>Tech:         KVM</a:t>
            </a:r>
          </a:p>
          <a:p>
            <a:r>
              <a:rPr lang="en-US" sz="600" dirty="0">
                <a:solidFill>
                  <a:srgbClr val="C00000"/>
                </a:solidFill>
              </a:rPr>
              <a:t>RAM:         1240 MB</a:t>
            </a:r>
          </a:p>
        </p:txBody>
      </p:sp>
      <p:cxnSp>
        <p:nvCxnSpPr>
          <p:cNvPr id="157" name="Connettore 4 183"/>
          <p:cNvCxnSpPr/>
          <p:nvPr/>
        </p:nvCxnSpPr>
        <p:spPr>
          <a:xfrm rot="10800000">
            <a:off x="1821304" y="5065473"/>
            <a:ext cx="6489277" cy="1078201"/>
          </a:xfrm>
          <a:prstGeom prst="bentConnector3">
            <a:avLst>
              <a:gd name="adj1" fmla="val 100101"/>
            </a:avLst>
          </a:prstGeom>
          <a:noFill/>
          <a:ln w="127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496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information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point of view of computing, a domain is associated with what we called “</a:t>
            </a:r>
            <a:r>
              <a:rPr lang="en-US" b="1" dirty="0" smtClean="0"/>
              <a:t>functional capabilities”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functional capability represents the ability of the domain to execute a given NF</a:t>
            </a:r>
          </a:p>
          <a:p>
            <a:r>
              <a:rPr lang="en-US" dirty="0"/>
              <a:t>No matter how it is actually implemented</a:t>
            </a:r>
          </a:p>
          <a:p>
            <a:pPr lvl="1"/>
            <a:r>
              <a:rPr lang="en-US" dirty="0"/>
              <a:t>The NF description is just from a functional point of view</a:t>
            </a:r>
          </a:p>
          <a:p>
            <a:pPr lvl="2"/>
            <a:r>
              <a:rPr lang="en-US" dirty="0" smtClean="0"/>
              <a:t>E.g., hardware </a:t>
            </a:r>
            <a:r>
              <a:rPr lang="en-US" dirty="0"/>
              <a:t>firewall and VM firewall could be modeled by the same </a:t>
            </a:r>
            <a:r>
              <a:rPr lang="en-US" dirty="0" smtClean="0"/>
              <a:t>functional capability</a:t>
            </a:r>
            <a:endParaRPr lang="en-US" dirty="0"/>
          </a:p>
          <a:p>
            <a:pPr lvl="1"/>
            <a:r>
              <a:rPr lang="en-US" dirty="0"/>
              <a:t>Does not include any information about the resources needed for its </a:t>
            </a:r>
            <a:r>
              <a:rPr lang="en-US" dirty="0" smtClean="0"/>
              <a:t>execution</a:t>
            </a:r>
          </a:p>
          <a:p>
            <a:pPr lvl="2"/>
            <a:r>
              <a:rPr lang="en-US" dirty="0" smtClean="0"/>
              <a:t>E.g., amount of CPU and RAM</a:t>
            </a:r>
            <a:endParaRPr lang="en-US" dirty="0"/>
          </a:p>
          <a:p>
            <a:pPr lvl="1"/>
            <a:r>
              <a:rPr lang="en-US" dirty="0" smtClean="0"/>
              <a:t>Some examples:</a:t>
            </a:r>
          </a:p>
          <a:p>
            <a:pPr lvl="2"/>
            <a:r>
              <a:rPr lang="en-US" dirty="0" smtClean="0"/>
              <a:t>A VM image in a data center</a:t>
            </a:r>
          </a:p>
          <a:p>
            <a:pPr lvl="2"/>
            <a:r>
              <a:rPr lang="en-US" dirty="0" smtClean="0"/>
              <a:t>A software bundle in an SDN controller</a:t>
            </a:r>
          </a:p>
          <a:p>
            <a:pPr lvl="2"/>
            <a:r>
              <a:rPr lang="en-US" dirty="0" smtClean="0"/>
              <a:t>An hardware module in a CPE</a:t>
            </a:r>
            <a:endParaRPr lang="it-IT" dirty="0" smtClean="0"/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5524496" y="3857628"/>
            <a:ext cx="5472608" cy="2224674"/>
            <a:chOff x="106680" y="140341"/>
            <a:chExt cx="7932448" cy="3224626"/>
          </a:xfrm>
        </p:grpSpPr>
        <p:sp>
          <p:nvSpPr>
            <p:cNvPr id="5" name="Rettangolo arrotondato 4"/>
            <p:cNvSpPr/>
            <p:nvPr/>
          </p:nvSpPr>
          <p:spPr>
            <a:xfrm>
              <a:off x="1404012" y="1732938"/>
              <a:ext cx="2822805" cy="1632029"/>
            </a:xfrm>
            <a:prstGeom prst="roundRect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txBody>
            <a:bodyPr lIns="36000" tIns="0" rIns="36000" bIns="3600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E40CC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6" name="Angolo ripiegato 5"/>
            <p:cNvSpPr/>
            <p:nvPr/>
          </p:nvSpPr>
          <p:spPr>
            <a:xfrm>
              <a:off x="1915014" y="2042418"/>
              <a:ext cx="1999287" cy="1148930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Hardware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Firewall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2" descr="Risultati immagini per pci board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012" y="1842858"/>
              <a:ext cx="1348490" cy="1348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tangolo arrotondato 7"/>
            <p:cNvSpPr/>
            <p:nvPr/>
          </p:nvSpPr>
          <p:spPr>
            <a:xfrm>
              <a:off x="5083259" y="1729470"/>
              <a:ext cx="2822805" cy="1632029"/>
            </a:xfrm>
            <a:prstGeom prst="roundRect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txBody>
            <a:bodyPr lIns="36000" tIns="0" rIns="36000" bIns="3600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7E40CC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9" name="Angolo ripiegato 8"/>
            <p:cNvSpPr/>
            <p:nvPr/>
          </p:nvSpPr>
          <p:spPr>
            <a:xfrm>
              <a:off x="5594261" y="2038950"/>
              <a:ext cx="1999287" cy="1148930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Virtual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Firewall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Picture 4" descr="Risultati immagini per cloud computi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745" y="2167265"/>
              <a:ext cx="1139741" cy="692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ttore diritto 38"/>
            <p:cNvCxnSpPr/>
            <p:nvPr/>
          </p:nvCxnSpPr>
          <p:spPr>
            <a:xfrm>
              <a:off x="106680" y="1540924"/>
              <a:ext cx="7932448" cy="0"/>
            </a:xfrm>
            <a:prstGeom prst="line">
              <a:avLst/>
            </a:prstGeom>
            <a:noFill/>
            <a:ln w="25400" cap="flat" cmpd="sng" algn="ctr">
              <a:solidFill>
                <a:srgbClr val="002060"/>
              </a:solidFill>
              <a:prstDash val="dash"/>
              <a:miter lim="800000"/>
            </a:ln>
            <a:effectLst/>
          </p:spPr>
        </p:cxnSp>
        <p:sp>
          <p:nvSpPr>
            <p:cNvPr id="12" name="CasellaDiTesto 11"/>
            <p:cNvSpPr txBox="1"/>
            <p:nvPr/>
          </p:nvSpPr>
          <p:spPr>
            <a:xfrm>
              <a:off x="121921" y="593603"/>
              <a:ext cx="1402080" cy="62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</a:rPr>
                <a:t>Functional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</a:rPr>
                <a:t>Capability</a:t>
              </a: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121920" y="2224716"/>
              <a:ext cx="1402080" cy="62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</a:rPr>
                <a:t>Available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</a:rPr>
                <a:t>Function</a:t>
              </a:r>
            </a:p>
          </p:txBody>
        </p:sp>
        <p:sp>
          <p:nvSpPr>
            <p:cNvPr id="14" name="Angolo ripiegato 13"/>
            <p:cNvSpPr/>
            <p:nvPr/>
          </p:nvSpPr>
          <p:spPr>
            <a:xfrm>
              <a:off x="1915013" y="390403"/>
              <a:ext cx="1893809" cy="793682"/>
            </a:xfrm>
            <a:prstGeom prst="foldedCorner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Firewall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Ports:</a:t>
              </a:r>
              <a:r>
                <a:rPr kumimoji="0" lang="en-US" sz="10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Throughput:  10 </a:t>
              </a: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Gbps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468" y="140341"/>
              <a:ext cx="739100" cy="50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Angolo ripiegato 15"/>
            <p:cNvSpPr/>
            <p:nvPr/>
          </p:nvSpPr>
          <p:spPr>
            <a:xfrm>
              <a:off x="5503021" y="390403"/>
              <a:ext cx="1976227" cy="793682"/>
            </a:xfrm>
            <a:prstGeom prst="foldedCorner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Firewall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Ports:</a:t>
              </a:r>
              <a:r>
                <a:rPr kumimoji="0" lang="en-US" sz="105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Throughput:  10 </a:t>
              </a: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Gbps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893" y="140341"/>
              <a:ext cx="739100" cy="50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35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information (1)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point of view of networking, a domain is described as a </a:t>
            </a:r>
            <a:r>
              <a:rPr lang="en-US" i="1" dirty="0" smtClean="0"/>
              <a:t>big switch</a:t>
            </a:r>
            <a:r>
              <a:rPr lang="en-US" dirty="0" smtClean="0"/>
              <a:t> with a number of interfaces</a:t>
            </a:r>
          </a:p>
          <a:p>
            <a:r>
              <a:rPr lang="en-US" dirty="0" smtClean="0"/>
              <a:t>Interfaces </a:t>
            </a:r>
            <a:r>
              <a:rPr lang="en-US" dirty="0"/>
              <a:t>of the </a:t>
            </a:r>
            <a:r>
              <a:rPr lang="en-US" dirty="0" smtClean="0"/>
              <a:t>big-switch </a:t>
            </a:r>
            <a:r>
              <a:rPr lang="en-US" dirty="0"/>
              <a:t>represent a connection point to the rest of the world</a:t>
            </a:r>
          </a:p>
          <a:p>
            <a:r>
              <a:rPr lang="en-US" dirty="0"/>
              <a:t>Each interface is associated with a set of </a:t>
            </a:r>
            <a:r>
              <a:rPr lang="en-US" b="1" dirty="0" smtClean="0"/>
              <a:t>“connection capabilities”</a:t>
            </a:r>
            <a:endParaRPr lang="en-US" b="1" dirty="0"/>
          </a:p>
          <a:p>
            <a:pPr lvl="1"/>
            <a:r>
              <a:rPr lang="en-US" b="1" dirty="0"/>
              <a:t>Neighbor </a:t>
            </a:r>
            <a:r>
              <a:rPr lang="en-US" dirty="0"/>
              <a:t>indicates what can be directly reached through that </a:t>
            </a:r>
            <a:r>
              <a:rPr lang="en-US" dirty="0" smtClean="0"/>
              <a:t>interface</a:t>
            </a:r>
          </a:p>
          <a:p>
            <a:pPr lvl="2"/>
            <a:r>
              <a:rPr lang="en-US" dirty="0" smtClean="0"/>
              <a:t>Another domain</a:t>
            </a:r>
          </a:p>
          <a:p>
            <a:pPr lvl="2"/>
            <a:r>
              <a:rPr lang="en-US" dirty="0" smtClean="0"/>
              <a:t>An access network connected to end users</a:t>
            </a:r>
          </a:p>
          <a:p>
            <a:pPr lvl="2"/>
            <a:r>
              <a:rPr lang="en-US" dirty="0" smtClean="0"/>
              <a:t>A legacy network: network delivering packets </a:t>
            </a:r>
          </a:p>
          <a:p>
            <a:pPr lvl="2">
              <a:buNone/>
            </a:pPr>
            <a:r>
              <a:rPr lang="en-US" dirty="0" smtClean="0"/>
              <a:t>      according to, e.g., traditional routing</a:t>
            </a:r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6453190" y="3286124"/>
            <a:ext cx="5304258" cy="2554004"/>
            <a:chOff x="450149" y="481414"/>
            <a:chExt cx="6024041" cy="2900582"/>
          </a:xfrm>
        </p:grpSpPr>
        <p:pic>
          <p:nvPicPr>
            <p:cNvPr id="5" name="Picture 2" descr="https://s-media-cache-ak0.pinimg.com/originals/a8/3c/3e/a83c3e7875c4f6d735c8eb41bec7eb76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567" y="563722"/>
              <a:ext cx="2574596" cy="257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Connettore 4 5"/>
            <p:cNvCxnSpPr>
              <a:stCxn id="20" idx="0"/>
              <a:endCxn id="18" idx="2"/>
            </p:cNvCxnSpPr>
            <p:nvPr/>
          </p:nvCxnSpPr>
          <p:spPr>
            <a:xfrm>
              <a:off x="1713258" y="856287"/>
              <a:ext cx="282688" cy="936579"/>
            </a:xfrm>
            <a:prstGeom prst="bentConnector3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Connettore 4 6"/>
            <p:cNvCxnSpPr>
              <a:stCxn id="15" idx="4"/>
              <a:endCxn id="23" idx="0"/>
            </p:cNvCxnSpPr>
            <p:nvPr/>
          </p:nvCxnSpPr>
          <p:spPr>
            <a:xfrm rot="5400000">
              <a:off x="2523026" y="2234349"/>
              <a:ext cx="152036" cy="1393514"/>
            </a:xfrm>
            <a:prstGeom prst="bentConnector2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Connettore diritto 7"/>
            <p:cNvCxnSpPr>
              <a:stCxn id="17" idx="6"/>
              <a:endCxn id="22" idx="2"/>
            </p:cNvCxnSpPr>
            <p:nvPr/>
          </p:nvCxnSpPr>
          <p:spPr>
            <a:xfrm flipV="1">
              <a:off x="4584711" y="1398220"/>
              <a:ext cx="629238" cy="5008"/>
            </a:xfrm>
            <a:prstGeom prst="line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Connettore 4 8"/>
            <p:cNvCxnSpPr>
              <a:stCxn id="16" idx="6"/>
              <a:endCxn id="24" idx="2"/>
            </p:cNvCxnSpPr>
            <p:nvPr/>
          </p:nvCxnSpPr>
          <p:spPr>
            <a:xfrm>
              <a:off x="4584712" y="2200483"/>
              <a:ext cx="479686" cy="534690"/>
            </a:xfrm>
            <a:prstGeom prst="bentConnector3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CasellaDiTesto 9"/>
            <p:cNvSpPr txBox="1"/>
            <p:nvPr/>
          </p:nvSpPr>
          <p:spPr>
            <a:xfrm>
              <a:off x="1621061" y="1806106"/>
              <a:ext cx="458068" cy="314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Calibri" panose="020F0502020204030204"/>
                </a:rPr>
                <a:t>if-1</a:t>
              </a: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3301838" y="2795115"/>
              <a:ext cx="458068" cy="314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Calibri" panose="020F0502020204030204"/>
                </a:rPr>
                <a:t>if-2</a:t>
              </a: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4505282" y="1073866"/>
              <a:ext cx="458068" cy="314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Calibri" panose="020F0502020204030204"/>
                </a:rPr>
                <a:t>if-3</a:t>
              </a: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4503115" y="1882815"/>
              <a:ext cx="458068" cy="314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Calibri" panose="020F0502020204030204"/>
                </a:rPr>
                <a:t>if-4</a:t>
              </a:r>
            </a:p>
          </p:txBody>
        </p:sp>
        <p:sp>
          <p:nvSpPr>
            <p:cNvPr id="14" name="Rettangolo arrotondato 13"/>
            <p:cNvSpPr/>
            <p:nvPr/>
          </p:nvSpPr>
          <p:spPr>
            <a:xfrm>
              <a:off x="2075516" y="974345"/>
              <a:ext cx="2418663" cy="1787813"/>
            </a:xfrm>
            <a:prstGeom prst="roundRect">
              <a:avLst>
                <a:gd name="adj" fmla="val 7923"/>
              </a:avLst>
            </a:prstGeom>
            <a:noFill/>
            <a:ln w="19050">
              <a:solidFill>
                <a:srgbClr val="7030A0"/>
              </a:solidFill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p:spPr>
          <p:txBody>
            <a:bodyPr lIns="36000" tIns="0" rIns="36000" bIns="36000" rtlCol="0" anchor="ctr" anchorCtr="0"/>
            <a:lstStyle/>
            <a:p>
              <a:pPr algn="ctr">
                <a:defRPr/>
              </a:pPr>
              <a:endParaRPr lang="en-US" kern="0" dirty="0">
                <a:solidFill>
                  <a:srgbClr val="7E40CC">
                    <a:lumMod val="20000"/>
                    <a:lumOff val="80000"/>
                  </a:srgbClr>
                </a:solidFill>
                <a:latin typeface="Century Gothic" panose="020B0502020202020204"/>
              </a:endParaRPr>
            </a:p>
          </p:txBody>
        </p:sp>
        <p:sp>
          <p:nvSpPr>
            <p:cNvPr id="15" name="Ovale 14"/>
            <p:cNvSpPr/>
            <p:nvPr/>
          </p:nvSpPr>
          <p:spPr>
            <a:xfrm>
              <a:off x="3213340" y="2681888"/>
              <a:ext cx="164920" cy="1732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e 15"/>
            <p:cNvSpPr/>
            <p:nvPr/>
          </p:nvSpPr>
          <p:spPr>
            <a:xfrm>
              <a:off x="4419791" y="2113883"/>
              <a:ext cx="164920" cy="1732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4419791" y="1316628"/>
              <a:ext cx="164920" cy="1732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e 17"/>
            <p:cNvSpPr/>
            <p:nvPr/>
          </p:nvSpPr>
          <p:spPr>
            <a:xfrm>
              <a:off x="1995946" y="1706265"/>
              <a:ext cx="164920" cy="1732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2830625" y="2427065"/>
              <a:ext cx="1663554" cy="28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  <a:latin typeface="Calibri" panose="020F0502020204030204"/>
                </a:rPr>
                <a:t>Domain Infrastructure</a:t>
              </a:r>
            </a:p>
          </p:txBody>
        </p:sp>
        <p:sp>
          <p:nvSpPr>
            <p:cNvPr id="20" name="Nuvola 19"/>
            <p:cNvSpPr>
              <a:spLocks noChangeAspect="1"/>
            </p:cNvSpPr>
            <p:nvPr/>
          </p:nvSpPr>
          <p:spPr>
            <a:xfrm>
              <a:off x="450149" y="481414"/>
              <a:ext cx="1264162" cy="749745"/>
            </a:xfrm>
            <a:prstGeom prst="cloud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algn="ctr"/>
              <a:r>
                <a:rPr lang="en-US" sz="1200" kern="0" dirty="0">
                  <a:solidFill>
                    <a:srgbClr val="7030A0"/>
                  </a:solidFill>
                  <a:latin typeface="Calibri" panose="020F0502020204030204"/>
                </a:rPr>
                <a:t>domain-B</a:t>
              </a:r>
            </a:p>
          </p:txBody>
        </p:sp>
        <p:grpSp>
          <p:nvGrpSpPr>
            <p:cNvPr id="21" name="Gruppo 118"/>
            <p:cNvGrpSpPr>
              <a:grpSpLocks noChangeAspect="1"/>
            </p:cNvGrpSpPr>
            <p:nvPr/>
          </p:nvGrpSpPr>
          <p:grpSpPr>
            <a:xfrm>
              <a:off x="5060056" y="2268240"/>
              <a:ext cx="1399587" cy="823009"/>
              <a:chOff x="6817743" y="5717303"/>
              <a:chExt cx="1640698" cy="936511"/>
            </a:xfrm>
            <a:effectLst/>
          </p:grpSpPr>
          <p:sp>
            <p:nvSpPr>
              <p:cNvPr id="24" name="Nuvola 23"/>
              <p:cNvSpPr/>
              <p:nvPr/>
            </p:nvSpPr>
            <p:spPr>
              <a:xfrm>
                <a:off x="6817743" y="5843452"/>
                <a:ext cx="1640698" cy="810362"/>
              </a:xfrm>
              <a:prstGeom prst="cloud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5875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latin typeface="Calibri" panose="020F0502020204030204"/>
                  </a:rPr>
                  <a:t>Internet</a:t>
                </a:r>
              </a:p>
            </p:txBody>
          </p:sp>
          <p:pic>
            <p:nvPicPr>
              <p:cNvPr id="25" name="Picture 2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983057" y="5717303"/>
                <a:ext cx="414213" cy="414212"/>
              </a:xfrm>
              <a:prstGeom prst="rect">
                <a:avLst/>
              </a:prstGeom>
            </p:spPr>
          </p:pic>
        </p:grpSp>
        <p:sp>
          <p:nvSpPr>
            <p:cNvPr id="22" name="Nuvola 21"/>
            <p:cNvSpPr>
              <a:spLocks noChangeAspect="1"/>
            </p:cNvSpPr>
            <p:nvPr/>
          </p:nvSpPr>
          <p:spPr>
            <a:xfrm>
              <a:off x="5210027" y="1023347"/>
              <a:ext cx="1264163" cy="749745"/>
            </a:xfrm>
            <a:prstGeom prst="cloud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00B050"/>
                  </a:solidFill>
                  <a:latin typeface="Calibri" panose="020F0502020204030204"/>
                </a:rPr>
                <a:t>domain-C</a:t>
              </a:r>
            </a:p>
          </p:txBody>
        </p:sp>
        <p:sp>
          <p:nvSpPr>
            <p:cNvPr id="23" name="Nuvola 22"/>
            <p:cNvSpPr>
              <a:spLocks noChangeAspect="1"/>
            </p:cNvSpPr>
            <p:nvPr/>
          </p:nvSpPr>
          <p:spPr>
            <a:xfrm>
              <a:off x="639179" y="2632251"/>
              <a:ext cx="1264162" cy="749745"/>
            </a:xfrm>
            <a:prstGeom prst="cloud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rgbClr val="DAA600"/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DAA600"/>
                  </a:solidFill>
                  <a:latin typeface="Calibri" panose="020F0502020204030204"/>
                </a:rPr>
                <a:t>Access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information (2)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interface is associated with a set of </a:t>
            </a:r>
            <a:r>
              <a:rPr lang="en-US" b="1" dirty="0" smtClean="0"/>
              <a:t>Connection Capabilities</a:t>
            </a:r>
          </a:p>
          <a:p>
            <a:pPr lvl="1"/>
            <a:r>
              <a:rPr lang="en-US" b="1" dirty="0" smtClean="0"/>
              <a:t>Neighbor </a:t>
            </a:r>
            <a:r>
              <a:rPr lang="en-US" dirty="0" smtClean="0"/>
              <a:t>[...]</a:t>
            </a:r>
          </a:p>
          <a:p>
            <a:pPr lvl="1"/>
            <a:r>
              <a:rPr lang="en-US" b="1" dirty="0" smtClean="0"/>
              <a:t>Labeling methods</a:t>
            </a:r>
          </a:p>
          <a:p>
            <a:pPr lvl="2"/>
            <a:r>
              <a:rPr lang="en-US" dirty="0" smtClean="0"/>
              <a:t>Indicates the ability of the domain to:</a:t>
            </a:r>
          </a:p>
          <a:p>
            <a:pPr lvl="3"/>
            <a:r>
              <a:rPr lang="en-US" dirty="0" smtClean="0"/>
              <a:t>Classify incoming traffic based on specific patterns (e.g., VLAN ID, GRE tunnel key)</a:t>
            </a:r>
          </a:p>
          <a:p>
            <a:pPr lvl="3"/>
            <a:r>
              <a:rPr lang="en-US" dirty="0" smtClean="0"/>
              <a:t>Modify outgoing traffic so that it satisfies a specific pattern (e.g., encapsulating into a specific GRE tunnel)</a:t>
            </a:r>
          </a:p>
          <a:p>
            <a:pPr lvl="2"/>
            <a:r>
              <a:rPr lang="en-US" dirty="0" smtClean="0"/>
              <a:t>Inter-domain traffic steering technology is associated with the list of  “</a:t>
            </a:r>
            <a:r>
              <a:rPr lang="en-US" i="1" dirty="0" smtClean="0"/>
              <a:t>labels”</a:t>
            </a:r>
            <a:r>
              <a:rPr lang="en-US" dirty="0" smtClean="0"/>
              <a:t> still available</a:t>
            </a:r>
          </a:p>
          <a:p>
            <a:pPr lvl="3"/>
            <a:r>
              <a:rPr lang="en-US" dirty="0" smtClean="0"/>
              <a:t>E.g., VLAN ID, GRE key</a:t>
            </a:r>
            <a:endParaRPr lang="en-US" i="1" dirty="0" smtClean="0"/>
          </a:p>
          <a:p>
            <a:pPr lvl="1"/>
            <a:r>
              <a:rPr lang="en-US" dirty="0" smtClean="0"/>
              <a:t>Other interface parameters (e.g., IP configuration)</a:t>
            </a:r>
            <a:endParaRPr lang="en-US" dirty="0"/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6721096" y="3589640"/>
            <a:ext cx="5304258" cy="2554004"/>
            <a:chOff x="450149" y="481414"/>
            <a:chExt cx="6024041" cy="2900582"/>
          </a:xfrm>
        </p:grpSpPr>
        <p:pic>
          <p:nvPicPr>
            <p:cNvPr id="5" name="Picture 2" descr="https://s-media-cache-ak0.pinimg.com/originals/a8/3c/3e/a83c3e7875c4f6d735c8eb41bec7eb76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567" y="563722"/>
              <a:ext cx="2574596" cy="257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Connettore 4 5"/>
            <p:cNvCxnSpPr>
              <a:stCxn id="20" idx="0"/>
              <a:endCxn id="18" idx="2"/>
            </p:cNvCxnSpPr>
            <p:nvPr/>
          </p:nvCxnSpPr>
          <p:spPr>
            <a:xfrm>
              <a:off x="1713258" y="856287"/>
              <a:ext cx="282688" cy="936579"/>
            </a:xfrm>
            <a:prstGeom prst="bentConnector3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Connettore 4 6"/>
            <p:cNvCxnSpPr>
              <a:stCxn id="15" idx="4"/>
              <a:endCxn id="23" idx="0"/>
            </p:cNvCxnSpPr>
            <p:nvPr/>
          </p:nvCxnSpPr>
          <p:spPr>
            <a:xfrm rot="5400000">
              <a:off x="2523026" y="2234349"/>
              <a:ext cx="152036" cy="1393514"/>
            </a:xfrm>
            <a:prstGeom prst="bentConnector2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Connettore diritto 7"/>
            <p:cNvCxnSpPr>
              <a:stCxn id="17" idx="6"/>
              <a:endCxn id="22" idx="2"/>
            </p:cNvCxnSpPr>
            <p:nvPr/>
          </p:nvCxnSpPr>
          <p:spPr>
            <a:xfrm flipV="1">
              <a:off x="4584711" y="1398220"/>
              <a:ext cx="629238" cy="5008"/>
            </a:xfrm>
            <a:prstGeom prst="line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Connettore 4 8"/>
            <p:cNvCxnSpPr>
              <a:stCxn id="16" idx="6"/>
              <a:endCxn id="24" idx="2"/>
            </p:cNvCxnSpPr>
            <p:nvPr/>
          </p:nvCxnSpPr>
          <p:spPr>
            <a:xfrm>
              <a:off x="4584712" y="2200483"/>
              <a:ext cx="479686" cy="534690"/>
            </a:xfrm>
            <a:prstGeom prst="bentConnector3">
              <a:avLst/>
            </a:prstGeom>
            <a:noFill/>
            <a:ln w="9525" cap="flat" cmpd="sng" algn="ctr">
              <a:solidFill>
                <a:srgbClr val="4472C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CasellaDiTesto 9"/>
            <p:cNvSpPr txBox="1"/>
            <p:nvPr/>
          </p:nvSpPr>
          <p:spPr>
            <a:xfrm>
              <a:off x="1621061" y="1806106"/>
              <a:ext cx="458068" cy="314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Calibri" panose="020F0502020204030204"/>
                </a:rPr>
                <a:t>if-1</a:t>
              </a: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3301838" y="2795115"/>
              <a:ext cx="458068" cy="314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Calibri" panose="020F0502020204030204"/>
                </a:rPr>
                <a:t>if-2</a:t>
              </a: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4505282" y="1073866"/>
              <a:ext cx="458068" cy="314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Calibri" panose="020F0502020204030204"/>
                </a:rPr>
                <a:t>if-3</a:t>
              </a: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4503115" y="1882815"/>
              <a:ext cx="458068" cy="314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Calibri" panose="020F0502020204030204"/>
                </a:rPr>
                <a:t>if-4</a:t>
              </a:r>
            </a:p>
          </p:txBody>
        </p:sp>
        <p:sp>
          <p:nvSpPr>
            <p:cNvPr id="14" name="Rettangolo arrotondato 13"/>
            <p:cNvSpPr/>
            <p:nvPr/>
          </p:nvSpPr>
          <p:spPr>
            <a:xfrm>
              <a:off x="2075516" y="974345"/>
              <a:ext cx="2418663" cy="1787813"/>
            </a:xfrm>
            <a:prstGeom prst="roundRect">
              <a:avLst>
                <a:gd name="adj" fmla="val 7923"/>
              </a:avLst>
            </a:prstGeom>
            <a:noFill/>
            <a:ln w="19050">
              <a:solidFill>
                <a:srgbClr val="7030A0"/>
              </a:solidFill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p:spPr>
          <p:txBody>
            <a:bodyPr lIns="36000" tIns="0" rIns="36000" bIns="36000" rtlCol="0" anchor="ctr" anchorCtr="0"/>
            <a:lstStyle/>
            <a:p>
              <a:pPr algn="ctr">
                <a:defRPr/>
              </a:pPr>
              <a:endParaRPr lang="en-US" kern="0" dirty="0">
                <a:solidFill>
                  <a:srgbClr val="7E40CC">
                    <a:lumMod val="20000"/>
                    <a:lumOff val="80000"/>
                  </a:srgbClr>
                </a:solidFill>
                <a:latin typeface="Century Gothic" panose="020B0502020202020204"/>
              </a:endParaRPr>
            </a:p>
          </p:txBody>
        </p:sp>
        <p:sp>
          <p:nvSpPr>
            <p:cNvPr id="15" name="Ovale 14"/>
            <p:cNvSpPr/>
            <p:nvPr/>
          </p:nvSpPr>
          <p:spPr>
            <a:xfrm>
              <a:off x="3213340" y="2681888"/>
              <a:ext cx="164920" cy="1732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e 15"/>
            <p:cNvSpPr/>
            <p:nvPr/>
          </p:nvSpPr>
          <p:spPr>
            <a:xfrm>
              <a:off x="4419791" y="2113883"/>
              <a:ext cx="164920" cy="1732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4419791" y="1316628"/>
              <a:ext cx="164920" cy="1732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e 17"/>
            <p:cNvSpPr/>
            <p:nvPr/>
          </p:nvSpPr>
          <p:spPr>
            <a:xfrm>
              <a:off x="1995946" y="1706265"/>
              <a:ext cx="164920" cy="17320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2830625" y="2427065"/>
              <a:ext cx="1663554" cy="288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  <a:latin typeface="Calibri" panose="020F0502020204030204"/>
                </a:rPr>
                <a:t>Domain Infrastructure</a:t>
              </a:r>
            </a:p>
          </p:txBody>
        </p:sp>
        <p:sp>
          <p:nvSpPr>
            <p:cNvPr id="20" name="Nuvola 19"/>
            <p:cNvSpPr>
              <a:spLocks noChangeAspect="1"/>
            </p:cNvSpPr>
            <p:nvPr/>
          </p:nvSpPr>
          <p:spPr>
            <a:xfrm>
              <a:off x="450149" y="481414"/>
              <a:ext cx="1264162" cy="749745"/>
            </a:xfrm>
            <a:prstGeom prst="cloud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algn="ctr"/>
              <a:r>
                <a:rPr lang="en-US" sz="1200" kern="0" dirty="0">
                  <a:solidFill>
                    <a:srgbClr val="7030A0"/>
                  </a:solidFill>
                  <a:latin typeface="Calibri" panose="020F0502020204030204"/>
                </a:rPr>
                <a:t>domain-B</a:t>
              </a:r>
            </a:p>
          </p:txBody>
        </p:sp>
        <p:grpSp>
          <p:nvGrpSpPr>
            <p:cNvPr id="21" name="Gruppo 118"/>
            <p:cNvGrpSpPr>
              <a:grpSpLocks noChangeAspect="1"/>
            </p:cNvGrpSpPr>
            <p:nvPr/>
          </p:nvGrpSpPr>
          <p:grpSpPr>
            <a:xfrm>
              <a:off x="5060056" y="2268240"/>
              <a:ext cx="1399587" cy="823009"/>
              <a:chOff x="6817743" y="5717303"/>
              <a:chExt cx="1640698" cy="936511"/>
            </a:xfrm>
            <a:effectLst/>
          </p:grpSpPr>
          <p:sp>
            <p:nvSpPr>
              <p:cNvPr id="24" name="Nuvola 23"/>
              <p:cNvSpPr/>
              <p:nvPr/>
            </p:nvSpPr>
            <p:spPr>
              <a:xfrm>
                <a:off x="6817743" y="5843452"/>
                <a:ext cx="1640698" cy="810362"/>
              </a:xfrm>
              <a:prstGeom prst="cloud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5875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200" kern="0" dirty="0">
                    <a:solidFill>
                      <a:srgbClr val="0070C0"/>
                    </a:solidFill>
                    <a:latin typeface="Calibri" panose="020F0502020204030204"/>
                  </a:rPr>
                  <a:t>Internet</a:t>
                </a:r>
              </a:p>
            </p:txBody>
          </p:sp>
          <p:pic>
            <p:nvPicPr>
              <p:cNvPr id="25" name="Picture 2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983057" y="5717303"/>
                <a:ext cx="414213" cy="414212"/>
              </a:xfrm>
              <a:prstGeom prst="rect">
                <a:avLst/>
              </a:prstGeom>
            </p:spPr>
          </p:pic>
        </p:grpSp>
        <p:sp>
          <p:nvSpPr>
            <p:cNvPr id="22" name="Nuvola 21"/>
            <p:cNvSpPr>
              <a:spLocks noChangeAspect="1"/>
            </p:cNvSpPr>
            <p:nvPr/>
          </p:nvSpPr>
          <p:spPr>
            <a:xfrm>
              <a:off x="5210027" y="1023347"/>
              <a:ext cx="1264163" cy="749745"/>
            </a:xfrm>
            <a:prstGeom prst="cloud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00B050"/>
                  </a:solidFill>
                  <a:latin typeface="Calibri" panose="020F0502020204030204"/>
                </a:rPr>
                <a:t>domain-C</a:t>
              </a:r>
            </a:p>
          </p:txBody>
        </p:sp>
        <p:sp>
          <p:nvSpPr>
            <p:cNvPr id="23" name="Nuvola 22"/>
            <p:cNvSpPr>
              <a:spLocks noChangeAspect="1"/>
            </p:cNvSpPr>
            <p:nvPr/>
          </p:nvSpPr>
          <p:spPr>
            <a:xfrm>
              <a:off x="639179" y="2632251"/>
              <a:ext cx="1264162" cy="749745"/>
            </a:xfrm>
            <a:prstGeom prst="cloud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rgbClr val="DAA600"/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algn="ctr">
                <a:defRPr/>
              </a:pPr>
              <a:r>
                <a:rPr lang="en-US" sz="1200" kern="0" dirty="0">
                  <a:solidFill>
                    <a:srgbClr val="DAA600"/>
                  </a:solidFill>
                  <a:latin typeface="Calibri" panose="020F0502020204030204"/>
                </a:rPr>
                <a:t>Access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1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8400" y="274638"/>
            <a:ext cx="8472516" cy="849312"/>
          </a:xfrm>
        </p:spPr>
        <p:txBody>
          <a:bodyPr/>
          <a:lstStyle/>
          <a:p>
            <a:r>
              <a:rPr lang="en-US" dirty="0" smtClean="0"/>
              <a:t>FROG orchestrator – The virtual topology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the domain descriptions exported by domain orchestrators, the FROG orchestrator sees the network infrastructure as a set of domains</a:t>
            </a:r>
          </a:p>
          <a:p>
            <a:pPr lvl="1"/>
            <a:r>
              <a:rPr lang="en-US" dirty="0" smtClean="0"/>
              <a:t>Associated with a set of functional capabilities</a:t>
            </a:r>
          </a:p>
          <a:p>
            <a:pPr lvl="1"/>
            <a:r>
              <a:rPr lang="en-US" dirty="0" smtClean="0"/>
              <a:t>Interconnected through “virtual channels”</a:t>
            </a:r>
            <a:endParaRPr lang="it-IT" dirty="0" smtClean="0"/>
          </a:p>
          <a:p>
            <a:pPr lvl="1"/>
            <a:r>
              <a:rPr lang="en-US" dirty="0" smtClean="0"/>
              <a:t>The FROG orchestrator is not aware of the nature of the domain (e.g., it does not know whether the selected domain is an SDN network or a data center)</a:t>
            </a:r>
          </a:p>
          <a:p>
            <a:endParaRPr lang="en-US" dirty="0" smtClean="0"/>
          </a:p>
        </p:txBody>
      </p:sp>
      <p:grpSp>
        <p:nvGrpSpPr>
          <p:cNvPr id="35" name="Gruppo 34"/>
          <p:cNvGrpSpPr>
            <a:grpSpLocks noChangeAspect="1"/>
          </p:cNvGrpSpPr>
          <p:nvPr/>
        </p:nvGrpSpPr>
        <p:grpSpPr>
          <a:xfrm>
            <a:off x="3238497" y="3563949"/>
            <a:ext cx="5761391" cy="2365381"/>
            <a:chOff x="2111042" y="1146084"/>
            <a:chExt cx="4276425" cy="1755718"/>
          </a:xfrm>
        </p:grpSpPr>
        <p:sp>
          <p:nvSpPr>
            <p:cNvPr id="36" name="Rounded Rectangle 145"/>
            <p:cNvSpPr/>
            <p:nvPr/>
          </p:nvSpPr>
          <p:spPr>
            <a:xfrm>
              <a:off x="2513350" y="1785362"/>
              <a:ext cx="889492" cy="503444"/>
            </a:xfrm>
            <a:prstGeom prst="roundRect">
              <a:avLst/>
            </a:prstGeom>
            <a:solidFill>
              <a:srgbClr val="F79646">
                <a:lumMod val="20000"/>
                <a:lumOff val="80000"/>
              </a:srgbClr>
            </a:solidFill>
            <a:ln w="158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domain-A</a:t>
              </a:r>
            </a:p>
          </p:txBody>
        </p:sp>
        <p:sp>
          <p:nvSpPr>
            <p:cNvPr id="37" name="Rounded Rectangle 145"/>
            <p:cNvSpPr/>
            <p:nvPr/>
          </p:nvSpPr>
          <p:spPr>
            <a:xfrm>
              <a:off x="4380130" y="1751773"/>
              <a:ext cx="987947" cy="523938"/>
            </a:xfrm>
            <a:prstGeom prst="roundRect">
              <a:avLst/>
            </a:prstGeom>
            <a:solidFill>
              <a:srgbClr val="4BACC6">
                <a:lumMod val="20000"/>
                <a:lumOff val="80000"/>
              </a:srgbClr>
            </a:solidFill>
            <a:ln w="1587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domain-B</a:t>
              </a:r>
            </a:p>
          </p:txBody>
        </p:sp>
        <p:pic>
          <p:nvPicPr>
            <p:cNvPr id="38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0505" y="2052507"/>
              <a:ext cx="247327" cy="16072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Fumetto 1 38"/>
            <p:cNvSpPr/>
            <p:nvPr/>
          </p:nvSpPr>
          <p:spPr>
            <a:xfrm>
              <a:off x="2111042" y="1217073"/>
              <a:ext cx="1496533" cy="469378"/>
            </a:xfrm>
            <a:prstGeom prst="wedgeRectCallout">
              <a:avLst>
                <a:gd name="adj1" fmla="val 34875"/>
                <a:gd name="adj2" fmla="val 102241"/>
              </a:avLst>
            </a:prstGeom>
            <a:solidFill>
              <a:sysClr val="window" lastClr="FFFFFF"/>
            </a:solidFill>
            <a:ln w="15875" cap="flat" cmpd="sng" algn="ctr">
              <a:solidFill>
                <a:srgbClr val="4F81BD">
                  <a:shade val="50000"/>
                </a:srgbClr>
              </a:solidFill>
              <a:prstDash val="sysDash"/>
            </a:ln>
            <a:effectLst/>
          </p:spPr>
          <p:txBody>
            <a:bodyPr lIns="36000" tIns="36000" rIns="36000" rtlCol="0" anchor="t"/>
            <a:lstStyle/>
            <a:p>
              <a:pPr>
                <a:defRPr/>
              </a:pPr>
              <a:r>
                <a:rPr lang="it-IT" sz="1200" kern="0" dirty="0">
                  <a:solidFill>
                    <a:prstClr val="black"/>
                  </a:solidFill>
                  <a:latin typeface="Calibri"/>
                </a:rPr>
                <a:t>IPv4: 10.0.0.1</a:t>
              </a:r>
            </a:p>
            <a:p>
              <a:pPr>
                <a:defRPr/>
              </a:pPr>
              <a:r>
                <a:rPr lang="it-IT" sz="1200" kern="0" dirty="0">
                  <a:solidFill>
                    <a:srgbClr val="009644"/>
                  </a:solidFill>
                  <a:latin typeface="Calibri"/>
                </a:rPr>
                <a:t>VLAN</a:t>
              </a:r>
              <a:r>
                <a:rPr lang="it-IT" sz="1200" kern="0" dirty="0">
                  <a:solidFill>
                    <a:prstClr val="black"/>
                  </a:solidFill>
                  <a:latin typeface="Calibri"/>
                </a:rPr>
                <a:t> (25,28)</a:t>
              </a: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: preference 5</a:t>
              </a:r>
            </a:p>
            <a:p>
              <a:pPr>
                <a:defRPr/>
              </a:pPr>
              <a:r>
                <a:rPr lang="en-US" sz="1200" kern="0" dirty="0">
                  <a:solidFill>
                    <a:srgbClr val="C00000"/>
                  </a:solidFill>
                  <a:latin typeface="Calibri"/>
                </a:rPr>
                <a:t>GRE</a:t>
              </a: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 (0x03,0x04): preference 4</a:t>
              </a:r>
              <a:endParaRPr lang="it-IT" sz="12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0" name="Straight Connector 153"/>
            <p:cNvCxnSpPr>
              <a:stCxn id="48" idx="7"/>
              <a:endCxn id="49" idx="1"/>
            </p:cNvCxnSpPr>
            <p:nvPr/>
          </p:nvCxnSpPr>
          <p:spPr>
            <a:xfrm>
              <a:off x="3473962" y="1969883"/>
              <a:ext cx="831631" cy="0"/>
            </a:xfrm>
            <a:prstGeom prst="line">
              <a:avLst/>
            </a:prstGeom>
            <a:noFill/>
            <a:ln w="15875" cap="flat" cmpd="sng" algn="ctr">
              <a:solidFill>
                <a:srgbClr val="009644"/>
              </a:solidFill>
              <a:prstDash val="solid"/>
            </a:ln>
            <a:effectLst/>
          </p:spPr>
        </p:cxnSp>
        <p:sp>
          <p:nvSpPr>
            <p:cNvPr id="41" name="Fumetto 1 40"/>
            <p:cNvSpPr/>
            <p:nvPr/>
          </p:nvSpPr>
          <p:spPr>
            <a:xfrm>
              <a:off x="3647223" y="1146084"/>
              <a:ext cx="1476190" cy="459372"/>
            </a:xfrm>
            <a:prstGeom prst="wedgeRectCallout">
              <a:avLst>
                <a:gd name="adj1" fmla="val 1855"/>
                <a:gd name="adj2" fmla="val 122348"/>
              </a:avLst>
            </a:prstGeom>
            <a:solidFill>
              <a:sysClr val="window" lastClr="FFFFFF"/>
            </a:solidFill>
            <a:ln w="15875" cap="flat" cmpd="sng" algn="ctr">
              <a:solidFill>
                <a:srgbClr val="4F81BD">
                  <a:shade val="50000"/>
                </a:srgbClr>
              </a:solidFill>
              <a:prstDash val="sysDash"/>
            </a:ln>
            <a:effectLst/>
          </p:spPr>
          <p:txBody>
            <a:bodyPr lIns="36000" tIns="36000" rIns="36000" rtlCol="0" anchor="t"/>
            <a:lstStyle/>
            <a:p>
              <a:pPr>
                <a:defRPr/>
              </a:pPr>
              <a:r>
                <a:rPr lang="it-IT" sz="1200" kern="0" dirty="0">
                  <a:solidFill>
                    <a:prstClr val="black"/>
                  </a:solidFill>
                  <a:latin typeface="Calibri"/>
                </a:rPr>
                <a:t>IPv4: 10.0.0.2</a:t>
              </a:r>
            </a:p>
            <a:p>
              <a:pPr>
                <a:defRPr/>
              </a:pPr>
              <a:r>
                <a:rPr lang="it-IT" sz="1200" kern="0" dirty="0">
                  <a:solidFill>
                    <a:srgbClr val="009644"/>
                  </a:solidFill>
                  <a:latin typeface="Calibri"/>
                </a:rPr>
                <a:t>VLAN</a:t>
              </a:r>
              <a:r>
                <a:rPr lang="it-IT" sz="1200" kern="0" dirty="0">
                  <a:solidFill>
                    <a:prstClr val="black"/>
                  </a:solidFill>
                  <a:latin typeface="Calibri"/>
                </a:rPr>
                <a:t> (25,28)</a:t>
              </a: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: preference 5</a:t>
              </a:r>
            </a:p>
            <a:p>
              <a:pPr>
                <a:defRPr/>
              </a:pPr>
              <a:r>
                <a:rPr lang="en-US" sz="1200" kern="0" dirty="0">
                  <a:solidFill>
                    <a:srgbClr val="C00000"/>
                  </a:solidFill>
                  <a:latin typeface="Calibri"/>
                </a:rPr>
                <a:t>GRE</a:t>
              </a:r>
              <a:r>
                <a:rPr lang="en-US" sz="1200" kern="0" dirty="0">
                  <a:solidFill>
                    <a:prstClr val="black"/>
                  </a:solidFill>
                  <a:latin typeface="Calibri"/>
                </a:rPr>
                <a:t> (0x03,0x04): preference 4</a:t>
              </a:r>
              <a:endParaRPr lang="it-IT" sz="12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3364486" y="1747282"/>
              <a:ext cx="1046062" cy="1941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kern="0" dirty="0">
                  <a:solidFill>
                    <a:srgbClr val="009644"/>
                  </a:solidFill>
                  <a:latin typeface="Calibri"/>
                </a:rPr>
                <a:t>VLAN 25, 28 </a:t>
              </a:r>
              <a:endParaRPr lang="en-US" sz="11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424539" y="2103981"/>
              <a:ext cx="935639" cy="1941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C00000"/>
                  </a:solidFill>
                  <a:latin typeface="Calibri"/>
                </a:rPr>
                <a:t>GRE 0x03, 0x04</a:t>
              </a:r>
            </a:p>
          </p:txBody>
        </p:sp>
        <p:cxnSp>
          <p:nvCxnSpPr>
            <p:cNvPr id="44" name="Straight Connector 153"/>
            <p:cNvCxnSpPr/>
            <p:nvPr/>
          </p:nvCxnSpPr>
          <p:spPr>
            <a:xfrm flipV="1">
              <a:off x="3489770" y="2056122"/>
              <a:ext cx="821979" cy="0"/>
            </a:xfrm>
            <a:prstGeom prst="line">
              <a:avLst/>
            </a:prstGeom>
            <a:noFill/>
            <a:ln w="15875" cap="rnd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5" name="Straight Connector 153"/>
            <p:cNvCxnSpPr/>
            <p:nvPr/>
          </p:nvCxnSpPr>
          <p:spPr>
            <a:xfrm flipV="1">
              <a:off x="3429459" y="2096882"/>
              <a:ext cx="940712" cy="0"/>
            </a:xfrm>
            <a:prstGeom prst="line">
              <a:avLst/>
            </a:prstGeom>
            <a:noFill/>
            <a:ln w="15875" cap="rnd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6" name="Straight Connector 153"/>
            <p:cNvCxnSpPr/>
            <p:nvPr/>
          </p:nvCxnSpPr>
          <p:spPr>
            <a:xfrm>
              <a:off x="3471702" y="2004573"/>
              <a:ext cx="831631" cy="0"/>
            </a:xfrm>
            <a:prstGeom prst="line">
              <a:avLst/>
            </a:prstGeom>
            <a:noFill/>
            <a:ln w="15875" cap="flat" cmpd="sng" algn="ctr">
              <a:solidFill>
                <a:srgbClr val="009644"/>
              </a:solidFill>
              <a:prstDash val="solid"/>
            </a:ln>
            <a:effectLst/>
          </p:spPr>
        </p:cxnSp>
        <p:sp>
          <p:nvSpPr>
            <p:cNvPr id="47" name="Nuvola 46"/>
            <p:cNvSpPr/>
            <p:nvPr/>
          </p:nvSpPr>
          <p:spPr>
            <a:xfrm>
              <a:off x="4545669" y="2291009"/>
              <a:ext cx="1231797" cy="610793"/>
            </a:xfrm>
            <a:prstGeom prst="cloud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algn="ctr"/>
              <a:r>
                <a:rPr lang="en-US" sz="1200" b="1" kern="0" dirty="0">
                  <a:solidFill>
                    <a:srgbClr val="0070C0"/>
                  </a:solidFill>
                  <a:latin typeface="Calibri"/>
                </a:rPr>
                <a:t>Internet</a:t>
              </a:r>
            </a:p>
            <a:p>
              <a:pPr algn="ctr"/>
              <a:r>
                <a:rPr lang="en-US" sz="1200" kern="0" dirty="0">
                  <a:solidFill>
                    <a:srgbClr val="0070C0"/>
                  </a:solidFill>
                  <a:latin typeface="Calibri"/>
                </a:rPr>
                <a:t>legacy network</a:t>
              </a:r>
            </a:p>
          </p:txBody>
        </p:sp>
        <p:sp>
          <p:nvSpPr>
            <p:cNvPr id="48" name="Oval 146"/>
            <p:cNvSpPr>
              <a:spLocks noChangeAspect="1"/>
            </p:cNvSpPr>
            <p:nvPr/>
          </p:nvSpPr>
          <p:spPr>
            <a:xfrm>
              <a:off x="3302266" y="1940425"/>
              <a:ext cx="201152" cy="201152"/>
            </a:xfrm>
            <a:prstGeom prst="ellipse">
              <a:avLst/>
            </a:prstGeom>
            <a:solidFill>
              <a:srgbClr val="4F81BD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Calibri"/>
                </a:rPr>
                <a:t>if-1</a:t>
              </a:r>
            </a:p>
          </p:txBody>
        </p:sp>
        <p:sp>
          <p:nvSpPr>
            <p:cNvPr id="49" name="Oval 150"/>
            <p:cNvSpPr>
              <a:spLocks noChangeAspect="1"/>
            </p:cNvSpPr>
            <p:nvPr/>
          </p:nvSpPr>
          <p:spPr>
            <a:xfrm>
              <a:off x="4275364" y="1940425"/>
              <a:ext cx="206417" cy="201152"/>
            </a:xfrm>
            <a:prstGeom prst="ellipse">
              <a:avLst/>
            </a:prstGeom>
            <a:solidFill>
              <a:srgbClr val="4F81BD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Calibri"/>
                </a:rPr>
                <a:t>if-0</a:t>
              </a:r>
            </a:p>
          </p:txBody>
        </p:sp>
        <p:pic>
          <p:nvPicPr>
            <p:cNvPr id="50" name="Picture 2" descr="E:\Tesi\Poster\PhDPosterPackage2016\Pictures\storag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5995" y="2005399"/>
              <a:ext cx="173828" cy="173828"/>
            </a:xfrm>
            <a:prstGeom prst="rect">
              <a:avLst/>
            </a:prstGeom>
            <a:noFill/>
            <a:effectLst/>
          </p:spPr>
        </p:pic>
        <p:pic>
          <p:nvPicPr>
            <p:cNvPr id="51" name="Immagine 5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5023" b="94064" l="4808" r="94952">
                          <a14:foregroundMark x1="28606" y1="44292" x2="36538" y2="43836"/>
                          <a14:foregroundMark x1="33413" y1="74429" x2="41587" y2="74886"/>
                          <a14:foregroundMark x1="18029" y1="73973" x2="30769" y2="73516"/>
                          <a14:foregroundMark x1="44712" y1="74886" x2="59375" y2="739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2598" y="2010897"/>
              <a:ext cx="257447" cy="168329"/>
            </a:xfrm>
            <a:prstGeom prst="rect">
              <a:avLst/>
            </a:prstGeom>
            <a:effectLst/>
          </p:spPr>
        </p:pic>
        <p:sp>
          <p:nvSpPr>
            <p:cNvPr id="52" name="Oval 148"/>
            <p:cNvSpPr>
              <a:spLocks noChangeAspect="1"/>
            </p:cNvSpPr>
            <p:nvPr/>
          </p:nvSpPr>
          <p:spPr>
            <a:xfrm>
              <a:off x="4763952" y="2194370"/>
              <a:ext cx="200729" cy="200729"/>
            </a:xfrm>
            <a:prstGeom prst="ellipse">
              <a:avLst/>
            </a:prstGeom>
            <a:solidFill>
              <a:srgbClr val="4F81BD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Calibri"/>
                </a:rPr>
                <a:t>if-1</a:t>
              </a:r>
            </a:p>
          </p:txBody>
        </p:sp>
        <p:sp>
          <p:nvSpPr>
            <p:cNvPr id="53" name="Nuvola 52"/>
            <p:cNvSpPr/>
            <p:nvPr/>
          </p:nvSpPr>
          <p:spPr>
            <a:xfrm>
              <a:off x="2166863" y="2347227"/>
              <a:ext cx="750969" cy="499588"/>
            </a:xfrm>
            <a:prstGeom prst="cloud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rgbClr val="F7964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Access network</a:t>
              </a:r>
              <a:endParaRPr lang="en-US" sz="1200" kern="0" dirty="0">
                <a:solidFill>
                  <a:srgbClr val="F79646">
                    <a:lumMod val="75000"/>
                  </a:srgbClr>
                </a:solidFill>
                <a:latin typeface="Calibri"/>
              </a:endParaRPr>
            </a:p>
          </p:txBody>
        </p:sp>
        <p:sp>
          <p:nvSpPr>
            <p:cNvPr id="54" name="Oval 150"/>
            <p:cNvSpPr>
              <a:spLocks noChangeAspect="1"/>
            </p:cNvSpPr>
            <p:nvPr/>
          </p:nvSpPr>
          <p:spPr>
            <a:xfrm>
              <a:off x="2550368" y="2212090"/>
              <a:ext cx="199081" cy="199081"/>
            </a:xfrm>
            <a:prstGeom prst="ellipse">
              <a:avLst/>
            </a:prstGeom>
            <a:solidFill>
              <a:srgbClr val="4F81BD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Calibri"/>
                </a:rPr>
                <a:t>if-0</a:t>
              </a:r>
            </a:p>
          </p:txBody>
        </p:sp>
        <p:sp>
          <p:nvSpPr>
            <p:cNvPr id="55" name="Rounded Rectangle 145"/>
            <p:cNvSpPr/>
            <p:nvPr/>
          </p:nvSpPr>
          <p:spPr>
            <a:xfrm>
              <a:off x="5194408" y="1156672"/>
              <a:ext cx="1193059" cy="523939"/>
            </a:xfrm>
            <a:prstGeom prst="roundRect">
              <a:avLst/>
            </a:prstGeom>
            <a:solidFill>
              <a:srgbClr val="EEECE1">
                <a:lumMod val="90000"/>
              </a:srgbClr>
            </a:solidFill>
            <a:ln w="15875" cap="flat" cmpd="sng" algn="ctr">
              <a:solidFill>
                <a:srgbClr val="EEECE1">
                  <a:lumMod val="1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domain-C</a:t>
              </a:r>
            </a:p>
          </p:txBody>
        </p:sp>
        <p:pic>
          <p:nvPicPr>
            <p:cNvPr id="56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127" y="1453996"/>
              <a:ext cx="247327" cy="16072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http://upload.wikimedia.org/wikipedia/commons/d/d8/Adblock_logo_%26_wordmar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5173" y="1455607"/>
              <a:ext cx="194905" cy="17016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Risultati immagini per vp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701795" y="1444315"/>
              <a:ext cx="187834" cy="18748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Nuvola 58"/>
            <p:cNvSpPr/>
            <p:nvPr/>
          </p:nvSpPr>
          <p:spPr>
            <a:xfrm>
              <a:off x="5394846" y="1761134"/>
              <a:ext cx="982307" cy="499588"/>
            </a:xfrm>
            <a:prstGeom prst="cloud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>
                <a:defRPr/>
              </a:pPr>
              <a:r>
                <a:rPr lang="en-US" sz="1100" b="1" kern="0" dirty="0">
                  <a:solidFill>
                    <a:srgbClr val="7030A0"/>
                  </a:solidFill>
                  <a:latin typeface="Calibri"/>
                </a:rPr>
                <a:t>backbone</a:t>
              </a:r>
            </a:p>
            <a:p>
              <a:pPr algn="ctr">
                <a:defRPr/>
              </a:pPr>
              <a:r>
                <a:rPr lang="en-US" sz="1100" kern="0" dirty="0">
                  <a:solidFill>
                    <a:srgbClr val="7030A0"/>
                  </a:solidFill>
                  <a:latin typeface="Calibri"/>
                </a:rPr>
                <a:t>l</a:t>
              </a:r>
              <a:r>
                <a:rPr lang="en-US" sz="1100" kern="0" dirty="0" err="1">
                  <a:solidFill>
                    <a:srgbClr val="7030A0"/>
                  </a:solidFill>
                  <a:latin typeface="Calibri"/>
                </a:rPr>
                <a:t>egacy</a:t>
              </a:r>
              <a:r>
                <a:rPr lang="en-US" sz="1100" kern="0" dirty="0">
                  <a:solidFill>
                    <a:srgbClr val="7030A0"/>
                  </a:solidFill>
                  <a:latin typeface="Calibri"/>
                </a:rPr>
                <a:t> network </a:t>
              </a:r>
            </a:p>
          </p:txBody>
        </p:sp>
        <p:pic>
          <p:nvPicPr>
            <p:cNvPr id="60" name="Picture 2" descr="E:\Tesi\Poster\PhDPosterPackage2016\Pictures\storag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16888" y="1442393"/>
              <a:ext cx="194191" cy="194191"/>
            </a:xfrm>
            <a:prstGeom prst="rect">
              <a:avLst/>
            </a:prstGeom>
            <a:noFill/>
            <a:effectLst/>
          </p:spPr>
        </p:pic>
        <p:cxnSp>
          <p:nvCxnSpPr>
            <p:cNvPr id="61" name="Connettore 4 72"/>
            <p:cNvCxnSpPr>
              <a:stCxn id="63" idx="6"/>
              <a:endCxn id="64" idx="4"/>
            </p:cNvCxnSpPr>
            <p:nvPr/>
          </p:nvCxnSpPr>
          <p:spPr>
            <a:xfrm flipV="1">
              <a:off x="5471561" y="1854997"/>
              <a:ext cx="672960" cy="152078"/>
            </a:xfrm>
            <a:prstGeom prst="bentConnector2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dash"/>
            </a:ln>
            <a:effectLst/>
          </p:spPr>
        </p:cxnSp>
        <p:pic>
          <p:nvPicPr>
            <p:cNvPr id="62" name="Immagine 6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5023" b="94064" l="4808" r="94952">
                          <a14:foregroundMark x1="28606" y1="44292" x2="36538" y2="43836"/>
                          <a14:foregroundMark x1="33413" y1="74429" x2="41587" y2="74886"/>
                          <a14:foregroundMark x1="18029" y1="73973" x2="30769" y2="73516"/>
                          <a14:foregroundMark x1="44712" y1="74886" x2="59375" y2="739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11079" y="1450431"/>
              <a:ext cx="257447" cy="168329"/>
            </a:xfrm>
            <a:prstGeom prst="rect">
              <a:avLst/>
            </a:prstGeom>
            <a:effectLst/>
          </p:spPr>
        </p:pic>
        <p:sp>
          <p:nvSpPr>
            <p:cNvPr id="63" name="Oval 146"/>
            <p:cNvSpPr>
              <a:spLocks noChangeAspect="1"/>
            </p:cNvSpPr>
            <p:nvPr/>
          </p:nvSpPr>
          <p:spPr>
            <a:xfrm>
              <a:off x="5264338" y="1903464"/>
              <a:ext cx="207225" cy="207225"/>
            </a:xfrm>
            <a:prstGeom prst="ellipse">
              <a:avLst/>
            </a:prstGeom>
            <a:solidFill>
              <a:srgbClr val="4F81BD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Calibri"/>
                </a:rPr>
                <a:t>if-2</a:t>
              </a:r>
              <a:endParaRPr lang="en-US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val 150"/>
            <p:cNvSpPr>
              <a:spLocks noChangeAspect="1"/>
            </p:cNvSpPr>
            <p:nvPr/>
          </p:nvSpPr>
          <p:spPr>
            <a:xfrm>
              <a:off x="6044258" y="1654470"/>
              <a:ext cx="200529" cy="200529"/>
            </a:xfrm>
            <a:prstGeom prst="ellipse">
              <a:avLst/>
            </a:prstGeom>
            <a:solidFill>
              <a:srgbClr val="4F81BD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Calibri"/>
                </a:rPr>
                <a:t>if-0</a:t>
              </a:r>
              <a:endParaRPr lang="en-US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65" name="Picture 2" descr="Risultati immagini per web monitoring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697" y="2041842"/>
              <a:ext cx="188910" cy="18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09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virtual topology is created using the following information</a:t>
            </a:r>
          </a:p>
          <a:p>
            <a:pPr lvl="1"/>
            <a:r>
              <a:rPr lang="en-US" dirty="0" smtClean="0"/>
              <a:t>The “neighbor” parameter indicates whether a connection between two interfaces (of different domains) </a:t>
            </a:r>
            <a:r>
              <a:rPr lang="en-US" i="1" dirty="0" smtClean="0"/>
              <a:t>may</a:t>
            </a:r>
            <a:r>
              <a:rPr lang="en-US" dirty="0" smtClean="0"/>
              <a:t> exist or not</a:t>
            </a:r>
          </a:p>
          <a:p>
            <a:pPr lvl="1"/>
            <a:r>
              <a:rPr lang="en-US" dirty="0" smtClean="0"/>
              <a:t>a virtual channel is actually established between two interfaces per each pair </a:t>
            </a:r>
            <a:r>
              <a:rPr lang="en-US" i="1" dirty="0" smtClean="0"/>
              <a:t>&lt;labeling-method, available-label&gt;</a:t>
            </a:r>
            <a:r>
              <a:rPr lang="en-US" dirty="0" smtClean="0"/>
              <a:t> they have in common</a:t>
            </a:r>
          </a:p>
          <a:p>
            <a:pPr lvl="2"/>
            <a:r>
              <a:rPr lang="en-US" dirty="0" smtClean="0"/>
              <a:t>Virtual channels can be established also through domains attached to a legacy network</a:t>
            </a:r>
          </a:p>
          <a:p>
            <a:pPr lvl="1"/>
            <a:endParaRPr lang="it-IT" dirty="0"/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608400" y="274638"/>
            <a:ext cx="8472516" cy="849312"/>
          </a:xfrm>
        </p:spPr>
        <p:txBody>
          <a:bodyPr/>
          <a:lstStyle/>
          <a:p>
            <a:r>
              <a:rPr lang="en-US" dirty="0" smtClean="0"/>
              <a:t>FROG orchestrator – The virtual topology (2)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620" y="338846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Network </a:t>
            </a:r>
            <a:r>
              <a:rPr lang="en-US" dirty="0" smtClean="0"/>
              <a:t>Functions</a:t>
            </a:r>
            <a:r>
              <a:rPr lang="it-IT" dirty="0" smtClean="0"/>
              <a:t> – </a:t>
            </a:r>
            <a:r>
              <a:rPr lang="en-US" dirty="0" smtClean="0"/>
              <a:t>Forwarding</a:t>
            </a:r>
            <a:r>
              <a:rPr lang="it-IT" dirty="0" smtClean="0"/>
              <a:t> </a:t>
            </a:r>
            <a:r>
              <a:rPr lang="en-US" dirty="0" smtClean="0"/>
              <a:t>Graph</a:t>
            </a:r>
            <a:r>
              <a:rPr lang="it-IT" dirty="0" smtClean="0"/>
              <a:t> </a:t>
            </a:r>
            <a:r>
              <a:rPr lang="en-US" dirty="0" smtClean="0"/>
              <a:t>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4417" y="1196983"/>
            <a:ext cx="10970683" cy="1374761"/>
          </a:xfrm>
        </p:spPr>
        <p:txBody>
          <a:bodyPr/>
          <a:lstStyle/>
          <a:p>
            <a:r>
              <a:rPr lang="en-US" dirty="0" smtClean="0"/>
              <a:t>Formalism that describes a service graph</a:t>
            </a:r>
            <a:endParaRPr lang="it-IT" dirty="0" smtClean="0"/>
          </a:p>
          <a:p>
            <a:pPr lvl="1"/>
            <a:r>
              <a:rPr lang="en-US" dirty="0" smtClean="0"/>
              <a:t>Based on JSON</a:t>
            </a:r>
          </a:p>
          <a:p>
            <a:pPr lvl="1"/>
            <a:r>
              <a:rPr lang="en-US" dirty="0" smtClean="0"/>
              <a:t>Describes VNFs, endpoints and flow-rules (i.e., links)</a:t>
            </a:r>
            <a:endParaRPr lang="it-IT" dirty="0" smtClean="0"/>
          </a:p>
        </p:txBody>
      </p:sp>
      <p:sp>
        <p:nvSpPr>
          <p:cNvPr id="5" name="Rectangle 113"/>
          <p:cNvSpPr/>
          <p:nvPr/>
        </p:nvSpPr>
        <p:spPr>
          <a:xfrm>
            <a:off x="3881422" y="2857496"/>
            <a:ext cx="4357718" cy="24288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F5C77"/>
            </a:solidFill>
            <a:prstDash val="sysDash"/>
            <a:miter lim="800000"/>
          </a:ln>
          <a:effectLst/>
        </p:spPr>
        <p:txBody>
          <a:bodyPr lIns="36000" tIns="36000" rIns="36000" bIns="36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Network Functions – Forwarding Graph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104"/>
          <p:cNvSpPr/>
          <p:nvPr/>
        </p:nvSpPr>
        <p:spPr>
          <a:xfrm>
            <a:off x="6617827" y="2949477"/>
            <a:ext cx="1299216" cy="468883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NAT</a:t>
            </a:r>
          </a:p>
        </p:txBody>
      </p:sp>
      <p:sp>
        <p:nvSpPr>
          <p:cNvPr id="7" name="Rectangle 107"/>
          <p:cNvSpPr/>
          <p:nvPr/>
        </p:nvSpPr>
        <p:spPr>
          <a:xfrm>
            <a:off x="4226937" y="4543572"/>
            <a:ext cx="3750381" cy="518283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L2 switch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Rectangle 108"/>
          <p:cNvSpPr/>
          <p:nvPr/>
        </p:nvSpPr>
        <p:spPr>
          <a:xfrm>
            <a:off x="4277350" y="2953068"/>
            <a:ext cx="1756392" cy="70853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DHCP server</a:t>
            </a:r>
          </a:p>
        </p:txBody>
      </p:sp>
      <p:cxnSp>
        <p:nvCxnSpPr>
          <p:cNvPr id="9" name="Straight Connector 114"/>
          <p:cNvCxnSpPr>
            <a:stCxn id="16" idx="0"/>
            <a:endCxn id="13" idx="4"/>
          </p:cNvCxnSpPr>
          <p:nvPr/>
        </p:nvCxnSpPr>
        <p:spPr>
          <a:xfrm rot="5400000" flipH="1" flipV="1">
            <a:off x="4766976" y="4099450"/>
            <a:ext cx="800248" cy="1515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sp>
        <p:nvSpPr>
          <p:cNvPr id="10" name="Rectangle 137"/>
          <p:cNvSpPr/>
          <p:nvPr/>
        </p:nvSpPr>
        <p:spPr>
          <a:xfrm>
            <a:off x="4025601" y="4778645"/>
            <a:ext cx="8718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L2Port:0</a:t>
            </a:r>
          </a:p>
        </p:txBody>
      </p:sp>
      <p:sp>
        <p:nvSpPr>
          <p:cNvPr id="11" name="Oval 138"/>
          <p:cNvSpPr>
            <a:spLocks noChangeAspect="1"/>
          </p:cNvSpPr>
          <p:nvPr/>
        </p:nvSpPr>
        <p:spPr>
          <a:xfrm>
            <a:off x="8167702" y="3132000"/>
            <a:ext cx="144000" cy="144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Rectangle 139"/>
          <p:cNvSpPr/>
          <p:nvPr/>
        </p:nvSpPr>
        <p:spPr>
          <a:xfrm>
            <a:off x="4726313" y="4547778"/>
            <a:ext cx="8718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L2Port:1</a:t>
            </a:r>
          </a:p>
        </p:txBody>
      </p:sp>
      <p:sp>
        <p:nvSpPr>
          <p:cNvPr id="13" name="Oval 109"/>
          <p:cNvSpPr/>
          <p:nvPr/>
        </p:nvSpPr>
        <p:spPr>
          <a:xfrm>
            <a:off x="5117444" y="3612714"/>
            <a:ext cx="100827" cy="8736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Oval 109"/>
          <p:cNvSpPr/>
          <p:nvPr/>
        </p:nvSpPr>
        <p:spPr>
          <a:xfrm>
            <a:off x="7866631" y="3140781"/>
            <a:ext cx="100827" cy="8736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chemeClr val="tx2"/>
              </a:solidFill>
            </a:endParaRPr>
          </a:p>
        </p:txBody>
      </p:sp>
      <p:sp>
        <p:nvSpPr>
          <p:cNvPr id="15" name="Oval 109"/>
          <p:cNvSpPr/>
          <p:nvPr/>
        </p:nvSpPr>
        <p:spPr>
          <a:xfrm>
            <a:off x="4176523" y="4743102"/>
            <a:ext cx="100827" cy="8736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>
              <a:solidFill>
                <a:schemeClr val="tx2"/>
              </a:solidFill>
            </a:endParaRPr>
          </a:p>
        </p:txBody>
      </p:sp>
      <p:sp>
        <p:nvSpPr>
          <p:cNvPr id="16" name="Oval 109"/>
          <p:cNvSpPr/>
          <p:nvPr/>
        </p:nvSpPr>
        <p:spPr>
          <a:xfrm>
            <a:off x="5115929" y="4500331"/>
            <a:ext cx="100827" cy="8736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chemeClr val="tx2"/>
              </a:solidFill>
            </a:endParaRPr>
          </a:p>
        </p:txBody>
      </p:sp>
      <p:cxnSp>
        <p:nvCxnSpPr>
          <p:cNvPr id="17" name="Straight Connector 114"/>
          <p:cNvCxnSpPr>
            <a:stCxn id="19" idx="0"/>
            <a:endCxn id="27" idx="4"/>
          </p:cNvCxnSpPr>
          <p:nvPr/>
        </p:nvCxnSpPr>
        <p:spPr>
          <a:xfrm rot="5400000" flipH="1" flipV="1">
            <a:off x="7178234" y="4411645"/>
            <a:ext cx="167962" cy="1588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sp>
        <p:nvSpPr>
          <p:cNvPr id="18" name="Rectangle 139"/>
          <p:cNvSpPr/>
          <p:nvPr/>
        </p:nvSpPr>
        <p:spPr>
          <a:xfrm>
            <a:off x="6818301" y="4548555"/>
            <a:ext cx="8718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L2Port:2</a:t>
            </a:r>
          </a:p>
        </p:txBody>
      </p:sp>
      <p:sp>
        <p:nvSpPr>
          <p:cNvPr id="19" name="Oval 109"/>
          <p:cNvSpPr/>
          <p:nvPr/>
        </p:nvSpPr>
        <p:spPr>
          <a:xfrm>
            <a:off x="7211801" y="4495626"/>
            <a:ext cx="100827" cy="8736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chemeClr val="tx2"/>
              </a:solidFill>
            </a:endParaRPr>
          </a:p>
        </p:txBody>
      </p:sp>
      <p:sp>
        <p:nvSpPr>
          <p:cNvPr id="20" name="Rectangle 137"/>
          <p:cNvSpPr/>
          <p:nvPr/>
        </p:nvSpPr>
        <p:spPr>
          <a:xfrm>
            <a:off x="4730425" y="3453596"/>
            <a:ext cx="8718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800" kern="0" dirty="0">
                <a:solidFill>
                  <a:schemeClr val="tx2"/>
                </a:solidFill>
              </a:rPr>
              <a:t>Inout:0</a:t>
            </a:r>
          </a:p>
        </p:txBody>
      </p:sp>
      <p:sp>
        <p:nvSpPr>
          <p:cNvPr id="21" name="Rectangle 137"/>
          <p:cNvSpPr/>
          <p:nvPr/>
        </p:nvSpPr>
        <p:spPr>
          <a:xfrm>
            <a:off x="7275006" y="3156853"/>
            <a:ext cx="8718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WAN:0</a:t>
            </a:r>
          </a:p>
        </p:txBody>
      </p:sp>
      <p:sp>
        <p:nvSpPr>
          <p:cNvPr id="22" name="Rectangle 137"/>
          <p:cNvSpPr/>
          <p:nvPr/>
        </p:nvSpPr>
        <p:spPr>
          <a:xfrm>
            <a:off x="6818301" y="3232655"/>
            <a:ext cx="8718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USER:0</a:t>
            </a:r>
          </a:p>
        </p:txBody>
      </p:sp>
      <p:sp>
        <p:nvSpPr>
          <p:cNvPr id="24" name="Oval 138"/>
          <p:cNvSpPr>
            <a:spLocks noChangeAspect="1"/>
          </p:cNvSpPr>
          <p:nvPr/>
        </p:nvSpPr>
        <p:spPr>
          <a:xfrm>
            <a:off x="3809984" y="4714884"/>
            <a:ext cx="144000" cy="1440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25" name="Connettore 4 24"/>
          <p:cNvCxnSpPr>
            <a:stCxn id="24" idx="6"/>
            <a:endCxn id="15" idx="2"/>
          </p:cNvCxnSpPr>
          <p:nvPr/>
        </p:nvCxnSpPr>
        <p:spPr>
          <a:xfrm flipV="1">
            <a:off x="3953984" y="4786787"/>
            <a:ext cx="216000" cy="9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sp>
        <p:nvSpPr>
          <p:cNvPr id="26" name="Rectangle 104"/>
          <p:cNvSpPr/>
          <p:nvPr/>
        </p:nvSpPr>
        <p:spPr>
          <a:xfrm>
            <a:off x="6604610" y="3816556"/>
            <a:ext cx="1299216" cy="468883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Firewall</a:t>
            </a:r>
          </a:p>
        </p:txBody>
      </p:sp>
      <p:sp>
        <p:nvSpPr>
          <p:cNvPr id="27" name="Oval 109"/>
          <p:cNvSpPr/>
          <p:nvPr/>
        </p:nvSpPr>
        <p:spPr>
          <a:xfrm>
            <a:off x="7211801" y="4240295"/>
            <a:ext cx="100827" cy="8736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>
              <a:solidFill>
                <a:schemeClr val="tx2"/>
              </a:solidFill>
            </a:endParaRPr>
          </a:p>
        </p:txBody>
      </p:sp>
      <p:cxnSp>
        <p:nvCxnSpPr>
          <p:cNvPr id="28" name="Straight Connector 114"/>
          <p:cNvCxnSpPr>
            <a:stCxn id="29" idx="0"/>
            <a:endCxn id="30" idx="4"/>
          </p:cNvCxnSpPr>
          <p:nvPr/>
        </p:nvCxnSpPr>
        <p:spPr>
          <a:xfrm flipV="1">
            <a:off x="7262214" y="3458465"/>
            <a:ext cx="0" cy="310838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sp>
        <p:nvSpPr>
          <p:cNvPr id="29" name="Oval 109"/>
          <p:cNvSpPr/>
          <p:nvPr/>
        </p:nvSpPr>
        <p:spPr>
          <a:xfrm>
            <a:off x="7211801" y="3769303"/>
            <a:ext cx="100827" cy="8736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>
              <a:solidFill>
                <a:schemeClr val="tx2"/>
              </a:solidFill>
            </a:endParaRPr>
          </a:p>
        </p:txBody>
      </p:sp>
      <p:sp>
        <p:nvSpPr>
          <p:cNvPr id="30" name="Oval 109"/>
          <p:cNvSpPr/>
          <p:nvPr/>
        </p:nvSpPr>
        <p:spPr>
          <a:xfrm>
            <a:off x="7211801" y="3371096"/>
            <a:ext cx="100827" cy="8736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>
              <a:solidFill>
                <a:schemeClr val="tx2"/>
              </a:solidFill>
            </a:endParaRPr>
          </a:p>
        </p:txBody>
      </p:sp>
      <p:sp>
        <p:nvSpPr>
          <p:cNvPr id="31" name="Rectangle 137"/>
          <p:cNvSpPr/>
          <p:nvPr/>
        </p:nvSpPr>
        <p:spPr>
          <a:xfrm>
            <a:off x="7052645" y="4134611"/>
            <a:ext cx="8718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Inout:0</a:t>
            </a:r>
          </a:p>
        </p:txBody>
      </p:sp>
      <p:sp>
        <p:nvSpPr>
          <p:cNvPr id="32" name="Rectangle 137"/>
          <p:cNvSpPr/>
          <p:nvPr/>
        </p:nvSpPr>
        <p:spPr>
          <a:xfrm>
            <a:off x="7045210" y="3796538"/>
            <a:ext cx="8718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Inout:1</a:t>
            </a:r>
          </a:p>
        </p:txBody>
      </p:sp>
      <p:sp>
        <p:nvSpPr>
          <p:cNvPr id="33" name="Fumetto 1 32"/>
          <p:cNvSpPr/>
          <p:nvPr/>
        </p:nvSpPr>
        <p:spPr>
          <a:xfrm>
            <a:off x="1523968" y="3714752"/>
            <a:ext cx="2145236" cy="832723"/>
          </a:xfrm>
          <a:prstGeom prst="wedgeRectCallout">
            <a:avLst>
              <a:gd name="adj1" fmla="val 56669"/>
              <a:gd name="adj2" fmla="val 75662"/>
            </a:avLst>
          </a:prstGeom>
          <a:solidFill>
            <a:sysClr val="window" lastClr="FFFFFF"/>
          </a:solidFill>
          <a:ln w="12700" cap="flat" cmpd="sng" algn="ctr">
            <a:solidFill>
              <a:srgbClr val="8064A2"/>
            </a:solidFill>
            <a:prstDash val="solid"/>
          </a:ln>
          <a:effectLst/>
        </p:spPr>
        <p:txBody>
          <a:bodyPr lIns="36000" tIns="0" rIns="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endpoint-1</a:t>
            </a:r>
            <a:endParaRPr kumimoji="0" lang="en-US" sz="105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domain</a:t>
            </a:r>
            <a:r>
              <a: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domain-A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050" kern="0" dirty="0" smtClean="0">
                <a:solidFill>
                  <a:prstClr val="black"/>
                </a:solidFill>
              </a:rPr>
              <a:t> </a:t>
            </a: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interface</a:t>
            </a:r>
            <a:r>
              <a: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if-0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050" kern="0" dirty="0" smtClean="0">
                <a:solidFill>
                  <a:prstClr val="black"/>
                </a:solidFill>
              </a:rPr>
              <a:t> </a:t>
            </a: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Input-traffic</a:t>
            </a:r>
            <a:r>
              <a: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</a:t>
            </a: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 eth-</a:t>
            </a:r>
            <a:r>
              <a:rPr kumimoji="0" lang="en-US" sz="105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src</a:t>
            </a:r>
            <a:r>
              <a: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  <a:r>
              <a:rPr kumimoji="0" lang="en-US" sz="105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aa:bb:cc:dd:ee:ff</a:t>
            </a:r>
            <a:endParaRPr kumimoji="0" lang="en-US" sz="105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Fumetto 1 33"/>
          <p:cNvSpPr/>
          <p:nvPr/>
        </p:nvSpPr>
        <p:spPr>
          <a:xfrm>
            <a:off x="8453454" y="3429000"/>
            <a:ext cx="2286016" cy="1000132"/>
          </a:xfrm>
          <a:prstGeom prst="wedgeRectCallout">
            <a:avLst>
              <a:gd name="adj1" fmla="val -57374"/>
              <a:gd name="adj2" fmla="val -70793"/>
            </a:avLst>
          </a:prstGeom>
          <a:solidFill>
            <a:sysClr val="window" lastClr="FFFFFF"/>
          </a:solidFill>
          <a:ln w="12700" cap="flat" cmpd="sng" algn="ctr">
            <a:solidFill>
              <a:srgbClr val="8064A2"/>
            </a:solidFill>
            <a:prstDash val="solid"/>
          </a:ln>
          <a:effectLst/>
        </p:spPr>
        <p:txBody>
          <a:bodyPr lIns="36000" tIns="0" rIns="3600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endpoint-2</a:t>
            </a:r>
            <a:endParaRPr kumimoji="0" lang="en-US" sz="105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domain</a:t>
            </a:r>
            <a:r>
              <a: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: </a:t>
            </a: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domain-B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interface</a:t>
            </a:r>
            <a:r>
              <a: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: </a:t>
            </a: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gre0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prstClr val="black"/>
                </a:solidFill>
                <a:cs typeface="+mn-cs"/>
              </a:rPr>
              <a:t>       - from: 130.192.225.125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      - to:</a:t>
            </a:r>
            <a:r>
              <a:rPr kumimoji="0" lang="en-US" sz="105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5.87.194.144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 smtClean="0">
                <a:solidFill>
                  <a:prstClr val="black"/>
                </a:solidFill>
                <a:cs typeface="+mn-cs"/>
              </a:rPr>
              <a:t>       - key: 0x26</a:t>
            </a:r>
            <a:endParaRPr kumimoji="0" lang="en-US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  </a:t>
            </a:r>
            <a:endParaRPr kumimoji="0" lang="en-US" sz="105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  <p:cxnSp>
        <p:nvCxnSpPr>
          <p:cNvPr id="37" name="Straight Connector 114"/>
          <p:cNvCxnSpPr>
            <a:stCxn id="14" idx="6"/>
            <a:endCxn id="11" idx="2"/>
          </p:cNvCxnSpPr>
          <p:nvPr/>
        </p:nvCxnSpPr>
        <p:spPr>
          <a:xfrm>
            <a:off x="7967458" y="3184466"/>
            <a:ext cx="200244" cy="19534"/>
          </a:xfrm>
          <a:prstGeom prst="line">
            <a:avLst/>
          </a:prstGeom>
          <a:noFill/>
          <a:ln w="12700" cap="flat" cmpd="sng" algn="ctr">
            <a:solidFill>
              <a:srgbClr val="0F5C77"/>
            </a:solidFill>
            <a:prstDash val="solid"/>
            <a:miter lim="800000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FROG architecture, data formalism and operations</a:t>
            </a:r>
          </a:p>
          <a:p>
            <a:r>
              <a:rPr lang="en-US" dirty="0" smtClean="0"/>
              <a:t>Use case example: deploying per user services </a:t>
            </a:r>
          </a:p>
          <a:p>
            <a:r>
              <a:rPr lang="en-US" dirty="0" smtClean="0"/>
              <a:t>Deploying FROG on JOLNET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142852"/>
            <a:ext cx="10970684" cy="849312"/>
          </a:xfrm>
        </p:spPr>
        <p:txBody>
          <a:bodyPr/>
          <a:lstStyle/>
          <a:p>
            <a:r>
              <a:rPr lang="it-IT" dirty="0" smtClean="0"/>
              <a:t>Network </a:t>
            </a:r>
            <a:r>
              <a:rPr lang="en-US" dirty="0" smtClean="0"/>
              <a:t>Functions</a:t>
            </a:r>
            <a:r>
              <a:rPr lang="it-IT" dirty="0" smtClean="0"/>
              <a:t> – </a:t>
            </a:r>
            <a:r>
              <a:rPr lang="en-US" dirty="0" smtClean="0"/>
              <a:t>Forwarding</a:t>
            </a:r>
            <a:r>
              <a:rPr lang="it-IT" dirty="0" smtClean="0"/>
              <a:t> </a:t>
            </a:r>
            <a:r>
              <a:rPr lang="en-US" dirty="0" smtClean="0"/>
              <a:t>Graph</a:t>
            </a:r>
            <a:r>
              <a:rPr lang="it-IT" dirty="0" smtClean="0"/>
              <a:t> </a:t>
            </a:r>
            <a:r>
              <a:rPr lang="en-US" dirty="0" smtClean="0"/>
              <a:t>(2)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809720" y="785794"/>
            <a:ext cx="8501122" cy="5417997"/>
          </a:xfrm>
          <a:prstGeom prst="rect">
            <a:avLst/>
          </a:prstGeom>
          <a:solidFill>
            <a:srgbClr val="F9F9F9"/>
          </a:solidFill>
          <a:ln w="12700"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it-IT" sz="1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"</a:t>
            </a:r>
            <a:r>
              <a:rPr lang="it-IT" sz="1200" dirty="0" err="1" smtClean="0">
                <a:solidFill>
                  <a:schemeClr val="tx1"/>
                </a:solidFill>
              </a:rPr>
              <a:t>forwarding-graph</a:t>
            </a:r>
            <a:r>
              <a:rPr lang="it-IT" sz="1200" dirty="0" smtClean="0">
                <a:solidFill>
                  <a:schemeClr val="tx1"/>
                </a:solidFill>
              </a:rPr>
              <a:t>": 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{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"</a:t>
            </a:r>
            <a:r>
              <a:rPr lang="it-IT" sz="1200" dirty="0" err="1" smtClean="0">
                <a:solidFill>
                  <a:schemeClr val="tx1"/>
                </a:solidFill>
              </a:rPr>
              <a:t>id</a:t>
            </a:r>
            <a:r>
              <a:rPr lang="it-IT" sz="1200" dirty="0" smtClean="0">
                <a:solidFill>
                  <a:schemeClr val="tx1"/>
                </a:solidFill>
              </a:rPr>
              <a:t>": "0x1",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"</a:t>
            </a:r>
            <a:r>
              <a:rPr lang="it-IT" sz="1200" dirty="0" err="1" smtClean="0">
                <a:solidFill>
                  <a:schemeClr val="tx1"/>
                </a:solidFill>
              </a:rPr>
              <a:t>name</a:t>
            </a:r>
            <a:r>
              <a:rPr lang="it-IT" sz="1200" dirty="0" smtClean="0">
                <a:solidFill>
                  <a:schemeClr val="tx1"/>
                </a:solidFill>
              </a:rPr>
              <a:t>": "</a:t>
            </a:r>
            <a:r>
              <a:rPr lang="it-IT" sz="1200" dirty="0" err="1" smtClean="0">
                <a:solidFill>
                  <a:schemeClr val="tx1"/>
                </a:solidFill>
              </a:rPr>
              <a:t>Forwarding</a:t>
            </a:r>
            <a:r>
              <a:rPr lang="it-IT" sz="1200" dirty="0" smtClean="0">
                <a:solidFill>
                  <a:schemeClr val="tx1"/>
                </a:solidFill>
              </a:rPr>
              <a:t> </a:t>
            </a:r>
            <a:r>
              <a:rPr lang="it-IT" sz="1200" dirty="0" err="1" smtClean="0">
                <a:solidFill>
                  <a:schemeClr val="tx1"/>
                </a:solidFill>
              </a:rPr>
              <a:t>graph</a:t>
            </a:r>
            <a:r>
              <a:rPr lang="it-IT" sz="1200" dirty="0" smtClean="0">
                <a:solidFill>
                  <a:schemeClr val="tx1"/>
                </a:solidFill>
              </a:rPr>
              <a:t>",</a:t>
            </a:r>
          </a:p>
          <a:p>
            <a:r>
              <a:rPr lang="it-IT" sz="1200" dirty="0" smtClean="0"/>
              <a:t>        "</a:t>
            </a:r>
            <a:r>
              <a:rPr lang="it-IT" sz="1200" dirty="0" err="1" smtClean="0">
                <a:solidFill>
                  <a:schemeClr val="tx1"/>
                </a:solidFill>
              </a:rPr>
              <a:t>VNFs</a:t>
            </a:r>
            <a:r>
              <a:rPr lang="it-IT" sz="1200" dirty="0" smtClean="0">
                <a:solidFill>
                  <a:schemeClr val="tx1"/>
                </a:solidFill>
              </a:rPr>
              <a:t>": [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{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"</a:t>
            </a:r>
            <a:r>
              <a:rPr lang="it-IT" sz="1200" dirty="0" err="1" smtClean="0">
                <a:solidFill>
                  <a:schemeClr val="tx1"/>
                </a:solidFill>
              </a:rPr>
              <a:t>id</a:t>
            </a:r>
            <a:r>
              <a:rPr lang="it-IT" sz="1200" dirty="0" smtClean="0">
                <a:solidFill>
                  <a:schemeClr val="tx1"/>
                </a:solidFill>
              </a:rPr>
              <a:t>": "0x1",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"</a:t>
            </a:r>
            <a:r>
              <a:rPr lang="it-IT" sz="1200" dirty="0" err="1" smtClean="0">
                <a:solidFill>
                  <a:schemeClr val="tx1"/>
                </a:solidFill>
              </a:rPr>
              <a:t>name</a:t>
            </a:r>
            <a:r>
              <a:rPr lang="it-IT" sz="1200" dirty="0" smtClean="0">
                <a:solidFill>
                  <a:schemeClr val="tx1"/>
                </a:solidFill>
              </a:rPr>
              <a:t>": "firewall",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"</a:t>
            </a:r>
            <a:r>
              <a:rPr lang="it-IT" sz="1200" dirty="0" err="1" smtClean="0">
                <a:solidFill>
                  <a:schemeClr val="tx1"/>
                </a:solidFill>
              </a:rPr>
              <a:t>ports</a:t>
            </a:r>
            <a:r>
              <a:rPr lang="it-IT" sz="1200" dirty="0" smtClean="0">
                <a:solidFill>
                  <a:schemeClr val="tx1"/>
                </a:solidFill>
              </a:rPr>
              <a:t>": [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{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   "</a:t>
            </a:r>
            <a:r>
              <a:rPr lang="it-IT" sz="1200" dirty="0" err="1" smtClean="0">
                <a:solidFill>
                  <a:schemeClr val="tx1"/>
                </a:solidFill>
              </a:rPr>
              <a:t>id</a:t>
            </a:r>
            <a:r>
              <a:rPr lang="it-IT" sz="1200" dirty="0" smtClean="0">
                <a:solidFill>
                  <a:schemeClr val="tx1"/>
                </a:solidFill>
              </a:rPr>
              <a:t>": “p0",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   "</a:t>
            </a:r>
            <a:r>
              <a:rPr lang="it-IT" sz="1200" dirty="0" err="1" smtClean="0">
                <a:solidFill>
                  <a:schemeClr val="tx1"/>
                </a:solidFill>
              </a:rPr>
              <a:t>name</a:t>
            </a:r>
            <a:r>
              <a:rPr lang="it-IT" sz="1200" dirty="0" smtClean="0">
                <a:solidFill>
                  <a:schemeClr val="tx1"/>
                </a:solidFill>
              </a:rPr>
              <a:t>": "</a:t>
            </a:r>
            <a:r>
              <a:rPr lang="it-IT" sz="1200" dirty="0" err="1" smtClean="0">
                <a:solidFill>
                  <a:schemeClr val="tx1"/>
                </a:solidFill>
              </a:rPr>
              <a:t>data-port</a:t>
            </a:r>
            <a:r>
              <a:rPr lang="it-IT" sz="1200" dirty="0" smtClean="0">
                <a:solidFill>
                  <a:schemeClr val="tx1"/>
                </a:solidFill>
              </a:rPr>
              <a:t>"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},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...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]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}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],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"</a:t>
            </a:r>
            <a:r>
              <a:rPr lang="it-IT" sz="1200" dirty="0" err="1" smtClean="0">
                <a:solidFill>
                  <a:schemeClr val="tx1"/>
                </a:solidFill>
              </a:rPr>
              <a:t>end-points</a:t>
            </a:r>
            <a:r>
              <a:rPr lang="it-IT" sz="1200" dirty="0" smtClean="0">
                <a:solidFill>
                  <a:schemeClr val="tx1"/>
                </a:solidFill>
              </a:rPr>
              <a:t>": [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{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"</a:t>
            </a:r>
            <a:r>
              <a:rPr lang="it-IT" sz="1200" dirty="0" err="1" smtClean="0">
                <a:solidFill>
                  <a:schemeClr val="tx1"/>
                </a:solidFill>
              </a:rPr>
              <a:t>id</a:t>
            </a:r>
            <a:r>
              <a:rPr lang="it-IT" sz="1200" dirty="0" smtClean="0">
                <a:solidFill>
                  <a:schemeClr val="tx1"/>
                </a:solidFill>
              </a:rPr>
              <a:t>": "0x1",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"</a:t>
            </a:r>
            <a:r>
              <a:rPr lang="it-IT" sz="1200" dirty="0" err="1" smtClean="0">
                <a:solidFill>
                  <a:schemeClr val="tx1"/>
                </a:solidFill>
              </a:rPr>
              <a:t>name</a:t>
            </a:r>
            <a:r>
              <a:rPr lang="it-IT" sz="1200" dirty="0" smtClean="0">
                <a:solidFill>
                  <a:schemeClr val="tx1"/>
                </a:solidFill>
              </a:rPr>
              <a:t>": "</a:t>
            </a:r>
            <a:r>
              <a:rPr lang="it-IT" sz="1200" dirty="0" err="1" smtClean="0">
                <a:solidFill>
                  <a:schemeClr val="tx1"/>
                </a:solidFill>
              </a:rPr>
              <a:t>ingress</a:t>
            </a:r>
            <a:r>
              <a:rPr lang="it-IT" sz="1200" dirty="0" smtClean="0">
                <a:solidFill>
                  <a:schemeClr val="tx1"/>
                </a:solidFill>
              </a:rPr>
              <a:t>",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"</a:t>
            </a:r>
            <a:r>
              <a:rPr lang="it-IT" sz="1200" dirty="0" err="1" smtClean="0">
                <a:solidFill>
                  <a:schemeClr val="tx1"/>
                </a:solidFill>
              </a:rPr>
              <a:t>type</a:t>
            </a:r>
            <a:r>
              <a:rPr lang="it-IT" sz="1200" dirty="0" smtClean="0">
                <a:solidFill>
                  <a:schemeClr val="tx1"/>
                </a:solidFill>
              </a:rPr>
              <a:t>": "interface",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"interface": {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   "</a:t>
            </a:r>
            <a:r>
              <a:rPr lang="it-IT" sz="1200" dirty="0" err="1" smtClean="0">
                <a:solidFill>
                  <a:schemeClr val="tx1"/>
                </a:solidFill>
              </a:rPr>
              <a:t>if-name</a:t>
            </a:r>
            <a:r>
              <a:rPr lang="it-IT" sz="1200" dirty="0" smtClean="0">
                <a:solidFill>
                  <a:schemeClr val="tx1"/>
                </a:solidFill>
              </a:rPr>
              <a:t>": "eth1"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}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},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...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],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"</a:t>
            </a:r>
            <a:r>
              <a:rPr lang="it-IT" sz="1200" dirty="0" err="1" smtClean="0">
                <a:solidFill>
                  <a:schemeClr val="tx1"/>
                </a:solidFill>
              </a:rPr>
              <a:t>big-switch</a:t>
            </a:r>
            <a:r>
              <a:rPr lang="it-IT" sz="1200" dirty="0" smtClean="0">
                <a:solidFill>
                  <a:schemeClr val="tx1"/>
                </a:solidFill>
              </a:rPr>
              <a:t>": 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{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"</a:t>
            </a:r>
            <a:r>
              <a:rPr lang="it-IT" sz="1200" dirty="0" err="1" smtClean="0">
                <a:solidFill>
                  <a:schemeClr val="tx1"/>
                </a:solidFill>
              </a:rPr>
              <a:t>flow-rules</a:t>
            </a:r>
            <a:r>
              <a:rPr lang="it-IT" sz="1200" dirty="0" smtClean="0">
                <a:solidFill>
                  <a:schemeClr val="tx1"/>
                </a:solidFill>
              </a:rPr>
              <a:t>": [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{</a:t>
            </a:r>
            <a:endParaRPr lang="it-IT" sz="1200" dirty="0" smtClean="0"/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  "</a:t>
            </a:r>
            <a:r>
              <a:rPr lang="it-IT" sz="1200" dirty="0" err="1" smtClean="0">
                <a:solidFill>
                  <a:schemeClr val="tx1"/>
                </a:solidFill>
              </a:rPr>
              <a:t>id</a:t>
            </a:r>
            <a:r>
              <a:rPr lang="it-IT" sz="1200" dirty="0" smtClean="0">
                <a:solidFill>
                  <a:schemeClr val="tx1"/>
                </a:solidFill>
              </a:rPr>
              <a:t>": "0x1",</a:t>
            </a:r>
          </a:p>
          <a:p>
            <a:r>
              <a:rPr lang="it-IT" sz="1200" dirty="0" smtClean="0"/>
              <a:t>                </a:t>
            </a:r>
            <a:r>
              <a:rPr lang="it-IT" sz="1200" dirty="0" smtClean="0">
                <a:solidFill>
                  <a:schemeClr val="tx1"/>
                </a:solidFill>
              </a:rPr>
              <a:t>"</a:t>
            </a:r>
            <a:r>
              <a:rPr lang="it-IT" sz="1200" dirty="0" err="1" smtClean="0">
                <a:solidFill>
                  <a:schemeClr val="tx1"/>
                </a:solidFill>
              </a:rPr>
              <a:t>priority</a:t>
            </a:r>
            <a:r>
              <a:rPr lang="it-IT" sz="1200" dirty="0" smtClean="0">
                <a:solidFill>
                  <a:schemeClr val="tx1"/>
                </a:solidFill>
              </a:rPr>
              <a:t>": 10,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  "match": {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      "</a:t>
            </a:r>
            <a:r>
              <a:rPr lang="it-IT" sz="1200" dirty="0" err="1" smtClean="0">
                <a:solidFill>
                  <a:schemeClr val="tx1"/>
                </a:solidFill>
              </a:rPr>
              <a:t>port_in</a:t>
            </a:r>
            <a:r>
              <a:rPr lang="it-IT" sz="1200" dirty="0" smtClean="0">
                <a:solidFill>
                  <a:schemeClr val="tx1"/>
                </a:solidFill>
              </a:rPr>
              <a:t>": "</a:t>
            </a:r>
            <a:r>
              <a:rPr lang="it-IT" sz="1200" dirty="0" err="1" smtClean="0">
                <a:solidFill>
                  <a:schemeClr val="tx1"/>
                </a:solidFill>
              </a:rPr>
              <a:t>endpoint</a:t>
            </a:r>
            <a:r>
              <a:rPr lang="it-IT" sz="1200" dirty="0" smtClean="0">
                <a:solidFill>
                  <a:schemeClr val="tx1"/>
                </a:solidFill>
              </a:rPr>
              <a:t>:0x1"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  },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  "</a:t>
            </a:r>
            <a:r>
              <a:rPr lang="it-IT" sz="1200" dirty="0" err="1" smtClean="0">
                <a:solidFill>
                  <a:schemeClr val="tx1"/>
                </a:solidFill>
              </a:rPr>
              <a:t>actions</a:t>
            </a:r>
            <a:r>
              <a:rPr lang="it-IT" sz="1200" dirty="0" smtClean="0">
                <a:solidFill>
                  <a:schemeClr val="tx1"/>
                </a:solidFill>
              </a:rPr>
              <a:t>": [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  {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      "output_to_port": "</a:t>
            </a:r>
            <a:r>
              <a:rPr lang="it-IT" sz="1200" dirty="0" err="1" smtClean="0">
                <a:solidFill>
                  <a:schemeClr val="tx1"/>
                </a:solidFill>
              </a:rPr>
              <a:t>vnf</a:t>
            </a:r>
            <a:r>
              <a:rPr lang="it-IT" sz="1200" dirty="0" smtClean="0">
                <a:solidFill>
                  <a:schemeClr val="tx1"/>
                </a:solidFill>
              </a:rPr>
              <a:t>:0x1:p0"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   }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   ],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},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      …</a:t>
            </a:r>
          </a:p>
          <a:p>
            <a:r>
              <a:rPr lang="it-IT" sz="1200" dirty="0" smtClean="0"/>
              <a:t>              </a:t>
            </a:r>
            <a:r>
              <a:rPr lang="it-IT" sz="1200" dirty="0" smtClean="0">
                <a:solidFill>
                  <a:schemeClr val="tx1"/>
                </a:solidFill>
              </a:rPr>
              <a:t>]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    }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}</a:t>
            </a:r>
          </a:p>
          <a:p>
            <a:endParaRPr lang="it-IT" sz="1200" dirty="0" smtClean="0">
              <a:solidFill>
                <a:schemeClr val="tx1"/>
              </a:solidFill>
            </a:endParaRPr>
          </a:p>
          <a:p>
            <a:endParaRPr lang="it-IT" sz="1200" u="sng" dirty="0">
              <a:solidFill>
                <a:schemeClr val="tx1"/>
              </a:solidFill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6381752" y="4857760"/>
            <a:ext cx="3206811" cy="806969"/>
            <a:chOff x="6707239" y="5357826"/>
            <a:chExt cx="2286016" cy="592653"/>
          </a:xfrm>
        </p:grpSpPr>
        <p:cxnSp>
          <p:nvCxnSpPr>
            <p:cNvPr id="18" name="Straight Connector 67"/>
            <p:cNvCxnSpPr>
              <a:stCxn id="21" idx="3"/>
            </p:cNvCxnSpPr>
            <p:nvPr/>
          </p:nvCxnSpPr>
          <p:spPr bwMode="auto">
            <a:xfrm flipV="1">
              <a:off x="6994804" y="5630256"/>
              <a:ext cx="1498385" cy="7251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9" name="Picture 2" descr="http://upload.wikimedia.org/wikipedia/commons/thumb/7/70/Applications-internet.svg/480px-Applications-internet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502"/>
            <a:stretch/>
          </p:blipFill>
          <p:spPr bwMode="auto">
            <a:xfrm>
              <a:off x="8493189" y="5375385"/>
              <a:ext cx="500066" cy="54062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ounded Rectangle 52"/>
            <p:cNvSpPr/>
            <p:nvPr/>
          </p:nvSpPr>
          <p:spPr>
            <a:xfrm>
              <a:off x="7355133" y="5497083"/>
              <a:ext cx="675348" cy="291765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sz="1050" kern="0" dirty="0">
                  <a:solidFill>
                    <a:sysClr val="windowText" lastClr="000000"/>
                  </a:solidFill>
                  <a:latin typeface="Calibri"/>
                </a:rPr>
                <a:t>Firewall</a:t>
              </a:r>
            </a:p>
          </p:txBody>
        </p:sp>
        <p:pic>
          <p:nvPicPr>
            <p:cNvPr id="21" name="Picture 7" descr="C:\Users\Fulvio\Documents\Presentazioni\images\user-gree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239" y="5397458"/>
              <a:ext cx="287565" cy="48009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ttangolo 21"/>
            <p:cNvSpPr/>
            <p:nvPr/>
          </p:nvSpPr>
          <p:spPr>
            <a:xfrm>
              <a:off x="7143768" y="5357826"/>
              <a:ext cx="1206546" cy="592653"/>
            </a:xfrm>
            <a:prstGeom prst="rect">
              <a:avLst/>
            </a:prstGeom>
            <a:noFill/>
            <a:ln w="6350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10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3" name="Ovale 22"/>
            <p:cNvSpPr>
              <a:spLocks noChangeAspect="1"/>
            </p:cNvSpPr>
            <p:nvPr/>
          </p:nvSpPr>
          <p:spPr>
            <a:xfrm>
              <a:off x="7091589" y="5576151"/>
              <a:ext cx="107755" cy="107755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vale 23"/>
            <p:cNvSpPr>
              <a:spLocks noChangeAspect="1"/>
            </p:cNvSpPr>
            <p:nvPr/>
          </p:nvSpPr>
          <p:spPr>
            <a:xfrm>
              <a:off x="8278875" y="5576151"/>
              <a:ext cx="107755" cy="107755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5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4713" y="5678038"/>
              <a:ext cx="296082" cy="19240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Network </a:t>
            </a:r>
            <a:r>
              <a:rPr lang="en-US" dirty="0" smtClean="0"/>
              <a:t>Functions</a:t>
            </a:r>
            <a:r>
              <a:rPr lang="it-IT" dirty="0" smtClean="0"/>
              <a:t> – </a:t>
            </a:r>
            <a:r>
              <a:rPr lang="en-US" dirty="0" smtClean="0"/>
              <a:t>Forwarding</a:t>
            </a:r>
            <a:r>
              <a:rPr lang="it-IT" dirty="0" smtClean="0"/>
              <a:t> </a:t>
            </a:r>
            <a:r>
              <a:rPr lang="en-US" dirty="0" smtClean="0"/>
              <a:t>Graph</a:t>
            </a:r>
            <a:r>
              <a:rPr lang="it-IT" dirty="0" smtClean="0"/>
              <a:t> </a:t>
            </a:r>
            <a:r>
              <a:rPr lang="en-US" dirty="0" smtClean="0"/>
              <a:t>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4417" y="1000131"/>
            <a:ext cx="10970683" cy="4524375"/>
          </a:xfrm>
        </p:spPr>
        <p:txBody>
          <a:bodyPr/>
          <a:lstStyle/>
          <a:p>
            <a:pPr algn="just"/>
            <a:r>
              <a:rPr lang="en-US" dirty="0" smtClean="0"/>
              <a:t>Describes the service graph through three main sections</a:t>
            </a:r>
            <a:endParaRPr lang="en-US" b="1" dirty="0" smtClean="0"/>
          </a:p>
          <a:p>
            <a:pPr lvl="1" algn="just"/>
            <a:r>
              <a:rPr lang="en-US" b="1" dirty="0" smtClean="0"/>
              <a:t>VNFs</a:t>
            </a:r>
            <a:r>
              <a:rPr lang="en-US" dirty="0" smtClean="0"/>
              <a:t>: indicates the VNFs to be deployed</a:t>
            </a:r>
          </a:p>
          <a:p>
            <a:pPr lvl="2" algn="just"/>
            <a:r>
              <a:rPr lang="en-US" dirty="0" smtClean="0"/>
              <a:t>A VNF can be associated with a specific template, which describes the specific VNF implementation to be deployed</a:t>
            </a:r>
          </a:p>
          <a:p>
            <a:pPr lvl="2" algn="just"/>
            <a:r>
              <a:rPr lang="en-US" dirty="0" smtClean="0"/>
              <a:t>In case the VNF is not associated with any template, the specific implementation will be then selected by the domain orchestrator in charge of deploying it</a:t>
            </a:r>
          </a:p>
          <a:p>
            <a:pPr lvl="1" algn="just"/>
            <a:r>
              <a:rPr lang="it-IT" b="1" dirty="0" err="1" smtClean="0"/>
              <a:t>end-points</a:t>
            </a:r>
            <a:r>
              <a:rPr lang="en-US" sz="1600" dirty="0" smtClean="0"/>
              <a:t>: represent the entry/exit points of the traffic in/from the service graph</a:t>
            </a:r>
          </a:p>
          <a:p>
            <a:pPr lvl="2" algn="just"/>
            <a:r>
              <a:rPr lang="en-US" dirty="0" smtClean="0"/>
              <a:t>May be characterized with the traffic that has to enter/exit in/from the service graph through that endpoint</a:t>
            </a:r>
          </a:p>
          <a:p>
            <a:pPr lvl="3" algn="just"/>
            <a:r>
              <a:rPr lang="en-US" dirty="0" smtClean="0"/>
              <a:t>Traffic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4" algn="just"/>
            <a:r>
              <a:rPr lang="en-US" dirty="0" smtClean="0"/>
              <a:t>E.g., IP addresses, VLANs</a:t>
            </a:r>
          </a:p>
          <a:p>
            <a:pPr lvl="3" algn="just"/>
            <a:r>
              <a:rPr lang="en-US" dirty="0" smtClean="0"/>
              <a:t>Physical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4" algn="just"/>
            <a:r>
              <a:rPr lang="en-US" dirty="0" smtClean="0"/>
              <a:t>E.g., the entry point of such a traffic in the operator network</a:t>
            </a:r>
          </a:p>
          <a:p>
            <a:pPr lvl="1" algn="just"/>
            <a:r>
              <a:rPr lang="en-US" b="1" dirty="0" smtClean="0"/>
              <a:t>big-switch</a:t>
            </a:r>
            <a:r>
              <a:rPr lang="en-US" dirty="0" smtClean="0"/>
              <a:t>: includes the rules that describe the links between the VNF ports and the endpoints</a:t>
            </a:r>
          </a:p>
          <a:p>
            <a:pPr lvl="2" algn="just"/>
            <a:r>
              <a:rPr lang="en-US" dirty="0" smtClean="0"/>
              <a:t>Rules are specified through an </a:t>
            </a:r>
            <a:r>
              <a:rPr lang="en-US" dirty="0" err="1" smtClean="0"/>
              <a:t>OpenFlow</a:t>
            </a:r>
            <a:r>
              <a:rPr lang="en-US" dirty="0" smtClean="0"/>
              <a:t>-like syntax</a:t>
            </a:r>
          </a:p>
          <a:p>
            <a:pPr lvl="3" algn="just"/>
            <a:r>
              <a:rPr lang="en-US" dirty="0" smtClean="0"/>
              <a:t>Priority</a:t>
            </a:r>
          </a:p>
          <a:p>
            <a:pPr lvl="3" algn="just"/>
            <a:r>
              <a:rPr lang="en-US" dirty="0" smtClean="0"/>
              <a:t>Match</a:t>
            </a:r>
          </a:p>
          <a:p>
            <a:pPr lvl="3" algn="just"/>
            <a:r>
              <a:rPr lang="en-US" dirty="0" smtClean="0"/>
              <a:t>Action</a:t>
            </a:r>
          </a:p>
          <a:p>
            <a:pPr lvl="1" algn="just"/>
            <a:endParaRPr lang="en-US" dirty="0" smtClean="0"/>
          </a:p>
          <a:p>
            <a:pPr lvl="2" algn="just">
              <a:buNone/>
            </a:pPr>
            <a:endParaRPr lang="it-IT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620" y="338846"/>
            <a:ext cx="792000" cy="79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19416" y="636129"/>
            <a:ext cx="3858023" cy="929357"/>
          </a:xfrm>
          <a:prstGeom prst="rect">
            <a:avLst/>
          </a:prstGeom>
          <a:noFill/>
          <a:ln w="6350" cap="flat" cmpd="sng" algn="ctr">
            <a:solidFill>
              <a:srgbClr val="4F81BD">
                <a:shade val="50000"/>
              </a:srgbClr>
            </a:solidFill>
            <a:prstDash val="sysDot"/>
          </a:ln>
          <a:effectLst/>
        </p:spPr>
        <p:txBody>
          <a:bodyPr rtlCol="0" anchor="t"/>
          <a:lstStyle/>
          <a:p>
            <a:pPr>
              <a:defRPr/>
            </a:pPr>
            <a:r>
              <a:rPr lang="en-US" sz="1100" b="1" kern="0" dirty="0">
                <a:solidFill>
                  <a:prstClr val="black"/>
                </a:solidFill>
                <a:latin typeface="Calibri"/>
              </a:rPr>
              <a:t>Service graph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1738283" y="2285992"/>
            <a:ext cx="1569024" cy="445928"/>
          </a:xfrm>
          <a:prstGeom prst="roundRect">
            <a:avLst/>
          </a:prstGeom>
          <a:solidFill>
            <a:srgbClr val="4BACC6">
              <a:lumMod val="75000"/>
            </a:srgbClr>
          </a:solidFill>
          <a:ln>
            <a:noFill/>
          </a:ln>
          <a:effectLst/>
        </p:spPr>
        <p:txBody>
          <a:bodyPr lIns="36000" tIns="0" rIns="36000" bIns="36000" rtlCol="0" anchor="ctr" anchorCtr="0"/>
          <a:lstStyle/>
          <a:p>
            <a:pPr algn="ctr">
              <a:defRPr/>
            </a:pPr>
            <a:r>
              <a:rPr lang="en-US" sz="1600" b="1" kern="0" dirty="0">
                <a:solidFill>
                  <a:srgbClr val="CFE2E7"/>
                </a:solidFill>
                <a:latin typeface="Calibri"/>
              </a:rPr>
              <a:t>FROG orchestrator</a:t>
            </a:r>
          </a:p>
        </p:txBody>
      </p:sp>
      <p:sp>
        <p:nvSpPr>
          <p:cNvPr id="6" name="Freccia in giù 5"/>
          <p:cNvSpPr/>
          <p:nvPr/>
        </p:nvSpPr>
        <p:spPr>
          <a:xfrm>
            <a:off x="2381227" y="1643050"/>
            <a:ext cx="245788" cy="554794"/>
          </a:xfrm>
          <a:prstGeom prst="downArrow">
            <a:avLst>
              <a:gd name="adj1" fmla="val 50000"/>
              <a:gd name="adj2" fmla="val 64587"/>
            </a:avLst>
          </a:prstGeom>
          <a:solidFill>
            <a:srgbClr val="5B9BD5"/>
          </a:solidFill>
          <a:ln w="63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Freccia in giù 6"/>
          <p:cNvSpPr/>
          <p:nvPr/>
        </p:nvSpPr>
        <p:spPr>
          <a:xfrm>
            <a:off x="2381227" y="2928943"/>
            <a:ext cx="245788" cy="1205095"/>
          </a:xfrm>
          <a:prstGeom prst="downArrow">
            <a:avLst>
              <a:gd name="adj1" fmla="val 50000"/>
              <a:gd name="adj2" fmla="val 68234"/>
            </a:avLst>
          </a:prstGeom>
          <a:solidFill>
            <a:srgbClr val="5B9BD5"/>
          </a:solidFill>
          <a:ln w="63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2" descr="Risultati immagini per process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2308" y="2916674"/>
            <a:ext cx="627832" cy="6278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o 141"/>
          <p:cNvGrpSpPr>
            <a:grpSpLocks noChangeAspect="1"/>
          </p:cNvGrpSpPr>
          <p:nvPr/>
        </p:nvGrpSpPr>
        <p:grpSpPr>
          <a:xfrm>
            <a:off x="2315317" y="680235"/>
            <a:ext cx="3693907" cy="853071"/>
            <a:chOff x="3001546" y="4392919"/>
            <a:chExt cx="4558658" cy="1052781"/>
          </a:xfrm>
        </p:grpSpPr>
        <p:sp>
          <p:nvSpPr>
            <p:cNvPr id="10" name="Oval 18"/>
            <p:cNvSpPr/>
            <p:nvPr/>
          </p:nvSpPr>
          <p:spPr>
            <a:xfrm>
              <a:off x="3001546" y="4931038"/>
              <a:ext cx="419908" cy="406781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/>
                </a:rPr>
                <a:t>sap-0</a:t>
              </a:r>
              <a:endParaRPr lang="en-US" sz="12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Connector 21"/>
            <p:cNvCxnSpPr>
              <a:stCxn id="10" idx="6"/>
              <a:endCxn id="24" idx="2"/>
            </p:cNvCxnSpPr>
            <p:nvPr/>
          </p:nvCxnSpPr>
          <p:spPr>
            <a:xfrm>
              <a:off x="3421454" y="5134429"/>
              <a:ext cx="286582" cy="266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" name="Straight Connector 38"/>
            <p:cNvCxnSpPr>
              <a:stCxn id="30" idx="6"/>
              <a:endCxn id="33" idx="2"/>
            </p:cNvCxnSpPr>
            <p:nvPr/>
          </p:nvCxnSpPr>
          <p:spPr>
            <a:xfrm>
              <a:off x="6885434" y="5140308"/>
              <a:ext cx="258635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3" name="Rectangle 3"/>
            <p:cNvSpPr/>
            <p:nvPr/>
          </p:nvSpPr>
          <p:spPr>
            <a:xfrm>
              <a:off x="4170463" y="4659826"/>
              <a:ext cx="785769" cy="265881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/>
                </a:rPr>
                <a:t>web traffic</a:t>
              </a:r>
            </a:p>
          </p:txBody>
        </p:sp>
        <p:sp>
          <p:nvSpPr>
            <p:cNvPr id="14" name="Rectangle 59"/>
            <p:cNvSpPr/>
            <p:nvPr/>
          </p:nvSpPr>
          <p:spPr>
            <a:xfrm>
              <a:off x="4438903" y="5179381"/>
              <a:ext cx="847095" cy="265881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/>
                </a:rPr>
                <a:t>other traffic</a:t>
              </a:r>
            </a:p>
          </p:txBody>
        </p:sp>
        <p:cxnSp>
          <p:nvCxnSpPr>
            <p:cNvPr id="15" name="Straight Arrow Connector 7"/>
            <p:cNvCxnSpPr/>
            <p:nvPr/>
          </p:nvCxnSpPr>
          <p:spPr>
            <a:xfrm flipV="1">
              <a:off x="4615096" y="4718086"/>
              <a:ext cx="331565" cy="25102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6" name="Straight Arrow Connector 60"/>
            <p:cNvCxnSpPr/>
            <p:nvPr/>
          </p:nvCxnSpPr>
          <p:spPr>
            <a:xfrm>
              <a:off x="4657732" y="5209095"/>
              <a:ext cx="294312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7" name="Straight Arrow Connector 61"/>
            <p:cNvCxnSpPr/>
            <p:nvPr/>
          </p:nvCxnSpPr>
          <p:spPr>
            <a:xfrm flipH="1">
              <a:off x="5802478" y="5219536"/>
              <a:ext cx="29196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</p:cxnSp>
        <p:sp>
          <p:nvSpPr>
            <p:cNvPr id="18" name="Rectangle 63"/>
            <p:cNvSpPr/>
            <p:nvPr/>
          </p:nvSpPr>
          <p:spPr>
            <a:xfrm>
              <a:off x="5564156" y="5179819"/>
              <a:ext cx="847095" cy="265881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/>
                </a:rPr>
                <a:t>other traffic</a:t>
              </a:r>
            </a:p>
          </p:txBody>
        </p:sp>
        <p:cxnSp>
          <p:nvCxnSpPr>
            <p:cNvPr id="19" name="Straight Arrow Connector 65"/>
            <p:cNvCxnSpPr/>
            <p:nvPr/>
          </p:nvCxnSpPr>
          <p:spPr>
            <a:xfrm flipH="1" flipV="1">
              <a:off x="5924976" y="4726479"/>
              <a:ext cx="263699" cy="253967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</p:cxnSp>
        <p:sp>
          <p:nvSpPr>
            <p:cNvPr id="20" name="Rectangle 66"/>
            <p:cNvSpPr/>
            <p:nvPr/>
          </p:nvSpPr>
          <p:spPr>
            <a:xfrm>
              <a:off x="5936539" y="4643930"/>
              <a:ext cx="785769" cy="265881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alibri"/>
                </a:rPr>
                <a:t>web traffic</a:t>
              </a:r>
            </a:p>
          </p:txBody>
        </p:sp>
        <p:sp>
          <p:nvSpPr>
            <p:cNvPr id="21" name="Rounded Rectangle 52"/>
            <p:cNvSpPr/>
            <p:nvPr/>
          </p:nvSpPr>
          <p:spPr>
            <a:xfrm>
              <a:off x="3764176" y="4958305"/>
              <a:ext cx="714804" cy="386861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Calibri"/>
                </a:rPr>
                <a:t>Firewall</a:t>
              </a:r>
            </a:p>
          </p:txBody>
        </p:sp>
        <p:sp>
          <p:nvSpPr>
            <p:cNvPr id="22" name="Rounded Rectangle 52"/>
            <p:cNvSpPr/>
            <p:nvPr/>
          </p:nvSpPr>
          <p:spPr>
            <a:xfrm>
              <a:off x="5087008" y="4459597"/>
              <a:ext cx="714804" cy="386861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Calibri"/>
                </a:rPr>
                <a:t>Web cache</a:t>
              </a:r>
            </a:p>
          </p:txBody>
        </p:sp>
        <p:sp>
          <p:nvSpPr>
            <p:cNvPr id="23" name="Rounded Rectangle 52"/>
            <p:cNvSpPr/>
            <p:nvPr/>
          </p:nvSpPr>
          <p:spPr>
            <a:xfrm>
              <a:off x="6301454" y="4956107"/>
              <a:ext cx="500066" cy="37506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Calibri"/>
                </a:rPr>
                <a:t>NAT</a:t>
              </a:r>
            </a:p>
          </p:txBody>
        </p:sp>
        <p:sp>
          <p:nvSpPr>
            <p:cNvPr id="24" name="Oval 10"/>
            <p:cNvSpPr/>
            <p:nvPr/>
          </p:nvSpPr>
          <p:spPr>
            <a:xfrm>
              <a:off x="3708036" y="5065095"/>
              <a:ext cx="144000" cy="1440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0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val 10"/>
            <p:cNvSpPr/>
            <p:nvPr/>
          </p:nvSpPr>
          <p:spPr>
            <a:xfrm>
              <a:off x="4406396" y="5069835"/>
              <a:ext cx="144000" cy="1440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0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6" name="Straight Connector 23"/>
            <p:cNvCxnSpPr>
              <a:stCxn id="27" idx="3"/>
              <a:endCxn id="25" idx="7"/>
            </p:cNvCxnSpPr>
            <p:nvPr/>
          </p:nvCxnSpPr>
          <p:spPr>
            <a:xfrm flipH="1">
              <a:off x="4529308" y="4724261"/>
              <a:ext cx="507350" cy="366662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7" name="Oval 10"/>
            <p:cNvSpPr/>
            <p:nvPr/>
          </p:nvSpPr>
          <p:spPr>
            <a:xfrm>
              <a:off x="5015570" y="4601349"/>
              <a:ext cx="144000" cy="1440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0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val 10"/>
            <p:cNvSpPr/>
            <p:nvPr/>
          </p:nvSpPr>
          <p:spPr>
            <a:xfrm>
              <a:off x="5728826" y="4602473"/>
              <a:ext cx="144000" cy="1440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0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val 10"/>
            <p:cNvSpPr/>
            <p:nvPr/>
          </p:nvSpPr>
          <p:spPr>
            <a:xfrm>
              <a:off x="6228892" y="5071744"/>
              <a:ext cx="144000" cy="1440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0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val 10"/>
            <p:cNvSpPr/>
            <p:nvPr/>
          </p:nvSpPr>
          <p:spPr>
            <a:xfrm>
              <a:off x="6741434" y="5068308"/>
              <a:ext cx="144000" cy="1440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0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1" name="Straight Connector 23"/>
            <p:cNvCxnSpPr/>
            <p:nvPr/>
          </p:nvCxnSpPr>
          <p:spPr>
            <a:xfrm flipH="1" flipV="1">
              <a:off x="4550396" y="5136644"/>
              <a:ext cx="1678496" cy="190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2" name="Straight Connector 23"/>
            <p:cNvCxnSpPr>
              <a:stCxn id="29" idx="1"/>
              <a:endCxn id="28" idx="5"/>
            </p:cNvCxnSpPr>
            <p:nvPr/>
          </p:nvCxnSpPr>
          <p:spPr>
            <a:xfrm flipH="1" flipV="1">
              <a:off x="5851738" y="4725385"/>
              <a:ext cx="398242" cy="36744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3" name="Oval 18"/>
            <p:cNvSpPr>
              <a:spLocks noChangeAspect="1"/>
            </p:cNvSpPr>
            <p:nvPr/>
          </p:nvSpPr>
          <p:spPr>
            <a:xfrm>
              <a:off x="7144069" y="4935573"/>
              <a:ext cx="416135" cy="416135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/>
                </a:rPr>
                <a:t>sap-1</a:t>
              </a:r>
              <a:endParaRPr lang="en-US" sz="1050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4" name="Immagine 3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ackgroundRemoval t="5023" b="94064" l="4808" r="94952">
                          <a14:foregroundMark x1="28606" y1="44292" x2="36538" y2="43836"/>
                          <a14:foregroundMark x1="33413" y1="74429" x2="41587" y2="74886"/>
                          <a14:foregroundMark x1="18029" y1="73973" x2="30769" y2="73516"/>
                          <a14:foregroundMark x1="44712" y1="74886" x2="59375" y2="739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86082" y="5246156"/>
              <a:ext cx="285752" cy="168329"/>
            </a:xfrm>
            <a:prstGeom prst="rect">
              <a:avLst/>
            </a:prstGeom>
            <a:effectLst/>
          </p:spPr>
        </p:pic>
        <p:pic>
          <p:nvPicPr>
            <p:cNvPr id="35" name="Picture 2" descr="E:\Tesi\Poster\PhDPosterPackage2016\Pictures\storag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8512" y="4392919"/>
              <a:ext cx="193226" cy="193226"/>
            </a:xfrm>
            <a:prstGeom prst="rect">
              <a:avLst/>
            </a:prstGeom>
            <a:noFill/>
            <a:effectLst/>
          </p:spPr>
        </p:pic>
        <p:pic>
          <p:nvPicPr>
            <p:cNvPr id="36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928" y="5273728"/>
              <a:ext cx="247327" cy="16072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Fumetto 1 36"/>
          <p:cNvSpPr/>
          <p:nvPr/>
        </p:nvSpPr>
        <p:spPr>
          <a:xfrm>
            <a:off x="1610183" y="428604"/>
            <a:ext cx="1481140" cy="639756"/>
          </a:xfrm>
          <a:prstGeom prst="wedgeRectCallout">
            <a:avLst>
              <a:gd name="adj1" fmla="val -1180"/>
              <a:gd name="adj2" fmla="val 69040"/>
            </a:avLst>
          </a:prstGeom>
          <a:solidFill>
            <a:sysClr val="window" lastClr="FFFFFF"/>
          </a:solidFill>
          <a:ln w="22225" cap="flat" cmpd="sng" algn="ctr">
            <a:solidFill>
              <a:srgbClr val="8064A2"/>
            </a:solidFill>
            <a:prstDash val="solid"/>
          </a:ln>
          <a:effectLst/>
        </p:spPr>
        <p:txBody>
          <a:bodyPr lIns="36000" tIns="0" rIns="0" rtlCol="0" anchor="t"/>
          <a:lstStyle/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domain: domain-A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interface: if-0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Input-traffic: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   eth-</a:t>
            </a:r>
            <a:r>
              <a:rPr lang="en-US" sz="1000" kern="0" dirty="0" err="1">
                <a:solidFill>
                  <a:prstClr val="black"/>
                </a:solidFill>
                <a:latin typeface="Calibri"/>
              </a:rPr>
              <a:t>src</a:t>
            </a:r>
            <a:r>
              <a:rPr lang="en-US" sz="1000" kern="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000" kern="0" dirty="0" err="1">
                <a:solidFill>
                  <a:prstClr val="black"/>
                </a:solidFill>
                <a:latin typeface="Calibri"/>
              </a:rPr>
              <a:t>aa:bb:cc:dd:ee:ff</a:t>
            </a:r>
            <a:endParaRPr lang="en-US" sz="10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Fumetto 1 37"/>
          <p:cNvSpPr/>
          <p:nvPr/>
        </p:nvSpPr>
        <p:spPr>
          <a:xfrm>
            <a:off x="5383669" y="636129"/>
            <a:ext cx="1089472" cy="326495"/>
          </a:xfrm>
          <a:prstGeom prst="wedgeRectCallout">
            <a:avLst>
              <a:gd name="adj1" fmla="val -9893"/>
              <a:gd name="adj2" fmla="val 94566"/>
            </a:avLst>
          </a:prstGeom>
          <a:solidFill>
            <a:sysClr val="window" lastClr="FFFFFF"/>
          </a:solidFill>
          <a:ln w="22225" cap="flat" cmpd="sng" algn="ctr">
            <a:solidFill>
              <a:srgbClr val="8064A2"/>
            </a:solidFill>
            <a:prstDash val="solid"/>
          </a:ln>
          <a:effectLst/>
        </p:spPr>
        <p:txBody>
          <a:bodyPr lIns="36000" tIns="0" rIns="36000" rtlCol="0" anchor="t"/>
          <a:lstStyle/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domain: domain-C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interface: if-1</a:t>
            </a:r>
          </a:p>
        </p:txBody>
      </p:sp>
      <p:sp>
        <p:nvSpPr>
          <p:cNvPr id="41" name="Rounded Rectangle 145"/>
          <p:cNvSpPr/>
          <p:nvPr/>
        </p:nvSpPr>
        <p:spPr>
          <a:xfrm>
            <a:off x="5554098" y="2000241"/>
            <a:ext cx="1187553" cy="428628"/>
          </a:xfrm>
          <a:prstGeom prst="roundRect">
            <a:avLst/>
          </a:prstGeom>
          <a:solidFill>
            <a:srgbClr val="F79646">
              <a:lumMod val="20000"/>
              <a:lumOff val="80000"/>
            </a:srgbClr>
          </a:solidFill>
          <a:ln w="158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000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2" name="Straight Connector 152"/>
          <p:cNvCxnSpPr>
            <a:stCxn id="55" idx="7"/>
            <a:endCxn id="62" idx="1"/>
          </p:cNvCxnSpPr>
          <p:nvPr/>
        </p:nvCxnSpPr>
        <p:spPr>
          <a:xfrm rot="16200000" flipH="1">
            <a:off x="8492145" y="1824623"/>
            <a:ext cx="585" cy="565415"/>
          </a:xfrm>
          <a:prstGeom prst="line">
            <a:avLst/>
          </a:prstGeom>
          <a:noFill/>
          <a:ln w="15875" cap="rnd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43" name="Rounded Rectangle 145"/>
          <p:cNvSpPr/>
          <p:nvPr/>
        </p:nvSpPr>
        <p:spPr>
          <a:xfrm>
            <a:off x="7433439" y="1893130"/>
            <a:ext cx="713200" cy="516387"/>
          </a:xfrm>
          <a:prstGeom prst="roundRect">
            <a:avLst/>
          </a:prstGeom>
          <a:solidFill>
            <a:srgbClr val="4BACC6">
              <a:lumMod val="20000"/>
              <a:lumOff val="80000"/>
            </a:srgbClr>
          </a:solidFill>
          <a:ln w="15875" cap="flat" cmpd="sng" algn="ctr">
            <a:solidFill>
              <a:srgbClr val="0070C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000" kern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4" name="Picture 8" descr="Risultati immagini per firewall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969" y="2142092"/>
            <a:ext cx="297297" cy="1931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umetto 1 44"/>
          <p:cNvSpPr/>
          <p:nvPr/>
        </p:nvSpPr>
        <p:spPr>
          <a:xfrm>
            <a:off x="6238879" y="1285860"/>
            <a:ext cx="1985516" cy="353462"/>
          </a:xfrm>
          <a:prstGeom prst="wedgeRectCallout">
            <a:avLst>
              <a:gd name="adj1" fmla="val -27033"/>
              <a:gd name="adj2" fmla="val 157463"/>
            </a:avLst>
          </a:prstGeom>
          <a:solidFill>
            <a:sysClr val="window" lastClr="FFFFFF"/>
          </a:solidFill>
          <a:ln w="19050" cap="flat" cmpd="sng" algn="ctr">
            <a:solidFill>
              <a:srgbClr val="4F81BD">
                <a:shade val="50000"/>
              </a:srgbClr>
            </a:solidFill>
            <a:prstDash val="sysDot"/>
          </a:ln>
          <a:effectLst/>
        </p:spPr>
        <p:txBody>
          <a:bodyPr rtlCol="0" anchor="t"/>
          <a:lstStyle/>
          <a:p>
            <a:pPr>
              <a:defRPr/>
            </a:pPr>
            <a:r>
              <a:rPr lang="it-IT" sz="1050" kern="0" dirty="0">
                <a:solidFill>
                  <a:prstClr val="black"/>
                </a:solidFill>
                <a:latin typeface="Calibri"/>
              </a:rPr>
              <a:t>IPv4: 10.0.0.1</a:t>
            </a:r>
          </a:p>
          <a:p>
            <a:pPr>
              <a:defRPr/>
            </a:pPr>
            <a:r>
              <a:rPr lang="it-IT" sz="1050" kern="0" dirty="0">
                <a:solidFill>
                  <a:srgbClr val="009644"/>
                </a:solidFill>
                <a:latin typeface="Calibri"/>
              </a:rPr>
              <a:t>VLAN</a:t>
            </a:r>
            <a:r>
              <a:rPr lang="it-IT" sz="1050" kern="0" dirty="0">
                <a:solidFill>
                  <a:prstClr val="black"/>
                </a:solidFill>
                <a:latin typeface="Calibri"/>
              </a:rPr>
              <a:t> (25,28)</a:t>
            </a:r>
            <a:r>
              <a:rPr lang="en-US" sz="1050" kern="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1050" kern="0" dirty="0">
                <a:solidFill>
                  <a:srgbClr val="C00000"/>
                </a:solidFill>
                <a:latin typeface="Calibri"/>
              </a:rPr>
              <a:t>GRE</a:t>
            </a:r>
            <a:r>
              <a:rPr lang="en-US" sz="1050" kern="0" dirty="0">
                <a:solidFill>
                  <a:prstClr val="black"/>
                </a:solidFill>
                <a:latin typeface="Calibri"/>
              </a:rPr>
              <a:t> (0x03,0x04)</a:t>
            </a:r>
            <a:endParaRPr lang="it-IT" sz="1050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" name="Straight Connector 153"/>
          <p:cNvCxnSpPr>
            <a:stCxn id="64" idx="7"/>
            <a:endCxn id="65" idx="1"/>
          </p:cNvCxnSpPr>
          <p:nvPr/>
        </p:nvCxnSpPr>
        <p:spPr>
          <a:xfrm rot="5400000" flipH="1" flipV="1">
            <a:off x="7079474" y="1805047"/>
            <a:ext cx="1588" cy="528735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47" name="CasellaDiTesto 46"/>
          <p:cNvSpPr txBox="1"/>
          <p:nvPr/>
        </p:nvSpPr>
        <p:spPr>
          <a:xfrm>
            <a:off x="6594996" y="1721317"/>
            <a:ext cx="11440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800" b="1" kern="0" dirty="0">
                <a:solidFill>
                  <a:srgbClr val="009644"/>
                </a:solidFill>
                <a:latin typeface="Calibri"/>
              </a:rPr>
              <a:t>VLAN 25, </a:t>
            </a:r>
          </a:p>
          <a:p>
            <a:pPr algn="ctr">
              <a:defRPr/>
            </a:pPr>
            <a:r>
              <a:rPr lang="it-IT" sz="800" b="1" kern="0" dirty="0">
                <a:solidFill>
                  <a:srgbClr val="009644"/>
                </a:solidFill>
                <a:latin typeface="Calibri"/>
              </a:rPr>
              <a:t>28 </a:t>
            </a:r>
            <a:endParaRPr lang="it-IT" sz="8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Fumetto 1 48"/>
          <p:cNvSpPr/>
          <p:nvPr/>
        </p:nvSpPr>
        <p:spPr>
          <a:xfrm>
            <a:off x="8596331" y="1285887"/>
            <a:ext cx="1830332" cy="422183"/>
          </a:xfrm>
          <a:prstGeom prst="wedgeRectCallout">
            <a:avLst>
              <a:gd name="adj1" fmla="val -34720"/>
              <a:gd name="adj2" fmla="val 139845"/>
            </a:avLst>
          </a:prstGeom>
          <a:solidFill>
            <a:sysClr val="window" lastClr="FFFFFF"/>
          </a:solidFill>
          <a:ln w="19050" cap="flat" cmpd="sng" algn="ctr">
            <a:solidFill>
              <a:srgbClr val="4F81BD">
                <a:shade val="50000"/>
              </a:srgbClr>
            </a:solidFill>
            <a:prstDash val="sysDot"/>
          </a:ln>
          <a:effectLst/>
        </p:spPr>
        <p:txBody>
          <a:bodyPr lIns="36000" rIns="36000" rtlCol="0" anchor="t"/>
          <a:lstStyle/>
          <a:p>
            <a:pPr>
              <a:defRPr/>
            </a:pPr>
            <a:r>
              <a:rPr lang="it-IT" sz="1050" kern="0" dirty="0">
                <a:solidFill>
                  <a:prstClr val="black"/>
                </a:solidFill>
                <a:latin typeface="Calibri"/>
              </a:rPr>
              <a:t>IPv4: 10.0.1.1</a:t>
            </a:r>
          </a:p>
          <a:p>
            <a:pPr>
              <a:defRPr/>
            </a:pPr>
            <a:r>
              <a:rPr lang="en-US" sz="1050" kern="0" dirty="0">
                <a:solidFill>
                  <a:srgbClr val="C00000"/>
                </a:solidFill>
                <a:latin typeface="Calibri"/>
              </a:rPr>
              <a:t>GRE</a:t>
            </a:r>
            <a:r>
              <a:rPr lang="en-US" sz="1050" kern="0" dirty="0">
                <a:solidFill>
                  <a:prstClr val="black"/>
                </a:solidFill>
                <a:latin typeface="Calibri"/>
              </a:rPr>
              <a:t> (0x01,0xA3)</a:t>
            </a:r>
            <a:endParaRPr lang="it-IT" sz="105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7953405" y="1785926"/>
            <a:ext cx="117311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800" b="1" kern="0" dirty="0">
                <a:solidFill>
                  <a:srgbClr val="C00000"/>
                </a:solidFill>
                <a:latin typeface="Calibri"/>
              </a:rPr>
              <a:t>GRE 0x01, </a:t>
            </a:r>
          </a:p>
          <a:p>
            <a:pPr algn="ctr">
              <a:defRPr/>
            </a:pPr>
            <a:r>
              <a:rPr lang="it-IT" sz="800" b="1" kern="0" dirty="0">
                <a:solidFill>
                  <a:srgbClr val="C00000"/>
                </a:solidFill>
                <a:latin typeface="Calibri"/>
              </a:rPr>
              <a:t>0x03  </a:t>
            </a:r>
          </a:p>
        </p:txBody>
      </p:sp>
      <p:cxnSp>
        <p:nvCxnSpPr>
          <p:cNvPr id="51" name="Straight Connector 153"/>
          <p:cNvCxnSpPr/>
          <p:nvPr/>
        </p:nvCxnSpPr>
        <p:spPr>
          <a:xfrm flipV="1">
            <a:off x="6832979" y="2198142"/>
            <a:ext cx="648000" cy="0"/>
          </a:xfrm>
          <a:prstGeom prst="line">
            <a:avLst/>
          </a:prstGeom>
          <a:noFill/>
          <a:ln w="15875" cap="rnd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52" name="Straight Connector 153"/>
          <p:cNvCxnSpPr/>
          <p:nvPr/>
        </p:nvCxnSpPr>
        <p:spPr>
          <a:xfrm flipV="1">
            <a:off x="6761613" y="2254557"/>
            <a:ext cx="648000" cy="0"/>
          </a:xfrm>
          <a:prstGeom prst="line">
            <a:avLst/>
          </a:prstGeom>
          <a:noFill/>
          <a:ln w="15875" cap="rnd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53" name="Straight Connector 153"/>
          <p:cNvCxnSpPr/>
          <p:nvPr/>
        </p:nvCxnSpPr>
        <p:spPr>
          <a:xfrm>
            <a:off x="6812392" y="2111108"/>
            <a:ext cx="684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54" name="Straight Connector 152"/>
          <p:cNvCxnSpPr>
            <a:stCxn id="55" idx="5"/>
            <a:endCxn id="62" idx="3"/>
          </p:cNvCxnSpPr>
          <p:nvPr/>
        </p:nvCxnSpPr>
        <p:spPr>
          <a:xfrm rot="16200000" flipH="1">
            <a:off x="8490734" y="1996649"/>
            <a:ext cx="3407" cy="565415"/>
          </a:xfrm>
          <a:prstGeom prst="line">
            <a:avLst/>
          </a:prstGeom>
          <a:noFill/>
          <a:ln w="15875" cap="rnd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55" name="Oval 148"/>
          <p:cNvSpPr>
            <a:spLocks noChangeAspect="1"/>
          </p:cNvSpPr>
          <p:nvPr/>
        </p:nvSpPr>
        <p:spPr>
          <a:xfrm>
            <a:off x="8003764" y="2071705"/>
            <a:ext cx="241285" cy="241285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</a:rPr>
              <a:t>if-1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4738697" y="2643209"/>
            <a:ext cx="160946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kern="0" dirty="0">
                <a:solidFill>
                  <a:prstClr val="black"/>
                </a:solidFill>
                <a:latin typeface="Calibri"/>
              </a:rPr>
              <a:t>Virtual </a:t>
            </a:r>
            <a:r>
              <a:rPr lang="it-IT" sz="1200" kern="0" dirty="0" err="1">
                <a:solidFill>
                  <a:prstClr val="black"/>
                </a:solidFill>
                <a:latin typeface="Calibri"/>
              </a:rPr>
              <a:t>topology</a:t>
            </a:r>
            <a:endParaRPr lang="it-IT" sz="12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Nuvola 56"/>
          <p:cNvSpPr/>
          <p:nvPr/>
        </p:nvSpPr>
        <p:spPr>
          <a:xfrm>
            <a:off x="9810776" y="2000240"/>
            <a:ext cx="718448" cy="428628"/>
          </a:xfrm>
          <a:prstGeom prst="cloud">
            <a:avLst/>
          </a:prstGeom>
          <a:solidFill>
            <a:srgbClr val="70AD47">
              <a:lumMod val="20000"/>
              <a:lumOff val="80000"/>
            </a:srgbClr>
          </a:solidFill>
          <a:ln w="15875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>
              <a:defRPr/>
            </a:pPr>
            <a:r>
              <a:rPr lang="en-US" sz="800" b="1" kern="0" dirty="0">
                <a:solidFill>
                  <a:srgbClr val="0070C0"/>
                </a:solidFill>
                <a:latin typeface="Calibri"/>
              </a:rPr>
              <a:t>Internet</a:t>
            </a:r>
          </a:p>
        </p:txBody>
      </p:sp>
      <p:sp>
        <p:nvSpPr>
          <p:cNvPr id="58" name="Rounded Rectangle 145"/>
          <p:cNvSpPr/>
          <p:nvPr/>
        </p:nvSpPr>
        <p:spPr>
          <a:xfrm>
            <a:off x="8882083" y="1976059"/>
            <a:ext cx="857256" cy="428628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 w="15875" cap="flat" cmpd="sng" algn="ctr">
            <a:solidFill>
              <a:srgbClr val="C0504D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0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val 146"/>
          <p:cNvSpPr>
            <a:spLocks noChangeAspect="1"/>
          </p:cNvSpPr>
          <p:nvPr/>
        </p:nvSpPr>
        <p:spPr>
          <a:xfrm>
            <a:off x="9667918" y="2118962"/>
            <a:ext cx="238495" cy="238495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</a:rPr>
              <a:t>if-1</a:t>
            </a:r>
          </a:p>
        </p:txBody>
      </p:sp>
      <p:pic>
        <p:nvPicPr>
          <p:cNvPr id="60" name="Picture 2" descr="E:\Tesi\Poster\PhDPosterPackage2016\Pictures\stor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24959" y="2052863"/>
            <a:ext cx="208948" cy="208948"/>
          </a:xfrm>
          <a:prstGeom prst="rect">
            <a:avLst/>
          </a:prstGeom>
          <a:noFill/>
          <a:effectLst/>
        </p:spPr>
      </p:pic>
      <p:pic>
        <p:nvPicPr>
          <p:cNvPr id="61" name="Immagine 6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5023" b="94064" l="4808" r="94952">
                        <a14:foregroundMark x1="28606" y1="44292" x2="36538" y2="43836"/>
                        <a14:foregroundMark x1="33413" y1="74429" x2="41587" y2="74886"/>
                        <a14:foregroundMark x1="18029" y1="73973" x2="30769" y2="73516"/>
                        <a14:foregroundMark x1="44712" y1="74886" x2="59375" y2="73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0712" y="1988037"/>
            <a:ext cx="309461" cy="202339"/>
          </a:xfrm>
          <a:prstGeom prst="rect">
            <a:avLst/>
          </a:prstGeom>
          <a:effectLst/>
        </p:spPr>
      </p:pic>
      <p:sp>
        <p:nvSpPr>
          <p:cNvPr id="62" name="Oval 150"/>
          <p:cNvSpPr>
            <a:spLocks noChangeAspect="1"/>
          </p:cNvSpPr>
          <p:nvPr/>
        </p:nvSpPr>
        <p:spPr>
          <a:xfrm>
            <a:off x="8739208" y="2071705"/>
            <a:ext cx="245277" cy="245277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</a:rPr>
              <a:t>if-0</a:t>
            </a:r>
          </a:p>
        </p:txBody>
      </p:sp>
      <p:sp>
        <p:nvSpPr>
          <p:cNvPr id="63" name="Fumetto 1 62"/>
          <p:cNvSpPr/>
          <p:nvPr/>
        </p:nvSpPr>
        <p:spPr>
          <a:xfrm>
            <a:off x="8810662" y="2643182"/>
            <a:ext cx="1796249" cy="378948"/>
          </a:xfrm>
          <a:prstGeom prst="wedgeRectCallout">
            <a:avLst>
              <a:gd name="adj1" fmla="val 3112"/>
              <a:gd name="adj2" fmla="val -134245"/>
            </a:avLst>
          </a:prstGeom>
          <a:solidFill>
            <a:sysClr val="window" lastClr="FFFFFF"/>
          </a:solidFill>
          <a:ln w="19050" cap="flat" cmpd="sng" algn="ctr">
            <a:solidFill>
              <a:srgbClr val="4F81BD">
                <a:shade val="50000"/>
              </a:srgbClr>
            </a:solidFill>
            <a:prstDash val="sysDot"/>
          </a:ln>
          <a:effectLst/>
        </p:spPr>
        <p:txBody>
          <a:bodyPr lIns="36000" rIns="36000" rtlCol="0" anchor="t"/>
          <a:lstStyle/>
          <a:p>
            <a:pPr>
              <a:defRPr/>
            </a:pPr>
            <a:r>
              <a:rPr lang="it-IT" sz="1050" kern="0" dirty="0">
                <a:solidFill>
                  <a:prstClr val="black"/>
                </a:solidFill>
                <a:latin typeface="Calibri"/>
              </a:rPr>
              <a:t>IPv4: 10.0.1.2</a:t>
            </a:r>
          </a:p>
          <a:p>
            <a:pPr>
              <a:defRPr/>
            </a:pPr>
            <a:r>
              <a:rPr lang="en-US" sz="1050" kern="0" dirty="0">
                <a:solidFill>
                  <a:srgbClr val="C00000"/>
                </a:solidFill>
                <a:latin typeface="Calibri"/>
              </a:rPr>
              <a:t>GRE</a:t>
            </a:r>
            <a:r>
              <a:rPr lang="en-US" sz="1050" kern="0" dirty="0">
                <a:solidFill>
                  <a:prstClr val="black"/>
                </a:solidFill>
                <a:latin typeface="Calibri"/>
              </a:rPr>
              <a:t> (0x01,0xA3)</a:t>
            </a:r>
            <a:endParaRPr lang="it-IT" sz="105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val 146"/>
          <p:cNvSpPr>
            <a:spLocks noChangeAspect="1"/>
          </p:cNvSpPr>
          <p:nvPr/>
        </p:nvSpPr>
        <p:spPr>
          <a:xfrm>
            <a:off x="6608735" y="2034026"/>
            <a:ext cx="241793" cy="241793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</a:rPr>
              <a:t>if-1</a:t>
            </a:r>
          </a:p>
        </p:txBody>
      </p:sp>
      <p:sp>
        <p:nvSpPr>
          <p:cNvPr id="65" name="Oval 150"/>
          <p:cNvSpPr>
            <a:spLocks noChangeAspect="1"/>
          </p:cNvSpPr>
          <p:nvPr/>
        </p:nvSpPr>
        <p:spPr>
          <a:xfrm>
            <a:off x="7307505" y="2034026"/>
            <a:ext cx="248123" cy="241793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</a:rPr>
              <a:t>if-0</a:t>
            </a:r>
          </a:p>
        </p:txBody>
      </p:sp>
      <p:sp>
        <p:nvSpPr>
          <p:cNvPr id="66" name="Nuvola 65"/>
          <p:cNvSpPr/>
          <p:nvPr/>
        </p:nvSpPr>
        <p:spPr>
          <a:xfrm>
            <a:off x="4738677" y="1902820"/>
            <a:ext cx="785235" cy="635034"/>
          </a:xfrm>
          <a:prstGeom prst="cloud">
            <a:avLst/>
          </a:prstGeom>
          <a:solidFill>
            <a:srgbClr val="70AD47">
              <a:lumMod val="20000"/>
              <a:lumOff val="80000"/>
            </a:srgbClr>
          </a:solidFill>
          <a:ln w="15875" cap="flat" cmpd="sng" algn="ctr">
            <a:solidFill>
              <a:srgbClr val="F79646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72000" rIns="0" rtlCol="0" anchor="ctr"/>
          <a:lstStyle/>
          <a:p>
            <a:pPr algn="ctr">
              <a:defRPr/>
            </a:pPr>
            <a:r>
              <a:rPr lang="en-US" sz="800" b="1" kern="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Access network</a:t>
            </a:r>
            <a:endParaRPr lang="en-US" sz="800" kern="0" dirty="0">
              <a:solidFill>
                <a:srgbClr val="F7964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67" name="Oval 150"/>
          <p:cNvSpPr>
            <a:spLocks noChangeAspect="1"/>
          </p:cNvSpPr>
          <p:nvPr/>
        </p:nvSpPr>
        <p:spPr>
          <a:xfrm>
            <a:off x="5437903" y="2038754"/>
            <a:ext cx="239304" cy="239304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800" kern="0" dirty="0">
                <a:solidFill>
                  <a:prstClr val="black"/>
                </a:solidFill>
                <a:latin typeface="Calibri"/>
              </a:rPr>
              <a:t>if-0</a:t>
            </a:r>
          </a:p>
        </p:txBody>
      </p:sp>
      <p:sp>
        <p:nvSpPr>
          <p:cNvPr id="68" name="Fumetto 1 67"/>
          <p:cNvSpPr/>
          <p:nvPr/>
        </p:nvSpPr>
        <p:spPr>
          <a:xfrm>
            <a:off x="6738941" y="2500307"/>
            <a:ext cx="1928827" cy="357190"/>
          </a:xfrm>
          <a:prstGeom prst="wedgeRectCallout">
            <a:avLst>
              <a:gd name="adj1" fmla="val -15531"/>
              <a:gd name="adj2" fmla="val -125956"/>
            </a:avLst>
          </a:prstGeom>
          <a:solidFill>
            <a:sysClr val="window" lastClr="FFFFFF"/>
          </a:solidFill>
          <a:ln w="19050" cap="flat" cmpd="sng" algn="ctr">
            <a:solidFill>
              <a:srgbClr val="4F81BD">
                <a:shade val="50000"/>
              </a:srgbClr>
            </a:solidFill>
            <a:prstDash val="sysDot"/>
          </a:ln>
          <a:effectLst/>
        </p:spPr>
        <p:txBody>
          <a:bodyPr rtlCol="0" anchor="t"/>
          <a:lstStyle/>
          <a:p>
            <a:pPr>
              <a:defRPr/>
            </a:pPr>
            <a:r>
              <a:rPr lang="it-IT" sz="1050" kern="0" dirty="0">
                <a:solidFill>
                  <a:prstClr val="black"/>
                </a:solidFill>
                <a:latin typeface="Calibri"/>
              </a:rPr>
              <a:t>IPv4: 10.0.0.2</a:t>
            </a:r>
          </a:p>
          <a:p>
            <a:pPr>
              <a:defRPr/>
            </a:pPr>
            <a:r>
              <a:rPr lang="it-IT" sz="1050" kern="0" dirty="0">
                <a:solidFill>
                  <a:srgbClr val="009644"/>
                </a:solidFill>
                <a:latin typeface="Calibri"/>
              </a:rPr>
              <a:t>VLAN</a:t>
            </a:r>
            <a:r>
              <a:rPr lang="it-IT" sz="1050" kern="0" dirty="0">
                <a:solidFill>
                  <a:prstClr val="black"/>
                </a:solidFill>
                <a:latin typeface="Calibri"/>
              </a:rPr>
              <a:t> (25,28)</a:t>
            </a:r>
            <a:r>
              <a:rPr lang="en-US" sz="1050" kern="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1050" kern="0" dirty="0">
                <a:solidFill>
                  <a:srgbClr val="C00000"/>
                </a:solidFill>
                <a:latin typeface="Calibri"/>
              </a:rPr>
              <a:t>GRE</a:t>
            </a:r>
            <a:r>
              <a:rPr lang="en-US" sz="1050" kern="0" dirty="0">
                <a:solidFill>
                  <a:prstClr val="black"/>
                </a:solidFill>
                <a:latin typeface="Calibri"/>
              </a:rPr>
              <a:t> (0x03,0x04)</a:t>
            </a:r>
            <a:endParaRPr lang="it-IT" sz="1050" kern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9" name="Picture 2" descr="Risultati immagini per web monitori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9292" y="2117088"/>
            <a:ext cx="227077" cy="2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igura a mano libera 70"/>
          <p:cNvSpPr/>
          <p:nvPr/>
        </p:nvSpPr>
        <p:spPr>
          <a:xfrm>
            <a:off x="4303872" y="4052842"/>
            <a:ext cx="3200541" cy="1538984"/>
          </a:xfrm>
          <a:custGeom>
            <a:avLst/>
            <a:gdLst>
              <a:gd name="connsiteX0" fmla="*/ 0 w 2790701"/>
              <a:gd name="connsiteY0" fmla="*/ 71252 h 1341912"/>
              <a:gd name="connsiteX1" fmla="*/ 973776 w 2790701"/>
              <a:gd name="connsiteY1" fmla="*/ 1341912 h 1341912"/>
              <a:gd name="connsiteX2" fmla="*/ 2790701 w 2790701"/>
              <a:gd name="connsiteY2" fmla="*/ 1282535 h 1341912"/>
              <a:gd name="connsiteX3" fmla="*/ 2006929 w 2790701"/>
              <a:gd name="connsiteY3" fmla="*/ 0 h 1341912"/>
              <a:gd name="connsiteX4" fmla="*/ 0 w 2790701"/>
              <a:gd name="connsiteY4" fmla="*/ 7125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701" h="1341912">
                <a:moveTo>
                  <a:pt x="0" y="71252"/>
                </a:moveTo>
                <a:lnTo>
                  <a:pt x="973776" y="1341912"/>
                </a:lnTo>
                <a:lnTo>
                  <a:pt x="2790701" y="1282535"/>
                </a:lnTo>
                <a:lnTo>
                  <a:pt x="2006929" y="0"/>
                </a:lnTo>
                <a:lnTo>
                  <a:pt x="0" y="71252"/>
                </a:lnTo>
                <a:close/>
              </a:path>
            </a:pathLst>
          </a:custGeom>
          <a:solidFill>
            <a:srgbClr val="4BACC6">
              <a:lumMod val="20000"/>
              <a:lumOff val="80000"/>
            </a:srgbClr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20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2" name="Freeform 8"/>
          <p:cNvSpPr/>
          <p:nvPr/>
        </p:nvSpPr>
        <p:spPr>
          <a:xfrm>
            <a:off x="1523969" y="4140482"/>
            <a:ext cx="3798795" cy="1474728"/>
          </a:xfrm>
          <a:custGeom>
            <a:avLst/>
            <a:gdLst>
              <a:gd name="connsiteX0" fmla="*/ 1268627 w 1845275"/>
              <a:gd name="connsiteY0" fmla="*/ 0 h 1029729"/>
              <a:gd name="connsiteX1" fmla="*/ 1845275 w 1845275"/>
              <a:gd name="connsiteY1" fmla="*/ 1029729 h 1029729"/>
              <a:gd name="connsiteX2" fmla="*/ 0 w 1845275"/>
              <a:gd name="connsiteY2" fmla="*/ 1013254 h 1029729"/>
              <a:gd name="connsiteX3" fmla="*/ 98854 w 1845275"/>
              <a:gd name="connsiteY3" fmla="*/ 90616 h 1029729"/>
              <a:gd name="connsiteX4" fmla="*/ 1268627 w 1845275"/>
              <a:gd name="connsiteY4" fmla="*/ 0 h 1029729"/>
              <a:gd name="connsiteX0" fmla="*/ 1268627 w 1845275"/>
              <a:gd name="connsiteY0" fmla="*/ 24307 h 1054036"/>
              <a:gd name="connsiteX1" fmla="*/ 1845275 w 1845275"/>
              <a:gd name="connsiteY1" fmla="*/ 1054036 h 1054036"/>
              <a:gd name="connsiteX2" fmla="*/ 0 w 1845275"/>
              <a:gd name="connsiteY2" fmla="*/ 1037561 h 1054036"/>
              <a:gd name="connsiteX3" fmla="*/ 98854 w 1845275"/>
              <a:gd name="connsiteY3" fmla="*/ 114923 h 1054036"/>
              <a:gd name="connsiteX4" fmla="*/ 1268627 w 1845275"/>
              <a:gd name="connsiteY4" fmla="*/ 24307 h 1054036"/>
              <a:gd name="connsiteX0" fmla="*/ 1295144 w 1871792"/>
              <a:gd name="connsiteY0" fmla="*/ 24307 h 1054036"/>
              <a:gd name="connsiteX1" fmla="*/ 1871792 w 1871792"/>
              <a:gd name="connsiteY1" fmla="*/ 1054036 h 1054036"/>
              <a:gd name="connsiteX2" fmla="*/ 26517 w 1871792"/>
              <a:gd name="connsiteY2" fmla="*/ 1037561 h 1054036"/>
              <a:gd name="connsiteX3" fmla="*/ 125371 w 1871792"/>
              <a:gd name="connsiteY3" fmla="*/ 114923 h 1054036"/>
              <a:gd name="connsiteX4" fmla="*/ 1295144 w 1871792"/>
              <a:gd name="connsiteY4" fmla="*/ 24307 h 1054036"/>
              <a:gd name="connsiteX0" fmla="*/ 1295144 w 1871792"/>
              <a:gd name="connsiteY0" fmla="*/ 55951 h 1085680"/>
              <a:gd name="connsiteX1" fmla="*/ 1871792 w 1871792"/>
              <a:gd name="connsiteY1" fmla="*/ 1085680 h 1085680"/>
              <a:gd name="connsiteX2" fmla="*/ 26517 w 1871792"/>
              <a:gd name="connsiteY2" fmla="*/ 1069205 h 1085680"/>
              <a:gd name="connsiteX3" fmla="*/ 125371 w 1871792"/>
              <a:gd name="connsiteY3" fmla="*/ 146567 h 1085680"/>
              <a:gd name="connsiteX4" fmla="*/ 1295144 w 1871792"/>
              <a:gd name="connsiteY4" fmla="*/ 55951 h 1085680"/>
              <a:gd name="connsiteX0" fmla="*/ 1268627 w 1845275"/>
              <a:gd name="connsiteY0" fmla="*/ 0 h 1029729"/>
              <a:gd name="connsiteX1" fmla="*/ 1845275 w 1845275"/>
              <a:gd name="connsiteY1" fmla="*/ 1029729 h 1029729"/>
              <a:gd name="connsiteX2" fmla="*/ 0 w 1845275"/>
              <a:gd name="connsiteY2" fmla="*/ 1013254 h 1029729"/>
              <a:gd name="connsiteX3" fmla="*/ 189470 w 1845275"/>
              <a:gd name="connsiteY3" fmla="*/ 214184 h 1029729"/>
              <a:gd name="connsiteX4" fmla="*/ 1268627 w 1845275"/>
              <a:gd name="connsiteY4" fmla="*/ 0 h 1029729"/>
              <a:gd name="connsiteX0" fmla="*/ 1490510 w 2067158"/>
              <a:gd name="connsiteY0" fmla="*/ 0 h 1029729"/>
              <a:gd name="connsiteX1" fmla="*/ 2067158 w 2067158"/>
              <a:gd name="connsiteY1" fmla="*/ 1029729 h 1029729"/>
              <a:gd name="connsiteX2" fmla="*/ 221883 w 2067158"/>
              <a:gd name="connsiteY2" fmla="*/ 1013254 h 1029729"/>
              <a:gd name="connsiteX3" fmla="*/ 411353 w 2067158"/>
              <a:gd name="connsiteY3" fmla="*/ 214184 h 1029729"/>
              <a:gd name="connsiteX4" fmla="*/ 1490510 w 2067158"/>
              <a:gd name="connsiteY4" fmla="*/ 0 h 1029729"/>
              <a:gd name="connsiteX0" fmla="*/ 1490510 w 2067158"/>
              <a:gd name="connsiteY0" fmla="*/ 0 h 1128676"/>
              <a:gd name="connsiteX1" fmla="*/ 2067158 w 2067158"/>
              <a:gd name="connsiteY1" fmla="*/ 1029729 h 1128676"/>
              <a:gd name="connsiteX2" fmla="*/ 221883 w 2067158"/>
              <a:gd name="connsiteY2" fmla="*/ 1013254 h 1128676"/>
              <a:gd name="connsiteX3" fmla="*/ 411353 w 2067158"/>
              <a:gd name="connsiteY3" fmla="*/ 214184 h 1128676"/>
              <a:gd name="connsiteX4" fmla="*/ 1490510 w 2067158"/>
              <a:gd name="connsiteY4" fmla="*/ 0 h 1128676"/>
              <a:gd name="connsiteX0" fmla="*/ 1399021 w 1975669"/>
              <a:gd name="connsiteY0" fmla="*/ 0 h 1128676"/>
              <a:gd name="connsiteX1" fmla="*/ 1975669 w 1975669"/>
              <a:gd name="connsiteY1" fmla="*/ 1029729 h 1128676"/>
              <a:gd name="connsiteX2" fmla="*/ 130394 w 1975669"/>
              <a:gd name="connsiteY2" fmla="*/ 1013254 h 1128676"/>
              <a:gd name="connsiteX3" fmla="*/ 319864 w 1975669"/>
              <a:gd name="connsiteY3" fmla="*/ 214184 h 1128676"/>
              <a:gd name="connsiteX4" fmla="*/ 1399021 w 1975669"/>
              <a:gd name="connsiteY4" fmla="*/ 0 h 1128676"/>
              <a:gd name="connsiteX0" fmla="*/ 1405262 w 1981910"/>
              <a:gd name="connsiteY0" fmla="*/ 0 h 1069548"/>
              <a:gd name="connsiteX1" fmla="*/ 1981910 w 1981910"/>
              <a:gd name="connsiteY1" fmla="*/ 1029729 h 1069548"/>
              <a:gd name="connsiteX2" fmla="*/ 128397 w 1981910"/>
              <a:gd name="connsiteY2" fmla="*/ 922638 h 1069548"/>
              <a:gd name="connsiteX3" fmla="*/ 326105 w 1981910"/>
              <a:gd name="connsiteY3" fmla="*/ 214184 h 1069548"/>
              <a:gd name="connsiteX4" fmla="*/ 1405262 w 1981910"/>
              <a:gd name="connsiteY4" fmla="*/ 0 h 1069548"/>
              <a:gd name="connsiteX0" fmla="*/ 1411118 w 1987766"/>
              <a:gd name="connsiteY0" fmla="*/ 0 h 1069548"/>
              <a:gd name="connsiteX1" fmla="*/ 1987766 w 1987766"/>
              <a:gd name="connsiteY1" fmla="*/ 1029729 h 1069548"/>
              <a:gd name="connsiteX2" fmla="*/ 134253 w 1987766"/>
              <a:gd name="connsiteY2" fmla="*/ 922638 h 1069548"/>
              <a:gd name="connsiteX3" fmla="*/ 331961 w 1987766"/>
              <a:gd name="connsiteY3" fmla="*/ 214184 h 1069548"/>
              <a:gd name="connsiteX4" fmla="*/ 1411118 w 1987766"/>
              <a:gd name="connsiteY4" fmla="*/ 0 h 1069548"/>
              <a:gd name="connsiteX0" fmla="*/ 1411118 w 1987766"/>
              <a:gd name="connsiteY0" fmla="*/ 0 h 1126183"/>
              <a:gd name="connsiteX1" fmla="*/ 1987766 w 1987766"/>
              <a:gd name="connsiteY1" fmla="*/ 1029729 h 1126183"/>
              <a:gd name="connsiteX2" fmla="*/ 134253 w 1987766"/>
              <a:gd name="connsiteY2" fmla="*/ 922638 h 1126183"/>
              <a:gd name="connsiteX3" fmla="*/ 331961 w 1987766"/>
              <a:gd name="connsiteY3" fmla="*/ 214184 h 1126183"/>
              <a:gd name="connsiteX4" fmla="*/ 1411118 w 1987766"/>
              <a:gd name="connsiteY4" fmla="*/ 0 h 1126183"/>
              <a:gd name="connsiteX0" fmla="*/ 1411118 w 1987766"/>
              <a:gd name="connsiteY0" fmla="*/ 0 h 1161679"/>
              <a:gd name="connsiteX1" fmla="*/ 1987766 w 1987766"/>
              <a:gd name="connsiteY1" fmla="*/ 1029729 h 1161679"/>
              <a:gd name="connsiteX2" fmla="*/ 134253 w 1987766"/>
              <a:gd name="connsiteY2" fmla="*/ 922638 h 1161679"/>
              <a:gd name="connsiteX3" fmla="*/ 331961 w 1987766"/>
              <a:gd name="connsiteY3" fmla="*/ 214184 h 1161679"/>
              <a:gd name="connsiteX4" fmla="*/ 1411118 w 1987766"/>
              <a:gd name="connsiteY4" fmla="*/ 0 h 1161679"/>
              <a:gd name="connsiteX0" fmla="*/ 1407373 w 1984021"/>
              <a:gd name="connsiteY0" fmla="*/ 0 h 1116776"/>
              <a:gd name="connsiteX1" fmla="*/ 1984021 w 1984021"/>
              <a:gd name="connsiteY1" fmla="*/ 1029729 h 1116776"/>
              <a:gd name="connsiteX2" fmla="*/ 123403 w 1984021"/>
              <a:gd name="connsiteY2" fmla="*/ 807308 h 1116776"/>
              <a:gd name="connsiteX3" fmla="*/ 328216 w 1984021"/>
              <a:gd name="connsiteY3" fmla="*/ 214184 h 1116776"/>
              <a:gd name="connsiteX4" fmla="*/ 1407373 w 1984021"/>
              <a:gd name="connsiteY4" fmla="*/ 0 h 1116776"/>
              <a:gd name="connsiteX0" fmla="*/ 1407373 w 1984021"/>
              <a:gd name="connsiteY0" fmla="*/ 0 h 1044841"/>
              <a:gd name="connsiteX1" fmla="*/ 1984021 w 1984021"/>
              <a:gd name="connsiteY1" fmla="*/ 1029729 h 1044841"/>
              <a:gd name="connsiteX2" fmla="*/ 123403 w 1984021"/>
              <a:gd name="connsiteY2" fmla="*/ 807308 h 1044841"/>
              <a:gd name="connsiteX3" fmla="*/ 328216 w 1984021"/>
              <a:gd name="connsiteY3" fmla="*/ 214184 h 1044841"/>
              <a:gd name="connsiteX4" fmla="*/ 1407373 w 1984021"/>
              <a:gd name="connsiteY4" fmla="*/ 0 h 1044841"/>
              <a:gd name="connsiteX0" fmla="*/ 1407373 w 1984021"/>
              <a:gd name="connsiteY0" fmla="*/ 0 h 1044841"/>
              <a:gd name="connsiteX1" fmla="*/ 1984021 w 1984021"/>
              <a:gd name="connsiteY1" fmla="*/ 1029729 h 1044841"/>
              <a:gd name="connsiteX2" fmla="*/ 123403 w 1984021"/>
              <a:gd name="connsiteY2" fmla="*/ 807308 h 1044841"/>
              <a:gd name="connsiteX3" fmla="*/ 328216 w 1984021"/>
              <a:gd name="connsiteY3" fmla="*/ 214184 h 1044841"/>
              <a:gd name="connsiteX4" fmla="*/ 1407373 w 1984021"/>
              <a:gd name="connsiteY4" fmla="*/ 0 h 1044841"/>
              <a:gd name="connsiteX0" fmla="*/ 1411065 w 1987713"/>
              <a:gd name="connsiteY0" fmla="*/ 0 h 1044841"/>
              <a:gd name="connsiteX1" fmla="*/ 1987713 w 1987713"/>
              <a:gd name="connsiteY1" fmla="*/ 1029729 h 1044841"/>
              <a:gd name="connsiteX2" fmla="*/ 127095 w 1987713"/>
              <a:gd name="connsiteY2" fmla="*/ 807308 h 1044841"/>
              <a:gd name="connsiteX3" fmla="*/ 331908 w 1987713"/>
              <a:gd name="connsiteY3" fmla="*/ 214184 h 1044841"/>
              <a:gd name="connsiteX4" fmla="*/ 1411065 w 1987713"/>
              <a:gd name="connsiteY4" fmla="*/ 0 h 104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7713" h="1044841">
                <a:moveTo>
                  <a:pt x="1411065" y="0"/>
                </a:moveTo>
                <a:lnTo>
                  <a:pt x="1987713" y="1029729"/>
                </a:lnTo>
                <a:cubicBezTo>
                  <a:pt x="1696743" y="1018745"/>
                  <a:pt x="415420" y="1147806"/>
                  <a:pt x="127095" y="807308"/>
                </a:cubicBezTo>
                <a:cubicBezTo>
                  <a:pt x="-161230" y="466810"/>
                  <a:pt x="99393" y="313354"/>
                  <a:pt x="331908" y="214184"/>
                </a:cubicBezTo>
                <a:cubicBezTo>
                  <a:pt x="666694" y="71395"/>
                  <a:pt x="1021141" y="30205"/>
                  <a:pt x="1411065" y="0"/>
                </a:cubicBezTo>
                <a:close/>
              </a:path>
            </a:pathLst>
          </a:custGeom>
          <a:solidFill>
            <a:srgbClr val="F79646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05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val 18"/>
          <p:cNvSpPr>
            <a:spLocks noChangeAspect="1"/>
          </p:cNvSpPr>
          <p:nvPr/>
        </p:nvSpPr>
        <p:spPr>
          <a:xfrm>
            <a:off x="1899499" y="4926393"/>
            <a:ext cx="393548" cy="393548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sap-0</a:t>
            </a:r>
          </a:p>
        </p:txBody>
      </p:sp>
      <p:cxnSp>
        <p:nvCxnSpPr>
          <p:cNvPr id="74" name="Straight Connector 21"/>
          <p:cNvCxnSpPr>
            <a:stCxn id="73" idx="6"/>
          </p:cNvCxnSpPr>
          <p:nvPr/>
        </p:nvCxnSpPr>
        <p:spPr>
          <a:xfrm>
            <a:off x="2293049" y="5123166"/>
            <a:ext cx="376715" cy="111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5" name="Rectangle 3"/>
          <p:cNvSpPr/>
          <p:nvPr/>
        </p:nvSpPr>
        <p:spPr>
          <a:xfrm>
            <a:off x="3021755" y="4619631"/>
            <a:ext cx="689612" cy="2308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  <a:latin typeface="Calibri"/>
              </a:rPr>
              <a:t>web traffic</a:t>
            </a:r>
          </a:p>
        </p:txBody>
      </p:sp>
      <p:sp>
        <p:nvSpPr>
          <p:cNvPr id="76" name="Rectangle 59"/>
          <p:cNvSpPr/>
          <p:nvPr/>
        </p:nvSpPr>
        <p:spPr>
          <a:xfrm>
            <a:off x="3404755" y="5279112"/>
            <a:ext cx="747320" cy="2308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  <a:latin typeface="Calibri"/>
              </a:rPr>
              <a:t>other traffic</a:t>
            </a:r>
          </a:p>
        </p:txBody>
      </p:sp>
      <p:cxnSp>
        <p:nvCxnSpPr>
          <p:cNvPr id="77" name="Straight Arrow Connector 7"/>
          <p:cNvCxnSpPr/>
          <p:nvPr/>
        </p:nvCxnSpPr>
        <p:spPr>
          <a:xfrm flipV="1">
            <a:off x="3433939" y="4714600"/>
            <a:ext cx="322016" cy="24806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8" name="Straight Arrow Connector 60"/>
          <p:cNvCxnSpPr/>
          <p:nvPr/>
        </p:nvCxnSpPr>
        <p:spPr>
          <a:xfrm>
            <a:off x="3798861" y="5267565"/>
            <a:ext cx="374760" cy="7819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79" name="Rounded Rectangle 52"/>
          <p:cNvSpPr/>
          <p:nvPr/>
        </p:nvSpPr>
        <p:spPr>
          <a:xfrm>
            <a:off x="2537169" y="4925776"/>
            <a:ext cx="819779" cy="443675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Firewall</a:t>
            </a:r>
          </a:p>
        </p:txBody>
      </p:sp>
      <p:sp>
        <p:nvSpPr>
          <p:cNvPr id="80" name="Oval 10"/>
          <p:cNvSpPr/>
          <p:nvPr/>
        </p:nvSpPr>
        <p:spPr>
          <a:xfrm>
            <a:off x="2455239" y="5041704"/>
            <a:ext cx="165148" cy="165148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val 10"/>
          <p:cNvSpPr/>
          <p:nvPr/>
        </p:nvSpPr>
        <p:spPr>
          <a:xfrm>
            <a:off x="3274531" y="5041704"/>
            <a:ext cx="165148" cy="165148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2" name="Straight Connector 23"/>
          <p:cNvCxnSpPr>
            <a:stCxn id="87" idx="3"/>
            <a:endCxn id="81" idx="7"/>
          </p:cNvCxnSpPr>
          <p:nvPr/>
        </p:nvCxnSpPr>
        <p:spPr>
          <a:xfrm flipH="1">
            <a:off x="3415493" y="4755331"/>
            <a:ext cx="411008" cy="31055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pic>
        <p:nvPicPr>
          <p:cNvPr id="83" name="Picture 8" descr="Risultati immagini per firewall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7120" y="5266378"/>
            <a:ext cx="283649" cy="18432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Connector 23"/>
          <p:cNvCxnSpPr>
            <a:stCxn id="88" idx="2"/>
            <a:endCxn id="81" idx="6"/>
          </p:cNvCxnSpPr>
          <p:nvPr/>
        </p:nvCxnSpPr>
        <p:spPr>
          <a:xfrm flipH="1" flipV="1">
            <a:off x="3439677" y="5124278"/>
            <a:ext cx="928723" cy="20089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5" name="Straight Connector 23"/>
          <p:cNvCxnSpPr>
            <a:stCxn id="90" idx="2"/>
            <a:endCxn id="89" idx="6"/>
          </p:cNvCxnSpPr>
          <p:nvPr/>
        </p:nvCxnSpPr>
        <p:spPr>
          <a:xfrm flipH="1">
            <a:off x="5245519" y="4506488"/>
            <a:ext cx="795424" cy="270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6" name="Freeform 101"/>
          <p:cNvSpPr/>
          <p:nvPr/>
        </p:nvSpPr>
        <p:spPr>
          <a:xfrm flipH="1">
            <a:off x="6715563" y="4058552"/>
            <a:ext cx="3738156" cy="1474728"/>
          </a:xfrm>
          <a:custGeom>
            <a:avLst/>
            <a:gdLst>
              <a:gd name="connsiteX0" fmla="*/ 1268627 w 1845275"/>
              <a:gd name="connsiteY0" fmla="*/ 0 h 1029729"/>
              <a:gd name="connsiteX1" fmla="*/ 1845275 w 1845275"/>
              <a:gd name="connsiteY1" fmla="*/ 1029729 h 1029729"/>
              <a:gd name="connsiteX2" fmla="*/ 0 w 1845275"/>
              <a:gd name="connsiteY2" fmla="*/ 1013254 h 1029729"/>
              <a:gd name="connsiteX3" fmla="*/ 98854 w 1845275"/>
              <a:gd name="connsiteY3" fmla="*/ 90616 h 1029729"/>
              <a:gd name="connsiteX4" fmla="*/ 1268627 w 1845275"/>
              <a:gd name="connsiteY4" fmla="*/ 0 h 1029729"/>
              <a:gd name="connsiteX0" fmla="*/ 1268627 w 1845275"/>
              <a:gd name="connsiteY0" fmla="*/ 24307 h 1054036"/>
              <a:gd name="connsiteX1" fmla="*/ 1845275 w 1845275"/>
              <a:gd name="connsiteY1" fmla="*/ 1054036 h 1054036"/>
              <a:gd name="connsiteX2" fmla="*/ 0 w 1845275"/>
              <a:gd name="connsiteY2" fmla="*/ 1037561 h 1054036"/>
              <a:gd name="connsiteX3" fmla="*/ 98854 w 1845275"/>
              <a:gd name="connsiteY3" fmla="*/ 114923 h 1054036"/>
              <a:gd name="connsiteX4" fmla="*/ 1268627 w 1845275"/>
              <a:gd name="connsiteY4" fmla="*/ 24307 h 1054036"/>
              <a:gd name="connsiteX0" fmla="*/ 1295144 w 1871792"/>
              <a:gd name="connsiteY0" fmla="*/ 24307 h 1054036"/>
              <a:gd name="connsiteX1" fmla="*/ 1871792 w 1871792"/>
              <a:gd name="connsiteY1" fmla="*/ 1054036 h 1054036"/>
              <a:gd name="connsiteX2" fmla="*/ 26517 w 1871792"/>
              <a:gd name="connsiteY2" fmla="*/ 1037561 h 1054036"/>
              <a:gd name="connsiteX3" fmla="*/ 125371 w 1871792"/>
              <a:gd name="connsiteY3" fmla="*/ 114923 h 1054036"/>
              <a:gd name="connsiteX4" fmla="*/ 1295144 w 1871792"/>
              <a:gd name="connsiteY4" fmla="*/ 24307 h 1054036"/>
              <a:gd name="connsiteX0" fmla="*/ 1295144 w 1871792"/>
              <a:gd name="connsiteY0" fmla="*/ 55951 h 1085680"/>
              <a:gd name="connsiteX1" fmla="*/ 1871792 w 1871792"/>
              <a:gd name="connsiteY1" fmla="*/ 1085680 h 1085680"/>
              <a:gd name="connsiteX2" fmla="*/ 26517 w 1871792"/>
              <a:gd name="connsiteY2" fmla="*/ 1069205 h 1085680"/>
              <a:gd name="connsiteX3" fmla="*/ 125371 w 1871792"/>
              <a:gd name="connsiteY3" fmla="*/ 146567 h 1085680"/>
              <a:gd name="connsiteX4" fmla="*/ 1295144 w 1871792"/>
              <a:gd name="connsiteY4" fmla="*/ 55951 h 1085680"/>
              <a:gd name="connsiteX0" fmla="*/ 1268627 w 1845275"/>
              <a:gd name="connsiteY0" fmla="*/ 0 h 1029729"/>
              <a:gd name="connsiteX1" fmla="*/ 1845275 w 1845275"/>
              <a:gd name="connsiteY1" fmla="*/ 1029729 h 1029729"/>
              <a:gd name="connsiteX2" fmla="*/ 0 w 1845275"/>
              <a:gd name="connsiteY2" fmla="*/ 1013254 h 1029729"/>
              <a:gd name="connsiteX3" fmla="*/ 189470 w 1845275"/>
              <a:gd name="connsiteY3" fmla="*/ 214184 h 1029729"/>
              <a:gd name="connsiteX4" fmla="*/ 1268627 w 1845275"/>
              <a:gd name="connsiteY4" fmla="*/ 0 h 1029729"/>
              <a:gd name="connsiteX0" fmla="*/ 1490510 w 2067158"/>
              <a:gd name="connsiteY0" fmla="*/ 0 h 1029729"/>
              <a:gd name="connsiteX1" fmla="*/ 2067158 w 2067158"/>
              <a:gd name="connsiteY1" fmla="*/ 1029729 h 1029729"/>
              <a:gd name="connsiteX2" fmla="*/ 221883 w 2067158"/>
              <a:gd name="connsiteY2" fmla="*/ 1013254 h 1029729"/>
              <a:gd name="connsiteX3" fmla="*/ 411353 w 2067158"/>
              <a:gd name="connsiteY3" fmla="*/ 214184 h 1029729"/>
              <a:gd name="connsiteX4" fmla="*/ 1490510 w 2067158"/>
              <a:gd name="connsiteY4" fmla="*/ 0 h 1029729"/>
              <a:gd name="connsiteX0" fmla="*/ 1490510 w 2067158"/>
              <a:gd name="connsiteY0" fmla="*/ 0 h 1128676"/>
              <a:gd name="connsiteX1" fmla="*/ 2067158 w 2067158"/>
              <a:gd name="connsiteY1" fmla="*/ 1029729 h 1128676"/>
              <a:gd name="connsiteX2" fmla="*/ 221883 w 2067158"/>
              <a:gd name="connsiteY2" fmla="*/ 1013254 h 1128676"/>
              <a:gd name="connsiteX3" fmla="*/ 411353 w 2067158"/>
              <a:gd name="connsiteY3" fmla="*/ 214184 h 1128676"/>
              <a:gd name="connsiteX4" fmla="*/ 1490510 w 2067158"/>
              <a:gd name="connsiteY4" fmla="*/ 0 h 1128676"/>
              <a:gd name="connsiteX0" fmla="*/ 1399021 w 1975669"/>
              <a:gd name="connsiteY0" fmla="*/ 0 h 1128676"/>
              <a:gd name="connsiteX1" fmla="*/ 1975669 w 1975669"/>
              <a:gd name="connsiteY1" fmla="*/ 1029729 h 1128676"/>
              <a:gd name="connsiteX2" fmla="*/ 130394 w 1975669"/>
              <a:gd name="connsiteY2" fmla="*/ 1013254 h 1128676"/>
              <a:gd name="connsiteX3" fmla="*/ 319864 w 1975669"/>
              <a:gd name="connsiteY3" fmla="*/ 214184 h 1128676"/>
              <a:gd name="connsiteX4" fmla="*/ 1399021 w 1975669"/>
              <a:gd name="connsiteY4" fmla="*/ 0 h 1128676"/>
              <a:gd name="connsiteX0" fmla="*/ 1405262 w 1981910"/>
              <a:gd name="connsiteY0" fmla="*/ 0 h 1069548"/>
              <a:gd name="connsiteX1" fmla="*/ 1981910 w 1981910"/>
              <a:gd name="connsiteY1" fmla="*/ 1029729 h 1069548"/>
              <a:gd name="connsiteX2" fmla="*/ 128397 w 1981910"/>
              <a:gd name="connsiteY2" fmla="*/ 922638 h 1069548"/>
              <a:gd name="connsiteX3" fmla="*/ 326105 w 1981910"/>
              <a:gd name="connsiteY3" fmla="*/ 214184 h 1069548"/>
              <a:gd name="connsiteX4" fmla="*/ 1405262 w 1981910"/>
              <a:gd name="connsiteY4" fmla="*/ 0 h 1069548"/>
              <a:gd name="connsiteX0" fmla="*/ 2591511 w 2591511"/>
              <a:gd name="connsiteY0" fmla="*/ 0 h 1077785"/>
              <a:gd name="connsiteX1" fmla="*/ 1981910 w 2591511"/>
              <a:gd name="connsiteY1" fmla="*/ 1037966 h 1077785"/>
              <a:gd name="connsiteX2" fmla="*/ 128397 w 2591511"/>
              <a:gd name="connsiteY2" fmla="*/ 930875 h 1077785"/>
              <a:gd name="connsiteX3" fmla="*/ 326105 w 2591511"/>
              <a:gd name="connsiteY3" fmla="*/ 222421 h 1077785"/>
              <a:gd name="connsiteX4" fmla="*/ 2591511 w 2591511"/>
              <a:gd name="connsiteY4" fmla="*/ 0 h 1077785"/>
              <a:gd name="connsiteX0" fmla="*/ 2591511 w 2591511"/>
              <a:gd name="connsiteY0" fmla="*/ 0 h 1077785"/>
              <a:gd name="connsiteX1" fmla="*/ 2023100 w 2591511"/>
              <a:gd name="connsiteY1" fmla="*/ 1037966 h 1077785"/>
              <a:gd name="connsiteX2" fmla="*/ 128397 w 2591511"/>
              <a:gd name="connsiteY2" fmla="*/ 930875 h 1077785"/>
              <a:gd name="connsiteX3" fmla="*/ 326105 w 2591511"/>
              <a:gd name="connsiteY3" fmla="*/ 222421 h 1077785"/>
              <a:gd name="connsiteX4" fmla="*/ 2591511 w 2591511"/>
              <a:gd name="connsiteY4" fmla="*/ 0 h 1077785"/>
              <a:gd name="connsiteX0" fmla="*/ 2447681 w 2447681"/>
              <a:gd name="connsiteY0" fmla="*/ 0 h 1064751"/>
              <a:gd name="connsiteX1" fmla="*/ 1879270 w 2447681"/>
              <a:gd name="connsiteY1" fmla="*/ 1037966 h 1064751"/>
              <a:gd name="connsiteX2" fmla="*/ 206989 w 2447681"/>
              <a:gd name="connsiteY2" fmla="*/ 906161 h 1064751"/>
              <a:gd name="connsiteX3" fmla="*/ 182275 w 2447681"/>
              <a:gd name="connsiteY3" fmla="*/ 222421 h 1064751"/>
              <a:gd name="connsiteX4" fmla="*/ 2447681 w 2447681"/>
              <a:gd name="connsiteY4" fmla="*/ 0 h 1064751"/>
              <a:gd name="connsiteX0" fmla="*/ 2460311 w 2460311"/>
              <a:gd name="connsiteY0" fmla="*/ 0 h 1064751"/>
              <a:gd name="connsiteX1" fmla="*/ 1891900 w 2460311"/>
              <a:gd name="connsiteY1" fmla="*/ 1037966 h 1064751"/>
              <a:gd name="connsiteX2" fmla="*/ 219619 w 2460311"/>
              <a:gd name="connsiteY2" fmla="*/ 906161 h 1064751"/>
              <a:gd name="connsiteX3" fmla="*/ 194905 w 2460311"/>
              <a:gd name="connsiteY3" fmla="*/ 222421 h 1064751"/>
              <a:gd name="connsiteX4" fmla="*/ 2460311 w 2460311"/>
              <a:gd name="connsiteY4" fmla="*/ 0 h 1064751"/>
              <a:gd name="connsiteX0" fmla="*/ 2469336 w 2469336"/>
              <a:gd name="connsiteY0" fmla="*/ 0 h 1064751"/>
              <a:gd name="connsiteX1" fmla="*/ 1900925 w 2469336"/>
              <a:gd name="connsiteY1" fmla="*/ 1037966 h 1064751"/>
              <a:gd name="connsiteX2" fmla="*/ 228644 w 2469336"/>
              <a:gd name="connsiteY2" fmla="*/ 906161 h 1064751"/>
              <a:gd name="connsiteX3" fmla="*/ 203930 w 2469336"/>
              <a:gd name="connsiteY3" fmla="*/ 222421 h 1064751"/>
              <a:gd name="connsiteX4" fmla="*/ 2469336 w 2469336"/>
              <a:gd name="connsiteY4" fmla="*/ 0 h 1064751"/>
              <a:gd name="connsiteX0" fmla="*/ 2470352 w 2470352"/>
              <a:gd name="connsiteY0" fmla="*/ 0 h 1064751"/>
              <a:gd name="connsiteX1" fmla="*/ 1901941 w 2470352"/>
              <a:gd name="connsiteY1" fmla="*/ 1037966 h 1064751"/>
              <a:gd name="connsiteX2" fmla="*/ 229660 w 2470352"/>
              <a:gd name="connsiteY2" fmla="*/ 906161 h 1064751"/>
              <a:gd name="connsiteX3" fmla="*/ 204946 w 2470352"/>
              <a:gd name="connsiteY3" fmla="*/ 222421 h 1064751"/>
              <a:gd name="connsiteX4" fmla="*/ 2470352 w 2470352"/>
              <a:gd name="connsiteY4" fmla="*/ 0 h 1064751"/>
              <a:gd name="connsiteX0" fmla="*/ 2470352 w 2470352"/>
              <a:gd name="connsiteY0" fmla="*/ 0 h 1108169"/>
              <a:gd name="connsiteX1" fmla="*/ 1901941 w 2470352"/>
              <a:gd name="connsiteY1" fmla="*/ 1037966 h 1108169"/>
              <a:gd name="connsiteX2" fmla="*/ 229660 w 2470352"/>
              <a:gd name="connsiteY2" fmla="*/ 906161 h 1108169"/>
              <a:gd name="connsiteX3" fmla="*/ 204946 w 2470352"/>
              <a:gd name="connsiteY3" fmla="*/ 222421 h 1108169"/>
              <a:gd name="connsiteX4" fmla="*/ 2470352 w 2470352"/>
              <a:gd name="connsiteY4" fmla="*/ 0 h 1108169"/>
              <a:gd name="connsiteX0" fmla="*/ 2489118 w 2489118"/>
              <a:gd name="connsiteY0" fmla="*/ 0 h 1097118"/>
              <a:gd name="connsiteX1" fmla="*/ 1920707 w 2489118"/>
              <a:gd name="connsiteY1" fmla="*/ 1037966 h 1097118"/>
              <a:gd name="connsiteX2" fmla="*/ 248426 w 2489118"/>
              <a:gd name="connsiteY2" fmla="*/ 906161 h 1097118"/>
              <a:gd name="connsiteX3" fmla="*/ 223712 w 2489118"/>
              <a:gd name="connsiteY3" fmla="*/ 222421 h 1097118"/>
              <a:gd name="connsiteX4" fmla="*/ 2489118 w 2489118"/>
              <a:gd name="connsiteY4" fmla="*/ 0 h 1097118"/>
              <a:gd name="connsiteX0" fmla="*/ 2489118 w 2489118"/>
              <a:gd name="connsiteY0" fmla="*/ 0 h 1037966"/>
              <a:gd name="connsiteX1" fmla="*/ 1920707 w 2489118"/>
              <a:gd name="connsiteY1" fmla="*/ 1037966 h 1037966"/>
              <a:gd name="connsiteX2" fmla="*/ 248426 w 2489118"/>
              <a:gd name="connsiteY2" fmla="*/ 906161 h 1037966"/>
              <a:gd name="connsiteX3" fmla="*/ 223712 w 2489118"/>
              <a:gd name="connsiteY3" fmla="*/ 222421 h 1037966"/>
              <a:gd name="connsiteX4" fmla="*/ 2489118 w 2489118"/>
              <a:gd name="connsiteY4" fmla="*/ 0 h 1037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9118" h="1037966">
                <a:moveTo>
                  <a:pt x="2489118" y="0"/>
                </a:moveTo>
                <a:lnTo>
                  <a:pt x="1920707" y="1037966"/>
                </a:lnTo>
                <a:cubicBezTo>
                  <a:pt x="1477845" y="1015999"/>
                  <a:pt x="618291" y="1016000"/>
                  <a:pt x="248426" y="906161"/>
                </a:cubicBezTo>
                <a:cubicBezTo>
                  <a:pt x="-121439" y="796322"/>
                  <a:pt x="-34406" y="507998"/>
                  <a:pt x="223712" y="222421"/>
                </a:cubicBezTo>
                <a:cubicBezTo>
                  <a:pt x="481830" y="-63156"/>
                  <a:pt x="2099194" y="30205"/>
                  <a:pt x="2489118" y="0"/>
                </a:cubicBezTo>
                <a:close/>
              </a:path>
            </a:pathLst>
          </a:custGeom>
          <a:solidFill>
            <a:srgbClr val="C0504D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05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val 18"/>
          <p:cNvSpPr>
            <a:spLocks noChangeAspect="1"/>
          </p:cNvSpPr>
          <p:nvPr/>
        </p:nvSpPr>
        <p:spPr>
          <a:xfrm>
            <a:off x="3771469" y="4435625"/>
            <a:ext cx="375795" cy="374560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sap-2</a:t>
            </a:r>
          </a:p>
        </p:txBody>
      </p:sp>
      <p:sp>
        <p:nvSpPr>
          <p:cNvPr id="88" name="Oval 18"/>
          <p:cNvSpPr>
            <a:spLocks noChangeAspect="1"/>
          </p:cNvSpPr>
          <p:nvPr/>
        </p:nvSpPr>
        <p:spPr>
          <a:xfrm>
            <a:off x="4368404" y="5133361"/>
            <a:ext cx="383677" cy="383677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sap-3</a:t>
            </a:r>
          </a:p>
        </p:txBody>
      </p:sp>
      <p:sp>
        <p:nvSpPr>
          <p:cNvPr id="89" name="Oval 18"/>
          <p:cNvSpPr>
            <a:spLocks noChangeAspect="1"/>
          </p:cNvSpPr>
          <p:nvPr/>
        </p:nvSpPr>
        <p:spPr>
          <a:xfrm>
            <a:off x="4876988" y="4324950"/>
            <a:ext cx="368533" cy="368533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sap-4</a:t>
            </a:r>
          </a:p>
        </p:txBody>
      </p:sp>
      <p:sp>
        <p:nvSpPr>
          <p:cNvPr id="90" name="Oval 18"/>
          <p:cNvSpPr>
            <a:spLocks noChangeAspect="1"/>
          </p:cNvSpPr>
          <p:nvPr/>
        </p:nvSpPr>
        <p:spPr>
          <a:xfrm>
            <a:off x="6040961" y="4311751"/>
            <a:ext cx="389527" cy="389527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Sap-6</a:t>
            </a:r>
          </a:p>
        </p:txBody>
      </p:sp>
      <p:cxnSp>
        <p:nvCxnSpPr>
          <p:cNvPr id="91" name="Straight Connector 23"/>
          <p:cNvCxnSpPr>
            <a:stCxn id="93" idx="2"/>
            <a:endCxn id="92" idx="6"/>
          </p:cNvCxnSpPr>
          <p:nvPr/>
        </p:nvCxnSpPr>
        <p:spPr>
          <a:xfrm flipH="1">
            <a:off x="5866689" y="5203816"/>
            <a:ext cx="704595" cy="5930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2" name="Oval 18"/>
          <p:cNvSpPr>
            <a:spLocks noChangeAspect="1"/>
          </p:cNvSpPr>
          <p:nvPr/>
        </p:nvSpPr>
        <p:spPr>
          <a:xfrm>
            <a:off x="5500541" y="5080045"/>
            <a:ext cx="366147" cy="366146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sap-5</a:t>
            </a:r>
          </a:p>
        </p:txBody>
      </p:sp>
      <p:sp>
        <p:nvSpPr>
          <p:cNvPr id="93" name="Oval 18"/>
          <p:cNvSpPr>
            <a:spLocks noChangeAspect="1"/>
          </p:cNvSpPr>
          <p:nvPr/>
        </p:nvSpPr>
        <p:spPr>
          <a:xfrm>
            <a:off x="6571285" y="5019629"/>
            <a:ext cx="368427" cy="368427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sap-7</a:t>
            </a:r>
          </a:p>
        </p:txBody>
      </p:sp>
      <p:cxnSp>
        <p:nvCxnSpPr>
          <p:cNvPr id="94" name="Straight Connector 38"/>
          <p:cNvCxnSpPr>
            <a:stCxn id="103" idx="6"/>
            <a:endCxn id="105" idx="2"/>
          </p:cNvCxnSpPr>
          <p:nvPr/>
        </p:nvCxnSpPr>
        <p:spPr>
          <a:xfrm>
            <a:off x="9912096" y="4926391"/>
            <a:ext cx="41557" cy="212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5" name="Straight Arrow Connector 61"/>
          <p:cNvCxnSpPr/>
          <p:nvPr/>
        </p:nvCxnSpPr>
        <p:spPr>
          <a:xfrm flipH="1">
            <a:off x="8421802" y="5045896"/>
            <a:ext cx="499143" cy="12186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96" name="Straight Arrow Connector 65"/>
          <p:cNvCxnSpPr/>
          <p:nvPr/>
        </p:nvCxnSpPr>
        <p:spPr>
          <a:xfrm flipH="1" flipV="1">
            <a:off x="8835665" y="4447576"/>
            <a:ext cx="257579" cy="23617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97" name="Rectangle 66"/>
          <p:cNvSpPr/>
          <p:nvPr/>
        </p:nvSpPr>
        <p:spPr>
          <a:xfrm>
            <a:off x="8897207" y="4415454"/>
            <a:ext cx="689612" cy="2308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  <a:latin typeface="Calibri"/>
              </a:rPr>
              <a:t>web traffic</a:t>
            </a:r>
          </a:p>
        </p:txBody>
      </p:sp>
      <p:sp>
        <p:nvSpPr>
          <p:cNvPr id="98" name="Rounded Rectangle 52"/>
          <p:cNvSpPr/>
          <p:nvPr/>
        </p:nvSpPr>
        <p:spPr>
          <a:xfrm>
            <a:off x="7862577" y="4140511"/>
            <a:ext cx="819779" cy="443675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Web cache</a:t>
            </a:r>
          </a:p>
        </p:txBody>
      </p:sp>
      <p:sp>
        <p:nvSpPr>
          <p:cNvPr id="99" name="Rounded Rectangle 52"/>
          <p:cNvSpPr/>
          <p:nvPr/>
        </p:nvSpPr>
        <p:spPr>
          <a:xfrm>
            <a:off x="9255389" y="4679988"/>
            <a:ext cx="573505" cy="443675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NAT</a:t>
            </a:r>
          </a:p>
        </p:txBody>
      </p:sp>
      <p:sp>
        <p:nvSpPr>
          <p:cNvPr id="100" name="Oval 10"/>
          <p:cNvSpPr/>
          <p:nvPr/>
        </p:nvSpPr>
        <p:spPr>
          <a:xfrm>
            <a:off x="7780647" y="4303051"/>
            <a:ext cx="165148" cy="165148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val 10"/>
          <p:cNvSpPr/>
          <p:nvPr/>
        </p:nvSpPr>
        <p:spPr>
          <a:xfrm>
            <a:off x="8598651" y="4304340"/>
            <a:ext cx="165148" cy="165148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val 10"/>
          <p:cNvSpPr/>
          <p:nvPr/>
        </p:nvSpPr>
        <p:spPr>
          <a:xfrm>
            <a:off x="9172155" y="4842528"/>
            <a:ext cx="165148" cy="165148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val 10"/>
          <p:cNvSpPr/>
          <p:nvPr/>
        </p:nvSpPr>
        <p:spPr>
          <a:xfrm>
            <a:off x="9746947" y="4843817"/>
            <a:ext cx="165148" cy="165148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4" name="Straight Connector 23"/>
          <p:cNvCxnSpPr>
            <a:stCxn id="102" idx="1"/>
            <a:endCxn id="101" idx="5"/>
          </p:cNvCxnSpPr>
          <p:nvPr/>
        </p:nvCxnSpPr>
        <p:spPr>
          <a:xfrm flipH="1" flipV="1">
            <a:off x="8739630" y="4445305"/>
            <a:ext cx="456727" cy="42141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Oval 18"/>
          <p:cNvSpPr>
            <a:spLocks noChangeAspect="1"/>
          </p:cNvSpPr>
          <p:nvPr/>
        </p:nvSpPr>
        <p:spPr>
          <a:xfrm>
            <a:off x="9953670" y="4723714"/>
            <a:ext cx="409647" cy="409647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sap-1</a:t>
            </a:r>
          </a:p>
        </p:txBody>
      </p:sp>
      <p:pic>
        <p:nvPicPr>
          <p:cNvPr id="106" name="Immagine 105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5023" b="94064" l="4808" r="94952">
                        <a14:foregroundMark x1="28606" y1="44292" x2="36538" y2="43836"/>
                        <a14:foregroundMark x1="33413" y1="74429" x2="41587" y2="74886"/>
                        <a14:foregroundMark x1="18029" y1="73973" x2="30769" y2="73516"/>
                        <a14:foregroundMark x1="44712" y1="74886" x2="59375" y2="73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7401" y="5027109"/>
            <a:ext cx="308755" cy="193050"/>
          </a:xfrm>
          <a:prstGeom prst="rect">
            <a:avLst/>
          </a:prstGeom>
          <a:effectLst/>
        </p:spPr>
      </p:pic>
      <p:pic>
        <p:nvPicPr>
          <p:cNvPr id="107" name="Picture 2" descr="E:\Tesi\Poster\PhDPosterPackage2016\Pictures\stor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88637" y="4492749"/>
            <a:ext cx="204823" cy="204822"/>
          </a:xfrm>
          <a:prstGeom prst="rect">
            <a:avLst/>
          </a:prstGeom>
          <a:noFill/>
          <a:effectLst/>
        </p:spPr>
      </p:pic>
      <p:sp>
        <p:nvSpPr>
          <p:cNvPr id="108" name="Oval 18"/>
          <p:cNvSpPr>
            <a:spLocks noChangeAspect="1"/>
          </p:cNvSpPr>
          <p:nvPr/>
        </p:nvSpPr>
        <p:spPr>
          <a:xfrm>
            <a:off x="7157231" y="4191689"/>
            <a:ext cx="378264" cy="378264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sap-8</a:t>
            </a:r>
          </a:p>
        </p:txBody>
      </p:sp>
      <p:sp>
        <p:nvSpPr>
          <p:cNvPr id="109" name="Oval 18"/>
          <p:cNvSpPr>
            <a:spLocks noChangeAspect="1"/>
          </p:cNvSpPr>
          <p:nvPr/>
        </p:nvSpPr>
        <p:spPr>
          <a:xfrm>
            <a:off x="7778076" y="4982730"/>
            <a:ext cx="375157" cy="375157"/>
          </a:xfrm>
          <a:prstGeom prst="ellipse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sap-9</a:t>
            </a:r>
          </a:p>
        </p:txBody>
      </p:sp>
      <p:cxnSp>
        <p:nvCxnSpPr>
          <p:cNvPr id="110" name="Straight Connector 23"/>
          <p:cNvCxnSpPr>
            <a:stCxn id="102" idx="2"/>
            <a:endCxn id="109" idx="6"/>
          </p:cNvCxnSpPr>
          <p:nvPr/>
        </p:nvCxnSpPr>
        <p:spPr>
          <a:xfrm flipH="1">
            <a:off x="8153232" y="4925102"/>
            <a:ext cx="1018925" cy="24517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1" name="Straight Connector 23"/>
          <p:cNvCxnSpPr>
            <a:stCxn id="100" idx="2"/>
            <a:endCxn id="108" idx="6"/>
          </p:cNvCxnSpPr>
          <p:nvPr/>
        </p:nvCxnSpPr>
        <p:spPr>
          <a:xfrm flipH="1" flipV="1">
            <a:off x="7535496" y="4380821"/>
            <a:ext cx="245149" cy="48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5" name="Fumetto 1 114"/>
          <p:cNvSpPr/>
          <p:nvPr/>
        </p:nvSpPr>
        <p:spPr>
          <a:xfrm>
            <a:off x="3356947" y="5697654"/>
            <a:ext cx="1363756" cy="533983"/>
          </a:xfrm>
          <a:prstGeom prst="wedgeRectCallout">
            <a:avLst>
              <a:gd name="adj1" fmla="val 34226"/>
              <a:gd name="adj2" fmla="val -81691"/>
            </a:avLst>
          </a:prstGeom>
          <a:solidFill>
            <a:sysClr val="window" lastClr="FFFFFF"/>
          </a:solidFill>
          <a:ln w="19050" cap="flat" cmpd="sng" algn="ctr">
            <a:solidFill>
              <a:srgbClr val="009644"/>
            </a:solidFill>
            <a:prstDash val="sysDash"/>
          </a:ln>
          <a:effectLst/>
        </p:spPr>
        <p:txBody>
          <a:bodyPr lIns="72000" tIns="36000" rIns="36000" rtlCol="0" anchor="t"/>
          <a:lstStyle/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interface: if-1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labeling-method: VLAN</a:t>
            </a:r>
          </a:p>
          <a:p>
            <a:pPr>
              <a:defRPr/>
            </a:pPr>
            <a:r>
              <a:rPr lang="en-US" sz="1000" kern="0" dirty="0" err="1">
                <a:solidFill>
                  <a:prstClr val="black"/>
                </a:solidFill>
                <a:latin typeface="Calibri"/>
              </a:rPr>
              <a:t>vlan</a:t>
            </a:r>
            <a:r>
              <a:rPr lang="en-US" sz="1000" kern="0" dirty="0">
                <a:solidFill>
                  <a:prstClr val="black"/>
                </a:solidFill>
                <a:latin typeface="Calibri"/>
              </a:rPr>
              <a:t>-id: 25</a:t>
            </a:r>
          </a:p>
        </p:txBody>
      </p:sp>
      <p:sp>
        <p:nvSpPr>
          <p:cNvPr id="116" name="Fumetto 1 115"/>
          <p:cNvSpPr/>
          <p:nvPr/>
        </p:nvSpPr>
        <p:spPr>
          <a:xfrm>
            <a:off x="4999925" y="5665803"/>
            <a:ext cx="1369867" cy="562966"/>
          </a:xfrm>
          <a:prstGeom prst="wedgeRectCallout">
            <a:avLst>
              <a:gd name="adj1" fmla="val -4506"/>
              <a:gd name="adj2" fmla="val -88492"/>
            </a:avLst>
          </a:prstGeom>
          <a:solidFill>
            <a:sysClr val="window" lastClr="FFFFFF"/>
          </a:solidFill>
          <a:ln w="19050" cap="flat" cmpd="sng" algn="ctr">
            <a:solidFill>
              <a:srgbClr val="009644"/>
            </a:solidFill>
            <a:prstDash val="sysDash"/>
          </a:ln>
          <a:effectLst/>
        </p:spPr>
        <p:txBody>
          <a:bodyPr lIns="72000" tIns="36000" rIns="36000" rtlCol="0" anchor="t"/>
          <a:lstStyle/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interface: if-0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labeling-method: VLAN</a:t>
            </a:r>
          </a:p>
          <a:p>
            <a:pPr>
              <a:defRPr/>
            </a:pPr>
            <a:r>
              <a:rPr lang="en-US" sz="1000" kern="0" dirty="0" err="1">
                <a:solidFill>
                  <a:prstClr val="black"/>
                </a:solidFill>
                <a:latin typeface="Calibri"/>
              </a:rPr>
              <a:t>vlan</a:t>
            </a:r>
            <a:r>
              <a:rPr lang="en-US" sz="1000" kern="0" dirty="0">
                <a:solidFill>
                  <a:prstClr val="black"/>
                </a:solidFill>
                <a:latin typeface="Calibri"/>
              </a:rPr>
              <a:t>-id: 25</a:t>
            </a:r>
          </a:p>
        </p:txBody>
      </p:sp>
      <p:sp>
        <p:nvSpPr>
          <p:cNvPr id="117" name="Fumetto 1 116"/>
          <p:cNvSpPr/>
          <p:nvPr/>
        </p:nvSpPr>
        <p:spPr>
          <a:xfrm>
            <a:off x="6606031" y="5436412"/>
            <a:ext cx="1349596" cy="837295"/>
          </a:xfrm>
          <a:prstGeom prst="wedgeRectCallout">
            <a:avLst>
              <a:gd name="adj1" fmla="val -30626"/>
              <a:gd name="adj2" fmla="val -59900"/>
            </a:avLst>
          </a:prstGeom>
          <a:solidFill>
            <a:sysClr val="window" lastClr="FFFFFF"/>
          </a:solidFill>
          <a:ln w="19050" cap="flat" cmpd="sng" algn="ctr">
            <a:solidFill>
              <a:srgbClr val="C00000"/>
            </a:solidFill>
            <a:prstDash val="sysDash"/>
          </a:ln>
          <a:effectLst/>
        </p:spPr>
        <p:txBody>
          <a:bodyPr lIns="72000" tIns="36000" rIns="36000" rtlCol="0" anchor="t"/>
          <a:lstStyle/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interface: if-1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labeling-method: GRE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local: IP 10.0.1.1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remote IP: 10.0.1.2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key: 0x03</a:t>
            </a:r>
          </a:p>
        </p:txBody>
      </p:sp>
      <p:sp>
        <p:nvSpPr>
          <p:cNvPr id="118" name="Fumetto 1 117"/>
          <p:cNvSpPr/>
          <p:nvPr/>
        </p:nvSpPr>
        <p:spPr>
          <a:xfrm>
            <a:off x="8092432" y="5424713"/>
            <a:ext cx="1313949" cy="852925"/>
          </a:xfrm>
          <a:prstGeom prst="wedgeRectCallout">
            <a:avLst>
              <a:gd name="adj1" fmla="val -46208"/>
              <a:gd name="adj2" fmla="val -67320"/>
            </a:avLst>
          </a:prstGeom>
          <a:solidFill>
            <a:sysClr val="window" lastClr="FFFFFF"/>
          </a:solidFill>
          <a:ln w="19050" cap="flat" cmpd="sng" algn="ctr">
            <a:solidFill>
              <a:srgbClr val="C00000"/>
            </a:solidFill>
            <a:prstDash val="sysDash"/>
          </a:ln>
          <a:effectLst/>
        </p:spPr>
        <p:txBody>
          <a:bodyPr lIns="72000" tIns="36000" rIns="36000" rtlCol="0" anchor="t"/>
          <a:lstStyle/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interface: if-0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labeling-method: GRE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local IP: 10.0.1.2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remote IP: 10.0.1.1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key: 0x03</a:t>
            </a:r>
          </a:p>
        </p:txBody>
      </p:sp>
      <p:sp>
        <p:nvSpPr>
          <p:cNvPr id="119" name="Fumetto 1 118"/>
          <p:cNvSpPr/>
          <p:nvPr/>
        </p:nvSpPr>
        <p:spPr>
          <a:xfrm>
            <a:off x="9529092" y="5262248"/>
            <a:ext cx="996064" cy="238481"/>
          </a:xfrm>
          <a:prstGeom prst="wedgeRectCallout">
            <a:avLst>
              <a:gd name="adj1" fmla="val 15492"/>
              <a:gd name="adj2" fmla="val -114141"/>
            </a:avLst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ysDash"/>
          </a:ln>
          <a:effectLst/>
        </p:spPr>
        <p:txBody>
          <a:bodyPr lIns="72000" rIns="72000" rtlCol="0" anchor="t"/>
          <a:lstStyle/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interface: if-1</a:t>
            </a:r>
          </a:p>
        </p:txBody>
      </p:sp>
      <p:sp>
        <p:nvSpPr>
          <p:cNvPr id="120" name="Fumetto 1 119"/>
          <p:cNvSpPr/>
          <p:nvPr/>
        </p:nvSpPr>
        <p:spPr>
          <a:xfrm>
            <a:off x="1595407" y="5457863"/>
            <a:ext cx="1021012" cy="228801"/>
          </a:xfrm>
          <a:prstGeom prst="wedgeRectCallout">
            <a:avLst>
              <a:gd name="adj1" fmla="val -9242"/>
              <a:gd name="adj2" fmla="val -117555"/>
            </a:avLst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ysDash"/>
          </a:ln>
          <a:effectLst/>
        </p:spPr>
        <p:txBody>
          <a:bodyPr lIns="72000" rIns="72000" rtlCol="0" anchor="t"/>
          <a:lstStyle/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interface: if-0</a:t>
            </a:r>
          </a:p>
        </p:txBody>
      </p:sp>
      <p:sp>
        <p:nvSpPr>
          <p:cNvPr id="121" name="Fumetto 1 120"/>
          <p:cNvSpPr/>
          <p:nvPr/>
        </p:nvSpPr>
        <p:spPr>
          <a:xfrm>
            <a:off x="2520368" y="3794940"/>
            <a:ext cx="1363629" cy="534951"/>
          </a:xfrm>
          <a:prstGeom prst="wedgeRectCallout">
            <a:avLst>
              <a:gd name="adj1" fmla="val 45770"/>
              <a:gd name="adj2" fmla="val 79434"/>
            </a:avLst>
          </a:prstGeom>
          <a:solidFill>
            <a:sysClr val="window" lastClr="FFFFFF"/>
          </a:solidFill>
          <a:ln w="19050" cap="flat" cmpd="sng" algn="ctr">
            <a:solidFill>
              <a:srgbClr val="009644"/>
            </a:solidFill>
            <a:prstDash val="sysDash"/>
          </a:ln>
          <a:effectLst/>
        </p:spPr>
        <p:txBody>
          <a:bodyPr lIns="72000" tIns="36000" rIns="36000" rtlCol="0" anchor="t"/>
          <a:lstStyle/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interface: if-1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labeling-method: VLAN</a:t>
            </a:r>
          </a:p>
          <a:p>
            <a:pPr>
              <a:defRPr/>
            </a:pPr>
            <a:r>
              <a:rPr lang="en-US" sz="1000" kern="0" dirty="0" err="1">
                <a:solidFill>
                  <a:prstClr val="black"/>
                </a:solidFill>
                <a:latin typeface="Calibri"/>
              </a:rPr>
              <a:t>vlan</a:t>
            </a:r>
            <a:r>
              <a:rPr lang="en-US" sz="1000" kern="0" dirty="0">
                <a:solidFill>
                  <a:prstClr val="black"/>
                </a:solidFill>
                <a:latin typeface="Calibri"/>
              </a:rPr>
              <a:t>-id: 28</a:t>
            </a:r>
          </a:p>
        </p:txBody>
      </p:sp>
      <p:sp>
        <p:nvSpPr>
          <p:cNvPr id="122" name="Fumetto 1 121"/>
          <p:cNvSpPr/>
          <p:nvPr/>
        </p:nvSpPr>
        <p:spPr>
          <a:xfrm>
            <a:off x="3928947" y="3555456"/>
            <a:ext cx="1398031" cy="537435"/>
          </a:xfrm>
          <a:prstGeom prst="wedgeRectCallout">
            <a:avLst>
              <a:gd name="adj1" fmla="val 32834"/>
              <a:gd name="adj2" fmla="val 91389"/>
            </a:avLst>
          </a:prstGeom>
          <a:solidFill>
            <a:sysClr val="window" lastClr="FFFFFF"/>
          </a:solidFill>
          <a:ln w="19050" cap="flat" cmpd="sng" algn="ctr">
            <a:solidFill>
              <a:srgbClr val="009644"/>
            </a:solidFill>
            <a:prstDash val="sysDash"/>
          </a:ln>
          <a:effectLst/>
        </p:spPr>
        <p:txBody>
          <a:bodyPr lIns="72000" tIns="36000" rIns="36000" rtlCol="0" anchor="t"/>
          <a:lstStyle/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interface: if-0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labeling-method: VLAN</a:t>
            </a:r>
          </a:p>
          <a:p>
            <a:pPr>
              <a:defRPr/>
            </a:pPr>
            <a:r>
              <a:rPr lang="en-US" sz="1000" kern="0" dirty="0" err="1">
                <a:solidFill>
                  <a:prstClr val="black"/>
                </a:solidFill>
                <a:latin typeface="Calibri"/>
              </a:rPr>
              <a:t>vlan</a:t>
            </a:r>
            <a:r>
              <a:rPr lang="en-US" sz="1000" kern="0" dirty="0">
                <a:solidFill>
                  <a:prstClr val="black"/>
                </a:solidFill>
                <a:latin typeface="Calibri"/>
              </a:rPr>
              <a:t>-id: 28</a:t>
            </a:r>
          </a:p>
        </p:txBody>
      </p:sp>
      <p:sp>
        <p:nvSpPr>
          <p:cNvPr id="123" name="Rectangle 59"/>
          <p:cNvSpPr/>
          <p:nvPr/>
        </p:nvSpPr>
        <p:spPr>
          <a:xfrm>
            <a:off x="8440735" y="5072074"/>
            <a:ext cx="747320" cy="2308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Text" lastClr="000000"/>
                </a:solidFill>
                <a:latin typeface="Calibri"/>
              </a:rPr>
              <a:t>other traffic</a:t>
            </a:r>
          </a:p>
        </p:txBody>
      </p:sp>
      <p:cxnSp>
        <p:nvCxnSpPr>
          <p:cNvPr id="124" name="Straight Connector 23"/>
          <p:cNvCxnSpPr>
            <a:stCxn id="138" idx="6"/>
            <a:endCxn id="139" idx="2"/>
          </p:cNvCxnSpPr>
          <p:nvPr/>
        </p:nvCxnSpPr>
        <p:spPr>
          <a:xfrm flipV="1">
            <a:off x="4259770" y="4465953"/>
            <a:ext cx="429039" cy="2461"/>
          </a:xfrm>
          <a:prstGeom prst="line">
            <a:avLst/>
          </a:prstGeom>
          <a:noFill/>
          <a:ln w="15875" cap="flat" cmpd="sng" algn="ctr">
            <a:solidFill>
              <a:srgbClr val="009644"/>
            </a:solidFill>
            <a:prstDash val="solid"/>
          </a:ln>
          <a:effectLst/>
        </p:spPr>
      </p:cxnSp>
      <p:cxnSp>
        <p:nvCxnSpPr>
          <p:cNvPr id="125" name="Straight Connector 23"/>
          <p:cNvCxnSpPr>
            <a:stCxn id="132" idx="6"/>
            <a:endCxn id="133" idx="2"/>
          </p:cNvCxnSpPr>
          <p:nvPr/>
        </p:nvCxnSpPr>
        <p:spPr>
          <a:xfrm>
            <a:off x="4951905" y="5359902"/>
            <a:ext cx="378739" cy="1130"/>
          </a:xfrm>
          <a:prstGeom prst="line">
            <a:avLst/>
          </a:prstGeom>
          <a:noFill/>
          <a:ln w="15875" cap="flat" cmpd="sng" algn="ctr">
            <a:solidFill>
              <a:srgbClr val="009644"/>
            </a:solidFill>
            <a:prstDash val="solid"/>
          </a:ln>
          <a:effectLst/>
        </p:spPr>
      </p:cxnSp>
      <p:cxnSp>
        <p:nvCxnSpPr>
          <p:cNvPr id="126" name="Straight Connector 23"/>
          <p:cNvCxnSpPr>
            <a:stCxn id="136" idx="6"/>
            <a:endCxn id="137" idx="2"/>
          </p:cNvCxnSpPr>
          <p:nvPr/>
        </p:nvCxnSpPr>
        <p:spPr>
          <a:xfrm>
            <a:off x="6627172" y="4536585"/>
            <a:ext cx="376968" cy="1348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127" name="Straight Connector 23"/>
          <p:cNvCxnSpPr>
            <a:stCxn id="134" idx="6"/>
            <a:endCxn id="135" idx="2"/>
          </p:cNvCxnSpPr>
          <p:nvPr/>
        </p:nvCxnSpPr>
        <p:spPr>
          <a:xfrm flipV="1">
            <a:off x="7143395" y="5226660"/>
            <a:ext cx="432559" cy="2235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28" name="CasellaDiTesto 127"/>
          <p:cNvSpPr txBox="1"/>
          <p:nvPr/>
        </p:nvSpPr>
        <p:spPr>
          <a:xfrm>
            <a:off x="4269837" y="4315029"/>
            <a:ext cx="395883" cy="123111"/>
          </a:xfrm>
          <a:prstGeom prst="rect">
            <a:avLst/>
          </a:prstGeom>
          <a:solidFill>
            <a:sysClr val="window" lastClr="FFFFFF">
              <a:alpha val="72000"/>
            </a:sysClr>
          </a:solidFill>
          <a:effectLst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700" b="1"/>
            </a:lvl1pPr>
          </a:lstStyle>
          <a:p>
            <a:pPr>
              <a:defRPr/>
            </a:pPr>
            <a:r>
              <a:rPr lang="it-IT" sz="800" kern="0" dirty="0">
                <a:solidFill>
                  <a:prstClr val="black"/>
                </a:solidFill>
                <a:latin typeface="Calibri"/>
              </a:rPr>
              <a:t>VLAN 28</a:t>
            </a:r>
          </a:p>
        </p:txBody>
      </p:sp>
      <p:sp>
        <p:nvSpPr>
          <p:cNvPr id="129" name="CasellaDiTesto 128"/>
          <p:cNvSpPr txBox="1"/>
          <p:nvPr/>
        </p:nvSpPr>
        <p:spPr>
          <a:xfrm>
            <a:off x="4947853" y="5210089"/>
            <a:ext cx="395883" cy="123111"/>
          </a:xfrm>
          <a:prstGeom prst="rect">
            <a:avLst/>
          </a:prstGeom>
          <a:solidFill>
            <a:sysClr val="window" lastClr="FFFFFF">
              <a:alpha val="72000"/>
            </a:sysClr>
          </a:solidFill>
          <a:effectLst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700" b="1"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r>
              <a:rPr lang="it-IT" sz="800" kern="0" dirty="0">
                <a:solidFill>
                  <a:prstClr val="black"/>
                </a:solidFill>
                <a:latin typeface="Calibri"/>
              </a:rPr>
              <a:t>VLAN 25</a:t>
            </a:r>
          </a:p>
        </p:txBody>
      </p:sp>
      <p:sp>
        <p:nvSpPr>
          <p:cNvPr id="130" name="CasellaDiTesto 129"/>
          <p:cNvSpPr txBox="1"/>
          <p:nvPr/>
        </p:nvSpPr>
        <p:spPr>
          <a:xfrm>
            <a:off x="6590375" y="4384184"/>
            <a:ext cx="436447" cy="123111"/>
          </a:xfrm>
          <a:prstGeom prst="rect">
            <a:avLst/>
          </a:prstGeom>
          <a:solidFill>
            <a:sysClr val="window" lastClr="FFFFFF">
              <a:alpha val="72000"/>
            </a:sysClr>
          </a:solidFill>
          <a:effectLst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700" b="1"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r>
              <a:rPr lang="it-IT" sz="800" kern="0" dirty="0">
                <a:solidFill>
                  <a:prstClr val="black"/>
                </a:solidFill>
                <a:latin typeface="Calibri"/>
              </a:rPr>
              <a:t>GRE 0x01</a:t>
            </a:r>
          </a:p>
        </p:txBody>
      </p:sp>
      <p:sp>
        <p:nvSpPr>
          <p:cNvPr id="131" name="CasellaDiTesto 130"/>
          <p:cNvSpPr txBox="1"/>
          <p:nvPr/>
        </p:nvSpPr>
        <p:spPr>
          <a:xfrm>
            <a:off x="7140344" y="5071725"/>
            <a:ext cx="436447" cy="123111"/>
          </a:xfrm>
          <a:prstGeom prst="rect">
            <a:avLst/>
          </a:prstGeom>
          <a:solidFill>
            <a:sysClr val="window" lastClr="FFFFFF">
              <a:alpha val="72000"/>
            </a:sysClr>
          </a:solidFill>
          <a:effectLst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 algn="ctr">
              <a:defRPr sz="700" b="1"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r>
              <a:rPr lang="it-IT" sz="800" kern="0" dirty="0">
                <a:solidFill>
                  <a:prstClr val="black"/>
                </a:solidFill>
                <a:latin typeface="Calibri"/>
              </a:rPr>
              <a:t>GRE 0x03</a:t>
            </a:r>
          </a:p>
        </p:txBody>
      </p:sp>
      <p:sp>
        <p:nvSpPr>
          <p:cNvPr id="132" name="Oval 146"/>
          <p:cNvSpPr>
            <a:spLocks noChangeAspect="1"/>
          </p:cNvSpPr>
          <p:nvPr/>
        </p:nvSpPr>
        <p:spPr>
          <a:xfrm>
            <a:off x="4720721" y="5244328"/>
            <a:ext cx="231201" cy="231201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if-1</a:t>
            </a:r>
            <a:endParaRPr lang="en-US" sz="7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3" name="Oval 146"/>
          <p:cNvSpPr>
            <a:spLocks noChangeAspect="1"/>
          </p:cNvSpPr>
          <p:nvPr/>
        </p:nvSpPr>
        <p:spPr>
          <a:xfrm>
            <a:off x="5330645" y="5248978"/>
            <a:ext cx="224163" cy="224163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if-0</a:t>
            </a:r>
            <a:endParaRPr lang="en-US" sz="7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" name="Oval 146"/>
          <p:cNvSpPr>
            <a:spLocks noChangeAspect="1"/>
          </p:cNvSpPr>
          <p:nvPr/>
        </p:nvSpPr>
        <p:spPr>
          <a:xfrm>
            <a:off x="6909674" y="5112035"/>
            <a:ext cx="233721" cy="233721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if-1</a:t>
            </a:r>
            <a:endParaRPr lang="en-US" sz="7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Oval 146"/>
          <p:cNvSpPr>
            <a:spLocks noChangeAspect="1"/>
          </p:cNvSpPr>
          <p:nvPr/>
        </p:nvSpPr>
        <p:spPr>
          <a:xfrm>
            <a:off x="7575937" y="5112736"/>
            <a:ext cx="227795" cy="227794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if-0</a:t>
            </a:r>
            <a:endParaRPr lang="en-US" sz="7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Oval 146"/>
          <p:cNvSpPr>
            <a:spLocks noChangeAspect="1"/>
          </p:cNvSpPr>
          <p:nvPr/>
        </p:nvSpPr>
        <p:spPr>
          <a:xfrm>
            <a:off x="6401816" y="4423933"/>
            <a:ext cx="225357" cy="225357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if-1</a:t>
            </a:r>
            <a:endParaRPr lang="en-US" sz="7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Oval 146"/>
          <p:cNvSpPr>
            <a:spLocks noChangeAspect="1"/>
          </p:cNvSpPr>
          <p:nvPr/>
        </p:nvSpPr>
        <p:spPr>
          <a:xfrm>
            <a:off x="7004143" y="4422631"/>
            <a:ext cx="230604" cy="230604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if-0</a:t>
            </a:r>
            <a:endParaRPr lang="en-US" sz="7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Oval 146"/>
          <p:cNvSpPr>
            <a:spLocks noChangeAspect="1"/>
          </p:cNvSpPr>
          <p:nvPr/>
        </p:nvSpPr>
        <p:spPr>
          <a:xfrm>
            <a:off x="4019865" y="4348462"/>
            <a:ext cx="239905" cy="239905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if-1</a:t>
            </a:r>
            <a:endParaRPr lang="en-US" sz="7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Oval 146"/>
          <p:cNvSpPr>
            <a:spLocks noChangeAspect="1"/>
          </p:cNvSpPr>
          <p:nvPr/>
        </p:nvSpPr>
        <p:spPr>
          <a:xfrm>
            <a:off x="4688809" y="4351361"/>
            <a:ext cx="229183" cy="229183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if-0</a:t>
            </a:r>
            <a:endParaRPr lang="en-US" sz="7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Oval 146"/>
          <p:cNvSpPr>
            <a:spLocks noChangeAspect="1"/>
          </p:cNvSpPr>
          <p:nvPr/>
        </p:nvSpPr>
        <p:spPr>
          <a:xfrm>
            <a:off x="1719010" y="4908760"/>
            <a:ext cx="234039" cy="234038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if-1</a:t>
            </a:r>
            <a:endParaRPr lang="en-US" sz="7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Oval 146"/>
          <p:cNvSpPr>
            <a:spLocks noChangeAspect="1"/>
          </p:cNvSpPr>
          <p:nvPr/>
        </p:nvSpPr>
        <p:spPr>
          <a:xfrm>
            <a:off x="10239421" y="4705314"/>
            <a:ext cx="234039" cy="234038"/>
          </a:xfrm>
          <a:prstGeom prst="ellipse">
            <a:avLst/>
          </a:prstGeom>
          <a:solidFill>
            <a:srgbClr val="4F81BD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kern="0" dirty="0">
                <a:solidFill>
                  <a:prstClr val="black"/>
                </a:solidFill>
                <a:latin typeface="Calibri"/>
              </a:rPr>
              <a:t>if-1</a:t>
            </a:r>
            <a:endParaRPr lang="en-US" sz="7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" name="Fumetto 1 144"/>
          <p:cNvSpPr/>
          <p:nvPr/>
        </p:nvSpPr>
        <p:spPr>
          <a:xfrm>
            <a:off x="5409459" y="3198313"/>
            <a:ext cx="1358639" cy="855999"/>
          </a:xfrm>
          <a:prstGeom prst="wedgeRectCallout">
            <a:avLst>
              <a:gd name="adj1" fmla="val 10151"/>
              <a:gd name="adj2" fmla="val 79327"/>
            </a:avLst>
          </a:prstGeom>
          <a:solidFill>
            <a:sysClr val="window" lastClr="FFFFFF"/>
          </a:solidFill>
          <a:ln w="19050" cap="flat" cmpd="sng" algn="ctr">
            <a:solidFill>
              <a:srgbClr val="C00000"/>
            </a:solidFill>
            <a:prstDash val="sysDash"/>
          </a:ln>
          <a:effectLst/>
        </p:spPr>
        <p:txBody>
          <a:bodyPr lIns="72000" tIns="36000" rIns="36000" rtlCol="0" anchor="t"/>
          <a:lstStyle/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interface: if-1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labeling-method: GRE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local IP: 10.0.1.1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remote IP: 10.0.1.2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key: 0x01</a:t>
            </a:r>
          </a:p>
        </p:txBody>
      </p:sp>
      <p:sp>
        <p:nvSpPr>
          <p:cNvPr id="146" name="Fumetto 1 145"/>
          <p:cNvSpPr/>
          <p:nvPr/>
        </p:nvSpPr>
        <p:spPr>
          <a:xfrm>
            <a:off x="6902052" y="3220099"/>
            <a:ext cx="1366789" cy="867260"/>
          </a:xfrm>
          <a:prstGeom prst="wedgeRectCallout">
            <a:avLst>
              <a:gd name="adj1" fmla="val -15519"/>
              <a:gd name="adj2" fmla="val 60613"/>
            </a:avLst>
          </a:prstGeom>
          <a:solidFill>
            <a:sysClr val="window" lastClr="FFFFFF"/>
          </a:solidFill>
          <a:ln w="19050" cap="flat" cmpd="sng" algn="ctr">
            <a:solidFill>
              <a:srgbClr val="C00000"/>
            </a:solidFill>
            <a:prstDash val="sysDash"/>
          </a:ln>
          <a:effectLst/>
        </p:spPr>
        <p:txBody>
          <a:bodyPr lIns="72000" tIns="36000" rIns="36000" rtlCol="0" anchor="t"/>
          <a:lstStyle/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interface: if-0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labeling-method: GRE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local IP: 10.0.1.2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remote IP: 10.0.1.1</a:t>
            </a:r>
          </a:p>
          <a:p>
            <a:pPr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</a:rPr>
              <a:t>key: 0x01</a:t>
            </a:r>
          </a:p>
        </p:txBody>
      </p:sp>
      <p:pic>
        <p:nvPicPr>
          <p:cNvPr id="1026" name="Picture 2" descr="E:\Multidomain\OSSN\slide-animation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168098" y="428604"/>
            <a:ext cx="822325" cy="822325"/>
          </a:xfrm>
          <a:prstGeom prst="rect">
            <a:avLst/>
          </a:prstGeom>
          <a:noFill/>
        </p:spPr>
      </p:pic>
      <p:sp>
        <p:nvSpPr>
          <p:cNvPr id="142" name="Titolo 1"/>
          <p:cNvSpPr>
            <a:spLocks noGrp="1"/>
          </p:cNvSpPr>
          <p:nvPr>
            <p:ph type="title"/>
          </p:nvPr>
        </p:nvSpPr>
        <p:spPr>
          <a:xfrm>
            <a:off x="7706790" y="285728"/>
            <a:ext cx="3175556" cy="849312"/>
          </a:xfrm>
        </p:spPr>
        <p:txBody>
          <a:bodyPr/>
          <a:lstStyle/>
          <a:p>
            <a:r>
              <a:rPr lang="en-US" dirty="0" smtClean="0"/>
              <a:t>FROG orchestration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04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  <p:bldP spid="38" grpId="0" animBg="1"/>
      <p:bldP spid="71" grpId="0" animBg="1"/>
      <p:bldP spid="72" grpId="0" animBg="1"/>
      <p:bldP spid="73" grpId="0" animBg="1"/>
      <p:bldP spid="75" grpId="0"/>
      <p:bldP spid="76" grpId="0"/>
      <p:bldP spid="79" grpId="0" animBg="1"/>
      <p:bldP spid="80" grpId="0" animBg="1"/>
      <p:bldP spid="81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7" grpId="0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8" grpId="0" animBg="1"/>
      <p:bldP spid="109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5" grpId="0" animBg="1"/>
      <p:bldP spid="1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FROG orchestration operations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receives a service graph to be deployed, the FROG orchestrator executes the following steps:</a:t>
            </a:r>
          </a:p>
          <a:p>
            <a:pPr lvl="1"/>
            <a:r>
              <a:rPr lang="en-US" dirty="0" smtClean="0"/>
              <a:t>Identify</a:t>
            </a:r>
            <a:r>
              <a:rPr lang="it-IT" dirty="0" smtClean="0"/>
              <a:t> best </a:t>
            </a:r>
            <a:r>
              <a:rPr lang="en-US" dirty="0" smtClean="0"/>
              <a:t>domain(s) that will actually implement the required NFs, links and endpoints</a:t>
            </a:r>
          </a:p>
          <a:p>
            <a:pPr lvl="2"/>
            <a:r>
              <a:rPr lang="en-US" dirty="0" smtClean="0"/>
              <a:t>The FROG orchestrator uses a greedy approach that minimizes the distance between two VNFs/endpoints directly connected in the service graph</a:t>
            </a:r>
          </a:p>
          <a:p>
            <a:pPr lvl="3"/>
            <a:r>
              <a:rPr lang="en-US" dirty="0" smtClean="0"/>
              <a:t>Other algorithms may be defined/exploited</a:t>
            </a:r>
          </a:p>
          <a:p>
            <a:pPr lvl="1"/>
            <a:r>
              <a:rPr lang="en-US" dirty="0" smtClean="0"/>
              <a:t>Constraints:</a:t>
            </a:r>
          </a:p>
          <a:p>
            <a:pPr lvl="2"/>
            <a:r>
              <a:rPr lang="en-US" dirty="0" smtClean="0"/>
              <a:t>Some endpoints are forced to be mapped to specific domain interfaces</a:t>
            </a:r>
          </a:p>
          <a:p>
            <a:pPr lvl="3"/>
            <a:r>
              <a:rPr lang="en-US" dirty="0" smtClean="0"/>
              <a:t>E.g., because they represent the entry point of the user traffic into the network</a:t>
            </a:r>
          </a:p>
          <a:p>
            <a:pPr lvl="2"/>
            <a:r>
              <a:rPr lang="en-US" dirty="0" smtClean="0"/>
              <a:t>A VNF must be executed in a domain that advertises the corresponding functional capability</a:t>
            </a:r>
          </a:p>
          <a:p>
            <a:pPr lvl="2"/>
            <a:r>
              <a:rPr lang="en-US" dirty="0" smtClean="0"/>
              <a:t>Links between VNFs/endpoints deployed in different domains require the exploitation of virtual channels for inter-domain traffic steering</a:t>
            </a:r>
          </a:p>
        </p:txBody>
      </p:sp>
    </p:spTree>
    <p:extLst>
      <p:ext uri="{BB962C8B-B14F-4D97-AF65-F5344CB8AC3E}">
        <p14:creationId xmlns:p14="http://schemas.microsoft.com/office/powerpoint/2010/main" val="2002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FROG orchestration operations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2800" y="1196983"/>
            <a:ext cx="10969200" cy="4524375"/>
          </a:xfrm>
        </p:spPr>
        <p:txBody>
          <a:bodyPr/>
          <a:lstStyle/>
          <a:p>
            <a:r>
              <a:rPr lang="en-US" dirty="0" smtClean="0"/>
              <a:t>The output of the placement algorithm is one sub-graph per each domain involved</a:t>
            </a:r>
          </a:p>
          <a:p>
            <a:pPr lvl="1"/>
            <a:r>
              <a:rPr lang="en-US" dirty="0" smtClean="0"/>
              <a:t>This sub-graph includes</a:t>
            </a:r>
          </a:p>
          <a:p>
            <a:pPr lvl="2"/>
            <a:r>
              <a:rPr lang="en-US" dirty="0" smtClean="0"/>
              <a:t>VNFs assigned to that domain</a:t>
            </a:r>
          </a:p>
          <a:p>
            <a:pPr lvl="2"/>
            <a:r>
              <a:rPr lang="en-US" dirty="0" smtClean="0"/>
              <a:t>Possibly, new endpoints generated during the placement process</a:t>
            </a:r>
          </a:p>
          <a:p>
            <a:pPr lvl="3"/>
            <a:r>
              <a:rPr lang="en-US" dirty="0" smtClean="0"/>
              <a:t>Originated by links that connects VNFs/endpoints mapped to different domains</a:t>
            </a:r>
          </a:p>
          <a:p>
            <a:pPr lvl="3"/>
            <a:r>
              <a:rPr lang="en-US" dirty="0" smtClean="0"/>
              <a:t>Two endpoints originated by the same link are connected through a virtual channel </a:t>
            </a:r>
          </a:p>
          <a:p>
            <a:r>
              <a:rPr lang="en-US" dirty="0" smtClean="0"/>
              <a:t>If VNFs are assigned to two domains connected by means of a third domain</a:t>
            </a:r>
          </a:p>
          <a:p>
            <a:pPr lvl="1"/>
            <a:r>
              <a:rPr lang="en-US" dirty="0" smtClean="0"/>
              <a:t>An additional sub-graph is generated for the intermediate domain as well</a:t>
            </a:r>
          </a:p>
          <a:p>
            <a:pPr lvl="1"/>
            <a:r>
              <a:rPr lang="en-US" dirty="0" smtClean="0"/>
              <a:t>This sub-graph just includes network connections and endpoints</a:t>
            </a:r>
          </a:p>
        </p:txBody>
      </p:sp>
    </p:spTree>
    <p:extLst>
      <p:ext uri="{BB962C8B-B14F-4D97-AF65-F5344CB8AC3E}">
        <p14:creationId xmlns:p14="http://schemas.microsoft.com/office/powerpoint/2010/main" val="21467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traffic </a:t>
            </a:r>
            <a:r>
              <a:rPr lang="en-US" dirty="0" smtClean="0"/>
              <a:t>steering (1)</a:t>
            </a:r>
            <a:endParaRPr lang="en-US" dirty="0"/>
          </a:p>
        </p:txBody>
      </p:sp>
      <p:grpSp>
        <p:nvGrpSpPr>
          <p:cNvPr id="38" name="Gruppo 39"/>
          <p:cNvGrpSpPr>
            <a:grpSpLocks noChangeAspect="1"/>
          </p:cNvGrpSpPr>
          <p:nvPr/>
        </p:nvGrpSpPr>
        <p:grpSpPr>
          <a:xfrm>
            <a:off x="1595406" y="1928802"/>
            <a:ext cx="8574589" cy="3286148"/>
            <a:chOff x="589279" y="291783"/>
            <a:chExt cx="5365752" cy="2741847"/>
          </a:xfrm>
        </p:grpSpPr>
        <p:sp>
          <p:nvSpPr>
            <p:cNvPr id="39" name="Figura a mano libera 38"/>
            <p:cNvSpPr/>
            <p:nvPr/>
          </p:nvSpPr>
          <p:spPr>
            <a:xfrm>
              <a:off x="4670972" y="291783"/>
              <a:ext cx="1284059" cy="2741847"/>
            </a:xfrm>
            <a:custGeom>
              <a:avLst/>
              <a:gdLst>
                <a:gd name="connsiteX0" fmla="*/ 330886 w 330886"/>
                <a:gd name="connsiteY0" fmla="*/ 0 h 2767914"/>
                <a:gd name="connsiteX1" fmla="*/ 26086 w 330886"/>
                <a:gd name="connsiteY1" fmla="*/ 1318054 h 2767914"/>
                <a:gd name="connsiteX2" fmla="*/ 174367 w 330886"/>
                <a:gd name="connsiteY2" fmla="*/ 2767914 h 2767914"/>
                <a:gd name="connsiteX0" fmla="*/ 307461 w 307461"/>
                <a:gd name="connsiteY0" fmla="*/ 0 h 2870528"/>
                <a:gd name="connsiteX1" fmla="*/ 2661 w 307461"/>
                <a:gd name="connsiteY1" fmla="*/ 1318054 h 2870528"/>
                <a:gd name="connsiteX2" fmla="*/ 150942 w 307461"/>
                <a:gd name="connsiteY2" fmla="*/ 2767914 h 2870528"/>
                <a:gd name="connsiteX3" fmla="*/ 129704 w 307461"/>
                <a:gd name="connsiteY3" fmla="*/ 2750820 h 2870528"/>
                <a:gd name="connsiteX0" fmla="*/ 307461 w 1082219"/>
                <a:gd name="connsiteY0" fmla="*/ 0 h 2868714"/>
                <a:gd name="connsiteX1" fmla="*/ 2661 w 1082219"/>
                <a:gd name="connsiteY1" fmla="*/ 1318054 h 2868714"/>
                <a:gd name="connsiteX2" fmla="*/ 150942 w 1082219"/>
                <a:gd name="connsiteY2" fmla="*/ 2767914 h 2868714"/>
                <a:gd name="connsiteX3" fmla="*/ 1082204 w 1082219"/>
                <a:gd name="connsiteY3" fmla="*/ 2743200 h 2868714"/>
                <a:gd name="connsiteX0" fmla="*/ 307461 w 1737533"/>
                <a:gd name="connsiteY0" fmla="*/ 0 h 2862046"/>
                <a:gd name="connsiteX1" fmla="*/ 2661 w 1737533"/>
                <a:gd name="connsiteY1" fmla="*/ 1318054 h 2862046"/>
                <a:gd name="connsiteX2" fmla="*/ 150942 w 1737533"/>
                <a:gd name="connsiteY2" fmla="*/ 2767914 h 2862046"/>
                <a:gd name="connsiteX3" fmla="*/ 1737524 w 1737533"/>
                <a:gd name="connsiteY3" fmla="*/ 2712720 h 2862046"/>
                <a:gd name="connsiteX0" fmla="*/ 307461 w 1737534"/>
                <a:gd name="connsiteY0" fmla="*/ 0 h 2768002"/>
                <a:gd name="connsiteX1" fmla="*/ 2661 w 1737534"/>
                <a:gd name="connsiteY1" fmla="*/ 1318054 h 2768002"/>
                <a:gd name="connsiteX2" fmla="*/ 150942 w 1737534"/>
                <a:gd name="connsiteY2" fmla="*/ 2767914 h 2768002"/>
                <a:gd name="connsiteX3" fmla="*/ 1737524 w 1737534"/>
                <a:gd name="connsiteY3" fmla="*/ 2712720 h 2768002"/>
                <a:gd name="connsiteX0" fmla="*/ 307461 w 1737524"/>
                <a:gd name="connsiteY0" fmla="*/ 0 h 2767914"/>
                <a:gd name="connsiteX1" fmla="*/ 2661 w 1737524"/>
                <a:gd name="connsiteY1" fmla="*/ 1318054 h 2767914"/>
                <a:gd name="connsiteX2" fmla="*/ 150942 w 1737524"/>
                <a:gd name="connsiteY2" fmla="*/ 2767914 h 2767914"/>
                <a:gd name="connsiteX3" fmla="*/ 1737524 w 1737524"/>
                <a:gd name="connsiteY3" fmla="*/ 2712720 h 2767914"/>
                <a:gd name="connsiteX0" fmla="*/ 307461 w 1752764"/>
                <a:gd name="connsiteY0" fmla="*/ 0 h 2767965"/>
                <a:gd name="connsiteX1" fmla="*/ 2661 w 1752764"/>
                <a:gd name="connsiteY1" fmla="*/ 1318054 h 2767965"/>
                <a:gd name="connsiteX2" fmla="*/ 150942 w 1752764"/>
                <a:gd name="connsiteY2" fmla="*/ 2767914 h 2767965"/>
                <a:gd name="connsiteX3" fmla="*/ 1752764 w 1752764"/>
                <a:gd name="connsiteY3" fmla="*/ 2767965 h 2767965"/>
                <a:gd name="connsiteX0" fmla="*/ 307461 w 1284134"/>
                <a:gd name="connsiteY0" fmla="*/ 0 h 2771775"/>
                <a:gd name="connsiteX1" fmla="*/ 2661 w 1284134"/>
                <a:gd name="connsiteY1" fmla="*/ 1318054 h 2771775"/>
                <a:gd name="connsiteX2" fmla="*/ 150942 w 1284134"/>
                <a:gd name="connsiteY2" fmla="*/ 2767914 h 2771775"/>
                <a:gd name="connsiteX3" fmla="*/ 1284134 w 1284134"/>
                <a:gd name="connsiteY3" fmla="*/ 2771775 h 2771775"/>
                <a:gd name="connsiteX0" fmla="*/ 307386 w 1284059"/>
                <a:gd name="connsiteY0" fmla="*/ 94678 h 2866453"/>
                <a:gd name="connsiteX1" fmla="*/ 304888 w 1284059"/>
                <a:gd name="connsiteY1" fmla="*/ 98488 h 2866453"/>
                <a:gd name="connsiteX2" fmla="*/ 2586 w 1284059"/>
                <a:gd name="connsiteY2" fmla="*/ 1412732 h 2866453"/>
                <a:gd name="connsiteX3" fmla="*/ 150867 w 1284059"/>
                <a:gd name="connsiteY3" fmla="*/ 2862592 h 2866453"/>
                <a:gd name="connsiteX4" fmla="*/ 1284059 w 1284059"/>
                <a:gd name="connsiteY4" fmla="*/ 2866453 h 2866453"/>
                <a:gd name="connsiteX0" fmla="*/ 307386 w 1284059"/>
                <a:gd name="connsiteY0" fmla="*/ 94678 h 2866453"/>
                <a:gd name="connsiteX1" fmla="*/ 167728 w 1284059"/>
                <a:gd name="connsiteY1" fmla="*/ 98488 h 2866453"/>
                <a:gd name="connsiteX2" fmla="*/ 2586 w 1284059"/>
                <a:gd name="connsiteY2" fmla="*/ 1412732 h 2866453"/>
                <a:gd name="connsiteX3" fmla="*/ 150867 w 1284059"/>
                <a:gd name="connsiteY3" fmla="*/ 2862592 h 2866453"/>
                <a:gd name="connsiteX4" fmla="*/ 1284059 w 1284059"/>
                <a:gd name="connsiteY4" fmla="*/ 2866453 h 2866453"/>
                <a:gd name="connsiteX0" fmla="*/ 1484676 w 1484676"/>
                <a:gd name="connsiteY0" fmla="*/ 83625 h 2870640"/>
                <a:gd name="connsiteX1" fmla="*/ 167728 w 1484676"/>
                <a:gd name="connsiteY1" fmla="*/ 102675 h 2870640"/>
                <a:gd name="connsiteX2" fmla="*/ 2586 w 1484676"/>
                <a:gd name="connsiteY2" fmla="*/ 1416919 h 2870640"/>
                <a:gd name="connsiteX3" fmla="*/ 150867 w 1484676"/>
                <a:gd name="connsiteY3" fmla="*/ 2866779 h 2870640"/>
                <a:gd name="connsiteX4" fmla="*/ 1284059 w 1484676"/>
                <a:gd name="connsiteY4" fmla="*/ 2870640 h 2870640"/>
                <a:gd name="connsiteX0" fmla="*/ 1484676 w 1484676"/>
                <a:gd name="connsiteY0" fmla="*/ 86356 h 2873371"/>
                <a:gd name="connsiteX1" fmla="*/ 297268 w 1484676"/>
                <a:gd name="connsiteY1" fmla="*/ 101596 h 2873371"/>
                <a:gd name="connsiteX2" fmla="*/ 2586 w 1484676"/>
                <a:gd name="connsiteY2" fmla="*/ 1419650 h 2873371"/>
                <a:gd name="connsiteX3" fmla="*/ 150867 w 1484676"/>
                <a:gd name="connsiteY3" fmla="*/ 2869510 h 2873371"/>
                <a:gd name="connsiteX4" fmla="*/ 1284059 w 1484676"/>
                <a:gd name="connsiteY4" fmla="*/ 2873371 h 2873371"/>
                <a:gd name="connsiteX0" fmla="*/ 1484676 w 1484676"/>
                <a:gd name="connsiteY0" fmla="*/ 86356 h 2873371"/>
                <a:gd name="connsiteX1" fmla="*/ 297268 w 1484676"/>
                <a:gd name="connsiteY1" fmla="*/ 101596 h 2873371"/>
                <a:gd name="connsiteX2" fmla="*/ 2586 w 1484676"/>
                <a:gd name="connsiteY2" fmla="*/ 1419650 h 2873371"/>
                <a:gd name="connsiteX3" fmla="*/ 150867 w 1484676"/>
                <a:gd name="connsiteY3" fmla="*/ 2869510 h 2873371"/>
                <a:gd name="connsiteX4" fmla="*/ 1284059 w 1484676"/>
                <a:gd name="connsiteY4" fmla="*/ 2873371 h 2873371"/>
                <a:gd name="connsiteX0" fmla="*/ 1484676 w 1484676"/>
                <a:gd name="connsiteY0" fmla="*/ 0 h 2787015"/>
                <a:gd name="connsiteX1" fmla="*/ 297268 w 1484676"/>
                <a:gd name="connsiteY1" fmla="*/ 15240 h 2787015"/>
                <a:gd name="connsiteX2" fmla="*/ 2586 w 1484676"/>
                <a:gd name="connsiteY2" fmla="*/ 1333294 h 2787015"/>
                <a:gd name="connsiteX3" fmla="*/ 150867 w 1484676"/>
                <a:gd name="connsiteY3" fmla="*/ 2783154 h 2787015"/>
                <a:gd name="connsiteX4" fmla="*/ 1284059 w 1484676"/>
                <a:gd name="connsiteY4" fmla="*/ 2787015 h 2787015"/>
                <a:gd name="connsiteX0" fmla="*/ 1484676 w 1484676"/>
                <a:gd name="connsiteY0" fmla="*/ 0 h 2787015"/>
                <a:gd name="connsiteX1" fmla="*/ 297268 w 1484676"/>
                <a:gd name="connsiteY1" fmla="*/ 15240 h 2787015"/>
                <a:gd name="connsiteX2" fmla="*/ 2586 w 1484676"/>
                <a:gd name="connsiteY2" fmla="*/ 1333294 h 2787015"/>
                <a:gd name="connsiteX3" fmla="*/ 150867 w 1484676"/>
                <a:gd name="connsiteY3" fmla="*/ 2783154 h 2787015"/>
                <a:gd name="connsiteX4" fmla="*/ 1284059 w 1484676"/>
                <a:gd name="connsiteY4" fmla="*/ 2787015 h 2787015"/>
                <a:gd name="connsiteX0" fmla="*/ 1484676 w 1484676"/>
                <a:gd name="connsiteY0" fmla="*/ 8000 h 2772155"/>
                <a:gd name="connsiteX1" fmla="*/ 297268 w 1484676"/>
                <a:gd name="connsiteY1" fmla="*/ 380 h 2772155"/>
                <a:gd name="connsiteX2" fmla="*/ 2586 w 1484676"/>
                <a:gd name="connsiteY2" fmla="*/ 1318434 h 2772155"/>
                <a:gd name="connsiteX3" fmla="*/ 150867 w 1484676"/>
                <a:gd name="connsiteY3" fmla="*/ 2768294 h 2772155"/>
                <a:gd name="connsiteX4" fmla="*/ 1284059 w 1484676"/>
                <a:gd name="connsiteY4" fmla="*/ 2772155 h 2772155"/>
                <a:gd name="connsiteX0" fmla="*/ 1484676 w 1484676"/>
                <a:gd name="connsiteY0" fmla="*/ 0 h 2775585"/>
                <a:gd name="connsiteX1" fmla="*/ 297268 w 1484676"/>
                <a:gd name="connsiteY1" fmla="*/ 3810 h 2775585"/>
                <a:gd name="connsiteX2" fmla="*/ 2586 w 1484676"/>
                <a:gd name="connsiteY2" fmla="*/ 1321864 h 2775585"/>
                <a:gd name="connsiteX3" fmla="*/ 150867 w 1484676"/>
                <a:gd name="connsiteY3" fmla="*/ 2771724 h 2775585"/>
                <a:gd name="connsiteX4" fmla="*/ 1284059 w 1484676"/>
                <a:gd name="connsiteY4" fmla="*/ 2775585 h 2775585"/>
                <a:gd name="connsiteX0" fmla="*/ 1381806 w 1381806"/>
                <a:gd name="connsiteY0" fmla="*/ 986 h 2772761"/>
                <a:gd name="connsiteX1" fmla="*/ 297268 w 1381806"/>
                <a:gd name="connsiteY1" fmla="*/ 986 h 2772761"/>
                <a:gd name="connsiteX2" fmla="*/ 2586 w 1381806"/>
                <a:gd name="connsiteY2" fmla="*/ 1319040 h 2772761"/>
                <a:gd name="connsiteX3" fmla="*/ 150867 w 1381806"/>
                <a:gd name="connsiteY3" fmla="*/ 2768900 h 2772761"/>
                <a:gd name="connsiteX4" fmla="*/ 1284059 w 1381806"/>
                <a:gd name="connsiteY4" fmla="*/ 2772761 h 2772761"/>
                <a:gd name="connsiteX0" fmla="*/ 1343706 w 1343706"/>
                <a:gd name="connsiteY0" fmla="*/ 986 h 2772761"/>
                <a:gd name="connsiteX1" fmla="*/ 297268 w 1343706"/>
                <a:gd name="connsiteY1" fmla="*/ 986 h 2772761"/>
                <a:gd name="connsiteX2" fmla="*/ 2586 w 1343706"/>
                <a:gd name="connsiteY2" fmla="*/ 1319040 h 2772761"/>
                <a:gd name="connsiteX3" fmla="*/ 150867 w 1343706"/>
                <a:gd name="connsiteY3" fmla="*/ 2768900 h 2772761"/>
                <a:gd name="connsiteX4" fmla="*/ 1284059 w 1343706"/>
                <a:gd name="connsiteY4" fmla="*/ 2772761 h 2772761"/>
                <a:gd name="connsiteX0" fmla="*/ 1309416 w 1309416"/>
                <a:gd name="connsiteY0" fmla="*/ 4358 h 2772323"/>
                <a:gd name="connsiteX1" fmla="*/ 297268 w 1309416"/>
                <a:gd name="connsiteY1" fmla="*/ 548 h 2772323"/>
                <a:gd name="connsiteX2" fmla="*/ 2586 w 1309416"/>
                <a:gd name="connsiteY2" fmla="*/ 1318602 h 2772323"/>
                <a:gd name="connsiteX3" fmla="*/ 150867 w 1309416"/>
                <a:gd name="connsiteY3" fmla="*/ 2768462 h 2772323"/>
                <a:gd name="connsiteX4" fmla="*/ 1284059 w 1309416"/>
                <a:gd name="connsiteY4" fmla="*/ 2772323 h 2772323"/>
                <a:gd name="connsiteX0" fmla="*/ 1290366 w 1290366"/>
                <a:gd name="connsiteY0" fmla="*/ 985 h 2772760"/>
                <a:gd name="connsiteX1" fmla="*/ 297268 w 1290366"/>
                <a:gd name="connsiteY1" fmla="*/ 985 h 2772760"/>
                <a:gd name="connsiteX2" fmla="*/ 2586 w 1290366"/>
                <a:gd name="connsiteY2" fmla="*/ 1319039 h 2772760"/>
                <a:gd name="connsiteX3" fmla="*/ 150867 w 1290366"/>
                <a:gd name="connsiteY3" fmla="*/ 2768899 h 2772760"/>
                <a:gd name="connsiteX4" fmla="*/ 1284059 w 1290366"/>
                <a:gd name="connsiteY4" fmla="*/ 2772760 h 2772760"/>
                <a:gd name="connsiteX0" fmla="*/ 1275126 w 1284059"/>
                <a:gd name="connsiteY0" fmla="*/ 985 h 2772760"/>
                <a:gd name="connsiteX1" fmla="*/ 297268 w 1284059"/>
                <a:gd name="connsiteY1" fmla="*/ 985 h 2772760"/>
                <a:gd name="connsiteX2" fmla="*/ 2586 w 1284059"/>
                <a:gd name="connsiteY2" fmla="*/ 1319039 h 2772760"/>
                <a:gd name="connsiteX3" fmla="*/ 150867 w 1284059"/>
                <a:gd name="connsiteY3" fmla="*/ 2768899 h 2772760"/>
                <a:gd name="connsiteX4" fmla="*/ 1284059 w 1284059"/>
                <a:gd name="connsiteY4" fmla="*/ 2772760 h 277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4059" h="2772760">
                  <a:moveTo>
                    <a:pt x="1275126" y="985"/>
                  </a:moveTo>
                  <a:cubicBezTo>
                    <a:pt x="1274710" y="1620"/>
                    <a:pt x="584288" y="-1521"/>
                    <a:pt x="297268" y="985"/>
                  </a:cubicBezTo>
                  <a:cubicBezTo>
                    <a:pt x="227418" y="209231"/>
                    <a:pt x="28256" y="858355"/>
                    <a:pt x="2586" y="1319039"/>
                  </a:cubicBezTo>
                  <a:cubicBezTo>
                    <a:pt x="-23084" y="1779723"/>
                    <a:pt x="150867" y="2768899"/>
                    <a:pt x="150867" y="2768899"/>
                  </a:cubicBezTo>
                  <a:lnTo>
                    <a:pt x="1284059" y="277276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</p:txBody>
        </p:sp>
        <p:sp>
          <p:nvSpPr>
            <p:cNvPr id="40" name="Figura a mano libera 39"/>
            <p:cNvSpPr/>
            <p:nvPr/>
          </p:nvSpPr>
          <p:spPr>
            <a:xfrm>
              <a:off x="589279" y="291783"/>
              <a:ext cx="1379810" cy="2741847"/>
            </a:xfrm>
            <a:custGeom>
              <a:avLst/>
              <a:gdLst>
                <a:gd name="connsiteX0" fmla="*/ 0 w 377567"/>
                <a:gd name="connsiteY0" fmla="*/ 0 h 2743200"/>
                <a:gd name="connsiteX1" fmla="*/ 370702 w 377567"/>
                <a:gd name="connsiteY1" fmla="*/ 1293341 h 2743200"/>
                <a:gd name="connsiteX2" fmla="*/ 41189 w 377567"/>
                <a:gd name="connsiteY2" fmla="*/ 2743200 h 2743200"/>
                <a:gd name="connsiteX0" fmla="*/ 48166 w 419071"/>
                <a:gd name="connsiteY0" fmla="*/ 92480 h 2835680"/>
                <a:gd name="connsiteX1" fmla="*/ 22793 w 419071"/>
                <a:gd name="connsiteY1" fmla="*/ 96764 h 2835680"/>
                <a:gd name="connsiteX2" fmla="*/ 418868 w 419071"/>
                <a:gd name="connsiteY2" fmla="*/ 1385821 h 2835680"/>
                <a:gd name="connsiteX3" fmla="*/ 89355 w 419071"/>
                <a:gd name="connsiteY3" fmla="*/ 2835680 h 2835680"/>
                <a:gd name="connsiteX0" fmla="*/ 18 w 1169499"/>
                <a:gd name="connsiteY0" fmla="*/ 125027 h 2825555"/>
                <a:gd name="connsiteX1" fmla="*/ 773221 w 1169499"/>
                <a:gd name="connsiteY1" fmla="*/ 86639 h 2825555"/>
                <a:gd name="connsiteX2" fmla="*/ 1169296 w 1169499"/>
                <a:gd name="connsiteY2" fmla="*/ 1375696 h 2825555"/>
                <a:gd name="connsiteX3" fmla="*/ 839783 w 1169499"/>
                <a:gd name="connsiteY3" fmla="*/ 2825555 h 2825555"/>
                <a:gd name="connsiteX0" fmla="*/ 26 w 1169507"/>
                <a:gd name="connsiteY0" fmla="*/ 39363 h 2739891"/>
                <a:gd name="connsiteX1" fmla="*/ 773229 w 1169507"/>
                <a:gd name="connsiteY1" fmla="*/ 975 h 2739891"/>
                <a:gd name="connsiteX2" fmla="*/ 1169304 w 1169507"/>
                <a:gd name="connsiteY2" fmla="*/ 1290032 h 2739891"/>
                <a:gd name="connsiteX3" fmla="*/ 839791 w 1169507"/>
                <a:gd name="connsiteY3" fmla="*/ 2739891 h 2739891"/>
                <a:gd name="connsiteX0" fmla="*/ 25 w 1193890"/>
                <a:gd name="connsiteY0" fmla="*/ 15809 h 2740721"/>
                <a:gd name="connsiteX1" fmla="*/ 797612 w 1193890"/>
                <a:gd name="connsiteY1" fmla="*/ 1805 h 2740721"/>
                <a:gd name="connsiteX2" fmla="*/ 1193687 w 1193890"/>
                <a:gd name="connsiteY2" fmla="*/ 1290862 h 2740721"/>
                <a:gd name="connsiteX3" fmla="*/ 864174 w 1193890"/>
                <a:gd name="connsiteY3" fmla="*/ 2740721 h 2740721"/>
                <a:gd name="connsiteX0" fmla="*/ 26 w 1175603"/>
                <a:gd name="connsiteY0" fmla="*/ 702 h 2743902"/>
                <a:gd name="connsiteX1" fmla="*/ 779325 w 1175603"/>
                <a:gd name="connsiteY1" fmla="*/ 4986 h 2743902"/>
                <a:gd name="connsiteX2" fmla="*/ 1175400 w 1175603"/>
                <a:gd name="connsiteY2" fmla="*/ 1294043 h 2743902"/>
                <a:gd name="connsiteX3" fmla="*/ 845887 w 1175603"/>
                <a:gd name="connsiteY3" fmla="*/ 2743902 h 2743902"/>
                <a:gd name="connsiteX0" fmla="*/ 25 w 1178142"/>
                <a:gd name="connsiteY0" fmla="*/ 4147 h 2742267"/>
                <a:gd name="connsiteX1" fmla="*/ 781864 w 1178142"/>
                <a:gd name="connsiteY1" fmla="*/ 3351 h 2742267"/>
                <a:gd name="connsiteX2" fmla="*/ 1177939 w 1178142"/>
                <a:gd name="connsiteY2" fmla="*/ 1292408 h 2742267"/>
                <a:gd name="connsiteX3" fmla="*/ 848426 w 1178142"/>
                <a:gd name="connsiteY3" fmla="*/ 2742267 h 2742267"/>
                <a:gd name="connsiteX0" fmla="*/ 26 w 1175603"/>
                <a:gd name="connsiteY0" fmla="*/ 8398 h 2741438"/>
                <a:gd name="connsiteX1" fmla="*/ 779325 w 1175603"/>
                <a:gd name="connsiteY1" fmla="*/ 2522 h 2741438"/>
                <a:gd name="connsiteX2" fmla="*/ 1175400 w 1175603"/>
                <a:gd name="connsiteY2" fmla="*/ 1291579 h 2741438"/>
                <a:gd name="connsiteX3" fmla="*/ 845887 w 1175603"/>
                <a:gd name="connsiteY3" fmla="*/ 2741438 h 2741438"/>
                <a:gd name="connsiteX0" fmla="*/ 26 w 1175603"/>
                <a:gd name="connsiteY0" fmla="*/ 7410 h 2740450"/>
                <a:gd name="connsiteX1" fmla="*/ 779325 w 1175603"/>
                <a:gd name="connsiteY1" fmla="*/ 1534 h 2740450"/>
                <a:gd name="connsiteX2" fmla="*/ 1175400 w 1175603"/>
                <a:gd name="connsiteY2" fmla="*/ 1290591 h 2740450"/>
                <a:gd name="connsiteX3" fmla="*/ 845887 w 1175603"/>
                <a:gd name="connsiteY3" fmla="*/ 2740450 h 2740450"/>
                <a:gd name="connsiteX0" fmla="*/ 26 w 1175603"/>
                <a:gd name="connsiteY0" fmla="*/ 5876 h 2738916"/>
                <a:gd name="connsiteX1" fmla="*/ 779325 w 1175603"/>
                <a:gd name="connsiteY1" fmla="*/ 0 h 2738916"/>
                <a:gd name="connsiteX2" fmla="*/ 1175400 w 1175603"/>
                <a:gd name="connsiteY2" fmla="*/ 1289057 h 2738916"/>
                <a:gd name="connsiteX3" fmla="*/ 845887 w 1175603"/>
                <a:gd name="connsiteY3" fmla="*/ 2738916 h 2738916"/>
                <a:gd name="connsiteX0" fmla="*/ 26 w 1175603"/>
                <a:gd name="connsiteY0" fmla="*/ 6524 h 2739564"/>
                <a:gd name="connsiteX1" fmla="*/ 779325 w 1175603"/>
                <a:gd name="connsiteY1" fmla="*/ 648 h 2739564"/>
                <a:gd name="connsiteX2" fmla="*/ 1175400 w 1175603"/>
                <a:gd name="connsiteY2" fmla="*/ 1289705 h 2739564"/>
                <a:gd name="connsiteX3" fmla="*/ 845887 w 1175603"/>
                <a:gd name="connsiteY3" fmla="*/ 2739564 h 2739564"/>
                <a:gd name="connsiteX0" fmla="*/ 26 w 1175603"/>
                <a:gd name="connsiteY0" fmla="*/ 6524 h 2739564"/>
                <a:gd name="connsiteX1" fmla="*/ 779325 w 1175603"/>
                <a:gd name="connsiteY1" fmla="*/ 648 h 2739564"/>
                <a:gd name="connsiteX2" fmla="*/ 1175400 w 1175603"/>
                <a:gd name="connsiteY2" fmla="*/ 1289705 h 2739564"/>
                <a:gd name="connsiteX3" fmla="*/ 845887 w 1175603"/>
                <a:gd name="connsiteY3" fmla="*/ 2739564 h 2739564"/>
                <a:gd name="connsiteX0" fmla="*/ 27 w 1173064"/>
                <a:gd name="connsiteY0" fmla="*/ 4160 h 2739740"/>
                <a:gd name="connsiteX1" fmla="*/ 776786 w 1173064"/>
                <a:gd name="connsiteY1" fmla="*/ 824 h 2739740"/>
                <a:gd name="connsiteX2" fmla="*/ 1172861 w 1173064"/>
                <a:gd name="connsiteY2" fmla="*/ 1289881 h 2739740"/>
                <a:gd name="connsiteX3" fmla="*/ 843348 w 1173064"/>
                <a:gd name="connsiteY3" fmla="*/ 2739740 h 2739740"/>
                <a:gd name="connsiteX0" fmla="*/ 27 w 1173064"/>
                <a:gd name="connsiteY0" fmla="*/ 4160 h 2851987"/>
                <a:gd name="connsiteX1" fmla="*/ 776786 w 1173064"/>
                <a:gd name="connsiteY1" fmla="*/ 824 h 2851987"/>
                <a:gd name="connsiteX2" fmla="*/ 1172861 w 1173064"/>
                <a:gd name="connsiteY2" fmla="*/ 1289881 h 2851987"/>
                <a:gd name="connsiteX3" fmla="*/ 843348 w 1173064"/>
                <a:gd name="connsiteY3" fmla="*/ 2739740 h 2851987"/>
                <a:gd name="connsiteX4" fmla="*/ 844857 w 1173064"/>
                <a:gd name="connsiteY4" fmla="*/ 2756215 h 2851987"/>
                <a:gd name="connsiteX0" fmla="*/ 216890 w 1389927"/>
                <a:gd name="connsiteY0" fmla="*/ 4160 h 2844124"/>
                <a:gd name="connsiteX1" fmla="*/ 993649 w 1389927"/>
                <a:gd name="connsiteY1" fmla="*/ 824 h 2844124"/>
                <a:gd name="connsiteX2" fmla="*/ 1389724 w 1389927"/>
                <a:gd name="connsiteY2" fmla="*/ 1289881 h 2844124"/>
                <a:gd name="connsiteX3" fmla="*/ 1060211 w 1389927"/>
                <a:gd name="connsiteY3" fmla="*/ 2739740 h 2844124"/>
                <a:gd name="connsiteX4" fmla="*/ 0 w 1389927"/>
                <a:gd name="connsiteY4" fmla="*/ 2725735 h 2844124"/>
                <a:gd name="connsiteX0" fmla="*/ 216890 w 1389927"/>
                <a:gd name="connsiteY0" fmla="*/ 4160 h 2740629"/>
                <a:gd name="connsiteX1" fmla="*/ 993649 w 1389927"/>
                <a:gd name="connsiteY1" fmla="*/ 824 h 2740629"/>
                <a:gd name="connsiteX2" fmla="*/ 1389724 w 1389927"/>
                <a:gd name="connsiteY2" fmla="*/ 1289881 h 2740629"/>
                <a:gd name="connsiteX3" fmla="*/ 1060211 w 1389927"/>
                <a:gd name="connsiteY3" fmla="*/ 2739740 h 2740629"/>
                <a:gd name="connsiteX4" fmla="*/ 0 w 1389927"/>
                <a:gd name="connsiteY4" fmla="*/ 2725735 h 2740629"/>
                <a:gd name="connsiteX0" fmla="*/ 206731 w 1379768"/>
                <a:gd name="connsiteY0" fmla="*/ 4160 h 2741846"/>
                <a:gd name="connsiteX1" fmla="*/ 983490 w 1379768"/>
                <a:gd name="connsiteY1" fmla="*/ 824 h 2741846"/>
                <a:gd name="connsiteX2" fmla="*/ 1379565 w 1379768"/>
                <a:gd name="connsiteY2" fmla="*/ 1289881 h 2741846"/>
                <a:gd name="connsiteX3" fmla="*/ 1050052 w 1379768"/>
                <a:gd name="connsiteY3" fmla="*/ 2739740 h 2741846"/>
                <a:gd name="connsiteX4" fmla="*/ 1 w 1379768"/>
                <a:gd name="connsiteY4" fmla="*/ 2740975 h 2741846"/>
                <a:gd name="connsiteX0" fmla="*/ 84811 w 1379768"/>
                <a:gd name="connsiteY0" fmla="*/ 4160 h 2741846"/>
                <a:gd name="connsiteX1" fmla="*/ 983490 w 1379768"/>
                <a:gd name="connsiteY1" fmla="*/ 824 h 2741846"/>
                <a:gd name="connsiteX2" fmla="*/ 1379565 w 1379768"/>
                <a:gd name="connsiteY2" fmla="*/ 1289881 h 2741846"/>
                <a:gd name="connsiteX3" fmla="*/ 1050052 w 1379768"/>
                <a:gd name="connsiteY3" fmla="*/ 2739740 h 2741846"/>
                <a:gd name="connsiteX4" fmla="*/ 1 w 1379768"/>
                <a:gd name="connsiteY4" fmla="*/ 2740975 h 2741846"/>
                <a:gd name="connsiteX0" fmla="*/ 64491 w 1379768"/>
                <a:gd name="connsiteY0" fmla="*/ 4160 h 2741846"/>
                <a:gd name="connsiteX1" fmla="*/ 983490 w 1379768"/>
                <a:gd name="connsiteY1" fmla="*/ 824 h 2741846"/>
                <a:gd name="connsiteX2" fmla="*/ 1379565 w 1379768"/>
                <a:gd name="connsiteY2" fmla="*/ 1289881 h 2741846"/>
                <a:gd name="connsiteX3" fmla="*/ 1050052 w 1379768"/>
                <a:gd name="connsiteY3" fmla="*/ 2739740 h 2741846"/>
                <a:gd name="connsiteX4" fmla="*/ 1 w 1379768"/>
                <a:gd name="connsiteY4" fmla="*/ 2740975 h 2741846"/>
                <a:gd name="connsiteX0" fmla="*/ 18 w 1391495"/>
                <a:gd name="connsiteY0" fmla="*/ 71 h 2742837"/>
                <a:gd name="connsiteX1" fmla="*/ 995217 w 1391495"/>
                <a:gd name="connsiteY1" fmla="*/ 1815 h 2742837"/>
                <a:gd name="connsiteX2" fmla="*/ 1391292 w 1391495"/>
                <a:gd name="connsiteY2" fmla="*/ 1290872 h 2742837"/>
                <a:gd name="connsiteX3" fmla="*/ 1061779 w 1391495"/>
                <a:gd name="connsiteY3" fmla="*/ 2740731 h 2742837"/>
                <a:gd name="connsiteX4" fmla="*/ 11728 w 1391495"/>
                <a:gd name="connsiteY4" fmla="*/ 2741966 h 2742837"/>
                <a:gd name="connsiteX0" fmla="*/ 18771 w 1379768"/>
                <a:gd name="connsiteY0" fmla="*/ 4161 h 2741847"/>
                <a:gd name="connsiteX1" fmla="*/ 983490 w 1379768"/>
                <a:gd name="connsiteY1" fmla="*/ 825 h 2741847"/>
                <a:gd name="connsiteX2" fmla="*/ 1379565 w 1379768"/>
                <a:gd name="connsiteY2" fmla="*/ 1289882 h 2741847"/>
                <a:gd name="connsiteX3" fmla="*/ 1050052 w 1379768"/>
                <a:gd name="connsiteY3" fmla="*/ 2739741 h 2741847"/>
                <a:gd name="connsiteX4" fmla="*/ 1 w 1379768"/>
                <a:gd name="connsiteY4" fmla="*/ 2740976 h 2741847"/>
                <a:gd name="connsiteX0" fmla="*/ 18771 w 1379768"/>
                <a:gd name="connsiteY0" fmla="*/ 4161 h 2741847"/>
                <a:gd name="connsiteX1" fmla="*/ 983490 w 1379768"/>
                <a:gd name="connsiteY1" fmla="*/ 825 h 2741847"/>
                <a:gd name="connsiteX2" fmla="*/ 1379565 w 1379768"/>
                <a:gd name="connsiteY2" fmla="*/ 1289882 h 2741847"/>
                <a:gd name="connsiteX3" fmla="*/ 1050052 w 1379768"/>
                <a:gd name="connsiteY3" fmla="*/ 2739741 h 2741847"/>
                <a:gd name="connsiteX4" fmla="*/ 1 w 1379768"/>
                <a:gd name="connsiteY4" fmla="*/ 2740976 h 2741847"/>
                <a:gd name="connsiteX0" fmla="*/ 18771 w 1379810"/>
                <a:gd name="connsiteY0" fmla="*/ 4161 h 2741847"/>
                <a:gd name="connsiteX1" fmla="*/ 983490 w 1379810"/>
                <a:gd name="connsiteY1" fmla="*/ 825 h 2741847"/>
                <a:gd name="connsiteX2" fmla="*/ 1379565 w 1379810"/>
                <a:gd name="connsiteY2" fmla="*/ 1289882 h 2741847"/>
                <a:gd name="connsiteX3" fmla="*/ 1050052 w 1379810"/>
                <a:gd name="connsiteY3" fmla="*/ 2739741 h 2741847"/>
                <a:gd name="connsiteX4" fmla="*/ 1 w 1379810"/>
                <a:gd name="connsiteY4" fmla="*/ 2740976 h 2741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810" h="2741847">
                  <a:moveTo>
                    <a:pt x="18771" y="4161"/>
                  </a:moveTo>
                  <a:cubicBezTo>
                    <a:pt x="14542" y="4875"/>
                    <a:pt x="714442" y="-2388"/>
                    <a:pt x="983490" y="825"/>
                  </a:cubicBezTo>
                  <a:cubicBezTo>
                    <a:pt x="1094042" y="216382"/>
                    <a:pt x="1368471" y="833396"/>
                    <a:pt x="1379565" y="1289882"/>
                  </a:cubicBezTo>
                  <a:cubicBezTo>
                    <a:pt x="1386430" y="1747082"/>
                    <a:pt x="1248721" y="2273891"/>
                    <a:pt x="1050052" y="2739741"/>
                  </a:cubicBezTo>
                  <a:cubicBezTo>
                    <a:pt x="853145" y="2745370"/>
                    <a:pt x="-313" y="2737544"/>
                    <a:pt x="1" y="2740976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400"/>
            </a:p>
          </p:txBody>
        </p:sp>
        <p:cxnSp>
          <p:nvCxnSpPr>
            <p:cNvPr id="73" name="Straight Connector 23"/>
            <p:cNvCxnSpPr>
              <a:stCxn id="81" idx="6"/>
              <a:endCxn id="82" idx="2"/>
            </p:cNvCxnSpPr>
            <p:nvPr/>
          </p:nvCxnSpPr>
          <p:spPr>
            <a:xfrm flipV="1">
              <a:off x="2061425" y="1671853"/>
              <a:ext cx="25105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23"/>
            <p:cNvCxnSpPr>
              <a:endCxn id="75" idx="2"/>
            </p:cNvCxnSpPr>
            <p:nvPr/>
          </p:nvCxnSpPr>
          <p:spPr>
            <a:xfrm>
              <a:off x="933999" y="1385627"/>
              <a:ext cx="434909" cy="3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18"/>
            <p:cNvSpPr>
              <a:spLocks noChangeAspect="1"/>
            </p:cNvSpPr>
            <p:nvPr/>
          </p:nvSpPr>
          <p:spPr>
            <a:xfrm>
              <a:off x="1368908" y="1223927"/>
              <a:ext cx="324655" cy="32346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600" kern="0" dirty="0">
                  <a:solidFill>
                    <a:schemeClr val="tx1"/>
                  </a:solidFill>
                </a:rPr>
                <a:t>sap-2</a:t>
              </a:r>
              <a:endParaRPr lang="en-US" sz="800" kern="0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18"/>
            <p:cNvSpPr>
              <a:spLocks noChangeAspect="1"/>
            </p:cNvSpPr>
            <p:nvPr/>
          </p:nvSpPr>
          <p:spPr>
            <a:xfrm>
              <a:off x="1368908" y="1748061"/>
              <a:ext cx="329921" cy="329921"/>
            </a:xfrm>
            <a:prstGeom prst="ellipse">
              <a:avLst/>
            </a:prstGeom>
            <a:solidFill>
              <a:srgbClr val="009644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600" kern="0" dirty="0">
                  <a:solidFill>
                    <a:schemeClr val="tx1"/>
                  </a:solidFill>
                </a:rPr>
                <a:t>sap-3</a:t>
              </a:r>
              <a:endParaRPr lang="en-US" sz="800" kern="0" dirty="0">
                <a:solidFill>
                  <a:schemeClr val="tx1"/>
                </a:solidFill>
              </a:endParaRPr>
            </a:p>
          </p:txBody>
        </p:sp>
        <p:sp>
          <p:nvSpPr>
            <p:cNvPr id="77" name="Fumetto 1 76"/>
            <p:cNvSpPr/>
            <p:nvPr/>
          </p:nvSpPr>
          <p:spPr>
            <a:xfrm>
              <a:off x="857224" y="571480"/>
              <a:ext cx="1000132" cy="466449"/>
            </a:xfrm>
            <a:prstGeom prst="wedgeRectCallout">
              <a:avLst>
                <a:gd name="adj1" fmla="val 21340"/>
                <a:gd name="adj2" fmla="val 85458"/>
              </a:avLst>
            </a:prstGeom>
            <a:solidFill>
              <a:schemeClr val="bg1"/>
            </a:solidFill>
            <a:ln w="12700">
              <a:solidFill>
                <a:srgbClr val="009644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36000" rtlCol="0" anchor="t"/>
            <a:lstStyle/>
            <a:p>
              <a:pPr>
                <a:defRPr/>
              </a:pPr>
              <a:r>
                <a:rPr lang="en-US" sz="750" kern="0" dirty="0">
                  <a:solidFill>
                    <a:schemeClr val="tx1"/>
                  </a:solidFill>
                </a:rPr>
                <a:t>interface: if-1</a:t>
              </a:r>
            </a:p>
            <a:p>
              <a:pPr>
                <a:defRPr/>
              </a:pPr>
              <a:r>
                <a:rPr lang="en-US" sz="750" kern="0" dirty="0">
                  <a:solidFill>
                    <a:schemeClr val="tx1"/>
                  </a:solidFill>
                </a:rPr>
                <a:t>technology: VLAN</a:t>
              </a:r>
            </a:p>
            <a:p>
              <a:pPr>
                <a:defRPr/>
              </a:pPr>
              <a:r>
                <a:rPr lang="en-US" sz="750" kern="0" dirty="0" err="1">
                  <a:solidFill>
                    <a:schemeClr val="tx1"/>
                  </a:solidFill>
                </a:rPr>
                <a:t>vlan</a:t>
              </a:r>
              <a:r>
                <a:rPr lang="en-US" sz="750" kern="0" dirty="0">
                  <a:solidFill>
                    <a:schemeClr val="tx1"/>
                  </a:solidFill>
                </a:rPr>
                <a:t>-id: 28</a:t>
              </a:r>
            </a:p>
          </p:txBody>
        </p:sp>
        <p:sp>
          <p:nvSpPr>
            <p:cNvPr id="78" name="Fumetto 1 77"/>
            <p:cNvSpPr/>
            <p:nvPr/>
          </p:nvSpPr>
          <p:spPr>
            <a:xfrm>
              <a:off x="4522371" y="499786"/>
              <a:ext cx="1089497" cy="466449"/>
            </a:xfrm>
            <a:prstGeom prst="wedgeRectCallout">
              <a:avLst>
                <a:gd name="adj1" fmla="val -4643"/>
                <a:gd name="adj2" fmla="val 104846"/>
              </a:avLst>
            </a:prstGeom>
            <a:solidFill>
              <a:schemeClr val="bg1"/>
            </a:solidFill>
            <a:ln w="12700">
              <a:solidFill>
                <a:srgbClr val="009644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36000" rtlCol="0" anchor="t"/>
            <a:lstStyle/>
            <a:p>
              <a:pPr>
                <a:defRPr/>
              </a:pPr>
              <a:r>
                <a:rPr lang="en-US" sz="750" kern="0" dirty="0">
                  <a:solidFill>
                    <a:schemeClr val="tx1"/>
                  </a:solidFill>
                </a:rPr>
                <a:t>interface: if-0</a:t>
              </a:r>
            </a:p>
            <a:p>
              <a:pPr>
                <a:defRPr/>
              </a:pPr>
              <a:r>
                <a:rPr lang="en-US" sz="750" kern="0" dirty="0">
                  <a:solidFill>
                    <a:schemeClr val="tx1"/>
                  </a:solidFill>
                </a:rPr>
                <a:t>technology: VLAN</a:t>
              </a:r>
            </a:p>
            <a:p>
              <a:pPr>
                <a:defRPr/>
              </a:pPr>
              <a:r>
                <a:rPr lang="en-US" sz="750" kern="0" dirty="0" err="1">
                  <a:solidFill>
                    <a:schemeClr val="tx1"/>
                  </a:solidFill>
                </a:rPr>
                <a:t>vlan</a:t>
              </a:r>
              <a:r>
                <a:rPr lang="en-US" sz="750" kern="0" dirty="0">
                  <a:solidFill>
                    <a:schemeClr val="tx1"/>
                  </a:solidFill>
                </a:rPr>
                <a:t>-id: 28</a:t>
              </a:r>
            </a:p>
          </p:txBody>
        </p:sp>
        <p:sp>
          <p:nvSpPr>
            <p:cNvPr id="79" name="Fumetto 1 78"/>
            <p:cNvSpPr/>
            <p:nvPr/>
          </p:nvSpPr>
          <p:spPr>
            <a:xfrm>
              <a:off x="847742" y="2213471"/>
              <a:ext cx="1009613" cy="472448"/>
            </a:xfrm>
            <a:prstGeom prst="wedgeRectCallout">
              <a:avLst>
                <a:gd name="adj1" fmla="val 22698"/>
                <a:gd name="adj2" fmla="val -77399"/>
              </a:avLst>
            </a:prstGeom>
            <a:solidFill>
              <a:schemeClr val="bg1"/>
            </a:solidFill>
            <a:ln w="12700">
              <a:solidFill>
                <a:srgbClr val="009644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36000" rtlCol="0" anchor="t"/>
            <a:lstStyle/>
            <a:p>
              <a:pPr>
                <a:defRPr/>
              </a:pPr>
              <a:r>
                <a:rPr lang="en-US" sz="750" kern="0" dirty="0">
                  <a:solidFill>
                    <a:schemeClr val="tx1"/>
                  </a:solidFill>
                </a:rPr>
                <a:t>interface: if-1</a:t>
              </a:r>
            </a:p>
            <a:p>
              <a:pPr>
                <a:defRPr/>
              </a:pPr>
              <a:r>
                <a:rPr lang="en-US" sz="750" kern="0" dirty="0">
                  <a:solidFill>
                    <a:schemeClr val="tx1"/>
                  </a:solidFill>
                </a:rPr>
                <a:t>technology: VLAN</a:t>
              </a:r>
            </a:p>
            <a:p>
              <a:pPr>
                <a:defRPr/>
              </a:pPr>
              <a:r>
                <a:rPr lang="en-US" sz="750" kern="0" dirty="0" err="1">
                  <a:solidFill>
                    <a:schemeClr val="tx1"/>
                  </a:solidFill>
                </a:rPr>
                <a:t>vlan</a:t>
              </a:r>
              <a:r>
                <a:rPr lang="en-US" sz="750" kern="0" dirty="0">
                  <a:solidFill>
                    <a:schemeClr val="tx1"/>
                  </a:solidFill>
                </a:rPr>
                <a:t>-id: 25</a:t>
              </a:r>
            </a:p>
          </p:txBody>
        </p:sp>
        <p:sp>
          <p:nvSpPr>
            <p:cNvPr id="80" name="Fumetto 1 79"/>
            <p:cNvSpPr/>
            <p:nvPr/>
          </p:nvSpPr>
          <p:spPr>
            <a:xfrm>
              <a:off x="4596762" y="2213471"/>
              <a:ext cx="1022818" cy="466449"/>
            </a:xfrm>
            <a:prstGeom prst="wedgeRectCallout">
              <a:avLst>
                <a:gd name="adj1" fmla="val 8964"/>
                <a:gd name="adj2" fmla="val -86420"/>
              </a:avLst>
            </a:prstGeom>
            <a:solidFill>
              <a:schemeClr val="bg1"/>
            </a:solidFill>
            <a:ln w="12700">
              <a:solidFill>
                <a:srgbClr val="009644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36000" rtlCol="0" anchor="t"/>
            <a:lstStyle/>
            <a:p>
              <a:pPr>
                <a:defRPr/>
              </a:pPr>
              <a:r>
                <a:rPr lang="en-US" sz="750" kern="0" dirty="0">
                  <a:solidFill>
                    <a:schemeClr val="tx1"/>
                  </a:solidFill>
                </a:rPr>
                <a:t>interface: if-0</a:t>
              </a:r>
            </a:p>
            <a:p>
              <a:pPr>
                <a:defRPr/>
              </a:pPr>
              <a:r>
                <a:rPr lang="en-US" sz="750" kern="0" dirty="0">
                  <a:solidFill>
                    <a:schemeClr val="tx1"/>
                  </a:solidFill>
                </a:rPr>
                <a:t>technology: VLAN</a:t>
              </a:r>
            </a:p>
            <a:p>
              <a:pPr>
                <a:defRPr/>
              </a:pPr>
              <a:r>
                <a:rPr lang="en-US" sz="750" kern="0" dirty="0" err="1">
                  <a:solidFill>
                    <a:schemeClr val="tx1"/>
                  </a:solidFill>
                </a:rPr>
                <a:t>vlan</a:t>
              </a:r>
              <a:r>
                <a:rPr lang="en-US" sz="750" kern="0" dirty="0">
                  <a:solidFill>
                    <a:schemeClr val="tx1"/>
                  </a:solidFill>
                </a:rPr>
                <a:t>-id: 25</a:t>
              </a:r>
            </a:p>
          </p:txBody>
        </p:sp>
        <p:sp>
          <p:nvSpPr>
            <p:cNvPr id="81" name="Oval 146"/>
            <p:cNvSpPr>
              <a:spLocks noChangeAspect="1"/>
            </p:cNvSpPr>
            <p:nvPr/>
          </p:nvSpPr>
          <p:spPr>
            <a:xfrm>
              <a:off x="1857356" y="1571612"/>
              <a:ext cx="204069" cy="2040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600" kern="0" dirty="0">
                  <a:solidFill>
                    <a:schemeClr val="tx1"/>
                  </a:solidFill>
                </a:rPr>
                <a:t>if-1</a:t>
              </a:r>
              <a:endParaRPr lang="en-US" sz="400" kern="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46"/>
            <p:cNvSpPr>
              <a:spLocks noChangeAspect="1"/>
            </p:cNvSpPr>
            <p:nvPr/>
          </p:nvSpPr>
          <p:spPr>
            <a:xfrm>
              <a:off x="4572000" y="1571612"/>
              <a:ext cx="200482" cy="2004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600" kern="0" dirty="0">
                  <a:solidFill>
                    <a:schemeClr val="tx1"/>
                  </a:solidFill>
                </a:rPr>
                <a:t>if-0</a:t>
              </a:r>
              <a:endParaRPr lang="en-US" sz="400" kern="0" dirty="0">
                <a:solidFill>
                  <a:schemeClr val="tx1"/>
                </a:solidFill>
              </a:endParaRPr>
            </a:p>
          </p:txBody>
        </p:sp>
        <p:sp>
          <p:nvSpPr>
            <p:cNvPr id="83" name="Rettangolo 82"/>
            <p:cNvSpPr/>
            <p:nvPr/>
          </p:nvSpPr>
          <p:spPr>
            <a:xfrm>
              <a:off x="868842" y="1118763"/>
              <a:ext cx="428628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 err="1">
                  <a:solidFill>
                    <a:schemeClr val="tx1"/>
                  </a:solidFill>
                </a:rPr>
                <a:t>pkt</a:t>
              </a:r>
              <a:endParaRPr lang="it-IT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23"/>
            <p:cNvCxnSpPr>
              <a:endCxn id="76" idx="2"/>
            </p:cNvCxnSpPr>
            <p:nvPr/>
          </p:nvCxnSpPr>
          <p:spPr>
            <a:xfrm>
              <a:off x="933999" y="1913022"/>
              <a:ext cx="4349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ttangolo 84"/>
            <p:cNvSpPr/>
            <p:nvPr/>
          </p:nvSpPr>
          <p:spPr>
            <a:xfrm>
              <a:off x="868842" y="1647732"/>
              <a:ext cx="428628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 err="1">
                  <a:solidFill>
                    <a:schemeClr val="tx1"/>
                  </a:solidFill>
                </a:rPr>
                <a:t>pkt</a:t>
              </a:r>
              <a:endParaRPr lang="it-IT" sz="1050" dirty="0">
                <a:solidFill>
                  <a:schemeClr val="tx1"/>
                </a:solidFill>
              </a:endParaRP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2126065" y="1372597"/>
              <a:ext cx="540949" cy="2143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5875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vlan</a:t>
              </a:r>
              <a:r>
                <a:rPr lang="it-IT" sz="1000" dirty="0">
                  <a:solidFill>
                    <a:schemeClr val="tx1"/>
                  </a:solidFill>
                </a:rPr>
                <a:t> 28</a:t>
              </a:r>
            </a:p>
          </p:txBody>
        </p:sp>
        <p:sp>
          <p:nvSpPr>
            <p:cNvPr id="87" name="Oval 18"/>
            <p:cNvSpPr>
              <a:spLocks noChangeAspect="1"/>
            </p:cNvSpPr>
            <p:nvPr/>
          </p:nvSpPr>
          <p:spPr>
            <a:xfrm>
              <a:off x="4944802" y="1229646"/>
              <a:ext cx="324655" cy="32346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600" kern="0" dirty="0">
                  <a:solidFill>
                    <a:schemeClr val="tx1"/>
                  </a:solidFill>
                </a:rPr>
                <a:t>sap-4</a:t>
              </a:r>
              <a:endParaRPr lang="en-US" sz="800" kern="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18"/>
            <p:cNvSpPr>
              <a:spLocks noChangeAspect="1"/>
            </p:cNvSpPr>
            <p:nvPr/>
          </p:nvSpPr>
          <p:spPr>
            <a:xfrm>
              <a:off x="4955774" y="1744827"/>
              <a:ext cx="329921" cy="329921"/>
            </a:xfrm>
            <a:prstGeom prst="ellipse">
              <a:avLst/>
            </a:prstGeom>
            <a:solidFill>
              <a:srgbClr val="009644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600" kern="0" dirty="0">
                  <a:solidFill>
                    <a:schemeClr val="tx1"/>
                  </a:solidFill>
                </a:rPr>
                <a:t>sap-5</a:t>
              </a:r>
              <a:endParaRPr lang="en-US" sz="800" kern="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23"/>
            <p:cNvCxnSpPr>
              <a:stCxn id="87" idx="6"/>
            </p:cNvCxnSpPr>
            <p:nvPr/>
          </p:nvCxnSpPr>
          <p:spPr>
            <a:xfrm flipV="1">
              <a:off x="5269457" y="1382965"/>
              <a:ext cx="4338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23"/>
            <p:cNvCxnSpPr>
              <a:stCxn id="88" idx="6"/>
            </p:cNvCxnSpPr>
            <p:nvPr/>
          </p:nvCxnSpPr>
          <p:spPr>
            <a:xfrm>
              <a:off x="5285695" y="1909788"/>
              <a:ext cx="4176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ttangolo 90"/>
            <p:cNvSpPr/>
            <p:nvPr/>
          </p:nvSpPr>
          <p:spPr>
            <a:xfrm>
              <a:off x="5338612" y="1115236"/>
              <a:ext cx="428628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 err="1">
                  <a:solidFill>
                    <a:schemeClr val="tx1"/>
                  </a:solidFill>
                </a:rPr>
                <a:t>pkt</a:t>
              </a:r>
              <a:endParaRPr lang="it-IT" sz="1050" dirty="0">
                <a:solidFill>
                  <a:schemeClr val="tx1"/>
                </a:solidFill>
              </a:endParaRPr>
            </a:p>
          </p:txBody>
        </p:sp>
        <p:sp>
          <p:nvSpPr>
            <p:cNvPr id="92" name="Rettangolo 91"/>
            <p:cNvSpPr/>
            <p:nvPr/>
          </p:nvSpPr>
          <p:spPr>
            <a:xfrm>
              <a:off x="5342325" y="1647732"/>
              <a:ext cx="428628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 err="1">
                  <a:solidFill>
                    <a:schemeClr val="tx1"/>
                  </a:solidFill>
                </a:rPr>
                <a:t>pkt</a:t>
              </a:r>
              <a:endParaRPr lang="it-IT" sz="105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71"/>
            <p:cNvSpPr>
              <a:spLocks noChangeArrowheads="1"/>
            </p:cNvSpPr>
            <p:nvPr/>
          </p:nvSpPr>
          <p:spPr bwMode="auto">
            <a:xfrm>
              <a:off x="2571736" y="1714488"/>
              <a:ext cx="866693" cy="141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solidFill>
                    <a:srgbClr val="000000"/>
                  </a:solidFill>
                  <a:cs typeface="Arial" pitchFamily="34" charset="0"/>
                </a:rPr>
                <a:t>physical</a:t>
              </a:r>
              <a:r>
                <a:rPr lang="it-IT" sz="1100" dirty="0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r>
                <a:rPr lang="it-IT" sz="1100" dirty="0">
                  <a:solidFill>
                    <a:srgbClr val="000000"/>
                  </a:solidFill>
                  <a:cs typeface="Arial" pitchFamily="34" charset="0"/>
                </a:rPr>
                <a:t>connection</a:t>
              </a:r>
              <a:endParaRPr lang="it-IT" sz="1100" dirty="0">
                <a:cs typeface="Arial" pitchFamily="34" charset="0"/>
              </a:endParaRPr>
            </a:p>
          </p:txBody>
        </p:sp>
        <p:sp>
          <p:nvSpPr>
            <p:cNvPr id="94" name="Rectangle 71"/>
            <p:cNvSpPr>
              <a:spLocks noChangeArrowheads="1"/>
            </p:cNvSpPr>
            <p:nvPr/>
          </p:nvSpPr>
          <p:spPr bwMode="auto">
            <a:xfrm>
              <a:off x="636537" y="2770923"/>
              <a:ext cx="428331" cy="141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t-IT" sz="1100" dirty="0">
                  <a:solidFill>
                    <a:srgbClr val="000000"/>
                  </a:solidFill>
                  <a:cs typeface="Arial" pitchFamily="34" charset="0"/>
                </a:rPr>
                <a:t>domain-A</a:t>
              </a:r>
              <a:endParaRPr lang="it-IT" sz="1100" dirty="0">
                <a:cs typeface="Arial" pitchFamily="34" charset="0"/>
              </a:endParaRPr>
            </a:p>
          </p:txBody>
        </p:sp>
        <p:sp>
          <p:nvSpPr>
            <p:cNvPr id="95" name="Rectangle 71"/>
            <p:cNvSpPr>
              <a:spLocks noChangeArrowheads="1"/>
            </p:cNvSpPr>
            <p:nvPr/>
          </p:nvSpPr>
          <p:spPr bwMode="auto">
            <a:xfrm>
              <a:off x="5188242" y="2768159"/>
              <a:ext cx="428331" cy="141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t-IT" sz="1100" dirty="0">
                  <a:solidFill>
                    <a:srgbClr val="000000"/>
                  </a:solidFill>
                  <a:cs typeface="Arial" pitchFamily="34" charset="0"/>
                </a:rPr>
                <a:t>domain-B</a:t>
              </a:r>
              <a:endParaRPr lang="it-IT" sz="1100" dirty="0">
                <a:cs typeface="Arial" pitchFamily="34" charset="0"/>
              </a:endParaRPr>
            </a:p>
          </p:txBody>
        </p:sp>
        <p:cxnSp>
          <p:nvCxnSpPr>
            <p:cNvPr id="96" name="Connettore 2 95"/>
            <p:cNvCxnSpPr>
              <a:stCxn id="75" idx="6"/>
              <a:endCxn id="81" idx="1"/>
            </p:cNvCxnSpPr>
            <p:nvPr/>
          </p:nvCxnSpPr>
          <p:spPr>
            <a:xfrm>
              <a:off x="1693563" y="1385659"/>
              <a:ext cx="193678" cy="215838"/>
            </a:xfrm>
            <a:prstGeom prst="straightConnector1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2 96"/>
            <p:cNvCxnSpPr>
              <a:stCxn id="76" idx="6"/>
              <a:endCxn id="81" idx="3"/>
            </p:cNvCxnSpPr>
            <p:nvPr/>
          </p:nvCxnSpPr>
          <p:spPr>
            <a:xfrm flipV="1">
              <a:off x="1698829" y="1745796"/>
              <a:ext cx="188412" cy="167226"/>
            </a:xfrm>
            <a:prstGeom prst="straightConnector1">
              <a:avLst/>
            </a:prstGeom>
            <a:ln w="12700">
              <a:solidFill>
                <a:srgbClr val="00964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2 97"/>
            <p:cNvCxnSpPr>
              <a:stCxn id="82" idx="7"/>
              <a:endCxn id="87" idx="2"/>
            </p:cNvCxnSpPr>
            <p:nvPr/>
          </p:nvCxnSpPr>
          <p:spPr>
            <a:xfrm flipV="1">
              <a:off x="4743122" y="1391378"/>
              <a:ext cx="201680" cy="209594"/>
            </a:xfrm>
            <a:prstGeom prst="straightConnector1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2 98"/>
            <p:cNvCxnSpPr>
              <a:stCxn id="82" idx="5"/>
              <a:endCxn id="88" idx="2"/>
            </p:cNvCxnSpPr>
            <p:nvPr/>
          </p:nvCxnSpPr>
          <p:spPr>
            <a:xfrm>
              <a:off x="4743122" y="1742734"/>
              <a:ext cx="212652" cy="167054"/>
            </a:xfrm>
            <a:prstGeom prst="straightConnector1">
              <a:avLst/>
            </a:prstGeom>
            <a:ln w="12700">
              <a:solidFill>
                <a:srgbClr val="00964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ttangolo 99"/>
            <p:cNvSpPr/>
            <p:nvPr/>
          </p:nvSpPr>
          <p:spPr>
            <a:xfrm>
              <a:off x="2651373" y="1372597"/>
              <a:ext cx="428628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 err="1">
                  <a:solidFill>
                    <a:schemeClr val="tx1"/>
                  </a:solidFill>
                </a:rPr>
                <a:t>pkt</a:t>
              </a:r>
              <a:endParaRPr lang="it-IT" sz="1050" dirty="0">
                <a:solidFill>
                  <a:schemeClr val="tx1"/>
                </a:solidFill>
              </a:endParaRPr>
            </a:p>
          </p:txBody>
        </p:sp>
        <p:sp>
          <p:nvSpPr>
            <p:cNvPr id="101" name="Rettangolo 100"/>
            <p:cNvSpPr/>
            <p:nvPr/>
          </p:nvSpPr>
          <p:spPr>
            <a:xfrm>
              <a:off x="3433567" y="1370822"/>
              <a:ext cx="540949" cy="214314"/>
            </a:xfrm>
            <a:prstGeom prst="rect">
              <a:avLst/>
            </a:prstGeom>
            <a:solidFill>
              <a:srgbClr val="009644"/>
            </a:solidFill>
            <a:ln w="15875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t-IT" sz="1000" dirty="0" err="1">
                  <a:solidFill>
                    <a:schemeClr val="tx1"/>
                  </a:solidFill>
                </a:rPr>
                <a:t>vlan</a:t>
              </a:r>
              <a:r>
                <a:rPr lang="it-IT" sz="1000" dirty="0">
                  <a:solidFill>
                    <a:schemeClr val="tx1"/>
                  </a:solidFill>
                </a:rPr>
                <a:t> 25</a:t>
              </a:r>
            </a:p>
          </p:txBody>
        </p:sp>
        <p:sp>
          <p:nvSpPr>
            <p:cNvPr id="102" name="Rettangolo 101"/>
            <p:cNvSpPr/>
            <p:nvPr/>
          </p:nvSpPr>
          <p:spPr>
            <a:xfrm>
              <a:off x="3958875" y="1370822"/>
              <a:ext cx="428628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 err="1">
                  <a:solidFill>
                    <a:schemeClr val="tx1"/>
                  </a:solidFill>
                </a:rPr>
                <a:t>pkt</a:t>
              </a:r>
              <a:endParaRPr lang="it-IT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620" y="338846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traffic </a:t>
            </a:r>
            <a:r>
              <a:rPr lang="en-US" dirty="0" smtClean="0"/>
              <a:t>steering (2)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endpoint is characterized by information </a:t>
            </a:r>
            <a:r>
              <a:rPr lang="en-US" dirty="0"/>
              <a:t>of the virtual channel </a:t>
            </a:r>
            <a:r>
              <a:rPr lang="en-US" dirty="0" smtClean="0"/>
              <a:t>connected to it</a:t>
            </a:r>
            <a:endParaRPr lang="en-US" dirty="0"/>
          </a:p>
          <a:p>
            <a:pPr lvl="1"/>
            <a:r>
              <a:rPr lang="en-US" dirty="0"/>
              <a:t>This </a:t>
            </a:r>
            <a:r>
              <a:rPr lang="en-US" dirty="0" smtClean="0"/>
              <a:t>enables </a:t>
            </a:r>
            <a:r>
              <a:rPr lang="en-US" dirty="0"/>
              <a:t>each domain orchestrators to properly set up the inter-domain traffic steering</a:t>
            </a:r>
          </a:p>
          <a:p>
            <a:pPr lvl="2"/>
            <a:r>
              <a:rPr lang="en-US" dirty="0"/>
              <a:t>Packets sent through a specific </a:t>
            </a:r>
            <a:r>
              <a:rPr lang="en-US" dirty="0" smtClean="0"/>
              <a:t>endpoint must </a:t>
            </a:r>
            <a:r>
              <a:rPr lang="en-US" dirty="0"/>
              <a:t>be properly labeled </a:t>
            </a:r>
            <a:r>
              <a:rPr lang="en-US" dirty="0" smtClean="0"/>
              <a:t>(e.g., tagged) before being sent </a:t>
            </a:r>
            <a:r>
              <a:rPr lang="en-US" dirty="0"/>
              <a:t>through </a:t>
            </a:r>
            <a:r>
              <a:rPr lang="en-US" dirty="0" smtClean="0"/>
              <a:t>the associated </a:t>
            </a:r>
            <a:r>
              <a:rPr lang="en-US" dirty="0"/>
              <a:t>interface</a:t>
            </a:r>
          </a:p>
          <a:p>
            <a:pPr lvl="2"/>
            <a:r>
              <a:rPr lang="en-US" dirty="0"/>
              <a:t>Packets received from an interface with a particular label must be forwarded to a specific </a:t>
            </a:r>
            <a:r>
              <a:rPr lang="en-US" dirty="0" smtClean="0"/>
              <a:t>endpoint</a:t>
            </a:r>
            <a:endParaRPr lang="en-US" dirty="0"/>
          </a:p>
          <a:p>
            <a:pPr lvl="1"/>
            <a:r>
              <a:rPr lang="en-US" dirty="0"/>
              <a:t>The label should only be used to implement the inter-domain traffic steering</a:t>
            </a:r>
          </a:p>
          <a:p>
            <a:pPr lvl="2"/>
            <a:r>
              <a:rPr lang="en-US" dirty="0" smtClean="0"/>
              <a:t>Packets </a:t>
            </a:r>
            <a:r>
              <a:rPr lang="en-US" dirty="0"/>
              <a:t>should be tagged/encapsulated just before being sent out of the domain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tag/encapsulation should be removed just after the packet classification in the next </a:t>
            </a:r>
            <a:r>
              <a:rPr lang="en-US" dirty="0" smtClean="0"/>
              <a:t>domain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620" y="338846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orchestrators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4417" y="928679"/>
            <a:ext cx="10970683" cy="4524375"/>
          </a:xfrm>
        </p:spPr>
        <p:txBody>
          <a:bodyPr/>
          <a:lstStyle/>
          <a:p>
            <a:r>
              <a:rPr lang="en-US" dirty="0" smtClean="0"/>
              <a:t>Allow the integration of </a:t>
            </a:r>
            <a:r>
              <a:rPr lang="en-US" b="1" dirty="0" smtClean="0"/>
              <a:t>vanilla domains</a:t>
            </a:r>
            <a:r>
              <a:rPr lang="en-US" dirty="0" smtClean="0"/>
              <a:t> in the FROG orchestration framework</a:t>
            </a:r>
          </a:p>
          <a:p>
            <a:r>
              <a:rPr lang="en-US" dirty="0" smtClean="0"/>
              <a:t>Through the interaction with the vanilla domain controller, the domain orchestrator retrieves domain information</a:t>
            </a:r>
          </a:p>
          <a:p>
            <a:pPr lvl="2"/>
            <a:r>
              <a:rPr lang="en-US" dirty="0" smtClean="0"/>
              <a:t>This is then exported on the message bus according to the domain data-model</a:t>
            </a:r>
          </a:p>
          <a:p>
            <a:pPr lvl="3"/>
            <a:r>
              <a:rPr lang="en-US" dirty="0" smtClean="0"/>
              <a:t>At the boot and each time something changes in the domain</a:t>
            </a:r>
          </a:p>
          <a:p>
            <a:r>
              <a:rPr lang="en-US" dirty="0" smtClean="0"/>
              <a:t>Convert the service graph in calls to the northbound API exposed by the vanilla domain controller</a:t>
            </a:r>
          </a:p>
          <a:p>
            <a:pPr lvl="2"/>
            <a:r>
              <a:rPr lang="en-US" dirty="0" smtClean="0"/>
              <a:t>Start the required VNFs</a:t>
            </a:r>
          </a:p>
          <a:p>
            <a:pPr lvl="2"/>
            <a:r>
              <a:rPr lang="en-US" dirty="0" smtClean="0"/>
              <a:t>Configure the links among them</a:t>
            </a:r>
          </a:p>
          <a:p>
            <a:pPr lvl="2"/>
            <a:r>
              <a:rPr lang="en-US" dirty="0" smtClean="0"/>
              <a:t>Set up the inter-domain traffic steering (thanks to the information associated with the endpoints)</a:t>
            </a:r>
          </a:p>
          <a:p>
            <a:r>
              <a:rPr lang="en-US" dirty="0" smtClean="0"/>
              <a:t>[…]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orchestrators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4417" y="928679"/>
            <a:ext cx="10970683" cy="4524375"/>
          </a:xfrm>
        </p:spPr>
        <p:txBody>
          <a:bodyPr/>
          <a:lstStyle/>
          <a:p>
            <a:r>
              <a:rPr lang="en-US" dirty="0" smtClean="0"/>
              <a:t>[…]</a:t>
            </a:r>
          </a:p>
          <a:p>
            <a:r>
              <a:rPr lang="en-US" dirty="0" smtClean="0"/>
              <a:t>We have defined three domain orchestrators, capable to deploy service graphs in different domains</a:t>
            </a:r>
          </a:p>
          <a:p>
            <a:pPr lvl="1"/>
            <a:r>
              <a:rPr lang="en-US" dirty="0" err="1" smtClean="0"/>
              <a:t>OpenStack</a:t>
            </a:r>
            <a:r>
              <a:rPr lang="en-US" dirty="0" smtClean="0"/>
              <a:t>-based data center</a:t>
            </a:r>
          </a:p>
          <a:p>
            <a:pPr lvl="2"/>
            <a:r>
              <a:rPr lang="en-US" dirty="0" err="1" smtClean="0"/>
              <a:t>OpenStack</a:t>
            </a:r>
            <a:r>
              <a:rPr lang="en-US" dirty="0" smtClean="0"/>
              <a:t> to manage virtual machines and intra-domain traffic steering</a:t>
            </a:r>
          </a:p>
          <a:p>
            <a:pPr lvl="2"/>
            <a:r>
              <a:rPr lang="en-US" dirty="0" smtClean="0"/>
              <a:t>(optional) ONOS/</a:t>
            </a:r>
            <a:r>
              <a:rPr lang="en-US" dirty="0" err="1" smtClean="0"/>
              <a:t>OpenDaylight</a:t>
            </a:r>
            <a:r>
              <a:rPr lang="en-US" dirty="0" smtClean="0"/>
              <a:t> to manage the inter-domain traffic steering</a:t>
            </a:r>
          </a:p>
          <a:p>
            <a:pPr lvl="1"/>
            <a:r>
              <a:rPr lang="en-US" dirty="0" smtClean="0"/>
              <a:t>SDN network under the control of ONOS or </a:t>
            </a:r>
            <a:r>
              <a:rPr lang="en-US" dirty="0" err="1" smtClean="0"/>
              <a:t>OpenDaylight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Universal node</a:t>
            </a:r>
          </a:p>
          <a:p>
            <a:pPr lvl="2"/>
            <a:r>
              <a:rPr lang="en-US" dirty="0" smtClean="0"/>
              <a:t>Lightweight orchestrator for resource-constrained devices (e.g., CPE)		</a:t>
            </a:r>
          </a:p>
          <a:p>
            <a:pPr lvl="2"/>
            <a:r>
              <a:rPr lang="en-US" dirty="0" smtClean="0"/>
              <a:t>Can start VNFs in virtual machines, Docker containers and on the bare metal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SDN domain</a:t>
            </a:r>
            <a:endParaRPr lang="it-IT" dirty="0"/>
          </a:p>
        </p:txBody>
      </p:sp>
      <p:sp>
        <p:nvSpPr>
          <p:cNvPr id="116" name="Segnaposto contenuto 2"/>
          <p:cNvSpPr>
            <a:spLocks noGrp="1"/>
          </p:cNvSpPr>
          <p:nvPr>
            <p:ph idx="1"/>
          </p:nvPr>
        </p:nvSpPr>
        <p:spPr>
          <a:xfrm>
            <a:off x="624417" y="1196983"/>
            <a:ext cx="10970683" cy="4524375"/>
          </a:xfrm>
        </p:spPr>
        <p:txBody>
          <a:bodyPr/>
          <a:lstStyle/>
          <a:p>
            <a:r>
              <a:rPr lang="en-US" dirty="0" smtClean="0"/>
              <a:t>The SDN domain consists of </a:t>
            </a:r>
          </a:p>
          <a:p>
            <a:pPr lvl="1"/>
            <a:r>
              <a:rPr lang="en-US" dirty="0" smtClean="0"/>
              <a:t>A set of </a:t>
            </a:r>
            <a:r>
              <a:rPr lang="en-US" dirty="0" err="1" smtClean="0"/>
              <a:t>OpenFlow</a:t>
            </a:r>
            <a:r>
              <a:rPr lang="en-US" dirty="0" smtClean="0"/>
              <a:t> switches</a:t>
            </a:r>
          </a:p>
          <a:p>
            <a:pPr lvl="1"/>
            <a:r>
              <a:rPr lang="en-US" dirty="0" smtClean="0"/>
              <a:t>An SDN controller (we support ONOS and </a:t>
            </a:r>
            <a:r>
              <a:rPr lang="en-US" dirty="0" err="1" smtClean="0"/>
              <a:t>OpenDaylight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SDN domain orchestrator interacts with the </a:t>
            </a:r>
            <a:r>
              <a:rPr lang="en-US" b="1" dirty="0" smtClean="0"/>
              <a:t>vanilla </a:t>
            </a:r>
            <a:r>
              <a:rPr lang="en-US" dirty="0" smtClean="0"/>
              <a:t>controller in order to </a:t>
            </a:r>
          </a:p>
          <a:p>
            <a:pPr lvl="1"/>
            <a:r>
              <a:rPr lang="en-US" dirty="0" smtClean="0"/>
              <a:t>Retrieve domain information to be exposed on the message bus </a:t>
            </a:r>
          </a:p>
          <a:p>
            <a:pPr lvl="2"/>
            <a:r>
              <a:rPr lang="en-US" dirty="0" smtClean="0"/>
              <a:t>E.g., boundary interfaces and available VNFs </a:t>
            </a:r>
          </a:p>
          <a:p>
            <a:pPr lvl="3"/>
            <a:r>
              <a:rPr lang="en-US" dirty="0" smtClean="0"/>
              <a:t>VNFs are implemented as software bundles executed in the SDN controller</a:t>
            </a:r>
          </a:p>
          <a:p>
            <a:pPr lvl="1"/>
            <a:r>
              <a:rPr lang="en-US" dirty="0" smtClean="0"/>
              <a:t>Create network paths and start the software bundles implementing the required VNFs</a:t>
            </a:r>
          </a:p>
          <a:p>
            <a:pPr lvl="2"/>
            <a:r>
              <a:rPr lang="en-US" dirty="0" smtClean="0"/>
              <a:t>Use VLAN tags to set up intra-domain paths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Service graphs must not include two chained VNFs</a:t>
            </a:r>
          </a:p>
          <a:p>
            <a:pPr lvl="1"/>
            <a:r>
              <a:rPr lang="en-US" dirty="0" smtClean="0"/>
              <a:t>ONOS and </a:t>
            </a:r>
            <a:r>
              <a:rPr lang="en-US" dirty="0" err="1" smtClean="0"/>
              <a:t>OpenDaylight</a:t>
            </a:r>
            <a:r>
              <a:rPr lang="en-US" dirty="0" smtClean="0"/>
              <a:t> do not support multiple instances of the same software bundle</a:t>
            </a:r>
          </a:p>
          <a:p>
            <a:pPr lvl="2"/>
            <a:r>
              <a:rPr lang="en-US" dirty="0" smtClean="0"/>
              <a:t>If needed, multi-tenancy must be managed by the software bundle code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735450"/>
            <a:ext cx="10363200" cy="1010540"/>
          </a:xfrm>
        </p:spPr>
        <p:txBody>
          <a:bodyPr/>
          <a:lstStyle/>
          <a:p>
            <a:pPr algn="ctr"/>
            <a:r>
              <a:rPr lang="en-US" dirty="0" smtClean="0"/>
              <a:t>FROG </a:t>
            </a:r>
            <a:r>
              <a:rPr lang="en-US" dirty="0" smtClean="0"/>
              <a:t>Architecture </a:t>
            </a:r>
            <a:r>
              <a:rPr lang="en-US" dirty="0" smtClean="0"/>
              <a:t>and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12192000" cy="1296144"/>
          </a:xfrm>
        </p:spPr>
        <p:txBody>
          <a:bodyPr/>
          <a:lstStyle/>
          <a:p>
            <a:r>
              <a:rPr lang="en-US" dirty="0" smtClean="0"/>
              <a:t>Ivano Cerrato, </a:t>
            </a:r>
            <a:r>
              <a:rPr lang="en-US" dirty="0" err="1" smtClean="0"/>
              <a:t>Fulvio</a:t>
            </a:r>
            <a:r>
              <a:rPr lang="en-US" dirty="0" smtClean="0"/>
              <a:t> </a:t>
            </a:r>
            <a:r>
              <a:rPr lang="en-US" dirty="0" err="1" smtClean="0"/>
              <a:t>Risso</a:t>
            </a:r>
            <a:endParaRPr lang="en-US" dirty="0"/>
          </a:p>
          <a:p>
            <a:r>
              <a:rPr lang="it-IT" i="1" dirty="0"/>
              <a:t> Politecnico di Torino</a:t>
            </a:r>
          </a:p>
        </p:txBody>
      </p:sp>
      <p:pic>
        <p:nvPicPr>
          <p:cNvPr id="8" name="Picture 2" descr="https://upload.wikimedia.org/wikipedia/it/thumb/2/27/Politecnico_di_Torino_-_Logo.svg/1024px-Politecnico_di_Torino_-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30" y="4762500"/>
            <a:ext cx="1289175" cy="128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raw.githubusercontent.com/netgroup-polito/frog4/master/images/fr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01" y="785794"/>
            <a:ext cx="15525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679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OpenStack</a:t>
            </a:r>
            <a:r>
              <a:rPr lang="en-US" dirty="0" smtClean="0"/>
              <a:t>-based domain (1)</a:t>
            </a:r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4615993" y="2557831"/>
            <a:ext cx="3793471" cy="735394"/>
          </a:xfrm>
          <a:prstGeom prst="rect">
            <a:avLst/>
          </a:prstGeom>
          <a:solidFill>
            <a:srgbClr val="FFFFCC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18000" rIns="468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176431"/>
            <a:r>
              <a:rPr lang="it-IT" sz="1200" kern="0" dirty="0" err="1">
                <a:solidFill>
                  <a:prstClr val="black"/>
                </a:solidFill>
                <a:cs typeface="Arial"/>
              </a:rPr>
              <a:t>OpenStack</a:t>
            </a:r>
            <a:endParaRPr lang="it-IT" sz="1200" kern="0" dirty="0">
              <a:solidFill>
                <a:prstClr val="black"/>
              </a:solidFill>
              <a:cs typeface="Arial"/>
            </a:endParaRPr>
          </a:p>
          <a:p>
            <a:pPr algn="ctr" defTabSz="4176431"/>
            <a:r>
              <a:rPr lang="it-IT" sz="1200" kern="0" dirty="0">
                <a:solidFill>
                  <a:prstClr val="black"/>
                </a:solidFill>
                <a:cs typeface="Arial"/>
              </a:rPr>
              <a:t>Controller</a:t>
            </a:r>
          </a:p>
        </p:txBody>
      </p:sp>
      <p:sp>
        <p:nvSpPr>
          <p:cNvPr id="70" name="Rectangle 31"/>
          <p:cNvSpPr>
            <a:spLocks noChangeArrowheads="1"/>
          </p:cNvSpPr>
          <p:nvPr/>
        </p:nvSpPr>
        <p:spPr bwMode="auto">
          <a:xfrm>
            <a:off x="2763353" y="3448727"/>
            <a:ext cx="3985763" cy="1952565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it-IT" sz="1200" dirty="0"/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792612" y="2360702"/>
            <a:ext cx="10462628" cy="3542016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1200"/>
          </a:p>
        </p:txBody>
      </p:sp>
      <p:sp>
        <p:nvSpPr>
          <p:cNvPr id="72" name="Rectangle 31"/>
          <p:cNvSpPr>
            <a:spLocks noChangeArrowheads="1"/>
          </p:cNvSpPr>
          <p:nvPr/>
        </p:nvSpPr>
        <p:spPr bwMode="auto">
          <a:xfrm>
            <a:off x="2597279" y="3543844"/>
            <a:ext cx="3985763" cy="1952565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it-IT" sz="1200" dirty="0"/>
          </a:p>
        </p:txBody>
      </p:sp>
      <p:cxnSp>
        <p:nvCxnSpPr>
          <p:cNvPr id="73" name="Connettore 2 72"/>
          <p:cNvCxnSpPr>
            <a:stCxn id="125" idx="3"/>
            <a:endCxn id="78" idx="1"/>
          </p:cNvCxnSpPr>
          <p:nvPr/>
        </p:nvCxnSpPr>
        <p:spPr>
          <a:xfrm>
            <a:off x="2862558" y="2872341"/>
            <a:ext cx="1939885" cy="255043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sm" len="sm"/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82"/>
          <p:cNvCxnSpPr>
            <a:endCxn id="104" idx="0"/>
          </p:cNvCxnSpPr>
          <p:nvPr/>
        </p:nvCxnSpPr>
        <p:spPr>
          <a:xfrm flipH="1">
            <a:off x="10103796" y="2314763"/>
            <a:ext cx="12235" cy="87944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86"/>
          <p:cNvCxnSpPr/>
          <p:nvPr/>
        </p:nvCxnSpPr>
        <p:spPr>
          <a:xfrm rot="5400000">
            <a:off x="4686199" y="2730874"/>
            <a:ext cx="573631" cy="369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19"/>
          <p:cNvCxnSpPr/>
          <p:nvPr/>
        </p:nvCxnSpPr>
        <p:spPr>
          <a:xfrm flipH="1">
            <a:off x="5110526" y="5464613"/>
            <a:ext cx="2" cy="353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38"/>
          <p:cNvCxnSpPr/>
          <p:nvPr/>
        </p:nvCxnSpPr>
        <p:spPr>
          <a:xfrm flipH="1">
            <a:off x="6273040" y="4860783"/>
            <a:ext cx="2" cy="934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4802443" y="3025917"/>
            <a:ext cx="1521909" cy="202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dirty="0">
                <a:solidFill>
                  <a:srgbClr val="000000"/>
                </a:solidFill>
                <a:cs typeface="Arial" pitchFamily="34" charset="0"/>
              </a:rPr>
              <a:t>Nova server</a:t>
            </a:r>
          </a:p>
        </p:txBody>
      </p:sp>
      <p:sp>
        <p:nvSpPr>
          <p:cNvPr id="79" name="Rectangle 31"/>
          <p:cNvSpPr>
            <a:spLocks noChangeArrowheads="1"/>
          </p:cNvSpPr>
          <p:nvPr/>
        </p:nvSpPr>
        <p:spPr bwMode="auto">
          <a:xfrm>
            <a:off x="2431206" y="3642827"/>
            <a:ext cx="3985763" cy="1952565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36000" bIns="36000" numCol="1" anchor="b" anchorCtr="0" compatLnSpc="1">
            <a:prstTxWarp prst="textNoShape">
              <a:avLst/>
            </a:prstTxWarp>
          </a:bodyPr>
          <a:lstStyle/>
          <a:p>
            <a:pPr algn="r"/>
            <a:r>
              <a:rPr lang="it-IT" sz="1200" dirty="0"/>
              <a:t>Compute </a:t>
            </a:r>
            <a:r>
              <a:rPr lang="it-IT" sz="1200" dirty="0" err="1"/>
              <a:t>node</a:t>
            </a:r>
            <a:r>
              <a:rPr lang="it-IT" sz="1200" dirty="0"/>
              <a:t>(s)</a:t>
            </a:r>
          </a:p>
        </p:txBody>
      </p:sp>
      <p:sp>
        <p:nvSpPr>
          <p:cNvPr id="80" name="Rectangle 17"/>
          <p:cNvSpPr>
            <a:spLocks noChangeArrowheads="1"/>
          </p:cNvSpPr>
          <p:nvPr/>
        </p:nvSpPr>
        <p:spPr bwMode="auto">
          <a:xfrm>
            <a:off x="4887090" y="4367748"/>
            <a:ext cx="1481313" cy="229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dirty="0" err="1">
                <a:solidFill>
                  <a:srgbClr val="000000"/>
                </a:solidFill>
                <a:cs typeface="Arial" pitchFamily="34" charset="0"/>
              </a:rPr>
              <a:t>OvS</a:t>
            </a:r>
            <a:r>
              <a:rPr lang="it-IT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cs typeface="Arial" pitchFamily="34" charset="0"/>
              </a:rPr>
              <a:t>daemon</a:t>
            </a:r>
            <a:endParaRPr lang="it-IT" sz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1" name="CasellaDiTesto 80"/>
          <p:cNvSpPr txBox="1"/>
          <p:nvPr/>
        </p:nvSpPr>
        <p:spPr>
          <a:xfrm>
            <a:off x="4070611" y="4689279"/>
            <a:ext cx="926518" cy="27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cs typeface="Arial" pitchFamily="34" charset="0"/>
              </a:rPr>
              <a:t>br-int</a:t>
            </a:r>
            <a:endParaRPr lang="en-US" sz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2" name="CasellaDiTesto 81"/>
          <p:cNvSpPr txBox="1"/>
          <p:nvPr/>
        </p:nvSpPr>
        <p:spPr>
          <a:xfrm>
            <a:off x="2595173" y="4920663"/>
            <a:ext cx="974300" cy="27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cs typeface="Arial" pitchFamily="34" charset="0"/>
              </a:rPr>
              <a:t>br-ext</a:t>
            </a:r>
            <a:endParaRPr lang="en-US" sz="120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83" name="Straight Arrow Connector 72"/>
          <p:cNvCxnSpPr/>
          <p:nvPr/>
        </p:nvCxnSpPr>
        <p:spPr>
          <a:xfrm rot="5400000">
            <a:off x="4907445" y="4448172"/>
            <a:ext cx="474648" cy="794760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72"/>
          <p:cNvCxnSpPr>
            <a:stCxn id="80" idx="2"/>
            <a:endCxn id="116" idx="3"/>
          </p:cNvCxnSpPr>
          <p:nvPr/>
        </p:nvCxnSpPr>
        <p:spPr>
          <a:xfrm rot="5400000">
            <a:off x="4143405" y="3804733"/>
            <a:ext cx="691876" cy="2276809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79"/>
          <p:cNvCxnSpPr>
            <a:stCxn id="112" idx="2"/>
          </p:cNvCxnSpPr>
          <p:nvPr/>
        </p:nvCxnSpPr>
        <p:spPr>
          <a:xfrm rot="16200000" flipH="1">
            <a:off x="3865122" y="4665396"/>
            <a:ext cx="485091" cy="250226"/>
          </a:xfrm>
          <a:prstGeom prst="bentConnector3">
            <a:avLst>
              <a:gd name="adj1" fmla="val 99749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7"/>
          <p:cNvSpPr>
            <a:spLocks noChangeArrowheads="1"/>
          </p:cNvSpPr>
          <p:nvPr/>
        </p:nvSpPr>
        <p:spPr bwMode="auto">
          <a:xfrm>
            <a:off x="2506968" y="4698866"/>
            <a:ext cx="1323385" cy="221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pitchFamily="34" charset="0"/>
              </a:rPr>
              <a:t>Hypervisor</a:t>
            </a:r>
          </a:p>
        </p:txBody>
      </p:sp>
      <p:cxnSp>
        <p:nvCxnSpPr>
          <p:cNvPr id="87" name="Straight Connector 133"/>
          <p:cNvCxnSpPr>
            <a:stCxn id="116" idx="2"/>
          </p:cNvCxnSpPr>
          <p:nvPr/>
        </p:nvCxnSpPr>
        <p:spPr>
          <a:xfrm flipH="1">
            <a:off x="3049637" y="5463660"/>
            <a:ext cx="8385" cy="40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79"/>
          <p:cNvCxnSpPr>
            <a:endCxn id="80" idx="3"/>
          </p:cNvCxnSpPr>
          <p:nvPr/>
        </p:nvCxnSpPr>
        <p:spPr>
          <a:xfrm rot="10800000" flipV="1">
            <a:off x="6368405" y="3449727"/>
            <a:ext cx="3702414" cy="1032746"/>
          </a:xfrm>
          <a:prstGeom prst="bentConnector3">
            <a:avLst>
              <a:gd name="adj1" fmla="val 10288"/>
            </a:avLst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12"/>
          <p:cNvCxnSpPr/>
          <p:nvPr/>
        </p:nvCxnSpPr>
        <p:spPr>
          <a:xfrm>
            <a:off x="5598576" y="3237809"/>
            <a:ext cx="0" cy="22159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09"/>
          <p:cNvCxnSpPr/>
          <p:nvPr/>
        </p:nvCxnSpPr>
        <p:spPr>
          <a:xfrm>
            <a:off x="5036905" y="3237809"/>
            <a:ext cx="0" cy="46965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06"/>
          <p:cNvCxnSpPr/>
          <p:nvPr/>
        </p:nvCxnSpPr>
        <p:spPr>
          <a:xfrm flipH="1">
            <a:off x="5291875" y="3222321"/>
            <a:ext cx="10896" cy="319184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6"/>
          <p:cNvCxnSpPr/>
          <p:nvPr/>
        </p:nvCxnSpPr>
        <p:spPr>
          <a:xfrm rot="5400000">
            <a:off x="3053718" y="1934883"/>
            <a:ext cx="349167" cy="3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71"/>
          <p:cNvSpPr>
            <a:spLocks noChangeArrowheads="1"/>
          </p:cNvSpPr>
          <p:nvPr/>
        </p:nvSpPr>
        <p:spPr bwMode="auto">
          <a:xfrm>
            <a:off x="3356254" y="1867193"/>
            <a:ext cx="10681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200" dirty="0">
                <a:solidFill>
                  <a:srgbClr val="000000"/>
                </a:solidFill>
                <a:cs typeface="Arial" pitchFamily="34" charset="0"/>
              </a:rPr>
              <a:t>Service </a:t>
            </a:r>
            <a:r>
              <a:rPr lang="en-US" sz="1200" dirty="0" smtClean="0">
                <a:solidFill>
                  <a:srgbClr val="000000"/>
                </a:solidFill>
                <a:cs typeface="Arial" pitchFamily="34" charset="0"/>
              </a:rPr>
              <a:t>graph</a:t>
            </a:r>
            <a:endParaRPr lang="en-US" sz="1200" dirty="0">
              <a:cs typeface="Arial" pitchFamily="34" charset="0"/>
            </a:endParaRPr>
          </a:p>
        </p:txBody>
      </p:sp>
      <p:cxnSp>
        <p:nvCxnSpPr>
          <p:cNvPr id="94" name="Straight Arrow Connector 36"/>
          <p:cNvCxnSpPr/>
          <p:nvPr/>
        </p:nvCxnSpPr>
        <p:spPr>
          <a:xfrm rot="5400000">
            <a:off x="8032230" y="1934883"/>
            <a:ext cx="349167" cy="36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7"/>
          <p:cNvSpPr/>
          <p:nvPr/>
        </p:nvSpPr>
        <p:spPr bwMode="auto">
          <a:xfrm>
            <a:off x="623888" y="2124823"/>
            <a:ext cx="10798750" cy="328006"/>
          </a:xfrm>
          <a:prstGeom prst="roundRect">
            <a:avLst/>
          </a:prstGeom>
          <a:solidFill>
            <a:srgbClr val="FFE8B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 err="1"/>
              <a:t>OpenStack</a:t>
            </a:r>
            <a:r>
              <a:rPr lang="en-US" sz="1200" dirty="0"/>
              <a:t> domain orchestrator</a:t>
            </a:r>
          </a:p>
        </p:txBody>
      </p:sp>
      <p:sp>
        <p:nvSpPr>
          <p:cNvPr id="96" name="Rectangle 71"/>
          <p:cNvSpPr>
            <a:spLocks noChangeArrowheads="1"/>
          </p:cNvSpPr>
          <p:nvPr/>
        </p:nvSpPr>
        <p:spPr bwMode="auto">
          <a:xfrm>
            <a:off x="8374733" y="1867193"/>
            <a:ext cx="15356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200" dirty="0">
                <a:solidFill>
                  <a:srgbClr val="000000"/>
                </a:solidFill>
                <a:cs typeface="Arial" pitchFamily="34" charset="0"/>
              </a:rPr>
              <a:t>Domain information</a:t>
            </a:r>
            <a:endParaRPr lang="it-IT" sz="1200" dirty="0">
              <a:cs typeface="Arial" pitchFamily="34" charset="0"/>
            </a:endParaRPr>
          </a:p>
        </p:txBody>
      </p:sp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4338833" y="3710700"/>
            <a:ext cx="1480878" cy="227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pitchFamily="34" charset="0"/>
              </a:rPr>
              <a:t>Nova agent</a:t>
            </a:r>
          </a:p>
        </p:txBody>
      </p:sp>
      <p:cxnSp>
        <p:nvCxnSpPr>
          <p:cNvPr id="98" name="Connettore 2 77"/>
          <p:cNvCxnSpPr/>
          <p:nvPr/>
        </p:nvCxnSpPr>
        <p:spPr>
          <a:xfrm rot="10800000">
            <a:off x="2013030" y="3054122"/>
            <a:ext cx="416083" cy="1077558"/>
          </a:xfrm>
          <a:prstGeom prst="bentConnector2">
            <a:avLst/>
          </a:prstGeom>
          <a:ln w="9525">
            <a:solidFill>
              <a:schemeClr val="tx1"/>
            </a:solidFill>
            <a:prstDash val="sysDot"/>
            <a:headEnd type="arrow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31"/>
          <p:cNvSpPr>
            <a:spLocks noChangeArrowheads="1"/>
          </p:cNvSpPr>
          <p:nvPr/>
        </p:nvSpPr>
        <p:spPr bwMode="auto">
          <a:xfrm>
            <a:off x="7435550" y="4784077"/>
            <a:ext cx="3487543" cy="872438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36000" tIns="0" rIns="0" bIns="36000" numCol="1" anchor="b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Network  node</a:t>
            </a:r>
          </a:p>
        </p:txBody>
      </p:sp>
      <p:sp>
        <p:nvSpPr>
          <p:cNvPr id="100" name="Rectangle 17"/>
          <p:cNvSpPr>
            <a:spLocks noChangeArrowheads="1"/>
          </p:cNvSpPr>
          <p:nvPr/>
        </p:nvSpPr>
        <p:spPr bwMode="auto">
          <a:xfrm>
            <a:off x="7541453" y="4867230"/>
            <a:ext cx="1653693" cy="21788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dirty="0" err="1">
                <a:solidFill>
                  <a:srgbClr val="000000"/>
                </a:solidFill>
                <a:cs typeface="Arial" pitchFamily="34" charset="0"/>
              </a:rPr>
              <a:t>Neutron</a:t>
            </a:r>
            <a:r>
              <a:rPr lang="it-IT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cs typeface="Arial" pitchFamily="34" charset="0"/>
              </a:rPr>
              <a:t>agent</a:t>
            </a:r>
            <a:endParaRPr lang="it-IT" sz="120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101" name="Straight Arrow Connector 89"/>
          <p:cNvCxnSpPr/>
          <p:nvPr/>
        </p:nvCxnSpPr>
        <p:spPr>
          <a:xfrm flipH="1">
            <a:off x="7630964" y="3217194"/>
            <a:ext cx="2" cy="1805334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38"/>
          <p:cNvCxnSpPr/>
          <p:nvPr/>
        </p:nvCxnSpPr>
        <p:spPr>
          <a:xfrm>
            <a:off x="9779195" y="5517481"/>
            <a:ext cx="0" cy="313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86"/>
          <p:cNvCxnSpPr/>
          <p:nvPr/>
        </p:nvCxnSpPr>
        <p:spPr>
          <a:xfrm rot="16200000" flipH="1">
            <a:off x="7799336" y="2738716"/>
            <a:ext cx="57363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38"/>
          <p:cNvSpPr>
            <a:spLocks/>
          </p:cNvSpPr>
          <p:nvPr/>
        </p:nvSpPr>
        <p:spPr bwMode="auto">
          <a:xfrm>
            <a:off x="9042786" y="3194205"/>
            <a:ext cx="2122017" cy="421896"/>
          </a:xfrm>
          <a:prstGeom prst="roundRect">
            <a:avLst>
              <a:gd name="adj" fmla="val 11359"/>
            </a:avLst>
          </a:prstGeom>
          <a:solidFill>
            <a:srgbClr val="DCE6F2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200" dirty="0"/>
              <a:t>SDN controller (ONOS/ODL)</a:t>
            </a:r>
          </a:p>
        </p:txBody>
      </p:sp>
      <p:cxnSp>
        <p:nvCxnSpPr>
          <p:cNvPr id="105" name="Connettore 2 104"/>
          <p:cNvCxnSpPr/>
          <p:nvPr/>
        </p:nvCxnSpPr>
        <p:spPr>
          <a:xfrm>
            <a:off x="10228794" y="3616101"/>
            <a:ext cx="0" cy="140642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2 77"/>
          <p:cNvCxnSpPr/>
          <p:nvPr/>
        </p:nvCxnSpPr>
        <p:spPr>
          <a:xfrm rot="10800000">
            <a:off x="2099923" y="3048379"/>
            <a:ext cx="497356" cy="535260"/>
          </a:xfrm>
          <a:prstGeom prst="bentConnector2">
            <a:avLst/>
          </a:prstGeom>
          <a:ln w="9525">
            <a:solidFill>
              <a:schemeClr val="tx1"/>
            </a:solidFill>
            <a:prstDash val="sysDot"/>
            <a:headEnd type="arrow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77"/>
          <p:cNvCxnSpPr/>
          <p:nvPr/>
        </p:nvCxnSpPr>
        <p:spPr>
          <a:xfrm rot="10800000">
            <a:off x="2201786" y="2975847"/>
            <a:ext cx="567137" cy="512292"/>
          </a:xfrm>
          <a:prstGeom prst="bentConnector2">
            <a:avLst/>
          </a:prstGeom>
          <a:ln w="9525">
            <a:solidFill>
              <a:schemeClr val="tx1"/>
            </a:solidFill>
            <a:prstDash val="sysDot"/>
            <a:headEnd type="arrow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35"/>
          <p:cNvSpPr>
            <a:spLocks/>
          </p:cNvSpPr>
          <p:nvPr/>
        </p:nvSpPr>
        <p:spPr bwMode="auto">
          <a:xfrm>
            <a:off x="1045253" y="5762350"/>
            <a:ext cx="9877840" cy="288168"/>
          </a:xfrm>
          <a:prstGeom prst="roundRect">
            <a:avLst/>
          </a:prstGeom>
          <a:solidFill>
            <a:srgbClr val="DCE6F2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1200" dirty="0"/>
              <a:t>Datacenter </a:t>
            </a:r>
            <a:r>
              <a:rPr lang="it-IT" sz="1200" dirty="0" err="1"/>
              <a:t>physical</a:t>
            </a:r>
            <a:r>
              <a:rPr lang="it-IT" sz="1200" dirty="0"/>
              <a:t> network</a:t>
            </a:r>
          </a:p>
        </p:txBody>
      </p:sp>
      <p:cxnSp>
        <p:nvCxnSpPr>
          <p:cNvPr id="110" name="Connettore a gomito 27"/>
          <p:cNvCxnSpPr>
            <a:stCxn id="97" idx="1"/>
          </p:cNvCxnSpPr>
          <p:nvPr/>
        </p:nvCxnSpPr>
        <p:spPr>
          <a:xfrm rot="10800000" flipV="1">
            <a:off x="2862560" y="3824462"/>
            <a:ext cx="1476275" cy="897247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a gomito 136"/>
          <p:cNvCxnSpPr>
            <a:endCxn id="104" idx="1"/>
          </p:cNvCxnSpPr>
          <p:nvPr/>
        </p:nvCxnSpPr>
        <p:spPr>
          <a:xfrm rot="16200000" flipH="1">
            <a:off x="8289587" y="2651953"/>
            <a:ext cx="189826" cy="1316571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ngolo ripiegato 899"/>
          <p:cNvSpPr/>
          <p:nvPr/>
        </p:nvSpPr>
        <p:spPr>
          <a:xfrm>
            <a:off x="3465160" y="4278853"/>
            <a:ext cx="1034787" cy="269112"/>
          </a:xfrm>
          <a:prstGeom prst="foldedCorner">
            <a:avLst>
              <a:gd name="adj" fmla="val 0"/>
            </a:avLst>
          </a:prstGeom>
          <a:solidFill>
            <a:sysClr val="window" lastClr="FFFFFF">
              <a:lumMod val="95000"/>
            </a:sysClr>
          </a:solidFill>
          <a:ln w="15875" cap="rnd" cmpd="sng" algn="ctr">
            <a:solidFill>
              <a:srgbClr val="00B050"/>
            </a:solidFill>
            <a:prstDash val="solid"/>
            <a:round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VM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13" name="Connettore diritto 1053"/>
          <p:cNvCxnSpPr>
            <a:endCxn id="112" idx="1"/>
          </p:cNvCxnSpPr>
          <p:nvPr/>
        </p:nvCxnSpPr>
        <p:spPr>
          <a:xfrm rot="5400000" flipH="1" flipV="1">
            <a:off x="3186252" y="4410371"/>
            <a:ext cx="275870" cy="281947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32"/>
          <p:cNvCxnSpPr/>
          <p:nvPr/>
        </p:nvCxnSpPr>
        <p:spPr>
          <a:xfrm>
            <a:off x="3271990" y="5165425"/>
            <a:ext cx="10503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https://cdn2.iconfinder.com/data/icons/networking-icons-1/512/networking_icons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81" y="4908290"/>
            <a:ext cx="585830" cy="3491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https://cdn2.iconfinder.com/data/icons/networking-icons-1/512/networking_icons-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08" y="5114493"/>
            <a:ext cx="585830" cy="3491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5" descr="E:\Multidomain\of.jpe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61015" y="5308291"/>
            <a:ext cx="323771" cy="185391"/>
          </a:xfrm>
          <a:prstGeom prst="rect">
            <a:avLst/>
          </a:prstGeom>
          <a:noFill/>
          <a:effectLst/>
        </p:spPr>
      </p:pic>
      <p:pic>
        <p:nvPicPr>
          <p:cNvPr id="118" name="Picture 5" descr="E:\Multidomain\of.jpe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38408" y="5105141"/>
            <a:ext cx="323771" cy="185391"/>
          </a:xfrm>
          <a:prstGeom prst="rect">
            <a:avLst/>
          </a:prstGeom>
          <a:noFill/>
          <a:effectLst/>
        </p:spPr>
      </p:pic>
      <p:sp>
        <p:nvSpPr>
          <p:cNvPr id="119" name="Rectangle 17"/>
          <p:cNvSpPr>
            <a:spLocks noChangeArrowheads="1"/>
          </p:cNvSpPr>
          <p:nvPr/>
        </p:nvSpPr>
        <p:spPr bwMode="auto">
          <a:xfrm>
            <a:off x="9395042" y="4870036"/>
            <a:ext cx="1481313" cy="229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dirty="0" err="1">
                <a:solidFill>
                  <a:srgbClr val="000000"/>
                </a:solidFill>
                <a:cs typeface="Arial" pitchFamily="34" charset="0"/>
              </a:rPr>
              <a:t>OvS</a:t>
            </a:r>
            <a:r>
              <a:rPr lang="it-IT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cs typeface="Arial" pitchFamily="34" charset="0"/>
              </a:rPr>
              <a:t>daemon</a:t>
            </a:r>
            <a:endParaRPr lang="it-IT" sz="12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20" name="Picture 2" descr="https://cdn2.iconfinder.com/data/icons/networking-icons-1/512/networking_icons-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280" y="5246226"/>
            <a:ext cx="585830" cy="3491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72"/>
          <p:cNvCxnSpPr>
            <a:endCxn id="120" idx="3"/>
          </p:cNvCxnSpPr>
          <p:nvPr/>
        </p:nvCxnSpPr>
        <p:spPr>
          <a:xfrm rot="5400000">
            <a:off x="10048752" y="5120437"/>
            <a:ext cx="323730" cy="277014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5" descr="E:\Multidomain\of.jpe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32129" y="5442398"/>
            <a:ext cx="323771" cy="185391"/>
          </a:xfrm>
          <a:prstGeom prst="rect">
            <a:avLst/>
          </a:prstGeom>
          <a:noFill/>
          <a:effectLst/>
        </p:spPr>
      </p:pic>
      <p:sp>
        <p:nvSpPr>
          <p:cNvPr id="123" name="CasellaDiTesto 122"/>
          <p:cNvSpPr txBox="1"/>
          <p:nvPr/>
        </p:nvSpPr>
        <p:spPr>
          <a:xfrm>
            <a:off x="9298119" y="5033056"/>
            <a:ext cx="974300" cy="27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cs typeface="Arial" pitchFamily="34" charset="0"/>
              </a:rPr>
              <a:t>br-ext</a:t>
            </a:r>
            <a:endParaRPr lang="en-US" sz="120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124" name="Straight Arrow Connector 86"/>
          <p:cNvCxnSpPr/>
          <p:nvPr/>
        </p:nvCxnSpPr>
        <p:spPr>
          <a:xfrm>
            <a:off x="1912990" y="2314763"/>
            <a:ext cx="0" cy="41796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6"/>
          <p:cNvSpPr>
            <a:spLocks noChangeArrowheads="1"/>
          </p:cNvSpPr>
          <p:nvPr/>
        </p:nvSpPr>
        <p:spPr bwMode="auto">
          <a:xfrm>
            <a:off x="1354062" y="2596770"/>
            <a:ext cx="1508496" cy="551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dirty="0" err="1">
                <a:solidFill>
                  <a:srgbClr val="000000"/>
                </a:solidFill>
                <a:cs typeface="Arial" pitchFamily="34" charset="0"/>
              </a:rPr>
              <a:t>OpenStack</a:t>
            </a:r>
            <a:endParaRPr lang="it-IT" sz="1200" dirty="0">
              <a:solidFill>
                <a:srgbClr val="000000"/>
              </a:solidFill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dirty="0" err="1">
                <a:solidFill>
                  <a:srgbClr val="000000"/>
                </a:solidFill>
                <a:cs typeface="Arial" pitchFamily="34" charset="0"/>
              </a:rPr>
              <a:t>images</a:t>
            </a:r>
            <a:r>
              <a:rPr lang="it-IT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cs typeface="Arial" pitchFamily="34" charset="0"/>
              </a:rPr>
              <a:t>repository</a:t>
            </a:r>
            <a:endParaRPr lang="it-IT" sz="1200" dirty="0">
              <a:cs typeface="Arial" pitchFamily="34" charset="0"/>
            </a:endParaRPr>
          </a:p>
        </p:txBody>
      </p:sp>
      <p:pic>
        <p:nvPicPr>
          <p:cNvPr id="126" name="Picture 80" descr="E:\Multidomain\database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5929" y="2894294"/>
            <a:ext cx="870883" cy="359452"/>
          </a:xfrm>
          <a:prstGeom prst="rect">
            <a:avLst/>
          </a:prstGeom>
          <a:noFill/>
        </p:spPr>
      </p:pic>
      <p:sp>
        <p:nvSpPr>
          <p:cNvPr id="127" name="Rectangle 17"/>
          <p:cNvSpPr>
            <a:spLocks noChangeArrowheads="1"/>
          </p:cNvSpPr>
          <p:nvPr/>
        </p:nvSpPr>
        <p:spPr bwMode="auto">
          <a:xfrm>
            <a:off x="6579320" y="3025917"/>
            <a:ext cx="1725748" cy="196404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pitchFamily="34" charset="0"/>
              </a:rPr>
              <a:t>Neutron server</a:t>
            </a:r>
          </a:p>
        </p:txBody>
      </p:sp>
      <p:sp>
        <p:nvSpPr>
          <p:cNvPr id="128" name="Rectangle 17"/>
          <p:cNvSpPr>
            <a:spLocks noChangeArrowheads="1"/>
          </p:cNvSpPr>
          <p:nvPr/>
        </p:nvSpPr>
        <p:spPr bwMode="auto">
          <a:xfrm>
            <a:off x="4695394" y="4041346"/>
            <a:ext cx="1653693" cy="217884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1200" dirty="0" err="1">
                <a:solidFill>
                  <a:srgbClr val="000000"/>
                </a:solidFill>
                <a:cs typeface="Arial" pitchFamily="34" charset="0"/>
              </a:rPr>
              <a:t>Neutron</a:t>
            </a:r>
            <a:r>
              <a:rPr lang="it-IT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cs typeface="Arial" pitchFamily="34" charset="0"/>
              </a:rPr>
              <a:t>agent</a:t>
            </a:r>
            <a:endParaRPr lang="it-IT" sz="120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129" name="Straight Arrow Connector 89"/>
          <p:cNvCxnSpPr>
            <a:endCxn id="128" idx="3"/>
          </p:cNvCxnSpPr>
          <p:nvPr/>
        </p:nvCxnSpPr>
        <p:spPr>
          <a:xfrm rot="5400000">
            <a:off x="6351968" y="3270724"/>
            <a:ext cx="876683" cy="882446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71"/>
          <p:cNvSpPr>
            <a:spLocks noChangeArrowheads="1"/>
          </p:cNvSpPr>
          <p:nvPr/>
        </p:nvSpPr>
        <p:spPr bwMode="auto">
          <a:xfrm>
            <a:off x="8708633" y="6094618"/>
            <a:ext cx="2886467" cy="19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z="1200" dirty="0">
                <a:solidFill>
                  <a:srgbClr val="000000"/>
                </a:solidFill>
                <a:cs typeface="Arial" pitchFamily="34" charset="0"/>
              </a:rPr>
              <a:t>Datacenter exit </a:t>
            </a:r>
            <a:r>
              <a:rPr lang="it-IT" sz="1200" dirty="0" err="1">
                <a:solidFill>
                  <a:srgbClr val="000000"/>
                </a:solidFill>
                <a:cs typeface="Arial" pitchFamily="34" charset="0"/>
              </a:rPr>
              <a:t>interface</a:t>
            </a:r>
            <a:endParaRPr lang="it-IT" sz="1200" dirty="0">
              <a:cs typeface="Arial" pitchFamily="34" charset="0"/>
            </a:endParaRPr>
          </a:p>
        </p:txBody>
      </p:sp>
      <p:cxnSp>
        <p:nvCxnSpPr>
          <p:cNvPr id="131" name="Straight Arrow Connector 75"/>
          <p:cNvCxnSpPr>
            <a:stCxn id="130" idx="0"/>
          </p:cNvCxnSpPr>
          <p:nvPr/>
        </p:nvCxnSpPr>
        <p:spPr>
          <a:xfrm flipH="1" flipV="1">
            <a:off x="9846844" y="5687110"/>
            <a:ext cx="305022" cy="4075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67"/>
          <p:cNvCxnSpPr>
            <a:stCxn id="137" idx="3"/>
            <a:endCxn id="142" idx="2"/>
          </p:cNvCxnSpPr>
          <p:nvPr/>
        </p:nvCxnSpPr>
        <p:spPr bwMode="auto">
          <a:xfrm>
            <a:off x="4056703" y="1339156"/>
            <a:ext cx="253346" cy="0"/>
          </a:xfrm>
          <a:prstGeom prst="line">
            <a:avLst/>
          </a:prstGeom>
          <a:solidFill>
            <a:srgbClr val="DCE6F2"/>
          </a:solidFill>
          <a:ln w="25400">
            <a:solidFill>
              <a:srgbClr val="DCE6F2"/>
            </a:solidFill>
            <a:prstDash val="solid"/>
            <a:round/>
            <a:headEnd/>
            <a:tailEnd/>
          </a:ln>
        </p:spPr>
      </p:cxnSp>
      <p:sp>
        <p:nvSpPr>
          <p:cNvPr id="135" name="Rounded Rectangle 43"/>
          <p:cNvSpPr/>
          <p:nvPr/>
        </p:nvSpPr>
        <p:spPr>
          <a:xfrm>
            <a:off x="2381223" y="1121835"/>
            <a:ext cx="660659" cy="451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cs typeface="Arial" pitchFamily="34" charset="0"/>
              </a:rPr>
              <a:t>Private cache</a:t>
            </a:r>
          </a:p>
        </p:txBody>
      </p:sp>
      <p:sp>
        <p:nvSpPr>
          <p:cNvPr id="137" name="Rounded Rectangle 52"/>
          <p:cNvSpPr/>
          <p:nvPr/>
        </p:nvSpPr>
        <p:spPr>
          <a:xfrm>
            <a:off x="3381355" y="1193273"/>
            <a:ext cx="675348" cy="2917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cs typeface="Arial" pitchFamily="34" charset="0"/>
              </a:rPr>
              <a:t>Firewall</a:t>
            </a:r>
          </a:p>
        </p:txBody>
      </p:sp>
      <p:sp>
        <p:nvSpPr>
          <p:cNvPr id="140" name="Rettangolo 139"/>
          <p:cNvSpPr/>
          <p:nvPr/>
        </p:nvSpPr>
        <p:spPr>
          <a:xfrm>
            <a:off x="2309786" y="1050397"/>
            <a:ext cx="2071702" cy="592653"/>
          </a:xfrm>
          <a:prstGeom prst="rect">
            <a:avLst/>
          </a:prstGeom>
          <a:noFill/>
          <a:ln w="6350" cap="flat" cmpd="sng" algn="ctr">
            <a:solidFill>
              <a:srgbClr val="4F81BD">
                <a:shade val="50000"/>
              </a:srgbClr>
            </a:solidFill>
            <a:prstDash val="sysDot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10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2" name="Ovale 141"/>
          <p:cNvSpPr>
            <a:spLocks noChangeAspect="1"/>
          </p:cNvSpPr>
          <p:nvPr/>
        </p:nvSpPr>
        <p:spPr>
          <a:xfrm>
            <a:off x="4310049" y="1299832"/>
            <a:ext cx="107755" cy="107755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1000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5" name="Straight Connector 67"/>
          <p:cNvCxnSpPr>
            <a:stCxn id="135" idx="3"/>
            <a:endCxn id="137" idx="1"/>
          </p:cNvCxnSpPr>
          <p:nvPr/>
        </p:nvCxnSpPr>
        <p:spPr bwMode="auto">
          <a:xfrm flipV="1">
            <a:off x="3041882" y="1339156"/>
            <a:ext cx="339473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2" name="Picture 41" descr="openstack-logo51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8" y="2571744"/>
            <a:ext cx="428628" cy="428628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OpenStack</a:t>
            </a:r>
            <a:r>
              <a:rPr lang="en-US" dirty="0" smtClean="0"/>
              <a:t>-based domain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deploy a service graph, the domain orchestrator executes the following steps:</a:t>
            </a:r>
          </a:p>
          <a:p>
            <a:pPr lvl="1"/>
            <a:r>
              <a:rPr lang="en-US" dirty="0" smtClean="0"/>
              <a:t>Interacts with Neutron to create </a:t>
            </a:r>
          </a:p>
          <a:p>
            <a:pPr lvl="2"/>
            <a:r>
              <a:rPr lang="en-US" dirty="0" smtClean="0"/>
              <a:t>One internal network for each link of the service graph</a:t>
            </a:r>
          </a:p>
          <a:p>
            <a:pPr lvl="1"/>
            <a:r>
              <a:rPr lang="en-US" dirty="0" smtClean="0"/>
              <a:t>Interacts with Nova in order to start the VNFs (as virtual machines)</a:t>
            </a:r>
          </a:p>
          <a:p>
            <a:pPr lvl="2"/>
            <a:r>
              <a:rPr lang="en-US" dirty="0" smtClean="0"/>
              <a:t>Virtual machines images are store in the </a:t>
            </a:r>
            <a:r>
              <a:rPr lang="en-US" dirty="0" err="1" smtClean="0"/>
              <a:t>OpenStack</a:t>
            </a:r>
            <a:r>
              <a:rPr lang="en-US" dirty="0" smtClean="0"/>
              <a:t> image repository (i.e., Glance)</a:t>
            </a:r>
          </a:p>
          <a:p>
            <a:pPr lvl="2"/>
            <a:r>
              <a:rPr lang="en-US" dirty="0" smtClean="0"/>
              <a:t>Nova, in turn, interacts with Neutron to create VNF ports and connect them to the proper internal network</a:t>
            </a:r>
          </a:p>
          <a:p>
            <a:pPr lvl="1"/>
            <a:r>
              <a:rPr lang="en-US" dirty="0" smtClean="0"/>
              <a:t>Interacts with the SDN controller to create links towards the external world and set up the inter-domain traffic steering</a:t>
            </a:r>
          </a:p>
          <a:p>
            <a:pPr lvl="2"/>
            <a:r>
              <a:rPr lang="en-US" dirty="0" err="1" smtClean="0"/>
              <a:t>OpenStack</a:t>
            </a:r>
            <a:r>
              <a:rPr lang="en-US" dirty="0" smtClean="0"/>
              <a:t> is in fact not able to manage such connections, but only connections among virtual machines (i.e., intra-domain)</a:t>
            </a:r>
          </a:p>
          <a:p>
            <a:pPr lvl="2"/>
            <a:r>
              <a:rPr lang="en-US" dirty="0" smtClean="0"/>
              <a:t>Through the SDN controller, the domain orchestrator </a:t>
            </a:r>
          </a:p>
          <a:p>
            <a:pPr lvl="3"/>
            <a:r>
              <a:rPr lang="en-US" dirty="0" smtClean="0"/>
              <a:t>Creates the proper links towards the external world</a:t>
            </a:r>
          </a:p>
          <a:p>
            <a:pPr lvl="3"/>
            <a:r>
              <a:rPr lang="en-US" dirty="0" smtClean="0"/>
              <a:t>Configures the network so that traffic that exits/enters the datacenter is properly encapsulated/</a:t>
            </a:r>
            <a:r>
              <a:rPr lang="en-US" dirty="0" err="1" smtClean="0"/>
              <a:t>decapsulated</a:t>
            </a:r>
            <a:r>
              <a:rPr lang="en-US" dirty="0" smtClean="0"/>
              <a:t>, according to the information associated with the graph endpoints</a:t>
            </a:r>
          </a:p>
          <a:p>
            <a:pPr lvl="1"/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620" y="338846"/>
            <a:ext cx="792000" cy="79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Getting started with FROG </a:t>
            </a:r>
            <a:endParaRPr lang="it-IT" dirty="0">
              <a:latin typeface="+mn-lt"/>
            </a:endParaRPr>
          </a:p>
        </p:txBody>
      </p:sp>
      <p:sp>
        <p:nvSpPr>
          <p:cNvPr id="90" name="Rectangle 3"/>
          <p:cNvSpPr/>
          <p:nvPr/>
        </p:nvSpPr>
        <p:spPr bwMode="auto">
          <a:xfrm>
            <a:off x="7096132" y="1214422"/>
            <a:ext cx="1928826" cy="571504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/>
          <a:p>
            <a:pPr algn="ctr" defTabSz="424007">
              <a:buClr>
                <a:srgbClr val="000000"/>
              </a:buClr>
              <a:buSzPct val="100000"/>
            </a:pPr>
            <a:r>
              <a:rPr lang="en-US" sz="1100" dirty="0">
                <a:cs typeface="Arial" charset="0"/>
              </a:rPr>
              <a:t>FROG orchestrator</a:t>
            </a:r>
          </a:p>
        </p:txBody>
      </p:sp>
      <p:sp>
        <p:nvSpPr>
          <p:cNvPr id="96" name="Up-Down Arrow 14"/>
          <p:cNvSpPr/>
          <p:nvPr/>
        </p:nvSpPr>
        <p:spPr>
          <a:xfrm>
            <a:off x="5563403" y="3087417"/>
            <a:ext cx="265512" cy="349438"/>
          </a:xfrm>
          <a:prstGeom prst="up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7" name="Rectangle 15"/>
          <p:cNvSpPr/>
          <p:nvPr/>
        </p:nvSpPr>
        <p:spPr>
          <a:xfrm>
            <a:off x="2319037" y="4077800"/>
            <a:ext cx="1613499" cy="6508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8" name="Rectangle 7"/>
          <p:cNvSpPr/>
          <p:nvPr/>
        </p:nvSpPr>
        <p:spPr bwMode="auto">
          <a:xfrm>
            <a:off x="2172293" y="3518978"/>
            <a:ext cx="1894440" cy="559857"/>
          </a:xfrm>
          <a:prstGeom prst="roundRect">
            <a:avLst/>
          </a:prstGeom>
          <a:solidFill>
            <a:srgbClr val="FFE5E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/>
              <a:t>SDN Domain Orchestrator</a:t>
            </a:r>
          </a:p>
        </p:txBody>
      </p:sp>
      <p:sp>
        <p:nvSpPr>
          <p:cNvPr id="99" name="Up-Down Arrow 17"/>
          <p:cNvSpPr/>
          <p:nvPr/>
        </p:nvSpPr>
        <p:spPr>
          <a:xfrm>
            <a:off x="2988127" y="3086631"/>
            <a:ext cx="265512" cy="349438"/>
          </a:xfrm>
          <a:prstGeom prst="up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1" name="Rectangle 19"/>
          <p:cNvSpPr/>
          <p:nvPr/>
        </p:nvSpPr>
        <p:spPr>
          <a:xfrm>
            <a:off x="4542090" y="4077800"/>
            <a:ext cx="2250233" cy="6508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2" name="Rectangle 7"/>
          <p:cNvSpPr/>
          <p:nvPr/>
        </p:nvSpPr>
        <p:spPr bwMode="auto">
          <a:xfrm>
            <a:off x="4366524" y="3518978"/>
            <a:ext cx="2609485" cy="559857"/>
          </a:xfrm>
          <a:prstGeom prst="roundRect">
            <a:avLst/>
          </a:prstGeom>
          <a:solidFill>
            <a:srgbClr val="FFE5E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/>
              <a:t>OpenStack Domain Orchestrator</a:t>
            </a:r>
          </a:p>
        </p:txBody>
      </p:sp>
      <p:pic>
        <p:nvPicPr>
          <p:cNvPr id="104" name="Picture 16" descr="Risultati immagini per cloud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32" y="4201944"/>
            <a:ext cx="817969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6" descr="Risultati immagini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81" y="4202488"/>
            <a:ext cx="504896" cy="41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Rectangle 53"/>
          <p:cNvSpPr/>
          <p:nvPr/>
        </p:nvSpPr>
        <p:spPr>
          <a:xfrm>
            <a:off x="4523569" y="4145785"/>
            <a:ext cx="1409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Telco cloud datacenter</a:t>
            </a:r>
          </a:p>
        </p:txBody>
      </p:sp>
      <p:sp>
        <p:nvSpPr>
          <p:cNvPr id="123" name="Rectangle 54"/>
          <p:cNvSpPr/>
          <p:nvPr/>
        </p:nvSpPr>
        <p:spPr>
          <a:xfrm>
            <a:off x="2223742" y="4177782"/>
            <a:ext cx="1305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Telco SDN network</a:t>
            </a:r>
          </a:p>
        </p:txBody>
      </p:sp>
      <p:sp>
        <p:nvSpPr>
          <p:cNvPr id="130" name="Rectangle 85"/>
          <p:cNvSpPr/>
          <p:nvPr/>
        </p:nvSpPr>
        <p:spPr>
          <a:xfrm>
            <a:off x="7433890" y="4071759"/>
            <a:ext cx="1960975" cy="6508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3" name="Rectangle 7"/>
          <p:cNvSpPr/>
          <p:nvPr/>
        </p:nvSpPr>
        <p:spPr bwMode="auto">
          <a:xfrm>
            <a:off x="7267673" y="3512936"/>
            <a:ext cx="2252225" cy="559857"/>
          </a:xfrm>
          <a:prstGeom prst="roundRect">
            <a:avLst/>
          </a:prstGeom>
          <a:solidFill>
            <a:srgbClr val="FFE5E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/>
              <a:t>Universal Node Domain Orchestrator</a:t>
            </a:r>
          </a:p>
        </p:txBody>
      </p:sp>
      <p:sp>
        <p:nvSpPr>
          <p:cNvPr id="135" name="Rectangle 88"/>
          <p:cNvSpPr/>
          <p:nvPr/>
        </p:nvSpPr>
        <p:spPr>
          <a:xfrm>
            <a:off x="7326422" y="4082296"/>
            <a:ext cx="1469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Resource-constrained CPE</a:t>
            </a:r>
          </a:p>
        </p:txBody>
      </p:sp>
      <p:pic>
        <p:nvPicPr>
          <p:cNvPr id="138" name="Immagine 5" descr="RanaZito.png"/>
          <p:cNvPicPr>
            <a:picLocks noChangeAspect="1"/>
          </p:cNvPicPr>
          <p:nvPr/>
        </p:nvPicPr>
        <p:blipFill rotWithShape="1">
          <a:blip r:embed="rId4" cstate="print"/>
          <a:srcRect l="11125" t="7945" r="11103" b="8819"/>
          <a:stretch/>
        </p:blipFill>
        <p:spPr>
          <a:xfrm>
            <a:off x="8510805" y="4068732"/>
            <a:ext cx="860025" cy="690344"/>
          </a:xfrm>
          <a:prstGeom prst="rect">
            <a:avLst/>
          </a:prstGeom>
        </p:spPr>
      </p:pic>
      <p:sp>
        <p:nvSpPr>
          <p:cNvPr id="142" name="Up-Down Arrow 91"/>
          <p:cNvSpPr/>
          <p:nvPr/>
        </p:nvSpPr>
        <p:spPr>
          <a:xfrm>
            <a:off x="8318615" y="3100217"/>
            <a:ext cx="265512" cy="349438"/>
          </a:xfrm>
          <a:prstGeom prst="up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4" name="Rectangle 1"/>
          <p:cNvSpPr/>
          <p:nvPr/>
        </p:nvSpPr>
        <p:spPr>
          <a:xfrm>
            <a:off x="3900447" y="5488560"/>
            <a:ext cx="5004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2571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https://github.com/netgroup-polito/frog4</a:t>
            </a:r>
          </a:p>
        </p:txBody>
      </p:sp>
      <p:sp>
        <p:nvSpPr>
          <p:cNvPr id="160" name="Rectangle 7"/>
          <p:cNvSpPr/>
          <p:nvPr/>
        </p:nvSpPr>
        <p:spPr bwMode="auto">
          <a:xfrm>
            <a:off x="2487048" y="1214422"/>
            <a:ext cx="1894440" cy="559857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>
              <a:buClr>
                <a:srgbClr val="000000"/>
              </a:buClr>
              <a:buSzPct val="100000"/>
            </a:pPr>
            <a:r>
              <a:rPr lang="en-US" sz="1100" dirty="0" smtClean="0">
                <a:cs typeface="Arial" charset="0"/>
              </a:rPr>
              <a:t>FROG WEB GUI</a:t>
            </a:r>
            <a:endParaRPr lang="en-US" sz="1100" dirty="0">
              <a:cs typeface="Arial" charset="0"/>
            </a:endParaRPr>
          </a:p>
        </p:txBody>
      </p:sp>
      <p:sp>
        <p:nvSpPr>
          <p:cNvPr id="23" name="Rectangle 7"/>
          <p:cNvSpPr/>
          <p:nvPr/>
        </p:nvSpPr>
        <p:spPr bwMode="auto">
          <a:xfrm>
            <a:off x="4810116" y="1214422"/>
            <a:ext cx="1894440" cy="559857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>
              <a:buClr>
                <a:srgbClr val="000000"/>
              </a:buClr>
              <a:buSzPct val="100000"/>
            </a:pPr>
            <a:r>
              <a:rPr lang="en-US" sz="1100" dirty="0" smtClean="0">
                <a:cs typeface="Arial" charset="0"/>
              </a:rPr>
              <a:t>Per-user services orchestrator</a:t>
            </a:r>
          </a:p>
        </p:txBody>
      </p:sp>
      <p:sp>
        <p:nvSpPr>
          <p:cNvPr id="26" name="Up-Down Arrow 14"/>
          <p:cNvSpPr/>
          <p:nvPr/>
        </p:nvSpPr>
        <p:spPr>
          <a:xfrm>
            <a:off x="3224334" y="1857364"/>
            <a:ext cx="265512" cy="349438"/>
          </a:xfrm>
          <a:prstGeom prst="up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Up-Down Arrow 14"/>
          <p:cNvSpPr/>
          <p:nvPr/>
        </p:nvSpPr>
        <p:spPr>
          <a:xfrm>
            <a:off x="5581788" y="1857364"/>
            <a:ext cx="265512" cy="349438"/>
          </a:xfrm>
          <a:prstGeom prst="up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28" name="Picture 2" descr="https://raw.githubusercontent.com/netgroup-polito/frog4/master/images/fro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98" y="1142984"/>
            <a:ext cx="1052509" cy="95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18"/>
          <p:cNvSpPr/>
          <p:nvPr/>
        </p:nvSpPr>
        <p:spPr>
          <a:xfrm>
            <a:off x="2809852" y="2428868"/>
            <a:ext cx="5857916" cy="426847"/>
          </a:xfrm>
          <a:prstGeom prst="roundRect">
            <a:avLst>
              <a:gd name="adj" fmla="val 33333"/>
            </a:avLst>
          </a:prstGeom>
          <a:solidFill>
            <a:schemeClr val="accent4">
              <a:lumMod val="40000"/>
              <a:lumOff val="60000"/>
              <a:alpha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804" tIns="42402" rIns="84804" bIns="42402" numCol="1" rtlCol="0" anchor="ctr" anchorCtr="0" compatLnSpc="1">
            <a:prstTxWarp prst="textNoShape">
              <a:avLst/>
            </a:prstTxWarp>
          </a:bodyPr>
          <a:lstStyle/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/>
              <a:t>Message </a:t>
            </a:r>
            <a:r>
              <a:rPr lang="en-US" sz="1100" dirty="0" smtClean="0"/>
              <a:t>bus</a:t>
            </a:r>
            <a:endParaRPr lang="en-US" sz="1100" dirty="0"/>
          </a:p>
        </p:txBody>
      </p:sp>
      <p:sp>
        <p:nvSpPr>
          <p:cNvPr id="30" name="Up-Down Arrow 14"/>
          <p:cNvSpPr/>
          <p:nvPr/>
        </p:nvSpPr>
        <p:spPr>
          <a:xfrm>
            <a:off x="7953388" y="1865116"/>
            <a:ext cx="265512" cy="349438"/>
          </a:xfrm>
          <a:prstGeom prst="up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735450"/>
            <a:ext cx="10363200" cy="1010540"/>
          </a:xfrm>
        </p:spPr>
        <p:txBody>
          <a:bodyPr/>
          <a:lstStyle/>
          <a:p>
            <a:pPr algn="ctr"/>
            <a:r>
              <a:rPr lang="en-US" dirty="0" smtClean="0"/>
              <a:t>Dynamic deployment of per-user service graphs</a:t>
            </a:r>
            <a:endParaRPr lang="en-US" dirty="0"/>
          </a:p>
        </p:txBody>
      </p:sp>
      <p:sp>
        <p:nvSpPr>
          <p:cNvPr id="19" name="2 Subtítulo"/>
          <p:cNvSpPr>
            <a:spLocks noGrp="1"/>
          </p:cNvSpPr>
          <p:nvPr>
            <p:ph type="subTitle" idx="1"/>
          </p:nvPr>
        </p:nvSpPr>
        <p:spPr>
          <a:xfrm>
            <a:off x="0" y="3782900"/>
            <a:ext cx="12192000" cy="1296144"/>
          </a:xfrm>
        </p:spPr>
        <p:txBody>
          <a:bodyPr/>
          <a:lstStyle/>
          <a:p>
            <a:r>
              <a:rPr lang="en-US" dirty="0" smtClean="0"/>
              <a:t>Ivano Cerrato, </a:t>
            </a:r>
            <a:r>
              <a:rPr lang="en-US" dirty="0" err="1" smtClean="0"/>
              <a:t>Fulvio</a:t>
            </a:r>
            <a:r>
              <a:rPr lang="en-US" dirty="0" smtClean="0"/>
              <a:t> </a:t>
            </a:r>
            <a:r>
              <a:rPr lang="en-US" dirty="0" err="1" smtClean="0"/>
              <a:t>Risso</a:t>
            </a:r>
            <a:endParaRPr lang="en-US" dirty="0"/>
          </a:p>
          <a:p>
            <a:r>
              <a:rPr lang="it-IT" i="1" dirty="0"/>
              <a:t> Politecnico di Torino</a:t>
            </a:r>
          </a:p>
        </p:txBody>
      </p:sp>
      <p:pic>
        <p:nvPicPr>
          <p:cNvPr id="11" name="Picture 2" descr="https://raw.githubusercontent.com/netgroup-polito/frog4/master/images/fr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2" y="785794"/>
            <a:ext cx="15525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0" y="1000108"/>
            <a:ext cx="466681" cy="783074"/>
          </a:xfrm>
          <a:prstGeom prst="rect">
            <a:avLst/>
          </a:prstGeom>
        </p:spPr>
      </p:pic>
      <p:pic>
        <p:nvPicPr>
          <p:cNvPr id="13" name="Picture 4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2" y="1714488"/>
            <a:ext cx="469291" cy="784800"/>
          </a:xfrm>
          <a:prstGeom prst="rect">
            <a:avLst/>
          </a:prstGeom>
        </p:spPr>
      </p:pic>
      <p:pic>
        <p:nvPicPr>
          <p:cNvPr id="14" name="Picture 7" descr="C:\Users\Fulvio\Documents\Presentazioni\images\user-gree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7503" y="1214428"/>
            <a:ext cx="468000" cy="7813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upload.wikimedia.org/wikipedia/it/thumb/2/27/Politecnico_di_Torino_-_Logo.svg/1024px-Politecnico_di_Torino_-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6" y="4925908"/>
            <a:ext cx="1289175" cy="128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679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description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4417" y="1071553"/>
            <a:ext cx="10970683" cy="4524375"/>
          </a:xfrm>
        </p:spPr>
        <p:txBody>
          <a:bodyPr/>
          <a:lstStyle/>
          <a:p>
            <a:r>
              <a:rPr lang="en-US" dirty="0" smtClean="0"/>
              <a:t>Goal: instantiate </a:t>
            </a:r>
            <a:r>
              <a:rPr lang="en-US" b="1" dirty="0" smtClean="0"/>
              <a:t>per-user services </a:t>
            </a:r>
            <a:r>
              <a:rPr lang="en-US" dirty="0" smtClean="0"/>
              <a:t>when the user connect to the network</a:t>
            </a:r>
          </a:p>
          <a:p>
            <a:pPr lvl="1"/>
            <a:r>
              <a:rPr lang="en-US" dirty="0" smtClean="0"/>
              <a:t>We have to provide the same service regardless of the device used by the end user, and regardless of  his connection point to the network</a:t>
            </a:r>
          </a:p>
          <a:p>
            <a:pPr lvl="1"/>
            <a:r>
              <a:rPr lang="en-US" dirty="0" smtClean="0"/>
              <a:t>Traffic belonging to different end users must be processed by different service graphs</a:t>
            </a:r>
          </a:p>
          <a:p>
            <a:pPr lvl="2"/>
            <a:r>
              <a:rPr lang="en-US" dirty="0" smtClean="0"/>
              <a:t>Each end user may in fact require a different service from the network</a:t>
            </a:r>
          </a:p>
          <a:p>
            <a:r>
              <a:rPr lang="en-US" dirty="0" smtClean="0"/>
              <a:t>This requires to intercept all traffic entering into the network</a:t>
            </a:r>
          </a:p>
          <a:p>
            <a:pPr lvl="1"/>
            <a:r>
              <a:rPr lang="en-US" dirty="0" smtClean="0"/>
              <a:t>Traffic of authenticated users must then be processed in the proper per-user service graph</a:t>
            </a:r>
          </a:p>
          <a:p>
            <a:pPr lvl="1"/>
            <a:r>
              <a:rPr lang="en-US" dirty="0" smtClean="0"/>
              <a:t>Unauthenticated users must be authenticated, so that their own service graph can be instantiated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graph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authenticate new users, we defined the “authentication service graph”</a:t>
            </a:r>
          </a:p>
          <a:p>
            <a:pPr lvl="1"/>
            <a:r>
              <a:rPr lang="en-US" dirty="0" smtClean="0"/>
              <a:t>Attached to all the domain interfaces connected to access networks</a:t>
            </a:r>
          </a:p>
          <a:p>
            <a:pPr lvl="1"/>
            <a:r>
              <a:rPr lang="en-US" dirty="0" smtClean="0"/>
              <a:t>Processes all the traffic coming from those interfaces and belonging to unauthenticated users</a:t>
            </a:r>
          </a:p>
          <a:p>
            <a:pPr lvl="1"/>
            <a:r>
              <a:rPr lang="en-US" dirty="0" smtClean="0"/>
              <a:t>Deployed by service layer orchestrator at the bootstrap</a:t>
            </a:r>
          </a:p>
          <a:p>
            <a:pPr lvl="2"/>
            <a:r>
              <a:rPr lang="en-US" dirty="0" smtClean="0"/>
              <a:t>The service layer orchestrator retrieves information about access ports though the message bus</a:t>
            </a:r>
          </a:p>
          <a:p>
            <a:pPr lvl="3"/>
            <a:r>
              <a:rPr lang="en-US" dirty="0" smtClean="0"/>
              <a:t>Particularly, this information is included in the domains descriptions</a:t>
            </a:r>
          </a:p>
          <a:p>
            <a:pPr lvl="2"/>
            <a:r>
              <a:rPr lang="en-US" dirty="0" smtClean="0"/>
              <a:t>Then it dynamically updates the authentication graph so that it is attached to all the access ports</a:t>
            </a:r>
          </a:p>
          <a:p>
            <a:r>
              <a:rPr lang="en-US" dirty="0" smtClean="0"/>
              <a:t>This graph performs the following operations</a:t>
            </a:r>
          </a:p>
          <a:p>
            <a:pPr lvl="1"/>
            <a:r>
              <a:rPr lang="en-US" dirty="0" smtClean="0"/>
              <a:t>User authentication</a:t>
            </a:r>
          </a:p>
          <a:p>
            <a:pPr lvl="1"/>
            <a:r>
              <a:rPr lang="en-US" dirty="0" smtClean="0"/>
              <a:t>Retrieve the current location of the user (e.g., the domain/interface to which he is connected)</a:t>
            </a:r>
          </a:p>
          <a:p>
            <a:pPr lvl="1"/>
            <a:r>
              <a:rPr lang="en-US" dirty="0" smtClean="0"/>
              <a:t>Retrieve the identifier of the device (i.e., MAC address) he is currently using</a:t>
            </a:r>
          </a:p>
          <a:p>
            <a:r>
              <a:rPr lang="en-US" dirty="0" smtClean="0"/>
              <a:t>This information is then provided to the service layer orchestrator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graph (2)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 bwMode="auto">
          <a:xfrm>
            <a:off x="1381092" y="2143116"/>
            <a:ext cx="4857784" cy="3071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ounded Rectangle 52"/>
          <p:cNvSpPr/>
          <p:nvPr/>
        </p:nvSpPr>
        <p:spPr>
          <a:xfrm>
            <a:off x="2346659" y="2357430"/>
            <a:ext cx="1333509" cy="64294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Web captive portal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6" name="Rounded Rectangle 52"/>
          <p:cNvSpPr/>
          <p:nvPr/>
        </p:nvSpPr>
        <p:spPr>
          <a:xfrm>
            <a:off x="4632675" y="2357430"/>
            <a:ext cx="1333509" cy="64294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err="1" smtClean="0">
                <a:solidFill>
                  <a:sysClr val="windowText" lastClr="000000"/>
                </a:solidFill>
                <a:latin typeface="Calibri"/>
              </a:rPr>
              <a:t>OpenFlow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 controller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" name="Rounded Rectangle 52"/>
          <p:cNvSpPr/>
          <p:nvPr/>
        </p:nvSpPr>
        <p:spPr>
          <a:xfrm>
            <a:off x="2918160" y="3857628"/>
            <a:ext cx="2000264" cy="100013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L2 + </a:t>
            </a:r>
            <a:r>
              <a:rPr lang="en-US" sz="1400" kern="0" dirty="0" err="1" smtClean="0">
                <a:solidFill>
                  <a:sysClr val="windowText" lastClr="000000"/>
                </a:solidFill>
                <a:latin typeface="Calibri"/>
              </a:rPr>
              <a:t>OpenfFow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 switch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8" name="Connettore 4 57"/>
          <p:cNvCxnSpPr>
            <a:endCxn id="5" idx="2"/>
          </p:cNvCxnSpPr>
          <p:nvPr/>
        </p:nvCxnSpPr>
        <p:spPr>
          <a:xfrm rot="16200000" flipV="1">
            <a:off x="2727659" y="3286124"/>
            <a:ext cx="857256" cy="28575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nettore 4 57"/>
          <p:cNvCxnSpPr>
            <a:stCxn id="6" idx="2"/>
          </p:cNvCxnSpPr>
          <p:nvPr/>
        </p:nvCxnSpPr>
        <p:spPr>
          <a:xfrm rot="5400000">
            <a:off x="4537422" y="3095626"/>
            <a:ext cx="857256" cy="66675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138"/>
          <p:cNvSpPr>
            <a:spLocks noChangeAspect="1"/>
          </p:cNvSpPr>
          <p:nvPr/>
        </p:nvSpPr>
        <p:spPr>
          <a:xfrm>
            <a:off x="2933833" y="2928934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38"/>
          <p:cNvSpPr>
            <a:spLocks noChangeAspect="1"/>
          </p:cNvSpPr>
          <p:nvPr/>
        </p:nvSpPr>
        <p:spPr>
          <a:xfrm>
            <a:off x="5219849" y="2928934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38"/>
          <p:cNvSpPr>
            <a:spLocks noChangeAspect="1"/>
          </p:cNvSpPr>
          <p:nvPr/>
        </p:nvSpPr>
        <p:spPr>
          <a:xfrm>
            <a:off x="3203917" y="3785066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38"/>
          <p:cNvSpPr>
            <a:spLocks noChangeAspect="1"/>
          </p:cNvSpPr>
          <p:nvPr/>
        </p:nvSpPr>
        <p:spPr>
          <a:xfrm>
            <a:off x="4553095" y="3786190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8"/>
          <p:cNvSpPr/>
          <p:nvPr/>
        </p:nvSpPr>
        <p:spPr>
          <a:xfrm>
            <a:off x="6180497" y="4214825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67"/>
          <p:cNvCxnSpPr>
            <a:stCxn id="7" idx="3"/>
            <a:endCxn id="14" idx="2"/>
          </p:cNvCxnSpPr>
          <p:nvPr/>
        </p:nvCxnSpPr>
        <p:spPr bwMode="auto">
          <a:xfrm flipV="1">
            <a:off x="4918424" y="4332038"/>
            <a:ext cx="1262073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38"/>
          <p:cNvSpPr>
            <a:spLocks noChangeAspect="1"/>
          </p:cNvSpPr>
          <p:nvPr/>
        </p:nvSpPr>
        <p:spPr>
          <a:xfrm>
            <a:off x="4838847" y="4245752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52"/>
          <p:cNvSpPr/>
          <p:nvPr/>
        </p:nvSpPr>
        <p:spPr>
          <a:xfrm>
            <a:off x="6881818" y="4143380"/>
            <a:ext cx="1333509" cy="42862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ISP graph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8" name="Straight Connector 67"/>
          <p:cNvCxnSpPr>
            <a:stCxn id="14" idx="6"/>
          </p:cNvCxnSpPr>
          <p:nvPr/>
        </p:nvCxnSpPr>
        <p:spPr bwMode="auto">
          <a:xfrm>
            <a:off x="6465117" y="4332038"/>
            <a:ext cx="429760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138"/>
          <p:cNvSpPr/>
          <p:nvPr/>
        </p:nvSpPr>
        <p:spPr>
          <a:xfrm>
            <a:off x="1238216" y="3214691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38"/>
          <p:cNvSpPr/>
          <p:nvPr/>
        </p:nvSpPr>
        <p:spPr>
          <a:xfrm>
            <a:off x="1238216" y="3766086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38"/>
          <p:cNvSpPr/>
          <p:nvPr/>
        </p:nvSpPr>
        <p:spPr>
          <a:xfrm>
            <a:off x="1238216" y="4337590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38"/>
          <p:cNvSpPr/>
          <p:nvPr/>
        </p:nvSpPr>
        <p:spPr>
          <a:xfrm>
            <a:off x="1239348" y="4837656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38"/>
          <p:cNvSpPr>
            <a:spLocks noChangeAspect="1"/>
          </p:cNvSpPr>
          <p:nvPr/>
        </p:nvSpPr>
        <p:spPr>
          <a:xfrm>
            <a:off x="2822915" y="3937466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38"/>
          <p:cNvSpPr>
            <a:spLocks noChangeAspect="1"/>
          </p:cNvSpPr>
          <p:nvPr/>
        </p:nvSpPr>
        <p:spPr>
          <a:xfrm>
            <a:off x="2822915" y="4143380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38"/>
          <p:cNvSpPr>
            <a:spLocks noChangeAspect="1"/>
          </p:cNvSpPr>
          <p:nvPr/>
        </p:nvSpPr>
        <p:spPr>
          <a:xfrm>
            <a:off x="2822915" y="4357694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38"/>
          <p:cNvSpPr>
            <a:spLocks noChangeAspect="1"/>
          </p:cNvSpPr>
          <p:nvPr/>
        </p:nvSpPr>
        <p:spPr>
          <a:xfrm>
            <a:off x="2822915" y="4572008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67"/>
          <p:cNvCxnSpPr>
            <a:stCxn id="19" idx="6"/>
            <a:endCxn id="23" idx="2"/>
          </p:cNvCxnSpPr>
          <p:nvPr/>
        </p:nvCxnSpPr>
        <p:spPr bwMode="auto">
          <a:xfrm>
            <a:off x="1522836" y="3331904"/>
            <a:ext cx="1300079" cy="67756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67"/>
          <p:cNvCxnSpPr>
            <a:stCxn id="20" idx="6"/>
            <a:endCxn id="24" idx="2"/>
          </p:cNvCxnSpPr>
          <p:nvPr/>
        </p:nvCxnSpPr>
        <p:spPr bwMode="auto">
          <a:xfrm>
            <a:off x="1522836" y="3883299"/>
            <a:ext cx="1300079" cy="332081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67"/>
          <p:cNvCxnSpPr>
            <a:stCxn id="21" idx="7"/>
            <a:endCxn id="25" idx="2"/>
          </p:cNvCxnSpPr>
          <p:nvPr/>
        </p:nvCxnSpPr>
        <p:spPr bwMode="auto">
          <a:xfrm rot="16200000" flipH="1">
            <a:off x="2123147" y="3729927"/>
            <a:ext cx="57773" cy="1341761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67"/>
          <p:cNvCxnSpPr>
            <a:stCxn id="22" idx="6"/>
            <a:endCxn id="26" idx="2"/>
          </p:cNvCxnSpPr>
          <p:nvPr/>
        </p:nvCxnSpPr>
        <p:spPr bwMode="auto">
          <a:xfrm flipV="1">
            <a:off x="1523968" y="4644008"/>
            <a:ext cx="1298947" cy="310861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137"/>
          <p:cNvSpPr/>
          <p:nvPr/>
        </p:nvSpPr>
        <p:spPr>
          <a:xfrm>
            <a:off x="2809852" y="4929198"/>
            <a:ext cx="2095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Authentication graph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137"/>
          <p:cNvSpPr/>
          <p:nvPr/>
        </p:nvSpPr>
        <p:spPr>
          <a:xfrm>
            <a:off x="190457" y="3110212"/>
            <a:ext cx="1333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CPE-1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– wlan0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137"/>
          <p:cNvSpPr/>
          <p:nvPr/>
        </p:nvSpPr>
        <p:spPr>
          <a:xfrm>
            <a:off x="190457" y="3643321"/>
            <a:ext cx="1333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CPE-2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– wlan0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137"/>
          <p:cNvSpPr/>
          <p:nvPr/>
        </p:nvSpPr>
        <p:spPr>
          <a:xfrm>
            <a:off x="190457" y="4181788"/>
            <a:ext cx="1333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CPE-2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– eth0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137"/>
          <p:cNvSpPr/>
          <p:nvPr/>
        </p:nvSpPr>
        <p:spPr>
          <a:xfrm>
            <a:off x="177398" y="4753292"/>
            <a:ext cx="1333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CPE-2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– eth1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Cloud 9"/>
          <p:cNvSpPr/>
          <p:nvPr/>
        </p:nvSpPr>
        <p:spPr>
          <a:xfrm>
            <a:off x="8768227" y="980079"/>
            <a:ext cx="2357453" cy="1643074"/>
          </a:xfrm>
          <a:prstGeom prst="cloud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29" name="Rectangle 1"/>
          <p:cNvSpPr/>
          <p:nvPr/>
        </p:nvSpPr>
        <p:spPr>
          <a:xfrm>
            <a:off x="7890596" y="837202"/>
            <a:ext cx="1449134" cy="504143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     CPE-1 </a:t>
            </a:r>
          </a:p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(Universal Node)</a:t>
            </a:r>
            <a:endParaRPr lang="en-US" sz="1400" kern="0" dirty="0">
              <a:solidFill>
                <a:schemeClr val="accent6"/>
              </a:solidFill>
              <a:latin typeface="Calibri"/>
            </a:endParaRPr>
          </a:p>
        </p:txBody>
      </p:sp>
      <p:sp>
        <p:nvSpPr>
          <p:cNvPr id="130" name="Rectangle 12"/>
          <p:cNvSpPr/>
          <p:nvPr/>
        </p:nvSpPr>
        <p:spPr>
          <a:xfrm>
            <a:off x="9554044" y="1408707"/>
            <a:ext cx="1428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0F5C77"/>
                </a:solidFill>
                <a:latin typeface="+mn-lt"/>
              </a:rPr>
              <a:t>Telco network</a:t>
            </a:r>
          </a:p>
          <a:p>
            <a:pPr algn="ctr"/>
            <a:r>
              <a:rPr lang="en-US" sz="1400" dirty="0" smtClean="0">
                <a:solidFill>
                  <a:srgbClr val="0F5C77"/>
                </a:solidFill>
                <a:latin typeface="+mn-lt"/>
              </a:rPr>
              <a:t>(ISP)</a:t>
            </a:r>
            <a:endParaRPr lang="en-US" sz="1400" dirty="0">
              <a:solidFill>
                <a:srgbClr val="0F5C77"/>
              </a:solidFill>
              <a:latin typeface="+mn-lt"/>
            </a:endParaRPr>
          </a:p>
        </p:txBody>
      </p:sp>
      <p:sp>
        <p:nvSpPr>
          <p:cNvPr id="131" name="Rectangle 6"/>
          <p:cNvSpPr/>
          <p:nvPr/>
        </p:nvSpPr>
        <p:spPr>
          <a:xfrm>
            <a:off x="10411300" y="2051649"/>
            <a:ext cx="1285885" cy="617034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err="1" smtClean="0">
                <a:solidFill>
                  <a:schemeClr val="accent6"/>
                </a:solidFill>
                <a:latin typeface="Calibri"/>
              </a:rPr>
              <a:t>DataCenter</a:t>
            </a:r>
            <a:endParaRPr lang="en-US" sz="1400" kern="0" dirty="0" smtClean="0">
              <a:solidFill>
                <a:schemeClr val="accent6"/>
              </a:solidFill>
              <a:latin typeface="Calibri"/>
            </a:endParaRPr>
          </a:p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(</a:t>
            </a:r>
            <a:r>
              <a:rPr lang="en-US" sz="1400" kern="0" dirty="0" err="1" smtClean="0">
                <a:solidFill>
                  <a:schemeClr val="accent6"/>
                </a:solidFill>
                <a:latin typeface="Calibri"/>
              </a:rPr>
              <a:t>OpenStack</a:t>
            </a: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)</a:t>
            </a:r>
          </a:p>
        </p:txBody>
      </p:sp>
      <p:pic>
        <p:nvPicPr>
          <p:cNvPr id="132" name="Picture 1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22" y="1000108"/>
            <a:ext cx="211797" cy="355388"/>
          </a:xfrm>
          <a:prstGeom prst="rect">
            <a:avLst/>
          </a:prstGeom>
        </p:spPr>
      </p:pic>
      <p:pic>
        <p:nvPicPr>
          <p:cNvPr id="133" name="Picture 4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74" y="1714488"/>
            <a:ext cx="212981" cy="356171"/>
          </a:xfrm>
          <a:prstGeom prst="rect">
            <a:avLst/>
          </a:prstGeom>
        </p:spPr>
      </p:pic>
      <p:sp>
        <p:nvSpPr>
          <p:cNvPr id="134" name="Rectangle 1"/>
          <p:cNvSpPr/>
          <p:nvPr/>
        </p:nvSpPr>
        <p:spPr>
          <a:xfrm>
            <a:off x="8196722" y="1837335"/>
            <a:ext cx="1449134" cy="504143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     CPE-2 </a:t>
            </a:r>
          </a:p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(Universal Node)</a:t>
            </a:r>
            <a:endParaRPr lang="en-US" sz="1400" kern="0" dirty="0">
              <a:solidFill>
                <a:schemeClr val="accent6"/>
              </a:solidFill>
              <a:latin typeface="Calibri"/>
            </a:endParaRPr>
          </a:p>
        </p:txBody>
      </p:sp>
      <p:pic>
        <p:nvPicPr>
          <p:cNvPr id="135" name="Picture 7" descr="C:\Users\Fulvio\Documents\Presentazioni\images\user-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1884" y="571480"/>
            <a:ext cx="211264" cy="3527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25219" y="500042"/>
            <a:ext cx="764925" cy="573695"/>
          </a:xfrm>
          <a:prstGeom prst="rect">
            <a:avLst/>
          </a:prstGeom>
        </p:spPr>
      </p:pic>
      <p:pic>
        <p:nvPicPr>
          <p:cNvPr id="137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82409" y="1500174"/>
            <a:ext cx="764925" cy="573695"/>
          </a:xfrm>
          <a:prstGeom prst="rect">
            <a:avLst/>
          </a:prstGeom>
        </p:spPr>
      </p:pic>
      <p:pic>
        <p:nvPicPr>
          <p:cNvPr id="138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 flipH="1">
            <a:off x="8138344" y="2285992"/>
            <a:ext cx="315110" cy="188720"/>
          </a:xfrm>
          <a:prstGeom prst="rect">
            <a:avLst/>
          </a:prstGeom>
          <a:effectLst/>
        </p:spPr>
      </p:pic>
      <p:pic>
        <p:nvPicPr>
          <p:cNvPr id="139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 rot="5400000" flipH="1">
            <a:off x="10141827" y="2269714"/>
            <a:ext cx="315110" cy="204790"/>
          </a:xfrm>
          <a:prstGeom prst="rect">
            <a:avLst/>
          </a:prstGeom>
          <a:effectLst/>
        </p:spPr>
      </p:pic>
      <p:pic>
        <p:nvPicPr>
          <p:cNvPr id="140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138065" y="1583989"/>
            <a:ext cx="399607" cy="612731"/>
          </a:xfrm>
          <a:prstGeom prst="rect">
            <a:avLst/>
          </a:prstGeom>
          <a:effectLst/>
        </p:spPr>
      </p:pic>
      <p:pic>
        <p:nvPicPr>
          <p:cNvPr id="141" name="Picture 1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230480" y="1664389"/>
            <a:ext cx="422129" cy="647265"/>
          </a:xfrm>
          <a:prstGeom prst="rect">
            <a:avLst/>
          </a:prstGeom>
          <a:effectLst/>
        </p:spPr>
      </p:pic>
      <p:pic>
        <p:nvPicPr>
          <p:cNvPr id="142" name="Picture 1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367941" y="1813868"/>
            <a:ext cx="399607" cy="612731"/>
          </a:xfrm>
          <a:prstGeom prst="rect">
            <a:avLst/>
          </a:prstGeom>
          <a:effectLst/>
        </p:spPr>
      </p:pic>
      <p:pic>
        <p:nvPicPr>
          <p:cNvPr id="143" name="Picture 1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82871" y="1928802"/>
            <a:ext cx="399607" cy="612731"/>
          </a:xfrm>
          <a:prstGeom prst="rect">
            <a:avLst/>
          </a:prstGeom>
          <a:effectLst/>
        </p:spPr>
      </p:pic>
      <p:pic>
        <p:nvPicPr>
          <p:cNvPr id="144" name="Picture 2" descr="https://cdn2.iconfinder.com/data/icons/networking-icons-1/512/networking_icons-0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863" y="2214554"/>
            <a:ext cx="252000" cy="252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37"/>
          <p:cNvSpPr/>
          <p:nvPr/>
        </p:nvSpPr>
        <p:spPr>
          <a:xfrm>
            <a:off x="9739338" y="571480"/>
            <a:ext cx="2095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Reference scenario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ttangolo 145"/>
          <p:cNvSpPr/>
          <p:nvPr/>
        </p:nvSpPr>
        <p:spPr bwMode="auto">
          <a:xfrm>
            <a:off x="7239008" y="297219"/>
            <a:ext cx="4786346" cy="24888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47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 flipH="1">
            <a:off x="8524892" y="2285992"/>
            <a:ext cx="315110" cy="188720"/>
          </a:xfrm>
          <a:prstGeom prst="rect">
            <a:avLst/>
          </a:prstGeom>
          <a:effectLst/>
        </p:spPr>
      </p:pic>
      <p:grpSp>
        <p:nvGrpSpPr>
          <p:cNvPr id="148" name="Gruppo 169"/>
          <p:cNvGrpSpPr>
            <a:grpSpLocks noChangeAspect="1"/>
          </p:cNvGrpSpPr>
          <p:nvPr/>
        </p:nvGrpSpPr>
        <p:grpSpPr>
          <a:xfrm>
            <a:off x="8096264" y="714356"/>
            <a:ext cx="255819" cy="184697"/>
            <a:chOff x="2723963" y="2272690"/>
            <a:chExt cx="438704" cy="316737"/>
          </a:xfrm>
          <a:effectLst/>
        </p:grpSpPr>
        <p:sp>
          <p:nvSpPr>
            <p:cNvPr id="149" name="Angolo ripiegato 148"/>
            <p:cNvSpPr/>
            <p:nvPr/>
          </p:nvSpPr>
          <p:spPr>
            <a:xfrm>
              <a:off x="2723963" y="2272690"/>
              <a:ext cx="438704" cy="316737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50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809" y="2319658"/>
              <a:ext cx="385575" cy="25056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uppo 169"/>
          <p:cNvGrpSpPr>
            <a:grpSpLocks noChangeAspect="1"/>
          </p:cNvGrpSpPr>
          <p:nvPr/>
        </p:nvGrpSpPr>
        <p:grpSpPr>
          <a:xfrm>
            <a:off x="11382412" y="1500174"/>
            <a:ext cx="255819" cy="184697"/>
            <a:chOff x="2723963" y="2272690"/>
            <a:chExt cx="438704" cy="316737"/>
          </a:xfrm>
          <a:effectLst/>
        </p:grpSpPr>
        <p:sp>
          <p:nvSpPr>
            <p:cNvPr id="152" name="Angolo ripiegato 151"/>
            <p:cNvSpPr/>
            <p:nvPr/>
          </p:nvSpPr>
          <p:spPr>
            <a:xfrm>
              <a:off x="2723963" y="2272690"/>
              <a:ext cx="438704" cy="316737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53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809" y="2319658"/>
              <a:ext cx="385575" cy="25056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4" name="Picture 5" descr="E:\Multidomain\of.jpe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25288" y="1714488"/>
            <a:ext cx="214314" cy="205892"/>
          </a:xfrm>
          <a:prstGeom prst="rect">
            <a:avLst/>
          </a:prstGeom>
          <a:noFill/>
          <a:effectLst/>
        </p:spPr>
      </p:pic>
      <p:grpSp>
        <p:nvGrpSpPr>
          <p:cNvPr id="155" name="Gruppo 154"/>
          <p:cNvGrpSpPr/>
          <p:nvPr/>
        </p:nvGrpSpPr>
        <p:grpSpPr>
          <a:xfrm>
            <a:off x="11668164" y="1928802"/>
            <a:ext cx="276530" cy="264372"/>
            <a:chOff x="11134346" y="2736000"/>
            <a:chExt cx="276530" cy="264372"/>
          </a:xfrm>
        </p:grpSpPr>
        <p:pic>
          <p:nvPicPr>
            <p:cNvPr id="156" name="Picture 2" descr="https://cdn2.iconfinder.com/data/icons/networking-icons-1/512/networking_icons-03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4346" y="2786058"/>
              <a:ext cx="214314" cy="21431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5" descr="E:\Multidomain\of.jpeg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268000" y="2736000"/>
              <a:ext cx="142876" cy="137262"/>
            </a:xfrm>
            <a:prstGeom prst="rect">
              <a:avLst/>
            </a:prstGeom>
            <a:noFill/>
            <a:effectLst/>
          </p:spPr>
        </p:pic>
      </p:grpSp>
      <p:pic>
        <p:nvPicPr>
          <p:cNvPr id="158" name="Picture 30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412" y="1857364"/>
            <a:ext cx="234764" cy="243695"/>
          </a:xfrm>
          <a:prstGeom prst="rect">
            <a:avLst/>
          </a:prstGeom>
        </p:spPr>
      </p:pic>
      <p:pic>
        <p:nvPicPr>
          <p:cNvPr id="159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6" y="368657"/>
            <a:ext cx="440118" cy="417137"/>
          </a:xfrm>
          <a:prstGeom prst="rect">
            <a:avLst/>
          </a:prstGeom>
        </p:spPr>
      </p:pic>
      <p:pic>
        <p:nvPicPr>
          <p:cNvPr id="160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26" y="1357298"/>
            <a:ext cx="440118" cy="417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graph (3)</a:t>
            </a:r>
            <a:endParaRPr lang="it-IT" dirty="0"/>
          </a:p>
        </p:txBody>
      </p:sp>
      <p:sp>
        <p:nvSpPr>
          <p:cNvPr id="59" name="Rettangolo 58"/>
          <p:cNvSpPr/>
          <p:nvPr/>
        </p:nvSpPr>
        <p:spPr bwMode="auto">
          <a:xfrm>
            <a:off x="904836" y="1643043"/>
            <a:ext cx="1809763" cy="928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Rettangolo 62"/>
          <p:cNvSpPr/>
          <p:nvPr/>
        </p:nvSpPr>
        <p:spPr bwMode="auto">
          <a:xfrm>
            <a:off x="4786301" y="2928934"/>
            <a:ext cx="5238787" cy="3071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7" name="Rounded Rectangle 52"/>
          <p:cNvSpPr/>
          <p:nvPr/>
        </p:nvSpPr>
        <p:spPr>
          <a:xfrm>
            <a:off x="5643560" y="3143248"/>
            <a:ext cx="1333509" cy="64294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Web captive portal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8" name="Rounded Rectangle 52"/>
          <p:cNvSpPr/>
          <p:nvPr/>
        </p:nvSpPr>
        <p:spPr>
          <a:xfrm>
            <a:off x="7929576" y="3143248"/>
            <a:ext cx="1333509" cy="64294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err="1" smtClean="0">
                <a:solidFill>
                  <a:sysClr val="windowText" lastClr="000000"/>
                </a:solidFill>
                <a:latin typeface="Calibri"/>
              </a:rPr>
              <a:t>OpenFlow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 controller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9" name="Rounded Rectangle 52"/>
          <p:cNvSpPr/>
          <p:nvPr/>
        </p:nvSpPr>
        <p:spPr>
          <a:xfrm>
            <a:off x="6215061" y="4643446"/>
            <a:ext cx="2000264" cy="100013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L2 + </a:t>
            </a:r>
            <a:r>
              <a:rPr lang="en-US" sz="1400" kern="0" dirty="0" err="1" smtClean="0">
                <a:solidFill>
                  <a:sysClr val="windowText" lastClr="000000"/>
                </a:solidFill>
                <a:latin typeface="Calibri"/>
              </a:rPr>
              <a:t>OpenfFow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 switch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80" name="Connettore 4 57"/>
          <p:cNvCxnSpPr>
            <a:endCxn id="77" idx="2"/>
          </p:cNvCxnSpPr>
          <p:nvPr/>
        </p:nvCxnSpPr>
        <p:spPr>
          <a:xfrm rot="16200000" flipV="1">
            <a:off x="6024560" y="4071942"/>
            <a:ext cx="857256" cy="28575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Connettore 4 57"/>
          <p:cNvCxnSpPr>
            <a:stCxn id="78" idx="2"/>
          </p:cNvCxnSpPr>
          <p:nvPr/>
        </p:nvCxnSpPr>
        <p:spPr>
          <a:xfrm rot="5400000">
            <a:off x="7834323" y="3881444"/>
            <a:ext cx="857256" cy="66675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138"/>
          <p:cNvSpPr>
            <a:spLocks noChangeAspect="1"/>
          </p:cNvSpPr>
          <p:nvPr/>
        </p:nvSpPr>
        <p:spPr>
          <a:xfrm>
            <a:off x="6230734" y="3714752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138"/>
          <p:cNvSpPr>
            <a:spLocks noChangeAspect="1"/>
          </p:cNvSpPr>
          <p:nvPr/>
        </p:nvSpPr>
        <p:spPr>
          <a:xfrm>
            <a:off x="8516750" y="3714752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138"/>
          <p:cNvSpPr>
            <a:spLocks noChangeAspect="1"/>
          </p:cNvSpPr>
          <p:nvPr/>
        </p:nvSpPr>
        <p:spPr>
          <a:xfrm>
            <a:off x="6500818" y="4570884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138"/>
          <p:cNvSpPr>
            <a:spLocks noChangeAspect="1"/>
          </p:cNvSpPr>
          <p:nvPr/>
        </p:nvSpPr>
        <p:spPr>
          <a:xfrm>
            <a:off x="7849996" y="4572008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138"/>
          <p:cNvSpPr/>
          <p:nvPr/>
        </p:nvSpPr>
        <p:spPr>
          <a:xfrm>
            <a:off x="9834587" y="5000637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67"/>
          <p:cNvCxnSpPr>
            <a:stCxn id="79" idx="3"/>
            <a:endCxn id="86" idx="2"/>
          </p:cNvCxnSpPr>
          <p:nvPr/>
        </p:nvCxnSpPr>
        <p:spPr bwMode="auto">
          <a:xfrm flipV="1">
            <a:off x="8215328" y="5117849"/>
            <a:ext cx="1619261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Oval 138"/>
          <p:cNvSpPr>
            <a:spLocks noChangeAspect="1"/>
          </p:cNvSpPr>
          <p:nvPr/>
        </p:nvSpPr>
        <p:spPr>
          <a:xfrm>
            <a:off x="8135748" y="5031570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ounded Rectangle 52"/>
          <p:cNvSpPr/>
          <p:nvPr/>
        </p:nvSpPr>
        <p:spPr>
          <a:xfrm>
            <a:off x="10406092" y="4880914"/>
            <a:ext cx="1333509" cy="42862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ISP graph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90" name="Straight Connector 67"/>
          <p:cNvCxnSpPr>
            <a:stCxn id="86" idx="6"/>
            <a:endCxn id="89" idx="1"/>
          </p:cNvCxnSpPr>
          <p:nvPr/>
        </p:nvCxnSpPr>
        <p:spPr bwMode="auto">
          <a:xfrm flipV="1">
            <a:off x="10119207" y="5095228"/>
            <a:ext cx="286884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138"/>
          <p:cNvSpPr/>
          <p:nvPr/>
        </p:nvSpPr>
        <p:spPr>
          <a:xfrm>
            <a:off x="4691051" y="4023665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138"/>
          <p:cNvSpPr/>
          <p:nvPr/>
        </p:nvSpPr>
        <p:spPr>
          <a:xfrm>
            <a:off x="4691051" y="4575052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138"/>
          <p:cNvSpPr/>
          <p:nvPr/>
        </p:nvSpPr>
        <p:spPr>
          <a:xfrm>
            <a:off x="4691051" y="5146555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138"/>
          <p:cNvSpPr/>
          <p:nvPr/>
        </p:nvSpPr>
        <p:spPr>
          <a:xfrm>
            <a:off x="4692183" y="5646628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138"/>
          <p:cNvSpPr>
            <a:spLocks noChangeAspect="1"/>
          </p:cNvSpPr>
          <p:nvPr/>
        </p:nvSpPr>
        <p:spPr>
          <a:xfrm>
            <a:off x="6119816" y="4723284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138"/>
          <p:cNvSpPr>
            <a:spLocks noChangeAspect="1"/>
          </p:cNvSpPr>
          <p:nvPr/>
        </p:nvSpPr>
        <p:spPr>
          <a:xfrm>
            <a:off x="6119816" y="4929198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138"/>
          <p:cNvSpPr>
            <a:spLocks noChangeAspect="1"/>
          </p:cNvSpPr>
          <p:nvPr/>
        </p:nvSpPr>
        <p:spPr>
          <a:xfrm>
            <a:off x="6119816" y="5143512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138"/>
          <p:cNvSpPr>
            <a:spLocks noChangeAspect="1"/>
          </p:cNvSpPr>
          <p:nvPr/>
        </p:nvSpPr>
        <p:spPr>
          <a:xfrm>
            <a:off x="6119816" y="5357826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67"/>
          <p:cNvCxnSpPr>
            <a:stCxn id="91" idx="6"/>
            <a:endCxn id="95" idx="2"/>
          </p:cNvCxnSpPr>
          <p:nvPr/>
        </p:nvCxnSpPr>
        <p:spPr bwMode="auto">
          <a:xfrm>
            <a:off x="4975671" y="4140878"/>
            <a:ext cx="1144140" cy="654413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67"/>
          <p:cNvCxnSpPr>
            <a:stCxn id="92" idx="6"/>
            <a:endCxn id="96" idx="2"/>
          </p:cNvCxnSpPr>
          <p:nvPr/>
        </p:nvCxnSpPr>
        <p:spPr bwMode="auto">
          <a:xfrm>
            <a:off x="4975671" y="4692264"/>
            <a:ext cx="1144140" cy="308934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67"/>
          <p:cNvCxnSpPr>
            <a:stCxn id="93" idx="7"/>
            <a:endCxn id="97" idx="2"/>
          </p:cNvCxnSpPr>
          <p:nvPr/>
        </p:nvCxnSpPr>
        <p:spPr bwMode="auto">
          <a:xfrm rot="16200000" flipH="1">
            <a:off x="5509587" y="4605288"/>
            <a:ext cx="34626" cy="1185821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67"/>
          <p:cNvCxnSpPr>
            <a:stCxn id="94" idx="6"/>
            <a:endCxn id="98" idx="2"/>
          </p:cNvCxnSpPr>
          <p:nvPr/>
        </p:nvCxnSpPr>
        <p:spPr bwMode="auto">
          <a:xfrm flipV="1">
            <a:off x="4976803" y="5429826"/>
            <a:ext cx="1143008" cy="33400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Rectangle 137"/>
          <p:cNvSpPr/>
          <p:nvPr/>
        </p:nvSpPr>
        <p:spPr>
          <a:xfrm>
            <a:off x="7929573" y="5500709"/>
            <a:ext cx="2095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center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tangle 137"/>
          <p:cNvSpPr/>
          <p:nvPr/>
        </p:nvSpPr>
        <p:spPr>
          <a:xfrm>
            <a:off x="3667108" y="3919190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gre0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 137"/>
          <p:cNvSpPr/>
          <p:nvPr/>
        </p:nvSpPr>
        <p:spPr>
          <a:xfrm>
            <a:off x="3667108" y="4452291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6" name="Rectangle 137"/>
          <p:cNvSpPr/>
          <p:nvPr/>
        </p:nvSpPr>
        <p:spPr>
          <a:xfrm>
            <a:off x="3667108" y="4990754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gre2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7" name="Rectangle 137"/>
          <p:cNvSpPr/>
          <p:nvPr/>
        </p:nvSpPr>
        <p:spPr>
          <a:xfrm>
            <a:off x="3667108" y="5562264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gre3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Oval 138"/>
          <p:cNvSpPr/>
          <p:nvPr/>
        </p:nvSpPr>
        <p:spPr>
          <a:xfrm>
            <a:off x="809586" y="2071675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38"/>
          <p:cNvSpPr/>
          <p:nvPr/>
        </p:nvSpPr>
        <p:spPr>
          <a:xfrm>
            <a:off x="2524098" y="2071675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67"/>
          <p:cNvCxnSpPr>
            <a:stCxn id="108" idx="6"/>
            <a:endCxn id="109" idx="2"/>
          </p:cNvCxnSpPr>
          <p:nvPr/>
        </p:nvCxnSpPr>
        <p:spPr bwMode="auto">
          <a:xfrm>
            <a:off x="1094206" y="2188884"/>
            <a:ext cx="1429892" cy="158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 137"/>
          <p:cNvSpPr/>
          <p:nvPr/>
        </p:nvSpPr>
        <p:spPr>
          <a:xfrm>
            <a:off x="-47625" y="1785926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wan0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2" name="Rectangle 137"/>
          <p:cNvSpPr/>
          <p:nvPr/>
        </p:nvSpPr>
        <p:spPr>
          <a:xfrm>
            <a:off x="2143095" y="1714488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gre0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Rectangle 137"/>
          <p:cNvSpPr/>
          <p:nvPr/>
        </p:nvSpPr>
        <p:spPr>
          <a:xfrm>
            <a:off x="809588" y="2285992"/>
            <a:ext cx="2095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CPE-1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ttangolo 113"/>
          <p:cNvSpPr/>
          <p:nvPr/>
        </p:nvSpPr>
        <p:spPr bwMode="auto">
          <a:xfrm>
            <a:off x="904797" y="3192660"/>
            <a:ext cx="1809763" cy="2450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5" name="Oval 138"/>
          <p:cNvSpPr/>
          <p:nvPr/>
        </p:nvSpPr>
        <p:spPr>
          <a:xfrm>
            <a:off x="809547" y="3621296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38"/>
          <p:cNvSpPr/>
          <p:nvPr/>
        </p:nvSpPr>
        <p:spPr>
          <a:xfrm>
            <a:off x="2524059" y="3621296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67"/>
          <p:cNvCxnSpPr>
            <a:stCxn id="115" idx="6"/>
            <a:endCxn id="116" idx="2"/>
          </p:cNvCxnSpPr>
          <p:nvPr/>
        </p:nvCxnSpPr>
        <p:spPr bwMode="auto">
          <a:xfrm>
            <a:off x="1094167" y="3738502"/>
            <a:ext cx="1429892" cy="158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Rectangle 137"/>
          <p:cNvSpPr/>
          <p:nvPr/>
        </p:nvSpPr>
        <p:spPr>
          <a:xfrm>
            <a:off x="-47668" y="3335544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wan0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9" name="Rectangle 137"/>
          <p:cNvSpPr/>
          <p:nvPr/>
        </p:nvSpPr>
        <p:spPr>
          <a:xfrm>
            <a:off x="2143056" y="3264106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37"/>
          <p:cNvSpPr/>
          <p:nvPr/>
        </p:nvSpPr>
        <p:spPr>
          <a:xfrm>
            <a:off x="809589" y="5214957"/>
            <a:ext cx="2095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CPE-2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Oval 138"/>
          <p:cNvSpPr/>
          <p:nvPr/>
        </p:nvSpPr>
        <p:spPr>
          <a:xfrm>
            <a:off x="809547" y="4337590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38"/>
          <p:cNvSpPr/>
          <p:nvPr/>
        </p:nvSpPr>
        <p:spPr>
          <a:xfrm>
            <a:off x="2524059" y="4337590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67"/>
          <p:cNvCxnSpPr>
            <a:stCxn id="121" idx="6"/>
            <a:endCxn id="122" idx="2"/>
          </p:cNvCxnSpPr>
          <p:nvPr/>
        </p:nvCxnSpPr>
        <p:spPr bwMode="auto">
          <a:xfrm>
            <a:off x="1094167" y="4454796"/>
            <a:ext cx="1429892" cy="158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Rectangle 137"/>
          <p:cNvSpPr/>
          <p:nvPr/>
        </p:nvSpPr>
        <p:spPr>
          <a:xfrm>
            <a:off x="-47668" y="4051837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eth0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tangle 137"/>
          <p:cNvSpPr/>
          <p:nvPr/>
        </p:nvSpPr>
        <p:spPr>
          <a:xfrm>
            <a:off x="2143056" y="3980393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gre2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6" name="Oval 138"/>
          <p:cNvSpPr/>
          <p:nvPr/>
        </p:nvSpPr>
        <p:spPr>
          <a:xfrm>
            <a:off x="809547" y="4980532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38"/>
          <p:cNvSpPr/>
          <p:nvPr/>
        </p:nvSpPr>
        <p:spPr>
          <a:xfrm>
            <a:off x="2524059" y="4980532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67"/>
          <p:cNvCxnSpPr>
            <a:stCxn id="126" idx="6"/>
            <a:endCxn id="127" idx="2"/>
          </p:cNvCxnSpPr>
          <p:nvPr/>
        </p:nvCxnSpPr>
        <p:spPr bwMode="auto">
          <a:xfrm>
            <a:off x="1094167" y="5097738"/>
            <a:ext cx="1429892" cy="158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Rectangle 137"/>
          <p:cNvSpPr/>
          <p:nvPr/>
        </p:nvSpPr>
        <p:spPr>
          <a:xfrm>
            <a:off x="-47668" y="4694780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eth1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tangle 137"/>
          <p:cNvSpPr/>
          <p:nvPr/>
        </p:nvSpPr>
        <p:spPr>
          <a:xfrm>
            <a:off x="2143056" y="4623342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gre3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5" name="Cloud 9"/>
          <p:cNvSpPr/>
          <p:nvPr/>
        </p:nvSpPr>
        <p:spPr>
          <a:xfrm>
            <a:off x="8768227" y="980079"/>
            <a:ext cx="2357453" cy="1643074"/>
          </a:xfrm>
          <a:prstGeom prst="cloud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76" name="Rectangle 1"/>
          <p:cNvSpPr/>
          <p:nvPr/>
        </p:nvSpPr>
        <p:spPr>
          <a:xfrm>
            <a:off x="7890596" y="837202"/>
            <a:ext cx="1449134" cy="504143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     CPE-1 </a:t>
            </a:r>
          </a:p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(Universal Node)</a:t>
            </a:r>
            <a:endParaRPr lang="en-US" sz="1400" kern="0" dirty="0">
              <a:solidFill>
                <a:schemeClr val="accent6"/>
              </a:solidFill>
              <a:latin typeface="Calibri"/>
            </a:endParaRPr>
          </a:p>
        </p:txBody>
      </p:sp>
      <p:sp>
        <p:nvSpPr>
          <p:cNvPr id="177" name="Rectangle 12"/>
          <p:cNvSpPr/>
          <p:nvPr/>
        </p:nvSpPr>
        <p:spPr>
          <a:xfrm>
            <a:off x="9554044" y="1408707"/>
            <a:ext cx="1428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0F5C77"/>
                </a:solidFill>
                <a:latin typeface="+mn-lt"/>
              </a:rPr>
              <a:t>Telco network</a:t>
            </a:r>
          </a:p>
          <a:p>
            <a:pPr algn="ctr"/>
            <a:r>
              <a:rPr lang="en-US" sz="1400" dirty="0" smtClean="0">
                <a:solidFill>
                  <a:srgbClr val="0F5C77"/>
                </a:solidFill>
                <a:latin typeface="+mn-lt"/>
              </a:rPr>
              <a:t>(ISP)</a:t>
            </a:r>
            <a:endParaRPr lang="en-US" sz="1400" dirty="0">
              <a:solidFill>
                <a:srgbClr val="0F5C77"/>
              </a:solidFill>
              <a:latin typeface="+mn-lt"/>
            </a:endParaRPr>
          </a:p>
        </p:txBody>
      </p:sp>
      <p:sp>
        <p:nvSpPr>
          <p:cNvPr id="178" name="Rectangle 6"/>
          <p:cNvSpPr/>
          <p:nvPr/>
        </p:nvSpPr>
        <p:spPr>
          <a:xfrm>
            <a:off x="10411300" y="2051649"/>
            <a:ext cx="1285885" cy="617034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err="1" smtClean="0">
                <a:solidFill>
                  <a:schemeClr val="accent6"/>
                </a:solidFill>
                <a:latin typeface="Calibri"/>
              </a:rPr>
              <a:t>DataCenter</a:t>
            </a:r>
            <a:endParaRPr lang="en-US" sz="1400" kern="0" dirty="0" smtClean="0">
              <a:solidFill>
                <a:schemeClr val="accent6"/>
              </a:solidFill>
              <a:latin typeface="Calibri"/>
            </a:endParaRPr>
          </a:p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(</a:t>
            </a:r>
            <a:r>
              <a:rPr lang="en-US" sz="1400" kern="0" dirty="0" err="1" smtClean="0">
                <a:solidFill>
                  <a:schemeClr val="accent6"/>
                </a:solidFill>
                <a:latin typeface="Calibri"/>
              </a:rPr>
              <a:t>OpenStack</a:t>
            </a: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)</a:t>
            </a:r>
          </a:p>
        </p:txBody>
      </p:sp>
      <p:pic>
        <p:nvPicPr>
          <p:cNvPr id="179" name="Picture 1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22" y="1000108"/>
            <a:ext cx="211797" cy="355388"/>
          </a:xfrm>
          <a:prstGeom prst="rect">
            <a:avLst/>
          </a:prstGeom>
        </p:spPr>
      </p:pic>
      <p:pic>
        <p:nvPicPr>
          <p:cNvPr id="180" name="Picture 4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74" y="1714488"/>
            <a:ext cx="212981" cy="356171"/>
          </a:xfrm>
          <a:prstGeom prst="rect">
            <a:avLst/>
          </a:prstGeom>
        </p:spPr>
      </p:pic>
      <p:sp>
        <p:nvSpPr>
          <p:cNvPr id="181" name="Rectangle 1"/>
          <p:cNvSpPr/>
          <p:nvPr/>
        </p:nvSpPr>
        <p:spPr>
          <a:xfrm>
            <a:off x="8196722" y="1837335"/>
            <a:ext cx="1449134" cy="504143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     CPE-2 </a:t>
            </a:r>
          </a:p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(Universal Node)</a:t>
            </a:r>
            <a:endParaRPr lang="en-US" sz="1400" kern="0" dirty="0">
              <a:solidFill>
                <a:schemeClr val="accent6"/>
              </a:solidFill>
              <a:latin typeface="Calibri"/>
            </a:endParaRPr>
          </a:p>
        </p:txBody>
      </p:sp>
      <p:pic>
        <p:nvPicPr>
          <p:cNvPr id="182" name="Picture 7" descr="C:\Users\Fulvio\Documents\Presentazioni\images\user-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1884" y="571480"/>
            <a:ext cx="211264" cy="3527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25219" y="500042"/>
            <a:ext cx="764925" cy="573695"/>
          </a:xfrm>
          <a:prstGeom prst="rect">
            <a:avLst/>
          </a:prstGeom>
        </p:spPr>
      </p:pic>
      <p:pic>
        <p:nvPicPr>
          <p:cNvPr id="184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82409" y="1500174"/>
            <a:ext cx="764925" cy="573695"/>
          </a:xfrm>
          <a:prstGeom prst="rect">
            <a:avLst/>
          </a:prstGeom>
        </p:spPr>
      </p:pic>
      <p:pic>
        <p:nvPicPr>
          <p:cNvPr id="185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 flipH="1">
            <a:off x="8138344" y="2285992"/>
            <a:ext cx="315110" cy="188720"/>
          </a:xfrm>
          <a:prstGeom prst="rect">
            <a:avLst/>
          </a:prstGeom>
          <a:effectLst/>
        </p:spPr>
      </p:pic>
      <p:pic>
        <p:nvPicPr>
          <p:cNvPr id="186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 rot="5400000" flipH="1">
            <a:off x="10141827" y="2269714"/>
            <a:ext cx="315110" cy="204790"/>
          </a:xfrm>
          <a:prstGeom prst="rect">
            <a:avLst/>
          </a:prstGeom>
          <a:effectLst/>
        </p:spPr>
      </p:pic>
      <p:pic>
        <p:nvPicPr>
          <p:cNvPr id="187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138065" y="1583989"/>
            <a:ext cx="399607" cy="612731"/>
          </a:xfrm>
          <a:prstGeom prst="rect">
            <a:avLst/>
          </a:prstGeom>
          <a:effectLst/>
        </p:spPr>
      </p:pic>
      <p:pic>
        <p:nvPicPr>
          <p:cNvPr id="188" name="Picture 1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230480" y="1664389"/>
            <a:ext cx="422129" cy="647265"/>
          </a:xfrm>
          <a:prstGeom prst="rect">
            <a:avLst/>
          </a:prstGeom>
          <a:effectLst/>
        </p:spPr>
      </p:pic>
      <p:pic>
        <p:nvPicPr>
          <p:cNvPr id="189" name="Picture 1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367941" y="1813868"/>
            <a:ext cx="399607" cy="612731"/>
          </a:xfrm>
          <a:prstGeom prst="rect">
            <a:avLst/>
          </a:prstGeom>
          <a:effectLst/>
        </p:spPr>
      </p:pic>
      <p:pic>
        <p:nvPicPr>
          <p:cNvPr id="190" name="Picture 1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82871" y="1928802"/>
            <a:ext cx="399607" cy="612731"/>
          </a:xfrm>
          <a:prstGeom prst="rect">
            <a:avLst/>
          </a:prstGeom>
          <a:effectLst/>
        </p:spPr>
      </p:pic>
      <p:pic>
        <p:nvPicPr>
          <p:cNvPr id="191" name="Picture 2" descr="https://cdn2.iconfinder.com/data/icons/networking-icons-1/512/networking_icons-0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863" y="2214554"/>
            <a:ext cx="252000" cy="252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Rectangle 137"/>
          <p:cNvSpPr/>
          <p:nvPr/>
        </p:nvSpPr>
        <p:spPr>
          <a:xfrm>
            <a:off x="9739338" y="571480"/>
            <a:ext cx="2095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Reference scenario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ttangolo 192"/>
          <p:cNvSpPr/>
          <p:nvPr/>
        </p:nvSpPr>
        <p:spPr bwMode="auto">
          <a:xfrm>
            <a:off x="7239008" y="297219"/>
            <a:ext cx="4786346" cy="24888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94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 flipH="1">
            <a:off x="8524892" y="2285992"/>
            <a:ext cx="315110" cy="188720"/>
          </a:xfrm>
          <a:prstGeom prst="rect">
            <a:avLst/>
          </a:prstGeom>
          <a:effectLst/>
        </p:spPr>
      </p:pic>
      <p:grpSp>
        <p:nvGrpSpPr>
          <p:cNvPr id="195" name="Gruppo 169"/>
          <p:cNvGrpSpPr>
            <a:grpSpLocks noChangeAspect="1"/>
          </p:cNvGrpSpPr>
          <p:nvPr/>
        </p:nvGrpSpPr>
        <p:grpSpPr>
          <a:xfrm>
            <a:off x="8096264" y="714356"/>
            <a:ext cx="255819" cy="184697"/>
            <a:chOff x="2723963" y="2272690"/>
            <a:chExt cx="438704" cy="316737"/>
          </a:xfrm>
          <a:effectLst/>
        </p:grpSpPr>
        <p:sp>
          <p:nvSpPr>
            <p:cNvPr id="196" name="Angolo ripiegato 195"/>
            <p:cNvSpPr/>
            <p:nvPr/>
          </p:nvSpPr>
          <p:spPr>
            <a:xfrm>
              <a:off x="2723963" y="2272690"/>
              <a:ext cx="438704" cy="316737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97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809" y="2319658"/>
              <a:ext cx="385575" cy="25056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uppo 169"/>
          <p:cNvGrpSpPr>
            <a:grpSpLocks noChangeAspect="1"/>
          </p:cNvGrpSpPr>
          <p:nvPr/>
        </p:nvGrpSpPr>
        <p:grpSpPr>
          <a:xfrm>
            <a:off x="11382412" y="1500174"/>
            <a:ext cx="255819" cy="184697"/>
            <a:chOff x="2723963" y="2272690"/>
            <a:chExt cx="438704" cy="316737"/>
          </a:xfrm>
          <a:effectLst/>
        </p:grpSpPr>
        <p:sp>
          <p:nvSpPr>
            <p:cNvPr id="199" name="Angolo ripiegato 198"/>
            <p:cNvSpPr/>
            <p:nvPr/>
          </p:nvSpPr>
          <p:spPr>
            <a:xfrm>
              <a:off x="2723963" y="2272690"/>
              <a:ext cx="438704" cy="316737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00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809" y="2319658"/>
              <a:ext cx="385575" cy="25056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1" name="Picture 5" descr="E:\Multidomain\of.jpe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25288" y="1714488"/>
            <a:ext cx="214314" cy="205892"/>
          </a:xfrm>
          <a:prstGeom prst="rect">
            <a:avLst/>
          </a:prstGeom>
          <a:noFill/>
          <a:effectLst/>
        </p:spPr>
      </p:pic>
      <p:grpSp>
        <p:nvGrpSpPr>
          <p:cNvPr id="202" name="Gruppo 201"/>
          <p:cNvGrpSpPr/>
          <p:nvPr/>
        </p:nvGrpSpPr>
        <p:grpSpPr>
          <a:xfrm>
            <a:off x="11668164" y="1928802"/>
            <a:ext cx="276530" cy="264372"/>
            <a:chOff x="11134346" y="2736000"/>
            <a:chExt cx="276530" cy="264372"/>
          </a:xfrm>
        </p:grpSpPr>
        <p:pic>
          <p:nvPicPr>
            <p:cNvPr id="203" name="Picture 2" descr="https://cdn2.iconfinder.com/data/icons/networking-icons-1/512/networking_icons-03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4346" y="2786058"/>
              <a:ext cx="214314" cy="21431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5" descr="E:\Multidomain\of.jpeg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268000" y="2736000"/>
              <a:ext cx="142876" cy="137262"/>
            </a:xfrm>
            <a:prstGeom prst="rect">
              <a:avLst/>
            </a:prstGeom>
            <a:noFill/>
            <a:effectLst/>
          </p:spPr>
        </p:pic>
      </p:grpSp>
      <p:pic>
        <p:nvPicPr>
          <p:cNvPr id="205" name="Picture 30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412" y="1857364"/>
            <a:ext cx="234764" cy="243695"/>
          </a:xfrm>
          <a:prstGeom prst="rect">
            <a:avLst/>
          </a:prstGeom>
        </p:spPr>
      </p:pic>
      <p:pic>
        <p:nvPicPr>
          <p:cNvPr id="206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6" y="368657"/>
            <a:ext cx="440118" cy="417137"/>
          </a:xfrm>
          <a:prstGeom prst="rect">
            <a:avLst/>
          </a:prstGeom>
        </p:spPr>
      </p:pic>
      <p:pic>
        <p:nvPicPr>
          <p:cNvPr id="207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26" y="1357298"/>
            <a:ext cx="440118" cy="417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ttangolo 90"/>
          <p:cNvSpPr/>
          <p:nvPr/>
        </p:nvSpPr>
        <p:spPr bwMode="auto">
          <a:xfrm>
            <a:off x="3714733" y="3071810"/>
            <a:ext cx="5949179" cy="24288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ISP graph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4417" y="1196987"/>
            <a:ext cx="10970683" cy="1446199"/>
          </a:xfrm>
        </p:spPr>
        <p:txBody>
          <a:bodyPr/>
          <a:lstStyle/>
          <a:p>
            <a:r>
              <a:rPr lang="en-US" dirty="0" smtClean="0"/>
              <a:t>Provides basic network services to the other service graphs</a:t>
            </a:r>
          </a:p>
          <a:p>
            <a:pPr lvl="1"/>
            <a:r>
              <a:rPr lang="en-US" dirty="0" smtClean="0"/>
              <a:t>This way, we don’t have to replicate those VNFs in all the user graphs</a:t>
            </a:r>
          </a:p>
          <a:p>
            <a:r>
              <a:rPr lang="en-US" dirty="0" smtClean="0"/>
              <a:t>It is entirely deployed in the data center </a:t>
            </a:r>
          </a:p>
          <a:p>
            <a:endParaRPr lang="it-IT" dirty="0"/>
          </a:p>
        </p:txBody>
      </p:sp>
      <p:sp>
        <p:nvSpPr>
          <p:cNvPr id="50" name="Rounded Rectangle 52"/>
          <p:cNvSpPr/>
          <p:nvPr/>
        </p:nvSpPr>
        <p:spPr>
          <a:xfrm>
            <a:off x="4425128" y="3214686"/>
            <a:ext cx="1333509" cy="64294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DHCP server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1" name="Rounded Rectangle 52"/>
          <p:cNvSpPr/>
          <p:nvPr/>
        </p:nvSpPr>
        <p:spPr>
          <a:xfrm>
            <a:off x="6996896" y="3214686"/>
            <a:ext cx="1333509" cy="64294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Router + NAT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72884" y="4214818"/>
            <a:ext cx="1333509" cy="114300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L2 switch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4" name="Oval 138"/>
          <p:cNvSpPr/>
          <p:nvPr/>
        </p:nvSpPr>
        <p:spPr>
          <a:xfrm>
            <a:off x="9568663" y="3429007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67"/>
          <p:cNvCxnSpPr>
            <a:stCxn id="51" idx="3"/>
            <a:endCxn id="54" idx="2"/>
          </p:cNvCxnSpPr>
          <p:nvPr/>
        </p:nvCxnSpPr>
        <p:spPr bwMode="auto">
          <a:xfrm>
            <a:off x="8330405" y="3536157"/>
            <a:ext cx="1238259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nettore 4 57"/>
          <p:cNvCxnSpPr>
            <a:stCxn id="51" idx="2"/>
            <a:endCxn id="53" idx="3"/>
          </p:cNvCxnSpPr>
          <p:nvPr/>
        </p:nvCxnSpPr>
        <p:spPr>
          <a:xfrm rot="5400000">
            <a:off x="6770673" y="3893347"/>
            <a:ext cx="928694" cy="857256"/>
          </a:xfrm>
          <a:prstGeom prst="bentConnector2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Connettore 4 57"/>
          <p:cNvCxnSpPr>
            <a:stCxn id="50" idx="2"/>
            <a:endCxn id="53" idx="0"/>
          </p:cNvCxnSpPr>
          <p:nvPr/>
        </p:nvCxnSpPr>
        <p:spPr>
          <a:xfrm rot="16200000" flipH="1">
            <a:off x="5437164" y="3512345"/>
            <a:ext cx="357190" cy="1047757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138"/>
          <p:cNvSpPr/>
          <p:nvPr/>
        </p:nvSpPr>
        <p:spPr>
          <a:xfrm>
            <a:off x="3524235" y="4143387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7"/>
          <p:cNvCxnSpPr>
            <a:stCxn id="64" idx="6"/>
            <a:endCxn id="98" idx="2"/>
          </p:cNvCxnSpPr>
          <p:nvPr/>
        </p:nvCxnSpPr>
        <p:spPr bwMode="auto">
          <a:xfrm>
            <a:off x="3808852" y="4260600"/>
            <a:ext cx="1584448" cy="97663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Picture 2" descr="http://upload.wikimedia.org/wikipedia/commons/thumb/7/70/Applications-internet.svg/480px-Applications-internet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02"/>
          <a:stretch/>
        </p:blipFill>
        <p:spPr bwMode="auto">
          <a:xfrm>
            <a:off x="10521168" y="3286125"/>
            <a:ext cx="718368" cy="5824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Connector 67"/>
          <p:cNvCxnSpPr>
            <a:stCxn id="54" idx="6"/>
            <a:endCxn id="69" idx="1"/>
          </p:cNvCxnSpPr>
          <p:nvPr/>
        </p:nvCxnSpPr>
        <p:spPr bwMode="auto">
          <a:xfrm>
            <a:off x="9853286" y="3546213"/>
            <a:ext cx="667887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137"/>
          <p:cNvSpPr/>
          <p:nvPr/>
        </p:nvSpPr>
        <p:spPr>
          <a:xfrm>
            <a:off x="8616156" y="3610284"/>
            <a:ext cx="1333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center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– eth1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ounded Rectangle 52"/>
          <p:cNvSpPr/>
          <p:nvPr/>
        </p:nvSpPr>
        <p:spPr>
          <a:xfrm>
            <a:off x="1091352" y="3000372"/>
            <a:ext cx="1333509" cy="42862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Auth graph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6" name="Rounded Rectangle 52"/>
          <p:cNvSpPr/>
          <p:nvPr/>
        </p:nvSpPr>
        <p:spPr>
          <a:xfrm>
            <a:off x="1091352" y="3571876"/>
            <a:ext cx="1333509" cy="42862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err="1" smtClean="0">
                <a:solidFill>
                  <a:sysClr val="windowText" lastClr="000000"/>
                </a:solidFill>
                <a:latin typeface="Calibri"/>
              </a:rPr>
              <a:t>Usr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 graph 1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7" name="Rounded Rectangle 52"/>
          <p:cNvSpPr/>
          <p:nvPr/>
        </p:nvSpPr>
        <p:spPr>
          <a:xfrm>
            <a:off x="1091352" y="4214818"/>
            <a:ext cx="1333509" cy="42862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…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8" name="Rounded Rectangle 52"/>
          <p:cNvSpPr/>
          <p:nvPr/>
        </p:nvSpPr>
        <p:spPr>
          <a:xfrm>
            <a:off x="1091352" y="4857760"/>
            <a:ext cx="1333509" cy="42862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err="1" smtClean="0">
                <a:solidFill>
                  <a:sysClr val="windowText" lastClr="000000"/>
                </a:solidFill>
                <a:latin typeface="Calibri"/>
              </a:rPr>
              <a:t>Usr</a:t>
            </a: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 graph N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79" name="Straight Connector 67"/>
          <p:cNvCxnSpPr>
            <a:stCxn id="75" idx="3"/>
            <a:endCxn id="64" idx="2"/>
          </p:cNvCxnSpPr>
          <p:nvPr/>
        </p:nvCxnSpPr>
        <p:spPr bwMode="auto">
          <a:xfrm>
            <a:off x="2424861" y="3214693"/>
            <a:ext cx="1099371" cy="1045907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67"/>
          <p:cNvCxnSpPr>
            <a:stCxn id="76" idx="3"/>
            <a:endCxn id="114" idx="2"/>
          </p:cNvCxnSpPr>
          <p:nvPr/>
        </p:nvCxnSpPr>
        <p:spPr bwMode="auto">
          <a:xfrm>
            <a:off x="2424866" y="3786190"/>
            <a:ext cx="1100503" cy="81148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67"/>
          <p:cNvCxnSpPr>
            <a:stCxn id="77" idx="3"/>
            <a:endCxn id="115" idx="2"/>
          </p:cNvCxnSpPr>
          <p:nvPr/>
        </p:nvCxnSpPr>
        <p:spPr bwMode="auto">
          <a:xfrm>
            <a:off x="2424861" y="4429132"/>
            <a:ext cx="1099371" cy="52573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67"/>
          <p:cNvCxnSpPr>
            <a:stCxn id="78" idx="3"/>
            <a:endCxn id="116" idx="2"/>
          </p:cNvCxnSpPr>
          <p:nvPr/>
        </p:nvCxnSpPr>
        <p:spPr bwMode="auto">
          <a:xfrm>
            <a:off x="2424866" y="5072074"/>
            <a:ext cx="1100503" cy="23997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Rectangle 137"/>
          <p:cNvSpPr/>
          <p:nvPr/>
        </p:nvSpPr>
        <p:spPr>
          <a:xfrm>
            <a:off x="8235152" y="4643450"/>
            <a:ext cx="1333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ISP graph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Oval 138"/>
          <p:cNvSpPr>
            <a:spLocks noChangeAspect="1"/>
          </p:cNvSpPr>
          <p:nvPr/>
        </p:nvSpPr>
        <p:spPr>
          <a:xfrm>
            <a:off x="6060060" y="4143380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138"/>
          <p:cNvSpPr>
            <a:spLocks noChangeAspect="1"/>
          </p:cNvSpPr>
          <p:nvPr/>
        </p:nvSpPr>
        <p:spPr>
          <a:xfrm>
            <a:off x="5012302" y="3786190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138"/>
          <p:cNvSpPr>
            <a:spLocks noChangeAspect="1"/>
          </p:cNvSpPr>
          <p:nvPr/>
        </p:nvSpPr>
        <p:spPr>
          <a:xfrm>
            <a:off x="8250825" y="3455438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138"/>
          <p:cNvSpPr>
            <a:spLocks noChangeAspect="1"/>
          </p:cNvSpPr>
          <p:nvPr/>
        </p:nvSpPr>
        <p:spPr>
          <a:xfrm>
            <a:off x="7584070" y="3786190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138"/>
          <p:cNvSpPr>
            <a:spLocks noChangeAspect="1"/>
          </p:cNvSpPr>
          <p:nvPr/>
        </p:nvSpPr>
        <p:spPr>
          <a:xfrm>
            <a:off x="6726814" y="4428008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138"/>
          <p:cNvSpPr>
            <a:spLocks noChangeAspect="1"/>
          </p:cNvSpPr>
          <p:nvPr/>
        </p:nvSpPr>
        <p:spPr>
          <a:xfrm>
            <a:off x="5393305" y="4286256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38"/>
          <p:cNvSpPr>
            <a:spLocks noChangeAspect="1"/>
          </p:cNvSpPr>
          <p:nvPr/>
        </p:nvSpPr>
        <p:spPr>
          <a:xfrm>
            <a:off x="5376005" y="4570884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38"/>
          <p:cNvSpPr>
            <a:spLocks noChangeAspect="1"/>
          </p:cNvSpPr>
          <p:nvPr/>
        </p:nvSpPr>
        <p:spPr>
          <a:xfrm>
            <a:off x="5376005" y="4856636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38"/>
          <p:cNvSpPr>
            <a:spLocks noChangeAspect="1"/>
          </p:cNvSpPr>
          <p:nvPr/>
        </p:nvSpPr>
        <p:spPr>
          <a:xfrm>
            <a:off x="5376005" y="5072074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38"/>
          <p:cNvSpPr/>
          <p:nvPr/>
        </p:nvSpPr>
        <p:spPr>
          <a:xfrm>
            <a:off x="3525367" y="4480466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38"/>
          <p:cNvSpPr/>
          <p:nvPr/>
        </p:nvSpPr>
        <p:spPr>
          <a:xfrm>
            <a:off x="3524235" y="4837656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38"/>
          <p:cNvSpPr/>
          <p:nvPr/>
        </p:nvSpPr>
        <p:spPr>
          <a:xfrm>
            <a:off x="3525367" y="5194846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67"/>
          <p:cNvCxnSpPr>
            <a:stCxn id="114" idx="6"/>
            <a:endCxn id="102" idx="2"/>
          </p:cNvCxnSpPr>
          <p:nvPr/>
        </p:nvCxnSpPr>
        <p:spPr bwMode="auto">
          <a:xfrm>
            <a:off x="3809984" y="4597672"/>
            <a:ext cx="1566016" cy="4521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67"/>
          <p:cNvCxnSpPr>
            <a:stCxn id="115" idx="6"/>
            <a:endCxn id="103" idx="2"/>
          </p:cNvCxnSpPr>
          <p:nvPr/>
        </p:nvCxnSpPr>
        <p:spPr bwMode="auto">
          <a:xfrm flipV="1">
            <a:off x="3808855" y="4928636"/>
            <a:ext cx="1567148" cy="26226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67"/>
          <p:cNvCxnSpPr>
            <a:stCxn id="116" idx="6"/>
            <a:endCxn id="104" idx="2"/>
          </p:cNvCxnSpPr>
          <p:nvPr/>
        </p:nvCxnSpPr>
        <p:spPr bwMode="auto">
          <a:xfrm flipV="1">
            <a:off x="3809984" y="5144074"/>
            <a:ext cx="1566016" cy="16797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/>
          <p:cNvSpPr/>
          <p:nvPr/>
        </p:nvSpPr>
        <p:spPr bwMode="auto">
          <a:xfrm>
            <a:off x="1333468" y="4786322"/>
            <a:ext cx="2762269" cy="1285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95274" y="285728"/>
            <a:ext cx="10970684" cy="849312"/>
          </a:xfrm>
        </p:spPr>
        <p:txBody>
          <a:bodyPr/>
          <a:lstStyle/>
          <a:p>
            <a:r>
              <a:rPr lang="en-US" dirty="0" smtClean="0"/>
              <a:t>User graph – Green user connected to CPE-1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 bwMode="auto">
          <a:xfrm>
            <a:off x="3405169" y="2428864"/>
            <a:ext cx="2214578" cy="1285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67"/>
          <p:cNvCxnSpPr>
            <a:endCxn id="7" idx="2"/>
          </p:cNvCxnSpPr>
          <p:nvPr/>
        </p:nvCxnSpPr>
        <p:spPr bwMode="auto">
          <a:xfrm flipV="1">
            <a:off x="3857609" y="3022989"/>
            <a:ext cx="1619261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ounded Rectangle 52"/>
          <p:cNvSpPr/>
          <p:nvPr/>
        </p:nvSpPr>
        <p:spPr>
          <a:xfrm>
            <a:off x="3952862" y="2714616"/>
            <a:ext cx="1333509" cy="64294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Firewall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" name="Oval 138"/>
          <p:cNvSpPr/>
          <p:nvPr/>
        </p:nvSpPr>
        <p:spPr>
          <a:xfrm>
            <a:off x="5476871" y="2905783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38"/>
          <p:cNvSpPr>
            <a:spLocks noChangeAspect="1"/>
          </p:cNvSpPr>
          <p:nvPr/>
        </p:nvSpPr>
        <p:spPr>
          <a:xfrm>
            <a:off x="5206792" y="2936710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52"/>
          <p:cNvSpPr/>
          <p:nvPr/>
        </p:nvSpPr>
        <p:spPr>
          <a:xfrm>
            <a:off x="5976937" y="2857499"/>
            <a:ext cx="1333509" cy="42862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ISP graph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0" name="Straight Connector 67"/>
          <p:cNvCxnSpPr>
            <a:stCxn id="7" idx="6"/>
            <a:endCxn id="9" idx="1"/>
          </p:cNvCxnSpPr>
          <p:nvPr/>
        </p:nvCxnSpPr>
        <p:spPr bwMode="auto">
          <a:xfrm>
            <a:off x="5761491" y="3022996"/>
            <a:ext cx="215446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38"/>
          <p:cNvSpPr>
            <a:spLocks noChangeAspect="1"/>
          </p:cNvSpPr>
          <p:nvPr/>
        </p:nvSpPr>
        <p:spPr>
          <a:xfrm>
            <a:off x="3857615" y="2928930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38"/>
          <p:cNvSpPr/>
          <p:nvPr/>
        </p:nvSpPr>
        <p:spPr>
          <a:xfrm>
            <a:off x="3263425" y="2857499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7"/>
          <p:cNvSpPr/>
          <p:nvPr/>
        </p:nvSpPr>
        <p:spPr>
          <a:xfrm>
            <a:off x="2714604" y="1857367"/>
            <a:ext cx="2405077" cy="461665"/>
          </a:xfrm>
          <a:prstGeom prst="rect">
            <a:avLst/>
          </a:prstGeom>
          <a:ln>
            <a:solidFill>
              <a:sysClr val="windowText" lastClr="000000"/>
            </a:solidFill>
            <a:prstDash val="dashDot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 CPE-1</a:t>
            </a:r>
            <a:r>
              <a:rPr lang="en-US" sz="1200" dirty="0" smtClean="0">
                <a:solidFill>
                  <a:schemeClr val="tx1"/>
                </a:solidFill>
              </a:rPr>
              <a:t> – wlan0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Src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mac</a:t>
            </a:r>
            <a:r>
              <a:rPr lang="en-US" sz="1200" dirty="0" smtClean="0">
                <a:solidFill>
                  <a:schemeClr val="tx1"/>
                </a:solidFill>
              </a:rPr>
              <a:t>: user green device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67"/>
          <p:cNvCxnSpPr/>
          <p:nvPr/>
        </p:nvCxnSpPr>
        <p:spPr bwMode="auto">
          <a:xfrm>
            <a:off x="3284977" y="3000368"/>
            <a:ext cx="572636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37"/>
          <p:cNvSpPr/>
          <p:nvPr/>
        </p:nvSpPr>
        <p:spPr>
          <a:xfrm>
            <a:off x="3548045" y="3406975"/>
            <a:ext cx="2095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Green user graph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7" descr="C:\Users\Fulvio\Documents\Presentazioni\images\user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1290" y="2857496"/>
            <a:ext cx="314437" cy="5428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67"/>
          <p:cNvCxnSpPr>
            <a:stCxn id="12" idx="0"/>
          </p:cNvCxnSpPr>
          <p:nvPr/>
        </p:nvCxnSpPr>
        <p:spPr bwMode="auto">
          <a:xfrm rot="16200000" flipV="1">
            <a:off x="2798792" y="2250552"/>
            <a:ext cx="500066" cy="713817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67"/>
          <p:cNvCxnSpPr>
            <a:stCxn id="12" idx="7"/>
          </p:cNvCxnSpPr>
          <p:nvPr/>
        </p:nvCxnSpPr>
        <p:spPr bwMode="auto">
          <a:xfrm rot="5400000" flipH="1" flipV="1">
            <a:off x="4034483" y="1829314"/>
            <a:ext cx="534397" cy="1590636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ttangolo 18"/>
          <p:cNvSpPr/>
          <p:nvPr/>
        </p:nvSpPr>
        <p:spPr bwMode="auto">
          <a:xfrm>
            <a:off x="6596066" y="5000636"/>
            <a:ext cx="1809763" cy="8352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38"/>
          <p:cNvSpPr/>
          <p:nvPr/>
        </p:nvSpPr>
        <p:spPr>
          <a:xfrm>
            <a:off x="6500816" y="5335802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38"/>
          <p:cNvSpPr/>
          <p:nvPr/>
        </p:nvSpPr>
        <p:spPr>
          <a:xfrm>
            <a:off x="8215328" y="5335802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67"/>
          <p:cNvCxnSpPr>
            <a:stCxn id="20" idx="6"/>
            <a:endCxn id="21" idx="2"/>
          </p:cNvCxnSpPr>
          <p:nvPr/>
        </p:nvCxnSpPr>
        <p:spPr bwMode="auto">
          <a:xfrm>
            <a:off x="6785436" y="5453008"/>
            <a:ext cx="1429892" cy="158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137"/>
          <p:cNvSpPr/>
          <p:nvPr/>
        </p:nvSpPr>
        <p:spPr>
          <a:xfrm>
            <a:off x="452398" y="5029343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wan0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137"/>
          <p:cNvSpPr/>
          <p:nvPr/>
        </p:nvSpPr>
        <p:spPr>
          <a:xfrm>
            <a:off x="3738546" y="5072081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gre4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137"/>
          <p:cNvSpPr/>
          <p:nvPr/>
        </p:nvSpPr>
        <p:spPr>
          <a:xfrm>
            <a:off x="6500814" y="5550116"/>
            <a:ext cx="2095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center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137"/>
          <p:cNvSpPr/>
          <p:nvPr/>
        </p:nvSpPr>
        <p:spPr>
          <a:xfrm>
            <a:off x="285709" y="4386401"/>
            <a:ext cx="2952771" cy="276999"/>
          </a:xfrm>
          <a:prstGeom prst="rect">
            <a:avLst/>
          </a:prstGeom>
          <a:ln>
            <a:solidFill>
              <a:sysClr val="windowText" lastClr="000000"/>
            </a:solidFill>
            <a:prstDash val="dashDot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Src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mac</a:t>
            </a:r>
            <a:r>
              <a:rPr lang="en-US" sz="1200" dirty="0" smtClean="0">
                <a:solidFill>
                  <a:schemeClr val="tx1"/>
                </a:solidFill>
              </a:rPr>
              <a:t>: user green device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67"/>
          <p:cNvCxnSpPr/>
          <p:nvPr/>
        </p:nvCxnSpPr>
        <p:spPr bwMode="auto">
          <a:xfrm rot="16200000" flipV="1">
            <a:off x="491777" y="4466088"/>
            <a:ext cx="677273" cy="1089396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67"/>
          <p:cNvCxnSpPr>
            <a:stCxn id="38" idx="7"/>
          </p:cNvCxnSpPr>
          <p:nvPr/>
        </p:nvCxnSpPr>
        <p:spPr bwMode="auto">
          <a:xfrm rot="5400000" flipH="1" flipV="1">
            <a:off x="2056922" y="4067680"/>
            <a:ext cx="605834" cy="175736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67"/>
          <p:cNvCxnSpPr>
            <a:endCxn id="33" idx="2"/>
          </p:cNvCxnSpPr>
          <p:nvPr/>
        </p:nvCxnSpPr>
        <p:spPr bwMode="auto">
          <a:xfrm flipV="1">
            <a:off x="2285976" y="5380447"/>
            <a:ext cx="1619261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ounded Rectangle 52"/>
          <p:cNvSpPr/>
          <p:nvPr/>
        </p:nvSpPr>
        <p:spPr>
          <a:xfrm>
            <a:off x="2190724" y="5072074"/>
            <a:ext cx="1333509" cy="64294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Firewall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3" name="Oval 138"/>
          <p:cNvSpPr/>
          <p:nvPr/>
        </p:nvSpPr>
        <p:spPr>
          <a:xfrm>
            <a:off x="3905235" y="5263241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38"/>
          <p:cNvSpPr>
            <a:spLocks noChangeAspect="1"/>
          </p:cNvSpPr>
          <p:nvPr/>
        </p:nvSpPr>
        <p:spPr>
          <a:xfrm>
            <a:off x="3444654" y="5294168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52"/>
          <p:cNvSpPr/>
          <p:nvPr/>
        </p:nvSpPr>
        <p:spPr>
          <a:xfrm>
            <a:off x="8977333" y="5214944"/>
            <a:ext cx="1333509" cy="42862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ISP graph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6" name="Straight Connector 67"/>
          <p:cNvCxnSpPr>
            <a:stCxn id="21" idx="6"/>
            <a:endCxn id="35" idx="1"/>
          </p:cNvCxnSpPr>
          <p:nvPr/>
        </p:nvCxnSpPr>
        <p:spPr bwMode="auto">
          <a:xfrm flipV="1">
            <a:off x="8499951" y="5429258"/>
            <a:ext cx="477385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138"/>
          <p:cNvSpPr>
            <a:spLocks noChangeAspect="1"/>
          </p:cNvSpPr>
          <p:nvPr/>
        </p:nvSpPr>
        <p:spPr>
          <a:xfrm>
            <a:off x="2095477" y="5286388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138"/>
          <p:cNvSpPr/>
          <p:nvPr/>
        </p:nvSpPr>
        <p:spPr>
          <a:xfrm>
            <a:off x="1238219" y="5214957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67"/>
          <p:cNvCxnSpPr/>
          <p:nvPr/>
        </p:nvCxnSpPr>
        <p:spPr bwMode="auto">
          <a:xfrm>
            <a:off x="1522839" y="5357826"/>
            <a:ext cx="572636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137"/>
          <p:cNvSpPr/>
          <p:nvPr/>
        </p:nvSpPr>
        <p:spPr>
          <a:xfrm>
            <a:off x="2095473" y="5764436"/>
            <a:ext cx="2095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CPE-1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137"/>
          <p:cNvSpPr/>
          <p:nvPr/>
        </p:nvSpPr>
        <p:spPr>
          <a:xfrm>
            <a:off x="166647" y="1285860"/>
            <a:ext cx="2357454" cy="830997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 marL="87313" indent="-87313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Information dynamically added by the service layer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Retrieved through the  authentication graph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67"/>
          <p:cNvCxnSpPr/>
          <p:nvPr/>
        </p:nvCxnSpPr>
        <p:spPr bwMode="auto">
          <a:xfrm>
            <a:off x="1738282" y="2214550"/>
            <a:ext cx="821877" cy="1588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3" name="Rectangle 137"/>
          <p:cNvSpPr/>
          <p:nvPr/>
        </p:nvSpPr>
        <p:spPr>
          <a:xfrm>
            <a:off x="5691186" y="5143513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gre4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Freccia in giù 45"/>
          <p:cNvSpPr/>
          <p:nvPr/>
        </p:nvSpPr>
        <p:spPr bwMode="auto">
          <a:xfrm rot="2820000">
            <a:off x="3913457" y="3845129"/>
            <a:ext cx="214314" cy="571504"/>
          </a:xfrm>
          <a:prstGeom prst="down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Freccia in giù 46"/>
          <p:cNvSpPr/>
          <p:nvPr/>
        </p:nvSpPr>
        <p:spPr bwMode="auto">
          <a:xfrm rot="-2820000">
            <a:off x="5270779" y="3845129"/>
            <a:ext cx="214314" cy="571504"/>
          </a:xfrm>
          <a:prstGeom prst="down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19" name="Picture 7" descr="C:\Users\Fulvio\Documents\Presentazioni\images\user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588" y="5357826"/>
            <a:ext cx="314437" cy="5428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Cloud 9"/>
          <p:cNvSpPr/>
          <p:nvPr/>
        </p:nvSpPr>
        <p:spPr>
          <a:xfrm>
            <a:off x="8768227" y="980079"/>
            <a:ext cx="2357453" cy="1643074"/>
          </a:xfrm>
          <a:prstGeom prst="cloud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21" name="Rectangle 1"/>
          <p:cNvSpPr/>
          <p:nvPr/>
        </p:nvSpPr>
        <p:spPr>
          <a:xfrm>
            <a:off x="7890596" y="837202"/>
            <a:ext cx="1449134" cy="504143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     CPE-1 </a:t>
            </a:r>
          </a:p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(Universal Node)</a:t>
            </a:r>
            <a:endParaRPr lang="en-US" sz="1400" kern="0" dirty="0">
              <a:solidFill>
                <a:schemeClr val="accent6"/>
              </a:solidFill>
              <a:latin typeface="Calibri"/>
            </a:endParaRPr>
          </a:p>
        </p:txBody>
      </p:sp>
      <p:sp>
        <p:nvSpPr>
          <p:cNvPr id="122" name="Rectangle 12"/>
          <p:cNvSpPr/>
          <p:nvPr/>
        </p:nvSpPr>
        <p:spPr>
          <a:xfrm>
            <a:off x="9554044" y="1408707"/>
            <a:ext cx="1428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0F5C77"/>
                </a:solidFill>
                <a:latin typeface="+mn-lt"/>
              </a:rPr>
              <a:t>Telco network</a:t>
            </a:r>
          </a:p>
          <a:p>
            <a:pPr algn="ctr"/>
            <a:r>
              <a:rPr lang="en-US" sz="1400" dirty="0" smtClean="0">
                <a:solidFill>
                  <a:srgbClr val="0F5C77"/>
                </a:solidFill>
                <a:latin typeface="+mn-lt"/>
              </a:rPr>
              <a:t>(ISP)</a:t>
            </a:r>
            <a:endParaRPr lang="en-US" sz="1400" dirty="0">
              <a:solidFill>
                <a:srgbClr val="0F5C77"/>
              </a:solidFill>
              <a:latin typeface="+mn-lt"/>
            </a:endParaRPr>
          </a:p>
        </p:txBody>
      </p:sp>
      <p:sp>
        <p:nvSpPr>
          <p:cNvPr id="123" name="Rectangle 6"/>
          <p:cNvSpPr/>
          <p:nvPr/>
        </p:nvSpPr>
        <p:spPr>
          <a:xfrm>
            <a:off x="10411300" y="2051649"/>
            <a:ext cx="1285885" cy="617034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err="1" smtClean="0">
                <a:solidFill>
                  <a:schemeClr val="accent6"/>
                </a:solidFill>
                <a:latin typeface="Calibri"/>
              </a:rPr>
              <a:t>DataCenter</a:t>
            </a:r>
            <a:endParaRPr lang="en-US" sz="1400" kern="0" dirty="0" smtClean="0">
              <a:solidFill>
                <a:schemeClr val="accent6"/>
              </a:solidFill>
              <a:latin typeface="Calibri"/>
            </a:endParaRPr>
          </a:p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(</a:t>
            </a:r>
            <a:r>
              <a:rPr lang="en-US" sz="1400" kern="0" dirty="0" err="1" smtClean="0">
                <a:solidFill>
                  <a:schemeClr val="accent6"/>
                </a:solidFill>
                <a:latin typeface="Calibri"/>
              </a:rPr>
              <a:t>OpenStack</a:t>
            </a: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)</a:t>
            </a:r>
          </a:p>
        </p:txBody>
      </p:sp>
      <p:pic>
        <p:nvPicPr>
          <p:cNvPr id="124" name="Picture 1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22" y="1000108"/>
            <a:ext cx="211797" cy="355388"/>
          </a:xfrm>
          <a:prstGeom prst="rect">
            <a:avLst/>
          </a:prstGeom>
        </p:spPr>
      </p:pic>
      <p:pic>
        <p:nvPicPr>
          <p:cNvPr id="125" name="Picture 4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74" y="1714488"/>
            <a:ext cx="212981" cy="356171"/>
          </a:xfrm>
          <a:prstGeom prst="rect">
            <a:avLst/>
          </a:prstGeom>
        </p:spPr>
      </p:pic>
      <p:sp>
        <p:nvSpPr>
          <p:cNvPr id="126" name="Rectangle 1"/>
          <p:cNvSpPr/>
          <p:nvPr/>
        </p:nvSpPr>
        <p:spPr>
          <a:xfrm>
            <a:off x="8196722" y="1837335"/>
            <a:ext cx="1449134" cy="504143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     CPE-2 </a:t>
            </a:r>
          </a:p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(Universal Node)</a:t>
            </a:r>
            <a:endParaRPr lang="en-US" sz="1400" kern="0" dirty="0">
              <a:solidFill>
                <a:schemeClr val="accent6"/>
              </a:solidFill>
              <a:latin typeface="Calibri"/>
            </a:endParaRPr>
          </a:p>
        </p:txBody>
      </p:sp>
      <p:pic>
        <p:nvPicPr>
          <p:cNvPr id="127" name="Picture 7" descr="C:\Users\Fulvio\Documents\Presentazioni\images\user-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1884" y="571480"/>
            <a:ext cx="211264" cy="3527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25219" y="500042"/>
            <a:ext cx="764925" cy="573695"/>
          </a:xfrm>
          <a:prstGeom prst="rect">
            <a:avLst/>
          </a:prstGeom>
        </p:spPr>
      </p:pic>
      <p:pic>
        <p:nvPicPr>
          <p:cNvPr id="129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82409" y="1500174"/>
            <a:ext cx="764925" cy="573695"/>
          </a:xfrm>
          <a:prstGeom prst="rect">
            <a:avLst/>
          </a:prstGeom>
        </p:spPr>
      </p:pic>
      <p:pic>
        <p:nvPicPr>
          <p:cNvPr id="130" name="Picture 2"/>
          <p:cNvPicPr/>
          <p:nvPr/>
        </p:nvPicPr>
        <p:blipFill>
          <a:blip r:embed="rId7" cstate="print"/>
          <a:stretch>
            <a:fillRect/>
          </a:stretch>
        </p:blipFill>
        <p:spPr>
          <a:xfrm flipH="1">
            <a:off x="8138344" y="2285992"/>
            <a:ext cx="315110" cy="188720"/>
          </a:xfrm>
          <a:prstGeom prst="rect">
            <a:avLst/>
          </a:prstGeom>
          <a:effectLst/>
        </p:spPr>
      </p:pic>
      <p:pic>
        <p:nvPicPr>
          <p:cNvPr id="131" name="Picture 2"/>
          <p:cNvPicPr/>
          <p:nvPr/>
        </p:nvPicPr>
        <p:blipFill>
          <a:blip r:embed="rId7" cstate="print"/>
          <a:stretch>
            <a:fillRect/>
          </a:stretch>
        </p:blipFill>
        <p:spPr>
          <a:xfrm rot="5400000" flipH="1">
            <a:off x="10141827" y="2269714"/>
            <a:ext cx="315110" cy="204790"/>
          </a:xfrm>
          <a:prstGeom prst="rect">
            <a:avLst/>
          </a:prstGeom>
          <a:effectLst/>
        </p:spPr>
      </p:pic>
      <p:pic>
        <p:nvPicPr>
          <p:cNvPr id="132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138065" y="1583989"/>
            <a:ext cx="399607" cy="612731"/>
          </a:xfrm>
          <a:prstGeom prst="rect">
            <a:avLst/>
          </a:prstGeom>
          <a:effectLst/>
        </p:spPr>
      </p:pic>
      <p:pic>
        <p:nvPicPr>
          <p:cNvPr id="133" name="Picture 1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230480" y="1664389"/>
            <a:ext cx="422129" cy="647265"/>
          </a:xfrm>
          <a:prstGeom prst="rect">
            <a:avLst/>
          </a:prstGeom>
          <a:effectLst/>
        </p:spPr>
      </p:pic>
      <p:pic>
        <p:nvPicPr>
          <p:cNvPr id="134" name="Picture 1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367941" y="1813868"/>
            <a:ext cx="399607" cy="612731"/>
          </a:xfrm>
          <a:prstGeom prst="rect">
            <a:avLst/>
          </a:prstGeom>
          <a:effectLst/>
        </p:spPr>
      </p:pic>
      <p:pic>
        <p:nvPicPr>
          <p:cNvPr id="135" name="Picture 1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82871" y="1928802"/>
            <a:ext cx="399607" cy="612731"/>
          </a:xfrm>
          <a:prstGeom prst="rect">
            <a:avLst/>
          </a:prstGeom>
          <a:effectLst/>
        </p:spPr>
      </p:pic>
      <p:pic>
        <p:nvPicPr>
          <p:cNvPr id="136" name="Picture 2" descr="https://cdn2.iconfinder.com/data/icons/networking-icons-1/512/networking_icons-0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863" y="2214554"/>
            <a:ext cx="252000" cy="252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7"/>
          <p:cNvSpPr/>
          <p:nvPr/>
        </p:nvSpPr>
        <p:spPr>
          <a:xfrm>
            <a:off x="9739338" y="571480"/>
            <a:ext cx="2095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Reference scenario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ttangolo 137"/>
          <p:cNvSpPr/>
          <p:nvPr/>
        </p:nvSpPr>
        <p:spPr bwMode="auto">
          <a:xfrm>
            <a:off x="7239008" y="297219"/>
            <a:ext cx="4786346" cy="24888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39" name="Picture 2"/>
          <p:cNvPicPr/>
          <p:nvPr/>
        </p:nvPicPr>
        <p:blipFill>
          <a:blip r:embed="rId7" cstate="print"/>
          <a:stretch>
            <a:fillRect/>
          </a:stretch>
        </p:blipFill>
        <p:spPr>
          <a:xfrm flipH="1">
            <a:off x="8524892" y="2285992"/>
            <a:ext cx="315110" cy="188720"/>
          </a:xfrm>
          <a:prstGeom prst="rect">
            <a:avLst/>
          </a:prstGeom>
          <a:effectLst/>
        </p:spPr>
      </p:pic>
      <p:grpSp>
        <p:nvGrpSpPr>
          <p:cNvPr id="140" name="Gruppo 169"/>
          <p:cNvGrpSpPr>
            <a:grpSpLocks noChangeAspect="1"/>
          </p:cNvGrpSpPr>
          <p:nvPr/>
        </p:nvGrpSpPr>
        <p:grpSpPr>
          <a:xfrm>
            <a:off x="8096264" y="714356"/>
            <a:ext cx="255819" cy="184697"/>
            <a:chOff x="2723963" y="2272690"/>
            <a:chExt cx="438704" cy="316737"/>
          </a:xfrm>
          <a:effectLst/>
        </p:grpSpPr>
        <p:sp>
          <p:nvSpPr>
            <p:cNvPr id="141" name="Angolo ripiegato 140"/>
            <p:cNvSpPr/>
            <p:nvPr/>
          </p:nvSpPr>
          <p:spPr>
            <a:xfrm>
              <a:off x="2723963" y="2272690"/>
              <a:ext cx="438704" cy="316737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42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809" y="2319658"/>
              <a:ext cx="385575" cy="25056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Gruppo 169"/>
          <p:cNvGrpSpPr>
            <a:grpSpLocks noChangeAspect="1"/>
          </p:cNvGrpSpPr>
          <p:nvPr/>
        </p:nvGrpSpPr>
        <p:grpSpPr>
          <a:xfrm>
            <a:off x="11382412" y="1500174"/>
            <a:ext cx="255819" cy="184697"/>
            <a:chOff x="2723963" y="2272690"/>
            <a:chExt cx="438704" cy="316737"/>
          </a:xfrm>
          <a:effectLst/>
        </p:grpSpPr>
        <p:sp>
          <p:nvSpPr>
            <p:cNvPr id="144" name="Angolo ripiegato 143"/>
            <p:cNvSpPr/>
            <p:nvPr/>
          </p:nvSpPr>
          <p:spPr>
            <a:xfrm>
              <a:off x="2723963" y="2272690"/>
              <a:ext cx="438704" cy="316737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45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809" y="2319658"/>
              <a:ext cx="385575" cy="25056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6" name="Picture 5" descr="E:\Multidomain\of.jpe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25288" y="1714488"/>
            <a:ext cx="214314" cy="205892"/>
          </a:xfrm>
          <a:prstGeom prst="rect">
            <a:avLst/>
          </a:prstGeom>
          <a:noFill/>
          <a:effectLst/>
        </p:spPr>
      </p:pic>
      <p:grpSp>
        <p:nvGrpSpPr>
          <p:cNvPr id="147" name="Gruppo 146"/>
          <p:cNvGrpSpPr/>
          <p:nvPr/>
        </p:nvGrpSpPr>
        <p:grpSpPr>
          <a:xfrm>
            <a:off x="11668164" y="1928802"/>
            <a:ext cx="276530" cy="264372"/>
            <a:chOff x="11134346" y="2736000"/>
            <a:chExt cx="276530" cy="264372"/>
          </a:xfrm>
        </p:grpSpPr>
        <p:pic>
          <p:nvPicPr>
            <p:cNvPr id="148" name="Picture 2" descr="https://cdn2.iconfinder.com/data/icons/networking-icons-1/512/networking_icons-03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4346" y="2786058"/>
              <a:ext cx="214314" cy="21431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5" descr="E:\Multidomain\of.jpeg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268000" y="2736000"/>
              <a:ext cx="142876" cy="137262"/>
            </a:xfrm>
            <a:prstGeom prst="rect">
              <a:avLst/>
            </a:prstGeom>
            <a:noFill/>
            <a:effectLst/>
          </p:spPr>
        </p:pic>
      </p:grpSp>
      <p:pic>
        <p:nvPicPr>
          <p:cNvPr id="150" name="Picture 30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412" y="1857364"/>
            <a:ext cx="234764" cy="243695"/>
          </a:xfrm>
          <a:prstGeom prst="rect">
            <a:avLst/>
          </a:prstGeom>
        </p:spPr>
      </p:pic>
      <p:pic>
        <p:nvPicPr>
          <p:cNvPr id="151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6" y="368657"/>
            <a:ext cx="440118" cy="417137"/>
          </a:xfrm>
          <a:prstGeom prst="rect">
            <a:avLst/>
          </a:prstGeom>
        </p:spPr>
      </p:pic>
      <p:pic>
        <p:nvPicPr>
          <p:cNvPr id="152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26" y="1357298"/>
            <a:ext cx="440118" cy="4171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infrastructure of a telco operator includes several (and very different) technological domains, each one with strengths and weaknesses</a:t>
            </a:r>
          </a:p>
          <a:p>
            <a:pPr lvl="1"/>
            <a:r>
              <a:rPr lang="en-US" dirty="0" smtClean="0"/>
              <a:t>SDN network, POP/cloud datacenters, CPEs, </a:t>
            </a:r>
            <a:r>
              <a:rPr lang="en-US" dirty="0" err="1" smtClean="0"/>
              <a:t>IoT</a:t>
            </a:r>
            <a:r>
              <a:rPr lang="en-US" dirty="0" smtClean="0"/>
              <a:t> @ edge</a:t>
            </a:r>
          </a:p>
          <a:p>
            <a:r>
              <a:rPr lang="en-US" dirty="0" smtClean="0"/>
              <a:t>Objective: define an orchestration system that can deploy </a:t>
            </a:r>
            <a:r>
              <a:rPr lang="en-US" b="1" dirty="0" smtClean="0"/>
              <a:t>generic services</a:t>
            </a:r>
            <a:r>
              <a:rPr lang="en-US" dirty="0" smtClean="0"/>
              <a:t> </a:t>
            </a:r>
            <a:r>
              <a:rPr lang="en-US" dirty="0" smtClean="0"/>
              <a:t>while possibly exploiting all the </a:t>
            </a:r>
            <a:r>
              <a:rPr lang="en-US" b="1" dirty="0" smtClean="0"/>
              <a:t>available resources</a:t>
            </a:r>
            <a:r>
              <a:rPr lang="en-US" dirty="0" smtClean="0"/>
              <a:t> and </a:t>
            </a:r>
            <a:r>
              <a:rPr lang="en-US" b="1" dirty="0" smtClean="0"/>
              <a:t>capabilities</a:t>
            </a:r>
            <a:r>
              <a:rPr lang="en-US" dirty="0" smtClean="0"/>
              <a:t> present in the infrastructure</a:t>
            </a:r>
          </a:p>
          <a:p>
            <a:pPr lvl="1"/>
            <a:r>
              <a:rPr lang="en-US" dirty="0" smtClean="0"/>
              <a:t>1) </a:t>
            </a:r>
            <a:r>
              <a:rPr lang="en-US" b="1" dirty="0" smtClean="0"/>
              <a:t>End-to-end</a:t>
            </a:r>
            <a:r>
              <a:rPr lang="en-US" dirty="0" smtClean="0"/>
              <a:t> service orchestration and deployment</a:t>
            </a:r>
          </a:p>
          <a:p>
            <a:pPr lvl="1"/>
            <a:r>
              <a:rPr lang="en-US" dirty="0" smtClean="0"/>
              <a:t>2) Arbitrary orchestration of </a:t>
            </a:r>
            <a:r>
              <a:rPr lang="en-US" b="1" dirty="0" smtClean="0"/>
              <a:t>generic services</a:t>
            </a:r>
          </a:p>
          <a:p>
            <a:pPr lvl="1"/>
            <a:r>
              <a:rPr lang="en-US" dirty="0" smtClean="0"/>
              <a:t>3) Support for </a:t>
            </a:r>
            <a:r>
              <a:rPr lang="en-US" b="1" dirty="0" smtClean="0"/>
              <a:t>arbitrary resources and capabilities</a:t>
            </a:r>
          </a:p>
          <a:p>
            <a:pPr lvl="1"/>
            <a:r>
              <a:rPr lang="en-US" dirty="0" smtClean="0"/>
              <a:t>4) Possibly, use </a:t>
            </a:r>
            <a:r>
              <a:rPr lang="en-US" b="1" dirty="0" smtClean="0"/>
              <a:t>unmodified</a:t>
            </a:r>
            <a:r>
              <a:rPr lang="en-US" dirty="0" smtClean="0"/>
              <a:t> technology-specific</a:t>
            </a:r>
            <a:br>
              <a:rPr lang="en-US" dirty="0" smtClean="0"/>
            </a:br>
            <a:r>
              <a:rPr lang="en-US" b="1" dirty="0" smtClean="0"/>
              <a:t>orchestrators</a:t>
            </a:r>
            <a:endParaRPr lang="it-IT" b="1" dirty="0"/>
          </a:p>
        </p:txBody>
      </p:sp>
      <p:sp>
        <p:nvSpPr>
          <p:cNvPr id="74" name="Cloud 68"/>
          <p:cNvSpPr/>
          <p:nvPr/>
        </p:nvSpPr>
        <p:spPr>
          <a:xfrm>
            <a:off x="7920841" y="3569319"/>
            <a:ext cx="3500957" cy="1963741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3219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Ovale 105"/>
          <p:cNvSpPr/>
          <p:nvPr/>
        </p:nvSpPr>
        <p:spPr>
          <a:xfrm>
            <a:off x="8480709" y="4133938"/>
            <a:ext cx="1508572" cy="693713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vale 107"/>
          <p:cNvSpPr/>
          <p:nvPr/>
        </p:nvSpPr>
        <p:spPr>
          <a:xfrm>
            <a:off x="9760069" y="5363156"/>
            <a:ext cx="1239203" cy="820891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e 88"/>
          <p:cNvSpPr/>
          <p:nvPr/>
        </p:nvSpPr>
        <p:spPr>
          <a:xfrm>
            <a:off x="10618847" y="3239506"/>
            <a:ext cx="1049900" cy="116415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183"/>
          <p:cNvSpPr/>
          <p:nvPr/>
        </p:nvSpPr>
        <p:spPr>
          <a:xfrm>
            <a:off x="8716185" y="4623329"/>
            <a:ext cx="1302512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kern="0" dirty="0" smtClean="0">
                <a:solidFill>
                  <a:sysClr val="windowText" lastClr="000000"/>
                </a:solidFill>
                <a:latin typeface="Calibri"/>
              </a:rPr>
              <a:t>SDN network</a:t>
            </a:r>
            <a:endParaRPr lang="en-US" sz="105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9" name="Rectangle 183"/>
          <p:cNvSpPr/>
          <p:nvPr/>
        </p:nvSpPr>
        <p:spPr>
          <a:xfrm>
            <a:off x="9760069" y="5922055"/>
            <a:ext cx="1239203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kern="0" dirty="0">
                <a:solidFill>
                  <a:sysClr val="windowText" lastClr="000000"/>
                </a:solidFill>
                <a:latin typeface="Calibri"/>
              </a:rPr>
              <a:t>Mobile Access</a:t>
            </a:r>
          </a:p>
        </p:txBody>
      </p:sp>
      <p:sp>
        <p:nvSpPr>
          <p:cNvPr id="81" name="Rectangle 183"/>
          <p:cNvSpPr/>
          <p:nvPr/>
        </p:nvSpPr>
        <p:spPr>
          <a:xfrm>
            <a:off x="10753502" y="4187591"/>
            <a:ext cx="825867" cy="25391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kern="0" dirty="0">
                <a:solidFill>
                  <a:sysClr val="windowText" lastClr="000000"/>
                </a:solidFill>
                <a:latin typeface="Calibri"/>
              </a:rPr>
              <a:t>Data center</a:t>
            </a:r>
          </a:p>
        </p:txBody>
      </p:sp>
      <p:sp>
        <p:nvSpPr>
          <p:cNvPr id="87" name="Rounded Rectangle 52"/>
          <p:cNvSpPr/>
          <p:nvPr/>
        </p:nvSpPr>
        <p:spPr>
          <a:xfrm>
            <a:off x="8854243" y="3721957"/>
            <a:ext cx="950275" cy="162904"/>
          </a:xfrm>
          <a:prstGeom prst="roundRect">
            <a:avLst>
              <a:gd name="adj" fmla="val 7790"/>
            </a:avLst>
          </a:prstGeom>
          <a:solidFill>
            <a:srgbClr val="F79646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764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SDN controller</a:t>
            </a:r>
          </a:p>
        </p:txBody>
      </p:sp>
      <p:grpSp>
        <p:nvGrpSpPr>
          <p:cNvPr id="93" name="Gruppo 22"/>
          <p:cNvGrpSpPr/>
          <p:nvPr/>
        </p:nvGrpSpPr>
        <p:grpSpPr>
          <a:xfrm>
            <a:off x="8529174" y="4289266"/>
            <a:ext cx="631253" cy="265790"/>
            <a:chOff x="2776526" y="4613285"/>
            <a:chExt cx="836998" cy="352420"/>
          </a:xfrm>
          <a:effectLst/>
        </p:grpSpPr>
        <p:sp>
          <p:nvSpPr>
            <p:cNvPr id="96" name="Rettangolo con angoli ritagliati in diagonale 94"/>
            <p:cNvSpPr/>
            <p:nvPr/>
          </p:nvSpPr>
          <p:spPr>
            <a:xfrm flipH="1">
              <a:off x="2830377" y="4619207"/>
              <a:ext cx="711970" cy="303608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1" name="Picture 4" descr="E:\Multidomain\switc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6526" y="4613285"/>
              <a:ext cx="836998" cy="352420"/>
            </a:xfrm>
            <a:prstGeom prst="rect">
              <a:avLst/>
            </a:prstGeom>
            <a:noFill/>
          </p:spPr>
        </p:pic>
      </p:grpSp>
      <p:pic>
        <p:nvPicPr>
          <p:cNvPr id="104" name="Picture 5" descr="E:\Multidomain\of.jpe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57744" y="4515037"/>
            <a:ext cx="161633" cy="155281"/>
          </a:xfrm>
          <a:prstGeom prst="rect">
            <a:avLst/>
          </a:prstGeom>
          <a:noFill/>
          <a:effectLst/>
        </p:spPr>
      </p:pic>
      <p:cxnSp>
        <p:nvCxnSpPr>
          <p:cNvPr id="105" name="Connettore 1 95"/>
          <p:cNvCxnSpPr>
            <a:endCxn id="87" idx="2"/>
          </p:cNvCxnSpPr>
          <p:nvPr/>
        </p:nvCxnSpPr>
        <p:spPr>
          <a:xfrm flipV="1">
            <a:off x="8844802" y="3884874"/>
            <a:ext cx="484581" cy="404405"/>
          </a:xfrm>
          <a:prstGeom prst="line">
            <a:avLst/>
          </a:prstGeom>
          <a:noFill/>
          <a:ln w="1587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ysDash"/>
          </a:ln>
          <a:effectLst/>
        </p:spPr>
      </p:cxnSp>
      <p:cxnSp>
        <p:nvCxnSpPr>
          <p:cNvPr id="108" name="Connettore 1 123"/>
          <p:cNvCxnSpPr/>
          <p:nvPr/>
        </p:nvCxnSpPr>
        <p:spPr>
          <a:xfrm>
            <a:off x="9068697" y="4403656"/>
            <a:ext cx="230055" cy="0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11" name="Gruppo 20"/>
          <p:cNvGrpSpPr/>
          <p:nvPr/>
        </p:nvGrpSpPr>
        <p:grpSpPr>
          <a:xfrm>
            <a:off x="9298738" y="4270761"/>
            <a:ext cx="631253" cy="265790"/>
            <a:chOff x="3796916" y="4398971"/>
            <a:chExt cx="836998" cy="352420"/>
          </a:xfrm>
          <a:effectLst/>
        </p:grpSpPr>
        <p:sp>
          <p:nvSpPr>
            <p:cNvPr id="114" name="Rettangolo con angoli ritagliati in diagonale 92"/>
            <p:cNvSpPr/>
            <p:nvPr/>
          </p:nvSpPr>
          <p:spPr>
            <a:xfrm flipH="1">
              <a:off x="3848092" y="4419220"/>
              <a:ext cx="711970" cy="303608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7" name="Picture 4" descr="E:\Multidomain\switc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96916" y="4398971"/>
              <a:ext cx="836998" cy="352420"/>
            </a:xfrm>
            <a:prstGeom prst="rect">
              <a:avLst/>
            </a:prstGeom>
            <a:noFill/>
          </p:spPr>
        </p:pic>
      </p:grpSp>
      <p:cxnSp>
        <p:nvCxnSpPr>
          <p:cNvPr id="120" name="Connettore 1 101"/>
          <p:cNvCxnSpPr>
            <a:endCxn id="87" idx="2"/>
          </p:cNvCxnSpPr>
          <p:nvPr/>
        </p:nvCxnSpPr>
        <p:spPr>
          <a:xfrm flipH="1" flipV="1">
            <a:off x="9329379" y="3884868"/>
            <a:ext cx="284984" cy="385899"/>
          </a:xfrm>
          <a:prstGeom prst="line">
            <a:avLst/>
          </a:prstGeom>
          <a:noFill/>
          <a:ln w="1587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ysDash"/>
          </a:ln>
          <a:effectLst/>
        </p:spPr>
      </p:cxnSp>
      <p:pic>
        <p:nvPicPr>
          <p:cNvPr id="123" name="Picture 5" descr="E:\Multidomain\of.jpe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19622" y="4497825"/>
            <a:ext cx="161633" cy="155281"/>
          </a:xfrm>
          <a:prstGeom prst="rect">
            <a:avLst/>
          </a:prstGeom>
          <a:noFill/>
          <a:effectLst/>
        </p:spPr>
      </p:pic>
      <p:sp>
        <p:nvSpPr>
          <p:cNvPr id="124" name="Ovale 103"/>
          <p:cNvSpPr/>
          <p:nvPr/>
        </p:nvSpPr>
        <p:spPr>
          <a:xfrm>
            <a:off x="7269404" y="4481685"/>
            <a:ext cx="950031" cy="971272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83"/>
          <p:cNvSpPr/>
          <p:nvPr/>
        </p:nvSpPr>
        <p:spPr>
          <a:xfrm>
            <a:off x="7101923" y="5026270"/>
            <a:ext cx="1175659" cy="4154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kern="0" dirty="0">
                <a:solidFill>
                  <a:sysClr val="windowText" lastClr="000000"/>
                </a:solidFill>
                <a:latin typeface="Calibri"/>
              </a:rPr>
              <a:t>Residential gateway</a:t>
            </a:r>
          </a:p>
        </p:txBody>
      </p:sp>
      <p:pic>
        <p:nvPicPr>
          <p:cNvPr id="126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5814" y="4398705"/>
            <a:ext cx="764925" cy="573695"/>
          </a:xfrm>
          <a:prstGeom prst="rect">
            <a:avLst/>
          </a:prstGeom>
        </p:spPr>
      </p:pic>
      <p:pic>
        <p:nvPicPr>
          <p:cNvPr id="127" name="Picture 7" descr="C:\Users\Fulvio\Documents\Presentazioni\images\user-g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5945" y="4447800"/>
            <a:ext cx="158480" cy="26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Connettore 1 109"/>
          <p:cNvCxnSpPr>
            <a:stCxn id="126" idx="1"/>
            <a:endCxn id="101" idx="1"/>
          </p:cNvCxnSpPr>
          <p:nvPr/>
        </p:nvCxnSpPr>
        <p:spPr>
          <a:xfrm flipV="1">
            <a:off x="8030739" y="4422161"/>
            <a:ext cx="498435" cy="263392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29" name="Gruppo 169"/>
          <p:cNvGrpSpPr>
            <a:grpSpLocks noChangeAspect="1"/>
          </p:cNvGrpSpPr>
          <p:nvPr/>
        </p:nvGrpSpPr>
        <p:grpSpPr>
          <a:xfrm>
            <a:off x="7640820" y="4608208"/>
            <a:ext cx="255819" cy="184697"/>
            <a:chOff x="2259034" y="2451350"/>
            <a:chExt cx="438703" cy="316736"/>
          </a:xfrm>
          <a:effectLst/>
        </p:grpSpPr>
        <p:sp>
          <p:nvSpPr>
            <p:cNvPr id="130" name="Angolo ripiegato 129"/>
            <p:cNvSpPr/>
            <p:nvPr/>
          </p:nvSpPr>
          <p:spPr>
            <a:xfrm>
              <a:off x="2259034" y="2451350"/>
              <a:ext cx="438703" cy="316736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31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879" y="2498316"/>
              <a:ext cx="385576" cy="25056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2" name="Connettore 1 112"/>
          <p:cNvCxnSpPr/>
          <p:nvPr/>
        </p:nvCxnSpPr>
        <p:spPr>
          <a:xfrm>
            <a:off x="9328228" y="4794394"/>
            <a:ext cx="856735" cy="1127660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pic>
        <p:nvPicPr>
          <p:cNvPr id="133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27505" y="3298346"/>
            <a:ext cx="399607" cy="612731"/>
          </a:xfrm>
          <a:prstGeom prst="rect">
            <a:avLst/>
          </a:prstGeom>
          <a:effectLst/>
        </p:spPr>
      </p:pic>
      <p:pic>
        <p:nvPicPr>
          <p:cNvPr id="134" name="Picture 1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919920" y="3378745"/>
            <a:ext cx="422129" cy="647265"/>
          </a:xfrm>
          <a:prstGeom prst="rect">
            <a:avLst/>
          </a:prstGeom>
          <a:effectLst/>
        </p:spPr>
      </p:pic>
      <p:pic>
        <p:nvPicPr>
          <p:cNvPr id="135" name="Picture 1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057381" y="3528225"/>
            <a:ext cx="399607" cy="612731"/>
          </a:xfrm>
          <a:prstGeom prst="rect">
            <a:avLst/>
          </a:prstGeom>
          <a:effectLst/>
        </p:spPr>
      </p:pic>
      <p:pic>
        <p:nvPicPr>
          <p:cNvPr id="136" name="Picture 1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172318" y="3643159"/>
            <a:ext cx="399607" cy="612731"/>
          </a:xfrm>
          <a:prstGeom prst="rect">
            <a:avLst/>
          </a:prstGeom>
          <a:effectLst/>
        </p:spPr>
      </p:pic>
      <p:cxnSp>
        <p:nvCxnSpPr>
          <p:cNvPr id="137" name="Connettore 1 115"/>
          <p:cNvCxnSpPr>
            <a:stCxn id="117" idx="3"/>
            <a:endCxn id="133" idx="3"/>
          </p:cNvCxnSpPr>
          <p:nvPr/>
        </p:nvCxnSpPr>
        <p:spPr>
          <a:xfrm flipV="1">
            <a:off x="9929991" y="3604712"/>
            <a:ext cx="897514" cy="798944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38" name="Gruppo 210"/>
          <p:cNvGrpSpPr/>
          <p:nvPr/>
        </p:nvGrpSpPr>
        <p:grpSpPr>
          <a:xfrm>
            <a:off x="7653244" y="5784625"/>
            <a:ext cx="2018075" cy="339491"/>
            <a:chOff x="2353220" y="5647011"/>
            <a:chExt cx="2018075" cy="339491"/>
          </a:xfrm>
        </p:grpSpPr>
        <p:sp>
          <p:nvSpPr>
            <p:cNvPr id="139" name="Rettangolo 138"/>
            <p:cNvSpPr/>
            <p:nvPr/>
          </p:nvSpPr>
          <p:spPr>
            <a:xfrm>
              <a:off x="2353220" y="5647011"/>
              <a:ext cx="1757379" cy="339491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Rectangle 183"/>
            <p:cNvSpPr/>
            <p:nvPr/>
          </p:nvSpPr>
          <p:spPr>
            <a:xfrm>
              <a:off x="2377825" y="5703082"/>
              <a:ext cx="1993470" cy="25391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50" kern="0" dirty="0">
                  <a:solidFill>
                    <a:sysClr val="windowText" lastClr="000000"/>
                  </a:solidFill>
                  <a:latin typeface="Calibri"/>
                </a:rPr>
                <a:t>Technological domain</a:t>
              </a:r>
            </a:p>
          </p:txBody>
        </p:sp>
        <p:sp>
          <p:nvSpPr>
            <p:cNvPr id="141" name="Ovale 107"/>
            <p:cNvSpPr/>
            <p:nvPr/>
          </p:nvSpPr>
          <p:spPr>
            <a:xfrm>
              <a:off x="2399415" y="5702625"/>
              <a:ext cx="209060" cy="20821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635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2" name="Rounded Rectangle 52"/>
          <p:cNvSpPr/>
          <p:nvPr/>
        </p:nvSpPr>
        <p:spPr>
          <a:xfrm>
            <a:off x="10622149" y="3020480"/>
            <a:ext cx="1049087" cy="162904"/>
          </a:xfrm>
          <a:prstGeom prst="roundRect">
            <a:avLst>
              <a:gd name="adj" fmla="val 7790"/>
            </a:avLst>
          </a:prstGeom>
          <a:solidFill>
            <a:srgbClr val="F79646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764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OpenStack controller</a:t>
            </a:r>
          </a:p>
        </p:txBody>
      </p:sp>
      <p:sp>
        <p:nvSpPr>
          <p:cNvPr id="143" name="Rounded Rectangle 52"/>
          <p:cNvSpPr/>
          <p:nvPr/>
        </p:nvSpPr>
        <p:spPr>
          <a:xfrm>
            <a:off x="9760069" y="5160770"/>
            <a:ext cx="1239203" cy="162904"/>
          </a:xfrm>
          <a:prstGeom prst="roundRect">
            <a:avLst>
              <a:gd name="adj" fmla="val 7790"/>
            </a:avLst>
          </a:prstGeom>
          <a:solidFill>
            <a:srgbClr val="F79646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764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5G access infrastructure</a:t>
            </a:r>
          </a:p>
        </p:txBody>
      </p:sp>
      <p:grpSp>
        <p:nvGrpSpPr>
          <p:cNvPr id="144" name="Gruppo 156"/>
          <p:cNvGrpSpPr/>
          <p:nvPr/>
        </p:nvGrpSpPr>
        <p:grpSpPr>
          <a:xfrm>
            <a:off x="11121165" y="3675218"/>
            <a:ext cx="260811" cy="188302"/>
            <a:chOff x="5067352" y="3460624"/>
            <a:chExt cx="345818" cy="249675"/>
          </a:xfrm>
          <a:effectLst/>
        </p:grpSpPr>
        <p:sp>
          <p:nvSpPr>
            <p:cNvPr id="145" name="Angolo ripiegato 144"/>
            <p:cNvSpPr/>
            <p:nvPr/>
          </p:nvSpPr>
          <p:spPr>
            <a:xfrm>
              <a:off x="5067352" y="3460624"/>
              <a:ext cx="345818" cy="249675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46" name="Picture 2" descr="E:\Tesi\Poster\PhDPosterPackage2016\Pictures\storage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34149" y="3484276"/>
              <a:ext cx="210423" cy="210423"/>
            </a:xfrm>
            <a:prstGeom prst="rect">
              <a:avLst/>
            </a:prstGeom>
            <a:noFill/>
          </p:spPr>
        </p:pic>
      </p:grpSp>
      <p:grpSp>
        <p:nvGrpSpPr>
          <p:cNvPr id="147" name="Gruppo 40"/>
          <p:cNvGrpSpPr/>
          <p:nvPr/>
        </p:nvGrpSpPr>
        <p:grpSpPr>
          <a:xfrm>
            <a:off x="10986545" y="3382752"/>
            <a:ext cx="260811" cy="188302"/>
            <a:chOff x="7072339" y="3091952"/>
            <a:chExt cx="345818" cy="249675"/>
          </a:xfrm>
          <a:effectLst/>
        </p:grpSpPr>
        <p:sp>
          <p:nvSpPr>
            <p:cNvPr id="148" name="Angolo ripiegato 147"/>
            <p:cNvSpPr/>
            <p:nvPr/>
          </p:nvSpPr>
          <p:spPr>
            <a:xfrm>
              <a:off x="7072339" y="3091952"/>
              <a:ext cx="345818" cy="249675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49" name="Picture 2" descr="http://upload.wikimedia.org/wikipedia/commons/d/d8/Adblock_logo_%26_wordmark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588" y="3100918"/>
              <a:ext cx="244068" cy="22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0" name="Picture 2" descr="Risultati immagini per mobile antenna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891" y="5378010"/>
            <a:ext cx="576361" cy="57636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Connettore 1 115"/>
          <p:cNvCxnSpPr>
            <a:stCxn id="117" idx="3"/>
          </p:cNvCxnSpPr>
          <p:nvPr/>
        </p:nvCxnSpPr>
        <p:spPr>
          <a:xfrm>
            <a:off x="9929991" y="4403656"/>
            <a:ext cx="1516416" cy="579837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52" name="Gruppo 137"/>
          <p:cNvGrpSpPr>
            <a:grpSpLocks noChangeAspect="1"/>
          </p:cNvGrpSpPr>
          <p:nvPr/>
        </p:nvGrpSpPr>
        <p:grpSpPr>
          <a:xfrm>
            <a:off x="11211669" y="4873745"/>
            <a:ext cx="905191" cy="637035"/>
            <a:chOff x="7066377" y="5841163"/>
            <a:chExt cx="1265950" cy="864808"/>
          </a:xfrm>
          <a:effectLst/>
        </p:grpSpPr>
        <p:sp>
          <p:nvSpPr>
            <p:cNvPr id="153" name="Nuvola 152"/>
            <p:cNvSpPr/>
            <p:nvPr/>
          </p:nvSpPr>
          <p:spPr>
            <a:xfrm>
              <a:off x="7066377" y="5841163"/>
              <a:ext cx="1265950" cy="810362"/>
            </a:xfrm>
            <a:prstGeom prst="cloud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rgbClr val="B4B9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900" kern="0" dirty="0">
                  <a:solidFill>
                    <a:srgbClr val="0070C0"/>
                  </a:solidFill>
                  <a:latin typeface="Calibri" panose="020F0502020204030204"/>
                </a:rPr>
                <a:t>Internet</a:t>
              </a:r>
              <a:endParaRPr lang="en-US" sz="1000" kern="0" dirty="0">
                <a:solidFill>
                  <a:srgbClr val="0070C0"/>
                </a:solidFill>
                <a:latin typeface="Calibri" panose="020F0502020204030204"/>
              </a:endParaRPr>
            </a:p>
          </p:txBody>
        </p:sp>
        <p:pic>
          <p:nvPicPr>
            <p:cNvPr id="154" name="Picture 23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97177" y="6291758"/>
              <a:ext cx="414214" cy="414213"/>
            </a:xfrm>
            <a:prstGeom prst="rect">
              <a:avLst/>
            </a:prstGeom>
          </p:spPr>
        </p:pic>
      </p:grpSp>
      <p:grpSp>
        <p:nvGrpSpPr>
          <p:cNvPr id="158" name="Gruppo 156"/>
          <p:cNvGrpSpPr/>
          <p:nvPr/>
        </p:nvGrpSpPr>
        <p:grpSpPr>
          <a:xfrm>
            <a:off x="11355540" y="3490405"/>
            <a:ext cx="260811" cy="188302"/>
            <a:chOff x="5378118" y="3215574"/>
            <a:chExt cx="345818" cy="249675"/>
          </a:xfrm>
          <a:effectLst/>
        </p:grpSpPr>
        <p:sp>
          <p:nvSpPr>
            <p:cNvPr id="159" name="Angolo ripiegato 158"/>
            <p:cNvSpPr/>
            <p:nvPr/>
          </p:nvSpPr>
          <p:spPr>
            <a:xfrm>
              <a:off x="5378118" y="3215574"/>
              <a:ext cx="345818" cy="249675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60" name="Picture 2" descr="E:\Tesi\Poster\PhDPosterPackage2016\Pictures\storage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44915" y="3239226"/>
              <a:ext cx="210423" cy="210423"/>
            </a:xfrm>
            <a:prstGeom prst="rect">
              <a:avLst/>
            </a:prstGeom>
            <a:noFill/>
          </p:spPr>
        </p:pic>
      </p:grpSp>
      <p:grpSp>
        <p:nvGrpSpPr>
          <p:cNvPr id="161" name="Gruppo 40"/>
          <p:cNvGrpSpPr/>
          <p:nvPr/>
        </p:nvGrpSpPr>
        <p:grpSpPr>
          <a:xfrm>
            <a:off x="11354089" y="3279175"/>
            <a:ext cx="260811" cy="188302"/>
            <a:chOff x="7559677" y="2954616"/>
            <a:chExt cx="345818" cy="249675"/>
          </a:xfrm>
          <a:effectLst/>
        </p:grpSpPr>
        <p:sp>
          <p:nvSpPr>
            <p:cNvPr id="162" name="Angolo ripiegato 161"/>
            <p:cNvSpPr/>
            <p:nvPr/>
          </p:nvSpPr>
          <p:spPr>
            <a:xfrm>
              <a:off x="7559677" y="2954616"/>
              <a:ext cx="345818" cy="249675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63" name="Picture 2" descr="http://upload.wikimedia.org/wikipedia/commons/d/d8/Adblock_logo_%26_wordmar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678" y="2972279"/>
              <a:ext cx="225930" cy="21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4" name="Gruppo 237"/>
          <p:cNvGrpSpPr/>
          <p:nvPr/>
        </p:nvGrpSpPr>
        <p:grpSpPr>
          <a:xfrm>
            <a:off x="9836645" y="3597714"/>
            <a:ext cx="251903" cy="188423"/>
            <a:chOff x="2957202" y="3885762"/>
            <a:chExt cx="324884" cy="246015"/>
          </a:xfrm>
        </p:grpSpPr>
        <p:sp>
          <p:nvSpPr>
            <p:cNvPr id="165" name="Angolo ripiegato 164"/>
            <p:cNvSpPr/>
            <p:nvPr/>
          </p:nvSpPr>
          <p:spPr>
            <a:xfrm>
              <a:off x="2957202" y="3885762"/>
              <a:ext cx="324884" cy="246015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0070C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5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66" name="Immagine 165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5023" b="94064" l="4808" r="94952">
                          <a14:foregroundMark x1="28606" y1="44292" x2="36538" y2="43836"/>
                          <a14:foregroundMark x1="33413" y1="74429" x2="41587" y2="74886"/>
                          <a14:foregroundMark x1="18029" y1="73973" x2="30769" y2="73516"/>
                          <a14:foregroundMark x1="44712" y1="74886" x2="59375" y2="739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73425" y="3920093"/>
              <a:ext cx="288339" cy="180285"/>
            </a:xfrm>
            <a:prstGeom prst="rect">
              <a:avLst/>
            </a:prstGeom>
            <a:effectLst/>
          </p:spPr>
        </p:pic>
      </p:grpSp>
      <p:grpSp>
        <p:nvGrpSpPr>
          <p:cNvPr id="167" name="Gruppo 240"/>
          <p:cNvGrpSpPr>
            <a:grpSpLocks noChangeAspect="1"/>
          </p:cNvGrpSpPr>
          <p:nvPr/>
        </p:nvGrpSpPr>
        <p:grpSpPr>
          <a:xfrm>
            <a:off x="9835057" y="3806511"/>
            <a:ext cx="251903" cy="194987"/>
            <a:chOff x="2803463" y="4132851"/>
            <a:chExt cx="364479" cy="282128"/>
          </a:xfrm>
        </p:grpSpPr>
        <p:sp>
          <p:nvSpPr>
            <p:cNvPr id="168" name="Angolo ripiegato 167"/>
            <p:cNvSpPr/>
            <p:nvPr/>
          </p:nvSpPr>
          <p:spPr>
            <a:xfrm>
              <a:off x="2803463" y="4142654"/>
              <a:ext cx="364479" cy="270043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5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69" name="Picture 6" descr="Risultati immagini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492" y="4132851"/>
              <a:ext cx="270744" cy="28212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Gruppo 243"/>
          <p:cNvGrpSpPr/>
          <p:nvPr/>
        </p:nvGrpSpPr>
        <p:grpSpPr>
          <a:xfrm>
            <a:off x="7332203" y="4688039"/>
            <a:ext cx="262171" cy="188423"/>
            <a:chOff x="2943958" y="3885762"/>
            <a:chExt cx="338128" cy="246015"/>
          </a:xfrm>
        </p:grpSpPr>
        <p:sp>
          <p:nvSpPr>
            <p:cNvPr id="171" name="Angolo ripiegato 170"/>
            <p:cNvSpPr/>
            <p:nvPr/>
          </p:nvSpPr>
          <p:spPr>
            <a:xfrm>
              <a:off x="2943958" y="3885762"/>
              <a:ext cx="338128" cy="246015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0070C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5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72" name="Immagine 171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5023" b="94064" l="4808" r="94952">
                          <a14:foregroundMark x1="28606" y1="44292" x2="36538" y2="43836"/>
                          <a14:foregroundMark x1="33413" y1="74429" x2="41587" y2="74886"/>
                          <a14:foregroundMark x1="18029" y1="73973" x2="30769" y2="73516"/>
                          <a14:foregroundMark x1="44712" y1="74886" x2="59375" y2="739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73425" y="3920093"/>
              <a:ext cx="288339" cy="180285"/>
            </a:xfrm>
            <a:prstGeom prst="rect">
              <a:avLst/>
            </a:prstGeom>
            <a:effectLst/>
          </p:spPr>
        </p:pic>
      </p:grpSp>
      <p:sp>
        <p:nvSpPr>
          <p:cNvPr id="73" name="Rounded Rectangle 52"/>
          <p:cNvSpPr/>
          <p:nvPr/>
        </p:nvSpPr>
        <p:spPr>
          <a:xfrm>
            <a:off x="7269391" y="4258212"/>
            <a:ext cx="950275" cy="162904"/>
          </a:xfrm>
          <a:prstGeom prst="roundRect">
            <a:avLst>
              <a:gd name="adj" fmla="val 7790"/>
            </a:avLst>
          </a:prstGeom>
          <a:solidFill>
            <a:srgbClr val="F79646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764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 CPE controller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graph – Blue user connected to CPE-2</a:t>
            </a:r>
            <a:endParaRPr lang="it-IT" dirty="0"/>
          </a:p>
        </p:txBody>
      </p:sp>
      <p:sp>
        <p:nvSpPr>
          <p:cNvPr id="61" name="Rettangolo 60"/>
          <p:cNvSpPr/>
          <p:nvPr/>
        </p:nvSpPr>
        <p:spPr bwMode="auto">
          <a:xfrm>
            <a:off x="1952552" y="4886460"/>
            <a:ext cx="1809763" cy="928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Oval 138"/>
          <p:cNvSpPr/>
          <p:nvPr/>
        </p:nvSpPr>
        <p:spPr>
          <a:xfrm>
            <a:off x="1857302" y="5315095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138"/>
          <p:cNvSpPr/>
          <p:nvPr/>
        </p:nvSpPr>
        <p:spPr>
          <a:xfrm>
            <a:off x="3571814" y="5315095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7"/>
          <p:cNvCxnSpPr>
            <a:stCxn id="62" idx="6"/>
            <a:endCxn id="63" idx="2"/>
          </p:cNvCxnSpPr>
          <p:nvPr/>
        </p:nvCxnSpPr>
        <p:spPr bwMode="auto">
          <a:xfrm>
            <a:off x="2141922" y="5432301"/>
            <a:ext cx="1429892" cy="158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137"/>
          <p:cNvSpPr/>
          <p:nvPr/>
        </p:nvSpPr>
        <p:spPr>
          <a:xfrm>
            <a:off x="1000091" y="5029343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wan0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137"/>
          <p:cNvSpPr/>
          <p:nvPr/>
        </p:nvSpPr>
        <p:spPr>
          <a:xfrm>
            <a:off x="3309918" y="5072074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gre5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137"/>
          <p:cNvSpPr/>
          <p:nvPr/>
        </p:nvSpPr>
        <p:spPr>
          <a:xfrm>
            <a:off x="1857304" y="5529409"/>
            <a:ext cx="2095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CPE-2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137"/>
          <p:cNvSpPr/>
          <p:nvPr/>
        </p:nvSpPr>
        <p:spPr>
          <a:xfrm>
            <a:off x="809588" y="4386401"/>
            <a:ext cx="2952771" cy="276999"/>
          </a:xfrm>
          <a:prstGeom prst="rect">
            <a:avLst/>
          </a:prstGeom>
          <a:ln>
            <a:solidFill>
              <a:sysClr val="windowText" lastClr="000000"/>
            </a:solidFill>
            <a:prstDash val="dashDot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Src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mac</a:t>
            </a:r>
            <a:r>
              <a:rPr lang="en-US" sz="1200" dirty="0" smtClean="0">
                <a:solidFill>
                  <a:schemeClr val="tx1"/>
                </a:solidFill>
              </a:rPr>
              <a:t>: user green device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7"/>
          <p:cNvCxnSpPr>
            <a:stCxn id="62" idx="1"/>
          </p:cNvCxnSpPr>
          <p:nvPr/>
        </p:nvCxnSpPr>
        <p:spPr bwMode="auto">
          <a:xfrm rot="16200000" flipV="1">
            <a:off x="1015655" y="4466088"/>
            <a:ext cx="677273" cy="1089396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67"/>
          <p:cNvCxnSpPr>
            <a:stCxn id="62" idx="2"/>
          </p:cNvCxnSpPr>
          <p:nvPr/>
        </p:nvCxnSpPr>
        <p:spPr bwMode="auto">
          <a:xfrm rot="10800000" flipH="1">
            <a:off x="1857302" y="4672154"/>
            <a:ext cx="1905056" cy="760155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Rettangolo 76"/>
          <p:cNvSpPr/>
          <p:nvPr/>
        </p:nvSpPr>
        <p:spPr bwMode="auto">
          <a:xfrm>
            <a:off x="6762757" y="4614746"/>
            <a:ext cx="2762269" cy="1285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8" name="Straight Connector 67"/>
          <p:cNvCxnSpPr>
            <a:endCxn id="80" idx="2"/>
          </p:cNvCxnSpPr>
          <p:nvPr/>
        </p:nvCxnSpPr>
        <p:spPr bwMode="auto">
          <a:xfrm flipV="1">
            <a:off x="7715264" y="5208871"/>
            <a:ext cx="1619261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ounded Rectangle 52"/>
          <p:cNvSpPr/>
          <p:nvPr/>
        </p:nvSpPr>
        <p:spPr>
          <a:xfrm>
            <a:off x="7620016" y="4900498"/>
            <a:ext cx="1333509" cy="64294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Firewall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0" name="Oval 138"/>
          <p:cNvSpPr/>
          <p:nvPr/>
        </p:nvSpPr>
        <p:spPr>
          <a:xfrm>
            <a:off x="9334527" y="5091665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138"/>
          <p:cNvSpPr>
            <a:spLocks noChangeAspect="1"/>
          </p:cNvSpPr>
          <p:nvPr/>
        </p:nvSpPr>
        <p:spPr>
          <a:xfrm>
            <a:off x="8873945" y="5122592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ounded Rectangle 52"/>
          <p:cNvSpPr/>
          <p:nvPr/>
        </p:nvSpPr>
        <p:spPr>
          <a:xfrm>
            <a:off x="9906032" y="4971936"/>
            <a:ext cx="1333509" cy="42862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ISP graph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83" name="Straight Connector 67"/>
          <p:cNvCxnSpPr>
            <a:stCxn id="80" idx="6"/>
            <a:endCxn id="82" idx="1"/>
          </p:cNvCxnSpPr>
          <p:nvPr/>
        </p:nvCxnSpPr>
        <p:spPr bwMode="auto">
          <a:xfrm flipV="1">
            <a:off x="9619147" y="5186250"/>
            <a:ext cx="286884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138"/>
          <p:cNvSpPr>
            <a:spLocks noChangeAspect="1"/>
          </p:cNvSpPr>
          <p:nvPr/>
        </p:nvSpPr>
        <p:spPr>
          <a:xfrm>
            <a:off x="7524768" y="5114812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138"/>
          <p:cNvSpPr/>
          <p:nvPr/>
        </p:nvSpPr>
        <p:spPr>
          <a:xfrm>
            <a:off x="6667507" y="5043381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67"/>
          <p:cNvCxnSpPr/>
          <p:nvPr/>
        </p:nvCxnSpPr>
        <p:spPr bwMode="auto">
          <a:xfrm>
            <a:off x="6952127" y="5186250"/>
            <a:ext cx="572636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137"/>
          <p:cNvSpPr/>
          <p:nvPr/>
        </p:nvSpPr>
        <p:spPr>
          <a:xfrm>
            <a:off x="7524765" y="5592860"/>
            <a:ext cx="2095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center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tangle 137"/>
          <p:cNvSpPr/>
          <p:nvPr/>
        </p:nvSpPr>
        <p:spPr>
          <a:xfrm>
            <a:off x="5810248" y="4866513"/>
            <a:ext cx="1333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gre5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ettangolo 172"/>
          <p:cNvSpPr/>
          <p:nvPr/>
        </p:nvSpPr>
        <p:spPr bwMode="auto">
          <a:xfrm>
            <a:off x="3557569" y="2581264"/>
            <a:ext cx="2214578" cy="1285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74" name="Straight Connector 67"/>
          <p:cNvCxnSpPr>
            <a:endCxn id="176" idx="2"/>
          </p:cNvCxnSpPr>
          <p:nvPr/>
        </p:nvCxnSpPr>
        <p:spPr bwMode="auto">
          <a:xfrm flipV="1">
            <a:off x="4010009" y="3175389"/>
            <a:ext cx="1619261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Rounded Rectangle 52"/>
          <p:cNvSpPr/>
          <p:nvPr/>
        </p:nvSpPr>
        <p:spPr>
          <a:xfrm>
            <a:off x="4105262" y="2867016"/>
            <a:ext cx="1333509" cy="64294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Firewall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76" name="Oval 138"/>
          <p:cNvSpPr/>
          <p:nvPr/>
        </p:nvSpPr>
        <p:spPr>
          <a:xfrm>
            <a:off x="5629271" y="3058183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38"/>
          <p:cNvSpPr>
            <a:spLocks noChangeAspect="1"/>
          </p:cNvSpPr>
          <p:nvPr/>
        </p:nvSpPr>
        <p:spPr>
          <a:xfrm>
            <a:off x="5359192" y="3089110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ounded Rectangle 52"/>
          <p:cNvSpPr/>
          <p:nvPr/>
        </p:nvSpPr>
        <p:spPr>
          <a:xfrm>
            <a:off x="6129337" y="3009899"/>
            <a:ext cx="1333509" cy="42862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ISP graph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79" name="Straight Connector 67"/>
          <p:cNvCxnSpPr>
            <a:stCxn id="176" idx="6"/>
            <a:endCxn id="178" idx="1"/>
          </p:cNvCxnSpPr>
          <p:nvPr/>
        </p:nvCxnSpPr>
        <p:spPr bwMode="auto">
          <a:xfrm>
            <a:off x="5913891" y="3175396"/>
            <a:ext cx="215446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80" name="Oval 138"/>
          <p:cNvSpPr>
            <a:spLocks noChangeAspect="1"/>
          </p:cNvSpPr>
          <p:nvPr/>
        </p:nvSpPr>
        <p:spPr>
          <a:xfrm>
            <a:off x="4010015" y="3081330"/>
            <a:ext cx="174833" cy="14400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Oval 138"/>
          <p:cNvSpPr/>
          <p:nvPr/>
        </p:nvSpPr>
        <p:spPr>
          <a:xfrm>
            <a:off x="3415825" y="3009899"/>
            <a:ext cx="284620" cy="234425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37"/>
          <p:cNvSpPr/>
          <p:nvPr/>
        </p:nvSpPr>
        <p:spPr>
          <a:xfrm>
            <a:off x="2867004" y="2009767"/>
            <a:ext cx="2405077" cy="461665"/>
          </a:xfrm>
          <a:prstGeom prst="rect">
            <a:avLst/>
          </a:prstGeom>
          <a:ln>
            <a:solidFill>
              <a:sysClr val="windowText" lastClr="000000"/>
            </a:solidFill>
            <a:prstDash val="dashDot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 CPE-1</a:t>
            </a:r>
            <a:r>
              <a:rPr lang="en-US" sz="1200" dirty="0" smtClean="0">
                <a:solidFill>
                  <a:schemeClr val="tx1"/>
                </a:solidFill>
              </a:rPr>
              <a:t> – wlan0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Src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mac</a:t>
            </a:r>
            <a:r>
              <a:rPr lang="en-US" sz="1200" dirty="0" smtClean="0">
                <a:solidFill>
                  <a:schemeClr val="tx1"/>
                </a:solidFill>
              </a:rPr>
              <a:t>: user green device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3" name="Straight Connector 67"/>
          <p:cNvCxnSpPr/>
          <p:nvPr/>
        </p:nvCxnSpPr>
        <p:spPr bwMode="auto">
          <a:xfrm>
            <a:off x="3437377" y="3152768"/>
            <a:ext cx="572636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Rectangle 137"/>
          <p:cNvSpPr/>
          <p:nvPr/>
        </p:nvSpPr>
        <p:spPr>
          <a:xfrm>
            <a:off x="3700445" y="3559375"/>
            <a:ext cx="2095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Green user graph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6" name="Straight Connector 67"/>
          <p:cNvCxnSpPr>
            <a:stCxn id="181" idx="0"/>
          </p:cNvCxnSpPr>
          <p:nvPr/>
        </p:nvCxnSpPr>
        <p:spPr bwMode="auto">
          <a:xfrm rot="16200000" flipV="1">
            <a:off x="2951192" y="2402952"/>
            <a:ext cx="500066" cy="713817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67"/>
          <p:cNvCxnSpPr>
            <a:stCxn id="181" idx="7"/>
          </p:cNvCxnSpPr>
          <p:nvPr/>
        </p:nvCxnSpPr>
        <p:spPr bwMode="auto">
          <a:xfrm rot="5400000" flipH="1" flipV="1">
            <a:off x="4186883" y="1981714"/>
            <a:ext cx="534397" cy="1590636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Rectangle 137"/>
          <p:cNvSpPr/>
          <p:nvPr/>
        </p:nvSpPr>
        <p:spPr>
          <a:xfrm>
            <a:off x="319047" y="1438260"/>
            <a:ext cx="2357454" cy="830997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 marL="87313" indent="-87313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Information dynamically added by the service layer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Retrieved through the  authentication graph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9" name="Straight Connector 67"/>
          <p:cNvCxnSpPr/>
          <p:nvPr/>
        </p:nvCxnSpPr>
        <p:spPr bwMode="auto">
          <a:xfrm>
            <a:off x="1890682" y="2366950"/>
            <a:ext cx="821877" cy="1588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0" name="Freccia in giù 189"/>
          <p:cNvSpPr/>
          <p:nvPr/>
        </p:nvSpPr>
        <p:spPr bwMode="auto">
          <a:xfrm rot="2820000">
            <a:off x="4065857" y="3997529"/>
            <a:ext cx="214314" cy="571504"/>
          </a:xfrm>
          <a:prstGeom prst="down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1" name="Freccia in giù 190"/>
          <p:cNvSpPr/>
          <p:nvPr/>
        </p:nvSpPr>
        <p:spPr bwMode="auto">
          <a:xfrm rot="-2820000">
            <a:off x="5423179" y="3997529"/>
            <a:ext cx="214314" cy="571504"/>
          </a:xfrm>
          <a:prstGeom prst="down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93" name="Picture 4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54" y="5286388"/>
            <a:ext cx="329194" cy="550515"/>
          </a:xfrm>
          <a:prstGeom prst="rect">
            <a:avLst/>
          </a:prstGeom>
        </p:spPr>
      </p:pic>
      <p:pic>
        <p:nvPicPr>
          <p:cNvPr id="194" name="Picture 4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66" y="3071810"/>
            <a:ext cx="329194" cy="550515"/>
          </a:xfrm>
          <a:prstGeom prst="rect">
            <a:avLst/>
          </a:prstGeom>
        </p:spPr>
      </p:pic>
      <p:sp>
        <p:nvSpPr>
          <p:cNvPr id="195" name="Cloud 9"/>
          <p:cNvSpPr/>
          <p:nvPr/>
        </p:nvSpPr>
        <p:spPr>
          <a:xfrm>
            <a:off x="8768227" y="980079"/>
            <a:ext cx="2357453" cy="1643074"/>
          </a:xfrm>
          <a:prstGeom prst="cloud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96" name="Rectangle 1"/>
          <p:cNvSpPr/>
          <p:nvPr/>
        </p:nvSpPr>
        <p:spPr>
          <a:xfrm>
            <a:off x="7890596" y="837202"/>
            <a:ext cx="1449134" cy="504143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     CPE-1 </a:t>
            </a:r>
          </a:p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(Universal Node)</a:t>
            </a:r>
            <a:endParaRPr lang="en-US" sz="1400" kern="0" dirty="0">
              <a:solidFill>
                <a:schemeClr val="accent6"/>
              </a:solidFill>
              <a:latin typeface="Calibri"/>
            </a:endParaRPr>
          </a:p>
        </p:txBody>
      </p:sp>
      <p:sp>
        <p:nvSpPr>
          <p:cNvPr id="197" name="Rectangle 12"/>
          <p:cNvSpPr/>
          <p:nvPr/>
        </p:nvSpPr>
        <p:spPr>
          <a:xfrm>
            <a:off x="9554044" y="1408707"/>
            <a:ext cx="1428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0F5C77"/>
                </a:solidFill>
                <a:latin typeface="+mn-lt"/>
              </a:rPr>
              <a:t>Telco network</a:t>
            </a:r>
          </a:p>
          <a:p>
            <a:pPr algn="ctr"/>
            <a:r>
              <a:rPr lang="en-US" sz="1400" dirty="0" smtClean="0">
                <a:solidFill>
                  <a:srgbClr val="0F5C77"/>
                </a:solidFill>
                <a:latin typeface="+mn-lt"/>
              </a:rPr>
              <a:t>(ISP)</a:t>
            </a:r>
            <a:endParaRPr lang="en-US" sz="1400" dirty="0">
              <a:solidFill>
                <a:srgbClr val="0F5C77"/>
              </a:solidFill>
              <a:latin typeface="+mn-lt"/>
            </a:endParaRPr>
          </a:p>
        </p:txBody>
      </p:sp>
      <p:sp>
        <p:nvSpPr>
          <p:cNvPr id="198" name="Rectangle 6"/>
          <p:cNvSpPr/>
          <p:nvPr/>
        </p:nvSpPr>
        <p:spPr>
          <a:xfrm>
            <a:off x="10411300" y="2051649"/>
            <a:ext cx="1285885" cy="617034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err="1" smtClean="0">
                <a:solidFill>
                  <a:schemeClr val="accent6"/>
                </a:solidFill>
                <a:latin typeface="Calibri"/>
              </a:rPr>
              <a:t>DataCenter</a:t>
            </a:r>
            <a:endParaRPr lang="en-US" sz="1400" kern="0" dirty="0" smtClean="0">
              <a:solidFill>
                <a:schemeClr val="accent6"/>
              </a:solidFill>
              <a:latin typeface="Calibri"/>
            </a:endParaRPr>
          </a:p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(</a:t>
            </a:r>
            <a:r>
              <a:rPr lang="en-US" sz="1400" kern="0" dirty="0" err="1" smtClean="0">
                <a:solidFill>
                  <a:schemeClr val="accent6"/>
                </a:solidFill>
                <a:latin typeface="Calibri"/>
              </a:rPr>
              <a:t>OpenStack</a:t>
            </a: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)</a:t>
            </a:r>
          </a:p>
        </p:txBody>
      </p:sp>
      <p:pic>
        <p:nvPicPr>
          <p:cNvPr id="199" name="Picture 1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22" y="1000108"/>
            <a:ext cx="211797" cy="355388"/>
          </a:xfrm>
          <a:prstGeom prst="rect">
            <a:avLst/>
          </a:prstGeom>
        </p:spPr>
      </p:pic>
      <p:pic>
        <p:nvPicPr>
          <p:cNvPr id="200" name="Picture 4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74" y="1714488"/>
            <a:ext cx="212981" cy="356171"/>
          </a:xfrm>
          <a:prstGeom prst="rect">
            <a:avLst/>
          </a:prstGeom>
        </p:spPr>
      </p:pic>
      <p:sp>
        <p:nvSpPr>
          <p:cNvPr id="201" name="Rectangle 1"/>
          <p:cNvSpPr/>
          <p:nvPr/>
        </p:nvSpPr>
        <p:spPr>
          <a:xfrm>
            <a:off x="8196722" y="1837335"/>
            <a:ext cx="1449134" cy="504143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     CPE-2 </a:t>
            </a:r>
          </a:p>
          <a:p>
            <a:pPr algn="ctr">
              <a:defRPr/>
            </a:pPr>
            <a:r>
              <a:rPr lang="en-US" sz="1400" kern="0" dirty="0" smtClean="0">
                <a:solidFill>
                  <a:schemeClr val="accent6"/>
                </a:solidFill>
                <a:latin typeface="Calibri"/>
              </a:rPr>
              <a:t>(Universal Node)</a:t>
            </a:r>
            <a:endParaRPr lang="en-US" sz="1400" kern="0" dirty="0">
              <a:solidFill>
                <a:schemeClr val="accent6"/>
              </a:solidFill>
              <a:latin typeface="Calibri"/>
            </a:endParaRPr>
          </a:p>
        </p:txBody>
      </p:sp>
      <p:pic>
        <p:nvPicPr>
          <p:cNvPr id="202" name="Picture 7" descr="C:\Users\Fulvio\Documents\Presentazioni\images\user-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1884" y="571480"/>
            <a:ext cx="211264" cy="3527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25219" y="500042"/>
            <a:ext cx="764925" cy="573695"/>
          </a:xfrm>
          <a:prstGeom prst="rect">
            <a:avLst/>
          </a:prstGeom>
        </p:spPr>
      </p:pic>
      <p:pic>
        <p:nvPicPr>
          <p:cNvPr id="204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82409" y="1500174"/>
            <a:ext cx="764925" cy="573695"/>
          </a:xfrm>
          <a:prstGeom prst="rect">
            <a:avLst/>
          </a:prstGeom>
        </p:spPr>
      </p:pic>
      <p:pic>
        <p:nvPicPr>
          <p:cNvPr id="205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 flipH="1">
            <a:off x="8138344" y="2285992"/>
            <a:ext cx="315110" cy="188720"/>
          </a:xfrm>
          <a:prstGeom prst="rect">
            <a:avLst/>
          </a:prstGeom>
          <a:effectLst/>
        </p:spPr>
      </p:pic>
      <p:pic>
        <p:nvPicPr>
          <p:cNvPr id="206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 rot="5400000" flipH="1">
            <a:off x="10141827" y="2269714"/>
            <a:ext cx="315110" cy="204790"/>
          </a:xfrm>
          <a:prstGeom prst="rect">
            <a:avLst/>
          </a:prstGeom>
          <a:effectLst/>
        </p:spPr>
      </p:pic>
      <p:pic>
        <p:nvPicPr>
          <p:cNvPr id="207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138065" y="1583989"/>
            <a:ext cx="399607" cy="612731"/>
          </a:xfrm>
          <a:prstGeom prst="rect">
            <a:avLst/>
          </a:prstGeom>
          <a:effectLst/>
        </p:spPr>
      </p:pic>
      <p:pic>
        <p:nvPicPr>
          <p:cNvPr id="208" name="Picture 1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230480" y="1664389"/>
            <a:ext cx="422129" cy="647265"/>
          </a:xfrm>
          <a:prstGeom prst="rect">
            <a:avLst/>
          </a:prstGeom>
          <a:effectLst/>
        </p:spPr>
      </p:pic>
      <p:pic>
        <p:nvPicPr>
          <p:cNvPr id="209" name="Picture 1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367941" y="1813868"/>
            <a:ext cx="399607" cy="612731"/>
          </a:xfrm>
          <a:prstGeom prst="rect">
            <a:avLst/>
          </a:prstGeom>
          <a:effectLst/>
        </p:spPr>
      </p:pic>
      <p:pic>
        <p:nvPicPr>
          <p:cNvPr id="210" name="Picture 1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82871" y="1928802"/>
            <a:ext cx="399607" cy="612731"/>
          </a:xfrm>
          <a:prstGeom prst="rect">
            <a:avLst/>
          </a:prstGeom>
          <a:effectLst/>
        </p:spPr>
      </p:pic>
      <p:pic>
        <p:nvPicPr>
          <p:cNvPr id="211" name="Picture 2" descr="https://cdn2.iconfinder.com/data/icons/networking-icons-1/512/networking_icons-0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863" y="2214554"/>
            <a:ext cx="252000" cy="252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Rectangle 137"/>
          <p:cNvSpPr/>
          <p:nvPr/>
        </p:nvSpPr>
        <p:spPr>
          <a:xfrm>
            <a:off x="9739338" y="571480"/>
            <a:ext cx="2095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Reference scenario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ttangolo 212"/>
          <p:cNvSpPr/>
          <p:nvPr/>
        </p:nvSpPr>
        <p:spPr bwMode="auto">
          <a:xfrm>
            <a:off x="7239008" y="297219"/>
            <a:ext cx="4786346" cy="24888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214" name="Picture 2"/>
          <p:cNvPicPr/>
          <p:nvPr/>
        </p:nvPicPr>
        <p:blipFill>
          <a:blip r:embed="rId6" cstate="print"/>
          <a:stretch>
            <a:fillRect/>
          </a:stretch>
        </p:blipFill>
        <p:spPr>
          <a:xfrm flipH="1">
            <a:off x="8524892" y="2285992"/>
            <a:ext cx="315110" cy="188720"/>
          </a:xfrm>
          <a:prstGeom prst="rect">
            <a:avLst/>
          </a:prstGeom>
          <a:effectLst/>
        </p:spPr>
      </p:pic>
      <p:grpSp>
        <p:nvGrpSpPr>
          <p:cNvPr id="215" name="Gruppo 169"/>
          <p:cNvGrpSpPr>
            <a:grpSpLocks noChangeAspect="1"/>
          </p:cNvGrpSpPr>
          <p:nvPr/>
        </p:nvGrpSpPr>
        <p:grpSpPr>
          <a:xfrm>
            <a:off x="8096264" y="714356"/>
            <a:ext cx="255819" cy="184697"/>
            <a:chOff x="2723963" y="2272690"/>
            <a:chExt cx="438704" cy="316737"/>
          </a:xfrm>
          <a:effectLst/>
        </p:grpSpPr>
        <p:sp>
          <p:nvSpPr>
            <p:cNvPr id="216" name="Angolo ripiegato 215"/>
            <p:cNvSpPr/>
            <p:nvPr/>
          </p:nvSpPr>
          <p:spPr>
            <a:xfrm>
              <a:off x="2723963" y="2272690"/>
              <a:ext cx="438704" cy="316737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17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809" y="2319658"/>
              <a:ext cx="385575" cy="25056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8" name="Gruppo 169"/>
          <p:cNvGrpSpPr>
            <a:grpSpLocks noChangeAspect="1"/>
          </p:cNvGrpSpPr>
          <p:nvPr/>
        </p:nvGrpSpPr>
        <p:grpSpPr>
          <a:xfrm>
            <a:off x="11382412" y="1500174"/>
            <a:ext cx="255819" cy="184697"/>
            <a:chOff x="2723963" y="2272690"/>
            <a:chExt cx="438704" cy="316737"/>
          </a:xfrm>
          <a:effectLst/>
        </p:grpSpPr>
        <p:sp>
          <p:nvSpPr>
            <p:cNvPr id="219" name="Angolo ripiegato 218"/>
            <p:cNvSpPr/>
            <p:nvPr/>
          </p:nvSpPr>
          <p:spPr>
            <a:xfrm>
              <a:off x="2723963" y="2272690"/>
              <a:ext cx="438704" cy="316737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20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809" y="2319658"/>
              <a:ext cx="385575" cy="25056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1" name="Picture 5" descr="E:\Multidomain\of.jpe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25288" y="1714488"/>
            <a:ext cx="214314" cy="205892"/>
          </a:xfrm>
          <a:prstGeom prst="rect">
            <a:avLst/>
          </a:prstGeom>
          <a:noFill/>
          <a:effectLst/>
        </p:spPr>
      </p:pic>
      <p:grpSp>
        <p:nvGrpSpPr>
          <p:cNvPr id="222" name="Gruppo 221"/>
          <p:cNvGrpSpPr/>
          <p:nvPr/>
        </p:nvGrpSpPr>
        <p:grpSpPr>
          <a:xfrm>
            <a:off x="11668164" y="1928802"/>
            <a:ext cx="276530" cy="264372"/>
            <a:chOff x="11134346" y="2736000"/>
            <a:chExt cx="276530" cy="264372"/>
          </a:xfrm>
        </p:grpSpPr>
        <p:pic>
          <p:nvPicPr>
            <p:cNvPr id="223" name="Picture 2" descr="https://cdn2.iconfinder.com/data/icons/networking-icons-1/512/networking_icons-03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4346" y="2786058"/>
              <a:ext cx="214314" cy="21431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5" descr="E:\Multidomain\of.jpeg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268000" y="2736000"/>
              <a:ext cx="142876" cy="137262"/>
            </a:xfrm>
            <a:prstGeom prst="rect">
              <a:avLst/>
            </a:prstGeom>
            <a:noFill/>
            <a:effectLst/>
          </p:spPr>
        </p:pic>
      </p:grpSp>
      <p:pic>
        <p:nvPicPr>
          <p:cNvPr id="225" name="Picture 30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412" y="1857364"/>
            <a:ext cx="234764" cy="243695"/>
          </a:xfrm>
          <a:prstGeom prst="rect">
            <a:avLst/>
          </a:prstGeom>
        </p:spPr>
      </p:pic>
      <p:pic>
        <p:nvPicPr>
          <p:cNvPr id="226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6" y="368657"/>
            <a:ext cx="440118" cy="417137"/>
          </a:xfrm>
          <a:prstGeom prst="rect">
            <a:avLst/>
          </a:prstGeom>
        </p:spPr>
      </p:pic>
      <p:pic>
        <p:nvPicPr>
          <p:cNvPr id="227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26" y="1357298"/>
            <a:ext cx="440118" cy="4171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735450"/>
            <a:ext cx="10363200" cy="1010540"/>
          </a:xfrm>
        </p:spPr>
        <p:txBody>
          <a:bodyPr/>
          <a:lstStyle/>
          <a:p>
            <a:pPr algn="ctr"/>
            <a:r>
              <a:rPr lang="en-US" dirty="0" smtClean="0"/>
              <a:t>Deploying FROG on </a:t>
            </a:r>
            <a:r>
              <a:rPr lang="en-US" dirty="0" err="1" smtClean="0"/>
              <a:t>JOLnet</a:t>
            </a:r>
            <a:endParaRPr lang="en-US" dirty="0"/>
          </a:p>
        </p:txBody>
      </p:sp>
      <p:sp>
        <p:nvSpPr>
          <p:cNvPr id="17" name="2 Subtítulo"/>
          <p:cNvSpPr>
            <a:spLocks noGrp="1"/>
          </p:cNvSpPr>
          <p:nvPr>
            <p:ph type="subTitle" idx="1"/>
          </p:nvPr>
        </p:nvSpPr>
        <p:spPr>
          <a:xfrm>
            <a:off x="0" y="3568586"/>
            <a:ext cx="12192000" cy="1296144"/>
          </a:xfrm>
        </p:spPr>
        <p:txBody>
          <a:bodyPr/>
          <a:lstStyle/>
          <a:p>
            <a:r>
              <a:rPr lang="en-US" dirty="0" smtClean="0"/>
              <a:t>Ivano Cerrato, </a:t>
            </a:r>
            <a:r>
              <a:rPr lang="en-US" dirty="0" err="1" smtClean="0"/>
              <a:t>Fulvio</a:t>
            </a:r>
            <a:r>
              <a:rPr lang="en-US" dirty="0" smtClean="0"/>
              <a:t> </a:t>
            </a:r>
            <a:r>
              <a:rPr lang="en-US" dirty="0" err="1" smtClean="0"/>
              <a:t>Risso</a:t>
            </a:r>
            <a:endParaRPr lang="en-US" dirty="0"/>
          </a:p>
          <a:p>
            <a:r>
              <a:rPr lang="it-IT" i="1" dirty="0"/>
              <a:t> Politecnico di Torino</a:t>
            </a:r>
          </a:p>
        </p:txBody>
      </p:sp>
      <p:pic>
        <p:nvPicPr>
          <p:cNvPr id="8" name="Picture 2" descr="https://upload.wikimedia.org/wikipedia/it/thumb/2/27/Politecnico_di_Torino_-_Logo.svg/1024px-Politecnico_di_Torino_-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30" y="4762500"/>
            <a:ext cx="1289175" cy="128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raw.githubusercontent.com/netgroup-polito/frog4/master/images/fr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01" y="420053"/>
            <a:ext cx="15525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2" descr="secondario_rgb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6" y="1786002"/>
            <a:ext cx="2125989" cy="5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79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The JOLnet (1)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7" y="1196983"/>
            <a:ext cx="5687607" cy="4524375"/>
          </a:xfrm>
        </p:spPr>
        <p:txBody>
          <a:bodyPr/>
          <a:lstStyle/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Each tenant is associated with a </a:t>
            </a:r>
            <a:r>
              <a:rPr lang="en-US" b="1" dirty="0" smtClean="0"/>
              <a:t>slice</a:t>
            </a:r>
          </a:p>
          <a:p>
            <a:pPr lvl="1"/>
            <a:r>
              <a:rPr lang="en-US" dirty="0" smtClean="0"/>
              <a:t>Each slice is associate to a set of </a:t>
            </a:r>
            <a:r>
              <a:rPr lang="en-US" b="1" dirty="0" smtClean="0"/>
              <a:t>VLANs</a:t>
            </a:r>
          </a:p>
          <a:p>
            <a:pPr lvl="2"/>
            <a:r>
              <a:rPr lang="en-US" dirty="0" smtClean="0"/>
              <a:t>E.g., POLITO has VLANs: 280-289 </a:t>
            </a:r>
          </a:p>
          <a:p>
            <a:pPr lvl="1"/>
            <a:r>
              <a:rPr lang="en-US" dirty="0" smtClean="0"/>
              <a:t>Each slice is controlled by a given </a:t>
            </a:r>
            <a:r>
              <a:rPr lang="en-US" b="1" dirty="0" smtClean="0"/>
              <a:t>SDN Controller</a:t>
            </a:r>
          </a:p>
          <a:p>
            <a:pPr lvl="2"/>
            <a:r>
              <a:rPr lang="en-US" dirty="0" smtClean="0"/>
              <a:t>In the POLITO slice, all the switches are configured to interact  with the ONOS controller available at “130.192.225.92”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9004" y="1268760"/>
            <a:ext cx="3192053" cy="763958"/>
          </a:xfrm>
          <a:prstGeom prst="rect">
            <a:avLst/>
          </a:prstGeom>
          <a:solidFill>
            <a:srgbClr val="CC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>
                <a:solidFill>
                  <a:srgbClr val="002060"/>
                </a:solidFill>
                <a:cs typeface="Calibri" pitchFamily="34" charset="0"/>
              </a:rPr>
              <a:t>Controllers (</a:t>
            </a:r>
            <a:r>
              <a:rPr lang="it-IT" sz="1200" dirty="0" smtClean="0">
                <a:solidFill>
                  <a:srgbClr val="002060"/>
                </a:solidFill>
                <a:cs typeface="Calibri" pitchFamily="34" charset="0"/>
              </a:rPr>
              <a:t>TILAB, Torino)</a:t>
            </a:r>
            <a:endParaRPr lang="it-IT" sz="1200" dirty="0">
              <a:solidFill>
                <a:srgbClr val="002060"/>
              </a:solidFill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944069" y="2964698"/>
            <a:ext cx="3461399" cy="27706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573" y="3140920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629" y="4199479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302" y="5345885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580" y="4164361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705" y="3091943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563" y="4661735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774" y="5345884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>
            <a:stCxn id="8" idx="2"/>
            <a:endCxn id="9" idx="1"/>
          </p:cNvCxnSpPr>
          <p:nvPr/>
        </p:nvCxnSpPr>
        <p:spPr>
          <a:xfrm>
            <a:off x="9975236" y="3438273"/>
            <a:ext cx="503393" cy="9098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1" idx="3"/>
          </p:cNvCxnSpPr>
          <p:nvPr/>
        </p:nvCxnSpPr>
        <p:spPr>
          <a:xfrm flipH="1">
            <a:off x="8659906" y="3438273"/>
            <a:ext cx="1315330" cy="874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0" idx="0"/>
          </p:cNvCxnSpPr>
          <p:nvPr/>
        </p:nvCxnSpPr>
        <p:spPr>
          <a:xfrm flipH="1">
            <a:off x="9546965" y="3438273"/>
            <a:ext cx="428271" cy="1907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1"/>
            <a:endCxn id="11" idx="3"/>
          </p:cNvCxnSpPr>
          <p:nvPr/>
        </p:nvCxnSpPr>
        <p:spPr>
          <a:xfrm flipH="1" flipV="1">
            <a:off x="8659906" y="4313038"/>
            <a:ext cx="1818723" cy="351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0"/>
            <a:endCxn id="11" idx="3"/>
          </p:cNvCxnSpPr>
          <p:nvPr/>
        </p:nvCxnSpPr>
        <p:spPr>
          <a:xfrm flipH="1" flipV="1">
            <a:off x="8659906" y="4313038"/>
            <a:ext cx="887059" cy="1032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1"/>
            <a:endCxn id="10" idx="0"/>
          </p:cNvCxnSpPr>
          <p:nvPr/>
        </p:nvCxnSpPr>
        <p:spPr>
          <a:xfrm flipH="1">
            <a:off x="9546965" y="4348156"/>
            <a:ext cx="931664" cy="9977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1"/>
            <a:endCxn id="14" idx="3"/>
          </p:cNvCxnSpPr>
          <p:nvPr/>
        </p:nvCxnSpPr>
        <p:spPr>
          <a:xfrm flipH="1" flipV="1">
            <a:off x="9044100" y="5494561"/>
            <a:ext cx="15520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  <a:endCxn id="66" idx="0"/>
          </p:cNvCxnSpPr>
          <p:nvPr/>
        </p:nvCxnSpPr>
        <p:spPr>
          <a:xfrm flipH="1">
            <a:off x="7705525" y="4461714"/>
            <a:ext cx="606718" cy="255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2" idx="1"/>
          </p:cNvCxnSpPr>
          <p:nvPr/>
        </p:nvCxnSpPr>
        <p:spPr>
          <a:xfrm flipV="1">
            <a:off x="10322899" y="3240620"/>
            <a:ext cx="183806" cy="489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3" idx="0"/>
          </p:cNvCxnSpPr>
          <p:nvPr/>
        </p:nvCxnSpPr>
        <p:spPr>
          <a:xfrm>
            <a:off x="10826292" y="4496832"/>
            <a:ext cx="117934" cy="164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3096"/>
          <p:cNvSpPr txBox="1"/>
          <p:nvPr/>
        </p:nvSpPr>
        <p:spPr>
          <a:xfrm>
            <a:off x="9582897" y="2681444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Core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(TO-Poli)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sp>
        <p:nvSpPr>
          <p:cNvPr id="26" name="CasellaDiTesto 3096"/>
          <p:cNvSpPr txBox="1"/>
          <p:nvPr/>
        </p:nvSpPr>
        <p:spPr>
          <a:xfrm>
            <a:off x="10282275" y="2644830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CPE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(TO-Poli)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grpSp>
        <p:nvGrpSpPr>
          <p:cNvPr id="27" name="Gruppo 228"/>
          <p:cNvGrpSpPr/>
          <p:nvPr/>
        </p:nvGrpSpPr>
        <p:grpSpPr>
          <a:xfrm flipH="1">
            <a:off x="11087489" y="2375499"/>
            <a:ext cx="806935" cy="744133"/>
            <a:chOff x="543280" y="1481437"/>
            <a:chExt cx="1006279" cy="1008384"/>
          </a:xfrm>
        </p:grpSpPr>
        <p:pic>
          <p:nvPicPr>
            <p:cNvPr id="28" name="Picture 9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26" y="1832593"/>
              <a:ext cx="463733" cy="40140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5" descr="person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524" y="1586241"/>
              <a:ext cx="314946" cy="31494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9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59" y="1955153"/>
              <a:ext cx="463734" cy="40140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9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07" y="2088417"/>
              <a:ext cx="463734" cy="40140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65" descr="person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80" y="1651311"/>
              <a:ext cx="314946" cy="31494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5" descr="person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403" y="1481437"/>
              <a:ext cx="314946" cy="31494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Straight Connector 33"/>
          <p:cNvCxnSpPr>
            <a:endCxn id="8" idx="1"/>
          </p:cNvCxnSpPr>
          <p:nvPr/>
        </p:nvCxnSpPr>
        <p:spPr>
          <a:xfrm>
            <a:off x="9386718" y="2892275"/>
            <a:ext cx="240855" cy="397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3"/>
            <a:endCxn id="30" idx="2"/>
          </p:cNvCxnSpPr>
          <p:nvPr/>
        </p:nvCxnSpPr>
        <p:spPr>
          <a:xfrm flipV="1">
            <a:off x="11202031" y="3021291"/>
            <a:ext cx="257325" cy="219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3" idx="1"/>
            <a:endCxn id="9" idx="3"/>
          </p:cNvCxnSpPr>
          <p:nvPr/>
        </p:nvCxnSpPr>
        <p:spPr>
          <a:xfrm flipH="1" flipV="1">
            <a:off x="11173955" y="4348156"/>
            <a:ext cx="386715" cy="1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o 228"/>
          <p:cNvGrpSpPr/>
          <p:nvPr/>
        </p:nvGrpSpPr>
        <p:grpSpPr>
          <a:xfrm flipH="1">
            <a:off x="11098778" y="4949246"/>
            <a:ext cx="806935" cy="744133"/>
            <a:chOff x="543280" y="1481437"/>
            <a:chExt cx="1006279" cy="1008384"/>
          </a:xfrm>
        </p:grpSpPr>
        <p:pic>
          <p:nvPicPr>
            <p:cNvPr id="38" name="Picture 9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26" y="1832593"/>
              <a:ext cx="463733" cy="40140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65" descr="person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524" y="1586241"/>
              <a:ext cx="314946" cy="31494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9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59" y="1955153"/>
              <a:ext cx="463734" cy="40140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9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07" y="2088417"/>
              <a:ext cx="463734" cy="40140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65" descr="person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80" y="1651311"/>
              <a:ext cx="314946" cy="31494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5" descr="person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403" y="1481437"/>
              <a:ext cx="314946" cy="31494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4" name="Straight Connector 43"/>
          <p:cNvCxnSpPr>
            <a:stCxn id="38" idx="0"/>
          </p:cNvCxnSpPr>
          <p:nvPr/>
        </p:nvCxnSpPr>
        <p:spPr>
          <a:xfrm flipH="1" flipV="1">
            <a:off x="10944226" y="4959088"/>
            <a:ext cx="340485" cy="249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3096"/>
          <p:cNvSpPr txBox="1"/>
          <p:nvPr/>
        </p:nvSpPr>
        <p:spPr>
          <a:xfrm>
            <a:off x="11001462" y="3792623"/>
            <a:ext cx="5950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Core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(Pisa)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sp>
        <p:nvSpPr>
          <p:cNvPr id="46" name="CasellaDiTesto 3096"/>
          <p:cNvSpPr txBox="1"/>
          <p:nvPr/>
        </p:nvSpPr>
        <p:spPr>
          <a:xfrm>
            <a:off x="10396474" y="4927298"/>
            <a:ext cx="5950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CPE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(Pisa)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pic>
        <p:nvPicPr>
          <p:cNvPr id="47" name="Picture 2" descr="https://upload.wikimedia.org/wikipedia/commons/thumb/4/4b/OpenDaylight_logo.png/200px-OpenDayligh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62" y="1512099"/>
            <a:ext cx="1106014" cy="45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93" y="1470400"/>
            <a:ext cx="496703" cy="496703"/>
          </a:xfrm>
          <a:prstGeom prst="rect">
            <a:avLst/>
          </a:prstGeom>
          <a:ln w="12700">
            <a:noFill/>
          </a:ln>
        </p:spPr>
      </p:pic>
      <p:cxnSp>
        <p:nvCxnSpPr>
          <p:cNvPr id="49" name="Straight Connector 1026"/>
          <p:cNvCxnSpPr>
            <a:stCxn id="47" idx="2"/>
            <a:endCxn id="66" idx="0"/>
          </p:cNvCxnSpPr>
          <p:nvPr/>
        </p:nvCxnSpPr>
        <p:spPr>
          <a:xfrm flipH="1">
            <a:off x="7705525" y="1971095"/>
            <a:ext cx="238544" cy="274636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026"/>
          <p:cNvCxnSpPr>
            <a:stCxn id="48" idx="2"/>
            <a:endCxn id="70" idx="0"/>
          </p:cNvCxnSpPr>
          <p:nvPr/>
        </p:nvCxnSpPr>
        <p:spPr>
          <a:xfrm flipH="1">
            <a:off x="9385575" y="1967103"/>
            <a:ext cx="510170" cy="612591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55" y="3964751"/>
            <a:ext cx="584002" cy="469455"/>
          </a:xfrm>
          <a:prstGeom prst="rect">
            <a:avLst/>
          </a:prstGeom>
        </p:spPr>
      </p:pic>
      <p:cxnSp>
        <p:nvCxnSpPr>
          <p:cNvPr id="52" name="Straight Connector 1026"/>
          <p:cNvCxnSpPr>
            <a:stCxn id="48" idx="2"/>
            <a:endCxn id="53" idx="0"/>
          </p:cNvCxnSpPr>
          <p:nvPr/>
        </p:nvCxnSpPr>
        <p:spPr>
          <a:xfrm>
            <a:off x="9895745" y="1967103"/>
            <a:ext cx="1956926" cy="2148209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70" y="4115312"/>
            <a:ext cx="584002" cy="469455"/>
          </a:xfrm>
          <a:prstGeom prst="rect">
            <a:avLst/>
          </a:prstGeom>
        </p:spPr>
      </p:pic>
      <p:cxnSp>
        <p:nvCxnSpPr>
          <p:cNvPr id="54" name="Straight Connector 1026"/>
          <p:cNvCxnSpPr>
            <a:stCxn id="48" idx="2"/>
            <a:endCxn id="55" idx="0"/>
          </p:cNvCxnSpPr>
          <p:nvPr/>
        </p:nvCxnSpPr>
        <p:spPr>
          <a:xfrm>
            <a:off x="9895745" y="1967103"/>
            <a:ext cx="410534" cy="3393207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78" y="5360310"/>
            <a:ext cx="584002" cy="469455"/>
          </a:xfrm>
          <a:prstGeom prst="rect">
            <a:avLst/>
          </a:prstGeom>
        </p:spPr>
      </p:pic>
      <p:sp>
        <p:nvSpPr>
          <p:cNvPr id="56" name="CasellaDiTesto 3096"/>
          <p:cNvSpPr txBox="1"/>
          <p:nvPr/>
        </p:nvSpPr>
        <p:spPr>
          <a:xfrm>
            <a:off x="7972134" y="4465706"/>
            <a:ext cx="649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Core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(Tilab)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sp>
        <p:nvSpPr>
          <p:cNvPr id="57" name="CasellaDiTesto 3096"/>
          <p:cNvSpPr txBox="1"/>
          <p:nvPr/>
        </p:nvSpPr>
        <p:spPr>
          <a:xfrm>
            <a:off x="7317048" y="4978976"/>
            <a:ext cx="649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CPE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(Tilab)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cxnSp>
        <p:nvCxnSpPr>
          <p:cNvPr id="58" name="Straight Connector 1026"/>
          <p:cNvCxnSpPr>
            <a:stCxn id="47" idx="2"/>
            <a:endCxn id="10" idx="0"/>
          </p:cNvCxnSpPr>
          <p:nvPr/>
        </p:nvCxnSpPr>
        <p:spPr>
          <a:xfrm>
            <a:off x="7944069" y="1971095"/>
            <a:ext cx="1602896" cy="337479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026"/>
          <p:cNvCxnSpPr>
            <a:stCxn id="47" idx="2"/>
          </p:cNvCxnSpPr>
          <p:nvPr/>
        </p:nvCxnSpPr>
        <p:spPr>
          <a:xfrm>
            <a:off x="7944069" y="1971095"/>
            <a:ext cx="622826" cy="4602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26"/>
          <p:cNvCxnSpPr>
            <a:stCxn id="47" idx="2"/>
            <a:endCxn id="14" idx="0"/>
          </p:cNvCxnSpPr>
          <p:nvPr/>
        </p:nvCxnSpPr>
        <p:spPr>
          <a:xfrm>
            <a:off x="7944069" y="1971095"/>
            <a:ext cx="752368" cy="337478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026"/>
          <p:cNvCxnSpPr>
            <a:stCxn id="47" idx="2"/>
          </p:cNvCxnSpPr>
          <p:nvPr/>
        </p:nvCxnSpPr>
        <p:spPr>
          <a:xfrm>
            <a:off x="7944069" y="1971095"/>
            <a:ext cx="522349" cy="59795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026"/>
          <p:cNvCxnSpPr>
            <a:stCxn id="47" idx="2"/>
          </p:cNvCxnSpPr>
          <p:nvPr/>
        </p:nvCxnSpPr>
        <p:spPr>
          <a:xfrm>
            <a:off x="7944069" y="1971095"/>
            <a:ext cx="773696" cy="38076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026"/>
          <p:cNvCxnSpPr>
            <a:stCxn id="48" idx="2"/>
            <a:endCxn id="51" idx="0"/>
          </p:cNvCxnSpPr>
          <p:nvPr/>
        </p:nvCxnSpPr>
        <p:spPr>
          <a:xfrm flipH="1">
            <a:off x="7417456" y="1967103"/>
            <a:ext cx="2478289" cy="1997648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5" idx="1"/>
            <a:endCxn id="10" idx="3"/>
          </p:cNvCxnSpPr>
          <p:nvPr/>
        </p:nvCxnSpPr>
        <p:spPr>
          <a:xfrm flipH="1" flipV="1">
            <a:off x="9894628" y="5494562"/>
            <a:ext cx="119650" cy="100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1026"/>
          <p:cNvCxnSpPr>
            <a:stCxn id="47" idx="2"/>
            <a:endCxn id="11" idx="0"/>
          </p:cNvCxnSpPr>
          <p:nvPr/>
        </p:nvCxnSpPr>
        <p:spPr>
          <a:xfrm>
            <a:off x="7944069" y="1971095"/>
            <a:ext cx="368174" cy="21932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862" y="4717459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Connector 66"/>
          <p:cNvCxnSpPr>
            <a:stCxn id="7" idx="2"/>
            <a:endCxn id="51" idx="3"/>
          </p:cNvCxnSpPr>
          <p:nvPr/>
        </p:nvCxnSpPr>
        <p:spPr>
          <a:xfrm flipH="1" flipV="1">
            <a:off x="7709457" y="4199479"/>
            <a:ext cx="234612" cy="150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3096"/>
          <p:cNvSpPr txBox="1"/>
          <p:nvPr/>
        </p:nvSpPr>
        <p:spPr>
          <a:xfrm>
            <a:off x="8245283" y="5741537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CPE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(Milano)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sp>
        <p:nvSpPr>
          <p:cNvPr id="69" name="CasellaDiTesto 3096"/>
          <p:cNvSpPr txBox="1"/>
          <p:nvPr/>
        </p:nvSpPr>
        <p:spPr>
          <a:xfrm>
            <a:off x="9156071" y="5691351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Core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(Milano)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574" y="2579694"/>
            <a:ext cx="584002" cy="4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JOLnet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7" y="1196983"/>
            <a:ext cx="6126637" cy="4524375"/>
          </a:xfrm>
        </p:spPr>
        <p:txBody>
          <a:bodyPr/>
          <a:lstStyle/>
          <a:p>
            <a:r>
              <a:rPr lang="en-US" dirty="0" smtClean="0"/>
              <a:t>Computing</a:t>
            </a:r>
          </a:p>
          <a:p>
            <a:pPr lvl="1"/>
            <a:r>
              <a:rPr lang="en-US" b="1" dirty="0" smtClean="0"/>
              <a:t>OpenStack</a:t>
            </a:r>
            <a:r>
              <a:rPr lang="en-US" dirty="0" smtClean="0"/>
              <a:t> Icehouse is used</a:t>
            </a:r>
          </a:p>
          <a:p>
            <a:pPr lvl="1"/>
            <a:r>
              <a:rPr lang="en-US" b="1" dirty="0" smtClean="0"/>
              <a:t>External networks</a:t>
            </a:r>
          </a:p>
          <a:p>
            <a:pPr lvl="2"/>
            <a:r>
              <a:rPr lang="en-US" dirty="0" smtClean="0"/>
              <a:t>Cannot be created by tenants</a:t>
            </a:r>
          </a:p>
          <a:p>
            <a:pPr lvl="2"/>
            <a:r>
              <a:rPr lang="en-US" dirty="0" smtClean="0"/>
              <a:t>Already created by the admin, each </a:t>
            </a:r>
            <a:r>
              <a:rPr lang="en-US" dirty="0"/>
              <a:t>one associated with a given </a:t>
            </a:r>
            <a:r>
              <a:rPr lang="en-US" dirty="0" smtClean="0"/>
              <a:t>VLAN</a:t>
            </a:r>
          </a:p>
          <a:p>
            <a:pPr lvl="3"/>
            <a:r>
              <a:rPr lang="en-US" dirty="0" smtClean="0"/>
              <a:t>E.g., POLITO has VLANs: 280-289 </a:t>
            </a:r>
          </a:p>
          <a:p>
            <a:pPr lvl="2"/>
            <a:r>
              <a:rPr lang="en-US" dirty="0" smtClean="0"/>
              <a:t>The traffic of an external network enters/exits the SDN network with the proper VLAN tag</a:t>
            </a:r>
          </a:p>
          <a:p>
            <a:pPr lvl="3"/>
            <a:r>
              <a:rPr lang="en-US" dirty="0" smtClean="0"/>
              <a:t>VMs receive/generate untagged traffic</a:t>
            </a:r>
          </a:p>
          <a:p>
            <a:pPr lvl="1"/>
            <a:r>
              <a:rPr lang="en-US" b="1" dirty="0" smtClean="0"/>
              <a:t>Tenants</a:t>
            </a:r>
            <a:r>
              <a:rPr lang="en-US" dirty="0" smtClean="0"/>
              <a:t> can:</a:t>
            </a:r>
          </a:p>
          <a:p>
            <a:pPr lvl="2"/>
            <a:r>
              <a:rPr lang="en-US" dirty="0" smtClean="0"/>
              <a:t>Create VMs, create </a:t>
            </a:r>
            <a:r>
              <a:rPr lang="en-US" b="1" dirty="0" smtClean="0"/>
              <a:t>internal networks </a:t>
            </a:r>
            <a:r>
              <a:rPr lang="en-US" dirty="0" smtClean="0"/>
              <a:t>(i.e., between VMs), and </a:t>
            </a:r>
            <a:r>
              <a:rPr lang="en-US" b="1" dirty="0" smtClean="0"/>
              <a:t>attach</a:t>
            </a:r>
            <a:r>
              <a:rPr lang="en-US" dirty="0" smtClean="0"/>
              <a:t> VMs to internal and external networks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9004" y="1268760"/>
            <a:ext cx="3192053" cy="763958"/>
          </a:xfrm>
          <a:prstGeom prst="rect">
            <a:avLst/>
          </a:prstGeom>
          <a:solidFill>
            <a:srgbClr val="CC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>
                <a:solidFill>
                  <a:srgbClr val="002060"/>
                </a:solidFill>
                <a:cs typeface="Calibri" pitchFamily="34" charset="0"/>
              </a:rPr>
              <a:t>Controllers (</a:t>
            </a:r>
            <a:r>
              <a:rPr lang="it-IT" sz="1200" dirty="0" smtClean="0">
                <a:solidFill>
                  <a:srgbClr val="002060"/>
                </a:solidFill>
                <a:cs typeface="Calibri" pitchFamily="34" charset="0"/>
              </a:rPr>
              <a:t>TILAB, Torino)</a:t>
            </a:r>
            <a:endParaRPr lang="it-IT" sz="1200" dirty="0">
              <a:solidFill>
                <a:srgbClr val="002060"/>
              </a:solidFill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944069" y="2964698"/>
            <a:ext cx="3461399" cy="27706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573" y="3140920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629" y="4199479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302" y="5345885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580" y="4164361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705" y="3091943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563" y="4661735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774" y="5345884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>
            <a:stCxn id="8" idx="2"/>
            <a:endCxn id="9" idx="1"/>
          </p:cNvCxnSpPr>
          <p:nvPr/>
        </p:nvCxnSpPr>
        <p:spPr>
          <a:xfrm>
            <a:off x="9975236" y="3438273"/>
            <a:ext cx="503393" cy="9098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1" idx="3"/>
          </p:cNvCxnSpPr>
          <p:nvPr/>
        </p:nvCxnSpPr>
        <p:spPr>
          <a:xfrm flipH="1">
            <a:off x="8659906" y="3438273"/>
            <a:ext cx="1315330" cy="874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0" idx="0"/>
          </p:cNvCxnSpPr>
          <p:nvPr/>
        </p:nvCxnSpPr>
        <p:spPr>
          <a:xfrm flipH="1">
            <a:off x="9546965" y="3438273"/>
            <a:ext cx="428271" cy="1907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1"/>
            <a:endCxn id="11" idx="3"/>
          </p:cNvCxnSpPr>
          <p:nvPr/>
        </p:nvCxnSpPr>
        <p:spPr>
          <a:xfrm flipH="1" flipV="1">
            <a:off x="8659906" y="4313038"/>
            <a:ext cx="1818723" cy="351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0"/>
            <a:endCxn id="11" idx="3"/>
          </p:cNvCxnSpPr>
          <p:nvPr/>
        </p:nvCxnSpPr>
        <p:spPr>
          <a:xfrm flipH="1" flipV="1">
            <a:off x="8659906" y="4313038"/>
            <a:ext cx="887059" cy="1032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1"/>
            <a:endCxn id="10" idx="0"/>
          </p:cNvCxnSpPr>
          <p:nvPr/>
        </p:nvCxnSpPr>
        <p:spPr>
          <a:xfrm flipH="1">
            <a:off x="9546965" y="4348156"/>
            <a:ext cx="931664" cy="9977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1"/>
            <a:endCxn id="14" idx="3"/>
          </p:cNvCxnSpPr>
          <p:nvPr/>
        </p:nvCxnSpPr>
        <p:spPr>
          <a:xfrm flipH="1" flipV="1">
            <a:off x="9044100" y="5494561"/>
            <a:ext cx="15520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  <a:endCxn id="66" idx="0"/>
          </p:cNvCxnSpPr>
          <p:nvPr/>
        </p:nvCxnSpPr>
        <p:spPr>
          <a:xfrm flipH="1">
            <a:off x="7705525" y="4461714"/>
            <a:ext cx="606718" cy="255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2" idx="1"/>
          </p:cNvCxnSpPr>
          <p:nvPr/>
        </p:nvCxnSpPr>
        <p:spPr>
          <a:xfrm flipV="1">
            <a:off x="10322899" y="3240620"/>
            <a:ext cx="183806" cy="489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3" idx="0"/>
          </p:cNvCxnSpPr>
          <p:nvPr/>
        </p:nvCxnSpPr>
        <p:spPr>
          <a:xfrm>
            <a:off x="10826292" y="4496832"/>
            <a:ext cx="117934" cy="164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3096"/>
          <p:cNvSpPr txBox="1"/>
          <p:nvPr/>
        </p:nvSpPr>
        <p:spPr>
          <a:xfrm>
            <a:off x="9582897" y="2681444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Core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(TO-Poli)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sp>
        <p:nvSpPr>
          <p:cNvPr id="26" name="CasellaDiTesto 3096"/>
          <p:cNvSpPr txBox="1"/>
          <p:nvPr/>
        </p:nvSpPr>
        <p:spPr>
          <a:xfrm>
            <a:off x="10282275" y="2644830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CPE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(TO-Poli)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grpSp>
        <p:nvGrpSpPr>
          <p:cNvPr id="27" name="Gruppo 228"/>
          <p:cNvGrpSpPr/>
          <p:nvPr/>
        </p:nvGrpSpPr>
        <p:grpSpPr>
          <a:xfrm flipH="1">
            <a:off x="11087489" y="2375499"/>
            <a:ext cx="806935" cy="744133"/>
            <a:chOff x="543280" y="1481437"/>
            <a:chExt cx="1006279" cy="1008384"/>
          </a:xfrm>
        </p:grpSpPr>
        <p:pic>
          <p:nvPicPr>
            <p:cNvPr id="28" name="Picture 9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26" y="1832593"/>
              <a:ext cx="463733" cy="40140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5" descr="person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524" y="1586241"/>
              <a:ext cx="314946" cy="31494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9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59" y="1955153"/>
              <a:ext cx="463734" cy="40140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9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07" y="2088417"/>
              <a:ext cx="463734" cy="40140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65" descr="person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80" y="1651311"/>
              <a:ext cx="314946" cy="31494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5" descr="person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403" y="1481437"/>
              <a:ext cx="314946" cy="31494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Straight Connector 33"/>
          <p:cNvCxnSpPr>
            <a:endCxn id="8" idx="1"/>
          </p:cNvCxnSpPr>
          <p:nvPr/>
        </p:nvCxnSpPr>
        <p:spPr>
          <a:xfrm>
            <a:off x="9386718" y="2892275"/>
            <a:ext cx="240855" cy="397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3"/>
            <a:endCxn id="30" idx="2"/>
          </p:cNvCxnSpPr>
          <p:nvPr/>
        </p:nvCxnSpPr>
        <p:spPr>
          <a:xfrm flipV="1">
            <a:off x="11202031" y="3021291"/>
            <a:ext cx="257325" cy="219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3" idx="1"/>
            <a:endCxn id="9" idx="3"/>
          </p:cNvCxnSpPr>
          <p:nvPr/>
        </p:nvCxnSpPr>
        <p:spPr>
          <a:xfrm flipH="1" flipV="1">
            <a:off x="11173955" y="4348156"/>
            <a:ext cx="386715" cy="1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o 228"/>
          <p:cNvGrpSpPr/>
          <p:nvPr/>
        </p:nvGrpSpPr>
        <p:grpSpPr>
          <a:xfrm flipH="1">
            <a:off x="11098778" y="4949246"/>
            <a:ext cx="806935" cy="744133"/>
            <a:chOff x="543280" y="1481437"/>
            <a:chExt cx="1006279" cy="1008384"/>
          </a:xfrm>
        </p:grpSpPr>
        <p:pic>
          <p:nvPicPr>
            <p:cNvPr id="38" name="Picture 9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26" y="1832593"/>
              <a:ext cx="463733" cy="40140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65" descr="person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524" y="1586241"/>
              <a:ext cx="314946" cy="31494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9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59" y="1955153"/>
              <a:ext cx="463734" cy="40140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9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07" y="2088417"/>
              <a:ext cx="463734" cy="40140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65" descr="person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80" y="1651311"/>
              <a:ext cx="314946" cy="31494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5" descr="persona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403" y="1481437"/>
              <a:ext cx="314946" cy="31494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4" name="Straight Connector 43"/>
          <p:cNvCxnSpPr>
            <a:stCxn id="38" idx="0"/>
          </p:cNvCxnSpPr>
          <p:nvPr/>
        </p:nvCxnSpPr>
        <p:spPr>
          <a:xfrm flipH="1" flipV="1">
            <a:off x="10944226" y="4959088"/>
            <a:ext cx="340485" cy="249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3096"/>
          <p:cNvSpPr txBox="1"/>
          <p:nvPr/>
        </p:nvSpPr>
        <p:spPr>
          <a:xfrm>
            <a:off x="11001462" y="3792623"/>
            <a:ext cx="5950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Core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(Pisa)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sp>
        <p:nvSpPr>
          <p:cNvPr id="46" name="CasellaDiTesto 3096"/>
          <p:cNvSpPr txBox="1"/>
          <p:nvPr/>
        </p:nvSpPr>
        <p:spPr>
          <a:xfrm>
            <a:off x="10396474" y="4927298"/>
            <a:ext cx="5950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CPE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(Pisa)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pic>
        <p:nvPicPr>
          <p:cNvPr id="47" name="Picture 2" descr="https://upload.wikimedia.org/wikipedia/commons/thumb/4/4b/OpenDaylight_logo.png/200px-OpenDayligh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62" y="1512099"/>
            <a:ext cx="1106014" cy="45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93" y="1470400"/>
            <a:ext cx="496703" cy="496703"/>
          </a:xfrm>
          <a:prstGeom prst="rect">
            <a:avLst/>
          </a:prstGeom>
          <a:ln w="12700">
            <a:noFill/>
          </a:ln>
        </p:spPr>
      </p:pic>
      <p:cxnSp>
        <p:nvCxnSpPr>
          <p:cNvPr id="49" name="Straight Connector 1026"/>
          <p:cNvCxnSpPr>
            <a:stCxn id="47" idx="2"/>
            <a:endCxn id="66" idx="0"/>
          </p:cNvCxnSpPr>
          <p:nvPr/>
        </p:nvCxnSpPr>
        <p:spPr>
          <a:xfrm flipH="1">
            <a:off x="7705525" y="1971095"/>
            <a:ext cx="238544" cy="274636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026"/>
          <p:cNvCxnSpPr>
            <a:stCxn id="48" idx="2"/>
            <a:endCxn id="70" idx="0"/>
          </p:cNvCxnSpPr>
          <p:nvPr/>
        </p:nvCxnSpPr>
        <p:spPr>
          <a:xfrm flipH="1">
            <a:off x="9385575" y="1967103"/>
            <a:ext cx="510170" cy="612591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55" y="3964751"/>
            <a:ext cx="584002" cy="469455"/>
          </a:xfrm>
          <a:prstGeom prst="rect">
            <a:avLst/>
          </a:prstGeom>
        </p:spPr>
      </p:pic>
      <p:cxnSp>
        <p:nvCxnSpPr>
          <p:cNvPr id="52" name="Straight Connector 1026"/>
          <p:cNvCxnSpPr>
            <a:stCxn id="48" idx="2"/>
            <a:endCxn id="53" idx="0"/>
          </p:cNvCxnSpPr>
          <p:nvPr/>
        </p:nvCxnSpPr>
        <p:spPr>
          <a:xfrm>
            <a:off x="9895745" y="1967103"/>
            <a:ext cx="1956926" cy="2148209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70" y="4115312"/>
            <a:ext cx="584002" cy="469455"/>
          </a:xfrm>
          <a:prstGeom prst="rect">
            <a:avLst/>
          </a:prstGeom>
        </p:spPr>
      </p:pic>
      <p:cxnSp>
        <p:nvCxnSpPr>
          <p:cNvPr id="54" name="Straight Connector 1026"/>
          <p:cNvCxnSpPr>
            <a:stCxn id="48" idx="2"/>
            <a:endCxn id="55" idx="0"/>
          </p:cNvCxnSpPr>
          <p:nvPr/>
        </p:nvCxnSpPr>
        <p:spPr>
          <a:xfrm>
            <a:off x="9895745" y="1967103"/>
            <a:ext cx="410534" cy="3393207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78" y="5360310"/>
            <a:ext cx="584002" cy="469455"/>
          </a:xfrm>
          <a:prstGeom prst="rect">
            <a:avLst/>
          </a:prstGeom>
        </p:spPr>
      </p:pic>
      <p:sp>
        <p:nvSpPr>
          <p:cNvPr id="56" name="CasellaDiTesto 3096"/>
          <p:cNvSpPr txBox="1"/>
          <p:nvPr/>
        </p:nvSpPr>
        <p:spPr>
          <a:xfrm>
            <a:off x="7972134" y="4465706"/>
            <a:ext cx="649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Core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(Tilab)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sp>
        <p:nvSpPr>
          <p:cNvPr id="57" name="CasellaDiTesto 3096"/>
          <p:cNvSpPr txBox="1"/>
          <p:nvPr/>
        </p:nvSpPr>
        <p:spPr>
          <a:xfrm>
            <a:off x="7317048" y="4978976"/>
            <a:ext cx="649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CPE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(Tilab)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cxnSp>
        <p:nvCxnSpPr>
          <p:cNvPr id="58" name="Straight Connector 1026"/>
          <p:cNvCxnSpPr>
            <a:stCxn id="47" idx="2"/>
            <a:endCxn id="10" idx="0"/>
          </p:cNvCxnSpPr>
          <p:nvPr/>
        </p:nvCxnSpPr>
        <p:spPr>
          <a:xfrm>
            <a:off x="7944069" y="1971095"/>
            <a:ext cx="1602896" cy="337479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026"/>
          <p:cNvCxnSpPr>
            <a:stCxn id="47" idx="2"/>
          </p:cNvCxnSpPr>
          <p:nvPr/>
        </p:nvCxnSpPr>
        <p:spPr>
          <a:xfrm>
            <a:off x="7944069" y="1971095"/>
            <a:ext cx="622826" cy="4602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026"/>
          <p:cNvCxnSpPr>
            <a:stCxn id="47" idx="2"/>
            <a:endCxn id="14" idx="0"/>
          </p:cNvCxnSpPr>
          <p:nvPr/>
        </p:nvCxnSpPr>
        <p:spPr>
          <a:xfrm>
            <a:off x="7944069" y="1971095"/>
            <a:ext cx="752368" cy="337478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026"/>
          <p:cNvCxnSpPr>
            <a:stCxn id="47" idx="2"/>
          </p:cNvCxnSpPr>
          <p:nvPr/>
        </p:nvCxnSpPr>
        <p:spPr>
          <a:xfrm>
            <a:off x="7944069" y="1971095"/>
            <a:ext cx="522349" cy="59795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026"/>
          <p:cNvCxnSpPr>
            <a:stCxn id="47" idx="2"/>
          </p:cNvCxnSpPr>
          <p:nvPr/>
        </p:nvCxnSpPr>
        <p:spPr>
          <a:xfrm>
            <a:off x="7944069" y="1971095"/>
            <a:ext cx="773696" cy="38076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026"/>
          <p:cNvCxnSpPr>
            <a:stCxn id="48" idx="2"/>
            <a:endCxn id="51" idx="0"/>
          </p:cNvCxnSpPr>
          <p:nvPr/>
        </p:nvCxnSpPr>
        <p:spPr>
          <a:xfrm flipH="1">
            <a:off x="7417456" y="1967103"/>
            <a:ext cx="2478289" cy="1997648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5" idx="1"/>
            <a:endCxn id="10" idx="3"/>
          </p:cNvCxnSpPr>
          <p:nvPr/>
        </p:nvCxnSpPr>
        <p:spPr>
          <a:xfrm flipH="1" flipV="1">
            <a:off x="9894628" y="5494562"/>
            <a:ext cx="119650" cy="100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1026"/>
          <p:cNvCxnSpPr>
            <a:stCxn id="47" idx="2"/>
            <a:endCxn id="11" idx="0"/>
          </p:cNvCxnSpPr>
          <p:nvPr/>
        </p:nvCxnSpPr>
        <p:spPr>
          <a:xfrm>
            <a:off x="7944069" y="1971095"/>
            <a:ext cx="368174" cy="219326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862" y="4717459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Connector 66"/>
          <p:cNvCxnSpPr>
            <a:stCxn id="7" idx="2"/>
            <a:endCxn id="51" idx="3"/>
          </p:cNvCxnSpPr>
          <p:nvPr/>
        </p:nvCxnSpPr>
        <p:spPr>
          <a:xfrm flipH="1" flipV="1">
            <a:off x="7709457" y="4199479"/>
            <a:ext cx="234612" cy="150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3096"/>
          <p:cNvSpPr txBox="1"/>
          <p:nvPr/>
        </p:nvSpPr>
        <p:spPr>
          <a:xfrm>
            <a:off x="8245283" y="5741537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CPE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(Milano)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sp>
        <p:nvSpPr>
          <p:cNvPr id="69" name="CasellaDiTesto 3096"/>
          <p:cNvSpPr txBox="1"/>
          <p:nvPr/>
        </p:nvSpPr>
        <p:spPr>
          <a:xfrm>
            <a:off x="9156071" y="5691351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Core</a:t>
            </a:r>
          </a:p>
          <a:p>
            <a:pPr algn="ctr"/>
            <a:r>
              <a:rPr lang="it-IT" sz="1100" dirty="0" smtClean="0">
                <a:solidFill>
                  <a:srgbClr val="002060"/>
                </a:solidFill>
                <a:cs typeface="Calibri" pitchFamily="34" charset="0"/>
              </a:rPr>
              <a:t>(Milano)</a:t>
            </a:r>
            <a:endParaRPr lang="it-IT" sz="1100" dirty="0">
              <a:solidFill>
                <a:srgbClr val="002060"/>
              </a:solidFill>
              <a:cs typeface="Calibri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574" y="2579694"/>
            <a:ext cx="584002" cy="4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Adapting FROG for JOLNET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Domain orchestrators have been slightly modified to be deployed on JOLnet</a:t>
            </a:r>
          </a:p>
          <a:p>
            <a:pPr lvl="1"/>
            <a:r>
              <a:rPr lang="en-US" smtClean="0"/>
              <a:t>SDN domain</a:t>
            </a:r>
          </a:p>
          <a:p>
            <a:pPr lvl="2"/>
            <a:r>
              <a:rPr lang="en-US" smtClean="0"/>
              <a:t>Inter-domain traffic steering (between the OpenStack and the SDN domains) is done exclusively using VLAN tags</a:t>
            </a:r>
          </a:p>
          <a:p>
            <a:pPr lvl="3"/>
            <a:r>
              <a:rPr lang="en-US" smtClean="0"/>
              <a:t>Only the tags identifying our slice in JOLNET can be used</a:t>
            </a:r>
          </a:p>
          <a:p>
            <a:pPr lvl="2"/>
            <a:r>
              <a:rPr lang="en-US" smtClean="0"/>
              <a:t>The SDN domain orchestrator implements paths in the SDN domain using VLAN tags as well</a:t>
            </a:r>
          </a:p>
          <a:p>
            <a:pPr lvl="3"/>
            <a:r>
              <a:rPr lang="en-US" smtClean="0"/>
              <a:t>Since JOLNET does not support QinQ, only the tags identifying our slice in JOLNET can then be used</a:t>
            </a:r>
          </a:p>
          <a:p>
            <a:pPr lvl="1"/>
            <a:r>
              <a:rPr lang="en-US" smtClean="0"/>
              <a:t>OpenStack domain</a:t>
            </a:r>
          </a:p>
          <a:p>
            <a:pPr lvl="2"/>
            <a:r>
              <a:rPr lang="en-US" smtClean="0"/>
              <a:t>The OpenStack domain orchestrator exploits existing external networks in order to realize the inter-domain traffic steering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SDN domain orchestrator on JOLNET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95274" y="1512878"/>
            <a:ext cx="10858576" cy="3416320"/>
          </a:xfrm>
          <a:prstGeom prst="rect">
            <a:avLst/>
          </a:prstGeom>
          <a:noFill/>
          <a:ln>
            <a:solidFill>
              <a:srgbClr val="0F5C7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it-IT" dirty="0" smtClean="0"/>
          </a:p>
          <a:p>
            <a:r>
              <a:rPr lang="it-IT" dirty="0" smtClean="0"/>
              <a:t>[</a:t>
            </a:r>
            <a:r>
              <a:rPr lang="it-IT" dirty="0" err="1" smtClean="0"/>
              <a:t>vlan</a:t>
            </a:r>
            <a:r>
              <a:rPr lang="it-IT" dirty="0" smtClean="0"/>
              <a:t>]</a:t>
            </a:r>
          </a:p>
          <a:p>
            <a:r>
              <a:rPr lang="en-US" dirty="0" smtClean="0"/>
              <a:t>#the following VLAN IDs correspond to our slice on </a:t>
            </a:r>
            <a:r>
              <a:rPr lang="en-US" dirty="0" err="1" smtClean="0"/>
              <a:t>JOLnet</a:t>
            </a:r>
            <a:endParaRPr lang="en-US" dirty="0" smtClean="0"/>
          </a:p>
          <a:p>
            <a:r>
              <a:rPr lang="en-US" dirty="0" smtClean="0"/>
              <a:t>#they are used for inter-domain and intra-domain traffic steering </a:t>
            </a:r>
            <a:endParaRPr lang="it-IT" dirty="0" smtClean="0"/>
          </a:p>
          <a:p>
            <a:r>
              <a:rPr lang="it-IT" b="1" dirty="0" err="1" smtClean="0"/>
              <a:t>available_ids</a:t>
            </a:r>
            <a:r>
              <a:rPr lang="it-IT" dirty="0" smtClean="0"/>
              <a:t> = 270-279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other_options</a:t>
            </a:r>
            <a:r>
              <a:rPr lang="en-US" dirty="0" smtClean="0"/>
              <a:t>]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# disable features that are not compatible with </a:t>
            </a:r>
            <a:r>
              <a:rPr lang="en-US" dirty="0" err="1" smtClean="0"/>
              <a:t>JOLnet</a:t>
            </a:r>
            <a:r>
              <a:rPr lang="en-US" dirty="0" smtClean="0"/>
              <a:t> </a:t>
            </a:r>
            <a:r>
              <a:rPr lang="en-US" dirty="0" err="1" smtClean="0"/>
              <a:t>Flowvisor</a:t>
            </a:r>
            <a:endParaRPr lang="en-US" dirty="0" smtClean="0"/>
          </a:p>
          <a:p>
            <a:r>
              <a:rPr lang="en-US" dirty="0" smtClean="0"/>
              <a:t># * use VLANs for intra-domain traffic steering</a:t>
            </a:r>
          </a:p>
          <a:p>
            <a:r>
              <a:rPr lang="en-US" dirty="0" smtClean="0"/>
              <a:t># * use only the specified VLANs</a:t>
            </a:r>
          </a:p>
          <a:p>
            <a:r>
              <a:rPr lang="en-US" b="1" dirty="0" err="1" smtClean="0"/>
              <a:t>jolnet</a:t>
            </a:r>
            <a:r>
              <a:rPr lang="en-US" dirty="0" smtClean="0"/>
              <a:t> = true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95274" y="1142984"/>
            <a:ext cx="10858576" cy="369332"/>
          </a:xfrm>
          <a:prstGeom prst="rect">
            <a:avLst/>
          </a:prstGeom>
          <a:noFill/>
          <a:ln>
            <a:solidFill>
              <a:srgbClr val="0F5C7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sdn-do.ini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-24"/>
            <a:ext cx="10970684" cy="849312"/>
          </a:xfrm>
        </p:spPr>
        <p:txBody>
          <a:bodyPr/>
          <a:lstStyle/>
          <a:p>
            <a:r>
              <a:rPr lang="en-US" dirty="0" smtClean="0"/>
              <a:t>Starting the </a:t>
            </a:r>
            <a:r>
              <a:rPr lang="en-US" dirty="0" err="1" smtClean="0"/>
              <a:t>OpenStack</a:t>
            </a:r>
            <a:r>
              <a:rPr lang="en-US" dirty="0" smtClean="0"/>
              <a:t> domain orchestrator on JOLNET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95274" y="940812"/>
            <a:ext cx="10858576" cy="5355312"/>
          </a:xfrm>
          <a:prstGeom prst="rect">
            <a:avLst/>
          </a:prstGeom>
          <a:noFill/>
          <a:ln>
            <a:solidFill>
              <a:srgbClr val="0F5C7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openstack_orchestrator</a:t>
            </a:r>
            <a:r>
              <a:rPr lang="en-US" dirty="0" smtClean="0"/>
              <a:t>]</a:t>
            </a:r>
          </a:p>
          <a:p>
            <a:r>
              <a:rPr lang="en-US" dirty="0" smtClean="0"/>
              <a:t>…</a:t>
            </a:r>
            <a:endParaRPr lang="it-IT" dirty="0" smtClean="0"/>
          </a:p>
          <a:p>
            <a:r>
              <a:rPr lang="en-US" dirty="0" smtClean="0"/>
              <a:t># Specify where VNFs must be instantiated</a:t>
            </a:r>
          </a:p>
          <a:p>
            <a:r>
              <a:rPr lang="en-US" b="1" dirty="0" err="1" smtClean="0"/>
              <a:t>availability_zone</a:t>
            </a:r>
            <a:r>
              <a:rPr lang="en-US" dirty="0" smtClean="0"/>
              <a:t> = AZ_TN</a:t>
            </a:r>
          </a:p>
          <a:p>
            <a:endParaRPr lang="en-US" dirty="0" smtClean="0"/>
          </a:p>
          <a:p>
            <a:r>
              <a:rPr lang="en-US" dirty="0" smtClean="0"/>
              <a:t># Set the API version that the domain orchestrator must use to contact </a:t>
            </a:r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# This value can be 2 or 3 – Use 2 in </a:t>
            </a:r>
            <a:r>
              <a:rPr lang="en-US" dirty="0" err="1" smtClean="0"/>
              <a:t>JOLnet</a:t>
            </a:r>
            <a:endParaRPr lang="en-US" dirty="0" smtClean="0"/>
          </a:p>
          <a:p>
            <a:r>
              <a:rPr lang="en-US" b="1" dirty="0" err="1" smtClean="0"/>
              <a:t>identity_api_version</a:t>
            </a:r>
            <a:r>
              <a:rPr lang="en-US" dirty="0" smtClean="0"/>
              <a:t> = 2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jolnet</a:t>
            </a:r>
            <a:r>
              <a:rPr lang="en-US" dirty="0" smtClean="0"/>
              <a:t>]</a:t>
            </a:r>
          </a:p>
          <a:p>
            <a:r>
              <a:rPr lang="en-US" dirty="0" smtClean="0"/>
              <a:t># Do not use the SDN orchestrator to set up inter-domain traffic steering, </a:t>
            </a:r>
          </a:p>
          <a:p>
            <a:r>
              <a:rPr lang="en-US" dirty="0" smtClean="0"/>
              <a:t># but a set of pre-created network</a:t>
            </a:r>
          </a:p>
          <a:p>
            <a:r>
              <a:rPr lang="en-US" b="1" dirty="0" err="1" smtClean="0"/>
              <a:t>jolnet_mode</a:t>
            </a:r>
            <a:r>
              <a:rPr lang="en-US" dirty="0" smtClean="0"/>
              <a:t> = true</a:t>
            </a:r>
          </a:p>
          <a:p>
            <a:endParaRPr lang="en-US" dirty="0" smtClean="0"/>
          </a:p>
          <a:p>
            <a:r>
              <a:rPr lang="en-US" dirty="0" smtClean="0"/>
              <a:t>[networks]</a:t>
            </a:r>
          </a:p>
          <a:p>
            <a:r>
              <a:rPr lang="en-US" dirty="0" smtClean="0"/>
              <a:t># List of external networks that have to be used for inter-domain traffic steering</a:t>
            </a:r>
          </a:p>
          <a:p>
            <a:r>
              <a:rPr lang="en-US" dirty="0" smtClean="0"/>
              <a:t># e.g., exp270 is a network that will be associated with VLAN 270 in </a:t>
            </a:r>
            <a:r>
              <a:rPr lang="en-US" dirty="0" err="1" smtClean="0"/>
              <a:t>JOLnet</a:t>
            </a:r>
            <a:endParaRPr lang="en-US" dirty="0" smtClean="0"/>
          </a:p>
          <a:p>
            <a:r>
              <a:rPr lang="en-US" b="1" dirty="0" err="1" smtClean="0"/>
              <a:t>jolnet_networks</a:t>
            </a:r>
            <a:r>
              <a:rPr lang="en-US" dirty="0" smtClean="0"/>
              <a:t> = </a:t>
            </a:r>
            <a:r>
              <a:rPr lang="en-US" dirty="0" err="1" smtClean="0"/>
              <a:t>tn</a:t>
            </a:r>
            <a:r>
              <a:rPr lang="en-US" dirty="0" smtClean="0"/>
              <a:t>-mgmt, exp280, exp281, exp282, exp283, exp284, exp285, exp286, exp287, exp288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95274" y="571480"/>
            <a:ext cx="10858576" cy="369332"/>
          </a:xfrm>
          <a:prstGeom prst="rect">
            <a:avLst/>
          </a:prstGeom>
          <a:noFill/>
          <a:ln>
            <a:solidFill>
              <a:srgbClr val="0F5C7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os-do.ini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POLITO </a:t>
            </a:r>
            <a:r>
              <a:rPr lang="it-IT" dirty="0" err="1" smtClean="0"/>
              <a:t>slice</a:t>
            </a:r>
            <a:r>
              <a:rPr lang="it-IT" dirty="0" smtClean="0"/>
              <a:t> on </a:t>
            </a:r>
            <a:r>
              <a:rPr lang="it-IT" dirty="0" err="1" smtClean="0"/>
              <a:t>JOLnet</a:t>
            </a:r>
            <a:endParaRPr lang="it-IT" dirty="0"/>
          </a:p>
        </p:txBody>
      </p:sp>
      <p:sp>
        <p:nvSpPr>
          <p:cNvPr id="4" name="Cloud 9"/>
          <p:cNvSpPr/>
          <p:nvPr/>
        </p:nvSpPr>
        <p:spPr>
          <a:xfrm>
            <a:off x="380960" y="3318876"/>
            <a:ext cx="1643074" cy="1214446"/>
          </a:xfrm>
          <a:prstGeom prst="cloud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5" name="Rectangle 137"/>
          <p:cNvSpPr/>
          <p:nvPr/>
        </p:nvSpPr>
        <p:spPr>
          <a:xfrm>
            <a:off x="142833" y="4538971"/>
            <a:ext cx="2095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Access network (emulated using the OS AZ-TO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Cloud 9"/>
          <p:cNvSpPr/>
          <p:nvPr/>
        </p:nvSpPr>
        <p:spPr>
          <a:xfrm>
            <a:off x="2595538" y="2247306"/>
            <a:ext cx="4786346" cy="2143140"/>
          </a:xfrm>
          <a:prstGeom prst="cloud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200" dirty="0" smtClean="0"/>
              <a:t>SDN domain</a:t>
            </a:r>
            <a:endParaRPr lang="en-US" sz="1200" dirty="0"/>
          </a:p>
        </p:txBody>
      </p:sp>
      <p:pic>
        <p:nvPicPr>
          <p:cNvPr id="8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76" y="3390314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138"/>
          <p:cNvSpPr>
            <a:spLocks noChangeAspect="1"/>
          </p:cNvSpPr>
          <p:nvPr/>
        </p:nvSpPr>
        <p:spPr>
          <a:xfrm>
            <a:off x="2665852" y="3533190"/>
            <a:ext cx="72562" cy="72562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7"/>
          <p:cNvSpPr/>
          <p:nvPr/>
        </p:nvSpPr>
        <p:spPr>
          <a:xfrm>
            <a:off x="2666976" y="3104562"/>
            <a:ext cx="8096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</a:t>
            </a:r>
          </a:p>
        </p:txBody>
      </p:sp>
      <p:sp>
        <p:nvSpPr>
          <p:cNvPr id="11" name="Cloud 9"/>
          <p:cNvSpPr/>
          <p:nvPr/>
        </p:nvSpPr>
        <p:spPr>
          <a:xfrm>
            <a:off x="7881950" y="1675801"/>
            <a:ext cx="2857520" cy="1736537"/>
          </a:xfrm>
          <a:prstGeom prst="cloud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dirty="0"/>
          </a:p>
        </p:txBody>
      </p:sp>
      <p:grpSp>
        <p:nvGrpSpPr>
          <p:cNvPr id="12" name="Gruppo 195"/>
          <p:cNvGrpSpPr/>
          <p:nvPr/>
        </p:nvGrpSpPr>
        <p:grpSpPr>
          <a:xfrm>
            <a:off x="666712" y="4104694"/>
            <a:ext cx="1036132" cy="36000"/>
            <a:chOff x="4702678" y="4929198"/>
            <a:chExt cx="1036132" cy="36000"/>
          </a:xfrm>
        </p:grpSpPr>
        <p:cxnSp>
          <p:nvCxnSpPr>
            <p:cNvPr id="13" name="Connettore 1 12"/>
            <p:cNvCxnSpPr/>
            <p:nvPr/>
          </p:nvCxnSpPr>
          <p:spPr bwMode="auto">
            <a:xfrm>
              <a:off x="4716000" y="4950000"/>
              <a:ext cx="1008000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e 13"/>
            <p:cNvSpPr>
              <a:spLocks noChangeAspect="1"/>
            </p:cNvSpPr>
            <p:nvPr/>
          </p:nvSpPr>
          <p:spPr bwMode="auto">
            <a:xfrm>
              <a:off x="4702678" y="4929198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e 14"/>
            <p:cNvSpPr>
              <a:spLocks noChangeAspect="1"/>
            </p:cNvSpPr>
            <p:nvPr/>
          </p:nvSpPr>
          <p:spPr bwMode="auto">
            <a:xfrm>
              <a:off x="5702810" y="4929198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6" name="Connettore 1 15"/>
          <p:cNvCxnSpPr/>
          <p:nvPr/>
        </p:nvCxnSpPr>
        <p:spPr bwMode="auto">
          <a:xfrm rot="16200000" flipH="1">
            <a:off x="653620" y="3965866"/>
            <a:ext cx="32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ttore 1 16"/>
          <p:cNvCxnSpPr/>
          <p:nvPr/>
        </p:nvCxnSpPr>
        <p:spPr bwMode="auto">
          <a:xfrm rot="16200000" flipH="1">
            <a:off x="861902" y="3965866"/>
            <a:ext cx="32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nettore 1 17"/>
          <p:cNvCxnSpPr/>
          <p:nvPr/>
        </p:nvCxnSpPr>
        <p:spPr bwMode="auto">
          <a:xfrm rot="16200000" flipH="1">
            <a:off x="1147654" y="3965866"/>
            <a:ext cx="32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9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6712" y="3506572"/>
            <a:ext cx="371867" cy="296215"/>
          </a:xfrm>
          <a:prstGeom prst="rect">
            <a:avLst/>
          </a:prstGeom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2645" y="3597015"/>
            <a:ext cx="371868" cy="296215"/>
          </a:xfrm>
          <a:prstGeom prst="rect">
            <a:avLst/>
          </a:prstGeom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9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6521" y="3695356"/>
            <a:ext cx="371868" cy="296215"/>
          </a:xfrm>
          <a:prstGeom prst="rect">
            <a:avLst/>
          </a:prstGeom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Connettore 4 21"/>
          <p:cNvCxnSpPr>
            <a:endCxn id="23" idx="2"/>
          </p:cNvCxnSpPr>
          <p:nvPr/>
        </p:nvCxnSpPr>
        <p:spPr bwMode="auto">
          <a:xfrm rot="5400000" flipH="1" flipV="1">
            <a:off x="1469458" y="3741667"/>
            <a:ext cx="432000" cy="3240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44" y="3533190"/>
            <a:ext cx="361227" cy="15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Connettore 1 23"/>
          <p:cNvCxnSpPr>
            <a:stCxn id="9" idx="2"/>
            <a:endCxn id="25" idx="6"/>
          </p:cNvCxnSpPr>
          <p:nvPr/>
        </p:nvCxnSpPr>
        <p:spPr bwMode="auto">
          <a:xfrm rot="10800000">
            <a:off x="2025158" y="3569471"/>
            <a:ext cx="640694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138"/>
          <p:cNvSpPr>
            <a:spLocks noChangeAspect="1"/>
          </p:cNvSpPr>
          <p:nvPr/>
        </p:nvSpPr>
        <p:spPr>
          <a:xfrm>
            <a:off x="1952596" y="3533190"/>
            <a:ext cx="72562" cy="72562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7"/>
          <p:cNvSpPr/>
          <p:nvPr/>
        </p:nvSpPr>
        <p:spPr>
          <a:xfrm>
            <a:off x="1881158" y="3533190"/>
            <a:ext cx="928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VLAN 270</a:t>
            </a:r>
          </a:p>
        </p:txBody>
      </p:sp>
      <p:pic>
        <p:nvPicPr>
          <p:cNvPr id="2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900" y="1554951"/>
            <a:ext cx="496703" cy="496703"/>
          </a:xfrm>
          <a:prstGeom prst="rect">
            <a:avLst/>
          </a:prstGeom>
          <a:ln w="12700">
            <a:noFill/>
          </a:ln>
        </p:spPr>
      </p:pic>
      <p:pic>
        <p:nvPicPr>
          <p:cNvPr id="31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4" y="2626521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137"/>
          <p:cNvSpPr/>
          <p:nvPr/>
        </p:nvSpPr>
        <p:spPr>
          <a:xfrm>
            <a:off x="6667504" y="2340769"/>
            <a:ext cx="8096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TN</a:t>
            </a:r>
          </a:p>
        </p:txBody>
      </p:sp>
      <p:pic>
        <p:nvPicPr>
          <p:cNvPr id="33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298" y="2769397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0" y="3769529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0" y="2626521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4" y="3483777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2" y="3269463"/>
            <a:ext cx="695326" cy="2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Oval 138"/>
          <p:cNvSpPr>
            <a:spLocks noChangeAspect="1"/>
          </p:cNvSpPr>
          <p:nvPr/>
        </p:nvSpPr>
        <p:spPr>
          <a:xfrm>
            <a:off x="7309322" y="2626521"/>
            <a:ext cx="72562" cy="72562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13" y="2555083"/>
            <a:ext cx="361227" cy="15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Oval 138"/>
          <p:cNvSpPr>
            <a:spLocks noChangeAspect="1"/>
          </p:cNvSpPr>
          <p:nvPr/>
        </p:nvSpPr>
        <p:spPr>
          <a:xfrm>
            <a:off x="7880826" y="2626521"/>
            <a:ext cx="72562" cy="72562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ttore 1 40"/>
          <p:cNvCxnSpPr>
            <a:stCxn id="40" idx="2"/>
            <a:endCxn id="38" idx="6"/>
          </p:cNvCxnSpPr>
          <p:nvPr/>
        </p:nvCxnSpPr>
        <p:spPr bwMode="auto">
          <a:xfrm rot="10800000">
            <a:off x="7381884" y="2662802"/>
            <a:ext cx="498942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o 236"/>
          <p:cNvGrpSpPr/>
          <p:nvPr/>
        </p:nvGrpSpPr>
        <p:grpSpPr>
          <a:xfrm>
            <a:off x="8524892" y="2912272"/>
            <a:ext cx="1143008" cy="45719"/>
            <a:chOff x="4702678" y="4929198"/>
            <a:chExt cx="1036132" cy="36000"/>
          </a:xfrm>
        </p:grpSpPr>
        <p:cxnSp>
          <p:nvCxnSpPr>
            <p:cNvPr id="44" name="Connettore 1 43"/>
            <p:cNvCxnSpPr/>
            <p:nvPr/>
          </p:nvCxnSpPr>
          <p:spPr bwMode="auto">
            <a:xfrm>
              <a:off x="4716000" y="4950000"/>
              <a:ext cx="1008000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Ovale 44"/>
            <p:cNvSpPr>
              <a:spLocks noChangeAspect="1"/>
            </p:cNvSpPr>
            <p:nvPr/>
          </p:nvSpPr>
          <p:spPr bwMode="auto">
            <a:xfrm>
              <a:off x="4702678" y="4929198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e 45"/>
            <p:cNvSpPr>
              <a:spLocks noChangeAspect="1"/>
            </p:cNvSpPr>
            <p:nvPr/>
          </p:nvSpPr>
          <p:spPr bwMode="auto">
            <a:xfrm>
              <a:off x="5702810" y="4929198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7" name="Connettore 1 46"/>
          <p:cNvCxnSpPr/>
          <p:nvPr/>
        </p:nvCxnSpPr>
        <p:spPr bwMode="auto">
          <a:xfrm rot="16200000" flipH="1">
            <a:off x="9434462" y="3097901"/>
            <a:ext cx="32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137"/>
          <p:cNvSpPr/>
          <p:nvPr/>
        </p:nvSpPr>
        <p:spPr>
          <a:xfrm>
            <a:off x="8810644" y="2912273"/>
            <a:ext cx="11430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10.0.0.1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49" name="Gruppo 243"/>
          <p:cNvGrpSpPr/>
          <p:nvPr/>
        </p:nvGrpSpPr>
        <p:grpSpPr>
          <a:xfrm>
            <a:off x="9810776" y="2694996"/>
            <a:ext cx="1036132" cy="36000"/>
            <a:chOff x="4702678" y="4929198"/>
            <a:chExt cx="1036132" cy="36000"/>
          </a:xfrm>
        </p:grpSpPr>
        <p:cxnSp>
          <p:nvCxnSpPr>
            <p:cNvPr id="50" name="Connettore 1 49"/>
            <p:cNvCxnSpPr/>
            <p:nvPr/>
          </p:nvCxnSpPr>
          <p:spPr bwMode="auto">
            <a:xfrm>
              <a:off x="4716000" y="4950000"/>
              <a:ext cx="1008000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e 50"/>
            <p:cNvSpPr>
              <a:spLocks noChangeAspect="1"/>
            </p:cNvSpPr>
            <p:nvPr/>
          </p:nvSpPr>
          <p:spPr bwMode="auto">
            <a:xfrm>
              <a:off x="4702678" y="4929198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e 51"/>
            <p:cNvSpPr>
              <a:spLocks noChangeAspect="1"/>
            </p:cNvSpPr>
            <p:nvPr/>
          </p:nvSpPr>
          <p:spPr bwMode="auto">
            <a:xfrm>
              <a:off x="5702810" y="4929198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3" name="Connettore 4 52"/>
          <p:cNvCxnSpPr/>
          <p:nvPr/>
        </p:nvCxnSpPr>
        <p:spPr bwMode="auto">
          <a:xfrm rot="5400000" flipH="1" flipV="1">
            <a:off x="9753403" y="2712996"/>
            <a:ext cx="468000" cy="504000"/>
          </a:xfrm>
          <a:prstGeom prst="bentConnector3">
            <a:avLst>
              <a:gd name="adj1" fmla="val 4007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67"/>
          <p:cNvCxnSpPr>
            <a:stCxn id="58" idx="0"/>
          </p:cNvCxnSpPr>
          <p:nvPr/>
        </p:nvCxnSpPr>
        <p:spPr bwMode="auto">
          <a:xfrm rot="5400000" flipH="1" flipV="1">
            <a:off x="7671236" y="2620239"/>
            <a:ext cx="671460" cy="75009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5" name="Connettore 4 54"/>
          <p:cNvCxnSpPr>
            <a:endCxn id="39" idx="3"/>
          </p:cNvCxnSpPr>
          <p:nvPr/>
        </p:nvCxnSpPr>
        <p:spPr bwMode="auto">
          <a:xfrm rot="10800000">
            <a:off x="8239140" y="2632323"/>
            <a:ext cx="504000" cy="303579"/>
          </a:xfrm>
          <a:prstGeom prst="bentConnector3">
            <a:avLst>
              <a:gd name="adj1" fmla="val 212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138"/>
          <p:cNvSpPr>
            <a:spLocks noChangeAspect="1"/>
          </p:cNvSpPr>
          <p:nvPr/>
        </p:nvSpPr>
        <p:spPr>
          <a:xfrm>
            <a:off x="8167702" y="2575901"/>
            <a:ext cx="72562" cy="72562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138"/>
          <p:cNvSpPr>
            <a:spLocks noChangeAspect="1"/>
          </p:cNvSpPr>
          <p:nvPr/>
        </p:nvSpPr>
        <p:spPr>
          <a:xfrm>
            <a:off x="1809720" y="3626653"/>
            <a:ext cx="72562" cy="72562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37"/>
          <p:cNvSpPr/>
          <p:nvPr/>
        </p:nvSpPr>
        <p:spPr>
          <a:xfrm>
            <a:off x="7096132" y="3331018"/>
            <a:ext cx="1071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Mapped on VLAN 281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59" name="Straight Connector 67"/>
          <p:cNvCxnSpPr>
            <a:stCxn id="60" idx="0"/>
          </p:cNvCxnSpPr>
          <p:nvPr/>
        </p:nvCxnSpPr>
        <p:spPr bwMode="auto">
          <a:xfrm rot="16200000" flipV="1">
            <a:off x="2595538" y="3770659"/>
            <a:ext cx="714380" cy="42862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0" name="Rectangle 137"/>
          <p:cNvSpPr/>
          <p:nvPr/>
        </p:nvSpPr>
        <p:spPr>
          <a:xfrm>
            <a:off x="2738414" y="4342163"/>
            <a:ext cx="857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Port xyz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61" name="Straight Connector 67"/>
          <p:cNvCxnSpPr>
            <a:endCxn id="38" idx="0"/>
          </p:cNvCxnSpPr>
          <p:nvPr/>
        </p:nvCxnSpPr>
        <p:spPr bwMode="auto">
          <a:xfrm rot="16200000" flipV="1">
            <a:off x="7168632" y="2803493"/>
            <a:ext cx="390227" cy="36283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2" name="Rectangle 137"/>
          <p:cNvSpPr/>
          <p:nvPr/>
        </p:nvSpPr>
        <p:spPr>
          <a:xfrm>
            <a:off x="6953256" y="3016748"/>
            <a:ext cx="857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Port 123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63" name="Picture 1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88" y="3159624"/>
            <a:ext cx="169491" cy="284400"/>
          </a:xfrm>
          <a:prstGeom prst="rect">
            <a:avLst/>
          </a:prstGeom>
        </p:spPr>
      </p:pic>
      <p:pic>
        <p:nvPicPr>
          <p:cNvPr id="64" name="Picture 4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16" y="3373938"/>
            <a:ext cx="170264" cy="284734"/>
          </a:xfrm>
          <a:prstGeom prst="rect">
            <a:avLst/>
          </a:prstGeom>
        </p:spPr>
      </p:pic>
      <p:pic>
        <p:nvPicPr>
          <p:cNvPr id="65" name="Picture 7" descr="C:\Users\Fulvio\Documents\Presentazioni\images\user-gree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902" y="3302500"/>
            <a:ext cx="170348" cy="284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uppo 304"/>
          <p:cNvGrpSpPr/>
          <p:nvPr/>
        </p:nvGrpSpPr>
        <p:grpSpPr>
          <a:xfrm>
            <a:off x="8453454" y="2159492"/>
            <a:ext cx="1036132" cy="36000"/>
            <a:chOff x="4702678" y="4929198"/>
            <a:chExt cx="1036132" cy="36000"/>
          </a:xfrm>
        </p:grpSpPr>
        <p:cxnSp>
          <p:nvCxnSpPr>
            <p:cNvPr id="69" name="Connettore 1 68"/>
            <p:cNvCxnSpPr/>
            <p:nvPr/>
          </p:nvCxnSpPr>
          <p:spPr bwMode="auto">
            <a:xfrm>
              <a:off x="4716000" y="4950000"/>
              <a:ext cx="1008000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Ovale 69"/>
            <p:cNvSpPr>
              <a:spLocks noChangeAspect="1"/>
            </p:cNvSpPr>
            <p:nvPr/>
          </p:nvSpPr>
          <p:spPr bwMode="auto">
            <a:xfrm>
              <a:off x="4702678" y="4929198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e 70"/>
            <p:cNvSpPr>
              <a:spLocks noChangeAspect="1"/>
            </p:cNvSpPr>
            <p:nvPr/>
          </p:nvSpPr>
          <p:spPr bwMode="auto">
            <a:xfrm>
              <a:off x="5702810" y="4929198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72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710" y="3126587"/>
            <a:ext cx="584002" cy="469455"/>
          </a:xfrm>
          <a:prstGeom prst="rect">
            <a:avLst/>
          </a:prstGeom>
        </p:spPr>
      </p:pic>
      <p:sp>
        <p:nvSpPr>
          <p:cNvPr id="73" name="Rectangle 137"/>
          <p:cNvSpPr/>
          <p:nvPr/>
        </p:nvSpPr>
        <p:spPr>
          <a:xfrm>
            <a:off x="9167834" y="3166118"/>
            <a:ext cx="928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74" name="Connettore 4 73"/>
          <p:cNvCxnSpPr/>
          <p:nvPr/>
        </p:nvCxnSpPr>
        <p:spPr bwMode="auto">
          <a:xfrm rot="5400000">
            <a:off x="8294469" y="1997287"/>
            <a:ext cx="359591" cy="7560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138"/>
          <p:cNvSpPr>
            <a:spLocks noChangeAspect="1"/>
          </p:cNvSpPr>
          <p:nvPr/>
        </p:nvSpPr>
        <p:spPr>
          <a:xfrm>
            <a:off x="8066810" y="2516682"/>
            <a:ext cx="72562" cy="72562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37"/>
          <p:cNvSpPr/>
          <p:nvPr/>
        </p:nvSpPr>
        <p:spPr>
          <a:xfrm>
            <a:off x="6953256" y="1873740"/>
            <a:ext cx="1214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Mapped on VLAN 280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77" name="Straight Connector 67"/>
          <p:cNvCxnSpPr/>
          <p:nvPr/>
        </p:nvCxnSpPr>
        <p:spPr bwMode="auto">
          <a:xfrm>
            <a:off x="7739074" y="2230930"/>
            <a:ext cx="357193" cy="21431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3" name="Straight Connector 67"/>
          <p:cNvCxnSpPr>
            <a:stCxn id="8" idx="3"/>
            <a:endCxn id="36" idx="1"/>
          </p:cNvCxnSpPr>
          <p:nvPr/>
        </p:nvCxnSpPr>
        <p:spPr bwMode="auto">
          <a:xfrm>
            <a:off x="3362302" y="3538991"/>
            <a:ext cx="447682" cy="93463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67"/>
          <p:cNvCxnSpPr>
            <a:stCxn id="36" idx="3"/>
            <a:endCxn id="37" idx="1"/>
          </p:cNvCxnSpPr>
          <p:nvPr/>
        </p:nvCxnSpPr>
        <p:spPr bwMode="auto">
          <a:xfrm flipV="1">
            <a:off x="4505310" y="3418140"/>
            <a:ext cx="1519252" cy="21431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67"/>
          <p:cNvCxnSpPr>
            <a:stCxn id="37" idx="0"/>
            <a:endCxn id="31" idx="2"/>
          </p:cNvCxnSpPr>
          <p:nvPr/>
        </p:nvCxnSpPr>
        <p:spPr bwMode="auto">
          <a:xfrm rot="5400000" flipH="1" flipV="1">
            <a:off x="6520902" y="2775198"/>
            <a:ext cx="345589" cy="642942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6" name="Picture 2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718" y="1949445"/>
            <a:ext cx="500066" cy="515165"/>
          </a:xfrm>
          <a:prstGeom prst="rect">
            <a:avLst/>
          </a:prstGeom>
        </p:spPr>
      </p:pic>
      <p:cxnSp>
        <p:nvCxnSpPr>
          <p:cNvPr id="87" name="Connettore 4 86"/>
          <p:cNvCxnSpPr/>
          <p:nvPr/>
        </p:nvCxnSpPr>
        <p:spPr bwMode="auto">
          <a:xfrm rot="5400000" flipH="1" flipV="1">
            <a:off x="10445541" y="2453421"/>
            <a:ext cx="266386" cy="25003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137"/>
          <p:cNvSpPr/>
          <p:nvPr/>
        </p:nvSpPr>
        <p:spPr>
          <a:xfrm>
            <a:off x="9810776" y="3269463"/>
            <a:ext cx="1500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OpenStack</a:t>
            </a:r>
            <a:r>
              <a:rPr lang="en-US" sz="1200" dirty="0" smtClean="0"/>
              <a:t>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 y="285729"/>
            <a:ext cx="10358510" cy="6001643"/>
          </a:xfrm>
          <a:prstGeom prst="rect">
            <a:avLst/>
          </a:prstGeom>
          <a:noFill/>
          <a:ln>
            <a:solidFill>
              <a:srgbClr val="0F5C77"/>
            </a:solidFill>
          </a:ln>
        </p:spPr>
        <p:txBody>
          <a:bodyPr wrap="square" numCol="2" rtlCol="0">
            <a:spAutoFit/>
          </a:bodyPr>
          <a:lstStyle/>
          <a:p>
            <a:r>
              <a:rPr lang="it-IT" sz="1200" dirty="0" smtClean="0"/>
              <a:t>{</a:t>
            </a:r>
          </a:p>
          <a:p>
            <a:r>
              <a:rPr lang="it-IT" sz="1200" dirty="0" smtClean="0"/>
              <a:t>  "</a:t>
            </a:r>
            <a:r>
              <a:rPr lang="it-IT" sz="1200" dirty="0" err="1" smtClean="0"/>
              <a:t>frog-domain</a:t>
            </a:r>
            <a:r>
              <a:rPr lang="it-IT" sz="1200" dirty="0" smtClean="0"/>
              <a:t>:</a:t>
            </a:r>
            <a:r>
              <a:rPr lang="it-IT" sz="1200" dirty="0" err="1" smtClean="0"/>
              <a:t>informations</a:t>
            </a:r>
            <a:r>
              <a:rPr lang="it-IT" sz="1200" dirty="0" smtClean="0"/>
              <a:t>": {</a:t>
            </a:r>
          </a:p>
          <a:p>
            <a:r>
              <a:rPr lang="it-IT" sz="1200" dirty="0" smtClean="0"/>
              <a:t>    ...</a:t>
            </a:r>
          </a:p>
          <a:p>
            <a:r>
              <a:rPr lang="it-IT" sz="1200" dirty="0" smtClean="0"/>
              <a:t>    "</a:t>
            </a:r>
            <a:r>
              <a:rPr lang="it-IT" sz="1200" dirty="0" err="1" smtClean="0"/>
              <a:t>frog-network-manager</a:t>
            </a:r>
            <a:r>
              <a:rPr lang="it-IT" sz="1200" dirty="0" smtClean="0"/>
              <a:t>:</a:t>
            </a:r>
            <a:r>
              <a:rPr lang="it-IT" sz="1200" dirty="0" err="1" smtClean="0"/>
              <a:t>informations</a:t>
            </a:r>
            <a:r>
              <a:rPr lang="it-IT" sz="1200" dirty="0" smtClean="0"/>
              <a:t>": {</a:t>
            </a:r>
          </a:p>
          <a:p>
            <a:r>
              <a:rPr lang="it-IT" sz="1200" dirty="0" smtClean="0"/>
              <a:t>      "</a:t>
            </a:r>
            <a:r>
              <a:rPr lang="it-IT" sz="1200" dirty="0" err="1" smtClean="0"/>
              <a:t>openconfig-interfaces</a:t>
            </a:r>
            <a:r>
              <a:rPr lang="it-IT" sz="1200" dirty="0" smtClean="0"/>
              <a:t>:</a:t>
            </a:r>
            <a:r>
              <a:rPr lang="it-IT" sz="1200" dirty="0" err="1" smtClean="0"/>
              <a:t>interfaces</a:t>
            </a:r>
            <a:r>
              <a:rPr lang="it-IT" sz="1200" dirty="0" smtClean="0"/>
              <a:t>": {</a:t>
            </a:r>
          </a:p>
          <a:p>
            <a:r>
              <a:rPr lang="it-IT" sz="1200" dirty="0" smtClean="0"/>
              <a:t>        "</a:t>
            </a:r>
            <a:r>
              <a:rPr lang="it-IT" sz="1200" dirty="0" err="1" smtClean="0"/>
              <a:t>openconfig-interfaces</a:t>
            </a:r>
            <a:r>
              <a:rPr lang="it-IT" sz="1200" dirty="0" smtClean="0"/>
              <a:t>:interface": [</a:t>
            </a:r>
          </a:p>
          <a:p>
            <a:r>
              <a:rPr lang="it-IT" sz="1200" dirty="0" smtClean="0"/>
              <a:t>          {</a:t>
            </a:r>
          </a:p>
          <a:p>
            <a:r>
              <a:rPr lang="it-IT" sz="1200" dirty="0" smtClean="0"/>
              <a:t>            "</a:t>
            </a:r>
            <a:r>
              <a:rPr lang="it-IT" sz="1200" dirty="0" err="1" smtClean="0"/>
              <a:t>name</a:t>
            </a:r>
            <a:r>
              <a:rPr lang="it-IT" sz="1200" dirty="0" smtClean="0"/>
              <a:t>": "</a:t>
            </a:r>
            <a:r>
              <a:rPr lang="it-IT" sz="1200" dirty="0" err="1" smtClean="0"/>
              <a:t>of</a:t>
            </a:r>
            <a:r>
              <a:rPr lang="it-IT" sz="1200" dirty="0" smtClean="0"/>
              <a:t>:0x2/5108",</a:t>
            </a:r>
          </a:p>
          <a:p>
            <a:r>
              <a:rPr lang="it-IT" sz="1200" dirty="0" smtClean="0"/>
              <a:t>             ...</a:t>
            </a:r>
          </a:p>
          <a:p>
            <a:r>
              <a:rPr lang="it-IT" sz="1200" dirty="0" smtClean="0"/>
              <a:t>            "</a:t>
            </a:r>
            <a:r>
              <a:rPr lang="it-IT" sz="1200" dirty="0" err="1" smtClean="0"/>
              <a:t>openconfig-if-ethernet</a:t>
            </a:r>
            <a:r>
              <a:rPr lang="it-IT" sz="1200" dirty="0" smtClean="0"/>
              <a:t>:ethernet": {</a:t>
            </a:r>
          </a:p>
          <a:p>
            <a:r>
              <a:rPr lang="it-IT" sz="1200" dirty="0" smtClean="0"/>
              <a:t>              "</a:t>
            </a:r>
            <a:r>
              <a:rPr lang="it-IT" sz="1200" dirty="0" err="1" smtClean="0"/>
              <a:t>openconfig-vlan</a:t>
            </a:r>
            <a:r>
              <a:rPr lang="it-IT" sz="1200" dirty="0" smtClean="0"/>
              <a:t>:</a:t>
            </a:r>
            <a:r>
              <a:rPr lang="it-IT" sz="1200" dirty="0" err="1" smtClean="0"/>
              <a:t>vlan</a:t>
            </a:r>
            <a:r>
              <a:rPr lang="it-IT" sz="1200" dirty="0" smtClean="0"/>
              <a:t>": {</a:t>
            </a:r>
          </a:p>
          <a:p>
            <a:r>
              <a:rPr lang="it-IT" sz="1200" dirty="0" smtClean="0"/>
              <a:t>                "</a:t>
            </a:r>
            <a:r>
              <a:rPr lang="it-IT" sz="1200" dirty="0" err="1" smtClean="0"/>
              <a:t>openconfig-vlan</a:t>
            </a:r>
            <a:r>
              <a:rPr lang="it-IT" sz="1200" dirty="0" smtClean="0"/>
              <a:t>:</a:t>
            </a:r>
            <a:r>
              <a:rPr lang="it-IT" sz="1200" dirty="0" err="1" smtClean="0"/>
              <a:t>config</a:t>
            </a:r>
            <a:r>
              <a:rPr lang="it-IT" sz="1200" dirty="0" smtClean="0"/>
              <a:t>": {</a:t>
            </a:r>
          </a:p>
          <a:p>
            <a:r>
              <a:rPr lang="it-IT" sz="1200" dirty="0" smtClean="0"/>
              <a:t>                  "interface-mode": "TRUNK",</a:t>
            </a:r>
          </a:p>
          <a:p>
            <a:r>
              <a:rPr lang="it-IT" sz="1200" dirty="0" smtClean="0"/>
              <a:t>                  "</a:t>
            </a:r>
            <a:r>
              <a:rPr lang="it-IT" sz="1200" dirty="0" err="1" smtClean="0"/>
              <a:t>trunk-vlans</a:t>
            </a:r>
            <a:r>
              <a:rPr lang="it-IT" sz="1200" dirty="0" smtClean="0"/>
              <a:t>": [</a:t>
            </a:r>
          </a:p>
          <a:p>
            <a:r>
              <a:rPr lang="it-IT" sz="1200" dirty="0" smtClean="0"/>
              <a:t>                    "278..289"</a:t>
            </a:r>
          </a:p>
          <a:p>
            <a:r>
              <a:rPr lang="it-IT" sz="1200" dirty="0" smtClean="0"/>
              <a:t>                  ]</a:t>
            </a:r>
          </a:p>
          <a:p>
            <a:r>
              <a:rPr lang="it-IT" sz="1200" dirty="0" smtClean="0"/>
              <a:t>                }</a:t>
            </a:r>
          </a:p>
          <a:p>
            <a:r>
              <a:rPr lang="it-IT" sz="1200" dirty="0" smtClean="0"/>
              <a:t>              },</a:t>
            </a:r>
          </a:p>
          <a:p>
            <a:r>
              <a:rPr lang="it-IT" sz="1200" dirty="0" smtClean="0"/>
              <a:t>              "</a:t>
            </a:r>
            <a:r>
              <a:rPr lang="it-IT" sz="1200" dirty="0" err="1" smtClean="0"/>
              <a:t>frog-neighbor</a:t>
            </a:r>
            <a:r>
              <a:rPr lang="it-IT" sz="1200" dirty="0" smtClean="0"/>
              <a:t>:</a:t>
            </a:r>
            <a:r>
              <a:rPr lang="it-IT" sz="1200" dirty="0" err="1" smtClean="0"/>
              <a:t>neighbor</a:t>
            </a:r>
            <a:r>
              <a:rPr lang="it-IT" sz="1200" dirty="0" smtClean="0"/>
              <a:t>": [</a:t>
            </a:r>
          </a:p>
          <a:p>
            <a:r>
              <a:rPr lang="it-IT" sz="1200" dirty="0" smtClean="0"/>
              <a:t>                {</a:t>
            </a:r>
          </a:p>
          <a:p>
            <a:r>
              <a:rPr lang="it-IT" sz="1200" dirty="0" smtClean="0"/>
              <a:t>                  "remote-interface": "</a:t>
            </a:r>
            <a:r>
              <a:rPr lang="it-IT" sz="1200" dirty="0" err="1" smtClean="0"/>
              <a:t>az_tn</a:t>
            </a:r>
            <a:r>
              <a:rPr lang="it-IT" sz="1200" dirty="0" smtClean="0"/>
              <a:t>",</a:t>
            </a:r>
          </a:p>
          <a:p>
            <a:r>
              <a:rPr lang="it-IT" sz="1200" dirty="0" smtClean="0"/>
              <a:t>                  "</a:t>
            </a:r>
            <a:r>
              <a:rPr lang="it-IT" sz="1200" dirty="0" err="1" smtClean="0"/>
              <a:t>domain-name</a:t>
            </a:r>
            <a:r>
              <a:rPr lang="it-IT" sz="1200" dirty="0" smtClean="0"/>
              <a:t>": "</a:t>
            </a:r>
            <a:r>
              <a:rPr lang="it-IT" sz="1200" dirty="0" err="1" smtClean="0"/>
              <a:t>openstack</a:t>
            </a:r>
            <a:r>
              <a:rPr lang="it-IT" sz="1200" dirty="0" smtClean="0"/>
              <a:t>"</a:t>
            </a:r>
          </a:p>
          <a:p>
            <a:r>
              <a:rPr lang="it-IT" sz="1200" dirty="0" smtClean="0"/>
              <a:t>                }</a:t>
            </a:r>
          </a:p>
          <a:p>
            <a:r>
              <a:rPr lang="it-IT" sz="1200" dirty="0" smtClean="0"/>
              <a:t>              ]</a:t>
            </a:r>
          </a:p>
          <a:p>
            <a:r>
              <a:rPr lang="it-IT" sz="1200" dirty="0" smtClean="0"/>
              <a:t>            }</a:t>
            </a:r>
          </a:p>
          <a:p>
            <a:r>
              <a:rPr lang="it-IT" sz="1200" dirty="0" smtClean="0"/>
              <a:t>          },</a:t>
            </a:r>
          </a:p>
          <a:p>
            <a:r>
              <a:rPr lang="it-IT" sz="1200" dirty="0" smtClean="0"/>
              <a:t>          {</a:t>
            </a:r>
          </a:p>
          <a:p>
            <a:r>
              <a:rPr lang="it-IT" sz="1200" dirty="0" smtClean="0"/>
              <a:t>            "</a:t>
            </a:r>
            <a:r>
              <a:rPr lang="it-IT" sz="1200" dirty="0" err="1" smtClean="0"/>
              <a:t>name</a:t>
            </a:r>
            <a:r>
              <a:rPr lang="it-IT" sz="1200" dirty="0" smtClean="0"/>
              <a:t>": "</a:t>
            </a:r>
            <a:r>
              <a:rPr lang="it-IT" sz="1200" dirty="0" err="1" smtClean="0"/>
              <a:t>of</a:t>
            </a:r>
            <a:r>
              <a:rPr lang="it-IT" sz="1200" dirty="0" smtClean="0"/>
              <a:t>:0x1/5104",</a:t>
            </a:r>
          </a:p>
          <a:p>
            <a:r>
              <a:rPr lang="it-IT" sz="1200" dirty="0" smtClean="0"/>
              <a:t>            ...</a:t>
            </a:r>
          </a:p>
          <a:p>
            <a:r>
              <a:rPr lang="it-IT" sz="1200" dirty="0" smtClean="0"/>
              <a:t>            "</a:t>
            </a:r>
            <a:r>
              <a:rPr lang="it-IT" sz="1200" dirty="0" err="1" smtClean="0"/>
              <a:t>openconfig-if-ethernet</a:t>
            </a:r>
            <a:r>
              <a:rPr lang="it-IT" sz="1200" dirty="0" smtClean="0"/>
              <a:t>:ethernet": {</a:t>
            </a:r>
          </a:p>
          <a:p>
            <a:r>
              <a:rPr lang="it-IT" sz="1200" dirty="0" smtClean="0"/>
              <a:t>              "</a:t>
            </a:r>
            <a:r>
              <a:rPr lang="it-IT" sz="1200" dirty="0" err="1" smtClean="0"/>
              <a:t>openconfig-vlan</a:t>
            </a:r>
            <a:r>
              <a:rPr lang="it-IT" sz="1200" dirty="0" smtClean="0"/>
              <a:t>:</a:t>
            </a:r>
            <a:r>
              <a:rPr lang="it-IT" sz="1200" dirty="0" err="1" smtClean="0"/>
              <a:t>vlan</a:t>
            </a:r>
            <a:r>
              <a:rPr lang="it-IT" sz="1200" dirty="0" smtClean="0"/>
              <a:t>": {</a:t>
            </a:r>
          </a:p>
          <a:p>
            <a:r>
              <a:rPr lang="it-IT" sz="1200" dirty="0" smtClean="0"/>
              <a:t>                "</a:t>
            </a:r>
            <a:r>
              <a:rPr lang="it-IT" sz="1200" dirty="0" err="1" smtClean="0"/>
              <a:t>openconfig-vlan</a:t>
            </a:r>
            <a:r>
              <a:rPr lang="it-IT" sz="1200" dirty="0" smtClean="0"/>
              <a:t>:</a:t>
            </a:r>
            <a:r>
              <a:rPr lang="it-IT" sz="1200" dirty="0" err="1" smtClean="0"/>
              <a:t>config</a:t>
            </a:r>
            <a:r>
              <a:rPr lang="it-IT" sz="1200" dirty="0" smtClean="0"/>
              <a:t>": {</a:t>
            </a:r>
          </a:p>
          <a:p>
            <a:r>
              <a:rPr lang="it-IT" sz="1200" dirty="0" smtClean="0"/>
              <a:t>                  "interface-mode": "TRUNK",</a:t>
            </a:r>
          </a:p>
          <a:p>
            <a:r>
              <a:rPr lang="it-IT" sz="1200" dirty="0" smtClean="0"/>
              <a:t>                  "</a:t>
            </a:r>
            <a:r>
              <a:rPr lang="it-IT" sz="1200" dirty="0" err="1" smtClean="0"/>
              <a:t>trunk-vlans</a:t>
            </a:r>
            <a:r>
              <a:rPr lang="it-IT" sz="1200" dirty="0" smtClean="0"/>
              <a:t>": [</a:t>
            </a:r>
          </a:p>
          <a:p>
            <a:r>
              <a:rPr lang="it-IT" sz="1200" dirty="0" smtClean="0"/>
              <a:t>                    "280..289"</a:t>
            </a:r>
          </a:p>
          <a:p>
            <a:r>
              <a:rPr lang="it-IT" sz="1200" dirty="0" smtClean="0"/>
              <a:t>                  ]</a:t>
            </a:r>
          </a:p>
          <a:p>
            <a:r>
              <a:rPr lang="it-IT" sz="1200" dirty="0" smtClean="0"/>
              <a:t>                }</a:t>
            </a:r>
          </a:p>
          <a:p>
            <a:r>
              <a:rPr lang="it-IT" sz="1200" dirty="0" smtClean="0"/>
              <a:t>              },</a:t>
            </a:r>
          </a:p>
          <a:p>
            <a:r>
              <a:rPr lang="it-IT" sz="1200" dirty="0" smtClean="0"/>
              <a:t>              "</a:t>
            </a:r>
            <a:r>
              <a:rPr lang="it-IT" sz="1200" dirty="0" err="1" smtClean="0"/>
              <a:t>frog-neighbor</a:t>
            </a:r>
            <a:r>
              <a:rPr lang="it-IT" sz="1200" dirty="0" smtClean="0"/>
              <a:t>:</a:t>
            </a:r>
            <a:r>
              <a:rPr lang="it-IT" sz="1200" dirty="0" err="1" smtClean="0"/>
              <a:t>neighbor</a:t>
            </a:r>
            <a:r>
              <a:rPr lang="it-IT" sz="1200" dirty="0" smtClean="0"/>
              <a:t>": [</a:t>
            </a:r>
          </a:p>
          <a:p>
            <a:r>
              <a:rPr lang="it-IT" sz="1200" dirty="0" smtClean="0"/>
              <a:t>                {</a:t>
            </a:r>
          </a:p>
          <a:p>
            <a:r>
              <a:rPr lang="it-IT" sz="1200" dirty="0" smtClean="0"/>
              <a:t>                  "remote-interface": "</a:t>
            </a:r>
            <a:r>
              <a:rPr lang="it-IT" sz="1200" dirty="0" err="1" smtClean="0"/>
              <a:t>az_tn</a:t>
            </a:r>
            <a:r>
              <a:rPr lang="it-IT" sz="1200" dirty="0" smtClean="0"/>
              <a:t>",</a:t>
            </a:r>
          </a:p>
          <a:p>
            <a:r>
              <a:rPr lang="it-IT" sz="1200" dirty="0" smtClean="0"/>
              <a:t>                  "</a:t>
            </a:r>
            <a:r>
              <a:rPr lang="it-IT" sz="1200" dirty="0" err="1" smtClean="0"/>
              <a:t>domain-name</a:t>
            </a:r>
            <a:r>
              <a:rPr lang="it-IT" sz="1200" dirty="0" smtClean="0"/>
              <a:t>": "</a:t>
            </a:r>
            <a:r>
              <a:rPr lang="it-IT" sz="1200" dirty="0" err="1" smtClean="0"/>
              <a:t>openstack</a:t>
            </a:r>
            <a:r>
              <a:rPr lang="it-IT" sz="1200" dirty="0" smtClean="0"/>
              <a:t>"</a:t>
            </a:r>
          </a:p>
          <a:p>
            <a:r>
              <a:rPr lang="it-IT" sz="1200" dirty="0" smtClean="0"/>
              <a:t>                }</a:t>
            </a:r>
          </a:p>
          <a:p>
            <a:r>
              <a:rPr lang="it-IT" sz="1200" dirty="0" smtClean="0"/>
              <a:t>              ]</a:t>
            </a:r>
          </a:p>
          <a:p>
            <a:r>
              <a:rPr lang="it-IT" sz="1200" dirty="0" smtClean="0"/>
              <a:t>            }</a:t>
            </a:r>
          </a:p>
          <a:p>
            <a:r>
              <a:rPr lang="it-IT" sz="1200" dirty="0" smtClean="0"/>
              <a:t>          }</a:t>
            </a:r>
          </a:p>
          <a:p>
            <a:r>
              <a:rPr lang="it-IT" sz="1200" dirty="0" smtClean="0"/>
              <a:t>        ]</a:t>
            </a:r>
          </a:p>
          <a:p>
            <a:r>
              <a:rPr lang="it-IT" sz="1200" dirty="0" smtClean="0"/>
              <a:t>      }</a:t>
            </a:r>
          </a:p>
          <a:p>
            <a:r>
              <a:rPr lang="it-IT" sz="1200" dirty="0" smtClean="0"/>
              <a:t>    },</a:t>
            </a:r>
          </a:p>
          <a:p>
            <a:r>
              <a:rPr lang="it-IT" sz="1200" dirty="0" smtClean="0"/>
              <a:t>    "</a:t>
            </a:r>
            <a:r>
              <a:rPr lang="it-IT" sz="1200" dirty="0" err="1" smtClean="0"/>
              <a:t>type</a:t>
            </a:r>
            <a:r>
              <a:rPr lang="it-IT" sz="1200" dirty="0" smtClean="0"/>
              <a:t>": "ONOS",</a:t>
            </a:r>
          </a:p>
          <a:p>
            <a:r>
              <a:rPr lang="it-IT" sz="1200" dirty="0" smtClean="0"/>
              <a:t>    "</a:t>
            </a:r>
            <a:r>
              <a:rPr lang="it-IT" sz="1200" dirty="0" err="1" smtClean="0"/>
              <a:t>capabilities</a:t>
            </a:r>
            <a:r>
              <a:rPr lang="it-IT" sz="1200" dirty="0" smtClean="0"/>
              <a:t>": {</a:t>
            </a:r>
          </a:p>
          <a:p>
            <a:r>
              <a:rPr lang="it-IT" sz="1200" dirty="0" smtClean="0"/>
              <a:t>      "</a:t>
            </a:r>
            <a:r>
              <a:rPr lang="it-IT" sz="1200" dirty="0" err="1" smtClean="0"/>
              <a:t>infrastructural-capabilities</a:t>
            </a:r>
            <a:r>
              <a:rPr lang="it-IT" sz="1200" dirty="0" smtClean="0"/>
              <a:t>": {</a:t>
            </a:r>
          </a:p>
          <a:p>
            <a:r>
              <a:rPr lang="it-IT" sz="1200" dirty="0" smtClean="0"/>
              <a:t>        "</a:t>
            </a:r>
            <a:r>
              <a:rPr lang="it-IT" sz="1200" dirty="0" err="1" smtClean="0"/>
              <a:t>infrastructural-capability</a:t>
            </a:r>
            <a:r>
              <a:rPr lang="it-IT" sz="1200" dirty="0" smtClean="0"/>
              <a:t>": [...]</a:t>
            </a:r>
          </a:p>
          <a:p>
            <a:r>
              <a:rPr lang="it-IT" sz="1200" dirty="0" smtClean="0"/>
              <a:t>      },</a:t>
            </a:r>
          </a:p>
          <a:p>
            <a:r>
              <a:rPr lang="it-IT" sz="1200" dirty="0" smtClean="0"/>
              <a:t>      "</a:t>
            </a:r>
            <a:r>
              <a:rPr lang="it-IT" sz="1200" dirty="0" err="1" smtClean="0"/>
              <a:t>functional-capabilities</a:t>
            </a:r>
            <a:r>
              <a:rPr lang="it-IT" sz="1200" dirty="0" smtClean="0"/>
              <a:t>": {</a:t>
            </a:r>
          </a:p>
          <a:p>
            <a:r>
              <a:rPr lang="it-IT" sz="1200" dirty="0" smtClean="0"/>
              <a:t>        "</a:t>
            </a:r>
            <a:r>
              <a:rPr lang="it-IT" sz="1200" dirty="0" err="1" smtClean="0"/>
              <a:t>functional-capability</a:t>
            </a:r>
            <a:r>
              <a:rPr lang="it-IT" sz="1200" dirty="0" smtClean="0"/>
              <a:t>": []</a:t>
            </a:r>
          </a:p>
          <a:p>
            <a:r>
              <a:rPr lang="it-IT" sz="1200" dirty="0" smtClean="0"/>
              <a:t>      }</a:t>
            </a:r>
          </a:p>
          <a:p>
            <a:r>
              <a:rPr lang="it-IT" sz="1200" dirty="0" smtClean="0"/>
              <a:t>    }</a:t>
            </a:r>
          </a:p>
          <a:p>
            <a:r>
              <a:rPr lang="it-IT" sz="1200" dirty="0" smtClean="0"/>
              <a:t>  }</a:t>
            </a:r>
          </a:p>
          <a:p>
            <a:r>
              <a:rPr lang="it-IT" sz="1200" dirty="0" smtClean="0"/>
              <a:t>}</a:t>
            </a:r>
          </a:p>
          <a:p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453322" y="5365770"/>
            <a:ext cx="6000792" cy="849312"/>
          </a:xfrm>
        </p:spPr>
        <p:txBody>
          <a:bodyPr/>
          <a:lstStyle/>
          <a:p>
            <a:r>
              <a:rPr lang="en-US" dirty="0" smtClean="0"/>
              <a:t>SDN domain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 y="1028059"/>
            <a:ext cx="10358510" cy="5016758"/>
          </a:xfrm>
          <a:prstGeom prst="rect">
            <a:avLst/>
          </a:prstGeom>
          <a:noFill/>
          <a:ln>
            <a:solidFill>
              <a:srgbClr val="0F5C77"/>
            </a:solidFill>
          </a:ln>
        </p:spPr>
        <p:txBody>
          <a:bodyPr wrap="square" numCol="2" rtlCol="0">
            <a:spAutoFit/>
          </a:bodyPr>
          <a:lstStyle/>
          <a:p>
            <a:r>
              <a:rPr lang="it-IT" sz="1600" dirty="0" smtClean="0"/>
              <a:t>{</a:t>
            </a:r>
          </a:p>
          <a:p>
            <a:r>
              <a:rPr lang="it-IT" sz="1600" dirty="0" smtClean="0"/>
              <a:t>  "</a:t>
            </a:r>
            <a:r>
              <a:rPr lang="it-IT" sz="1600" dirty="0" err="1" smtClean="0"/>
              <a:t>frog-domain</a:t>
            </a:r>
            <a:r>
              <a:rPr lang="it-IT" sz="1600" dirty="0" smtClean="0"/>
              <a:t>:</a:t>
            </a:r>
            <a:r>
              <a:rPr lang="it-IT" sz="1600" dirty="0" err="1" smtClean="0"/>
              <a:t>informations</a:t>
            </a:r>
            <a:r>
              <a:rPr lang="it-IT" sz="1600" dirty="0" smtClean="0"/>
              <a:t>": {</a:t>
            </a:r>
          </a:p>
          <a:p>
            <a:r>
              <a:rPr lang="it-IT" sz="1600" dirty="0" smtClean="0"/>
              <a:t>    ...</a:t>
            </a:r>
          </a:p>
          <a:p>
            <a:r>
              <a:rPr lang="it-IT" sz="1600" dirty="0" smtClean="0"/>
              <a:t>    "</a:t>
            </a:r>
            <a:r>
              <a:rPr lang="it-IT" sz="1600" dirty="0" err="1" smtClean="0"/>
              <a:t>management-address</a:t>
            </a:r>
            <a:r>
              <a:rPr lang="it-IT" sz="1600" dirty="0" smtClean="0"/>
              <a:t>": "127.0.0.1:9200",</a:t>
            </a:r>
          </a:p>
          <a:p>
            <a:r>
              <a:rPr lang="it-IT" sz="1600" dirty="0" smtClean="0"/>
              <a:t>    "</a:t>
            </a:r>
            <a:r>
              <a:rPr lang="it-IT" sz="1600" dirty="0" err="1" smtClean="0"/>
              <a:t>frog-network-manager</a:t>
            </a:r>
            <a:r>
              <a:rPr lang="it-IT" sz="1600" dirty="0" smtClean="0"/>
              <a:t>:</a:t>
            </a:r>
            <a:r>
              <a:rPr lang="it-IT" sz="1600" dirty="0" err="1" smtClean="0"/>
              <a:t>informations</a:t>
            </a:r>
            <a:r>
              <a:rPr lang="it-IT" sz="1600" dirty="0" smtClean="0"/>
              <a:t>": {</a:t>
            </a:r>
          </a:p>
          <a:p>
            <a:r>
              <a:rPr lang="it-IT" sz="1600" dirty="0" smtClean="0"/>
              <a:t>      "</a:t>
            </a:r>
            <a:r>
              <a:rPr lang="it-IT" sz="1600" dirty="0" err="1" smtClean="0"/>
              <a:t>openconfig-interfaces</a:t>
            </a:r>
            <a:r>
              <a:rPr lang="it-IT" sz="1600" dirty="0" smtClean="0"/>
              <a:t>:</a:t>
            </a:r>
            <a:r>
              <a:rPr lang="it-IT" sz="1600" dirty="0" err="1" smtClean="0"/>
              <a:t>interfaces</a:t>
            </a:r>
            <a:r>
              <a:rPr lang="it-IT" sz="1600" dirty="0" smtClean="0"/>
              <a:t>": {</a:t>
            </a:r>
          </a:p>
          <a:p>
            <a:r>
              <a:rPr lang="it-IT" sz="1600" dirty="0" smtClean="0"/>
              <a:t>        "</a:t>
            </a:r>
            <a:r>
              <a:rPr lang="it-IT" sz="1600" dirty="0" err="1" smtClean="0"/>
              <a:t>openconfig-interfaces</a:t>
            </a:r>
            <a:r>
              <a:rPr lang="it-IT" sz="1600" dirty="0" smtClean="0"/>
              <a:t>:interface": [</a:t>
            </a:r>
          </a:p>
          <a:p>
            <a:r>
              <a:rPr lang="it-IT" sz="1600" dirty="0" smtClean="0"/>
              <a:t>          {</a:t>
            </a:r>
          </a:p>
          <a:p>
            <a:r>
              <a:rPr lang="it-IT" sz="1600" dirty="0" smtClean="0"/>
              <a:t>            "state": {...},</a:t>
            </a:r>
          </a:p>
          <a:p>
            <a:r>
              <a:rPr lang="it-IT" sz="1600" dirty="0" smtClean="0"/>
              <a:t>            "</a:t>
            </a:r>
            <a:r>
              <a:rPr lang="it-IT" sz="1600" dirty="0" err="1" smtClean="0"/>
              <a:t>name</a:t>
            </a:r>
            <a:r>
              <a:rPr lang="it-IT" sz="1600" dirty="0" smtClean="0"/>
              <a:t>": "</a:t>
            </a:r>
            <a:r>
              <a:rPr lang="it-IT" sz="1600" dirty="0" err="1" smtClean="0"/>
              <a:t>az_tn</a:t>
            </a:r>
            <a:r>
              <a:rPr lang="it-IT" sz="1600" dirty="0" smtClean="0"/>
              <a:t>",</a:t>
            </a:r>
          </a:p>
          <a:p>
            <a:r>
              <a:rPr lang="it-IT" sz="1600" dirty="0" smtClean="0"/>
              <a:t>            "</a:t>
            </a:r>
            <a:r>
              <a:rPr lang="it-IT" sz="1600" dirty="0" err="1" smtClean="0"/>
              <a:t>openconfig-if-ethernet</a:t>
            </a:r>
            <a:r>
              <a:rPr lang="it-IT" sz="1600" dirty="0" smtClean="0"/>
              <a:t>:ethernet": {</a:t>
            </a:r>
          </a:p>
          <a:p>
            <a:r>
              <a:rPr lang="it-IT" sz="1600" dirty="0" smtClean="0"/>
              <a:t>              "</a:t>
            </a:r>
            <a:r>
              <a:rPr lang="it-IT" sz="1600" dirty="0" err="1" smtClean="0"/>
              <a:t>openconfig-vlan</a:t>
            </a:r>
            <a:r>
              <a:rPr lang="it-IT" sz="1600" dirty="0" smtClean="0"/>
              <a:t>:</a:t>
            </a:r>
            <a:r>
              <a:rPr lang="it-IT" sz="1600" dirty="0" err="1" smtClean="0"/>
              <a:t>vlan</a:t>
            </a:r>
            <a:r>
              <a:rPr lang="it-IT" sz="1600" dirty="0" smtClean="0"/>
              <a:t>": {</a:t>
            </a:r>
          </a:p>
          <a:p>
            <a:r>
              <a:rPr lang="it-IT" sz="1600" dirty="0" smtClean="0"/>
              <a:t>                "</a:t>
            </a:r>
            <a:r>
              <a:rPr lang="it-IT" sz="1600" dirty="0" err="1" smtClean="0"/>
              <a:t>openconfig-vlan</a:t>
            </a:r>
            <a:r>
              <a:rPr lang="it-IT" sz="1600" dirty="0" smtClean="0"/>
              <a:t>:</a:t>
            </a:r>
            <a:r>
              <a:rPr lang="it-IT" sz="1600" dirty="0" err="1" smtClean="0"/>
              <a:t>config</a:t>
            </a:r>
            <a:r>
              <a:rPr lang="it-IT" sz="1600" dirty="0" smtClean="0"/>
              <a:t>": {</a:t>
            </a:r>
          </a:p>
          <a:p>
            <a:r>
              <a:rPr lang="it-IT" sz="1600" dirty="0" smtClean="0"/>
              <a:t>                  "</a:t>
            </a:r>
            <a:r>
              <a:rPr lang="it-IT" sz="1600" dirty="0" err="1" smtClean="0"/>
              <a:t>trunk-vlans</a:t>
            </a:r>
            <a:r>
              <a:rPr lang="it-IT" sz="1600" dirty="0" smtClean="0"/>
              <a:t>": [</a:t>
            </a:r>
          </a:p>
          <a:p>
            <a:r>
              <a:rPr lang="it-IT" sz="1600" dirty="0" smtClean="0"/>
              <a:t>                    "270..279"</a:t>
            </a:r>
          </a:p>
          <a:p>
            <a:r>
              <a:rPr lang="it-IT" sz="1600" dirty="0" smtClean="0"/>
              <a:t>                  ],</a:t>
            </a:r>
          </a:p>
          <a:p>
            <a:r>
              <a:rPr lang="it-IT" sz="1600" dirty="0" smtClean="0"/>
              <a:t>                  "interface-mode": "TRUNK"</a:t>
            </a:r>
          </a:p>
          <a:p>
            <a:r>
              <a:rPr lang="it-IT" sz="1600" dirty="0" smtClean="0"/>
              <a:t>                }</a:t>
            </a:r>
          </a:p>
          <a:p>
            <a:r>
              <a:rPr lang="it-IT" sz="1600" dirty="0" smtClean="0"/>
              <a:t>              },</a:t>
            </a:r>
          </a:p>
          <a:p>
            <a:r>
              <a:rPr lang="it-IT" sz="1600" dirty="0" smtClean="0"/>
              <a:t>              "</a:t>
            </a:r>
            <a:r>
              <a:rPr lang="it-IT" sz="1600" dirty="0" err="1" smtClean="0"/>
              <a:t>frog-neighbor</a:t>
            </a:r>
            <a:r>
              <a:rPr lang="it-IT" sz="1600" dirty="0" smtClean="0"/>
              <a:t>:</a:t>
            </a:r>
            <a:r>
              <a:rPr lang="it-IT" sz="1600" dirty="0" err="1" smtClean="0"/>
              <a:t>neighbor</a:t>
            </a:r>
            <a:r>
              <a:rPr lang="it-IT" sz="1600" dirty="0" smtClean="0"/>
              <a:t>": [</a:t>
            </a:r>
          </a:p>
          <a:p>
            <a:r>
              <a:rPr lang="it-IT" sz="1600" dirty="0" smtClean="0"/>
              <a:t>                {</a:t>
            </a:r>
          </a:p>
          <a:p>
            <a:r>
              <a:rPr lang="it-IT" sz="1600" dirty="0" smtClean="0"/>
              <a:t>                  "remote-interface": "</a:t>
            </a:r>
            <a:r>
              <a:rPr lang="it-IT" sz="1600" dirty="0" err="1" smtClean="0"/>
              <a:t>of</a:t>
            </a:r>
            <a:r>
              <a:rPr lang="it-IT" sz="1600" dirty="0" smtClean="0"/>
              <a:t>:0x2/5102",</a:t>
            </a:r>
          </a:p>
          <a:p>
            <a:r>
              <a:rPr lang="it-IT" sz="1600" dirty="0" smtClean="0"/>
              <a:t>                  "</a:t>
            </a:r>
            <a:r>
              <a:rPr lang="it-IT" sz="1600" dirty="0" err="1" smtClean="0"/>
              <a:t>domain-name</a:t>
            </a:r>
            <a:r>
              <a:rPr lang="it-IT" sz="1600" dirty="0" smtClean="0"/>
              <a:t>": "</a:t>
            </a:r>
            <a:r>
              <a:rPr lang="it-IT" sz="1600" dirty="0" err="1" smtClean="0"/>
              <a:t>onos_domain</a:t>
            </a:r>
            <a:r>
              <a:rPr lang="it-IT" sz="1600" dirty="0" smtClean="0"/>
              <a:t>"</a:t>
            </a:r>
          </a:p>
          <a:p>
            <a:r>
              <a:rPr lang="it-IT" sz="1600" dirty="0" smtClean="0"/>
              <a:t>                }</a:t>
            </a:r>
          </a:p>
          <a:p>
            <a:r>
              <a:rPr lang="it-IT" sz="1600" dirty="0" smtClean="0"/>
              <a:t>              ]</a:t>
            </a:r>
          </a:p>
          <a:p>
            <a:r>
              <a:rPr lang="it-IT" sz="1600" dirty="0" smtClean="0"/>
              <a:t>            },</a:t>
            </a:r>
          </a:p>
          <a:p>
            <a:r>
              <a:rPr lang="it-IT" sz="1600" dirty="0" smtClean="0"/>
              <a:t>            "</a:t>
            </a:r>
            <a:r>
              <a:rPr lang="it-IT" sz="1600" dirty="0" err="1" smtClean="0"/>
              <a:t>config</a:t>
            </a:r>
            <a:r>
              <a:rPr lang="it-IT" sz="1600" dirty="0" smtClean="0"/>
              <a:t>": {</a:t>
            </a:r>
          </a:p>
          <a:p>
            <a:r>
              <a:rPr lang="it-IT" sz="1600" dirty="0" smtClean="0"/>
              <a:t>              "</a:t>
            </a:r>
            <a:r>
              <a:rPr lang="it-IT" sz="1600" dirty="0" err="1" smtClean="0"/>
              <a:t>enabled</a:t>
            </a:r>
            <a:r>
              <a:rPr lang="it-IT" sz="1600" dirty="0" smtClean="0"/>
              <a:t>": </a:t>
            </a:r>
            <a:r>
              <a:rPr lang="it-IT" sz="1600" dirty="0" err="1" smtClean="0"/>
              <a:t>true</a:t>
            </a:r>
            <a:r>
              <a:rPr lang="it-IT" sz="1600" dirty="0" smtClean="0"/>
              <a:t>,</a:t>
            </a:r>
          </a:p>
          <a:p>
            <a:r>
              <a:rPr lang="it-IT" sz="1600" dirty="0" smtClean="0"/>
              <a:t>              "</a:t>
            </a:r>
            <a:r>
              <a:rPr lang="it-IT" sz="1600" dirty="0" err="1" smtClean="0"/>
              <a:t>description</a:t>
            </a:r>
            <a:r>
              <a:rPr lang="it-IT" sz="1600" dirty="0" smtClean="0"/>
              <a:t>": "OS - </a:t>
            </a:r>
            <a:r>
              <a:rPr lang="it-IT" sz="1600" dirty="0" err="1" smtClean="0"/>
              <a:t>AZ_TN</a:t>
            </a:r>
            <a:r>
              <a:rPr lang="it-IT" sz="1600" dirty="0" smtClean="0"/>
              <a:t>",</a:t>
            </a:r>
          </a:p>
          <a:p>
            <a:r>
              <a:rPr lang="it-IT" sz="1600" dirty="0" smtClean="0"/>
              <a:t>              "</a:t>
            </a:r>
            <a:r>
              <a:rPr lang="it-IT" sz="1600" dirty="0" err="1" smtClean="0"/>
              <a:t>type</a:t>
            </a:r>
            <a:r>
              <a:rPr lang="it-IT" sz="1600" dirty="0" smtClean="0"/>
              <a:t>": "</a:t>
            </a:r>
            <a:r>
              <a:rPr lang="it-IT" sz="1600" dirty="0" err="1" smtClean="0"/>
              <a:t>ethernetCsmacd</a:t>
            </a:r>
            <a:r>
              <a:rPr lang="it-IT" sz="1600" dirty="0" smtClean="0"/>
              <a:t>"</a:t>
            </a:r>
          </a:p>
          <a:p>
            <a:r>
              <a:rPr lang="it-IT" sz="1600" dirty="0" smtClean="0"/>
              <a:t>            }</a:t>
            </a:r>
          </a:p>
          <a:p>
            <a:r>
              <a:rPr lang="it-IT" sz="1600" dirty="0" smtClean="0"/>
              <a:t>          }</a:t>
            </a:r>
          </a:p>
          <a:p>
            <a:r>
              <a:rPr lang="it-IT" sz="1600" dirty="0" smtClean="0"/>
              <a:t>        ]</a:t>
            </a:r>
          </a:p>
          <a:p>
            <a:r>
              <a:rPr lang="it-IT" sz="1600" dirty="0" smtClean="0"/>
              <a:t>      }</a:t>
            </a:r>
          </a:p>
          <a:p>
            <a:r>
              <a:rPr lang="it-IT" sz="1600" dirty="0" smtClean="0"/>
              <a:t>    }</a:t>
            </a:r>
          </a:p>
          <a:p>
            <a:r>
              <a:rPr lang="it-IT" sz="1600" dirty="0" smtClean="0"/>
              <a:t>  }</a:t>
            </a:r>
          </a:p>
          <a:p>
            <a:r>
              <a:rPr lang="it-IT" sz="1600" dirty="0" smtClean="0"/>
              <a:t>}</a:t>
            </a:r>
          </a:p>
          <a:p>
            <a:endParaRPr lang="it-IT" sz="1600" dirty="0" smtClean="0"/>
          </a:p>
          <a:p>
            <a:endParaRPr lang="it-IT" sz="1600" dirty="0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952464" y="214290"/>
            <a:ext cx="11001452" cy="849312"/>
          </a:xfrm>
        </p:spPr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domain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/>
          <p:nvPr/>
        </p:nvSpPr>
        <p:spPr bwMode="auto">
          <a:xfrm>
            <a:off x="4286133" y="770845"/>
            <a:ext cx="1233374" cy="610948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/>
          <a:p>
            <a:pPr algn="ctr" defTabSz="424007">
              <a:buClr>
                <a:srgbClr val="000000"/>
              </a:buClr>
              <a:buSzPct val="100000"/>
            </a:pPr>
            <a:r>
              <a:rPr lang="en-US" sz="1100" dirty="0" smtClean="0"/>
              <a:t>NFV orchestrator</a:t>
            </a:r>
            <a:endParaRPr lang="en-US" sz="1100" dirty="0"/>
          </a:p>
        </p:txBody>
      </p:sp>
      <p:sp>
        <p:nvSpPr>
          <p:cNvPr id="13" name="Down Arrow 12"/>
          <p:cNvSpPr/>
          <p:nvPr/>
        </p:nvSpPr>
        <p:spPr>
          <a:xfrm>
            <a:off x="4790291" y="1430918"/>
            <a:ext cx="199134" cy="349438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Up Arrow 14"/>
          <p:cNvSpPr/>
          <p:nvPr/>
        </p:nvSpPr>
        <p:spPr>
          <a:xfrm rot="2121190">
            <a:off x="2148645" y="2610490"/>
            <a:ext cx="199134" cy="349438"/>
          </a:xfrm>
          <a:prstGeom prst="up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4765896" y="4041844"/>
            <a:ext cx="1210124" cy="1830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7"/>
          <p:cNvSpPr/>
          <p:nvPr/>
        </p:nvSpPr>
        <p:spPr bwMode="auto">
          <a:xfrm>
            <a:off x="4655840" y="3483031"/>
            <a:ext cx="1420830" cy="559857"/>
          </a:xfrm>
          <a:prstGeom prst="roundRect">
            <a:avLst/>
          </a:prstGeom>
          <a:solidFill>
            <a:srgbClr val="FFE5E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/>
              <a:t>SDN Domain Orchestrator</a:t>
            </a:r>
          </a:p>
        </p:txBody>
      </p:sp>
      <p:sp>
        <p:nvSpPr>
          <p:cNvPr id="18" name="Up Arrow 17"/>
          <p:cNvSpPr/>
          <p:nvPr/>
        </p:nvSpPr>
        <p:spPr>
          <a:xfrm>
            <a:off x="5267715" y="3050685"/>
            <a:ext cx="199134" cy="349438"/>
          </a:xfrm>
          <a:prstGeom prst="up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Cloud 18"/>
          <p:cNvSpPr/>
          <p:nvPr/>
        </p:nvSpPr>
        <p:spPr>
          <a:xfrm>
            <a:off x="1199456" y="1792364"/>
            <a:ext cx="9004337" cy="1221616"/>
          </a:xfrm>
          <a:prstGeom prst="cloud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804" tIns="42402" rIns="84804" bIns="42402" numCol="1" rtlCol="0" anchor="ctr" anchorCtr="0" compatLnSpc="1">
            <a:prstTxWarp prst="textNoShape">
              <a:avLst/>
            </a:prstTxWarp>
          </a:bodyPr>
          <a:lstStyle/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b="1" dirty="0"/>
              <a:t>Message bus</a:t>
            </a:r>
            <a:r>
              <a:rPr lang="en-US" sz="1100" dirty="0"/>
              <a:t>: transports </a:t>
            </a:r>
            <a:r>
              <a:rPr lang="en-US" sz="1100" dirty="0" smtClean="0"/>
              <a:t>YANG </a:t>
            </a:r>
            <a:r>
              <a:rPr lang="en-US" sz="1100" dirty="0"/>
              <a:t>data </a:t>
            </a:r>
            <a:r>
              <a:rPr lang="en-US" sz="1100" dirty="0" smtClean="0"/>
              <a:t>models using pub/sub model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874255" y="3582286"/>
            <a:ext cx="1687675" cy="1830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7"/>
          <p:cNvSpPr/>
          <p:nvPr/>
        </p:nvSpPr>
        <p:spPr bwMode="auto">
          <a:xfrm>
            <a:off x="742584" y="3023473"/>
            <a:ext cx="1957114" cy="559857"/>
          </a:xfrm>
          <a:prstGeom prst="roundRect">
            <a:avLst/>
          </a:prstGeom>
          <a:solidFill>
            <a:srgbClr val="FFE5E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/>
              <a:t>OpenStack Domain Orchestrator</a:t>
            </a:r>
          </a:p>
        </p:txBody>
      </p:sp>
      <p:pic>
        <p:nvPicPr>
          <p:cNvPr id="38" name="Picture 16" descr="Risultati immagini per cloud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036" y="3706431"/>
            <a:ext cx="613477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3"/>
          <p:cNvSpPr/>
          <p:nvPr/>
        </p:nvSpPr>
        <p:spPr bwMode="auto">
          <a:xfrm>
            <a:off x="476592" y="1171254"/>
            <a:ext cx="1558270" cy="597835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/>
          <a:p>
            <a:pPr algn="ctr" defTabSz="424007">
              <a:buClr>
                <a:srgbClr val="000000"/>
              </a:buClr>
              <a:buSzPct val="100000"/>
            </a:pPr>
            <a:r>
              <a:rPr lang="en-US" sz="1100" dirty="0"/>
              <a:t>Per-user services </a:t>
            </a:r>
            <a:r>
              <a:rPr lang="en-US" sz="1100" dirty="0" smtClean="0"/>
              <a:t>orchestrator</a:t>
            </a:r>
            <a:endParaRPr lang="en-US" sz="1100" dirty="0"/>
          </a:p>
        </p:txBody>
      </p:sp>
      <p:pic>
        <p:nvPicPr>
          <p:cNvPr id="53" name="Picture 6" descr="Risultati immagini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556" y="4166533"/>
            <a:ext cx="378672" cy="41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860364" y="3650272"/>
            <a:ext cx="10272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Telco cloud datacenter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94422" y="4141827"/>
            <a:ext cx="9789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Telco SDN network</a:t>
            </a:r>
          </a:p>
        </p:txBody>
      </p:sp>
      <p:sp>
        <p:nvSpPr>
          <p:cNvPr id="85" name="Down Arrow 84"/>
          <p:cNvSpPr/>
          <p:nvPr/>
        </p:nvSpPr>
        <p:spPr>
          <a:xfrm rot="19354556">
            <a:off x="1691740" y="1865872"/>
            <a:ext cx="199134" cy="349438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6" name="Rectangle 85"/>
          <p:cNvSpPr/>
          <p:nvPr/>
        </p:nvSpPr>
        <p:spPr>
          <a:xfrm>
            <a:off x="9069882" y="3753444"/>
            <a:ext cx="1470731" cy="1830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7" name="Rectangle 7"/>
          <p:cNvSpPr/>
          <p:nvPr/>
        </p:nvSpPr>
        <p:spPr bwMode="auto">
          <a:xfrm>
            <a:off x="8945219" y="3194631"/>
            <a:ext cx="1689169" cy="559857"/>
          </a:xfrm>
          <a:prstGeom prst="roundRect">
            <a:avLst/>
          </a:prstGeom>
          <a:solidFill>
            <a:srgbClr val="FFE5E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/>
              <a:t>Universal Node Domain Orchestrator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989281" y="3763982"/>
            <a:ext cx="107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Resource-constrained CPE</a:t>
            </a:r>
          </a:p>
        </p:txBody>
      </p:sp>
      <p:pic>
        <p:nvPicPr>
          <p:cNvPr id="90" name="Immagine 5" descr="RanaZito.png"/>
          <p:cNvPicPr>
            <a:picLocks noChangeAspect="1"/>
          </p:cNvPicPr>
          <p:nvPr/>
        </p:nvPicPr>
        <p:blipFill rotWithShape="1">
          <a:blip r:embed="rId4" cstate="print"/>
          <a:srcRect l="11125" t="7945" r="11103" b="8819"/>
          <a:stretch/>
        </p:blipFill>
        <p:spPr>
          <a:xfrm>
            <a:off x="9877568" y="3750427"/>
            <a:ext cx="645019" cy="690344"/>
          </a:xfrm>
          <a:prstGeom prst="rect">
            <a:avLst/>
          </a:prstGeom>
        </p:spPr>
      </p:pic>
      <p:sp>
        <p:nvSpPr>
          <p:cNvPr id="92" name="Up Arrow 91"/>
          <p:cNvSpPr/>
          <p:nvPr/>
        </p:nvSpPr>
        <p:spPr>
          <a:xfrm rot="18699301">
            <a:off x="9733430" y="2781912"/>
            <a:ext cx="199134" cy="349438"/>
          </a:xfrm>
          <a:prstGeom prst="up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3" name="Rectangle 3"/>
          <p:cNvSpPr/>
          <p:nvPr/>
        </p:nvSpPr>
        <p:spPr bwMode="auto">
          <a:xfrm>
            <a:off x="2413946" y="921869"/>
            <a:ext cx="1329338" cy="597835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/>
          <a:p>
            <a:pPr algn="ctr" defTabSz="424007">
              <a:buClr>
                <a:srgbClr val="000000"/>
              </a:buClr>
              <a:buSzPct val="100000"/>
            </a:pPr>
            <a:r>
              <a:rPr lang="en-US" sz="1100" dirty="0"/>
              <a:t>NFV configurations orchestrator</a:t>
            </a:r>
          </a:p>
        </p:txBody>
      </p:sp>
      <p:sp>
        <p:nvSpPr>
          <p:cNvPr id="94" name="Down Arrow 93"/>
          <p:cNvSpPr/>
          <p:nvPr/>
        </p:nvSpPr>
        <p:spPr>
          <a:xfrm rot="20234468">
            <a:off x="2979048" y="1568857"/>
            <a:ext cx="199134" cy="349438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871" y="2128286"/>
            <a:ext cx="330864" cy="334667"/>
          </a:xfrm>
          <a:prstGeom prst="rect">
            <a:avLst/>
          </a:prstGeom>
        </p:spPr>
      </p:pic>
      <p:sp>
        <p:nvSpPr>
          <p:cNvPr id="49" name="Folded Corner 48"/>
          <p:cNvSpPr/>
          <p:nvPr/>
        </p:nvSpPr>
        <p:spPr>
          <a:xfrm>
            <a:off x="9928637" y="4485642"/>
            <a:ext cx="2000011" cy="1544115"/>
          </a:xfrm>
          <a:prstGeom prst="foldedCorner">
            <a:avLst>
              <a:gd name="adj" fmla="val 895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it-IT" sz="700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Residential</a:t>
            </a:r>
            <a:r>
              <a:rPr lang="it-IT" sz="7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Gateway Data Model</a:t>
            </a:r>
          </a:p>
          <a:p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ethernet {  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ip4addr;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netmask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ip4mask;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wifi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SSID {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ip4addr;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netmask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ip4mask; }   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07449" y="4387836"/>
            <a:ext cx="880199" cy="5658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VM Firewall</a:t>
            </a:r>
          </a:p>
        </p:txBody>
      </p:sp>
      <p:sp>
        <p:nvSpPr>
          <p:cNvPr id="56" name="Folded Corner 55"/>
          <p:cNvSpPr/>
          <p:nvPr/>
        </p:nvSpPr>
        <p:spPr>
          <a:xfrm>
            <a:off x="5063038" y="4628198"/>
            <a:ext cx="2057782" cy="1624471"/>
          </a:xfrm>
          <a:prstGeom prst="foldedCorner">
            <a:avLst>
              <a:gd name="adj" fmla="val 895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it-IT" sz="7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SDN Domain Data Model</a:t>
            </a:r>
          </a:p>
          <a:p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sw-bundles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BridgedLAN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TrafficSteering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GenericBundle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BridgedLAN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NetworkAddr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ip4addr;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DefGwAddr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ip4addr;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DHCP {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9" name="Picture 8" descr="Risultati immagini per firewall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2" y="4685691"/>
            <a:ext cx="329961" cy="21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Folded Corner 49"/>
          <p:cNvSpPr/>
          <p:nvPr/>
        </p:nvSpPr>
        <p:spPr>
          <a:xfrm>
            <a:off x="1825997" y="4008045"/>
            <a:ext cx="2037755" cy="2229267"/>
          </a:xfrm>
          <a:prstGeom prst="foldedCorner">
            <a:avLst>
              <a:gd name="adj" fmla="val 556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it-IT" sz="7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Firewall Data Model</a:t>
            </a:r>
          </a:p>
          <a:p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policyEntry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policy-id {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uint16;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enumeration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enum </a:t>
            </a:r>
            <a:r>
              <a:rPr lang="it-IT" sz="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DROP;</a:t>
            </a: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enum </a:t>
            </a:r>
            <a:r>
              <a:rPr lang="it-IT" sz="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ALLOW;</a:t>
            </a:r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leafref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"/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ifName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saddress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ip4addr;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daddress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ip4addr;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sport {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portnumber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portnumber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4735" y="4081455"/>
            <a:ext cx="550292" cy="550292"/>
          </a:xfrm>
          <a:prstGeom prst="rect">
            <a:avLst/>
          </a:prstGeom>
        </p:spPr>
      </p:pic>
      <p:sp>
        <p:nvSpPr>
          <p:cNvPr id="36" name="Folded Corner 35"/>
          <p:cNvSpPr/>
          <p:nvPr/>
        </p:nvSpPr>
        <p:spPr>
          <a:xfrm>
            <a:off x="7536160" y="4622503"/>
            <a:ext cx="2264840" cy="836660"/>
          </a:xfrm>
          <a:prstGeom prst="foldedCorner">
            <a:avLst>
              <a:gd name="adj" fmla="val 895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it-IT" sz="7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Webcam Data Model</a:t>
            </a:r>
          </a:p>
          <a:p>
            <a:endParaRPr lang="it-IT" sz="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webcam {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dpiresolution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uint16;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location {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outdoor {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Rectangle 3"/>
          <p:cNvSpPr/>
          <p:nvPr/>
        </p:nvSpPr>
        <p:spPr bwMode="auto">
          <a:xfrm>
            <a:off x="5984561" y="720836"/>
            <a:ext cx="1856573" cy="610948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/>
          <a:p>
            <a:pPr algn="ctr" defTabSz="424007">
              <a:buClr>
                <a:srgbClr val="000000"/>
              </a:buClr>
              <a:buSzPct val="100000"/>
            </a:pPr>
            <a:r>
              <a:rPr lang="en-US" sz="1100" dirty="0"/>
              <a:t>Infrastructure configurations orchestrator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6857546" y="1398219"/>
            <a:ext cx="199134" cy="349438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Rectangle 3"/>
          <p:cNvSpPr/>
          <p:nvPr/>
        </p:nvSpPr>
        <p:spPr bwMode="auto">
          <a:xfrm>
            <a:off x="8745438" y="785661"/>
            <a:ext cx="1638206" cy="610948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/>
          <a:p>
            <a:pPr algn="ctr" defTabSz="424007">
              <a:buClr>
                <a:srgbClr val="000000"/>
              </a:buClr>
              <a:buSzPct val="100000"/>
            </a:pPr>
            <a:r>
              <a:rPr lang="en-US" sz="1100" dirty="0"/>
              <a:t>Personal video surveillance </a:t>
            </a:r>
            <a:r>
              <a:rPr lang="en-US" sz="1100" dirty="0" smtClean="0"/>
              <a:t>service orchestrator</a:t>
            </a:r>
            <a:endParaRPr lang="en-US" sz="1100" dirty="0"/>
          </a:p>
        </p:txBody>
      </p:sp>
      <p:sp>
        <p:nvSpPr>
          <p:cNvPr id="42" name="Down Arrow 41"/>
          <p:cNvSpPr/>
          <p:nvPr/>
        </p:nvSpPr>
        <p:spPr>
          <a:xfrm rot="1666405">
            <a:off x="9177383" y="1523755"/>
            <a:ext cx="199134" cy="349438"/>
          </a:xfrm>
          <a:prstGeom prst="down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3" name="Titolo 1"/>
          <p:cNvSpPr txBox="1">
            <a:spLocks/>
          </p:cNvSpPr>
          <p:nvPr/>
        </p:nvSpPr>
        <p:spPr bwMode="auto">
          <a:xfrm>
            <a:off x="609603" y="274638"/>
            <a:ext cx="10970684" cy="84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base" latinLnBrk="0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2571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FROG overview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25714B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6" name="Picture 2" descr="E:\Multidomain\OSSN\slide-animation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168098" y="428604"/>
            <a:ext cx="822325" cy="822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16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6" grpId="0" animBg="1"/>
      <p:bldP spid="50" grpId="0" animBg="1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874"/>
            <a:ext cx="12192000" cy="60664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29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FROG principles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b="1" dirty="0" smtClean="0"/>
              <a:t>object</a:t>
            </a:r>
            <a:r>
              <a:rPr lang="en-US" dirty="0" smtClean="0"/>
              <a:t> (e.g., technological domain) is associated with a description written according to a </a:t>
            </a:r>
            <a:r>
              <a:rPr lang="en-US" b="1" dirty="0" smtClean="0"/>
              <a:t>unified</a:t>
            </a:r>
            <a:r>
              <a:rPr lang="en-US" dirty="0" smtClean="0"/>
              <a:t> (between all the objects) YANG </a:t>
            </a:r>
            <a:r>
              <a:rPr lang="en-US" b="1" dirty="0" smtClean="0"/>
              <a:t>data-model</a:t>
            </a:r>
          </a:p>
          <a:p>
            <a:pPr lvl="1"/>
            <a:r>
              <a:rPr lang="en-US" dirty="0" smtClean="0"/>
              <a:t>The description is </a:t>
            </a:r>
            <a:r>
              <a:rPr lang="en-US" b="1" dirty="0" smtClean="0"/>
              <a:t>published</a:t>
            </a:r>
            <a:r>
              <a:rPr lang="en-US" dirty="0" smtClean="0"/>
              <a:t> on the message bus, which </a:t>
            </a:r>
            <a:r>
              <a:rPr lang="en-US" b="1" dirty="0" smtClean="0"/>
              <a:t>can</a:t>
            </a:r>
            <a:r>
              <a:rPr lang="en-US" dirty="0" smtClean="0"/>
              <a:t> deliver it to all the interested modules (e.g., the ones that </a:t>
            </a:r>
            <a:r>
              <a:rPr lang="en-US" b="1" dirty="0" smtClean="0"/>
              <a:t>subscribed</a:t>
            </a:r>
            <a:r>
              <a:rPr lang="en-US" dirty="0" smtClean="0"/>
              <a:t> for it, such as the FROG orchestrator)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message bus</a:t>
            </a:r>
            <a:r>
              <a:rPr lang="en-US" dirty="0" smtClean="0"/>
              <a:t> interconnects all the services (a.k.a., orchestrators, </a:t>
            </a:r>
            <a:r>
              <a:rPr lang="en-US" i="1" dirty="0" smtClean="0"/>
              <a:t>object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Domain orchestrators, FROG orchestrator and other applications that, e.g., take care of the service logic</a:t>
            </a:r>
          </a:p>
          <a:p>
            <a:pPr lvl="1"/>
            <a:r>
              <a:rPr lang="en-US" dirty="0" smtClean="0"/>
              <a:t>Operates according to the pub/sub paradigm</a:t>
            </a:r>
          </a:p>
          <a:p>
            <a:pPr lvl="2"/>
            <a:r>
              <a:rPr lang="en-US" dirty="0" smtClean="0"/>
              <a:t>Each message/information is associated with a specific topic</a:t>
            </a:r>
          </a:p>
          <a:p>
            <a:pPr lvl="2"/>
            <a:r>
              <a:rPr lang="en-US" dirty="0" smtClean="0"/>
              <a:t>Modules interested in some information subscribe to the proper topic</a:t>
            </a:r>
          </a:p>
          <a:p>
            <a:r>
              <a:rPr lang="en-US" b="1" dirty="0" smtClean="0"/>
              <a:t>Domain orchestrator</a:t>
            </a:r>
            <a:r>
              <a:rPr lang="en-US" dirty="0" smtClean="0"/>
              <a:t> operate on top of each technological domain</a:t>
            </a:r>
          </a:p>
          <a:p>
            <a:pPr lvl="1"/>
            <a:r>
              <a:rPr lang="en-US" dirty="0" smtClean="0"/>
              <a:t>The domain orchestrator knows the internal details of the underlying domain</a:t>
            </a:r>
          </a:p>
          <a:p>
            <a:pPr lvl="1"/>
            <a:r>
              <a:rPr lang="en-US" dirty="0" smtClean="0"/>
              <a:t>Allows the integration of vanilla controllers, hence domains, in the FROG framework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395763"/>
            <a:ext cx="641566" cy="764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+mn-lt"/>
              </a:rPr>
              <a:t>NFV orchestration architecture (1)</a:t>
            </a:r>
            <a:endParaRPr lang="it-IT" sz="2000" dirty="0">
              <a:latin typeface="+mn-lt"/>
            </a:endParaRPr>
          </a:p>
        </p:txBody>
      </p:sp>
      <p:sp>
        <p:nvSpPr>
          <p:cNvPr id="127" name="Rounded Rectangle 52"/>
          <p:cNvSpPr/>
          <p:nvPr/>
        </p:nvSpPr>
        <p:spPr>
          <a:xfrm>
            <a:off x="3858381" y="3924479"/>
            <a:ext cx="950275" cy="162904"/>
          </a:xfrm>
          <a:prstGeom prst="roundRect">
            <a:avLst>
              <a:gd name="adj" fmla="val 7790"/>
            </a:avLst>
          </a:prstGeom>
          <a:solidFill>
            <a:srgbClr val="F79646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76431">
              <a:defRPr/>
            </a:pPr>
            <a:r>
              <a:rPr lang="en-US" sz="800" kern="0" dirty="0">
                <a:solidFill>
                  <a:prstClr val="black"/>
                </a:solidFill>
              </a:rPr>
              <a:t>   CPE controller</a:t>
            </a:r>
          </a:p>
        </p:txBody>
      </p:sp>
      <p:sp>
        <p:nvSpPr>
          <p:cNvPr id="130" name="Cloud 68"/>
          <p:cNvSpPr/>
          <p:nvPr/>
        </p:nvSpPr>
        <p:spPr>
          <a:xfrm>
            <a:off x="4201335" y="3894151"/>
            <a:ext cx="4197072" cy="1963741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3219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ysClr val="window" lastClr="FFFFFF">
              <a:lumMod val="95000"/>
            </a:sysClr>
          </a:solidFill>
          <a:ln w="158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700" kern="0" dirty="0">
              <a:solidFill>
                <a:srgbClr val="00B050"/>
              </a:solidFill>
            </a:endParaRPr>
          </a:p>
        </p:txBody>
      </p:sp>
      <p:sp>
        <p:nvSpPr>
          <p:cNvPr id="131" name="Ovale 105"/>
          <p:cNvSpPr/>
          <p:nvPr/>
        </p:nvSpPr>
        <p:spPr>
          <a:xfrm>
            <a:off x="5171167" y="4716613"/>
            <a:ext cx="1508572" cy="693713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1050" kern="0" dirty="0">
              <a:solidFill>
                <a:prstClr val="white"/>
              </a:solidFill>
            </a:endParaRPr>
          </a:p>
        </p:txBody>
      </p:sp>
      <p:sp>
        <p:nvSpPr>
          <p:cNvPr id="135" name="Ovale 88"/>
          <p:cNvSpPr/>
          <p:nvPr/>
        </p:nvSpPr>
        <p:spPr>
          <a:xfrm>
            <a:off x="7356463" y="3787198"/>
            <a:ext cx="1192232" cy="116415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1050" kern="0" dirty="0">
              <a:solidFill>
                <a:prstClr val="white"/>
              </a:solidFill>
            </a:endParaRPr>
          </a:p>
        </p:txBody>
      </p:sp>
      <p:sp>
        <p:nvSpPr>
          <p:cNvPr id="136" name="Rectangle 183"/>
          <p:cNvSpPr/>
          <p:nvPr/>
        </p:nvSpPr>
        <p:spPr>
          <a:xfrm>
            <a:off x="5406643" y="5206003"/>
            <a:ext cx="1302512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kern="0" dirty="0">
                <a:solidFill>
                  <a:sysClr val="windowText" lastClr="000000"/>
                </a:solidFill>
              </a:rPr>
              <a:t>SDN network</a:t>
            </a:r>
          </a:p>
        </p:txBody>
      </p:sp>
      <p:sp>
        <p:nvSpPr>
          <p:cNvPr id="139" name="Rectangle 183"/>
          <p:cNvSpPr/>
          <p:nvPr/>
        </p:nvSpPr>
        <p:spPr>
          <a:xfrm>
            <a:off x="7491119" y="4735283"/>
            <a:ext cx="976549" cy="25391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kern="0" dirty="0">
                <a:solidFill>
                  <a:sysClr val="windowText" lastClr="000000"/>
                </a:solidFill>
              </a:rPr>
              <a:t>Data center</a:t>
            </a:r>
          </a:p>
        </p:txBody>
      </p:sp>
      <p:sp>
        <p:nvSpPr>
          <p:cNvPr id="140" name="Rounded Rectangle 52"/>
          <p:cNvSpPr/>
          <p:nvPr/>
        </p:nvSpPr>
        <p:spPr>
          <a:xfrm>
            <a:off x="5544701" y="4304631"/>
            <a:ext cx="950275" cy="162904"/>
          </a:xfrm>
          <a:prstGeom prst="roundRect">
            <a:avLst>
              <a:gd name="adj" fmla="val 7790"/>
            </a:avLst>
          </a:prstGeom>
          <a:solidFill>
            <a:srgbClr val="F79646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76431">
              <a:defRPr/>
            </a:pPr>
            <a:r>
              <a:rPr lang="en-US" sz="800" kern="0" dirty="0">
                <a:solidFill>
                  <a:prstClr val="black"/>
                </a:solidFill>
              </a:rPr>
              <a:t>   SDN controller</a:t>
            </a:r>
          </a:p>
        </p:txBody>
      </p:sp>
      <p:sp>
        <p:nvSpPr>
          <p:cNvPr id="142" name="Rectangle 3"/>
          <p:cNvSpPr/>
          <p:nvPr/>
        </p:nvSpPr>
        <p:spPr bwMode="auto">
          <a:xfrm>
            <a:off x="5550080" y="2583189"/>
            <a:ext cx="1483117" cy="318028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158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900" kern="0" dirty="0">
                <a:solidFill>
                  <a:prstClr val="black"/>
                </a:solidFill>
              </a:rPr>
              <a:t>FROG orchestrator</a:t>
            </a:r>
          </a:p>
        </p:txBody>
      </p:sp>
      <p:sp>
        <p:nvSpPr>
          <p:cNvPr id="143" name="Rectangle 7"/>
          <p:cNvSpPr/>
          <p:nvPr/>
        </p:nvSpPr>
        <p:spPr bwMode="auto">
          <a:xfrm>
            <a:off x="5550009" y="4103974"/>
            <a:ext cx="950275" cy="161633"/>
          </a:xfrm>
          <a:prstGeom prst="roundRect">
            <a:avLst>
              <a:gd name="adj" fmla="val 10741"/>
            </a:avLst>
          </a:prstGeom>
          <a:solidFill>
            <a:srgbClr val="4F81BD">
              <a:lumMod val="20000"/>
              <a:lumOff val="80000"/>
            </a:srgbClr>
          </a:solidFill>
          <a:ln w="158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700" kern="0" dirty="0">
                <a:solidFill>
                  <a:prstClr val="black"/>
                </a:solidFill>
              </a:rPr>
              <a:t>Domain orchestrator</a:t>
            </a:r>
          </a:p>
        </p:txBody>
      </p:sp>
      <p:sp>
        <p:nvSpPr>
          <p:cNvPr id="145" name="Rectangle 7"/>
          <p:cNvSpPr/>
          <p:nvPr/>
        </p:nvSpPr>
        <p:spPr bwMode="auto">
          <a:xfrm>
            <a:off x="7358802" y="3381415"/>
            <a:ext cx="1185195" cy="161633"/>
          </a:xfrm>
          <a:prstGeom prst="roundRect">
            <a:avLst>
              <a:gd name="adj" fmla="val 12223"/>
            </a:avLst>
          </a:prstGeom>
          <a:solidFill>
            <a:srgbClr val="4F81BD">
              <a:lumMod val="20000"/>
              <a:lumOff val="80000"/>
            </a:srgbClr>
          </a:solidFill>
          <a:ln w="158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700" kern="0" dirty="0">
                <a:solidFill>
                  <a:prstClr val="black"/>
                </a:solidFill>
              </a:rPr>
              <a:t>Domain orchestrator</a:t>
            </a:r>
          </a:p>
        </p:txBody>
      </p:sp>
      <p:cxnSp>
        <p:nvCxnSpPr>
          <p:cNvPr id="146" name="Connettore 2 145"/>
          <p:cNvCxnSpPr>
            <a:stCxn id="142" idx="2"/>
            <a:endCxn id="179" idx="0"/>
          </p:cNvCxnSpPr>
          <p:nvPr/>
        </p:nvCxnSpPr>
        <p:spPr>
          <a:xfrm flipH="1">
            <a:off x="4333516" y="2901246"/>
            <a:ext cx="1958120" cy="827565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lumMod val="75000"/>
              </a:srgbClr>
            </a:solidFill>
            <a:prstDash val="dash"/>
            <a:headEnd type="none"/>
            <a:tailEnd type="triangle"/>
          </a:ln>
          <a:effectLst/>
        </p:spPr>
      </p:cxnSp>
      <p:cxnSp>
        <p:nvCxnSpPr>
          <p:cNvPr id="147" name="Connettore 2 146"/>
          <p:cNvCxnSpPr>
            <a:stCxn id="142" idx="2"/>
            <a:endCxn id="143" idx="0"/>
          </p:cNvCxnSpPr>
          <p:nvPr/>
        </p:nvCxnSpPr>
        <p:spPr>
          <a:xfrm flipH="1">
            <a:off x="6025161" y="2901246"/>
            <a:ext cx="266495" cy="1202753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lumMod val="75000"/>
              </a:srgbClr>
            </a:solidFill>
            <a:prstDash val="dash"/>
            <a:headEnd type="none"/>
            <a:tailEnd type="triangle"/>
          </a:ln>
          <a:effectLst/>
        </p:spPr>
      </p:cxnSp>
      <p:cxnSp>
        <p:nvCxnSpPr>
          <p:cNvPr id="148" name="Connettore 2 147"/>
          <p:cNvCxnSpPr>
            <a:stCxn id="142" idx="2"/>
            <a:endCxn id="145" idx="0"/>
          </p:cNvCxnSpPr>
          <p:nvPr/>
        </p:nvCxnSpPr>
        <p:spPr>
          <a:xfrm>
            <a:off x="6291639" y="2901217"/>
            <a:ext cx="1659761" cy="480198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lumMod val="75000"/>
              </a:srgbClr>
            </a:solidFill>
            <a:prstDash val="dash"/>
            <a:headEnd type="none"/>
            <a:tailEnd type="triangle"/>
          </a:ln>
          <a:effectLst/>
        </p:spPr>
      </p:cxnSp>
      <p:grpSp>
        <p:nvGrpSpPr>
          <p:cNvPr id="149" name="Gruppo 148"/>
          <p:cNvGrpSpPr/>
          <p:nvPr/>
        </p:nvGrpSpPr>
        <p:grpSpPr>
          <a:xfrm>
            <a:off x="5388449" y="3501008"/>
            <a:ext cx="645147" cy="161633"/>
            <a:chOff x="8009559" y="3056165"/>
            <a:chExt cx="645147" cy="161633"/>
          </a:xfrm>
        </p:grpSpPr>
        <p:sp>
          <p:nvSpPr>
            <p:cNvPr id="150" name="Ovale 149"/>
            <p:cNvSpPr>
              <a:spLocks noChangeAspect="1"/>
            </p:cNvSpPr>
            <p:nvPr/>
          </p:nvSpPr>
          <p:spPr>
            <a:xfrm>
              <a:off x="8009559" y="3106858"/>
              <a:ext cx="53878" cy="5387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1050" kern="0" dirty="0">
                <a:solidFill>
                  <a:prstClr val="white"/>
                </a:solidFill>
              </a:endParaRPr>
            </a:p>
          </p:txBody>
        </p:sp>
        <p:cxnSp>
          <p:nvCxnSpPr>
            <p:cNvPr id="151" name="Straight Connector 67"/>
            <p:cNvCxnSpPr>
              <a:stCxn id="150" idx="6"/>
              <a:endCxn id="152" idx="2"/>
            </p:cNvCxnSpPr>
            <p:nvPr/>
          </p:nvCxnSpPr>
          <p:spPr bwMode="auto">
            <a:xfrm>
              <a:off x="8063437" y="3133797"/>
              <a:ext cx="537392" cy="0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Ovale 151"/>
            <p:cNvSpPr>
              <a:spLocks noChangeAspect="1"/>
            </p:cNvSpPr>
            <p:nvPr/>
          </p:nvSpPr>
          <p:spPr>
            <a:xfrm>
              <a:off x="8600828" y="3106858"/>
              <a:ext cx="53878" cy="5387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1050" kern="0" dirty="0">
                <a:solidFill>
                  <a:prstClr val="white"/>
                </a:solidFill>
              </a:endParaRPr>
            </a:p>
          </p:txBody>
        </p:sp>
        <p:sp>
          <p:nvSpPr>
            <p:cNvPr id="153" name="Rettangolo 152"/>
            <p:cNvSpPr/>
            <p:nvPr/>
          </p:nvSpPr>
          <p:spPr>
            <a:xfrm>
              <a:off x="8027809" y="3056165"/>
              <a:ext cx="597316" cy="161633"/>
            </a:xfrm>
            <a:prstGeom prst="rect">
              <a:avLst/>
            </a:prstGeom>
            <a:noFill/>
            <a:ln w="6350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1050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154" name="Gruppo 153"/>
          <p:cNvGrpSpPr/>
          <p:nvPr/>
        </p:nvGrpSpPr>
        <p:grpSpPr>
          <a:xfrm>
            <a:off x="7363389" y="2763740"/>
            <a:ext cx="1185307" cy="377143"/>
            <a:chOff x="9955170" y="2292852"/>
            <a:chExt cx="1185307" cy="377143"/>
          </a:xfrm>
        </p:grpSpPr>
        <p:sp>
          <p:nvSpPr>
            <p:cNvPr id="155" name="Ovale 154"/>
            <p:cNvSpPr>
              <a:spLocks noChangeAspect="1"/>
            </p:cNvSpPr>
            <p:nvPr/>
          </p:nvSpPr>
          <p:spPr>
            <a:xfrm>
              <a:off x="9955170" y="2454484"/>
              <a:ext cx="53878" cy="5387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1050" kern="0" dirty="0">
                <a:solidFill>
                  <a:prstClr val="white"/>
                </a:solidFill>
              </a:endParaRPr>
            </a:p>
          </p:txBody>
        </p:sp>
        <p:cxnSp>
          <p:nvCxnSpPr>
            <p:cNvPr id="156" name="Straight Connector 67"/>
            <p:cNvCxnSpPr>
              <a:stCxn id="155" idx="6"/>
              <a:endCxn id="157" idx="2"/>
            </p:cNvCxnSpPr>
            <p:nvPr/>
          </p:nvCxnSpPr>
          <p:spPr bwMode="auto">
            <a:xfrm>
              <a:off x="10009047" y="2481423"/>
              <a:ext cx="1077551" cy="1198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7" name="Ovale 156"/>
            <p:cNvSpPr>
              <a:spLocks noChangeAspect="1"/>
            </p:cNvSpPr>
            <p:nvPr/>
          </p:nvSpPr>
          <p:spPr>
            <a:xfrm>
              <a:off x="11086599" y="2454484"/>
              <a:ext cx="53878" cy="5387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1050" kern="0" dirty="0">
                <a:solidFill>
                  <a:prstClr val="white"/>
                </a:solidFill>
              </a:endParaRPr>
            </a:p>
          </p:txBody>
        </p:sp>
        <p:sp>
          <p:nvSpPr>
            <p:cNvPr id="158" name="Rounded Rectangle 52"/>
            <p:cNvSpPr/>
            <p:nvPr/>
          </p:nvSpPr>
          <p:spPr>
            <a:xfrm>
              <a:off x="10062925" y="2346729"/>
              <a:ext cx="431021" cy="26938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</a:rPr>
                <a:t>Adv. blocker</a:t>
              </a:r>
            </a:p>
          </p:txBody>
        </p:sp>
        <p:sp>
          <p:nvSpPr>
            <p:cNvPr id="159" name="Rounded Rectangle 52"/>
            <p:cNvSpPr/>
            <p:nvPr/>
          </p:nvSpPr>
          <p:spPr>
            <a:xfrm>
              <a:off x="10601701" y="2346729"/>
              <a:ext cx="431021" cy="26938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</a:rPr>
                <a:t>Private cache</a:t>
              </a:r>
            </a:p>
          </p:txBody>
        </p:sp>
        <p:pic>
          <p:nvPicPr>
            <p:cNvPr id="160" name="Picture 2" descr="http://upload.wikimedia.org/wikipedia/commons/d/d8/Adblock_logo_%26_wordmar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0068" y="2562241"/>
              <a:ext cx="113666" cy="9924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E:\Tesi\Poster\PhDPosterPackage2016\Pictures\storag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78845" y="2562241"/>
              <a:ext cx="95440" cy="95440"/>
            </a:xfrm>
            <a:prstGeom prst="rect">
              <a:avLst/>
            </a:prstGeom>
            <a:noFill/>
            <a:effectLst/>
          </p:spPr>
        </p:pic>
        <p:sp>
          <p:nvSpPr>
            <p:cNvPr id="162" name="Rettangolo 161"/>
            <p:cNvSpPr/>
            <p:nvPr/>
          </p:nvSpPr>
          <p:spPr>
            <a:xfrm>
              <a:off x="9983592" y="2292852"/>
              <a:ext cx="1136091" cy="377143"/>
            </a:xfrm>
            <a:prstGeom prst="rect">
              <a:avLst/>
            </a:prstGeom>
            <a:noFill/>
            <a:ln w="6350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1050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163" name="Gruppo 22"/>
          <p:cNvGrpSpPr/>
          <p:nvPr/>
        </p:nvGrpSpPr>
        <p:grpSpPr>
          <a:xfrm>
            <a:off x="5219632" y="4871940"/>
            <a:ext cx="631253" cy="265790"/>
            <a:chOff x="2776526" y="4613285"/>
            <a:chExt cx="836998" cy="352420"/>
          </a:xfrm>
          <a:effectLst/>
        </p:grpSpPr>
        <p:sp>
          <p:nvSpPr>
            <p:cNvPr id="164" name="Rettangolo con angoli ritagliati in diagonale 94"/>
            <p:cNvSpPr/>
            <p:nvPr/>
          </p:nvSpPr>
          <p:spPr>
            <a:xfrm flipH="1">
              <a:off x="2830377" y="4619207"/>
              <a:ext cx="711970" cy="303608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it-IT" sz="1050" kern="0" dirty="0">
                <a:solidFill>
                  <a:prstClr val="white"/>
                </a:solidFill>
              </a:endParaRPr>
            </a:p>
          </p:txBody>
        </p:sp>
        <p:pic>
          <p:nvPicPr>
            <p:cNvPr id="165" name="Picture 4" descr="E:\Multidomain\switch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6526" y="4613285"/>
              <a:ext cx="836998" cy="352420"/>
            </a:xfrm>
            <a:prstGeom prst="rect">
              <a:avLst/>
            </a:prstGeom>
            <a:noFill/>
          </p:spPr>
        </p:pic>
      </p:grpSp>
      <p:pic>
        <p:nvPicPr>
          <p:cNvPr id="166" name="Picture 5" descr="E:\Multidomain\of.jpe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48204" y="5097712"/>
            <a:ext cx="161633" cy="155281"/>
          </a:xfrm>
          <a:prstGeom prst="rect">
            <a:avLst/>
          </a:prstGeom>
          <a:noFill/>
          <a:effectLst/>
        </p:spPr>
      </p:pic>
      <p:cxnSp>
        <p:nvCxnSpPr>
          <p:cNvPr id="167" name="Connettore 1 95"/>
          <p:cNvCxnSpPr>
            <a:endCxn id="140" idx="2"/>
          </p:cNvCxnSpPr>
          <p:nvPr/>
        </p:nvCxnSpPr>
        <p:spPr>
          <a:xfrm flipV="1">
            <a:off x="5535260" y="4467565"/>
            <a:ext cx="484581" cy="404405"/>
          </a:xfrm>
          <a:prstGeom prst="line">
            <a:avLst/>
          </a:prstGeom>
          <a:noFill/>
          <a:ln w="1587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ysDash"/>
          </a:ln>
          <a:effectLst/>
        </p:spPr>
      </p:cxnSp>
      <p:cxnSp>
        <p:nvCxnSpPr>
          <p:cNvPr id="168" name="Connettore 1 123"/>
          <p:cNvCxnSpPr/>
          <p:nvPr/>
        </p:nvCxnSpPr>
        <p:spPr>
          <a:xfrm>
            <a:off x="5759157" y="4986330"/>
            <a:ext cx="230055" cy="0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69" name="Gruppo 20"/>
          <p:cNvGrpSpPr/>
          <p:nvPr/>
        </p:nvGrpSpPr>
        <p:grpSpPr>
          <a:xfrm>
            <a:off x="5989196" y="4853435"/>
            <a:ext cx="631253" cy="265790"/>
            <a:chOff x="3796916" y="4398971"/>
            <a:chExt cx="836998" cy="352420"/>
          </a:xfrm>
          <a:effectLst/>
        </p:grpSpPr>
        <p:sp>
          <p:nvSpPr>
            <p:cNvPr id="170" name="Rettangolo con angoli ritagliati in diagonale 92"/>
            <p:cNvSpPr/>
            <p:nvPr/>
          </p:nvSpPr>
          <p:spPr>
            <a:xfrm flipH="1">
              <a:off x="3848092" y="4419220"/>
              <a:ext cx="711970" cy="303608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it-IT" sz="1050" kern="0" dirty="0">
                <a:solidFill>
                  <a:prstClr val="white"/>
                </a:solidFill>
              </a:endParaRPr>
            </a:p>
          </p:txBody>
        </p:sp>
        <p:pic>
          <p:nvPicPr>
            <p:cNvPr id="171" name="Picture 4" descr="E:\Multidomain\switch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6916" y="4398971"/>
              <a:ext cx="836998" cy="352420"/>
            </a:xfrm>
            <a:prstGeom prst="rect">
              <a:avLst/>
            </a:prstGeom>
            <a:noFill/>
          </p:spPr>
        </p:pic>
      </p:grpSp>
      <p:cxnSp>
        <p:nvCxnSpPr>
          <p:cNvPr id="172" name="Connettore 1 101"/>
          <p:cNvCxnSpPr>
            <a:endCxn id="140" idx="2"/>
          </p:cNvCxnSpPr>
          <p:nvPr/>
        </p:nvCxnSpPr>
        <p:spPr>
          <a:xfrm flipH="1" flipV="1">
            <a:off x="6019837" y="4467565"/>
            <a:ext cx="284984" cy="385899"/>
          </a:xfrm>
          <a:prstGeom prst="line">
            <a:avLst/>
          </a:prstGeom>
          <a:noFill/>
          <a:ln w="1587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ysDash"/>
          </a:ln>
          <a:effectLst/>
        </p:spPr>
      </p:cxnSp>
      <p:pic>
        <p:nvPicPr>
          <p:cNvPr id="173" name="Picture 5" descr="E:\Multidomain\of.jpe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0081" y="5080500"/>
            <a:ext cx="161633" cy="155281"/>
          </a:xfrm>
          <a:prstGeom prst="rect">
            <a:avLst/>
          </a:prstGeom>
          <a:noFill/>
          <a:effectLst/>
        </p:spPr>
      </p:pic>
      <p:sp>
        <p:nvSpPr>
          <p:cNvPr id="174" name="Ovale 103"/>
          <p:cNvSpPr/>
          <p:nvPr/>
        </p:nvSpPr>
        <p:spPr>
          <a:xfrm>
            <a:off x="3858395" y="4147952"/>
            <a:ext cx="950031" cy="971272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1050" kern="0" dirty="0">
              <a:solidFill>
                <a:prstClr val="white"/>
              </a:solidFill>
            </a:endParaRPr>
          </a:p>
        </p:txBody>
      </p:sp>
      <p:sp>
        <p:nvSpPr>
          <p:cNvPr id="175" name="Rectangle 183"/>
          <p:cNvSpPr/>
          <p:nvPr/>
        </p:nvSpPr>
        <p:spPr>
          <a:xfrm>
            <a:off x="3690913" y="4692537"/>
            <a:ext cx="1175659" cy="4154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ysClr val="windowText" lastClr="000000"/>
                </a:solidFill>
              </a:rPr>
              <a:t>Residential gateway</a:t>
            </a:r>
          </a:p>
        </p:txBody>
      </p:sp>
      <p:pic>
        <p:nvPicPr>
          <p:cNvPr id="176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54804" y="4064967"/>
            <a:ext cx="764925" cy="573695"/>
          </a:xfrm>
          <a:prstGeom prst="rect">
            <a:avLst/>
          </a:prstGeom>
        </p:spPr>
      </p:pic>
      <p:pic>
        <p:nvPicPr>
          <p:cNvPr id="177" name="Picture 7" descr="C:\Users\Fulvio\Documents\Presentazioni\images\user-gree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935" y="4114062"/>
            <a:ext cx="158480" cy="26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8" name="Connettore 1 109"/>
          <p:cNvCxnSpPr>
            <a:stCxn id="176" idx="2"/>
          </p:cNvCxnSpPr>
          <p:nvPr/>
        </p:nvCxnSpPr>
        <p:spPr>
          <a:xfrm rot="16200000" flipH="1">
            <a:off x="4545357" y="4330591"/>
            <a:ext cx="366180" cy="982367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79" name="Rectangle 7"/>
          <p:cNvSpPr/>
          <p:nvPr/>
        </p:nvSpPr>
        <p:spPr bwMode="auto">
          <a:xfrm>
            <a:off x="3858381" y="3728782"/>
            <a:ext cx="950275" cy="162904"/>
          </a:xfrm>
          <a:prstGeom prst="roundRect">
            <a:avLst>
              <a:gd name="adj" fmla="val 7778"/>
            </a:avLst>
          </a:prstGeom>
          <a:solidFill>
            <a:srgbClr val="4F81BD">
              <a:lumMod val="20000"/>
              <a:lumOff val="80000"/>
            </a:srgbClr>
          </a:solidFill>
          <a:ln w="158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42400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700" kern="0" dirty="0">
                <a:solidFill>
                  <a:prstClr val="black"/>
                </a:solidFill>
              </a:rPr>
              <a:t>Domain orchestrator</a:t>
            </a:r>
          </a:p>
        </p:txBody>
      </p:sp>
      <p:grpSp>
        <p:nvGrpSpPr>
          <p:cNvPr id="181" name="Gruppo 169"/>
          <p:cNvGrpSpPr>
            <a:grpSpLocks noChangeAspect="1"/>
          </p:cNvGrpSpPr>
          <p:nvPr/>
        </p:nvGrpSpPr>
        <p:grpSpPr>
          <a:xfrm>
            <a:off x="4192809" y="4274590"/>
            <a:ext cx="255819" cy="184697"/>
            <a:chOff x="2259034" y="2451350"/>
            <a:chExt cx="438703" cy="316736"/>
          </a:xfrm>
          <a:effectLst/>
        </p:grpSpPr>
        <p:sp>
          <p:nvSpPr>
            <p:cNvPr id="182" name="Angolo ripiegato 181"/>
            <p:cNvSpPr/>
            <p:nvPr/>
          </p:nvSpPr>
          <p:spPr>
            <a:xfrm>
              <a:off x="2259034" y="2451350"/>
              <a:ext cx="438703" cy="316736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100" kern="0" dirty="0">
                <a:solidFill>
                  <a:prstClr val="black"/>
                </a:solidFill>
              </a:endParaRPr>
            </a:p>
          </p:txBody>
        </p:sp>
        <p:pic>
          <p:nvPicPr>
            <p:cNvPr id="183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879" y="2498316"/>
              <a:ext cx="385576" cy="25056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4" name="Gruppo 183"/>
          <p:cNvGrpSpPr/>
          <p:nvPr/>
        </p:nvGrpSpPr>
        <p:grpSpPr>
          <a:xfrm>
            <a:off x="4544581" y="2978025"/>
            <a:ext cx="646531" cy="269388"/>
            <a:chOff x="6919111" y="2620846"/>
            <a:chExt cx="646531" cy="269388"/>
          </a:xfrm>
        </p:grpSpPr>
        <p:sp>
          <p:nvSpPr>
            <p:cNvPr id="185" name="Ovale 184"/>
            <p:cNvSpPr>
              <a:spLocks noChangeAspect="1"/>
            </p:cNvSpPr>
            <p:nvPr/>
          </p:nvSpPr>
          <p:spPr>
            <a:xfrm>
              <a:off x="6919111" y="2728600"/>
              <a:ext cx="53878" cy="5387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1050" kern="0" dirty="0">
                <a:solidFill>
                  <a:prstClr val="white"/>
                </a:solidFill>
              </a:endParaRPr>
            </a:p>
          </p:txBody>
        </p:sp>
        <p:cxnSp>
          <p:nvCxnSpPr>
            <p:cNvPr id="186" name="Straight Connector 67"/>
            <p:cNvCxnSpPr>
              <a:stCxn id="185" idx="6"/>
              <a:endCxn id="187" idx="2"/>
            </p:cNvCxnSpPr>
            <p:nvPr/>
          </p:nvCxnSpPr>
          <p:spPr bwMode="auto">
            <a:xfrm>
              <a:off x="6972988" y="2755539"/>
              <a:ext cx="538776" cy="1198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7" name="Ovale 186"/>
            <p:cNvSpPr>
              <a:spLocks noChangeAspect="1"/>
            </p:cNvSpPr>
            <p:nvPr/>
          </p:nvSpPr>
          <p:spPr>
            <a:xfrm>
              <a:off x="7511764" y="2728600"/>
              <a:ext cx="53878" cy="5387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1050" kern="0" dirty="0">
                <a:solidFill>
                  <a:prstClr val="white"/>
                </a:solidFill>
              </a:endParaRPr>
            </a:p>
          </p:txBody>
        </p:sp>
        <p:sp>
          <p:nvSpPr>
            <p:cNvPr id="188" name="Rounded Rectangle 52"/>
            <p:cNvSpPr/>
            <p:nvPr/>
          </p:nvSpPr>
          <p:spPr>
            <a:xfrm>
              <a:off x="7026866" y="2674724"/>
              <a:ext cx="431021" cy="161633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</a:rPr>
                <a:t>Firewall</a:t>
              </a:r>
            </a:p>
          </p:txBody>
        </p:sp>
        <p:sp>
          <p:nvSpPr>
            <p:cNvPr id="189" name="Rettangolo 188"/>
            <p:cNvSpPr/>
            <p:nvPr/>
          </p:nvSpPr>
          <p:spPr>
            <a:xfrm>
              <a:off x="6945850" y="2620846"/>
              <a:ext cx="592653" cy="269388"/>
            </a:xfrm>
            <a:prstGeom prst="rect">
              <a:avLst/>
            </a:prstGeom>
            <a:noFill/>
            <a:ln w="6350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1050" kern="0" dirty="0">
                <a:solidFill>
                  <a:sysClr val="window" lastClr="FFFFFF"/>
                </a:solidFill>
              </a:endParaRPr>
            </a:p>
          </p:txBody>
        </p:sp>
        <p:pic>
          <p:nvPicPr>
            <p:cNvPr id="190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998" y="2784566"/>
              <a:ext cx="155673" cy="10116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1" name="Gruppo 190"/>
          <p:cNvGrpSpPr/>
          <p:nvPr/>
        </p:nvGrpSpPr>
        <p:grpSpPr>
          <a:xfrm>
            <a:off x="4334399" y="1549294"/>
            <a:ext cx="4214296" cy="605975"/>
            <a:chOff x="6421847" y="954940"/>
            <a:chExt cx="4214296" cy="605975"/>
          </a:xfrm>
        </p:grpSpPr>
        <p:cxnSp>
          <p:nvCxnSpPr>
            <p:cNvPr id="192" name="Straight Connector 67"/>
            <p:cNvCxnSpPr>
              <a:stCxn id="198" idx="3"/>
              <a:endCxn id="193" idx="1"/>
            </p:cNvCxnSpPr>
            <p:nvPr/>
          </p:nvCxnSpPr>
          <p:spPr bwMode="auto">
            <a:xfrm flipV="1">
              <a:off x="6709412" y="1246177"/>
              <a:ext cx="3387955" cy="1766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93" name="Picture 2" descr="http://upload.wikimedia.org/wikipedia/commons/thumb/7/70/Applications-internet.svg/480px-Applications-internet.svg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502"/>
            <a:stretch/>
          </p:blipFill>
          <p:spPr bwMode="auto">
            <a:xfrm>
              <a:off x="10097367" y="954940"/>
              <a:ext cx="538776" cy="58247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Rounded Rectangle 43"/>
            <p:cNvSpPr/>
            <p:nvPr/>
          </p:nvSpPr>
          <p:spPr>
            <a:xfrm>
              <a:off x="9086251" y="1023933"/>
              <a:ext cx="660659" cy="451606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</a:rPr>
                <a:t>Private cache</a:t>
              </a:r>
            </a:p>
          </p:txBody>
        </p:sp>
        <p:sp>
          <p:nvSpPr>
            <p:cNvPr id="195" name="Rounded Rectangle 47"/>
            <p:cNvSpPr/>
            <p:nvPr/>
          </p:nvSpPr>
          <p:spPr>
            <a:xfrm>
              <a:off x="8140522" y="1023933"/>
              <a:ext cx="566718" cy="451606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</a:rPr>
                <a:t>Adv.</a:t>
              </a:r>
            </a:p>
            <a:p>
              <a:pPr algn="ctr"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</a:rPr>
                <a:t>blocker</a:t>
              </a:r>
            </a:p>
          </p:txBody>
        </p:sp>
        <p:sp>
          <p:nvSpPr>
            <p:cNvPr id="196" name="Rounded Rectangle 52"/>
            <p:cNvSpPr/>
            <p:nvPr/>
          </p:nvSpPr>
          <p:spPr>
            <a:xfrm>
              <a:off x="7069741" y="1107519"/>
              <a:ext cx="675348" cy="291765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</a:rPr>
                <a:t>Firewall</a:t>
              </a:r>
            </a:p>
          </p:txBody>
        </p:sp>
        <p:pic>
          <p:nvPicPr>
            <p:cNvPr id="197" name="Picture 2" descr="http://upload.wikimedia.org/wikipedia/commons/d/d8/Adblock_logo_%26_wordmark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9298" y="1265856"/>
              <a:ext cx="244319" cy="21331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7" descr="C:\Users\Fulvio\Documents\Presentazioni\images\user-green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1847" y="1007894"/>
              <a:ext cx="287565" cy="48009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" name="Rettangolo 198"/>
            <p:cNvSpPr/>
            <p:nvPr/>
          </p:nvSpPr>
          <p:spPr>
            <a:xfrm>
              <a:off x="6858375" y="968262"/>
              <a:ext cx="3082135" cy="592653"/>
            </a:xfrm>
            <a:prstGeom prst="rect">
              <a:avLst/>
            </a:prstGeom>
            <a:noFill/>
            <a:ln w="6350" cap="flat" cmpd="sng" algn="ctr">
              <a:solidFill>
                <a:srgbClr val="4F81BD">
                  <a:shade val="50000"/>
                </a:srgb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900" kern="0" dirty="0">
                <a:solidFill>
                  <a:sysClr val="window" lastClr="FFFFFF"/>
                </a:solidFill>
              </a:endParaRPr>
            </a:p>
          </p:txBody>
        </p:sp>
        <p:pic>
          <p:nvPicPr>
            <p:cNvPr id="200" name="Picture 2" descr="E:\Tesi\Poster\PhDPosterPackage2016\Pictures\storage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658575" y="1298888"/>
              <a:ext cx="205142" cy="205142"/>
            </a:xfrm>
            <a:prstGeom prst="rect">
              <a:avLst/>
            </a:prstGeom>
            <a:noFill/>
            <a:effectLst/>
          </p:spPr>
        </p:pic>
        <p:sp>
          <p:nvSpPr>
            <p:cNvPr id="201" name="Ovale 200"/>
            <p:cNvSpPr>
              <a:spLocks noChangeAspect="1"/>
            </p:cNvSpPr>
            <p:nvPr/>
          </p:nvSpPr>
          <p:spPr>
            <a:xfrm>
              <a:off x="6806197" y="1186587"/>
              <a:ext cx="107755" cy="107755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900" kern="0" dirty="0">
                <a:solidFill>
                  <a:prstClr val="white"/>
                </a:solidFill>
              </a:endParaRPr>
            </a:p>
          </p:txBody>
        </p:sp>
        <p:sp>
          <p:nvSpPr>
            <p:cNvPr id="202" name="Ovale 201"/>
            <p:cNvSpPr>
              <a:spLocks noChangeAspect="1"/>
            </p:cNvSpPr>
            <p:nvPr/>
          </p:nvSpPr>
          <p:spPr>
            <a:xfrm>
              <a:off x="9881857" y="1186587"/>
              <a:ext cx="107755" cy="107755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900" kern="0" dirty="0">
                <a:solidFill>
                  <a:prstClr val="white"/>
                </a:solidFill>
              </a:endParaRPr>
            </a:p>
          </p:txBody>
        </p:sp>
        <p:pic>
          <p:nvPicPr>
            <p:cNvPr id="203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9321" y="1288474"/>
              <a:ext cx="296082" cy="19240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" name="Picture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08168" y="3846033"/>
            <a:ext cx="399607" cy="612731"/>
          </a:xfrm>
          <a:prstGeom prst="rect">
            <a:avLst/>
          </a:prstGeom>
          <a:effectLst/>
        </p:spPr>
      </p:pic>
      <p:pic>
        <p:nvPicPr>
          <p:cNvPr id="207" name="Picture 14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700583" y="3926433"/>
            <a:ext cx="422129" cy="647265"/>
          </a:xfrm>
          <a:prstGeom prst="rect">
            <a:avLst/>
          </a:prstGeom>
          <a:effectLst/>
        </p:spPr>
      </p:pic>
      <p:pic>
        <p:nvPicPr>
          <p:cNvPr id="208" name="Picture 14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38044" y="4075912"/>
            <a:ext cx="399607" cy="612731"/>
          </a:xfrm>
          <a:prstGeom prst="rect">
            <a:avLst/>
          </a:prstGeom>
          <a:effectLst/>
        </p:spPr>
      </p:pic>
      <p:pic>
        <p:nvPicPr>
          <p:cNvPr id="209" name="Picture 14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52974" y="4190846"/>
            <a:ext cx="399607" cy="612731"/>
          </a:xfrm>
          <a:prstGeom prst="rect">
            <a:avLst/>
          </a:prstGeom>
          <a:effectLst/>
        </p:spPr>
      </p:pic>
      <p:cxnSp>
        <p:nvCxnSpPr>
          <p:cNvPr id="210" name="Connettore 1 115"/>
          <p:cNvCxnSpPr/>
          <p:nvPr/>
        </p:nvCxnSpPr>
        <p:spPr>
          <a:xfrm flipV="1">
            <a:off x="6597821" y="4265607"/>
            <a:ext cx="1058329" cy="588965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211" name="Gruppo 210"/>
          <p:cNvGrpSpPr/>
          <p:nvPr/>
        </p:nvGrpSpPr>
        <p:grpSpPr>
          <a:xfrm>
            <a:off x="452398" y="4143380"/>
            <a:ext cx="2018075" cy="339491"/>
            <a:chOff x="2353220" y="5647011"/>
            <a:chExt cx="2018075" cy="339491"/>
          </a:xfrm>
        </p:grpSpPr>
        <p:sp>
          <p:nvSpPr>
            <p:cNvPr id="212" name="Rettangolo 211"/>
            <p:cNvSpPr/>
            <p:nvPr/>
          </p:nvSpPr>
          <p:spPr>
            <a:xfrm>
              <a:off x="2353220" y="5647011"/>
              <a:ext cx="1757379" cy="339491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1050" kern="0" dirty="0">
                <a:solidFill>
                  <a:prstClr val="white"/>
                </a:solidFill>
              </a:endParaRPr>
            </a:p>
          </p:txBody>
        </p:sp>
        <p:sp>
          <p:nvSpPr>
            <p:cNvPr id="213" name="Rectangle 183"/>
            <p:cNvSpPr/>
            <p:nvPr/>
          </p:nvSpPr>
          <p:spPr>
            <a:xfrm>
              <a:off x="2377825" y="5703082"/>
              <a:ext cx="1993470" cy="25391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</a:rPr>
                <a:t>Technological domain</a:t>
              </a:r>
            </a:p>
          </p:txBody>
        </p:sp>
        <p:sp>
          <p:nvSpPr>
            <p:cNvPr id="214" name="Ovale 107"/>
            <p:cNvSpPr/>
            <p:nvPr/>
          </p:nvSpPr>
          <p:spPr>
            <a:xfrm>
              <a:off x="2399415" y="5702625"/>
              <a:ext cx="209060" cy="20821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635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t-IT" sz="105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15" name="Rounded Rectangle 52"/>
          <p:cNvSpPr/>
          <p:nvPr/>
        </p:nvSpPr>
        <p:spPr>
          <a:xfrm>
            <a:off x="7359766" y="3568172"/>
            <a:ext cx="1191309" cy="162904"/>
          </a:xfrm>
          <a:prstGeom prst="roundRect">
            <a:avLst>
              <a:gd name="adj" fmla="val 7790"/>
            </a:avLst>
          </a:prstGeom>
          <a:solidFill>
            <a:srgbClr val="F79646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76431">
              <a:defRPr/>
            </a:pPr>
            <a:r>
              <a:rPr lang="en-US" sz="800" kern="0" dirty="0">
                <a:solidFill>
                  <a:prstClr val="black"/>
                </a:solidFill>
              </a:rPr>
              <a:t>OpenStack controller</a:t>
            </a:r>
          </a:p>
        </p:txBody>
      </p:sp>
      <p:grpSp>
        <p:nvGrpSpPr>
          <p:cNvPr id="217" name="Gruppo 156"/>
          <p:cNvGrpSpPr/>
          <p:nvPr/>
        </p:nvGrpSpPr>
        <p:grpSpPr>
          <a:xfrm>
            <a:off x="7901827" y="4222910"/>
            <a:ext cx="260811" cy="188302"/>
            <a:chOff x="5067352" y="3460624"/>
            <a:chExt cx="345818" cy="249675"/>
          </a:xfrm>
          <a:effectLst/>
        </p:grpSpPr>
        <p:sp>
          <p:nvSpPr>
            <p:cNvPr id="218" name="Angolo ripiegato 217"/>
            <p:cNvSpPr/>
            <p:nvPr/>
          </p:nvSpPr>
          <p:spPr>
            <a:xfrm>
              <a:off x="5067352" y="3460624"/>
              <a:ext cx="345818" cy="249675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100" kern="0" dirty="0">
                <a:solidFill>
                  <a:prstClr val="black"/>
                </a:solidFill>
              </a:endParaRPr>
            </a:p>
          </p:txBody>
        </p:sp>
        <p:pic>
          <p:nvPicPr>
            <p:cNvPr id="219" name="Picture 2" descr="E:\Tesi\Poster\PhDPosterPackage2016\Pictures\storage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5134149" y="3484276"/>
              <a:ext cx="210423" cy="210423"/>
            </a:xfrm>
            <a:prstGeom prst="rect">
              <a:avLst/>
            </a:prstGeom>
            <a:noFill/>
          </p:spPr>
        </p:pic>
      </p:grpSp>
      <p:grpSp>
        <p:nvGrpSpPr>
          <p:cNvPr id="220" name="Gruppo 40"/>
          <p:cNvGrpSpPr/>
          <p:nvPr/>
        </p:nvGrpSpPr>
        <p:grpSpPr>
          <a:xfrm>
            <a:off x="7767207" y="3930444"/>
            <a:ext cx="260811" cy="188302"/>
            <a:chOff x="7072339" y="3091952"/>
            <a:chExt cx="345818" cy="249675"/>
          </a:xfrm>
          <a:effectLst/>
        </p:grpSpPr>
        <p:sp>
          <p:nvSpPr>
            <p:cNvPr id="221" name="Angolo ripiegato 220"/>
            <p:cNvSpPr/>
            <p:nvPr/>
          </p:nvSpPr>
          <p:spPr>
            <a:xfrm>
              <a:off x="7072339" y="3091952"/>
              <a:ext cx="345818" cy="249675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100" kern="0" dirty="0">
                <a:solidFill>
                  <a:prstClr val="black"/>
                </a:solidFill>
              </a:endParaRPr>
            </a:p>
          </p:txBody>
        </p:sp>
        <p:pic>
          <p:nvPicPr>
            <p:cNvPr id="222" name="Picture 2" descr="http://upload.wikimedia.org/wikipedia/commons/d/d8/Adblock_logo_%26_wordmark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588" y="3100918"/>
              <a:ext cx="244068" cy="22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4" name="Connettore 1 115"/>
          <p:cNvCxnSpPr/>
          <p:nvPr/>
        </p:nvCxnSpPr>
        <p:spPr>
          <a:xfrm>
            <a:off x="6536691" y="4971368"/>
            <a:ext cx="1886324" cy="336956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225" name="Gruppo 137"/>
          <p:cNvGrpSpPr>
            <a:grpSpLocks noChangeAspect="1"/>
          </p:cNvGrpSpPr>
          <p:nvPr/>
        </p:nvGrpSpPr>
        <p:grpSpPr>
          <a:xfrm>
            <a:off x="8420221" y="4916934"/>
            <a:ext cx="1042993" cy="689854"/>
            <a:chOff x="7066377" y="5715013"/>
            <a:chExt cx="1265950" cy="936512"/>
          </a:xfrm>
          <a:effectLst/>
        </p:grpSpPr>
        <p:sp>
          <p:nvSpPr>
            <p:cNvPr id="226" name="Nuvola 225"/>
            <p:cNvSpPr/>
            <p:nvPr/>
          </p:nvSpPr>
          <p:spPr>
            <a:xfrm>
              <a:off x="7066377" y="5841163"/>
              <a:ext cx="1265950" cy="810362"/>
            </a:xfrm>
            <a:prstGeom prst="cloud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rgbClr val="B4B9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800" kern="0" dirty="0">
                  <a:solidFill>
                    <a:srgbClr val="0070C0"/>
                  </a:solidFill>
                </a:rPr>
                <a:t>Internet</a:t>
              </a:r>
              <a:endParaRPr lang="en-US" sz="900" kern="0" dirty="0">
                <a:solidFill>
                  <a:srgbClr val="0070C0"/>
                </a:solidFill>
              </a:endParaRPr>
            </a:p>
          </p:txBody>
        </p:sp>
        <p:pic>
          <p:nvPicPr>
            <p:cNvPr id="227" name="Picture 23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01845" y="5715013"/>
              <a:ext cx="414214" cy="414213"/>
            </a:xfrm>
            <a:prstGeom prst="rect">
              <a:avLst/>
            </a:prstGeom>
          </p:spPr>
        </p:pic>
      </p:grpSp>
      <p:sp>
        <p:nvSpPr>
          <p:cNvPr id="228" name="Figura a mano libera 227"/>
          <p:cNvSpPr/>
          <p:nvPr/>
        </p:nvSpPr>
        <p:spPr>
          <a:xfrm>
            <a:off x="3909313" y="4065838"/>
            <a:ext cx="5128355" cy="1105050"/>
          </a:xfrm>
          <a:custGeom>
            <a:avLst/>
            <a:gdLst>
              <a:gd name="connsiteX0" fmla="*/ 0 w 6504317"/>
              <a:gd name="connsiteY0" fmla="*/ 299050 h 1541253"/>
              <a:gd name="connsiteX1" fmla="*/ 431320 w 6504317"/>
              <a:gd name="connsiteY1" fmla="*/ 600974 h 1541253"/>
              <a:gd name="connsiteX2" fmla="*/ 1647645 w 6504317"/>
              <a:gd name="connsiteY2" fmla="*/ 1101306 h 1541253"/>
              <a:gd name="connsiteX3" fmla="*/ 2173856 w 6504317"/>
              <a:gd name="connsiteY3" fmla="*/ 1135812 h 1541253"/>
              <a:gd name="connsiteX4" fmla="*/ 2734573 w 6504317"/>
              <a:gd name="connsiteY4" fmla="*/ 1109933 h 1541253"/>
              <a:gd name="connsiteX5" fmla="*/ 3157268 w 6504317"/>
              <a:gd name="connsiteY5" fmla="*/ 980536 h 1541253"/>
              <a:gd name="connsiteX6" fmla="*/ 3856007 w 6504317"/>
              <a:gd name="connsiteY6" fmla="*/ 514710 h 1541253"/>
              <a:gd name="connsiteX7" fmla="*/ 4252822 w 6504317"/>
              <a:gd name="connsiteY7" fmla="*/ 255918 h 1541253"/>
              <a:gd name="connsiteX8" fmla="*/ 4580626 w 6504317"/>
              <a:gd name="connsiteY8" fmla="*/ 40257 h 1541253"/>
              <a:gd name="connsiteX9" fmla="*/ 4684143 w 6504317"/>
              <a:gd name="connsiteY9" fmla="*/ 23004 h 1541253"/>
              <a:gd name="connsiteX10" fmla="*/ 4692769 w 6504317"/>
              <a:gd name="connsiteY10" fmla="*/ 178280 h 1541253"/>
              <a:gd name="connsiteX11" fmla="*/ 4692769 w 6504317"/>
              <a:gd name="connsiteY11" fmla="*/ 445699 h 1541253"/>
              <a:gd name="connsiteX12" fmla="*/ 4226943 w 6504317"/>
              <a:gd name="connsiteY12" fmla="*/ 540589 h 1541253"/>
              <a:gd name="connsiteX13" fmla="*/ 3890513 w 6504317"/>
              <a:gd name="connsiteY13" fmla="*/ 566468 h 1541253"/>
              <a:gd name="connsiteX14" fmla="*/ 3579962 w 6504317"/>
              <a:gd name="connsiteY14" fmla="*/ 885646 h 1541253"/>
              <a:gd name="connsiteX15" fmla="*/ 3847381 w 6504317"/>
              <a:gd name="connsiteY15" fmla="*/ 1058174 h 1541253"/>
              <a:gd name="connsiteX16" fmla="*/ 5348377 w 6504317"/>
              <a:gd name="connsiteY16" fmla="*/ 1368725 h 1541253"/>
              <a:gd name="connsiteX17" fmla="*/ 6504317 w 6504317"/>
              <a:gd name="connsiteY17" fmla="*/ 1541253 h 1541253"/>
              <a:gd name="connsiteX0" fmla="*/ 0 w 6504317"/>
              <a:gd name="connsiteY0" fmla="*/ 310522 h 1552725"/>
              <a:gd name="connsiteX1" fmla="*/ 431320 w 6504317"/>
              <a:gd name="connsiteY1" fmla="*/ 612446 h 1552725"/>
              <a:gd name="connsiteX2" fmla="*/ 1647645 w 6504317"/>
              <a:gd name="connsiteY2" fmla="*/ 1112778 h 1552725"/>
              <a:gd name="connsiteX3" fmla="*/ 2173856 w 6504317"/>
              <a:gd name="connsiteY3" fmla="*/ 1147284 h 1552725"/>
              <a:gd name="connsiteX4" fmla="*/ 2734573 w 6504317"/>
              <a:gd name="connsiteY4" fmla="*/ 1121405 h 1552725"/>
              <a:gd name="connsiteX5" fmla="*/ 3157268 w 6504317"/>
              <a:gd name="connsiteY5" fmla="*/ 992008 h 1552725"/>
              <a:gd name="connsiteX6" fmla="*/ 3856007 w 6504317"/>
              <a:gd name="connsiteY6" fmla="*/ 526182 h 1552725"/>
              <a:gd name="connsiteX7" fmla="*/ 4252822 w 6504317"/>
              <a:gd name="connsiteY7" fmla="*/ 267390 h 1552725"/>
              <a:gd name="connsiteX8" fmla="*/ 4580626 w 6504317"/>
              <a:gd name="connsiteY8" fmla="*/ 51729 h 1552725"/>
              <a:gd name="connsiteX9" fmla="*/ 4684143 w 6504317"/>
              <a:gd name="connsiteY9" fmla="*/ 34476 h 1552725"/>
              <a:gd name="connsiteX10" fmla="*/ 4692769 w 6504317"/>
              <a:gd name="connsiteY10" fmla="*/ 457171 h 1552725"/>
              <a:gd name="connsiteX11" fmla="*/ 4226943 w 6504317"/>
              <a:gd name="connsiteY11" fmla="*/ 552061 h 1552725"/>
              <a:gd name="connsiteX12" fmla="*/ 3890513 w 6504317"/>
              <a:gd name="connsiteY12" fmla="*/ 577940 h 1552725"/>
              <a:gd name="connsiteX13" fmla="*/ 3579962 w 6504317"/>
              <a:gd name="connsiteY13" fmla="*/ 897118 h 1552725"/>
              <a:gd name="connsiteX14" fmla="*/ 3847381 w 6504317"/>
              <a:gd name="connsiteY14" fmla="*/ 1069646 h 1552725"/>
              <a:gd name="connsiteX15" fmla="*/ 5348377 w 6504317"/>
              <a:gd name="connsiteY15" fmla="*/ 1380197 h 1552725"/>
              <a:gd name="connsiteX16" fmla="*/ 6504317 w 6504317"/>
              <a:gd name="connsiteY16" fmla="*/ 1552725 h 1552725"/>
              <a:gd name="connsiteX0" fmla="*/ 0 w 6504317"/>
              <a:gd name="connsiteY0" fmla="*/ 259292 h 1501495"/>
              <a:gd name="connsiteX1" fmla="*/ 431320 w 6504317"/>
              <a:gd name="connsiteY1" fmla="*/ 561216 h 1501495"/>
              <a:gd name="connsiteX2" fmla="*/ 1647645 w 6504317"/>
              <a:gd name="connsiteY2" fmla="*/ 1061548 h 1501495"/>
              <a:gd name="connsiteX3" fmla="*/ 2173856 w 6504317"/>
              <a:gd name="connsiteY3" fmla="*/ 1096054 h 1501495"/>
              <a:gd name="connsiteX4" fmla="*/ 2734573 w 6504317"/>
              <a:gd name="connsiteY4" fmla="*/ 1070175 h 1501495"/>
              <a:gd name="connsiteX5" fmla="*/ 3157268 w 6504317"/>
              <a:gd name="connsiteY5" fmla="*/ 940778 h 1501495"/>
              <a:gd name="connsiteX6" fmla="*/ 3856007 w 6504317"/>
              <a:gd name="connsiteY6" fmla="*/ 474952 h 1501495"/>
              <a:gd name="connsiteX7" fmla="*/ 4252822 w 6504317"/>
              <a:gd name="connsiteY7" fmla="*/ 216160 h 1501495"/>
              <a:gd name="connsiteX8" fmla="*/ 4580626 w 6504317"/>
              <a:gd name="connsiteY8" fmla="*/ 499 h 1501495"/>
              <a:gd name="connsiteX9" fmla="*/ 4725332 w 6504317"/>
              <a:gd name="connsiteY9" fmla="*/ 164479 h 1501495"/>
              <a:gd name="connsiteX10" fmla="*/ 4692769 w 6504317"/>
              <a:gd name="connsiteY10" fmla="*/ 405941 h 1501495"/>
              <a:gd name="connsiteX11" fmla="*/ 4226943 w 6504317"/>
              <a:gd name="connsiteY11" fmla="*/ 500831 h 1501495"/>
              <a:gd name="connsiteX12" fmla="*/ 3890513 w 6504317"/>
              <a:gd name="connsiteY12" fmla="*/ 526710 h 1501495"/>
              <a:gd name="connsiteX13" fmla="*/ 3579962 w 6504317"/>
              <a:gd name="connsiteY13" fmla="*/ 845888 h 1501495"/>
              <a:gd name="connsiteX14" fmla="*/ 3847381 w 6504317"/>
              <a:gd name="connsiteY14" fmla="*/ 1018416 h 1501495"/>
              <a:gd name="connsiteX15" fmla="*/ 5348377 w 6504317"/>
              <a:gd name="connsiteY15" fmla="*/ 1328967 h 1501495"/>
              <a:gd name="connsiteX16" fmla="*/ 6504317 w 6504317"/>
              <a:gd name="connsiteY16" fmla="*/ 1501495 h 1501495"/>
              <a:gd name="connsiteX0" fmla="*/ 0 w 6504317"/>
              <a:gd name="connsiteY0" fmla="*/ 260726 h 1502929"/>
              <a:gd name="connsiteX1" fmla="*/ 431320 w 6504317"/>
              <a:gd name="connsiteY1" fmla="*/ 562650 h 1502929"/>
              <a:gd name="connsiteX2" fmla="*/ 1647645 w 6504317"/>
              <a:gd name="connsiteY2" fmla="*/ 1062982 h 1502929"/>
              <a:gd name="connsiteX3" fmla="*/ 2173856 w 6504317"/>
              <a:gd name="connsiteY3" fmla="*/ 1097488 h 1502929"/>
              <a:gd name="connsiteX4" fmla="*/ 2734573 w 6504317"/>
              <a:gd name="connsiteY4" fmla="*/ 1071609 h 1502929"/>
              <a:gd name="connsiteX5" fmla="*/ 3157268 w 6504317"/>
              <a:gd name="connsiteY5" fmla="*/ 942212 h 1502929"/>
              <a:gd name="connsiteX6" fmla="*/ 3856007 w 6504317"/>
              <a:gd name="connsiteY6" fmla="*/ 476386 h 1502929"/>
              <a:gd name="connsiteX7" fmla="*/ 4252822 w 6504317"/>
              <a:gd name="connsiteY7" fmla="*/ 217594 h 1502929"/>
              <a:gd name="connsiteX8" fmla="*/ 4580626 w 6504317"/>
              <a:gd name="connsiteY8" fmla="*/ 1933 h 1502929"/>
              <a:gd name="connsiteX9" fmla="*/ 4725332 w 6504317"/>
              <a:gd name="connsiteY9" fmla="*/ 165913 h 1502929"/>
              <a:gd name="connsiteX10" fmla="*/ 4692769 w 6504317"/>
              <a:gd name="connsiteY10" fmla="*/ 407375 h 1502929"/>
              <a:gd name="connsiteX11" fmla="*/ 4226943 w 6504317"/>
              <a:gd name="connsiteY11" fmla="*/ 502265 h 1502929"/>
              <a:gd name="connsiteX12" fmla="*/ 3890513 w 6504317"/>
              <a:gd name="connsiteY12" fmla="*/ 528144 h 1502929"/>
              <a:gd name="connsiteX13" fmla="*/ 3579962 w 6504317"/>
              <a:gd name="connsiteY13" fmla="*/ 847322 h 1502929"/>
              <a:gd name="connsiteX14" fmla="*/ 3847381 w 6504317"/>
              <a:gd name="connsiteY14" fmla="*/ 1019850 h 1502929"/>
              <a:gd name="connsiteX15" fmla="*/ 5348377 w 6504317"/>
              <a:gd name="connsiteY15" fmla="*/ 1330401 h 1502929"/>
              <a:gd name="connsiteX16" fmla="*/ 6504317 w 6504317"/>
              <a:gd name="connsiteY16" fmla="*/ 1502929 h 1502929"/>
              <a:gd name="connsiteX0" fmla="*/ 0 w 6504317"/>
              <a:gd name="connsiteY0" fmla="*/ 260726 h 1502929"/>
              <a:gd name="connsiteX1" fmla="*/ 431320 w 6504317"/>
              <a:gd name="connsiteY1" fmla="*/ 562650 h 1502929"/>
              <a:gd name="connsiteX2" fmla="*/ 1647645 w 6504317"/>
              <a:gd name="connsiteY2" fmla="*/ 1062982 h 1502929"/>
              <a:gd name="connsiteX3" fmla="*/ 2173856 w 6504317"/>
              <a:gd name="connsiteY3" fmla="*/ 1097488 h 1502929"/>
              <a:gd name="connsiteX4" fmla="*/ 2734573 w 6504317"/>
              <a:gd name="connsiteY4" fmla="*/ 1071609 h 1502929"/>
              <a:gd name="connsiteX5" fmla="*/ 3157268 w 6504317"/>
              <a:gd name="connsiteY5" fmla="*/ 942212 h 1502929"/>
              <a:gd name="connsiteX6" fmla="*/ 3856007 w 6504317"/>
              <a:gd name="connsiteY6" fmla="*/ 476386 h 1502929"/>
              <a:gd name="connsiteX7" fmla="*/ 4244584 w 6504317"/>
              <a:gd name="connsiteY7" fmla="*/ 217594 h 1502929"/>
              <a:gd name="connsiteX8" fmla="*/ 4580626 w 6504317"/>
              <a:gd name="connsiteY8" fmla="*/ 1933 h 1502929"/>
              <a:gd name="connsiteX9" fmla="*/ 4725332 w 6504317"/>
              <a:gd name="connsiteY9" fmla="*/ 165913 h 1502929"/>
              <a:gd name="connsiteX10" fmla="*/ 4692769 w 6504317"/>
              <a:gd name="connsiteY10" fmla="*/ 407375 h 1502929"/>
              <a:gd name="connsiteX11" fmla="*/ 4226943 w 6504317"/>
              <a:gd name="connsiteY11" fmla="*/ 502265 h 1502929"/>
              <a:gd name="connsiteX12" fmla="*/ 3890513 w 6504317"/>
              <a:gd name="connsiteY12" fmla="*/ 528144 h 1502929"/>
              <a:gd name="connsiteX13" fmla="*/ 3579962 w 6504317"/>
              <a:gd name="connsiteY13" fmla="*/ 847322 h 1502929"/>
              <a:gd name="connsiteX14" fmla="*/ 3847381 w 6504317"/>
              <a:gd name="connsiteY14" fmla="*/ 1019850 h 1502929"/>
              <a:gd name="connsiteX15" fmla="*/ 5348377 w 6504317"/>
              <a:gd name="connsiteY15" fmla="*/ 1330401 h 1502929"/>
              <a:gd name="connsiteX16" fmla="*/ 6504317 w 6504317"/>
              <a:gd name="connsiteY16" fmla="*/ 1502929 h 1502929"/>
              <a:gd name="connsiteX0" fmla="*/ 0 w 6504317"/>
              <a:gd name="connsiteY0" fmla="*/ 260726 h 1502929"/>
              <a:gd name="connsiteX1" fmla="*/ 431320 w 6504317"/>
              <a:gd name="connsiteY1" fmla="*/ 562650 h 1502929"/>
              <a:gd name="connsiteX2" fmla="*/ 1647645 w 6504317"/>
              <a:gd name="connsiteY2" fmla="*/ 1062982 h 1502929"/>
              <a:gd name="connsiteX3" fmla="*/ 2173856 w 6504317"/>
              <a:gd name="connsiteY3" fmla="*/ 1097488 h 1502929"/>
              <a:gd name="connsiteX4" fmla="*/ 2734573 w 6504317"/>
              <a:gd name="connsiteY4" fmla="*/ 1071609 h 1502929"/>
              <a:gd name="connsiteX5" fmla="*/ 3157268 w 6504317"/>
              <a:gd name="connsiteY5" fmla="*/ 942212 h 1502929"/>
              <a:gd name="connsiteX6" fmla="*/ 3856007 w 6504317"/>
              <a:gd name="connsiteY6" fmla="*/ 476386 h 1502929"/>
              <a:gd name="connsiteX7" fmla="*/ 4244584 w 6504317"/>
              <a:gd name="connsiteY7" fmla="*/ 217594 h 1502929"/>
              <a:gd name="connsiteX8" fmla="*/ 4580626 w 6504317"/>
              <a:gd name="connsiteY8" fmla="*/ 1933 h 1502929"/>
              <a:gd name="connsiteX9" fmla="*/ 4725332 w 6504317"/>
              <a:gd name="connsiteY9" fmla="*/ 165913 h 1502929"/>
              <a:gd name="connsiteX10" fmla="*/ 4692769 w 6504317"/>
              <a:gd name="connsiteY10" fmla="*/ 407375 h 1502929"/>
              <a:gd name="connsiteX11" fmla="*/ 4226943 w 6504317"/>
              <a:gd name="connsiteY11" fmla="*/ 502265 h 1502929"/>
              <a:gd name="connsiteX12" fmla="*/ 3956416 w 6504317"/>
              <a:gd name="connsiteY12" fmla="*/ 626998 h 1502929"/>
              <a:gd name="connsiteX13" fmla="*/ 3579962 w 6504317"/>
              <a:gd name="connsiteY13" fmla="*/ 847322 h 1502929"/>
              <a:gd name="connsiteX14" fmla="*/ 3847381 w 6504317"/>
              <a:gd name="connsiteY14" fmla="*/ 1019850 h 1502929"/>
              <a:gd name="connsiteX15" fmla="*/ 5348377 w 6504317"/>
              <a:gd name="connsiteY15" fmla="*/ 1330401 h 1502929"/>
              <a:gd name="connsiteX16" fmla="*/ 6504317 w 6504317"/>
              <a:gd name="connsiteY16" fmla="*/ 1502929 h 1502929"/>
              <a:gd name="connsiteX0" fmla="*/ 0 w 6504317"/>
              <a:gd name="connsiteY0" fmla="*/ 260726 h 1502929"/>
              <a:gd name="connsiteX1" fmla="*/ 431320 w 6504317"/>
              <a:gd name="connsiteY1" fmla="*/ 562650 h 1502929"/>
              <a:gd name="connsiteX2" fmla="*/ 1647645 w 6504317"/>
              <a:gd name="connsiteY2" fmla="*/ 1062982 h 1502929"/>
              <a:gd name="connsiteX3" fmla="*/ 2173856 w 6504317"/>
              <a:gd name="connsiteY3" fmla="*/ 1097488 h 1502929"/>
              <a:gd name="connsiteX4" fmla="*/ 2734573 w 6504317"/>
              <a:gd name="connsiteY4" fmla="*/ 1071609 h 1502929"/>
              <a:gd name="connsiteX5" fmla="*/ 3157268 w 6504317"/>
              <a:gd name="connsiteY5" fmla="*/ 942212 h 1502929"/>
              <a:gd name="connsiteX6" fmla="*/ 3856007 w 6504317"/>
              <a:gd name="connsiteY6" fmla="*/ 476386 h 1502929"/>
              <a:gd name="connsiteX7" fmla="*/ 4244584 w 6504317"/>
              <a:gd name="connsiteY7" fmla="*/ 217594 h 1502929"/>
              <a:gd name="connsiteX8" fmla="*/ 4580626 w 6504317"/>
              <a:gd name="connsiteY8" fmla="*/ 1933 h 1502929"/>
              <a:gd name="connsiteX9" fmla="*/ 4725332 w 6504317"/>
              <a:gd name="connsiteY9" fmla="*/ 165913 h 1502929"/>
              <a:gd name="connsiteX10" fmla="*/ 4692769 w 6504317"/>
              <a:gd name="connsiteY10" fmla="*/ 407375 h 1502929"/>
              <a:gd name="connsiteX11" fmla="*/ 4226943 w 6504317"/>
              <a:gd name="connsiteY11" fmla="*/ 502265 h 1502929"/>
              <a:gd name="connsiteX12" fmla="*/ 3579962 w 6504317"/>
              <a:gd name="connsiteY12" fmla="*/ 847322 h 1502929"/>
              <a:gd name="connsiteX13" fmla="*/ 3847381 w 6504317"/>
              <a:gd name="connsiteY13" fmla="*/ 1019850 h 1502929"/>
              <a:gd name="connsiteX14" fmla="*/ 5348377 w 6504317"/>
              <a:gd name="connsiteY14" fmla="*/ 1330401 h 1502929"/>
              <a:gd name="connsiteX15" fmla="*/ 6504317 w 6504317"/>
              <a:gd name="connsiteY15" fmla="*/ 1502929 h 1502929"/>
              <a:gd name="connsiteX0" fmla="*/ 0 w 6504317"/>
              <a:gd name="connsiteY0" fmla="*/ 260726 h 1502929"/>
              <a:gd name="connsiteX1" fmla="*/ 431320 w 6504317"/>
              <a:gd name="connsiteY1" fmla="*/ 562650 h 1502929"/>
              <a:gd name="connsiteX2" fmla="*/ 1647645 w 6504317"/>
              <a:gd name="connsiteY2" fmla="*/ 1062982 h 1502929"/>
              <a:gd name="connsiteX3" fmla="*/ 2173856 w 6504317"/>
              <a:gd name="connsiteY3" fmla="*/ 1097488 h 1502929"/>
              <a:gd name="connsiteX4" fmla="*/ 2734573 w 6504317"/>
              <a:gd name="connsiteY4" fmla="*/ 1071609 h 1502929"/>
              <a:gd name="connsiteX5" fmla="*/ 3157268 w 6504317"/>
              <a:gd name="connsiteY5" fmla="*/ 942212 h 1502929"/>
              <a:gd name="connsiteX6" fmla="*/ 3856007 w 6504317"/>
              <a:gd name="connsiteY6" fmla="*/ 476386 h 1502929"/>
              <a:gd name="connsiteX7" fmla="*/ 4244584 w 6504317"/>
              <a:gd name="connsiteY7" fmla="*/ 217594 h 1502929"/>
              <a:gd name="connsiteX8" fmla="*/ 4580626 w 6504317"/>
              <a:gd name="connsiteY8" fmla="*/ 1933 h 1502929"/>
              <a:gd name="connsiteX9" fmla="*/ 4725332 w 6504317"/>
              <a:gd name="connsiteY9" fmla="*/ 165913 h 1502929"/>
              <a:gd name="connsiteX10" fmla="*/ 4692769 w 6504317"/>
              <a:gd name="connsiteY10" fmla="*/ 407375 h 1502929"/>
              <a:gd name="connsiteX11" fmla="*/ 4226943 w 6504317"/>
              <a:gd name="connsiteY11" fmla="*/ 502265 h 1502929"/>
              <a:gd name="connsiteX12" fmla="*/ 3579962 w 6504317"/>
              <a:gd name="connsiteY12" fmla="*/ 814371 h 1502929"/>
              <a:gd name="connsiteX13" fmla="*/ 3847381 w 6504317"/>
              <a:gd name="connsiteY13" fmla="*/ 1019850 h 1502929"/>
              <a:gd name="connsiteX14" fmla="*/ 5348377 w 6504317"/>
              <a:gd name="connsiteY14" fmla="*/ 1330401 h 1502929"/>
              <a:gd name="connsiteX15" fmla="*/ 6504317 w 6504317"/>
              <a:gd name="connsiteY15" fmla="*/ 1502929 h 1502929"/>
              <a:gd name="connsiteX0" fmla="*/ 0 w 6504317"/>
              <a:gd name="connsiteY0" fmla="*/ 262704 h 1504907"/>
              <a:gd name="connsiteX1" fmla="*/ 431320 w 6504317"/>
              <a:gd name="connsiteY1" fmla="*/ 564628 h 1504907"/>
              <a:gd name="connsiteX2" fmla="*/ 1647645 w 6504317"/>
              <a:gd name="connsiteY2" fmla="*/ 1064960 h 1504907"/>
              <a:gd name="connsiteX3" fmla="*/ 2173856 w 6504317"/>
              <a:gd name="connsiteY3" fmla="*/ 1099466 h 1504907"/>
              <a:gd name="connsiteX4" fmla="*/ 2734573 w 6504317"/>
              <a:gd name="connsiteY4" fmla="*/ 1073587 h 1504907"/>
              <a:gd name="connsiteX5" fmla="*/ 3157268 w 6504317"/>
              <a:gd name="connsiteY5" fmla="*/ 944190 h 1504907"/>
              <a:gd name="connsiteX6" fmla="*/ 3856007 w 6504317"/>
              <a:gd name="connsiteY6" fmla="*/ 478364 h 1504907"/>
              <a:gd name="connsiteX7" fmla="*/ 4244584 w 6504317"/>
              <a:gd name="connsiteY7" fmla="*/ 219572 h 1504907"/>
              <a:gd name="connsiteX8" fmla="*/ 4580626 w 6504317"/>
              <a:gd name="connsiteY8" fmla="*/ 3911 h 1504907"/>
              <a:gd name="connsiteX9" fmla="*/ 4692769 w 6504317"/>
              <a:gd name="connsiteY9" fmla="*/ 409353 h 1504907"/>
              <a:gd name="connsiteX10" fmla="*/ 4226943 w 6504317"/>
              <a:gd name="connsiteY10" fmla="*/ 504243 h 1504907"/>
              <a:gd name="connsiteX11" fmla="*/ 3579962 w 6504317"/>
              <a:gd name="connsiteY11" fmla="*/ 816349 h 1504907"/>
              <a:gd name="connsiteX12" fmla="*/ 3847381 w 6504317"/>
              <a:gd name="connsiteY12" fmla="*/ 1021828 h 1504907"/>
              <a:gd name="connsiteX13" fmla="*/ 5348377 w 6504317"/>
              <a:gd name="connsiteY13" fmla="*/ 1332379 h 1504907"/>
              <a:gd name="connsiteX14" fmla="*/ 6504317 w 6504317"/>
              <a:gd name="connsiteY14" fmla="*/ 1504907 h 1504907"/>
              <a:gd name="connsiteX0" fmla="*/ 0 w 6504317"/>
              <a:gd name="connsiteY0" fmla="*/ 258996 h 1501199"/>
              <a:gd name="connsiteX1" fmla="*/ 431320 w 6504317"/>
              <a:gd name="connsiteY1" fmla="*/ 560920 h 1501199"/>
              <a:gd name="connsiteX2" fmla="*/ 1647645 w 6504317"/>
              <a:gd name="connsiteY2" fmla="*/ 1061252 h 1501199"/>
              <a:gd name="connsiteX3" fmla="*/ 2173856 w 6504317"/>
              <a:gd name="connsiteY3" fmla="*/ 1095758 h 1501199"/>
              <a:gd name="connsiteX4" fmla="*/ 2734573 w 6504317"/>
              <a:gd name="connsiteY4" fmla="*/ 1069879 h 1501199"/>
              <a:gd name="connsiteX5" fmla="*/ 3157268 w 6504317"/>
              <a:gd name="connsiteY5" fmla="*/ 940482 h 1501199"/>
              <a:gd name="connsiteX6" fmla="*/ 3856007 w 6504317"/>
              <a:gd name="connsiteY6" fmla="*/ 474656 h 1501199"/>
              <a:gd name="connsiteX7" fmla="*/ 4244584 w 6504317"/>
              <a:gd name="connsiteY7" fmla="*/ 215864 h 1501199"/>
              <a:gd name="connsiteX8" fmla="*/ 4580626 w 6504317"/>
              <a:gd name="connsiteY8" fmla="*/ 203 h 1501199"/>
              <a:gd name="connsiteX9" fmla="*/ 4692769 w 6504317"/>
              <a:gd name="connsiteY9" fmla="*/ 405645 h 1501199"/>
              <a:gd name="connsiteX10" fmla="*/ 4226943 w 6504317"/>
              <a:gd name="connsiteY10" fmla="*/ 500535 h 1501199"/>
              <a:gd name="connsiteX11" fmla="*/ 3579962 w 6504317"/>
              <a:gd name="connsiteY11" fmla="*/ 812641 h 1501199"/>
              <a:gd name="connsiteX12" fmla="*/ 3847381 w 6504317"/>
              <a:gd name="connsiteY12" fmla="*/ 1018120 h 1501199"/>
              <a:gd name="connsiteX13" fmla="*/ 5348377 w 6504317"/>
              <a:gd name="connsiteY13" fmla="*/ 1328671 h 1501199"/>
              <a:gd name="connsiteX14" fmla="*/ 6504317 w 6504317"/>
              <a:gd name="connsiteY14" fmla="*/ 1501199 h 1501199"/>
              <a:gd name="connsiteX0" fmla="*/ 0 w 6504317"/>
              <a:gd name="connsiteY0" fmla="*/ 250762 h 1492965"/>
              <a:gd name="connsiteX1" fmla="*/ 431320 w 6504317"/>
              <a:gd name="connsiteY1" fmla="*/ 552686 h 1492965"/>
              <a:gd name="connsiteX2" fmla="*/ 1647645 w 6504317"/>
              <a:gd name="connsiteY2" fmla="*/ 1053018 h 1492965"/>
              <a:gd name="connsiteX3" fmla="*/ 2173856 w 6504317"/>
              <a:gd name="connsiteY3" fmla="*/ 1087524 h 1492965"/>
              <a:gd name="connsiteX4" fmla="*/ 2734573 w 6504317"/>
              <a:gd name="connsiteY4" fmla="*/ 1061645 h 1492965"/>
              <a:gd name="connsiteX5" fmla="*/ 3157268 w 6504317"/>
              <a:gd name="connsiteY5" fmla="*/ 932248 h 1492965"/>
              <a:gd name="connsiteX6" fmla="*/ 3856007 w 6504317"/>
              <a:gd name="connsiteY6" fmla="*/ 466422 h 1492965"/>
              <a:gd name="connsiteX7" fmla="*/ 4244584 w 6504317"/>
              <a:gd name="connsiteY7" fmla="*/ 207630 h 1492965"/>
              <a:gd name="connsiteX8" fmla="*/ 4745382 w 6504317"/>
              <a:gd name="connsiteY8" fmla="*/ 207 h 1492965"/>
              <a:gd name="connsiteX9" fmla="*/ 4692769 w 6504317"/>
              <a:gd name="connsiteY9" fmla="*/ 397411 h 1492965"/>
              <a:gd name="connsiteX10" fmla="*/ 4226943 w 6504317"/>
              <a:gd name="connsiteY10" fmla="*/ 492301 h 1492965"/>
              <a:gd name="connsiteX11" fmla="*/ 3579962 w 6504317"/>
              <a:gd name="connsiteY11" fmla="*/ 804407 h 1492965"/>
              <a:gd name="connsiteX12" fmla="*/ 3847381 w 6504317"/>
              <a:gd name="connsiteY12" fmla="*/ 1009886 h 1492965"/>
              <a:gd name="connsiteX13" fmla="*/ 5348377 w 6504317"/>
              <a:gd name="connsiteY13" fmla="*/ 1320437 h 1492965"/>
              <a:gd name="connsiteX14" fmla="*/ 6504317 w 6504317"/>
              <a:gd name="connsiteY14" fmla="*/ 1492965 h 1492965"/>
              <a:gd name="connsiteX0" fmla="*/ 0 w 6504317"/>
              <a:gd name="connsiteY0" fmla="*/ 275463 h 1517666"/>
              <a:gd name="connsiteX1" fmla="*/ 431320 w 6504317"/>
              <a:gd name="connsiteY1" fmla="*/ 577387 h 1517666"/>
              <a:gd name="connsiteX2" fmla="*/ 1647645 w 6504317"/>
              <a:gd name="connsiteY2" fmla="*/ 1077719 h 1517666"/>
              <a:gd name="connsiteX3" fmla="*/ 2173856 w 6504317"/>
              <a:gd name="connsiteY3" fmla="*/ 1112225 h 1517666"/>
              <a:gd name="connsiteX4" fmla="*/ 2734573 w 6504317"/>
              <a:gd name="connsiteY4" fmla="*/ 1086346 h 1517666"/>
              <a:gd name="connsiteX5" fmla="*/ 3157268 w 6504317"/>
              <a:gd name="connsiteY5" fmla="*/ 956949 h 1517666"/>
              <a:gd name="connsiteX6" fmla="*/ 3856007 w 6504317"/>
              <a:gd name="connsiteY6" fmla="*/ 491123 h 1517666"/>
              <a:gd name="connsiteX7" fmla="*/ 4244584 w 6504317"/>
              <a:gd name="connsiteY7" fmla="*/ 232331 h 1517666"/>
              <a:gd name="connsiteX8" fmla="*/ 4720669 w 6504317"/>
              <a:gd name="connsiteY8" fmla="*/ 194 h 1517666"/>
              <a:gd name="connsiteX9" fmla="*/ 4692769 w 6504317"/>
              <a:gd name="connsiteY9" fmla="*/ 422112 h 1517666"/>
              <a:gd name="connsiteX10" fmla="*/ 4226943 w 6504317"/>
              <a:gd name="connsiteY10" fmla="*/ 517002 h 1517666"/>
              <a:gd name="connsiteX11" fmla="*/ 3579962 w 6504317"/>
              <a:gd name="connsiteY11" fmla="*/ 829108 h 1517666"/>
              <a:gd name="connsiteX12" fmla="*/ 3847381 w 6504317"/>
              <a:gd name="connsiteY12" fmla="*/ 1034587 h 1517666"/>
              <a:gd name="connsiteX13" fmla="*/ 5348377 w 6504317"/>
              <a:gd name="connsiteY13" fmla="*/ 1345138 h 1517666"/>
              <a:gd name="connsiteX14" fmla="*/ 6504317 w 6504317"/>
              <a:gd name="connsiteY14" fmla="*/ 1517666 h 1517666"/>
              <a:gd name="connsiteX0" fmla="*/ 0 w 6504317"/>
              <a:gd name="connsiteY0" fmla="*/ 277386 h 1519589"/>
              <a:gd name="connsiteX1" fmla="*/ 431320 w 6504317"/>
              <a:gd name="connsiteY1" fmla="*/ 579310 h 1519589"/>
              <a:gd name="connsiteX2" fmla="*/ 1647645 w 6504317"/>
              <a:gd name="connsiteY2" fmla="*/ 1079642 h 1519589"/>
              <a:gd name="connsiteX3" fmla="*/ 2173856 w 6504317"/>
              <a:gd name="connsiteY3" fmla="*/ 1114148 h 1519589"/>
              <a:gd name="connsiteX4" fmla="*/ 2734573 w 6504317"/>
              <a:gd name="connsiteY4" fmla="*/ 1088269 h 1519589"/>
              <a:gd name="connsiteX5" fmla="*/ 3157268 w 6504317"/>
              <a:gd name="connsiteY5" fmla="*/ 958872 h 1519589"/>
              <a:gd name="connsiteX6" fmla="*/ 3856007 w 6504317"/>
              <a:gd name="connsiteY6" fmla="*/ 493046 h 1519589"/>
              <a:gd name="connsiteX7" fmla="*/ 4244584 w 6504317"/>
              <a:gd name="connsiteY7" fmla="*/ 234254 h 1519589"/>
              <a:gd name="connsiteX8" fmla="*/ 4720669 w 6504317"/>
              <a:gd name="connsiteY8" fmla="*/ 2117 h 1519589"/>
              <a:gd name="connsiteX9" fmla="*/ 4684531 w 6504317"/>
              <a:gd name="connsiteY9" fmla="*/ 374608 h 1519589"/>
              <a:gd name="connsiteX10" fmla="*/ 4226943 w 6504317"/>
              <a:gd name="connsiteY10" fmla="*/ 518925 h 1519589"/>
              <a:gd name="connsiteX11" fmla="*/ 3579962 w 6504317"/>
              <a:gd name="connsiteY11" fmla="*/ 831031 h 1519589"/>
              <a:gd name="connsiteX12" fmla="*/ 3847381 w 6504317"/>
              <a:gd name="connsiteY12" fmla="*/ 1036510 h 1519589"/>
              <a:gd name="connsiteX13" fmla="*/ 5348377 w 6504317"/>
              <a:gd name="connsiteY13" fmla="*/ 1347061 h 1519589"/>
              <a:gd name="connsiteX14" fmla="*/ 6504317 w 6504317"/>
              <a:gd name="connsiteY14" fmla="*/ 1519589 h 1519589"/>
              <a:gd name="connsiteX0" fmla="*/ 0 w 6504317"/>
              <a:gd name="connsiteY0" fmla="*/ 294737 h 1536940"/>
              <a:gd name="connsiteX1" fmla="*/ 431320 w 6504317"/>
              <a:gd name="connsiteY1" fmla="*/ 596661 h 1536940"/>
              <a:gd name="connsiteX2" fmla="*/ 1647645 w 6504317"/>
              <a:gd name="connsiteY2" fmla="*/ 1096993 h 1536940"/>
              <a:gd name="connsiteX3" fmla="*/ 2173856 w 6504317"/>
              <a:gd name="connsiteY3" fmla="*/ 1131499 h 1536940"/>
              <a:gd name="connsiteX4" fmla="*/ 2734573 w 6504317"/>
              <a:gd name="connsiteY4" fmla="*/ 1105620 h 1536940"/>
              <a:gd name="connsiteX5" fmla="*/ 3157268 w 6504317"/>
              <a:gd name="connsiteY5" fmla="*/ 976223 h 1536940"/>
              <a:gd name="connsiteX6" fmla="*/ 3856007 w 6504317"/>
              <a:gd name="connsiteY6" fmla="*/ 510397 h 1536940"/>
              <a:gd name="connsiteX7" fmla="*/ 4244584 w 6504317"/>
              <a:gd name="connsiteY7" fmla="*/ 251605 h 1536940"/>
              <a:gd name="connsiteX8" fmla="*/ 4720669 w 6504317"/>
              <a:gd name="connsiteY8" fmla="*/ 19468 h 1536940"/>
              <a:gd name="connsiteX9" fmla="*/ 4684531 w 6504317"/>
              <a:gd name="connsiteY9" fmla="*/ 391959 h 1536940"/>
              <a:gd name="connsiteX10" fmla="*/ 4226943 w 6504317"/>
              <a:gd name="connsiteY10" fmla="*/ 536276 h 1536940"/>
              <a:gd name="connsiteX11" fmla="*/ 3579962 w 6504317"/>
              <a:gd name="connsiteY11" fmla="*/ 848382 h 1536940"/>
              <a:gd name="connsiteX12" fmla="*/ 3847381 w 6504317"/>
              <a:gd name="connsiteY12" fmla="*/ 1053861 h 1536940"/>
              <a:gd name="connsiteX13" fmla="*/ 5348377 w 6504317"/>
              <a:gd name="connsiteY13" fmla="*/ 1364412 h 1536940"/>
              <a:gd name="connsiteX14" fmla="*/ 6504317 w 6504317"/>
              <a:gd name="connsiteY14" fmla="*/ 1536940 h 1536940"/>
              <a:gd name="connsiteX0" fmla="*/ 0 w 6504317"/>
              <a:gd name="connsiteY0" fmla="*/ 287026 h 1529229"/>
              <a:gd name="connsiteX1" fmla="*/ 431320 w 6504317"/>
              <a:gd name="connsiteY1" fmla="*/ 588950 h 1529229"/>
              <a:gd name="connsiteX2" fmla="*/ 1647645 w 6504317"/>
              <a:gd name="connsiteY2" fmla="*/ 1089282 h 1529229"/>
              <a:gd name="connsiteX3" fmla="*/ 2173856 w 6504317"/>
              <a:gd name="connsiteY3" fmla="*/ 1123788 h 1529229"/>
              <a:gd name="connsiteX4" fmla="*/ 2734573 w 6504317"/>
              <a:gd name="connsiteY4" fmla="*/ 1097909 h 1529229"/>
              <a:gd name="connsiteX5" fmla="*/ 3157268 w 6504317"/>
              <a:gd name="connsiteY5" fmla="*/ 968512 h 1529229"/>
              <a:gd name="connsiteX6" fmla="*/ 3856007 w 6504317"/>
              <a:gd name="connsiteY6" fmla="*/ 502686 h 1529229"/>
              <a:gd name="connsiteX7" fmla="*/ 4244584 w 6504317"/>
              <a:gd name="connsiteY7" fmla="*/ 243894 h 1529229"/>
              <a:gd name="connsiteX8" fmla="*/ 4803047 w 6504317"/>
              <a:gd name="connsiteY8" fmla="*/ 19995 h 1529229"/>
              <a:gd name="connsiteX9" fmla="*/ 4684531 w 6504317"/>
              <a:gd name="connsiteY9" fmla="*/ 384248 h 1529229"/>
              <a:gd name="connsiteX10" fmla="*/ 4226943 w 6504317"/>
              <a:gd name="connsiteY10" fmla="*/ 528565 h 1529229"/>
              <a:gd name="connsiteX11" fmla="*/ 3579962 w 6504317"/>
              <a:gd name="connsiteY11" fmla="*/ 840671 h 1529229"/>
              <a:gd name="connsiteX12" fmla="*/ 3847381 w 6504317"/>
              <a:gd name="connsiteY12" fmla="*/ 1046150 h 1529229"/>
              <a:gd name="connsiteX13" fmla="*/ 5348377 w 6504317"/>
              <a:gd name="connsiteY13" fmla="*/ 1356701 h 1529229"/>
              <a:gd name="connsiteX14" fmla="*/ 6504317 w 6504317"/>
              <a:gd name="connsiteY14" fmla="*/ 1529229 h 1529229"/>
              <a:gd name="connsiteX0" fmla="*/ 0 w 6504317"/>
              <a:gd name="connsiteY0" fmla="*/ 287026 h 1529229"/>
              <a:gd name="connsiteX1" fmla="*/ 431320 w 6504317"/>
              <a:gd name="connsiteY1" fmla="*/ 588950 h 1529229"/>
              <a:gd name="connsiteX2" fmla="*/ 1647645 w 6504317"/>
              <a:gd name="connsiteY2" fmla="*/ 1089282 h 1529229"/>
              <a:gd name="connsiteX3" fmla="*/ 2173856 w 6504317"/>
              <a:gd name="connsiteY3" fmla="*/ 1123788 h 1529229"/>
              <a:gd name="connsiteX4" fmla="*/ 2734573 w 6504317"/>
              <a:gd name="connsiteY4" fmla="*/ 1097909 h 1529229"/>
              <a:gd name="connsiteX5" fmla="*/ 3157268 w 6504317"/>
              <a:gd name="connsiteY5" fmla="*/ 968512 h 1529229"/>
              <a:gd name="connsiteX6" fmla="*/ 3856007 w 6504317"/>
              <a:gd name="connsiteY6" fmla="*/ 502686 h 1529229"/>
              <a:gd name="connsiteX7" fmla="*/ 4244584 w 6504317"/>
              <a:gd name="connsiteY7" fmla="*/ 243894 h 1529229"/>
              <a:gd name="connsiteX8" fmla="*/ 4803047 w 6504317"/>
              <a:gd name="connsiteY8" fmla="*/ 19995 h 1529229"/>
              <a:gd name="connsiteX9" fmla="*/ 4684531 w 6504317"/>
              <a:gd name="connsiteY9" fmla="*/ 384248 h 1529229"/>
              <a:gd name="connsiteX10" fmla="*/ 4309322 w 6504317"/>
              <a:gd name="connsiteY10" fmla="*/ 619181 h 1529229"/>
              <a:gd name="connsiteX11" fmla="*/ 3579962 w 6504317"/>
              <a:gd name="connsiteY11" fmla="*/ 840671 h 1529229"/>
              <a:gd name="connsiteX12" fmla="*/ 3847381 w 6504317"/>
              <a:gd name="connsiteY12" fmla="*/ 1046150 h 1529229"/>
              <a:gd name="connsiteX13" fmla="*/ 5348377 w 6504317"/>
              <a:gd name="connsiteY13" fmla="*/ 1356701 h 1529229"/>
              <a:gd name="connsiteX14" fmla="*/ 6504317 w 6504317"/>
              <a:gd name="connsiteY14" fmla="*/ 1529229 h 1529229"/>
              <a:gd name="connsiteX0" fmla="*/ 0 w 6504317"/>
              <a:gd name="connsiteY0" fmla="*/ 287026 h 1529229"/>
              <a:gd name="connsiteX1" fmla="*/ 431320 w 6504317"/>
              <a:gd name="connsiteY1" fmla="*/ 588950 h 1529229"/>
              <a:gd name="connsiteX2" fmla="*/ 1647645 w 6504317"/>
              <a:gd name="connsiteY2" fmla="*/ 1089282 h 1529229"/>
              <a:gd name="connsiteX3" fmla="*/ 2173856 w 6504317"/>
              <a:gd name="connsiteY3" fmla="*/ 1123788 h 1529229"/>
              <a:gd name="connsiteX4" fmla="*/ 2734573 w 6504317"/>
              <a:gd name="connsiteY4" fmla="*/ 1097909 h 1529229"/>
              <a:gd name="connsiteX5" fmla="*/ 3157268 w 6504317"/>
              <a:gd name="connsiteY5" fmla="*/ 968512 h 1529229"/>
              <a:gd name="connsiteX6" fmla="*/ 3856007 w 6504317"/>
              <a:gd name="connsiteY6" fmla="*/ 502686 h 1529229"/>
              <a:gd name="connsiteX7" fmla="*/ 4244584 w 6504317"/>
              <a:gd name="connsiteY7" fmla="*/ 243894 h 1529229"/>
              <a:gd name="connsiteX8" fmla="*/ 4803047 w 6504317"/>
              <a:gd name="connsiteY8" fmla="*/ 19995 h 1529229"/>
              <a:gd name="connsiteX9" fmla="*/ 4684531 w 6504317"/>
              <a:gd name="connsiteY9" fmla="*/ 384248 h 1529229"/>
              <a:gd name="connsiteX10" fmla="*/ 4309322 w 6504317"/>
              <a:gd name="connsiteY10" fmla="*/ 619181 h 1529229"/>
              <a:gd name="connsiteX11" fmla="*/ 3703530 w 6504317"/>
              <a:gd name="connsiteY11" fmla="*/ 832433 h 1529229"/>
              <a:gd name="connsiteX12" fmla="*/ 3847381 w 6504317"/>
              <a:gd name="connsiteY12" fmla="*/ 1046150 h 1529229"/>
              <a:gd name="connsiteX13" fmla="*/ 5348377 w 6504317"/>
              <a:gd name="connsiteY13" fmla="*/ 1356701 h 1529229"/>
              <a:gd name="connsiteX14" fmla="*/ 6504317 w 6504317"/>
              <a:gd name="connsiteY14" fmla="*/ 1529229 h 1529229"/>
              <a:gd name="connsiteX0" fmla="*/ 0 w 6504317"/>
              <a:gd name="connsiteY0" fmla="*/ 287026 h 1529229"/>
              <a:gd name="connsiteX1" fmla="*/ 431320 w 6504317"/>
              <a:gd name="connsiteY1" fmla="*/ 588950 h 1529229"/>
              <a:gd name="connsiteX2" fmla="*/ 1647645 w 6504317"/>
              <a:gd name="connsiteY2" fmla="*/ 1089282 h 1529229"/>
              <a:gd name="connsiteX3" fmla="*/ 2173856 w 6504317"/>
              <a:gd name="connsiteY3" fmla="*/ 1123788 h 1529229"/>
              <a:gd name="connsiteX4" fmla="*/ 2734573 w 6504317"/>
              <a:gd name="connsiteY4" fmla="*/ 1097909 h 1529229"/>
              <a:gd name="connsiteX5" fmla="*/ 3157268 w 6504317"/>
              <a:gd name="connsiteY5" fmla="*/ 968512 h 1529229"/>
              <a:gd name="connsiteX6" fmla="*/ 3856007 w 6504317"/>
              <a:gd name="connsiteY6" fmla="*/ 502686 h 1529229"/>
              <a:gd name="connsiteX7" fmla="*/ 4244584 w 6504317"/>
              <a:gd name="connsiteY7" fmla="*/ 243894 h 1529229"/>
              <a:gd name="connsiteX8" fmla="*/ 4803047 w 6504317"/>
              <a:gd name="connsiteY8" fmla="*/ 19995 h 1529229"/>
              <a:gd name="connsiteX9" fmla="*/ 4684531 w 6504317"/>
              <a:gd name="connsiteY9" fmla="*/ 384248 h 1529229"/>
              <a:gd name="connsiteX10" fmla="*/ 4309322 w 6504317"/>
              <a:gd name="connsiteY10" fmla="*/ 619181 h 1529229"/>
              <a:gd name="connsiteX11" fmla="*/ 3703530 w 6504317"/>
              <a:gd name="connsiteY11" fmla="*/ 832433 h 1529229"/>
              <a:gd name="connsiteX12" fmla="*/ 4012138 w 6504317"/>
              <a:gd name="connsiteY12" fmla="*/ 1021436 h 1529229"/>
              <a:gd name="connsiteX13" fmla="*/ 5348377 w 6504317"/>
              <a:gd name="connsiteY13" fmla="*/ 1356701 h 1529229"/>
              <a:gd name="connsiteX14" fmla="*/ 6504317 w 6504317"/>
              <a:gd name="connsiteY14" fmla="*/ 1529229 h 1529229"/>
              <a:gd name="connsiteX0" fmla="*/ 0 w 6232468"/>
              <a:gd name="connsiteY0" fmla="*/ 287026 h 1586894"/>
              <a:gd name="connsiteX1" fmla="*/ 431320 w 6232468"/>
              <a:gd name="connsiteY1" fmla="*/ 588950 h 1586894"/>
              <a:gd name="connsiteX2" fmla="*/ 1647645 w 6232468"/>
              <a:gd name="connsiteY2" fmla="*/ 1089282 h 1586894"/>
              <a:gd name="connsiteX3" fmla="*/ 2173856 w 6232468"/>
              <a:gd name="connsiteY3" fmla="*/ 1123788 h 1586894"/>
              <a:gd name="connsiteX4" fmla="*/ 2734573 w 6232468"/>
              <a:gd name="connsiteY4" fmla="*/ 1097909 h 1586894"/>
              <a:gd name="connsiteX5" fmla="*/ 3157268 w 6232468"/>
              <a:gd name="connsiteY5" fmla="*/ 968512 h 1586894"/>
              <a:gd name="connsiteX6" fmla="*/ 3856007 w 6232468"/>
              <a:gd name="connsiteY6" fmla="*/ 502686 h 1586894"/>
              <a:gd name="connsiteX7" fmla="*/ 4244584 w 6232468"/>
              <a:gd name="connsiteY7" fmla="*/ 243894 h 1586894"/>
              <a:gd name="connsiteX8" fmla="*/ 4803047 w 6232468"/>
              <a:gd name="connsiteY8" fmla="*/ 19995 h 1586894"/>
              <a:gd name="connsiteX9" fmla="*/ 4684531 w 6232468"/>
              <a:gd name="connsiteY9" fmla="*/ 384248 h 1586894"/>
              <a:gd name="connsiteX10" fmla="*/ 4309322 w 6232468"/>
              <a:gd name="connsiteY10" fmla="*/ 619181 h 1586894"/>
              <a:gd name="connsiteX11" fmla="*/ 3703530 w 6232468"/>
              <a:gd name="connsiteY11" fmla="*/ 832433 h 1586894"/>
              <a:gd name="connsiteX12" fmla="*/ 4012138 w 6232468"/>
              <a:gd name="connsiteY12" fmla="*/ 1021436 h 1586894"/>
              <a:gd name="connsiteX13" fmla="*/ 5348377 w 6232468"/>
              <a:gd name="connsiteY13" fmla="*/ 1356701 h 1586894"/>
              <a:gd name="connsiteX14" fmla="*/ 6232468 w 6232468"/>
              <a:gd name="connsiteY14" fmla="*/ 1586894 h 1586894"/>
              <a:gd name="connsiteX0" fmla="*/ 0 w 6232468"/>
              <a:gd name="connsiteY0" fmla="*/ 287026 h 1586894"/>
              <a:gd name="connsiteX1" fmla="*/ 431320 w 6232468"/>
              <a:gd name="connsiteY1" fmla="*/ 588950 h 1586894"/>
              <a:gd name="connsiteX2" fmla="*/ 1647645 w 6232468"/>
              <a:gd name="connsiteY2" fmla="*/ 1089282 h 1586894"/>
              <a:gd name="connsiteX3" fmla="*/ 2173856 w 6232468"/>
              <a:gd name="connsiteY3" fmla="*/ 1123788 h 1586894"/>
              <a:gd name="connsiteX4" fmla="*/ 2734573 w 6232468"/>
              <a:gd name="connsiteY4" fmla="*/ 1097909 h 1586894"/>
              <a:gd name="connsiteX5" fmla="*/ 3157268 w 6232468"/>
              <a:gd name="connsiteY5" fmla="*/ 968512 h 1586894"/>
              <a:gd name="connsiteX6" fmla="*/ 3856007 w 6232468"/>
              <a:gd name="connsiteY6" fmla="*/ 502686 h 1586894"/>
              <a:gd name="connsiteX7" fmla="*/ 4244584 w 6232468"/>
              <a:gd name="connsiteY7" fmla="*/ 243894 h 1586894"/>
              <a:gd name="connsiteX8" fmla="*/ 4803047 w 6232468"/>
              <a:gd name="connsiteY8" fmla="*/ 19995 h 1586894"/>
              <a:gd name="connsiteX9" fmla="*/ 4684531 w 6232468"/>
              <a:gd name="connsiteY9" fmla="*/ 384248 h 1586894"/>
              <a:gd name="connsiteX10" fmla="*/ 4309322 w 6232468"/>
              <a:gd name="connsiteY10" fmla="*/ 619181 h 1586894"/>
              <a:gd name="connsiteX11" fmla="*/ 3703530 w 6232468"/>
              <a:gd name="connsiteY11" fmla="*/ 832433 h 1586894"/>
              <a:gd name="connsiteX12" fmla="*/ 4012138 w 6232468"/>
              <a:gd name="connsiteY12" fmla="*/ 1021436 h 1586894"/>
              <a:gd name="connsiteX13" fmla="*/ 6232468 w 6232468"/>
              <a:gd name="connsiteY13" fmla="*/ 1586894 h 1586894"/>
              <a:gd name="connsiteX0" fmla="*/ 0 w 6232468"/>
              <a:gd name="connsiteY0" fmla="*/ 287026 h 1586894"/>
              <a:gd name="connsiteX1" fmla="*/ 431320 w 6232468"/>
              <a:gd name="connsiteY1" fmla="*/ 588950 h 1586894"/>
              <a:gd name="connsiteX2" fmla="*/ 1647645 w 6232468"/>
              <a:gd name="connsiteY2" fmla="*/ 1089282 h 1586894"/>
              <a:gd name="connsiteX3" fmla="*/ 2173856 w 6232468"/>
              <a:gd name="connsiteY3" fmla="*/ 1123788 h 1586894"/>
              <a:gd name="connsiteX4" fmla="*/ 2734573 w 6232468"/>
              <a:gd name="connsiteY4" fmla="*/ 1097909 h 1586894"/>
              <a:gd name="connsiteX5" fmla="*/ 3157268 w 6232468"/>
              <a:gd name="connsiteY5" fmla="*/ 968512 h 1586894"/>
              <a:gd name="connsiteX6" fmla="*/ 3856007 w 6232468"/>
              <a:gd name="connsiteY6" fmla="*/ 502686 h 1586894"/>
              <a:gd name="connsiteX7" fmla="*/ 4244584 w 6232468"/>
              <a:gd name="connsiteY7" fmla="*/ 243894 h 1586894"/>
              <a:gd name="connsiteX8" fmla="*/ 4803047 w 6232468"/>
              <a:gd name="connsiteY8" fmla="*/ 19995 h 1586894"/>
              <a:gd name="connsiteX9" fmla="*/ 4684531 w 6232468"/>
              <a:gd name="connsiteY9" fmla="*/ 384248 h 1586894"/>
              <a:gd name="connsiteX10" fmla="*/ 4309322 w 6232468"/>
              <a:gd name="connsiteY10" fmla="*/ 619181 h 1586894"/>
              <a:gd name="connsiteX11" fmla="*/ 3728244 w 6232468"/>
              <a:gd name="connsiteY11" fmla="*/ 840670 h 1586894"/>
              <a:gd name="connsiteX12" fmla="*/ 4012138 w 6232468"/>
              <a:gd name="connsiteY12" fmla="*/ 1021436 h 1586894"/>
              <a:gd name="connsiteX13" fmla="*/ 6232468 w 6232468"/>
              <a:gd name="connsiteY13" fmla="*/ 1586894 h 1586894"/>
              <a:gd name="connsiteX0" fmla="*/ 0 w 6232468"/>
              <a:gd name="connsiteY0" fmla="*/ 287026 h 1586894"/>
              <a:gd name="connsiteX1" fmla="*/ 431320 w 6232468"/>
              <a:gd name="connsiteY1" fmla="*/ 588950 h 1586894"/>
              <a:gd name="connsiteX2" fmla="*/ 1647645 w 6232468"/>
              <a:gd name="connsiteY2" fmla="*/ 1064569 h 1586894"/>
              <a:gd name="connsiteX3" fmla="*/ 2173856 w 6232468"/>
              <a:gd name="connsiteY3" fmla="*/ 1123788 h 1586894"/>
              <a:gd name="connsiteX4" fmla="*/ 2734573 w 6232468"/>
              <a:gd name="connsiteY4" fmla="*/ 1097909 h 1586894"/>
              <a:gd name="connsiteX5" fmla="*/ 3157268 w 6232468"/>
              <a:gd name="connsiteY5" fmla="*/ 968512 h 1586894"/>
              <a:gd name="connsiteX6" fmla="*/ 3856007 w 6232468"/>
              <a:gd name="connsiteY6" fmla="*/ 502686 h 1586894"/>
              <a:gd name="connsiteX7" fmla="*/ 4244584 w 6232468"/>
              <a:gd name="connsiteY7" fmla="*/ 243894 h 1586894"/>
              <a:gd name="connsiteX8" fmla="*/ 4803047 w 6232468"/>
              <a:gd name="connsiteY8" fmla="*/ 19995 h 1586894"/>
              <a:gd name="connsiteX9" fmla="*/ 4684531 w 6232468"/>
              <a:gd name="connsiteY9" fmla="*/ 384248 h 1586894"/>
              <a:gd name="connsiteX10" fmla="*/ 4309322 w 6232468"/>
              <a:gd name="connsiteY10" fmla="*/ 619181 h 1586894"/>
              <a:gd name="connsiteX11" fmla="*/ 3728244 w 6232468"/>
              <a:gd name="connsiteY11" fmla="*/ 840670 h 1586894"/>
              <a:gd name="connsiteX12" fmla="*/ 4012138 w 6232468"/>
              <a:gd name="connsiteY12" fmla="*/ 1021436 h 1586894"/>
              <a:gd name="connsiteX13" fmla="*/ 6232468 w 6232468"/>
              <a:gd name="connsiteY13" fmla="*/ 1586894 h 1586894"/>
              <a:gd name="connsiteX0" fmla="*/ 0 w 6232468"/>
              <a:gd name="connsiteY0" fmla="*/ 287026 h 1586894"/>
              <a:gd name="connsiteX1" fmla="*/ 431320 w 6232468"/>
              <a:gd name="connsiteY1" fmla="*/ 588950 h 1586894"/>
              <a:gd name="connsiteX2" fmla="*/ 1647645 w 6232468"/>
              <a:gd name="connsiteY2" fmla="*/ 1064569 h 1586894"/>
              <a:gd name="connsiteX3" fmla="*/ 2173856 w 6232468"/>
              <a:gd name="connsiteY3" fmla="*/ 1123788 h 1586894"/>
              <a:gd name="connsiteX4" fmla="*/ 2734573 w 6232468"/>
              <a:gd name="connsiteY4" fmla="*/ 1097909 h 1586894"/>
              <a:gd name="connsiteX5" fmla="*/ 3157268 w 6232468"/>
              <a:gd name="connsiteY5" fmla="*/ 968512 h 1586894"/>
              <a:gd name="connsiteX6" fmla="*/ 3856007 w 6232468"/>
              <a:gd name="connsiteY6" fmla="*/ 502686 h 1586894"/>
              <a:gd name="connsiteX7" fmla="*/ 4244584 w 6232468"/>
              <a:gd name="connsiteY7" fmla="*/ 243894 h 1586894"/>
              <a:gd name="connsiteX8" fmla="*/ 4803047 w 6232468"/>
              <a:gd name="connsiteY8" fmla="*/ 19995 h 1586894"/>
              <a:gd name="connsiteX9" fmla="*/ 4684531 w 6232468"/>
              <a:gd name="connsiteY9" fmla="*/ 384248 h 1586894"/>
              <a:gd name="connsiteX10" fmla="*/ 4309322 w 6232468"/>
              <a:gd name="connsiteY10" fmla="*/ 619181 h 1586894"/>
              <a:gd name="connsiteX11" fmla="*/ 3785909 w 6232468"/>
              <a:gd name="connsiteY11" fmla="*/ 832432 h 1586894"/>
              <a:gd name="connsiteX12" fmla="*/ 4012138 w 6232468"/>
              <a:gd name="connsiteY12" fmla="*/ 1021436 h 1586894"/>
              <a:gd name="connsiteX13" fmla="*/ 6232468 w 6232468"/>
              <a:gd name="connsiteY13" fmla="*/ 1586894 h 1586894"/>
              <a:gd name="connsiteX0" fmla="*/ 0 w 6232468"/>
              <a:gd name="connsiteY0" fmla="*/ 287026 h 1586894"/>
              <a:gd name="connsiteX1" fmla="*/ 431320 w 6232468"/>
              <a:gd name="connsiteY1" fmla="*/ 588950 h 1586894"/>
              <a:gd name="connsiteX2" fmla="*/ 1647645 w 6232468"/>
              <a:gd name="connsiteY2" fmla="*/ 1064569 h 1586894"/>
              <a:gd name="connsiteX3" fmla="*/ 2173856 w 6232468"/>
              <a:gd name="connsiteY3" fmla="*/ 1123788 h 1586894"/>
              <a:gd name="connsiteX4" fmla="*/ 2734573 w 6232468"/>
              <a:gd name="connsiteY4" fmla="*/ 1097909 h 1586894"/>
              <a:gd name="connsiteX5" fmla="*/ 3157268 w 6232468"/>
              <a:gd name="connsiteY5" fmla="*/ 968512 h 1586894"/>
              <a:gd name="connsiteX6" fmla="*/ 3856007 w 6232468"/>
              <a:gd name="connsiteY6" fmla="*/ 502686 h 1586894"/>
              <a:gd name="connsiteX7" fmla="*/ 4244584 w 6232468"/>
              <a:gd name="connsiteY7" fmla="*/ 243894 h 1586894"/>
              <a:gd name="connsiteX8" fmla="*/ 4803047 w 6232468"/>
              <a:gd name="connsiteY8" fmla="*/ 19995 h 1586894"/>
              <a:gd name="connsiteX9" fmla="*/ 4684531 w 6232468"/>
              <a:gd name="connsiteY9" fmla="*/ 384248 h 1586894"/>
              <a:gd name="connsiteX10" fmla="*/ 4309322 w 6232468"/>
              <a:gd name="connsiteY10" fmla="*/ 619181 h 1586894"/>
              <a:gd name="connsiteX11" fmla="*/ 3785909 w 6232468"/>
              <a:gd name="connsiteY11" fmla="*/ 832432 h 1586894"/>
              <a:gd name="connsiteX12" fmla="*/ 4053327 w 6232468"/>
              <a:gd name="connsiteY12" fmla="*/ 1004960 h 1586894"/>
              <a:gd name="connsiteX13" fmla="*/ 6232468 w 6232468"/>
              <a:gd name="connsiteY13" fmla="*/ 1586894 h 1586894"/>
              <a:gd name="connsiteX0" fmla="*/ 0 w 6232468"/>
              <a:gd name="connsiteY0" fmla="*/ 287026 h 1586894"/>
              <a:gd name="connsiteX1" fmla="*/ 431320 w 6232468"/>
              <a:gd name="connsiteY1" fmla="*/ 588950 h 1586894"/>
              <a:gd name="connsiteX2" fmla="*/ 1647645 w 6232468"/>
              <a:gd name="connsiteY2" fmla="*/ 1064569 h 1586894"/>
              <a:gd name="connsiteX3" fmla="*/ 2173856 w 6232468"/>
              <a:gd name="connsiteY3" fmla="*/ 1123788 h 1586894"/>
              <a:gd name="connsiteX4" fmla="*/ 2734573 w 6232468"/>
              <a:gd name="connsiteY4" fmla="*/ 1097909 h 1586894"/>
              <a:gd name="connsiteX5" fmla="*/ 3157268 w 6232468"/>
              <a:gd name="connsiteY5" fmla="*/ 968512 h 1586894"/>
              <a:gd name="connsiteX6" fmla="*/ 3856007 w 6232468"/>
              <a:gd name="connsiteY6" fmla="*/ 502686 h 1586894"/>
              <a:gd name="connsiteX7" fmla="*/ 4244584 w 6232468"/>
              <a:gd name="connsiteY7" fmla="*/ 243894 h 1586894"/>
              <a:gd name="connsiteX8" fmla="*/ 4803047 w 6232468"/>
              <a:gd name="connsiteY8" fmla="*/ 19995 h 1586894"/>
              <a:gd name="connsiteX9" fmla="*/ 4684531 w 6232468"/>
              <a:gd name="connsiteY9" fmla="*/ 384248 h 1586894"/>
              <a:gd name="connsiteX10" fmla="*/ 4309322 w 6232468"/>
              <a:gd name="connsiteY10" fmla="*/ 619181 h 1586894"/>
              <a:gd name="connsiteX11" fmla="*/ 3785909 w 6232468"/>
              <a:gd name="connsiteY11" fmla="*/ 832432 h 1586894"/>
              <a:gd name="connsiteX12" fmla="*/ 6232468 w 6232468"/>
              <a:gd name="connsiteY12" fmla="*/ 1586894 h 1586894"/>
              <a:gd name="connsiteX0" fmla="*/ 0 w 6232468"/>
              <a:gd name="connsiteY0" fmla="*/ 287026 h 1586894"/>
              <a:gd name="connsiteX1" fmla="*/ 431320 w 6232468"/>
              <a:gd name="connsiteY1" fmla="*/ 588950 h 1586894"/>
              <a:gd name="connsiteX2" fmla="*/ 1647645 w 6232468"/>
              <a:gd name="connsiteY2" fmla="*/ 1064569 h 1586894"/>
              <a:gd name="connsiteX3" fmla="*/ 2173856 w 6232468"/>
              <a:gd name="connsiteY3" fmla="*/ 1123788 h 1586894"/>
              <a:gd name="connsiteX4" fmla="*/ 2734573 w 6232468"/>
              <a:gd name="connsiteY4" fmla="*/ 1097909 h 1586894"/>
              <a:gd name="connsiteX5" fmla="*/ 3157268 w 6232468"/>
              <a:gd name="connsiteY5" fmla="*/ 968512 h 1586894"/>
              <a:gd name="connsiteX6" fmla="*/ 3856007 w 6232468"/>
              <a:gd name="connsiteY6" fmla="*/ 502686 h 1586894"/>
              <a:gd name="connsiteX7" fmla="*/ 4244584 w 6232468"/>
              <a:gd name="connsiteY7" fmla="*/ 243894 h 1586894"/>
              <a:gd name="connsiteX8" fmla="*/ 4803047 w 6232468"/>
              <a:gd name="connsiteY8" fmla="*/ 19995 h 1586894"/>
              <a:gd name="connsiteX9" fmla="*/ 4684531 w 6232468"/>
              <a:gd name="connsiteY9" fmla="*/ 384248 h 1586894"/>
              <a:gd name="connsiteX10" fmla="*/ 4309322 w 6232468"/>
              <a:gd name="connsiteY10" fmla="*/ 619181 h 1586894"/>
              <a:gd name="connsiteX11" fmla="*/ 3794147 w 6232468"/>
              <a:gd name="connsiteY11" fmla="*/ 955999 h 1586894"/>
              <a:gd name="connsiteX12" fmla="*/ 6232468 w 6232468"/>
              <a:gd name="connsiteY12" fmla="*/ 1586894 h 1586894"/>
              <a:gd name="connsiteX0" fmla="*/ 0 w 6232468"/>
              <a:gd name="connsiteY0" fmla="*/ 287026 h 1586894"/>
              <a:gd name="connsiteX1" fmla="*/ 431320 w 6232468"/>
              <a:gd name="connsiteY1" fmla="*/ 588950 h 1586894"/>
              <a:gd name="connsiteX2" fmla="*/ 1647645 w 6232468"/>
              <a:gd name="connsiteY2" fmla="*/ 1064569 h 1586894"/>
              <a:gd name="connsiteX3" fmla="*/ 2173856 w 6232468"/>
              <a:gd name="connsiteY3" fmla="*/ 1123788 h 1586894"/>
              <a:gd name="connsiteX4" fmla="*/ 2734573 w 6232468"/>
              <a:gd name="connsiteY4" fmla="*/ 1097909 h 1586894"/>
              <a:gd name="connsiteX5" fmla="*/ 3157268 w 6232468"/>
              <a:gd name="connsiteY5" fmla="*/ 968512 h 1586894"/>
              <a:gd name="connsiteX6" fmla="*/ 3856007 w 6232468"/>
              <a:gd name="connsiteY6" fmla="*/ 502686 h 1586894"/>
              <a:gd name="connsiteX7" fmla="*/ 4244584 w 6232468"/>
              <a:gd name="connsiteY7" fmla="*/ 243894 h 1586894"/>
              <a:gd name="connsiteX8" fmla="*/ 4803047 w 6232468"/>
              <a:gd name="connsiteY8" fmla="*/ 19995 h 1586894"/>
              <a:gd name="connsiteX9" fmla="*/ 4684531 w 6232468"/>
              <a:gd name="connsiteY9" fmla="*/ 384248 h 1586894"/>
              <a:gd name="connsiteX10" fmla="*/ 4309322 w 6232468"/>
              <a:gd name="connsiteY10" fmla="*/ 619181 h 1586894"/>
              <a:gd name="connsiteX11" fmla="*/ 3794147 w 6232468"/>
              <a:gd name="connsiteY11" fmla="*/ 955999 h 1586894"/>
              <a:gd name="connsiteX12" fmla="*/ 6232468 w 6232468"/>
              <a:gd name="connsiteY12" fmla="*/ 1586894 h 1586894"/>
              <a:gd name="connsiteX0" fmla="*/ 0 w 6232468"/>
              <a:gd name="connsiteY0" fmla="*/ 287026 h 1586894"/>
              <a:gd name="connsiteX1" fmla="*/ 431320 w 6232468"/>
              <a:gd name="connsiteY1" fmla="*/ 588950 h 1586894"/>
              <a:gd name="connsiteX2" fmla="*/ 1647645 w 6232468"/>
              <a:gd name="connsiteY2" fmla="*/ 1064569 h 1586894"/>
              <a:gd name="connsiteX3" fmla="*/ 2173856 w 6232468"/>
              <a:gd name="connsiteY3" fmla="*/ 1123788 h 1586894"/>
              <a:gd name="connsiteX4" fmla="*/ 2734573 w 6232468"/>
              <a:gd name="connsiteY4" fmla="*/ 1097909 h 1586894"/>
              <a:gd name="connsiteX5" fmla="*/ 3157268 w 6232468"/>
              <a:gd name="connsiteY5" fmla="*/ 968512 h 1586894"/>
              <a:gd name="connsiteX6" fmla="*/ 3856007 w 6232468"/>
              <a:gd name="connsiteY6" fmla="*/ 502686 h 1586894"/>
              <a:gd name="connsiteX7" fmla="*/ 4244584 w 6232468"/>
              <a:gd name="connsiteY7" fmla="*/ 243894 h 1586894"/>
              <a:gd name="connsiteX8" fmla="*/ 4803047 w 6232468"/>
              <a:gd name="connsiteY8" fmla="*/ 19995 h 1586894"/>
              <a:gd name="connsiteX9" fmla="*/ 4684531 w 6232468"/>
              <a:gd name="connsiteY9" fmla="*/ 384248 h 1586894"/>
              <a:gd name="connsiteX10" fmla="*/ 4309322 w 6232468"/>
              <a:gd name="connsiteY10" fmla="*/ 619181 h 1586894"/>
              <a:gd name="connsiteX11" fmla="*/ 3720006 w 6232468"/>
              <a:gd name="connsiteY11" fmla="*/ 898334 h 1586894"/>
              <a:gd name="connsiteX12" fmla="*/ 6232468 w 6232468"/>
              <a:gd name="connsiteY12" fmla="*/ 1586894 h 1586894"/>
              <a:gd name="connsiteX0" fmla="*/ 0 w 6075950"/>
              <a:gd name="connsiteY0" fmla="*/ 287026 h 1553942"/>
              <a:gd name="connsiteX1" fmla="*/ 431320 w 6075950"/>
              <a:gd name="connsiteY1" fmla="*/ 588950 h 1553942"/>
              <a:gd name="connsiteX2" fmla="*/ 1647645 w 6075950"/>
              <a:gd name="connsiteY2" fmla="*/ 1064569 h 1553942"/>
              <a:gd name="connsiteX3" fmla="*/ 2173856 w 6075950"/>
              <a:gd name="connsiteY3" fmla="*/ 1123788 h 1553942"/>
              <a:gd name="connsiteX4" fmla="*/ 2734573 w 6075950"/>
              <a:gd name="connsiteY4" fmla="*/ 1097909 h 1553942"/>
              <a:gd name="connsiteX5" fmla="*/ 3157268 w 6075950"/>
              <a:gd name="connsiteY5" fmla="*/ 968512 h 1553942"/>
              <a:gd name="connsiteX6" fmla="*/ 3856007 w 6075950"/>
              <a:gd name="connsiteY6" fmla="*/ 502686 h 1553942"/>
              <a:gd name="connsiteX7" fmla="*/ 4244584 w 6075950"/>
              <a:gd name="connsiteY7" fmla="*/ 243894 h 1553942"/>
              <a:gd name="connsiteX8" fmla="*/ 4803047 w 6075950"/>
              <a:gd name="connsiteY8" fmla="*/ 19995 h 1553942"/>
              <a:gd name="connsiteX9" fmla="*/ 4684531 w 6075950"/>
              <a:gd name="connsiteY9" fmla="*/ 384248 h 1553942"/>
              <a:gd name="connsiteX10" fmla="*/ 4309322 w 6075950"/>
              <a:gd name="connsiteY10" fmla="*/ 619181 h 1553942"/>
              <a:gd name="connsiteX11" fmla="*/ 3720006 w 6075950"/>
              <a:gd name="connsiteY11" fmla="*/ 898334 h 1553942"/>
              <a:gd name="connsiteX12" fmla="*/ 6075950 w 6075950"/>
              <a:gd name="connsiteY12" fmla="*/ 1553942 h 1553942"/>
              <a:gd name="connsiteX0" fmla="*/ 0 w 6075950"/>
              <a:gd name="connsiteY0" fmla="*/ 287026 h 1553942"/>
              <a:gd name="connsiteX1" fmla="*/ 431320 w 6075950"/>
              <a:gd name="connsiteY1" fmla="*/ 588950 h 1553942"/>
              <a:gd name="connsiteX2" fmla="*/ 1647645 w 6075950"/>
              <a:gd name="connsiteY2" fmla="*/ 1064569 h 1553942"/>
              <a:gd name="connsiteX3" fmla="*/ 2173856 w 6075950"/>
              <a:gd name="connsiteY3" fmla="*/ 1123788 h 1553942"/>
              <a:gd name="connsiteX4" fmla="*/ 2734573 w 6075950"/>
              <a:gd name="connsiteY4" fmla="*/ 1097909 h 1553942"/>
              <a:gd name="connsiteX5" fmla="*/ 3157268 w 6075950"/>
              <a:gd name="connsiteY5" fmla="*/ 968512 h 1553942"/>
              <a:gd name="connsiteX6" fmla="*/ 3856007 w 6075950"/>
              <a:gd name="connsiteY6" fmla="*/ 502686 h 1553942"/>
              <a:gd name="connsiteX7" fmla="*/ 4244584 w 6075950"/>
              <a:gd name="connsiteY7" fmla="*/ 243894 h 1553942"/>
              <a:gd name="connsiteX8" fmla="*/ 4803047 w 6075950"/>
              <a:gd name="connsiteY8" fmla="*/ 19995 h 1553942"/>
              <a:gd name="connsiteX9" fmla="*/ 4684531 w 6075950"/>
              <a:gd name="connsiteY9" fmla="*/ 384248 h 1553942"/>
              <a:gd name="connsiteX10" fmla="*/ 4309322 w 6075950"/>
              <a:gd name="connsiteY10" fmla="*/ 619181 h 1553942"/>
              <a:gd name="connsiteX11" fmla="*/ 3720006 w 6075950"/>
              <a:gd name="connsiteY11" fmla="*/ 898334 h 1553942"/>
              <a:gd name="connsiteX12" fmla="*/ 6075950 w 6075950"/>
              <a:gd name="connsiteY12" fmla="*/ 1553942 h 1553942"/>
              <a:gd name="connsiteX0" fmla="*/ 0 w 6075950"/>
              <a:gd name="connsiteY0" fmla="*/ 287026 h 1553942"/>
              <a:gd name="connsiteX1" fmla="*/ 431320 w 6075950"/>
              <a:gd name="connsiteY1" fmla="*/ 588950 h 1553942"/>
              <a:gd name="connsiteX2" fmla="*/ 1647645 w 6075950"/>
              <a:gd name="connsiteY2" fmla="*/ 1064569 h 1553942"/>
              <a:gd name="connsiteX3" fmla="*/ 2173856 w 6075950"/>
              <a:gd name="connsiteY3" fmla="*/ 1123788 h 1553942"/>
              <a:gd name="connsiteX4" fmla="*/ 2734573 w 6075950"/>
              <a:gd name="connsiteY4" fmla="*/ 1097909 h 1553942"/>
              <a:gd name="connsiteX5" fmla="*/ 3157268 w 6075950"/>
              <a:gd name="connsiteY5" fmla="*/ 968512 h 1553942"/>
              <a:gd name="connsiteX6" fmla="*/ 3856007 w 6075950"/>
              <a:gd name="connsiteY6" fmla="*/ 502686 h 1553942"/>
              <a:gd name="connsiteX7" fmla="*/ 4244584 w 6075950"/>
              <a:gd name="connsiteY7" fmla="*/ 243894 h 1553942"/>
              <a:gd name="connsiteX8" fmla="*/ 4803047 w 6075950"/>
              <a:gd name="connsiteY8" fmla="*/ 19995 h 1553942"/>
              <a:gd name="connsiteX9" fmla="*/ 4684531 w 6075950"/>
              <a:gd name="connsiteY9" fmla="*/ 384248 h 1553942"/>
              <a:gd name="connsiteX10" fmla="*/ 4309322 w 6075950"/>
              <a:gd name="connsiteY10" fmla="*/ 619181 h 1553942"/>
              <a:gd name="connsiteX11" fmla="*/ 3720006 w 6075950"/>
              <a:gd name="connsiteY11" fmla="*/ 881858 h 1553942"/>
              <a:gd name="connsiteX12" fmla="*/ 6075950 w 6075950"/>
              <a:gd name="connsiteY12" fmla="*/ 1553942 h 1553942"/>
              <a:gd name="connsiteX0" fmla="*/ 0 w 6075950"/>
              <a:gd name="connsiteY0" fmla="*/ 287026 h 1553942"/>
              <a:gd name="connsiteX1" fmla="*/ 431320 w 6075950"/>
              <a:gd name="connsiteY1" fmla="*/ 588950 h 1553942"/>
              <a:gd name="connsiteX2" fmla="*/ 1647645 w 6075950"/>
              <a:gd name="connsiteY2" fmla="*/ 1064569 h 1553942"/>
              <a:gd name="connsiteX3" fmla="*/ 2173856 w 6075950"/>
              <a:gd name="connsiteY3" fmla="*/ 1123788 h 1553942"/>
              <a:gd name="connsiteX4" fmla="*/ 2734573 w 6075950"/>
              <a:gd name="connsiteY4" fmla="*/ 1097909 h 1553942"/>
              <a:gd name="connsiteX5" fmla="*/ 3157268 w 6075950"/>
              <a:gd name="connsiteY5" fmla="*/ 968512 h 1553942"/>
              <a:gd name="connsiteX6" fmla="*/ 3856007 w 6075950"/>
              <a:gd name="connsiteY6" fmla="*/ 502686 h 1553942"/>
              <a:gd name="connsiteX7" fmla="*/ 4244584 w 6075950"/>
              <a:gd name="connsiteY7" fmla="*/ 243894 h 1553942"/>
              <a:gd name="connsiteX8" fmla="*/ 4803047 w 6075950"/>
              <a:gd name="connsiteY8" fmla="*/ 19995 h 1553942"/>
              <a:gd name="connsiteX9" fmla="*/ 4684531 w 6075950"/>
              <a:gd name="connsiteY9" fmla="*/ 384248 h 1553942"/>
              <a:gd name="connsiteX10" fmla="*/ 4309322 w 6075950"/>
              <a:gd name="connsiteY10" fmla="*/ 619181 h 1553942"/>
              <a:gd name="connsiteX11" fmla="*/ 3720006 w 6075950"/>
              <a:gd name="connsiteY11" fmla="*/ 881858 h 1553942"/>
              <a:gd name="connsiteX12" fmla="*/ 6075950 w 6075950"/>
              <a:gd name="connsiteY12" fmla="*/ 1553942 h 1553942"/>
              <a:gd name="connsiteX0" fmla="*/ 0 w 6075950"/>
              <a:gd name="connsiteY0" fmla="*/ 287026 h 1553942"/>
              <a:gd name="connsiteX1" fmla="*/ 431320 w 6075950"/>
              <a:gd name="connsiteY1" fmla="*/ 588950 h 1553942"/>
              <a:gd name="connsiteX2" fmla="*/ 1647645 w 6075950"/>
              <a:gd name="connsiteY2" fmla="*/ 1064569 h 1553942"/>
              <a:gd name="connsiteX3" fmla="*/ 2173856 w 6075950"/>
              <a:gd name="connsiteY3" fmla="*/ 1123788 h 1553942"/>
              <a:gd name="connsiteX4" fmla="*/ 2734573 w 6075950"/>
              <a:gd name="connsiteY4" fmla="*/ 1097909 h 1553942"/>
              <a:gd name="connsiteX5" fmla="*/ 3157268 w 6075950"/>
              <a:gd name="connsiteY5" fmla="*/ 968512 h 1553942"/>
              <a:gd name="connsiteX6" fmla="*/ 3856007 w 6075950"/>
              <a:gd name="connsiteY6" fmla="*/ 502686 h 1553942"/>
              <a:gd name="connsiteX7" fmla="*/ 4244584 w 6075950"/>
              <a:gd name="connsiteY7" fmla="*/ 243894 h 1553942"/>
              <a:gd name="connsiteX8" fmla="*/ 4803047 w 6075950"/>
              <a:gd name="connsiteY8" fmla="*/ 19995 h 1553942"/>
              <a:gd name="connsiteX9" fmla="*/ 4684531 w 6075950"/>
              <a:gd name="connsiteY9" fmla="*/ 384248 h 1553942"/>
              <a:gd name="connsiteX10" fmla="*/ 4309322 w 6075950"/>
              <a:gd name="connsiteY10" fmla="*/ 619181 h 1553942"/>
              <a:gd name="connsiteX11" fmla="*/ 3720006 w 6075950"/>
              <a:gd name="connsiteY11" fmla="*/ 881858 h 1553942"/>
              <a:gd name="connsiteX12" fmla="*/ 6075950 w 6075950"/>
              <a:gd name="connsiteY12" fmla="*/ 1553942 h 1553942"/>
              <a:gd name="connsiteX0" fmla="*/ 0 w 6075950"/>
              <a:gd name="connsiteY0" fmla="*/ 287026 h 1553942"/>
              <a:gd name="connsiteX1" fmla="*/ 431320 w 6075950"/>
              <a:gd name="connsiteY1" fmla="*/ 588950 h 1553942"/>
              <a:gd name="connsiteX2" fmla="*/ 1647645 w 6075950"/>
              <a:gd name="connsiteY2" fmla="*/ 1064569 h 1553942"/>
              <a:gd name="connsiteX3" fmla="*/ 2173856 w 6075950"/>
              <a:gd name="connsiteY3" fmla="*/ 1123788 h 1553942"/>
              <a:gd name="connsiteX4" fmla="*/ 2734573 w 6075950"/>
              <a:gd name="connsiteY4" fmla="*/ 1097909 h 1553942"/>
              <a:gd name="connsiteX5" fmla="*/ 3157268 w 6075950"/>
              <a:gd name="connsiteY5" fmla="*/ 968512 h 1553942"/>
              <a:gd name="connsiteX6" fmla="*/ 3856007 w 6075950"/>
              <a:gd name="connsiteY6" fmla="*/ 502686 h 1553942"/>
              <a:gd name="connsiteX7" fmla="*/ 4244584 w 6075950"/>
              <a:gd name="connsiteY7" fmla="*/ 243894 h 1553942"/>
              <a:gd name="connsiteX8" fmla="*/ 4803047 w 6075950"/>
              <a:gd name="connsiteY8" fmla="*/ 19995 h 1553942"/>
              <a:gd name="connsiteX9" fmla="*/ 4684531 w 6075950"/>
              <a:gd name="connsiteY9" fmla="*/ 384248 h 1553942"/>
              <a:gd name="connsiteX10" fmla="*/ 4309322 w 6075950"/>
              <a:gd name="connsiteY10" fmla="*/ 619181 h 1553942"/>
              <a:gd name="connsiteX11" fmla="*/ 3736482 w 6075950"/>
              <a:gd name="connsiteY11" fmla="*/ 857145 h 1553942"/>
              <a:gd name="connsiteX12" fmla="*/ 6075950 w 6075950"/>
              <a:gd name="connsiteY12" fmla="*/ 1553942 h 1553942"/>
              <a:gd name="connsiteX0" fmla="*/ 0 w 6075950"/>
              <a:gd name="connsiteY0" fmla="*/ 287026 h 1553942"/>
              <a:gd name="connsiteX1" fmla="*/ 431320 w 6075950"/>
              <a:gd name="connsiteY1" fmla="*/ 588950 h 1553942"/>
              <a:gd name="connsiteX2" fmla="*/ 1647645 w 6075950"/>
              <a:gd name="connsiteY2" fmla="*/ 1064569 h 1553942"/>
              <a:gd name="connsiteX3" fmla="*/ 2173856 w 6075950"/>
              <a:gd name="connsiteY3" fmla="*/ 1123788 h 1553942"/>
              <a:gd name="connsiteX4" fmla="*/ 2734573 w 6075950"/>
              <a:gd name="connsiteY4" fmla="*/ 1097909 h 1553942"/>
              <a:gd name="connsiteX5" fmla="*/ 3157268 w 6075950"/>
              <a:gd name="connsiteY5" fmla="*/ 968512 h 1553942"/>
              <a:gd name="connsiteX6" fmla="*/ 3856007 w 6075950"/>
              <a:gd name="connsiteY6" fmla="*/ 502686 h 1553942"/>
              <a:gd name="connsiteX7" fmla="*/ 4244584 w 6075950"/>
              <a:gd name="connsiteY7" fmla="*/ 243894 h 1553942"/>
              <a:gd name="connsiteX8" fmla="*/ 4803047 w 6075950"/>
              <a:gd name="connsiteY8" fmla="*/ 19995 h 1553942"/>
              <a:gd name="connsiteX9" fmla="*/ 4684531 w 6075950"/>
              <a:gd name="connsiteY9" fmla="*/ 384248 h 1553942"/>
              <a:gd name="connsiteX10" fmla="*/ 4309322 w 6075950"/>
              <a:gd name="connsiteY10" fmla="*/ 619181 h 1553942"/>
              <a:gd name="connsiteX11" fmla="*/ 3736482 w 6075950"/>
              <a:gd name="connsiteY11" fmla="*/ 857145 h 1553942"/>
              <a:gd name="connsiteX12" fmla="*/ 6075950 w 6075950"/>
              <a:gd name="connsiteY12" fmla="*/ 1553942 h 1553942"/>
              <a:gd name="connsiteX0" fmla="*/ 0 w 6075950"/>
              <a:gd name="connsiteY0" fmla="*/ 287026 h 1553942"/>
              <a:gd name="connsiteX1" fmla="*/ 431320 w 6075950"/>
              <a:gd name="connsiteY1" fmla="*/ 588950 h 1553942"/>
              <a:gd name="connsiteX2" fmla="*/ 1647645 w 6075950"/>
              <a:gd name="connsiteY2" fmla="*/ 1064569 h 1553942"/>
              <a:gd name="connsiteX3" fmla="*/ 2173856 w 6075950"/>
              <a:gd name="connsiteY3" fmla="*/ 1123788 h 1553942"/>
              <a:gd name="connsiteX4" fmla="*/ 2734573 w 6075950"/>
              <a:gd name="connsiteY4" fmla="*/ 1097909 h 1553942"/>
              <a:gd name="connsiteX5" fmla="*/ 3157268 w 6075950"/>
              <a:gd name="connsiteY5" fmla="*/ 968512 h 1553942"/>
              <a:gd name="connsiteX6" fmla="*/ 3856007 w 6075950"/>
              <a:gd name="connsiteY6" fmla="*/ 502686 h 1553942"/>
              <a:gd name="connsiteX7" fmla="*/ 4244584 w 6075950"/>
              <a:gd name="connsiteY7" fmla="*/ 243894 h 1553942"/>
              <a:gd name="connsiteX8" fmla="*/ 4803047 w 6075950"/>
              <a:gd name="connsiteY8" fmla="*/ 19995 h 1553942"/>
              <a:gd name="connsiteX9" fmla="*/ 4684531 w 6075950"/>
              <a:gd name="connsiteY9" fmla="*/ 384248 h 1553942"/>
              <a:gd name="connsiteX10" fmla="*/ 4309322 w 6075950"/>
              <a:gd name="connsiteY10" fmla="*/ 619181 h 1553942"/>
              <a:gd name="connsiteX11" fmla="*/ 3711768 w 6075950"/>
              <a:gd name="connsiteY11" fmla="*/ 873620 h 1553942"/>
              <a:gd name="connsiteX12" fmla="*/ 6075950 w 6075950"/>
              <a:gd name="connsiteY12" fmla="*/ 1553942 h 1553942"/>
              <a:gd name="connsiteX0" fmla="*/ 0 w 6075950"/>
              <a:gd name="connsiteY0" fmla="*/ 287026 h 1553942"/>
              <a:gd name="connsiteX1" fmla="*/ 431320 w 6075950"/>
              <a:gd name="connsiteY1" fmla="*/ 588950 h 1553942"/>
              <a:gd name="connsiteX2" fmla="*/ 1647645 w 6075950"/>
              <a:gd name="connsiteY2" fmla="*/ 1064569 h 1553942"/>
              <a:gd name="connsiteX3" fmla="*/ 2173856 w 6075950"/>
              <a:gd name="connsiteY3" fmla="*/ 1123788 h 1553942"/>
              <a:gd name="connsiteX4" fmla="*/ 2734573 w 6075950"/>
              <a:gd name="connsiteY4" fmla="*/ 1097909 h 1553942"/>
              <a:gd name="connsiteX5" fmla="*/ 3157268 w 6075950"/>
              <a:gd name="connsiteY5" fmla="*/ 968512 h 1553942"/>
              <a:gd name="connsiteX6" fmla="*/ 3856007 w 6075950"/>
              <a:gd name="connsiteY6" fmla="*/ 502686 h 1553942"/>
              <a:gd name="connsiteX7" fmla="*/ 4244584 w 6075950"/>
              <a:gd name="connsiteY7" fmla="*/ 243894 h 1553942"/>
              <a:gd name="connsiteX8" fmla="*/ 4803047 w 6075950"/>
              <a:gd name="connsiteY8" fmla="*/ 19995 h 1553942"/>
              <a:gd name="connsiteX9" fmla="*/ 4684531 w 6075950"/>
              <a:gd name="connsiteY9" fmla="*/ 384248 h 1553942"/>
              <a:gd name="connsiteX10" fmla="*/ 4309322 w 6075950"/>
              <a:gd name="connsiteY10" fmla="*/ 619181 h 1553942"/>
              <a:gd name="connsiteX11" fmla="*/ 3579963 w 6075950"/>
              <a:gd name="connsiteY11" fmla="*/ 988950 h 1553942"/>
              <a:gd name="connsiteX12" fmla="*/ 6075950 w 6075950"/>
              <a:gd name="connsiteY12" fmla="*/ 1553942 h 1553942"/>
              <a:gd name="connsiteX0" fmla="*/ 0 w 6075950"/>
              <a:gd name="connsiteY0" fmla="*/ 287026 h 1553942"/>
              <a:gd name="connsiteX1" fmla="*/ 431320 w 6075950"/>
              <a:gd name="connsiteY1" fmla="*/ 588950 h 1553942"/>
              <a:gd name="connsiteX2" fmla="*/ 1647645 w 6075950"/>
              <a:gd name="connsiteY2" fmla="*/ 1064569 h 1553942"/>
              <a:gd name="connsiteX3" fmla="*/ 2173856 w 6075950"/>
              <a:gd name="connsiteY3" fmla="*/ 1123788 h 1553942"/>
              <a:gd name="connsiteX4" fmla="*/ 2734573 w 6075950"/>
              <a:gd name="connsiteY4" fmla="*/ 1097909 h 1553942"/>
              <a:gd name="connsiteX5" fmla="*/ 3157268 w 6075950"/>
              <a:gd name="connsiteY5" fmla="*/ 968512 h 1553942"/>
              <a:gd name="connsiteX6" fmla="*/ 3856007 w 6075950"/>
              <a:gd name="connsiteY6" fmla="*/ 502686 h 1553942"/>
              <a:gd name="connsiteX7" fmla="*/ 4244584 w 6075950"/>
              <a:gd name="connsiteY7" fmla="*/ 243894 h 1553942"/>
              <a:gd name="connsiteX8" fmla="*/ 4803047 w 6075950"/>
              <a:gd name="connsiteY8" fmla="*/ 19995 h 1553942"/>
              <a:gd name="connsiteX9" fmla="*/ 4684531 w 6075950"/>
              <a:gd name="connsiteY9" fmla="*/ 384248 h 1553942"/>
              <a:gd name="connsiteX10" fmla="*/ 4309322 w 6075950"/>
              <a:gd name="connsiteY10" fmla="*/ 619181 h 1553942"/>
              <a:gd name="connsiteX11" fmla="*/ 3579963 w 6075950"/>
              <a:gd name="connsiteY11" fmla="*/ 988950 h 1553942"/>
              <a:gd name="connsiteX12" fmla="*/ 6075950 w 6075950"/>
              <a:gd name="connsiteY12" fmla="*/ 1553942 h 1553942"/>
              <a:gd name="connsiteX0" fmla="*/ 0 w 6075950"/>
              <a:gd name="connsiteY0" fmla="*/ 287026 h 1553942"/>
              <a:gd name="connsiteX1" fmla="*/ 431320 w 6075950"/>
              <a:gd name="connsiteY1" fmla="*/ 588950 h 1553942"/>
              <a:gd name="connsiteX2" fmla="*/ 1647645 w 6075950"/>
              <a:gd name="connsiteY2" fmla="*/ 1064569 h 1553942"/>
              <a:gd name="connsiteX3" fmla="*/ 2173856 w 6075950"/>
              <a:gd name="connsiteY3" fmla="*/ 1123788 h 1553942"/>
              <a:gd name="connsiteX4" fmla="*/ 2734573 w 6075950"/>
              <a:gd name="connsiteY4" fmla="*/ 1097909 h 1553942"/>
              <a:gd name="connsiteX5" fmla="*/ 3157268 w 6075950"/>
              <a:gd name="connsiteY5" fmla="*/ 968512 h 1553942"/>
              <a:gd name="connsiteX6" fmla="*/ 3856007 w 6075950"/>
              <a:gd name="connsiteY6" fmla="*/ 502686 h 1553942"/>
              <a:gd name="connsiteX7" fmla="*/ 4244584 w 6075950"/>
              <a:gd name="connsiteY7" fmla="*/ 243894 h 1553942"/>
              <a:gd name="connsiteX8" fmla="*/ 4803047 w 6075950"/>
              <a:gd name="connsiteY8" fmla="*/ 19995 h 1553942"/>
              <a:gd name="connsiteX9" fmla="*/ 4684531 w 6075950"/>
              <a:gd name="connsiteY9" fmla="*/ 384248 h 1553942"/>
              <a:gd name="connsiteX10" fmla="*/ 4309322 w 6075950"/>
              <a:gd name="connsiteY10" fmla="*/ 594468 h 1553942"/>
              <a:gd name="connsiteX11" fmla="*/ 3579963 w 6075950"/>
              <a:gd name="connsiteY11" fmla="*/ 988950 h 1553942"/>
              <a:gd name="connsiteX12" fmla="*/ 6075950 w 6075950"/>
              <a:gd name="connsiteY12" fmla="*/ 1553942 h 1553942"/>
              <a:gd name="connsiteX0" fmla="*/ 0 w 6075950"/>
              <a:gd name="connsiteY0" fmla="*/ 287026 h 1553942"/>
              <a:gd name="connsiteX1" fmla="*/ 431320 w 6075950"/>
              <a:gd name="connsiteY1" fmla="*/ 588950 h 1553942"/>
              <a:gd name="connsiteX2" fmla="*/ 1647645 w 6075950"/>
              <a:gd name="connsiteY2" fmla="*/ 1064569 h 1553942"/>
              <a:gd name="connsiteX3" fmla="*/ 2173856 w 6075950"/>
              <a:gd name="connsiteY3" fmla="*/ 1123788 h 1553942"/>
              <a:gd name="connsiteX4" fmla="*/ 2734573 w 6075950"/>
              <a:gd name="connsiteY4" fmla="*/ 1097909 h 1553942"/>
              <a:gd name="connsiteX5" fmla="*/ 3181981 w 6075950"/>
              <a:gd name="connsiteY5" fmla="*/ 943798 h 1553942"/>
              <a:gd name="connsiteX6" fmla="*/ 3856007 w 6075950"/>
              <a:gd name="connsiteY6" fmla="*/ 502686 h 1553942"/>
              <a:gd name="connsiteX7" fmla="*/ 4244584 w 6075950"/>
              <a:gd name="connsiteY7" fmla="*/ 243894 h 1553942"/>
              <a:gd name="connsiteX8" fmla="*/ 4803047 w 6075950"/>
              <a:gd name="connsiteY8" fmla="*/ 19995 h 1553942"/>
              <a:gd name="connsiteX9" fmla="*/ 4684531 w 6075950"/>
              <a:gd name="connsiteY9" fmla="*/ 384248 h 1553942"/>
              <a:gd name="connsiteX10" fmla="*/ 4309322 w 6075950"/>
              <a:gd name="connsiteY10" fmla="*/ 594468 h 1553942"/>
              <a:gd name="connsiteX11" fmla="*/ 3579963 w 6075950"/>
              <a:gd name="connsiteY11" fmla="*/ 988950 h 1553942"/>
              <a:gd name="connsiteX12" fmla="*/ 6075950 w 6075950"/>
              <a:gd name="connsiteY12" fmla="*/ 1553942 h 1553942"/>
              <a:gd name="connsiteX0" fmla="*/ 0 w 6075950"/>
              <a:gd name="connsiteY0" fmla="*/ 287026 h 1553942"/>
              <a:gd name="connsiteX1" fmla="*/ 431320 w 6075950"/>
              <a:gd name="connsiteY1" fmla="*/ 588950 h 1553942"/>
              <a:gd name="connsiteX2" fmla="*/ 1647645 w 6075950"/>
              <a:gd name="connsiteY2" fmla="*/ 1064569 h 1553942"/>
              <a:gd name="connsiteX3" fmla="*/ 2173856 w 6075950"/>
              <a:gd name="connsiteY3" fmla="*/ 1123788 h 1553942"/>
              <a:gd name="connsiteX4" fmla="*/ 3181981 w 6075950"/>
              <a:gd name="connsiteY4" fmla="*/ 943798 h 1553942"/>
              <a:gd name="connsiteX5" fmla="*/ 3856007 w 6075950"/>
              <a:gd name="connsiteY5" fmla="*/ 502686 h 1553942"/>
              <a:gd name="connsiteX6" fmla="*/ 4244584 w 6075950"/>
              <a:gd name="connsiteY6" fmla="*/ 243894 h 1553942"/>
              <a:gd name="connsiteX7" fmla="*/ 4803047 w 6075950"/>
              <a:gd name="connsiteY7" fmla="*/ 19995 h 1553942"/>
              <a:gd name="connsiteX8" fmla="*/ 4684531 w 6075950"/>
              <a:gd name="connsiteY8" fmla="*/ 384248 h 1553942"/>
              <a:gd name="connsiteX9" fmla="*/ 4309322 w 6075950"/>
              <a:gd name="connsiteY9" fmla="*/ 594468 h 1553942"/>
              <a:gd name="connsiteX10" fmla="*/ 3579963 w 6075950"/>
              <a:gd name="connsiteY10" fmla="*/ 988950 h 1553942"/>
              <a:gd name="connsiteX11" fmla="*/ 6075950 w 6075950"/>
              <a:gd name="connsiteY11" fmla="*/ 1553942 h 1553942"/>
              <a:gd name="connsiteX0" fmla="*/ 0 w 6075950"/>
              <a:gd name="connsiteY0" fmla="*/ 287026 h 1553942"/>
              <a:gd name="connsiteX1" fmla="*/ 431320 w 6075950"/>
              <a:gd name="connsiteY1" fmla="*/ 588950 h 1553942"/>
              <a:gd name="connsiteX2" fmla="*/ 1647645 w 6075950"/>
              <a:gd name="connsiteY2" fmla="*/ 1064569 h 1553942"/>
              <a:gd name="connsiteX3" fmla="*/ 2173856 w 6075950"/>
              <a:gd name="connsiteY3" fmla="*/ 1123788 h 1553942"/>
              <a:gd name="connsiteX4" fmla="*/ 3181981 w 6075950"/>
              <a:gd name="connsiteY4" fmla="*/ 943798 h 1553942"/>
              <a:gd name="connsiteX5" fmla="*/ 3856007 w 6075950"/>
              <a:gd name="connsiteY5" fmla="*/ 502686 h 1553942"/>
              <a:gd name="connsiteX6" fmla="*/ 4244584 w 6075950"/>
              <a:gd name="connsiteY6" fmla="*/ 243894 h 1553942"/>
              <a:gd name="connsiteX7" fmla="*/ 4803047 w 6075950"/>
              <a:gd name="connsiteY7" fmla="*/ 19995 h 1553942"/>
              <a:gd name="connsiteX8" fmla="*/ 4684531 w 6075950"/>
              <a:gd name="connsiteY8" fmla="*/ 384248 h 1553942"/>
              <a:gd name="connsiteX9" fmla="*/ 4309322 w 6075950"/>
              <a:gd name="connsiteY9" fmla="*/ 594468 h 1553942"/>
              <a:gd name="connsiteX10" fmla="*/ 3579963 w 6075950"/>
              <a:gd name="connsiteY10" fmla="*/ 988950 h 1553942"/>
              <a:gd name="connsiteX11" fmla="*/ 6075950 w 6075950"/>
              <a:gd name="connsiteY11" fmla="*/ 1553942 h 1553942"/>
              <a:gd name="connsiteX0" fmla="*/ 0 w 6075950"/>
              <a:gd name="connsiteY0" fmla="*/ 476833 h 1743749"/>
              <a:gd name="connsiteX1" fmla="*/ 431320 w 6075950"/>
              <a:gd name="connsiteY1" fmla="*/ 778757 h 1743749"/>
              <a:gd name="connsiteX2" fmla="*/ 1647645 w 6075950"/>
              <a:gd name="connsiteY2" fmla="*/ 1254376 h 1743749"/>
              <a:gd name="connsiteX3" fmla="*/ 2173856 w 6075950"/>
              <a:gd name="connsiteY3" fmla="*/ 1313595 h 1743749"/>
              <a:gd name="connsiteX4" fmla="*/ 3181981 w 6075950"/>
              <a:gd name="connsiteY4" fmla="*/ 1133605 h 1743749"/>
              <a:gd name="connsiteX5" fmla="*/ 3856007 w 6075950"/>
              <a:gd name="connsiteY5" fmla="*/ 692493 h 1743749"/>
              <a:gd name="connsiteX6" fmla="*/ 4244584 w 6075950"/>
              <a:gd name="connsiteY6" fmla="*/ 433701 h 1743749"/>
              <a:gd name="connsiteX7" fmla="*/ 5074896 w 6075950"/>
              <a:gd name="connsiteY7" fmla="*/ 12094 h 1743749"/>
              <a:gd name="connsiteX8" fmla="*/ 4684531 w 6075950"/>
              <a:gd name="connsiteY8" fmla="*/ 574055 h 1743749"/>
              <a:gd name="connsiteX9" fmla="*/ 4309322 w 6075950"/>
              <a:gd name="connsiteY9" fmla="*/ 784275 h 1743749"/>
              <a:gd name="connsiteX10" fmla="*/ 3579963 w 6075950"/>
              <a:gd name="connsiteY10" fmla="*/ 1178757 h 1743749"/>
              <a:gd name="connsiteX11" fmla="*/ 6075950 w 6075950"/>
              <a:gd name="connsiteY11" fmla="*/ 1743749 h 1743749"/>
              <a:gd name="connsiteX0" fmla="*/ 0 w 6075950"/>
              <a:gd name="connsiteY0" fmla="*/ 465813 h 1732729"/>
              <a:gd name="connsiteX1" fmla="*/ 431320 w 6075950"/>
              <a:gd name="connsiteY1" fmla="*/ 767737 h 1732729"/>
              <a:gd name="connsiteX2" fmla="*/ 1647645 w 6075950"/>
              <a:gd name="connsiteY2" fmla="*/ 1243356 h 1732729"/>
              <a:gd name="connsiteX3" fmla="*/ 2173856 w 6075950"/>
              <a:gd name="connsiteY3" fmla="*/ 1302575 h 1732729"/>
              <a:gd name="connsiteX4" fmla="*/ 3181981 w 6075950"/>
              <a:gd name="connsiteY4" fmla="*/ 1122585 h 1732729"/>
              <a:gd name="connsiteX5" fmla="*/ 3856007 w 6075950"/>
              <a:gd name="connsiteY5" fmla="*/ 681473 h 1732729"/>
              <a:gd name="connsiteX6" fmla="*/ 4244584 w 6075950"/>
              <a:gd name="connsiteY6" fmla="*/ 422681 h 1732729"/>
              <a:gd name="connsiteX7" fmla="*/ 5074896 w 6075950"/>
              <a:gd name="connsiteY7" fmla="*/ 1074 h 1732729"/>
              <a:gd name="connsiteX8" fmla="*/ 4799860 w 6075950"/>
              <a:gd name="connsiteY8" fmla="*/ 563035 h 1732729"/>
              <a:gd name="connsiteX9" fmla="*/ 4309322 w 6075950"/>
              <a:gd name="connsiteY9" fmla="*/ 773255 h 1732729"/>
              <a:gd name="connsiteX10" fmla="*/ 3579963 w 6075950"/>
              <a:gd name="connsiteY10" fmla="*/ 1167737 h 1732729"/>
              <a:gd name="connsiteX11" fmla="*/ 6075950 w 6075950"/>
              <a:gd name="connsiteY11" fmla="*/ 1732729 h 1732729"/>
              <a:gd name="connsiteX0" fmla="*/ 0 w 6075950"/>
              <a:gd name="connsiteY0" fmla="*/ 470531 h 1737447"/>
              <a:gd name="connsiteX1" fmla="*/ 431320 w 6075950"/>
              <a:gd name="connsiteY1" fmla="*/ 772455 h 1737447"/>
              <a:gd name="connsiteX2" fmla="*/ 1647645 w 6075950"/>
              <a:gd name="connsiteY2" fmla="*/ 1248074 h 1737447"/>
              <a:gd name="connsiteX3" fmla="*/ 2173856 w 6075950"/>
              <a:gd name="connsiteY3" fmla="*/ 1307293 h 1737447"/>
              <a:gd name="connsiteX4" fmla="*/ 3181981 w 6075950"/>
              <a:gd name="connsiteY4" fmla="*/ 1127303 h 1737447"/>
              <a:gd name="connsiteX5" fmla="*/ 3856007 w 6075950"/>
              <a:gd name="connsiteY5" fmla="*/ 686191 h 1737447"/>
              <a:gd name="connsiteX6" fmla="*/ 4244584 w 6075950"/>
              <a:gd name="connsiteY6" fmla="*/ 427399 h 1737447"/>
              <a:gd name="connsiteX7" fmla="*/ 5074896 w 6075950"/>
              <a:gd name="connsiteY7" fmla="*/ 5792 h 1737447"/>
              <a:gd name="connsiteX8" fmla="*/ 4309322 w 6075950"/>
              <a:gd name="connsiteY8" fmla="*/ 777973 h 1737447"/>
              <a:gd name="connsiteX9" fmla="*/ 3579963 w 6075950"/>
              <a:gd name="connsiteY9" fmla="*/ 1172455 h 1737447"/>
              <a:gd name="connsiteX10" fmla="*/ 6075950 w 6075950"/>
              <a:gd name="connsiteY10" fmla="*/ 1737447 h 1737447"/>
              <a:gd name="connsiteX0" fmla="*/ 0 w 6075950"/>
              <a:gd name="connsiteY0" fmla="*/ 467035 h 1733951"/>
              <a:gd name="connsiteX1" fmla="*/ 431320 w 6075950"/>
              <a:gd name="connsiteY1" fmla="*/ 768959 h 1733951"/>
              <a:gd name="connsiteX2" fmla="*/ 1647645 w 6075950"/>
              <a:gd name="connsiteY2" fmla="*/ 1244578 h 1733951"/>
              <a:gd name="connsiteX3" fmla="*/ 2173856 w 6075950"/>
              <a:gd name="connsiteY3" fmla="*/ 1303797 h 1733951"/>
              <a:gd name="connsiteX4" fmla="*/ 3181981 w 6075950"/>
              <a:gd name="connsiteY4" fmla="*/ 1123807 h 1733951"/>
              <a:gd name="connsiteX5" fmla="*/ 3856007 w 6075950"/>
              <a:gd name="connsiteY5" fmla="*/ 682695 h 1733951"/>
              <a:gd name="connsiteX6" fmla="*/ 4244584 w 6075950"/>
              <a:gd name="connsiteY6" fmla="*/ 423903 h 1733951"/>
              <a:gd name="connsiteX7" fmla="*/ 5074896 w 6075950"/>
              <a:gd name="connsiteY7" fmla="*/ 2296 h 1733951"/>
              <a:gd name="connsiteX8" fmla="*/ 4614122 w 6075950"/>
              <a:gd name="connsiteY8" fmla="*/ 634434 h 1733951"/>
              <a:gd name="connsiteX9" fmla="*/ 3579963 w 6075950"/>
              <a:gd name="connsiteY9" fmla="*/ 1168959 h 1733951"/>
              <a:gd name="connsiteX10" fmla="*/ 6075950 w 6075950"/>
              <a:gd name="connsiteY10" fmla="*/ 1733951 h 1733951"/>
              <a:gd name="connsiteX0" fmla="*/ 0 w 6075950"/>
              <a:gd name="connsiteY0" fmla="*/ 467035 h 1733951"/>
              <a:gd name="connsiteX1" fmla="*/ 431320 w 6075950"/>
              <a:gd name="connsiteY1" fmla="*/ 768959 h 1733951"/>
              <a:gd name="connsiteX2" fmla="*/ 1647645 w 6075950"/>
              <a:gd name="connsiteY2" fmla="*/ 1244578 h 1733951"/>
              <a:gd name="connsiteX3" fmla="*/ 2173856 w 6075950"/>
              <a:gd name="connsiteY3" fmla="*/ 1303797 h 1733951"/>
              <a:gd name="connsiteX4" fmla="*/ 3181981 w 6075950"/>
              <a:gd name="connsiteY4" fmla="*/ 1123807 h 1733951"/>
              <a:gd name="connsiteX5" fmla="*/ 3856007 w 6075950"/>
              <a:gd name="connsiteY5" fmla="*/ 682695 h 1733951"/>
              <a:gd name="connsiteX6" fmla="*/ 4244584 w 6075950"/>
              <a:gd name="connsiteY6" fmla="*/ 423903 h 1733951"/>
              <a:gd name="connsiteX7" fmla="*/ 5074896 w 6075950"/>
              <a:gd name="connsiteY7" fmla="*/ 2296 h 1733951"/>
              <a:gd name="connsiteX8" fmla="*/ 4614122 w 6075950"/>
              <a:gd name="connsiteY8" fmla="*/ 634434 h 1733951"/>
              <a:gd name="connsiteX9" fmla="*/ 3579963 w 6075950"/>
              <a:gd name="connsiteY9" fmla="*/ 1168959 h 1733951"/>
              <a:gd name="connsiteX10" fmla="*/ 6075950 w 6075950"/>
              <a:gd name="connsiteY10" fmla="*/ 1733951 h 1733951"/>
              <a:gd name="connsiteX0" fmla="*/ 0 w 6075950"/>
              <a:gd name="connsiteY0" fmla="*/ 493107 h 1760023"/>
              <a:gd name="connsiteX1" fmla="*/ 431320 w 6075950"/>
              <a:gd name="connsiteY1" fmla="*/ 795031 h 1760023"/>
              <a:gd name="connsiteX2" fmla="*/ 1647645 w 6075950"/>
              <a:gd name="connsiteY2" fmla="*/ 1270650 h 1760023"/>
              <a:gd name="connsiteX3" fmla="*/ 2173856 w 6075950"/>
              <a:gd name="connsiteY3" fmla="*/ 1329869 h 1760023"/>
              <a:gd name="connsiteX4" fmla="*/ 3181981 w 6075950"/>
              <a:gd name="connsiteY4" fmla="*/ 1149879 h 1760023"/>
              <a:gd name="connsiteX5" fmla="*/ 3856007 w 6075950"/>
              <a:gd name="connsiteY5" fmla="*/ 708767 h 1760023"/>
              <a:gd name="connsiteX6" fmla="*/ 4244584 w 6075950"/>
              <a:gd name="connsiteY6" fmla="*/ 449975 h 1760023"/>
              <a:gd name="connsiteX7" fmla="*/ 5074896 w 6075950"/>
              <a:gd name="connsiteY7" fmla="*/ 28368 h 1760023"/>
              <a:gd name="connsiteX8" fmla="*/ 4614122 w 6075950"/>
              <a:gd name="connsiteY8" fmla="*/ 660506 h 1760023"/>
              <a:gd name="connsiteX9" fmla="*/ 3579963 w 6075950"/>
              <a:gd name="connsiteY9" fmla="*/ 1195031 h 1760023"/>
              <a:gd name="connsiteX10" fmla="*/ 6075950 w 6075950"/>
              <a:gd name="connsiteY10" fmla="*/ 1760023 h 1760023"/>
              <a:gd name="connsiteX0" fmla="*/ 0 w 6075950"/>
              <a:gd name="connsiteY0" fmla="*/ 477428 h 1744344"/>
              <a:gd name="connsiteX1" fmla="*/ 431320 w 6075950"/>
              <a:gd name="connsiteY1" fmla="*/ 779352 h 1744344"/>
              <a:gd name="connsiteX2" fmla="*/ 1647645 w 6075950"/>
              <a:gd name="connsiteY2" fmla="*/ 1254971 h 1744344"/>
              <a:gd name="connsiteX3" fmla="*/ 2173856 w 6075950"/>
              <a:gd name="connsiteY3" fmla="*/ 1314190 h 1744344"/>
              <a:gd name="connsiteX4" fmla="*/ 3181981 w 6075950"/>
              <a:gd name="connsiteY4" fmla="*/ 1134200 h 1744344"/>
              <a:gd name="connsiteX5" fmla="*/ 3856007 w 6075950"/>
              <a:gd name="connsiteY5" fmla="*/ 693088 h 1744344"/>
              <a:gd name="connsiteX6" fmla="*/ 4244584 w 6075950"/>
              <a:gd name="connsiteY6" fmla="*/ 434296 h 1744344"/>
              <a:gd name="connsiteX7" fmla="*/ 5140799 w 6075950"/>
              <a:gd name="connsiteY7" fmla="*/ 29165 h 1744344"/>
              <a:gd name="connsiteX8" fmla="*/ 4614122 w 6075950"/>
              <a:gd name="connsiteY8" fmla="*/ 644827 h 1744344"/>
              <a:gd name="connsiteX9" fmla="*/ 3579963 w 6075950"/>
              <a:gd name="connsiteY9" fmla="*/ 1179352 h 1744344"/>
              <a:gd name="connsiteX10" fmla="*/ 6075950 w 6075950"/>
              <a:gd name="connsiteY10" fmla="*/ 1744344 h 1744344"/>
              <a:gd name="connsiteX0" fmla="*/ 0 w 6075950"/>
              <a:gd name="connsiteY0" fmla="*/ 477428 h 1744344"/>
              <a:gd name="connsiteX1" fmla="*/ 431320 w 6075950"/>
              <a:gd name="connsiteY1" fmla="*/ 779352 h 1744344"/>
              <a:gd name="connsiteX2" fmla="*/ 1647645 w 6075950"/>
              <a:gd name="connsiteY2" fmla="*/ 1254971 h 1744344"/>
              <a:gd name="connsiteX3" fmla="*/ 2173856 w 6075950"/>
              <a:gd name="connsiteY3" fmla="*/ 1314190 h 1744344"/>
              <a:gd name="connsiteX4" fmla="*/ 3181981 w 6075950"/>
              <a:gd name="connsiteY4" fmla="*/ 1134200 h 1744344"/>
              <a:gd name="connsiteX5" fmla="*/ 3856007 w 6075950"/>
              <a:gd name="connsiteY5" fmla="*/ 693088 h 1744344"/>
              <a:gd name="connsiteX6" fmla="*/ 4244584 w 6075950"/>
              <a:gd name="connsiteY6" fmla="*/ 434296 h 1744344"/>
              <a:gd name="connsiteX7" fmla="*/ 5140799 w 6075950"/>
              <a:gd name="connsiteY7" fmla="*/ 29165 h 1744344"/>
              <a:gd name="connsiteX8" fmla="*/ 4614122 w 6075950"/>
              <a:gd name="connsiteY8" fmla="*/ 644827 h 1744344"/>
              <a:gd name="connsiteX9" fmla="*/ 3618063 w 6075950"/>
              <a:gd name="connsiteY9" fmla="*/ 1322227 h 1744344"/>
              <a:gd name="connsiteX10" fmla="*/ 6075950 w 6075950"/>
              <a:gd name="connsiteY10" fmla="*/ 1744344 h 1744344"/>
              <a:gd name="connsiteX0" fmla="*/ 0 w 6075950"/>
              <a:gd name="connsiteY0" fmla="*/ 477428 h 1744344"/>
              <a:gd name="connsiteX1" fmla="*/ 431320 w 6075950"/>
              <a:gd name="connsiteY1" fmla="*/ 779352 h 1744344"/>
              <a:gd name="connsiteX2" fmla="*/ 1647645 w 6075950"/>
              <a:gd name="connsiteY2" fmla="*/ 1254971 h 1744344"/>
              <a:gd name="connsiteX3" fmla="*/ 2173856 w 6075950"/>
              <a:gd name="connsiteY3" fmla="*/ 1314190 h 1744344"/>
              <a:gd name="connsiteX4" fmla="*/ 3181981 w 6075950"/>
              <a:gd name="connsiteY4" fmla="*/ 1134200 h 1744344"/>
              <a:gd name="connsiteX5" fmla="*/ 3856007 w 6075950"/>
              <a:gd name="connsiteY5" fmla="*/ 693088 h 1744344"/>
              <a:gd name="connsiteX6" fmla="*/ 4244584 w 6075950"/>
              <a:gd name="connsiteY6" fmla="*/ 434296 h 1744344"/>
              <a:gd name="connsiteX7" fmla="*/ 5140799 w 6075950"/>
              <a:gd name="connsiteY7" fmla="*/ 29165 h 1744344"/>
              <a:gd name="connsiteX8" fmla="*/ 4614122 w 6075950"/>
              <a:gd name="connsiteY8" fmla="*/ 644827 h 1744344"/>
              <a:gd name="connsiteX9" fmla="*/ 3684738 w 6075950"/>
              <a:gd name="connsiteY9" fmla="*/ 1265077 h 1744344"/>
              <a:gd name="connsiteX10" fmla="*/ 6075950 w 6075950"/>
              <a:gd name="connsiteY10" fmla="*/ 1744344 h 1744344"/>
              <a:gd name="connsiteX0" fmla="*/ 0 w 6075950"/>
              <a:gd name="connsiteY0" fmla="*/ 477428 h 1744344"/>
              <a:gd name="connsiteX1" fmla="*/ 431320 w 6075950"/>
              <a:gd name="connsiteY1" fmla="*/ 779352 h 1744344"/>
              <a:gd name="connsiteX2" fmla="*/ 1647645 w 6075950"/>
              <a:gd name="connsiteY2" fmla="*/ 1254971 h 1744344"/>
              <a:gd name="connsiteX3" fmla="*/ 2173856 w 6075950"/>
              <a:gd name="connsiteY3" fmla="*/ 1314190 h 1744344"/>
              <a:gd name="connsiteX4" fmla="*/ 3181981 w 6075950"/>
              <a:gd name="connsiteY4" fmla="*/ 1134200 h 1744344"/>
              <a:gd name="connsiteX5" fmla="*/ 3856007 w 6075950"/>
              <a:gd name="connsiteY5" fmla="*/ 693088 h 1744344"/>
              <a:gd name="connsiteX6" fmla="*/ 4244584 w 6075950"/>
              <a:gd name="connsiteY6" fmla="*/ 434296 h 1744344"/>
              <a:gd name="connsiteX7" fmla="*/ 5140799 w 6075950"/>
              <a:gd name="connsiteY7" fmla="*/ 29165 h 1744344"/>
              <a:gd name="connsiteX8" fmla="*/ 4614122 w 6075950"/>
              <a:gd name="connsiteY8" fmla="*/ 644827 h 1744344"/>
              <a:gd name="connsiteX9" fmla="*/ 3684738 w 6075950"/>
              <a:gd name="connsiteY9" fmla="*/ 1265077 h 1744344"/>
              <a:gd name="connsiteX10" fmla="*/ 6075950 w 6075950"/>
              <a:gd name="connsiteY10" fmla="*/ 1744344 h 1744344"/>
              <a:gd name="connsiteX0" fmla="*/ 0 w 6075950"/>
              <a:gd name="connsiteY0" fmla="*/ 477428 h 1744344"/>
              <a:gd name="connsiteX1" fmla="*/ 431320 w 6075950"/>
              <a:gd name="connsiteY1" fmla="*/ 779352 h 1744344"/>
              <a:gd name="connsiteX2" fmla="*/ 1647645 w 6075950"/>
              <a:gd name="connsiteY2" fmla="*/ 1254971 h 1744344"/>
              <a:gd name="connsiteX3" fmla="*/ 2173856 w 6075950"/>
              <a:gd name="connsiteY3" fmla="*/ 1314190 h 1744344"/>
              <a:gd name="connsiteX4" fmla="*/ 3181981 w 6075950"/>
              <a:gd name="connsiteY4" fmla="*/ 1134200 h 1744344"/>
              <a:gd name="connsiteX5" fmla="*/ 3856007 w 6075950"/>
              <a:gd name="connsiteY5" fmla="*/ 693088 h 1744344"/>
              <a:gd name="connsiteX6" fmla="*/ 4244584 w 6075950"/>
              <a:gd name="connsiteY6" fmla="*/ 434296 h 1744344"/>
              <a:gd name="connsiteX7" fmla="*/ 5140799 w 6075950"/>
              <a:gd name="connsiteY7" fmla="*/ 29165 h 1744344"/>
              <a:gd name="connsiteX8" fmla="*/ 4614122 w 6075950"/>
              <a:gd name="connsiteY8" fmla="*/ 644827 h 1744344"/>
              <a:gd name="connsiteX9" fmla="*/ 3684738 w 6075950"/>
              <a:gd name="connsiteY9" fmla="*/ 1265077 h 1744344"/>
              <a:gd name="connsiteX10" fmla="*/ 6075950 w 6075950"/>
              <a:gd name="connsiteY10" fmla="*/ 1744344 h 1744344"/>
              <a:gd name="connsiteX0" fmla="*/ 0 w 6075950"/>
              <a:gd name="connsiteY0" fmla="*/ 477428 h 1744344"/>
              <a:gd name="connsiteX1" fmla="*/ 431320 w 6075950"/>
              <a:gd name="connsiteY1" fmla="*/ 779352 h 1744344"/>
              <a:gd name="connsiteX2" fmla="*/ 1647645 w 6075950"/>
              <a:gd name="connsiteY2" fmla="*/ 1254971 h 1744344"/>
              <a:gd name="connsiteX3" fmla="*/ 2173856 w 6075950"/>
              <a:gd name="connsiteY3" fmla="*/ 1314190 h 1744344"/>
              <a:gd name="connsiteX4" fmla="*/ 3181981 w 6075950"/>
              <a:gd name="connsiteY4" fmla="*/ 1134200 h 1744344"/>
              <a:gd name="connsiteX5" fmla="*/ 3856007 w 6075950"/>
              <a:gd name="connsiteY5" fmla="*/ 693088 h 1744344"/>
              <a:gd name="connsiteX6" fmla="*/ 4244584 w 6075950"/>
              <a:gd name="connsiteY6" fmla="*/ 434296 h 1744344"/>
              <a:gd name="connsiteX7" fmla="*/ 5140799 w 6075950"/>
              <a:gd name="connsiteY7" fmla="*/ 29165 h 1744344"/>
              <a:gd name="connsiteX8" fmla="*/ 4614122 w 6075950"/>
              <a:gd name="connsiteY8" fmla="*/ 644827 h 1744344"/>
              <a:gd name="connsiteX9" fmla="*/ 3589488 w 6075950"/>
              <a:gd name="connsiteY9" fmla="*/ 1226977 h 1744344"/>
              <a:gd name="connsiteX10" fmla="*/ 6075950 w 6075950"/>
              <a:gd name="connsiteY10" fmla="*/ 1744344 h 1744344"/>
              <a:gd name="connsiteX0" fmla="*/ 0 w 6075950"/>
              <a:gd name="connsiteY0" fmla="*/ 477428 h 1744344"/>
              <a:gd name="connsiteX1" fmla="*/ 431320 w 6075950"/>
              <a:gd name="connsiteY1" fmla="*/ 779352 h 1744344"/>
              <a:gd name="connsiteX2" fmla="*/ 1647645 w 6075950"/>
              <a:gd name="connsiteY2" fmla="*/ 1254971 h 1744344"/>
              <a:gd name="connsiteX3" fmla="*/ 2173856 w 6075950"/>
              <a:gd name="connsiteY3" fmla="*/ 1314190 h 1744344"/>
              <a:gd name="connsiteX4" fmla="*/ 3181981 w 6075950"/>
              <a:gd name="connsiteY4" fmla="*/ 1134200 h 1744344"/>
              <a:gd name="connsiteX5" fmla="*/ 3856007 w 6075950"/>
              <a:gd name="connsiteY5" fmla="*/ 693088 h 1744344"/>
              <a:gd name="connsiteX6" fmla="*/ 4244584 w 6075950"/>
              <a:gd name="connsiteY6" fmla="*/ 434296 h 1744344"/>
              <a:gd name="connsiteX7" fmla="*/ 5140799 w 6075950"/>
              <a:gd name="connsiteY7" fmla="*/ 29165 h 1744344"/>
              <a:gd name="connsiteX8" fmla="*/ 4614122 w 6075950"/>
              <a:gd name="connsiteY8" fmla="*/ 644827 h 1744344"/>
              <a:gd name="connsiteX9" fmla="*/ 3694263 w 6075950"/>
              <a:gd name="connsiteY9" fmla="*/ 1246027 h 1744344"/>
              <a:gd name="connsiteX10" fmla="*/ 6075950 w 6075950"/>
              <a:gd name="connsiteY10" fmla="*/ 1744344 h 1744344"/>
              <a:gd name="connsiteX0" fmla="*/ 0 w 6075950"/>
              <a:gd name="connsiteY0" fmla="*/ 477428 h 1744344"/>
              <a:gd name="connsiteX1" fmla="*/ 431320 w 6075950"/>
              <a:gd name="connsiteY1" fmla="*/ 779352 h 1744344"/>
              <a:gd name="connsiteX2" fmla="*/ 1647645 w 6075950"/>
              <a:gd name="connsiteY2" fmla="*/ 1254971 h 1744344"/>
              <a:gd name="connsiteX3" fmla="*/ 2173856 w 6075950"/>
              <a:gd name="connsiteY3" fmla="*/ 1314190 h 1744344"/>
              <a:gd name="connsiteX4" fmla="*/ 3181981 w 6075950"/>
              <a:gd name="connsiteY4" fmla="*/ 1134200 h 1744344"/>
              <a:gd name="connsiteX5" fmla="*/ 3856007 w 6075950"/>
              <a:gd name="connsiteY5" fmla="*/ 693088 h 1744344"/>
              <a:gd name="connsiteX6" fmla="*/ 4244584 w 6075950"/>
              <a:gd name="connsiteY6" fmla="*/ 434296 h 1744344"/>
              <a:gd name="connsiteX7" fmla="*/ 5140799 w 6075950"/>
              <a:gd name="connsiteY7" fmla="*/ 29165 h 1744344"/>
              <a:gd name="connsiteX8" fmla="*/ 4614122 w 6075950"/>
              <a:gd name="connsiteY8" fmla="*/ 644827 h 1744344"/>
              <a:gd name="connsiteX9" fmla="*/ 3694263 w 6075950"/>
              <a:gd name="connsiteY9" fmla="*/ 1246027 h 1744344"/>
              <a:gd name="connsiteX10" fmla="*/ 6075950 w 6075950"/>
              <a:gd name="connsiteY10" fmla="*/ 1744344 h 1744344"/>
              <a:gd name="connsiteX0" fmla="*/ 0 w 6075950"/>
              <a:gd name="connsiteY0" fmla="*/ 477428 h 1744344"/>
              <a:gd name="connsiteX1" fmla="*/ 431320 w 6075950"/>
              <a:gd name="connsiteY1" fmla="*/ 779352 h 1744344"/>
              <a:gd name="connsiteX2" fmla="*/ 1647645 w 6075950"/>
              <a:gd name="connsiteY2" fmla="*/ 1254971 h 1744344"/>
              <a:gd name="connsiteX3" fmla="*/ 2173856 w 6075950"/>
              <a:gd name="connsiteY3" fmla="*/ 1314190 h 1744344"/>
              <a:gd name="connsiteX4" fmla="*/ 3181981 w 6075950"/>
              <a:gd name="connsiteY4" fmla="*/ 1134200 h 1744344"/>
              <a:gd name="connsiteX5" fmla="*/ 3856007 w 6075950"/>
              <a:gd name="connsiteY5" fmla="*/ 693088 h 1744344"/>
              <a:gd name="connsiteX6" fmla="*/ 4244584 w 6075950"/>
              <a:gd name="connsiteY6" fmla="*/ 434296 h 1744344"/>
              <a:gd name="connsiteX7" fmla="*/ 5140799 w 6075950"/>
              <a:gd name="connsiteY7" fmla="*/ 29165 h 1744344"/>
              <a:gd name="connsiteX8" fmla="*/ 4614122 w 6075950"/>
              <a:gd name="connsiteY8" fmla="*/ 644827 h 1744344"/>
              <a:gd name="connsiteX9" fmla="*/ 3694263 w 6075950"/>
              <a:gd name="connsiteY9" fmla="*/ 1246027 h 1744344"/>
              <a:gd name="connsiteX10" fmla="*/ 6075950 w 6075950"/>
              <a:gd name="connsiteY10" fmla="*/ 1744344 h 1744344"/>
              <a:gd name="connsiteX0" fmla="*/ 0 w 6075950"/>
              <a:gd name="connsiteY0" fmla="*/ 472945 h 1739861"/>
              <a:gd name="connsiteX1" fmla="*/ 431320 w 6075950"/>
              <a:gd name="connsiteY1" fmla="*/ 774869 h 1739861"/>
              <a:gd name="connsiteX2" fmla="*/ 1647645 w 6075950"/>
              <a:gd name="connsiteY2" fmla="*/ 1250488 h 1739861"/>
              <a:gd name="connsiteX3" fmla="*/ 2173856 w 6075950"/>
              <a:gd name="connsiteY3" fmla="*/ 1309707 h 1739861"/>
              <a:gd name="connsiteX4" fmla="*/ 3181981 w 6075950"/>
              <a:gd name="connsiteY4" fmla="*/ 1129717 h 1739861"/>
              <a:gd name="connsiteX5" fmla="*/ 3856007 w 6075950"/>
              <a:gd name="connsiteY5" fmla="*/ 688605 h 1739861"/>
              <a:gd name="connsiteX6" fmla="*/ 4244584 w 6075950"/>
              <a:gd name="connsiteY6" fmla="*/ 429813 h 1739861"/>
              <a:gd name="connsiteX7" fmla="*/ 5140799 w 6075950"/>
              <a:gd name="connsiteY7" fmla="*/ 24682 h 1739861"/>
              <a:gd name="connsiteX8" fmla="*/ 3694263 w 6075950"/>
              <a:gd name="connsiteY8" fmla="*/ 1241544 h 1739861"/>
              <a:gd name="connsiteX9" fmla="*/ 6075950 w 6075950"/>
              <a:gd name="connsiteY9" fmla="*/ 1739861 h 1739861"/>
              <a:gd name="connsiteX0" fmla="*/ 0 w 6075950"/>
              <a:gd name="connsiteY0" fmla="*/ 538835 h 1805751"/>
              <a:gd name="connsiteX1" fmla="*/ 431320 w 6075950"/>
              <a:gd name="connsiteY1" fmla="*/ 840759 h 1805751"/>
              <a:gd name="connsiteX2" fmla="*/ 1647645 w 6075950"/>
              <a:gd name="connsiteY2" fmla="*/ 1316378 h 1805751"/>
              <a:gd name="connsiteX3" fmla="*/ 2173856 w 6075950"/>
              <a:gd name="connsiteY3" fmla="*/ 1375597 h 1805751"/>
              <a:gd name="connsiteX4" fmla="*/ 3181981 w 6075950"/>
              <a:gd name="connsiteY4" fmla="*/ 1195607 h 1805751"/>
              <a:gd name="connsiteX5" fmla="*/ 3856007 w 6075950"/>
              <a:gd name="connsiteY5" fmla="*/ 754495 h 1805751"/>
              <a:gd name="connsiteX6" fmla="*/ 4244584 w 6075950"/>
              <a:gd name="connsiteY6" fmla="*/ 495703 h 1805751"/>
              <a:gd name="connsiteX7" fmla="*/ 5140799 w 6075950"/>
              <a:gd name="connsiteY7" fmla="*/ 90572 h 1805751"/>
              <a:gd name="connsiteX8" fmla="*/ 3694263 w 6075950"/>
              <a:gd name="connsiteY8" fmla="*/ 1307434 h 1805751"/>
              <a:gd name="connsiteX9" fmla="*/ 6075950 w 6075950"/>
              <a:gd name="connsiteY9" fmla="*/ 1805751 h 1805751"/>
              <a:gd name="connsiteX0" fmla="*/ 0 w 6075950"/>
              <a:gd name="connsiteY0" fmla="*/ 325746 h 1592662"/>
              <a:gd name="connsiteX1" fmla="*/ 431320 w 6075950"/>
              <a:gd name="connsiteY1" fmla="*/ 627670 h 1592662"/>
              <a:gd name="connsiteX2" fmla="*/ 1647645 w 6075950"/>
              <a:gd name="connsiteY2" fmla="*/ 1103289 h 1592662"/>
              <a:gd name="connsiteX3" fmla="*/ 2173856 w 6075950"/>
              <a:gd name="connsiteY3" fmla="*/ 1162508 h 1592662"/>
              <a:gd name="connsiteX4" fmla="*/ 3181981 w 6075950"/>
              <a:gd name="connsiteY4" fmla="*/ 982518 h 1592662"/>
              <a:gd name="connsiteX5" fmla="*/ 3856007 w 6075950"/>
              <a:gd name="connsiteY5" fmla="*/ 541406 h 1592662"/>
              <a:gd name="connsiteX6" fmla="*/ 4244584 w 6075950"/>
              <a:gd name="connsiteY6" fmla="*/ 282614 h 1592662"/>
              <a:gd name="connsiteX7" fmla="*/ 5388449 w 6075950"/>
              <a:gd name="connsiteY7" fmla="*/ 125133 h 1592662"/>
              <a:gd name="connsiteX8" fmla="*/ 3694263 w 6075950"/>
              <a:gd name="connsiteY8" fmla="*/ 1094345 h 1592662"/>
              <a:gd name="connsiteX9" fmla="*/ 6075950 w 6075950"/>
              <a:gd name="connsiteY9" fmla="*/ 1592662 h 1592662"/>
              <a:gd name="connsiteX0" fmla="*/ 0 w 6075950"/>
              <a:gd name="connsiteY0" fmla="*/ 300955 h 1567871"/>
              <a:gd name="connsiteX1" fmla="*/ 431320 w 6075950"/>
              <a:gd name="connsiteY1" fmla="*/ 602879 h 1567871"/>
              <a:gd name="connsiteX2" fmla="*/ 1647645 w 6075950"/>
              <a:gd name="connsiteY2" fmla="*/ 1078498 h 1567871"/>
              <a:gd name="connsiteX3" fmla="*/ 2173856 w 6075950"/>
              <a:gd name="connsiteY3" fmla="*/ 1137717 h 1567871"/>
              <a:gd name="connsiteX4" fmla="*/ 3181981 w 6075950"/>
              <a:gd name="connsiteY4" fmla="*/ 957727 h 1567871"/>
              <a:gd name="connsiteX5" fmla="*/ 3856007 w 6075950"/>
              <a:gd name="connsiteY5" fmla="*/ 516615 h 1567871"/>
              <a:gd name="connsiteX6" fmla="*/ 4244584 w 6075950"/>
              <a:gd name="connsiteY6" fmla="*/ 257823 h 1567871"/>
              <a:gd name="connsiteX7" fmla="*/ 5388449 w 6075950"/>
              <a:gd name="connsiteY7" fmla="*/ 100342 h 1567871"/>
              <a:gd name="connsiteX8" fmla="*/ 3694263 w 6075950"/>
              <a:gd name="connsiteY8" fmla="*/ 1069554 h 1567871"/>
              <a:gd name="connsiteX9" fmla="*/ 6075950 w 6075950"/>
              <a:gd name="connsiteY9" fmla="*/ 1567871 h 1567871"/>
              <a:gd name="connsiteX0" fmla="*/ 0 w 6075950"/>
              <a:gd name="connsiteY0" fmla="*/ 200613 h 1467529"/>
              <a:gd name="connsiteX1" fmla="*/ 431320 w 6075950"/>
              <a:gd name="connsiteY1" fmla="*/ 502537 h 1467529"/>
              <a:gd name="connsiteX2" fmla="*/ 1647645 w 6075950"/>
              <a:gd name="connsiteY2" fmla="*/ 978156 h 1467529"/>
              <a:gd name="connsiteX3" fmla="*/ 2173856 w 6075950"/>
              <a:gd name="connsiteY3" fmla="*/ 1037375 h 1467529"/>
              <a:gd name="connsiteX4" fmla="*/ 3181981 w 6075950"/>
              <a:gd name="connsiteY4" fmla="*/ 857385 h 1467529"/>
              <a:gd name="connsiteX5" fmla="*/ 3856007 w 6075950"/>
              <a:gd name="connsiteY5" fmla="*/ 416273 h 1467529"/>
              <a:gd name="connsiteX6" fmla="*/ 5388449 w 6075950"/>
              <a:gd name="connsiteY6" fmla="*/ 0 h 1467529"/>
              <a:gd name="connsiteX7" fmla="*/ 3694263 w 6075950"/>
              <a:gd name="connsiteY7" fmla="*/ 969212 h 1467529"/>
              <a:gd name="connsiteX8" fmla="*/ 6075950 w 6075950"/>
              <a:gd name="connsiteY8" fmla="*/ 1467529 h 1467529"/>
              <a:gd name="connsiteX0" fmla="*/ 0 w 6075950"/>
              <a:gd name="connsiteY0" fmla="*/ 307979 h 1574895"/>
              <a:gd name="connsiteX1" fmla="*/ 431320 w 6075950"/>
              <a:gd name="connsiteY1" fmla="*/ 609903 h 1574895"/>
              <a:gd name="connsiteX2" fmla="*/ 1647645 w 6075950"/>
              <a:gd name="connsiteY2" fmla="*/ 1085522 h 1574895"/>
              <a:gd name="connsiteX3" fmla="*/ 2173856 w 6075950"/>
              <a:gd name="connsiteY3" fmla="*/ 1144741 h 1574895"/>
              <a:gd name="connsiteX4" fmla="*/ 3181981 w 6075950"/>
              <a:gd name="connsiteY4" fmla="*/ 964751 h 1574895"/>
              <a:gd name="connsiteX5" fmla="*/ 3856007 w 6075950"/>
              <a:gd name="connsiteY5" fmla="*/ 523639 h 1574895"/>
              <a:gd name="connsiteX6" fmla="*/ 5388449 w 6075950"/>
              <a:gd name="connsiteY6" fmla="*/ 107366 h 1574895"/>
              <a:gd name="connsiteX7" fmla="*/ 3694263 w 6075950"/>
              <a:gd name="connsiteY7" fmla="*/ 1076578 h 1574895"/>
              <a:gd name="connsiteX8" fmla="*/ 6075950 w 6075950"/>
              <a:gd name="connsiteY8" fmla="*/ 1574895 h 1574895"/>
              <a:gd name="connsiteX0" fmla="*/ 0 w 6075950"/>
              <a:gd name="connsiteY0" fmla="*/ 350380 h 1617296"/>
              <a:gd name="connsiteX1" fmla="*/ 431320 w 6075950"/>
              <a:gd name="connsiteY1" fmla="*/ 652304 h 1617296"/>
              <a:gd name="connsiteX2" fmla="*/ 1647645 w 6075950"/>
              <a:gd name="connsiteY2" fmla="*/ 1127923 h 1617296"/>
              <a:gd name="connsiteX3" fmla="*/ 2173856 w 6075950"/>
              <a:gd name="connsiteY3" fmla="*/ 1187142 h 1617296"/>
              <a:gd name="connsiteX4" fmla="*/ 3181981 w 6075950"/>
              <a:gd name="connsiteY4" fmla="*/ 1007152 h 1617296"/>
              <a:gd name="connsiteX5" fmla="*/ 3856007 w 6075950"/>
              <a:gd name="connsiteY5" fmla="*/ 566040 h 1617296"/>
              <a:gd name="connsiteX6" fmla="*/ 5388449 w 6075950"/>
              <a:gd name="connsiteY6" fmla="*/ 149767 h 1617296"/>
              <a:gd name="connsiteX7" fmla="*/ 3694263 w 6075950"/>
              <a:gd name="connsiteY7" fmla="*/ 1118979 h 1617296"/>
              <a:gd name="connsiteX8" fmla="*/ 6075950 w 6075950"/>
              <a:gd name="connsiteY8" fmla="*/ 1617296 h 1617296"/>
              <a:gd name="connsiteX0" fmla="*/ 0 w 6075950"/>
              <a:gd name="connsiteY0" fmla="*/ 370151 h 1637067"/>
              <a:gd name="connsiteX1" fmla="*/ 431320 w 6075950"/>
              <a:gd name="connsiteY1" fmla="*/ 672075 h 1637067"/>
              <a:gd name="connsiteX2" fmla="*/ 1647645 w 6075950"/>
              <a:gd name="connsiteY2" fmla="*/ 1147694 h 1637067"/>
              <a:gd name="connsiteX3" fmla="*/ 2173856 w 6075950"/>
              <a:gd name="connsiteY3" fmla="*/ 1206913 h 1637067"/>
              <a:gd name="connsiteX4" fmla="*/ 3181981 w 6075950"/>
              <a:gd name="connsiteY4" fmla="*/ 1026923 h 1637067"/>
              <a:gd name="connsiteX5" fmla="*/ 3856007 w 6075950"/>
              <a:gd name="connsiteY5" fmla="*/ 585811 h 1637067"/>
              <a:gd name="connsiteX6" fmla="*/ 5388449 w 6075950"/>
              <a:gd name="connsiteY6" fmla="*/ 169538 h 1637067"/>
              <a:gd name="connsiteX7" fmla="*/ 3694263 w 6075950"/>
              <a:gd name="connsiteY7" fmla="*/ 1138750 h 1637067"/>
              <a:gd name="connsiteX8" fmla="*/ 6075950 w 6075950"/>
              <a:gd name="connsiteY8" fmla="*/ 1637067 h 1637067"/>
              <a:gd name="connsiteX0" fmla="*/ 0 w 6075950"/>
              <a:gd name="connsiteY0" fmla="*/ 218870 h 1485786"/>
              <a:gd name="connsiteX1" fmla="*/ 431320 w 6075950"/>
              <a:gd name="connsiteY1" fmla="*/ 520794 h 1485786"/>
              <a:gd name="connsiteX2" fmla="*/ 1647645 w 6075950"/>
              <a:gd name="connsiteY2" fmla="*/ 996413 h 1485786"/>
              <a:gd name="connsiteX3" fmla="*/ 2173856 w 6075950"/>
              <a:gd name="connsiteY3" fmla="*/ 1055632 h 1485786"/>
              <a:gd name="connsiteX4" fmla="*/ 3181981 w 6075950"/>
              <a:gd name="connsiteY4" fmla="*/ 875642 h 1485786"/>
              <a:gd name="connsiteX5" fmla="*/ 3856007 w 6075950"/>
              <a:gd name="connsiteY5" fmla="*/ 434530 h 1485786"/>
              <a:gd name="connsiteX6" fmla="*/ 5388449 w 6075950"/>
              <a:gd name="connsiteY6" fmla="*/ 18257 h 1485786"/>
              <a:gd name="connsiteX7" fmla="*/ 3694263 w 6075950"/>
              <a:gd name="connsiteY7" fmla="*/ 939844 h 1485786"/>
              <a:gd name="connsiteX8" fmla="*/ 6075950 w 6075950"/>
              <a:gd name="connsiteY8" fmla="*/ 1485786 h 1485786"/>
              <a:gd name="connsiteX0" fmla="*/ 0 w 6075950"/>
              <a:gd name="connsiteY0" fmla="*/ 218870 h 1485786"/>
              <a:gd name="connsiteX1" fmla="*/ 431320 w 6075950"/>
              <a:gd name="connsiteY1" fmla="*/ 520794 h 1485786"/>
              <a:gd name="connsiteX2" fmla="*/ 1647645 w 6075950"/>
              <a:gd name="connsiteY2" fmla="*/ 996413 h 1485786"/>
              <a:gd name="connsiteX3" fmla="*/ 2173856 w 6075950"/>
              <a:gd name="connsiteY3" fmla="*/ 1055632 h 1485786"/>
              <a:gd name="connsiteX4" fmla="*/ 3181981 w 6075950"/>
              <a:gd name="connsiteY4" fmla="*/ 875642 h 1485786"/>
              <a:gd name="connsiteX5" fmla="*/ 3856007 w 6075950"/>
              <a:gd name="connsiteY5" fmla="*/ 434530 h 1485786"/>
              <a:gd name="connsiteX6" fmla="*/ 5388449 w 6075950"/>
              <a:gd name="connsiteY6" fmla="*/ 18257 h 1485786"/>
              <a:gd name="connsiteX7" fmla="*/ 3694263 w 6075950"/>
              <a:gd name="connsiteY7" fmla="*/ 939844 h 1485786"/>
              <a:gd name="connsiteX8" fmla="*/ 6075950 w 6075950"/>
              <a:gd name="connsiteY8" fmla="*/ 1485786 h 1485786"/>
              <a:gd name="connsiteX0" fmla="*/ 0 w 6075950"/>
              <a:gd name="connsiteY0" fmla="*/ 218870 h 1485786"/>
              <a:gd name="connsiteX1" fmla="*/ 431320 w 6075950"/>
              <a:gd name="connsiteY1" fmla="*/ 520794 h 1485786"/>
              <a:gd name="connsiteX2" fmla="*/ 1647645 w 6075950"/>
              <a:gd name="connsiteY2" fmla="*/ 996413 h 1485786"/>
              <a:gd name="connsiteX3" fmla="*/ 2173856 w 6075950"/>
              <a:gd name="connsiteY3" fmla="*/ 1055632 h 1485786"/>
              <a:gd name="connsiteX4" fmla="*/ 3181981 w 6075950"/>
              <a:gd name="connsiteY4" fmla="*/ 875642 h 1485786"/>
              <a:gd name="connsiteX5" fmla="*/ 3856007 w 6075950"/>
              <a:gd name="connsiteY5" fmla="*/ 434530 h 1485786"/>
              <a:gd name="connsiteX6" fmla="*/ 5388449 w 6075950"/>
              <a:gd name="connsiteY6" fmla="*/ 18257 h 1485786"/>
              <a:gd name="connsiteX7" fmla="*/ 3694263 w 6075950"/>
              <a:gd name="connsiteY7" fmla="*/ 939844 h 1485786"/>
              <a:gd name="connsiteX8" fmla="*/ 6075950 w 6075950"/>
              <a:gd name="connsiteY8" fmla="*/ 1485786 h 1485786"/>
              <a:gd name="connsiteX0" fmla="*/ 0 w 6075950"/>
              <a:gd name="connsiteY0" fmla="*/ 218870 h 1485786"/>
              <a:gd name="connsiteX1" fmla="*/ 431320 w 6075950"/>
              <a:gd name="connsiteY1" fmla="*/ 520794 h 1485786"/>
              <a:gd name="connsiteX2" fmla="*/ 1647645 w 6075950"/>
              <a:gd name="connsiteY2" fmla="*/ 996413 h 1485786"/>
              <a:gd name="connsiteX3" fmla="*/ 2173856 w 6075950"/>
              <a:gd name="connsiteY3" fmla="*/ 1055632 h 1485786"/>
              <a:gd name="connsiteX4" fmla="*/ 3181981 w 6075950"/>
              <a:gd name="connsiteY4" fmla="*/ 875642 h 1485786"/>
              <a:gd name="connsiteX5" fmla="*/ 3856007 w 6075950"/>
              <a:gd name="connsiteY5" fmla="*/ 434530 h 1485786"/>
              <a:gd name="connsiteX6" fmla="*/ 5388449 w 6075950"/>
              <a:gd name="connsiteY6" fmla="*/ 18257 h 1485786"/>
              <a:gd name="connsiteX7" fmla="*/ 3694263 w 6075950"/>
              <a:gd name="connsiteY7" fmla="*/ 939844 h 1485786"/>
              <a:gd name="connsiteX8" fmla="*/ 6075950 w 6075950"/>
              <a:gd name="connsiteY8" fmla="*/ 1485786 h 1485786"/>
              <a:gd name="connsiteX0" fmla="*/ 0 w 6075950"/>
              <a:gd name="connsiteY0" fmla="*/ 221988 h 1488904"/>
              <a:gd name="connsiteX1" fmla="*/ 431320 w 6075950"/>
              <a:gd name="connsiteY1" fmla="*/ 523912 h 1488904"/>
              <a:gd name="connsiteX2" fmla="*/ 1647645 w 6075950"/>
              <a:gd name="connsiteY2" fmla="*/ 999531 h 1488904"/>
              <a:gd name="connsiteX3" fmla="*/ 2173856 w 6075950"/>
              <a:gd name="connsiteY3" fmla="*/ 1058750 h 1488904"/>
              <a:gd name="connsiteX4" fmla="*/ 3181981 w 6075950"/>
              <a:gd name="connsiteY4" fmla="*/ 878760 h 1488904"/>
              <a:gd name="connsiteX5" fmla="*/ 3856007 w 6075950"/>
              <a:gd name="connsiteY5" fmla="*/ 437648 h 1488904"/>
              <a:gd name="connsiteX6" fmla="*/ 5388449 w 6075950"/>
              <a:gd name="connsiteY6" fmla="*/ 21375 h 1488904"/>
              <a:gd name="connsiteX7" fmla="*/ 3646638 w 6075950"/>
              <a:gd name="connsiteY7" fmla="*/ 1000112 h 1488904"/>
              <a:gd name="connsiteX8" fmla="*/ 6075950 w 6075950"/>
              <a:gd name="connsiteY8" fmla="*/ 1488904 h 1488904"/>
              <a:gd name="connsiteX0" fmla="*/ 0 w 6075950"/>
              <a:gd name="connsiteY0" fmla="*/ 221988 h 1488904"/>
              <a:gd name="connsiteX1" fmla="*/ 431320 w 6075950"/>
              <a:gd name="connsiteY1" fmla="*/ 523912 h 1488904"/>
              <a:gd name="connsiteX2" fmla="*/ 1647645 w 6075950"/>
              <a:gd name="connsiteY2" fmla="*/ 999531 h 1488904"/>
              <a:gd name="connsiteX3" fmla="*/ 2173856 w 6075950"/>
              <a:gd name="connsiteY3" fmla="*/ 1058750 h 1488904"/>
              <a:gd name="connsiteX4" fmla="*/ 3181981 w 6075950"/>
              <a:gd name="connsiteY4" fmla="*/ 878760 h 1488904"/>
              <a:gd name="connsiteX5" fmla="*/ 3856007 w 6075950"/>
              <a:gd name="connsiteY5" fmla="*/ 437648 h 1488904"/>
              <a:gd name="connsiteX6" fmla="*/ 5388449 w 6075950"/>
              <a:gd name="connsiteY6" fmla="*/ 21375 h 1488904"/>
              <a:gd name="connsiteX7" fmla="*/ 3646638 w 6075950"/>
              <a:gd name="connsiteY7" fmla="*/ 1000112 h 1488904"/>
              <a:gd name="connsiteX8" fmla="*/ 6075950 w 6075950"/>
              <a:gd name="connsiteY8" fmla="*/ 1488904 h 1488904"/>
              <a:gd name="connsiteX0" fmla="*/ 0 w 6075950"/>
              <a:gd name="connsiteY0" fmla="*/ 220416 h 1487332"/>
              <a:gd name="connsiteX1" fmla="*/ 431320 w 6075950"/>
              <a:gd name="connsiteY1" fmla="*/ 522340 h 1487332"/>
              <a:gd name="connsiteX2" fmla="*/ 1647645 w 6075950"/>
              <a:gd name="connsiteY2" fmla="*/ 997959 h 1487332"/>
              <a:gd name="connsiteX3" fmla="*/ 2173856 w 6075950"/>
              <a:gd name="connsiteY3" fmla="*/ 1057178 h 1487332"/>
              <a:gd name="connsiteX4" fmla="*/ 3181981 w 6075950"/>
              <a:gd name="connsiteY4" fmla="*/ 877188 h 1487332"/>
              <a:gd name="connsiteX5" fmla="*/ 3856007 w 6075950"/>
              <a:gd name="connsiteY5" fmla="*/ 436076 h 1487332"/>
              <a:gd name="connsiteX6" fmla="*/ 5388449 w 6075950"/>
              <a:gd name="connsiteY6" fmla="*/ 19803 h 1487332"/>
              <a:gd name="connsiteX7" fmla="*/ 3675213 w 6075950"/>
              <a:gd name="connsiteY7" fmla="*/ 969965 h 1487332"/>
              <a:gd name="connsiteX8" fmla="*/ 6075950 w 6075950"/>
              <a:gd name="connsiteY8" fmla="*/ 1487332 h 1487332"/>
              <a:gd name="connsiteX0" fmla="*/ 0 w 6075950"/>
              <a:gd name="connsiteY0" fmla="*/ 329425 h 1596341"/>
              <a:gd name="connsiteX1" fmla="*/ 431320 w 6075950"/>
              <a:gd name="connsiteY1" fmla="*/ 631349 h 1596341"/>
              <a:gd name="connsiteX2" fmla="*/ 1647645 w 6075950"/>
              <a:gd name="connsiteY2" fmla="*/ 1106968 h 1596341"/>
              <a:gd name="connsiteX3" fmla="*/ 2173856 w 6075950"/>
              <a:gd name="connsiteY3" fmla="*/ 1166187 h 1596341"/>
              <a:gd name="connsiteX4" fmla="*/ 3181981 w 6075950"/>
              <a:gd name="connsiteY4" fmla="*/ 986197 h 1596341"/>
              <a:gd name="connsiteX5" fmla="*/ 3856007 w 6075950"/>
              <a:gd name="connsiteY5" fmla="*/ 545085 h 1596341"/>
              <a:gd name="connsiteX6" fmla="*/ 5321774 w 6075950"/>
              <a:gd name="connsiteY6" fmla="*/ 14512 h 1596341"/>
              <a:gd name="connsiteX7" fmla="*/ 3675213 w 6075950"/>
              <a:gd name="connsiteY7" fmla="*/ 1078974 h 1596341"/>
              <a:gd name="connsiteX8" fmla="*/ 6075950 w 6075950"/>
              <a:gd name="connsiteY8" fmla="*/ 1596341 h 1596341"/>
              <a:gd name="connsiteX0" fmla="*/ 0 w 6075950"/>
              <a:gd name="connsiteY0" fmla="*/ 383269 h 1650185"/>
              <a:gd name="connsiteX1" fmla="*/ 431320 w 6075950"/>
              <a:gd name="connsiteY1" fmla="*/ 685193 h 1650185"/>
              <a:gd name="connsiteX2" fmla="*/ 1647645 w 6075950"/>
              <a:gd name="connsiteY2" fmla="*/ 1160812 h 1650185"/>
              <a:gd name="connsiteX3" fmla="*/ 2173856 w 6075950"/>
              <a:gd name="connsiteY3" fmla="*/ 1220031 h 1650185"/>
              <a:gd name="connsiteX4" fmla="*/ 3181981 w 6075950"/>
              <a:gd name="connsiteY4" fmla="*/ 1040041 h 1650185"/>
              <a:gd name="connsiteX5" fmla="*/ 3856007 w 6075950"/>
              <a:gd name="connsiteY5" fmla="*/ 598929 h 1650185"/>
              <a:gd name="connsiteX6" fmla="*/ 5321774 w 6075950"/>
              <a:gd name="connsiteY6" fmla="*/ 68356 h 1650185"/>
              <a:gd name="connsiteX7" fmla="*/ 3675213 w 6075950"/>
              <a:gd name="connsiteY7" fmla="*/ 1132818 h 1650185"/>
              <a:gd name="connsiteX8" fmla="*/ 6075950 w 6075950"/>
              <a:gd name="connsiteY8" fmla="*/ 1650185 h 1650185"/>
              <a:gd name="connsiteX0" fmla="*/ 0 w 6075950"/>
              <a:gd name="connsiteY0" fmla="*/ 306732 h 1573648"/>
              <a:gd name="connsiteX1" fmla="*/ 431320 w 6075950"/>
              <a:gd name="connsiteY1" fmla="*/ 608656 h 1573648"/>
              <a:gd name="connsiteX2" fmla="*/ 1647645 w 6075950"/>
              <a:gd name="connsiteY2" fmla="*/ 1084275 h 1573648"/>
              <a:gd name="connsiteX3" fmla="*/ 2173856 w 6075950"/>
              <a:gd name="connsiteY3" fmla="*/ 1143494 h 1573648"/>
              <a:gd name="connsiteX4" fmla="*/ 3181981 w 6075950"/>
              <a:gd name="connsiteY4" fmla="*/ 963504 h 1573648"/>
              <a:gd name="connsiteX5" fmla="*/ 3856007 w 6075950"/>
              <a:gd name="connsiteY5" fmla="*/ 522392 h 1573648"/>
              <a:gd name="connsiteX6" fmla="*/ 5445599 w 6075950"/>
              <a:gd name="connsiteY6" fmla="*/ 77544 h 1573648"/>
              <a:gd name="connsiteX7" fmla="*/ 3675213 w 6075950"/>
              <a:gd name="connsiteY7" fmla="*/ 1056281 h 1573648"/>
              <a:gd name="connsiteX8" fmla="*/ 6075950 w 6075950"/>
              <a:gd name="connsiteY8" fmla="*/ 1573648 h 1573648"/>
              <a:gd name="connsiteX0" fmla="*/ 0 w 6075950"/>
              <a:gd name="connsiteY0" fmla="*/ 322083 h 1588999"/>
              <a:gd name="connsiteX1" fmla="*/ 431320 w 6075950"/>
              <a:gd name="connsiteY1" fmla="*/ 624007 h 1588999"/>
              <a:gd name="connsiteX2" fmla="*/ 1647645 w 6075950"/>
              <a:gd name="connsiteY2" fmla="*/ 1099626 h 1588999"/>
              <a:gd name="connsiteX3" fmla="*/ 2173856 w 6075950"/>
              <a:gd name="connsiteY3" fmla="*/ 1158845 h 1588999"/>
              <a:gd name="connsiteX4" fmla="*/ 3181981 w 6075950"/>
              <a:gd name="connsiteY4" fmla="*/ 978855 h 1588999"/>
              <a:gd name="connsiteX5" fmla="*/ 3856007 w 6075950"/>
              <a:gd name="connsiteY5" fmla="*/ 537743 h 1588999"/>
              <a:gd name="connsiteX6" fmla="*/ 5445599 w 6075950"/>
              <a:gd name="connsiteY6" fmla="*/ 92895 h 1588999"/>
              <a:gd name="connsiteX7" fmla="*/ 3675213 w 6075950"/>
              <a:gd name="connsiteY7" fmla="*/ 1071632 h 1588999"/>
              <a:gd name="connsiteX8" fmla="*/ 6075950 w 6075950"/>
              <a:gd name="connsiteY8" fmla="*/ 1588999 h 1588999"/>
              <a:gd name="connsiteX0" fmla="*/ 0 w 6075950"/>
              <a:gd name="connsiteY0" fmla="*/ 380753 h 1647669"/>
              <a:gd name="connsiteX1" fmla="*/ 431320 w 6075950"/>
              <a:gd name="connsiteY1" fmla="*/ 682677 h 1647669"/>
              <a:gd name="connsiteX2" fmla="*/ 1647645 w 6075950"/>
              <a:gd name="connsiteY2" fmla="*/ 1158296 h 1647669"/>
              <a:gd name="connsiteX3" fmla="*/ 2173856 w 6075950"/>
              <a:gd name="connsiteY3" fmla="*/ 1217515 h 1647669"/>
              <a:gd name="connsiteX4" fmla="*/ 3181981 w 6075950"/>
              <a:gd name="connsiteY4" fmla="*/ 1037525 h 1647669"/>
              <a:gd name="connsiteX5" fmla="*/ 3856007 w 6075950"/>
              <a:gd name="connsiteY5" fmla="*/ 596413 h 1647669"/>
              <a:gd name="connsiteX6" fmla="*/ 5436074 w 6075950"/>
              <a:gd name="connsiteY6" fmla="*/ 84890 h 1647669"/>
              <a:gd name="connsiteX7" fmla="*/ 3675213 w 6075950"/>
              <a:gd name="connsiteY7" fmla="*/ 1130302 h 1647669"/>
              <a:gd name="connsiteX8" fmla="*/ 6075950 w 6075950"/>
              <a:gd name="connsiteY8" fmla="*/ 1647669 h 1647669"/>
              <a:gd name="connsiteX0" fmla="*/ 0 w 6075950"/>
              <a:gd name="connsiteY0" fmla="*/ 380753 h 1647669"/>
              <a:gd name="connsiteX1" fmla="*/ 431320 w 6075950"/>
              <a:gd name="connsiteY1" fmla="*/ 682677 h 1647669"/>
              <a:gd name="connsiteX2" fmla="*/ 1647645 w 6075950"/>
              <a:gd name="connsiteY2" fmla="*/ 1158296 h 1647669"/>
              <a:gd name="connsiteX3" fmla="*/ 2173856 w 6075950"/>
              <a:gd name="connsiteY3" fmla="*/ 1217515 h 1647669"/>
              <a:gd name="connsiteX4" fmla="*/ 3181981 w 6075950"/>
              <a:gd name="connsiteY4" fmla="*/ 1037525 h 1647669"/>
              <a:gd name="connsiteX5" fmla="*/ 3856007 w 6075950"/>
              <a:gd name="connsiteY5" fmla="*/ 596413 h 1647669"/>
              <a:gd name="connsiteX6" fmla="*/ 5436074 w 6075950"/>
              <a:gd name="connsiteY6" fmla="*/ 84890 h 1647669"/>
              <a:gd name="connsiteX7" fmla="*/ 3675213 w 6075950"/>
              <a:gd name="connsiteY7" fmla="*/ 1130302 h 1647669"/>
              <a:gd name="connsiteX8" fmla="*/ 6075950 w 6075950"/>
              <a:gd name="connsiteY8" fmla="*/ 1647669 h 1647669"/>
              <a:gd name="connsiteX0" fmla="*/ 0 w 6075950"/>
              <a:gd name="connsiteY0" fmla="*/ 311060 h 1577976"/>
              <a:gd name="connsiteX1" fmla="*/ 431320 w 6075950"/>
              <a:gd name="connsiteY1" fmla="*/ 612984 h 1577976"/>
              <a:gd name="connsiteX2" fmla="*/ 1647645 w 6075950"/>
              <a:gd name="connsiteY2" fmla="*/ 1088603 h 1577976"/>
              <a:gd name="connsiteX3" fmla="*/ 2173856 w 6075950"/>
              <a:gd name="connsiteY3" fmla="*/ 1147822 h 1577976"/>
              <a:gd name="connsiteX4" fmla="*/ 3181981 w 6075950"/>
              <a:gd name="connsiteY4" fmla="*/ 967832 h 1577976"/>
              <a:gd name="connsiteX5" fmla="*/ 3856007 w 6075950"/>
              <a:gd name="connsiteY5" fmla="*/ 526720 h 1577976"/>
              <a:gd name="connsiteX6" fmla="*/ 5436074 w 6075950"/>
              <a:gd name="connsiteY6" fmla="*/ 15197 h 1577976"/>
              <a:gd name="connsiteX7" fmla="*/ 3675213 w 6075950"/>
              <a:gd name="connsiteY7" fmla="*/ 1060609 h 1577976"/>
              <a:gd name="connsiteX8" fmla="*/ 6075950 w 6075950"/>
              <a:gd name="connsiteY8" fmla="*/ 1577976 h 1577976"/>
              <a:gd name="connsiteX0" fmla="*/ 0 w 6075950"/>
              <a:gd name="connsiteY0" fmla="*/ 311060 h 1577976"/>
              <a:gd name="connsiteX1" fmla="*/ 431320 w 6075950"/>
              <a:gd name="connsiteY1" fmla="*/ 612984 h 1577976"/>
              <a:gd name="connsiteX2" fmla="*/ 1647645 w 6075950"/>
              <a:gd name="connsiteY2" fmla="*/ 1088603 h 1577976"/>
              <a:gd name="connsiteX3" fmla="*/ 2173856 w 6075950"/>
              <a:gd name="connsiteY3" fmla="*/ 1147822 h 1577976"/>
              <a:gd name="connsiteX4" fmla="*/ 3181981 w 6075950"/>
              <a:gd name="connsiteY4" fmla="*/ 967832 h 1577976"/>
              <a:gd name="connsiteX5" fmla="*/ 3856007 w 6075950"/>
              <a:gd name="connsiteY5" fmla="*/ 526720 h 1577976"/>
              <a:gd name="connsiteX6" fmla="*/ 5436074 w 6075950"/>
              <a:gd name="connsiteY6" fmla="*/ 15197 h 1577976"/>
              <a:gd name="connsiteX7" fmla="*/ 3675213 w 6075950"/>
              <a:gd name="connsiteY7" fmla="*/ 1060609 h 1577976"/>
              <a:gd name="connsiteX8" fmla="*/ 6075950 w 6075950"/>
              <a:gd name="connsiteY8" fmla="*/ 1577976 h 1577976"/>
              <a:gd name="connsiteX0" fmla="*/ 0 w 6075950"/>
              <a:gd name="connsiteY0" fmla="*/ 351841 h 1618757"/>
              <a:gd name="connsiteX1" fmla="*/ 431320 w 6075950"/>
              <a:gd name="connsiteY1" fmla="*/ 653765 h 1618757"/>
              <a:gd name="connsiteX2" fmla="*/ 1647645 w 6075950"/>
              <a:gd name="connsiteY2" fmla="*/ 1129384 h 1618757"/>
              <a:gd name="connsiteX3" fmla="*/ 2173856 w 6075950"/>
              <a:gd name="connsiteY3" fmla="*/ 1188603 h 1618757"/>
              <a:gd name="connsiteX4" fmla="*/ 3181981 w 6075950"/>
              <a:gd name="connsiteY4" fmla="*/ 1008613 h 1618757"/>
              <a:gd name="connsiteX5" fmla="*/ 3856007 w 6075950"/>
              <a:gd name="connsiteY5" fmla="*/ 567501 h 1618757"/>
              <a:gd name="connsiteX6" fmla="*/ 5436074 w 6075950"/>
              <a:gd name="connsiteY6" fmla="*/ 55978 h 1618757"/>
              <a:gd name="connsiteX7" fmla="*/ 3675213 w 6075950"/>
              <a:gd name="connsiteY7" fmla="*/ 1101390 h 1618757"/>
              <a:gd name="connsiteX8" fmla="*/ 6075950 w 6075950"/>
              <a:gd name="connsiteY8" fmla="*/ 1618757 h 1618757"/>
              <a:gd name="connsiteX0" fmla="*/ 0 w 6885575"/>
              <a:gd name="connsiteY0" fmla="*/ 351841 h 1456832"/>
              <a:gd name="connsiteX1" fmla="*/ 431320 w 6885575"/>
              <a:gd name="connsiteY1" fmla="*/ 653765 h 1456832"/>
              <a:gd name="connsiteX2" fmla="*/ 1647645 w 6885575"/>
              <a:gd name="connsiteY2" fmla="*/ 1129384 h 1456832"/>
              <a:gd name="connsiteX3" fmla="*/ 2173856 w 6885575"/>
              <a:gd name="connsiteY3" fmla="*/ 1188603 h 1456832"/>
              <a:gd name="connsiteX4" fmla="*/ 3181981 w 6885575"/>
              <a:gd name="connsiteY4" fmla="*/ 1008613 h 1456832"/>
              <a:gd name="connsiteX5" fmla="*/ 3856007 w 6885575"/>
              <a:gd name="connsiteY5" fmla="*/ 567501 h 1456832"/>
              <a:gd name="connsiteX6" fmla="*/ 5436074 w 6885575"/>
              <a:gd name="connsiteY6" fmla="*/ 55978 h 1456832"/>
              <a:gd name="connsiteX7" fmla="*/ 3675213 w 6885575"/>
              <a:gd name="connsiteY7" fmla="*/ 1101390 h 1456832"/>
              <a:gd name="connsiteX8" fmla="*/ 6885575 w 6885575"/>
              <a:gd name="connsiteY8" fmla="*/ 1456832 h 1456832"/>
              <a:gd name="connsiteX0" fmla="*/ 0 w 6885575"/>
              <a:gd name="connsiteY0" fmla="*/ 351841 h 1503629"/>
              <a:gd name="connsiteX1" fmla="*/ 431320 w 6885575"/>
              <a:gd name="connsiteY1" fmla="*/ 653765 h 1503629"/>
              <a:gd name="connsiteX2" fmla="*/ 1647645 w 6885575"/>
              <a:gd name="connsiteY2" fmla="*/ 1129384 h 1503629"/>
              <a:gd name="connsiteX3" fmla="*/ 2173856 w 6885575"/>
              <a:gd name="connsiteY3" fmla="*/ 1188603 h 1503629"/>
              <a:gd name="connsiteX4" fmla="*/ 3181981 w 6885575"/>
              <a:gd name="connsiteY4" fmla="*/ 1008613 h 1503629"/>
              <a:gd name="connsiteX5" fmla="*/ 3856007 w 6885575"/>
              <a:gd name="connsiteY5" fmla="*/ 567501 h 1503629"/>
              <a:gd name="connsiteX6" fmla="*/ 5436074 w 6885575"/>
              <a:gd name="connsiteY6" fmla="*/ 55978 h 1503629"/>
              <a:gd name="connsiteX7" fmla="*/ 3675213 w 6885575"/>
              <a:gd name="connsiteY7" fmla="*/ 1101390 h 1503629"/>
              <a:gd name="connsiteX8" fmla="*/ 6885575 w 6885575"/>
              <a:gd name="connsiteY8" fmla="*/ 1456832 h 1503629"/>
              <a:gd name="connsiteX0" fmla="*/ 0 w 6771275"/>
              <a:gd name="connsiteY0" fmla="*/ 351841 h 1503629"/>
              <a:gd name="connsiteX1" fmla="*/ 431320 w 6771275"/>
              <a:gd name="connsiteY1" fmla="*/ 653765 h 1503629"/>
              <a:gd name="connsiteX2" fmla="*/ 1647645 w 6771275"/>
              <a:gd name="connsiteY2" fmla="*/ 1129384 h 1503629"/>
              <a:gd name="connsiteX3" fmla="*/ 2173856 w 6771275"/>
              <a:gd name="connsiteY3" fmla="*/ 1188603 h 1503629"/>
              <a:gd name="connsiteX4" fmla="*/ 3181981 w 6771275"/>
              <a:gd name="connsiteY4" fmla="*/ 1008613 h 1503629"/>
              <a:gd name="connsiteX5" fmla="*/ 3856007 w 6771275"/>
              <a:gd name="connsiteY5" fmla="*/ 567501 h 1503629"/>
              <a:gd name="connsiteX6" fmla="*/ 5436074 w 6771275"/>
              <a:gd name="connsiteY6" fmla="*/ 55978 h 1503629"/>
              <a:gd name="connsiteX7" fmla="*/ 3675213 w 6771275"/>
              <a:gd name="connsiteY7" fmla="*/ 1101390 h 1503629"/>
              <a:gd name="connsiteX8" fmla="*/ 6771275 w 6771275"/>
              <a:gd name="connsiteY8" fmla="*/ 1456832 h 1503629"/>
              <a:gd name="connsiteX0" fmla="*/ 0 w 6799850"/>
              <a:gd name="connsiteY0" fmla="*/ 351841 h 1469270"/>
              <a:gd name="connsiteX1" fmla="*/ 431320 w 6799850"/>
              <a:gd name="connsiteY1" fmla="*/ 653765 h 1469270"/>
              <a:gd name="connsiteX2" fmla="*/ 1647645 w 6799850"/>
              <a:gd name="connsiteY2" fmla="*/ 1129384 h 1469270"/>
              <a:gd name="connsiteX3" fmla="*/ 2173856 w 6799850"/>
              <a:gd name="connsiteY3" fmla="*/ 1188603 h 1469270"/>
              <a:gd name="connsiteX4" fmla="*/ 3181981 w 6799850"/>
              <a:gd name="connsiteY4" fmla="*/ 1008613 h 1469270"/>
              <a:gd name="connsiteX5" fmla="*/ 3856007 w 6799850"/>
              <a:gd name="connsiteY5" fmla="*/ 567501 h 1469270"/>
              <a:gd name="connsiteX6" fmla="*/ 5436074 w 6799850"/>
              <a:gd name="connsiteY6" fmla="*/ 55978 h 1469270"/>
              <a:gd name="connsiteX7" fmla="*/ 3675213 w 6799850"/>
              <a:gd name="connsiteY7" fmla="*/ 1101390 h 1469270"/>
              <a:gd name="connsiteX8" fmla="*/ 6799850 w 6799850"/>
              <a:gd name="connsiteY8" fmla="*/ 1418732 h 1469270"/>
              <a:gd name="connsiteX0" fmla="*/ 0 w 6799850"/>
              <a:gd name="connsiteY0" fmla="*/ 351841 h 1468205"/>
              <a:gd name="connsiteX1" fmla="*/ 431320 w 6799850"/>
              <a:gd name="connsiteY1" fmla="*/ 653765 h 1468205"/>
              <a:gd name="connsiteX2" fmla="*/ 1647645 w 6799850"/>
              <a:gd name="connsiteY2" fmla="*/ 1129384 h 1468205"/>
              <a:gd name="connsiteX3" fmla="*/ 2173856 w 6799850"/>
              <a:gd name="connsiteY3" fmla="*/ 1188603 h 1468205"/>
              <a:gd name="connsiteX4" fmla="*/ 3181981 w 6799850"/>
              <a:gd name="connsiteY4" fmla="*/ 1008613 h 1468205"/>
              <a:gd name="connsiteX5" fmla="*/ 3856007 w 6799850"/>
              <a:gd name="connsiteY5" fmla="*/ 567501 h 1468205"/>
              <a:gd name="connsiteX6" fmla="*/ 5436074 w 6799850"/>
              <a:gd name="connsiteY6" fmla="*/ 55978 h 1468205"/>
              <a:gd name="connsiteX7" fmla="*/ 3675213 w 6799850"/>
              <a:gd name="connsiteY7" fmla="*/ 1101390 h 1468205"/>
              <a:gd name="connsiteX8" fmla="*/ 6799850 w 6799850"/>
              <a:gd name="connsiteY8" fmla="*/ 1418732 h 1468205"/>
              <a:gd name="connsiteX0" fmla="*/ 0 w 6799850"/>
              <a:gd name="connsiteY0" fmla="*/ 351841 h 1468205"/>
              <a:gd name="connsiteX1" fmla="*/ 431320 w 6799850"/>
              <a:gd name="connsiteY1" fmla="*/ 653765 h 1468205"/>
              <a:gd name="connsiteX2" fmla="*/ 1647645 w 6799850"/>
              <a:gd name="connsiteY2" fmla="*/ 1129384 h 1468205"/>
              <a:gd name="connsiteX3" fmla="*/ 2173856 w 6799850"/>
              <a:gd name="connsiteY3" fmla="*/ 1188603 h 1468205"/>
              <a:gd name="connsiteX4" fmla="*/ 3181981 w 6799850"/>
              <a:gd name="connsiteY4" fmla="*/ 1008613 h 1468205"/>
              <a:gd name="connsiteX5" fmla="*/ 3856007 w 6799850"/>
              <a:gd name="connsiteY5" fmla="*/ 567501 h 1468205"/>
              <a:gd name="connsiteX6" fmla="*/ 5436074 w 6799850"/>
              <a:gd name="connsiteY6" fmla="*/ 55978 h 1468205"/>
              <a:gd name="connsiteX7" fmla="*/ 3675213 w 6799850"/>
              <a:gd name="connsiteY7" fmla="*/ 1101390 h 1468205"/>
              <a:gd name="connsiteX8" fmla="*/ 6799850 w 6799850"/>
              <a:gd name="connsiteY8" fmla="*/ 1418732 h 1468205"/>
              <a:gd name="connsiteX0" fmla="*/ 0 w 6799850"/>
              <a:gd name="connsiteY0" fmla="*/ 351841 h 1465221"/>
              <a:gd name="connsiteX1" fmla="*/ 431320 w 6799850"/>
              <a:gd name="connsiteY1" fmla="*/ 653765 h 1465221"/>
              <a:gd name="connsiteX2" fmla="*/ 1647645 w 6799850"/>
              <a:gd name="connsiteY2" fmla="*/ 1129384 h 1465221"/>
              <a:gd name="connsiteX3" fmla="*/ 2173856 w 6799850"/>
              <a:gd name="connsiteY3" fmla="*/ 1188603 h 1465221"/>
              <a:gd name="connsiteX4" fmla="*/ 3181981 w 6799850"/>
              <a:gd name="connsiteY4" fmla="*/ 1008613 h 1465221"/>
              <a:gd name="connsiteX5" fmla="*/ 3856007 w 6799850"/>
              <a:gd name="connsiteY5" fmla="*/ 567501 h 1465221"/>
              <a:gd name="connsiteX6" fmla="*/ 5436074 w 6799850"/>
              <a:gd name="connsiteY6" fmla="*/ 55978 h 1465221"/>
              <a:gd name="connsiteX7" fmla="*/ 3675213 w 6799850"/>
              <a:gd name="connsiteY7" fmla="*/ 1101390 h 1465221"/>
              <a:gd name="connsiteX8" fmla="*/ 6799850 w 6799850"/>
              <a:gd name="connsiteY8" fmla="*/ 1418732 h 146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9850" h="1465221">
                <a:moveTo>
                  <a:pt x="0" y="351841"/>
                </a:moveTo>
                <a:cubicBezTo>
                  <a:pt x="78356" y="435948"/>
                  <a:pt x="156712" y="524174"/>
                  <a:pt x="431320" y="653765"/>
                </a:cubicBezTo>
                <a:cubicBezTo>
                  <a:pt x="705928" y="783356"/>
                  <a:pt x="1357222" y="1040244"/>
                  <a:pt x="1647645" y="1129384"/>
                </a:cubicBezTo>
                <a:cubicBezTo>
                  <a:pt x="1938068" y="1218524"/>
                  <a:pt x="1901657" y="1184018"/>
                  <a:pt x="2173856" y="1188603"/>
                </a:cubicBezTo>
                <a:cubicBezTo>
                  <a:pt x="2446055" y="1193188"/>
                  <a:pt x="2901623" y="1112130"/>
                  <a:pt x="3181981" y="1008613"/>
                </a:cubicBezTo>
                <a:cubicBezTo>
                  <a:pt x="3368887" y="909409"/>
                  <a:pt x="3856007" y="567501"/>
                  <a:pt x="3856007" y="567501"/>
                </a:cubicBezTo>
                <a:cubicBezTo>
                  <a:pt x="4338246" y="285868"/>
                  <a:pt x="5342381" y="-156829"/>
                  <a:pt x="5436074" y="55978"/>
                </a:cubicBezTo>
                <a:cubicBezTo>
                  <a:pt x="5529767" y="268785"/>
                  <a:pt x="3619367" y="912364"/>
                  <a:pt x="3675213" y="1101390"/>
                </a:cubicBezTo>
                <a:cubicBezTo>
                  <a:pt x="3731059" y="1290416"/>
                  <a:pt x="6134662" y="1578453"/>
                  <a:pt x="6799850" y="141873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ash"/>
            <a:tailEnd type="triangle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1050" kern="0" dirty="0">
              <a:solidFill>
                <a:prstClr val="black"/>
              </a:solidFill>
            </a:endParaRPr>
          </a:p>
        </p:txBody>
      </p:sp>
      <p:grpSp>
        <p:nvGrpSpPr>
          <p:cNvPr id="229" name="Gruppo 169"/>
          <p:cNvGrpSpPr>
            <a:grpSpLocks noChangeAspect="1"/>
          </p:cNvGrpSpPr>
          <p:nvPr/>
        </p:nvGrpSpPr>
        <p:grpSpPr>
          <a:xfrm>
            <a:off x="4520949" y="4176441"/>
            <a:ext cx="255819" cy="184697"/>
            <a:chOff x="2723963" y="2272690"/>
            <a:chExt cx="438704" cy="316737"/>
          </a:xfrm>
          <a:effectLst/>
        </p:grpSpPr>
        <p:sp>
          <p:nvSpPr>
            <p:cNvPr id="230" name="Angolo ripiegato 229"/>
            <p:cNvSpPr/>
            <p:nvPr/>
          </p:nvSpPr>
          <p:spPr>
            <a:xfrm>
              <a:off x="2723963" y="2272690"/>
              <a:ext cx="438704" cy="316737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100" kern="0" dirty="0">
                <a:solidFill>
                  <a:prstClr val="black"/>
                </a:solidFill>
              </a:endParaRPr>
            </a:p>
          </p:txBody>
        </p:sp>
        <p:pic>
          <p:nvPicPr>
            <p:cNvPr id="231" name="Picture 8" descr="Risultati immagini per firewall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809" y="2319658"/>
              <a:ext cx="385575" cy="25056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2" name="Gruppo 156"/>
          <p:cNvGrpSpPr/>
          <p:nvPr/>
        </p:nvGrpSpPr>
        <p:grpSpPr>
          <a:xfrm>
            <a:off x="8136203" y="4038097"/>
            <a:ext cx="260811" cy="188302"/>
            <a:chOff x="5378118" y="3215574"/>
            <a:chExt cx="345818" cy="249675"/>
          </a:xfrm>
          <a:effectLst/>
        </p:grpSpPr>
        <p:sp>
          <p:nvSpPr>
            <p:cNvPr id="233" name="Angolo ripiegato 232"/>
            <p:cNvSpPr/>
            <p:nvPr/>
          </p:nvSpPr>
          <p:spPr>
            <a:xfrm>
              <a:off x="5378118" y="3215574"/>
              <a:ext cx="345818" cy="249675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100" kern="0" dirty="0">
                <a:solidFill>
                  <a:prstClr val="black"/>
                </a:solidFill>
              </a:endParaRPr>
            </a:p>
          </p:txBody>
        </p:sp>
        <p:pic>
          <p:nvPicPr>
            <p:cNvPr id="234" name="Picture 2" descr="E:\Tesi\Poster\PhDPosterPackage2016\Pictures\storage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5444915" y="3239226"/>
              <a:ext cx="210423" cy="210423"/>
            </a:xfrm>
            <a:prstGeom prst="rect">
              <a:avLst/>
            </a:prstGeom>
            <a:noFill/>
          </p:spPr>
        </p:pic>
      </p:grpSp>
      <p:grpSp>
        <p:nvGrpSpPr>
          <p:cNvPr id="235" name="Gruppo 40"/>
          <p:cNvGrpSpPr/>
          <p:nvPr/>
        </p:nvGrpSpPr>
        <p:grpSpPr>
          <a:xfrm>
            <a:off x="8134751" y="3826867"/>
            <a:ext cx="260811" cy="188302"/>
            <a:chOff x="7559677" y="2954616"/>
            <a:chExt cx="345818" cy="249675"/>
          </a:xfrm>
          <a:effectLst/>
        </p:grpSpPr>
        <p:sp>
          <p:nvSpPr>
            <p:cNvPr id="236" name="Angolo ripiegato 235"/>
            <p:cNvSpPr/>
            <p:nvPr/>
          </p:nvSpPr>
          <p:spPr>
            <a:xfrm>
              <a:off x="7559677" y="2954616"/>
              <a:ext cx="345818" cy="249675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C0000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100" kern="0" dirty="0">
                <a:solidFill>
                  <a:prstClr val="black"/>
                </a:solidFill>
              </a:endParaRPr>
            </a:p>
          </p:txBody>
        </p:sp>
        <p:pic>
          <p:nvPicPr>
            <p:cNvPr id="237" name="Picture 2" descr="http://upload.wikimedia.org/wikipedia/commons/d/d8/Adblock_logo_%26_wordmark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678" y="2972279"/>
              <a:ext cx="225930" cy="21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8" name="Gruppo 237"/>
          <p:cNvGrpSpPr/>
          <p:nvPr/>
        </p:nvGrpSpPr>
        <p:grpSpPr>
          <a:xfrm>
            <a:off x="6527105" y="4180383"/>
            <a:ext cx="251903" cy="188423"/>
            <a:chOff x="2957202" y="3885762"/>
            <a:chExt cx="324884" cy="246015"/>
          </a:xfrm>
        </p:grpSpPr>
        <p:sp>
          <p:nvSpPr>
            <p:cNvPr id="239" name="Angolo ripiegato 238"/>
            <p:cNvSpPr/>
            <p:nvPr/>
          </p:nvSpPr>
          <p:spPr>
            <a:xfrm>
              <a:off x="2957202" y="3885762"/>
              <a:ext cx="324884" cy="246015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0070C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400" kern="0" dirty="0">
                <a:solidFill>
                  <a:prstClr val="black"/>
                </a:solidFill>
              </a:endParaRPr>
            </a:p>
          </p:txBody>
        </p:sp>
        <p:pic>
          <p:nvPicPr>
            <p:cNvPr id="240" name="Immagine 239"/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5023" b="94064" l="4808" r="94952">
                          <a14:foregroundMark x1="28606" y1="44292" x2="36538" y2="43836"/>
                          <a14:foregroundMark x1="33413" y1="74429" x2="41587" y2="74886"/>
                          <a14:foregroundMark x1="18029" y1="73973" x2="30769" y2="73516"/>
                          <a14:foregroundMark x1="44712" y1="74886" x2="59375" y2="739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73425" y="3920093"/>
              <a:ext cx="288339" cy="180285"/>
            </a:xfrm>
            <a:prstGeom prst="rect">
              <a:avLst/>
            </a:prstGeom>
            <a:effectLst/>
          </p:spPr>
        </p:pic>
      </p:grpSp>
      <p:grpSp>
        <p:nvGrpSpPr>
          <p:cNvPr id="241" name="Gruppo 240"/>
          <p:cNvGrpSpPr>
            <a:grpSpLocks noChangeAspect="1"/>
          </p:cNvGrpSpPr>
          <p:nvPr/>
        </p:nvGrpSpPr>
        <p:grpSpPr>
          <a:xfrm>
            <a:off x="6525516" y="4389180"/>
            <a:ext cx="251903" cy="194987"/>
            <a:chOff x="2803463" y="4132851"/>
            <a:chExt cx="364479" cy="282128"/>
          </a:xfrm>
        </p:grpSpPr>
        <p:sp>
          <p:nvSpPr>
            <p:cNvPr id="242" name="Angolo ripiegato 241"/>
            <p:cNvSpPr/>
            <p:nvPr/>
          </p:nvSpPr>
          <p:spPr>
            <a:xfrm>
              <a:off x="2803463" y="4142654"/>
              <a:ext cx="364479" cy="270043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400" kern="0" dirty="0">
                <a:solidFill>
                  <a:prstClr val="black"/>
                </a:solidFill>
              </a:endParaRPr>
            </a:p>
          </p:txBody>
        </p:sp>
        <p:pic>
          <p:nvPicPr>
            <p:cNvPr id="243" name="Picture 6" descr="Risultati immagini"/>
            <p:cNvPicPr>
              <a:picLocks noChangeAspect="1" noChangeArrowheads="1"/>
            </p:cNvPicPr>
            <p:nvPr/>
          </p:nvPicPr>
          <p:blipFill>
            <a:blip r:embed="rId2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492" y="4132851"/>
              <a:ext cx="270744" cy="28212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4" name="Gruppo 243"/>
          <p:cNvGrpSpPr/>
          <p:nvPr/>
        </p:nvGrpSpPr>
        <p:grpSpPr>
          <a:xfrm>
            <a:off x="4520949" y="4383597"/>
            <a:ext cx="262171" cy="188423"/>
            <a:chOff x="2943958" y="3885762"/>
            <a:chExt cx="338128" cy="246015"/>
          </a:xfrm>
        </p:grpSpPr>
        <p:sp>
          <p:nvSpPr>
            <p:cNvPr id="245" name="Angolo ripiegato 244"/>
            <p:cNvSpPr/>
            <p:nvPr/>
          </p:nvSpPr>
          <p:spPr>
            <a:xfrm>
              <a:off x="2943958" y="3885762"/>
              <a:ext cx="338128" cy="246015"/>
            </a:xfrm>
            <a:prstGeom prst="foldedCorner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12700" cap="rnd" cmpd="sng" algn="ctr">
              <a:solidFill>
                <a:srgbClr val="0070C0"/>
              </a:solidFill>
              <a:prstDash val="solid"/>
              <a:round/>
            </a:ln>
            <a:effectLst/>
          </p:spPr>
          <p:txBody>
            <a:bodyPr lIns="18000" tIns="36000" rIns="36000" bIns="36000" rtlCol="0" anchor="ctr"/>
            <a:lstStyle/>
            <a:p>
              <a:pPr>
                <a:defRPr/>
              </a:pPr>
              <a:endParaRPr lang="en-US" sz="400" kern="0" dirty="0">
                <a:solidFill>
                  <a:prstClr val="black"/>
                </a:solidFill>
              </a:endParaRPr>
            </a:p>
          </p:txBody>
        </p:sp>
        <p:pic>
          <p:nvPicPr>
            <p:cNvPr id="246" name="Immagine 245"/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5023" b="94064" l="4808" r="94952">
                          <a14:foregroundMark x1="28606" y1="44292" x2="36538" y2="43836"/>
                          <a14:foregroundMark x1="33413" y1="74429" x2="41587" y2="74886"/>
                          <a14:foregroundMark x1="18029" y1="73973" x2="30769" y2="73516"/>
                          <a14:foregroundMark x1="44712" y1="74886" x2="59375" y2="739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73425" y="3920093"/>
              <a:ext cx="288339" cy="180285"/>
            </a:xfrm>
            <a:prstGeom prst="rect">
              <a:avLst/>
            </a:prstGeom>
            <a:effectLst/>
          </p:spPr>
        </p:pic>
      </p:grpSp>
      <p:cxnSp>
        <p:nvCxnSpPr>
          <p:cNvPr id="247" name="Connettore 2 246"/>
          <p:cNvCxnSpPr/>
          <p:nvPr/>
        </p:nvCxnSpPr>
        <p:spPr>
          <a:xfrm rot="10800000" flipV="1">
            <a:off x="4548167" y="2978054"/>
            <a:ext cx="1714512" cy="756127"/>
          </a:xfrm>
          <a:prstGeom prst="straightConnector1">
            <a:avLst/>
          </a:prstGeom>
          <a:noFill/>
          <a:ln w="15875" cap="flat" cmpd="sng" algn="ctr">
            <a:solidFill>
              <a:srgbClr val="7030A0"/>
            </a:solidFill>
            <a:prstDash val="sysDot"/>
            <a:headEnd type="triangle"/>
            <a:tailEnd type="none"/>
          </a:ln>
          <a:effectLst/>
        </p:spPr>
      </p:cxnSp>
      <p:cxnSp>
        <p:nvCxnSpPr>
          <p:cNvPr id="248" name="Connettore 2 247"/>
          <p:cNvCxnSpPr/>
          <p:nvPr/>
        </p:nvCxnSpPr>
        <p:spPr>
          <a:xfrm rot="16200000" flipV="1">
            <a:off x="6114931" y="2352334"/>
            <a:ext cx="394129" cy="0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lumMod val="75000"/>
              </a:srgbClr>
            </a:solidFill>
            <a:prstDash val="dash"/>
            <a:headEnd type="triangle"/>
            <a:tailEnd type="none"/>
          </a:ln>
          <a:effectLst/>
        </p:spPr>
      </p:cxnSp>
      <p:cxnSp>
        <p:nvCxnSpPr>
          <p:cNvPr id="249" name="Connettore 2 248"/>
          <p:cNvCxnSpPr/>
          <p:nvPr/>
        </p:nvCxnSpPr>
        <p:spPr>
          <a:xfrm rot="5400000">
            <a:off x="5691173" y="3406669"/>
            <a:ext cx="1071574" cy="214315"/>
          </a:xfrm>
          <a:prstGeom prst="straightConnector1">
            <a:avLst/>
          </a:prstGeom>
          <a:noFill/>
          <a:ln w="15875" cap="flat" cmpd="sng" algn="ctr">
            <a:solidFill>
              <a:srgbClr val="7030A0"/>
            </a:solidFill>
            <a:prstDash val="sysDot"/>
            <a:headEnd type="triangle"/>
            <a:tailEnd type="none"/>
          </a:ln>
          <a:effectLst/>
        </p:spPr>
      </p:cxnSp>
      <p:cxnSp>
        <p:nvCxnSpPr>
          <p:cNvPr id="251" name="Connettore 2 250"/>
          <p:cNvCxnSpPr/>
          <p:nvPr/>
        </p:nvCxnSpPr>
        <p:spPr>
          <a:xfrm>
            <a:off x="6405556" y="2978025"/>
            <a:ext cx="1357325" cy="428630"/>
          </a:xfrm>
          <a:prstGeom prst="straightConnector1">
            <a:avLst/>
          </a:prstGeom>
          <a:noFill/>
          <a:ln w="15875" cap="flat" cmpd="sng" algn="ctr">
            <a:solidFill>
              <a:srgbClr val="7030A0"/>
            </a:solidFill>
            <a:prstDash val="sysDot"/>
            <a:headEnd type="triangle"/>
            <a:tailEnd type="none"/>
          </a:ln>
          <a:effectLst/>
        </p:spPr>
      </p:cxnSp>
      <p:cxnSp>
        <p:nvCxnSpPr>
          <p:cNvPr id="253" name="Connettore 2 252"/>
          <p:cNvCxnSpPr/>
          <p:nvPr/>
        </p:nvCxnSpPr>
        <p:spPr>
          <a:xfrm rot="10800000">
            <a:off x="523836" y="3286124"/>
            <a:ext cx="500066" cy="1588"/>
          </a:xfrm>
          <a:prstGeom prst="straightConnector1">
            <a:avLst/>
          </a:prstGeom>
          <a:noFill/>
          <a:ln w="15875" cap="flat" cmpd="sng" algn="ctr">
            <a:solidFill>
              <a:srgbClr val="4F81BD">
                <a:lumMod val="75000"/>
              </a:srgbClr>
            </a:solidFill>
            <a:prstDash val="dash"/>
            <a:headEnd type="triangle"/>
            <a:tailEnd type="none"/>
          </a:ln>
          <a:effectLst/>
        </p:spPr>
      </p:cxnSp>
      <p:cxnSp>
        <p:nvCxnSpPr>
          <p:cNvPr id="254" name="Connettore 2 253"/>
          <p:cNvCxnSpPr/>
          <p:nvPr/>
        </p:nvCxnSpPr>
        <p:spPr>
          <a:xfrm>
            <a:off x="523836" y="3643314"/>
            <a:ext cx="428628" cy="1588"/>
          </a:xfrm>
          <a:prstGeom prst="straightConnector1">
            <a:avLst/>
          </a:prstGeom>
          <a:noFill/>
          <a:ln w="15875" cap="flat" cmpd="sng" algn="ctr">
            <a:solidFill>
              <a:srgbClr val="7030A0"/>
            </a:solidFill>
            <a:prstDash val="sysDot"/>
            <a:headEnd type="triangle"/>
            <a:tailEnd type="none"/>
          </a:ln>
          <a:effectLst/>
        </p:spPr>
      </p:cxnSp>
      <p:sp>
        <p:nvSpPr>
          <p:cNvPr id="255" name="TextBox 122"/>
          <p:cNvSpPr txBox="1"/>
          <p:nvPr/>
        </p:nvSpPr>
        <p:spPr>
          <a:xfrm>
            <a:off x="1006219" y="3143248"/>
            <a:ext cx="1303569" cy="4154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ysClr val="windowText" lastClr="000000"/>
                </a:solidFill>
              </a:rPr>
              <a:t>Service graph (REST)</a:t>
            </a:r>
          </a:p>
        </p:txBody>
      </p:sp>
      <p:sp>
        <p:nvSpPr>
          <p:cNvPr id="256" name="TextBox 122"/>
          <p:cNvSpPr txBox="1"/>
          <p:nvPr/>
        </p:nvSpPr>
        <p:spPr>
          <a:xfrm>
            <a:off x="952464" y="3429000"/>
            <a:ext cx="14287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 dirty="0">
                <a:solidFill>
                  <a:sysClr val="windowText" lastClr="000000"/>
                </a:solidFill>
              </a:rPr>
              <a:t>Domain description</a:t>
            </a:r>
          </a:p>
          <a:p>
            <a:pPr algn="ctr">
              <a:defRPr/>
            </a:pPr>
            <a:r>
              <a:rPr lang="en-US" sz="1000" kern="0" dirty="0">
                <a:solidFill>
                  <a:sysClr val="windowText" lastClr="000000"/>
                </a:solidFill>
              </a:rPr>
              <a:t>(message bus)</a:t>
            </a:r>
          </a:p>
        </p:txBody>
      </p:sp>
      <p:sp>
        <p:nvSpPr>
          <p:cNvPr id="257" name="Rettangolo 256"/>
          <p:cNvSpPr/>
          <p:nvPr/>
        </p:nvSpPr>
        <p:spPr>
          <a:xfrm>
            <a:off x="452398" y="3143248"/>
            <a:ext cx="2571768" cy="714380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1050" kern="0" dirty="0">
              <a:solidFill>
                <a:prstClr val="white"/>
              </a:solidFill>
            </a:endParaRPr>
          </a:p>
        </p:txBody>
      </p:sp>
      <p:sp>
        <p:nvSpPr>
          <p:cNvPr id="128" name="Rectangle 7"/>
          <p:cNvSpPr/>
          <p:nvPr/>
        </p:nvSpPr>
        <p:spPr bwMode="auto">
          <a:xfrm>
            <a:off x="2238348" y="1477827"/>
            <a:ext cx="1465812" cy="345543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>
              <a:buClr>
                <a:srgbClr val="000000"/>
              </a:buClr>
              <a:buSzPct val="100000"/>
            </a:pPr>
            <a:r>
              <a:rPr lang="en-US" sz="1050" dirty="0" smtClean="0">
                <a:cs typeface="Arial" charset="0"/>
              </a:rPr>
              <a:t>FROG WEB GUI</a:t>
            </a:r>
            <a:endParaRPr lang="en-US" sz="1050" dirty="0">
              <a:cs typeface="Arial" charset="0"/>
            </a:endParaRPr>
          </a:p>
        </p:txBody>
      </p:sp>
      <p:sp>
        <p:nvSpPr>
          <p:cNvPr id="129" name="Rectangle 7"/>
          <p:cNvSpPr/>
          <p:nvPr/>
        </p:nvSpPr>
        <p:spPr bwMode="auto">
          <a:xfrm>
            <a:off x="9167834" y="1477827"/>
            <a:ext cx="1537250" cy="559857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387" tIns="33387" rIns="33387" bIns="3338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24007">
              <a:buClr>
                <a:srgbClr val="000000"/>
              </a:buClr>
              <a:buSzPct val="100000"/>
            </a:pPr>
            <a:r>
              <a:rPr lang="en-US" sz="1050" dirty="0" smtClean="0">
                <a:cs typeface="Arial" charset="0"/>
              </a:rPr>
              <a:t>Service layer </a:t>
            </a:r>
          </a:p>
          <a:p>
            <a:pPr algn="ctr" defTabSz="424007">
              <a:buClr>
                <a:srgbClr val="000000"/>
              </a:buClr>
              <a:buSzPct val="100000"/>
            </a:pPr>
            <a:r>
              <a:rPr lang="en-US" sz="1050" dirty="0" smtClean="0">
                <a:cs typeface="Arial" charset="0"/>
              </a:rPr>
              <a:t>(e.g., per-user service graphs)</a:t>
            </a:r>
          </a:p>
        </p:txBody>
      </p:sp>
      <p:cxnSp>
        <p:nvCxnSpPr>
          <p:cNvPr id="133" name="Connettore 4 132"/>
          <p:cNvCxnSpPr>
            <a:stCxn id="128" idx="3"/>
            <a:endCxn id="199" idx="0"/>
          </p:cNvCxnSpPr>
          <p:nvPr/>
        </p:nvCxnSpPr>
        <p:spPr bwMode="auto">
          <a:xfrm flipV="1">
            <a:off x="3704160" y="1562616"/>
            <a:ext cx="2607835" cy="87983"/>
          </a:xfrm>
          <a:prstGeom prst="bentConnector4">
            <a:avLst>
              <a:gd name="adj1" fmla="val 20453"/>
              <a:gd name="adj2" fmla="val 378777"/>
            </a:avLst>
          </a:prstGeom>
          <a:noFill/>
          <a:ln w="15875" cap="flat" cmpd="sng" algn="ctr">
            <a:solidFill>
              <a:srgbClr val="4F81BD">
                <a:lumMod val="75000"/>
              </a:srgbClr>
            </a:solidFill>
            <a:prstDash val="dash"/>
            <a:headEnd type="none"/>
            <a:tailEnd type="triangle"/>
          </a:ln>
          <a:effectLst/>
        </p:spPr>
      </p:cxnSp>
      <p:cxnSp>
        <p:nvCxnSpPr>
          <p:cNvPr id="259" name="Connettore 4 132"/>
          <p:cNvCxnSpPr>
            <a:endCxn id="129" idx="1"/>
          </p:cNvCxnSpPr>
          <p:nvPr/>
        </p:nvCxnSpPr>
        <p:spPr bwMode="auto">
          <a:xfrm rot="16200000" flipH="1">
            <a:off x="7642344" y="232267"/>
            <a:ext cx="195140" cy="2855839"/>
          </a:xfrm>
          <a:prstGeom prst="bentConnector4">
            <a:avLst>
              <a:gd name="adj1" fmla="val -125283"/>
              <a:gd name="adj2" fmla="val 82720"/>
            </a:avLst>
          </a:prstGeom>
          <a:noFill/>
          <a:ln w="15875" cap="flat" cmpd="sng" algn="ctr">
            <a:solidFill>
              <a:srgbClr val="4F81BD">
                <a:lumMod val="75000"/>
              </a:srgbClr>
            </a:solidFill>
            <a:prstDash val="dash"/>
            <a:headEnd type="triangle"/>
            <a:tailEnd type="none"/>
          </a:ln>
          <a:effectLst/>
        </p:spPr>
      </p:cxnSp>
      <p:sp>
        <p:nvSpPr>
          <p:cNvPr id="272" name="Ovale 271"/>
          <p:cNvSpPr>
            <a:spLocks noChangeAspect="1"/>
          </p:cNvSpPr>
          <p:nvPr/>
        </p:nvSpPr>
        <p:spPr>
          <a:xfrm>
            <a:off x="2306197" y="3249805"/>
            <a:ext cx="53878" cy="53878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1050" kern="0" dirty="0">
              <a:solidFill>
                <a:prstClr val="white"/>
              </a:solidFill>
            </a:endParaRPr>
          </a:p>
        </p:txBody>
      </p:sp>
      <p:cxnSp>
        <p:nvCxnSpPr>
          <p:cNvPr id="273" name="Straight Connector 67"/>
          <p:cNvCxnSpPr>
            <a:stCxn id="272" idx="6"/>
            <a:endCxn id="274" idx="2"/>
          </p:cNvCxnSpPr>
          <p:nvPr/>
        </p:nvCxnSpPr>
        <p:spPr bwMode="auto">
          <a:xfrm>
            <a:off x="2360074" y="3276744"/>
            <a:ext cx="538776" cy="1198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4" name="Ovale 273"/>
          <p:cNvSpPr>
            <a:spLocks noChangeAspect="1"/>
          </p:cNvSpPr>
          <p:nvPr/>
        </p:nvSpPr>
        <p:spPr>
          <a:xfrm>
            <a:off x="2898850" y="3249805"/>
            <a:ext cx="53878" cy="53878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t-IT" sz="1050" kern="0" dirty="0">
              <a:solidFill>
                <a:prstClr val="white"/>
              </a:solidFill>
            </a:endParaRPr>
          </a:p>
        </p:txBody>
      </p:sp>
      <p:sp>
        <p:nvSpPr>
          <p:cNvPr id="275" name="Rounded Rectangle 52"/>
          <p:cNvSpPr/>
          <p:nvPr/>
        </p:nvSpPr>
        <p:spPr>
          <a:xfrm>
            <a:off x="2413952" y="3195929"/>
            <a:ext cx="431021" cy="161633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800" kern="0" dirty="0">
                <a:solidFill>
                  <a:sysClr val="windowText" lastClr="000000"/>
                </a:solidFill>
              </a:rPr>
              <a:t>Firewall</a:t>
            </a:r>
          </a:p>
        </p:txBody>
      </p:sp>
      <p:pic>
        <p:nvPicPr>
          <p:cNvPr id="278" name="Picture 8" descr="Risultati immagini per ya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4100" y="3500438"/>
            <a:ext cx="214314" cy="2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326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NFV orchestration </a:t>
            </a:r>
            <a:r>
              <a:rPr lang="en-US" dirty="0"/>
              <a:t>architecture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2800" y="1071576"/>
            <a:ext cx="10969200" cy="4524375"/>
          </a:xfrm>
        </p:spPr>
        <p:txBody>
          <a:bodyPr/>
          <a:lstStyle/>
          <a:p>
            <a:r>
              <a:rPr lang="en-US" dirty="0" smtClean="0"/>
              <a:t>Multi-domain orchestration architecture</a:t>
            </a:r>
          </a:p>
          <a:p>
            <a:pPr lvl="1"/>
            <a:r>
              <a:rPr lang="en-US" dirty="0" smtClean="0"/>
              <a:t>Capable to deploy service graphs on heterogeneous technological domains</a:t>
            </a:r>
          </a:p>
          <a:p>
            <a:pPr lvl="2"/>
            <a:r>
              <a:rPr lang="en-US" dirty="0" smtClean="0"/>
              <a:t>E.g., SDN network, data center, CPE</a:t>
            </a:r>
          </a:p>
          <a:p>
            <a:r>
              <a:rPr lang="en-US" dirty="0" smtClean="0"/>
              <a:t>Two orchestration layers</a:t>
            </a:r>
          </a:p>
          <a:p>
            <a:pPr lvl="1"/>
            <a:r>
              <a:rPr lang="en-US" b="1" dirty="0" smtClean="0"/>
              <a:t>FROG orchestrator</a:t>
            </a:r>
          </a:p>
          <a:p>
            <a:pPr lvl="2"/>
            <a:r>
              <a:rPr lang="en-US" dirty="0" smtClean="0"/>
              <a:t>Overarching (or multi-domain) orchestrator</a:t>
            </a:r>
          </a:p>
          <a:p>
            <a:pPr lvl="2"/>
            <a:r>
              <a:rPr lang="en-US" dirty="0" smtClean="0"/>
              <a:t>Selects the most suitable domain(s) involved in </a:t>
            </a:r>
            <a:r>
              <a:rPr lang="it-IT" dirty="0" smtClean="0"/>
              <a:t>the service </a:t>
            </a:r>
            <a:r>
              <a:rPr lang="en-US" dirty="0" smtClean="0"/>
              <a:t>deployment</a:t>
            </a:r>
          </a:p>
          <a:p>
            <a:pPr lvl="3"/>
            <a:r>
              <a:rPr lang="en-US" dirty="0" smtClean="0"/>
              <a:t>Based on the description of each domain provided by the domain orchestrator</a:t>
            </a:r>
            <a:endParaRPr lang="it-IT" dirty="0" smtClean="0"/>
          </a:p>
          <a:p>
            <a:pPr lvl="2"/>
            <a:r>
              <a:rPr lang="en-US" dirty="0" smtClean="0"/>
              <a:t>Instructs each domain orchestrator to deploy (a portion of) the original service graph</a:t>
            </a:r>
          </a:p>
          <a:p>
            <a:pPr lvl="2"/>
            <a:r>
              <a:rPr lang="en-US" dirty="0" smtClean="0"/>
              <a:t>Through its northbound API receives requests of service graphs to be deployed (e.g., from a service layer application)</a:t>
            </a:r>
          </a:p>
          <a:p>
            <a:pPr lvl="2"/>
            <a:r>
              <a:rPr lang="en-US" dirty="0" smtClean="0"/>
              <a:t>Through its southbound API interacts with the domain orchestrators</a:t>
            </a:r>
          </a:p>
          <a:p>
            <a:pPr lvl="3"/>
            <a:r>
              <a:rPr lang="en-US" dirty="0" smtClean="0"/>
              <a:t>Receives the description of each domain (through message bus)</a:t>
            </a:r>
          </a:p>
          <a:p>
            <a:pPr lvl="3"/>
            <a:r>
              <a:rPr lang="en-US" dirty="0" smtClean="0"/>
              <a:t>Provides to the proper domain orchestrator the (part of) service graph to be deployed in a domain (through REST interface)</a:t>
            </a:r>
          </a:p>
          <a:p>
            <a:pPr lvl="1"/>
            <a:r>
              <a:rPr lang="en-US" b="1" dirty="0" smtClean="0"/>
              <a:t>Domain orchestrators </a:t>
            </a:r>
            <a:r>
              <a:rPr lang="en-US" dirty="0" smtClean="0"/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23062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NFV orchestration </a:t>
            </a:r>
            <a:r>
              <a:rPr lang="en-US" dirty="0"/>
              <a:t>architecture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2800" y="1071576"/>
            <a:ext cx="10969200" cy="4524375"/>
          </a:xfrm>
        </p:spPr>
        <p:txBody>
          <a:bodyPr/>
          <a:lstStyle/>
          <a:p>
            <a:r>
              <a:rPr lang="en-US" dirty="0" smtClean="0"/>
              <a:t>Two orchestration layers</a:t>
            </a:r>
          </a:p>
          <a:p>
            <a:pPr lvl="1"/>
            <a:r>
              <a:rPr lang="en-US" b="1" dirty="0" smtClean="0"/>
              <a:t>FROG orchestrator </a:t>
            </a:r>
            <a:r>
              <a:rPr lang="en-US" dirty="0" smtClean="0"/>
              <a:t>[...]</a:t>
            </a:r>
            <a:endParaRPr lang="en-US" b="1" dirty="0" smtClean="0"/>
          </a:p>
          <a:p>
            <a:pPr lvl="1"/>
            <a:r>
              <a:rPr lang="en-US" b="1" dirty="0" smtClean="0"/>
              <a:t>Domain orchestrator</a:t>
            </a:r>
          </a:p>
          <a:p>
            <a:pPr lvl="2"/>
            <a:r>
              <a:rPr lang="en-US" dirty="0" smtClean="0"/>
              <a:t>One per domain</a:t>
            </a:r>
          </a:p>
          <a:p>
            <a:pPr lvl="2"/>
            <a:r>
              <a:rPr lang="en-US" dirty="0" smtClean="0"/>
              <a:t>Knows all the internal details of</a:t>
            </a:r>
            <a:r>
              <a:rPr lang="it-IT" dirty="0" smtClean="0"/>
              <a:t> the </a:t>
            </a:r>
            <a:r>
              <a:rPr lang="en-US" dirty="0" smtClean="0"/>
              <a:t>underlying</a:t>
            </a:r>
            <a:r>
              <a:rPr lang="it-IT" dirty="0" smtClean="0"/>
              <a:t> domain</a:t>
            </a:r>
          </a:p>
          <a:p>
            <a:pPr lvl="2"/>
            <a:r>
              <a:rPr lang="en-US" dirty="0" smtClean="0"/>
              <a:t>Through its northbound API</a:t>
            </a:r>
          </a:p>
          <a:p>
            <a:pPr lvl="3"/>
            <a:r>
              <a:rPr lang="en-US" dirty="0" smtClean="0"/>
              <a:t>Exports the domain description (through message bus)</a:t>
            </a:r>
          </a:p>
          <a:p>
            <a:pPr lvl="3"/>
            <a:r>
              <a:rPr lang="en-US" dirty="0" smtClean="0"/>
              <a:t>Receives service graphs to be deployed on the domain under its control (through REST interface)</a:t>
            </a:r>
          </a:p>
          <a:p>
            <a:pPr lvl="2"/>
            <a:r>
              <a:rPr lang="en-US" dirty="0" smtClean="0"/>
              <a:t>Through its southbound API, interacts with the vanilla infrastructure-specific domain controller to fulfill requests coming from the FROG orchestrator</a:t>
            </a:r>
          </a:p>
          <a:p>
            <a:pPr lvl="3"/>
            <a:r>
              <a:rPr lang="en-US" dirty="0" smtClean="0"/>
              <a:t>ONOS/</a:t>
            </a:r>
            <a:r>
              <a:rPr lang="en-US" dirty="0" err="1" smtClean="0"/>
              <a:t>OpenDaylight</a:t>
            </a:r>
            <a:r>
              <a:rPr lang="en-US" dirty="0" smtClean="0"/>
              <a:t> in case of SDN domain</a:t>
            </a:r>
          </a:p>
          <a:p>
            <a:pPr lvl="3"/>
            <a:r>
              <a:rPr lang="en-US" dirty="0" smtClean="0"/>
              <a:t>Nova, Neutron (and the SDN controller) in case of </a:t>
            </a:r>
            <a:r>
              <a:rPr lang="en-US" dirty="0" err="1" smtClean="0"/>
              <a:t>OpenStack</a:t>
            </a:r>
            <a:r>
              <a:rPr lang="en-US" dirty="0" smtClean="0"/>
              <a:t>-based domain</a:t>
            </a:r>
          </a:p>
          <a:p>
            <a:pPr lvl="3"/>
            <a:r>
              <a:rPr lang="en-US" dirty="0" smtClean="0"/>
              <a:t>And more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527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Verdana"/>
        <a:ea typeface=""/>
        <a:cs typeface="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5224</Words>
  <Application>Microsoft Office PowerPoint</Application>
  <PresentationFormat>Widescreen</PresentationFormat>
  <Paragraphs>1122</Paragraphs>
  <Slides>50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Century Gothic</vt:lpstr>
      <vt:lpstr>Courier New</vt:lpstr>
      <vt:lpstr>TIM Sans</vt:lpstr>
      <vt:lpstr>Times New Roman</vt:lpstr>
      <vt:lpstr>Verdana</vt:lpstr>
      <vt:lpstr>Struttura predefinita</vt:lpstr>
      <vt:lpstr>The FROG Multi-Domain Orchestrator</vt:lpstr>
      <vt:lpstr>Outline</vt:lpstr>
      <vt:lpstr>FROG Architecture and Operations</vt:lpstr>
      <vt:lpstr>Introduction</vt:lpstr>
      <vt:lpstr>PowerPoint Presentation</vt:lpstr>
      <vt:lpstr>FROG principles</vt:lpstr>
      <vt:lpstr>NFV orchestration architecture (1)</vt:lpstr>
      <vt:lpstr>NFV orchestration architecture (2)</vt:lpstr>
      <vt:lpstr>NFV orchestration architecture (3)</vt:lpstr>
      <vt:lpstr>Data flows and APIs (1)</vt:lpstr>
      <vt:lpstr>Data flows and APIs (2)</vt:lpstr>
      <vt:lpstr>Domain description (1)</vt:lpstr>
      <vt:lpstr>Domain description (2)</vt:lpstr>
      <vt:lpstr>Computing information</vt:lpstr>
      <vt:lpstr>Networking information (1)</vt:lpstr>
      <vt:lpstr>Networking information (2)</vt:lpstr>
      <vt:lpstr>FROG orchestrator – The virtual topology (1)</vt:lpstr>
      <vt:lpstr>FROG orchestrator – The virtual topology (2)</vt:lpstr>
      <vt:lpstr>Network Functions – Forwarding Graph (1)</vt:lpstr>
      <vt:lpstr>Network Functions – Forwarding Graph (2)</vt:lpstr>
      <vt:lpstr>Network Functions – Forwarding Graph (3)</vt:lpstr>
      <vt:lpstr>FROG orchestration</vt:lpstr>
      <vt:lpstr>FROG orchestration operations (1)</vt:lpstr>
      <vt:lpstr>FROG orchestration operations (2)</vt:lpstr>
      <vt:lpstr>Inter-domain traffic steering (1)</vt:lpstr>
      <vt:lpstr>Inter-domain traffic steering (2)</vt:lpstr>
      <vt:lpstr>Domain orchestrators (1)</vt:lpstr>
      <vt:lpstr>Domain orchestrators (2)</vt:lpstr>
      <vt:lpstr>The SDN domain</vt:lpstr>
      <vt:lpstr>The OpenStack-based domain (1)</vt:lpstr>
      <vt:lpstr>The OpenStack-based domain (2)</vt:lpstr>
      <vt:lpstr>Getting started with FROG </vt:lpstr>
      <vt:lpstr>Dynamic deployment of per-user service graphs</vt:lpstr>
      <vt:lpstr>Use case description</vt:lpstr>
      <vt:lpstr>Authentication graph (1)</vt:lpstr>
      <vt:lpstr>Authentication graph (2)</vt:lpstr>
      <vt:lpstr>Authentication graph (3)</vt:lpstr>
      <vt:lpstr>ISP graph</vt:lpstr>
      <vt:lpstr>User graph – Green user connected to CPE-1</vt:lpstr>
      <vt:lpstr>User graph – Blue user connected to CPE-2</vt:lpstr>
      <vt:lpstr>Deploying FROG on JOLnet</vt:lpstr>
      <vt:lpstr>The JOLnet (1)</vt:lpstr>
      <vt:lpstr>The JOLnet (2)</vt:lpstr>
      <vt:lpstr>Adapting FROG for JOLNET</vt:lpstr>
      <vt:lpstr>Starting the SDN domain orchestrator on JOLNET</vt:lpstr>
      <vt:lpstr>Starting the OpenStack domain orchestrator on JOLNET</vt:lpstr>
      <vt:lpstr>The POLITO slice on JOLnet</vt:lpstr>
      <vt:lpstr>SDN domain description</vt:lpstr>
      <vt:lpstr>OpenStack domain description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IOVisor in OpenStack and SDN Infrastructures</dc:title>
  <dc:creator>Mauricio;Fulvio</dc:creator>
  <cp:lastModifiedBy>Fulvio Risso</cp:lastModifiedBy>
  <cp:revision>294</cp:revision>
  <dcterms:created xsi:type="dcterms:W3CDTF">2016-10-05T22:27:04Z</dcterms:created>
  <dcterms:modified xsi:type="dcterms:W3CDTF">2017-06-24T08:58:31Z</dcterms:modified>
</cp:coreProperties>
</file>