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sldIdLst>
    <p:sldId id="3355" r:id="rId2"/>
    <p:sldId id="3369" r:id="rId3"/>
    <p:sldId id="3370" r:id="rId4"/>
    <p:sldId id="3468" r:id="rId5"/>
    <p:sldId id="3467" r:id="rId6"/>
    <p:sldId id="3368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 userDrawn="1">
          <p15:clr>
            <a:srgbClr val="A4A3A4"/>
          </p15:clr>
        </p15:guide>
        <p15:guide id="2" orient="horz" pos="3060" userDrawn="1">
          <p15:clr>
            <a:srgbClr val="A4A3A4"/>
          </p15:clr>
        </p15:guide>
        <p15:guide id="3" pos="1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CC99"/>
    <a:srgbClr val="99FFCC"/>
    <a:srgbClr val="0E7696"/>
    <a:srgbClr val="23BC8E"/>
    <a:srgbClr val="8EF6F4"/>
    <a:srgbClr val="0DA49F"/>
    <a:srgbClr val="99FF99"/>
    <a:srgbClr val="4B9B75"/>
    <a:srgbClr val="5BA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22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252" y="120"/>
      </p:cViewPr>
      <p:guideLst>
        <p:guide orient="horz" pos="972"/>
        <p:guide orient="horz" pos="3060"/>
        <p:guide pos="1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9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E3D3F-5D71-F84F-82B3-3B217197E87B}" type="datetimeFigureOut">
              <a:rPr lang="en-US" smtClean="0"/>
              <a:t>2025-10-14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8E09-5247-6B45-9747-426E1D170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Yieldbot_White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37"/>
          <a:stretch/>
        </p:blipFill>
        <p:spPr>
          <a:xfrm>
            <a:off x="2376009" y="2093915"/>
            <a:ext cx="4407880" cy="944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84B59-2FF8-F641-9797-4776CD3E4382}"/>
              </a:ext>
            </a:extLst>
          </p:cNvPr>
          <p:cNvSpPr txBox="1"/>
          <p:nvPr userDrawn="1"/>
        </p:nvSpPr>
        <p:spPr>
          <a:xfrm>
            <a:off x="714166" y="501251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B866BD-394A-244E-8EA8-89D194EB18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6" y="1154906"/>
            <a:ext cx="4270375" cy="351869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4906"/>
            <a:ext cx="4264025" cy="351869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9976C-77B1-4B4D-BD31-5E1E6B698F11}"/>
              </a:ext>
            </a:extLst>
          </p:cNvPr>
          <p:cNvSpPr txBox="1"/>
          <p:nvPr userDrawn="1"/>
        </p:nvSpPr>
        <p:spPr>
          <a:xfrm>
            <a:off x="177800" y="49614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00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mparis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92" y="162573"/>
            <a:ext cx="8683908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92" y="1151335"/>
            <a:ext cx="4265896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92" y="1631156"/>
            <a:ext cx="4265896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tx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tx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26719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267198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tx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tx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790A2A-5D0C-C546-BE34-1E3FB3BA7004}"/>
              </a:ext>
            </a:extLst>
          </p:cNvPr>
          <p:cNvGrpSpPr/>
          <p:nvPr userDrawn="1"/>
        </p:nvGrpSpPr>
        <p:grpSpPr>
          <a:xfrm>
            <a:off x="0" y="0"/>
            <a:ext cx="4572000" cy="5208651"/>
            <a:chOff x="0" y="0"/>
            <a:chExt cx="4572000" cy="52086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E7DF2E0-8F30-1347-8027-EECB00FFE7BC}"/>
                </a:ext>
              </a:extLst>
            </p:cNvPr>
            <p:cNvSpPr/>
            <p:nvPr userDrawn="1"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54DB1D-3350-B34F-ACFE-E89033539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95785-EBBB-6E40-ACF2-52FAA5670FC9}"/>
              </a:ext>
            </a:extLst>
          </p:cNvPr>
          <p:cNvSpPr txBox="1"/>
          <p:nvPr userDrawn="1"/>
        </p:nvSpPr>
        <p:spPr>
          <a:xfrm>
            <a:off x="785191" y="-54665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200" dirty="0" err="1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W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3E647D-BA70-354A-984D-A3E38976CD84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+mj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1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aption (B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192589-D350-8D4A-B40E-83A7216D49B9}"/>
              </a:ext>
            </a:extLst>
          </p:cNvPr>
          <p:cNvGrpSpPr/>
          <p:nvPr userDrawn="1"/>
        </p:nvGrpSpPr>
        <p:grpSpPr>
          <a:xfrm>
            <a:off x="0" y="0"/>
            <a:ext cx="4572000" cy="5208651"/>
            <a:chOff x="0" y="0"/>
            <a:chExt cx="4572000" cy="5208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93EABD-9E38-744E-9DF8-662EAFFC12FF}"/>
                </a:ext>
              </a:extLst>
            </p:cNvPr>
            <p:cNvSpPr/>
            <p:nvPr userDrawn="1"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404F71-47DD-744D-BE00-C75CA39E41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1569"/>
            <a:ext cx="4267200" cy="4512030"/>
          </a:xfrm>
        </p:spPr>
        <p:txBody>
          <a:bodyPr anchor="ctr"/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5426" y="161569"/>
            <a:ext cx="4271418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225425" y="1155741"/>
            <a:ext cx="4271419" cy="351785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B1394-198A-B649-A6D4-6E040E453B19}"/>
              </a:ext>
            </a:extLst>
          </p:cNvPr>
          <p:cNvSpPr txBox="1"/>
          <p:nvPr userDrawn="1"/>
        </p:nvSpPr>
        <p:spPr>
          <a:xfrm>
            <a:off x="646268" y="497763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8453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Caption (W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C7EED5-53D4-154D-ADE6-E187446BB3B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225425" y="1155741"/>
            <a:ext cx="4271419" cy="351785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1569"/>
            <a:ext cx="4267200" cy="4512030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5426" y="161569"/>
            <a:ext cx="4271418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E381E-2027-9D47-8559-3D829EDD89D5}"/>
              </a:ext>
            </a:extLst>
          </p:cNvPr>
          <p:cNvSpPr txBox="1"/>
          <p:nvPr userDrawn="1"/>
        </p:nvSpPr>
        <p:spPr>
          <a:xfrm>
            <a:off x="4377267" y="39200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E7F00-6016-F747-B9EA-33708B0521F1}"/>
              </a:ext>
            </a:extLst>
          </p:cNvPr>
          <p:cNvSpPr txBox="1"/>
          <p:nvPr userDrawn="1"/>
        </p:nvSpPr>
        <p:spPr>
          <a:xfrm>
            <a:off x="3124200" y="479213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312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931B02-3D4F-864B-94D1-5A4911BD61E2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049444-3597-BA45-927C-91420BD6F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6732AF0-282D-1645-BA6A-08DE9ADF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1260705"/>
            <a:ext cx="8686800" cy="262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380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- Comparison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931B02-3D4F-864B-94D1-5A4911BD61E2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049444-3597-BA45-927C-91420BD6F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5EC83D3-4C5D-E34A-8BB4-490E9EC4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9D2A13-C8FE-1F49-A4D0-3F8C77C44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41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D0DCD4-B97D-3640-8AD6-01820348B5D5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D3B762-DFB1-2846-953B-80E605A11F8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E1F17F-DF71-5145-A21C-99A84CBD4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6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AB1946-4EFA-8848-8737-7BFFD4B4137D}"/>
              </a:ext>
            </a:extLst>
          </p:cNvPr>
          <p:cNvGrpSpPr/>
          <p:nvPr userDrawn="1"/>
        </p:nvGrpSpPr>
        <p:grpSpPr>
          <a:xfrm>
            <a:off x="0" y="457"/>
            <a:ext cx="9144000" cy="5210370"/>
            <a:chOff x="0" y="457"/>
            <a:chExt cx="9144000" cy="5210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737445-7CB6-6541-ABDF-E5855B27B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0E660D-E1C4-B142-829D-A3768ADA29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27538" y="4680475"/>
              <a:ext cx="686338" cy="53035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CCFED-324F-C04C-9C0C-E970E3D3AC5D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5738AB-070E-4D45-88F0-9F0C132A05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AD7D19E6-5D6D-1145-96E6-2AADC32E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1260705"/>
            <a:ext cx="8686800" cy="262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- Comparis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AB1946-4EFA-8848-8737-7BFFD4B4137D}"/>
              </a:ext>
            </a:extLst>
          </p:cNvPr>
          <p:cNvGrpSpPr/>
          <p:nvPr userDrawn="1"/>
        </p:nvGrpSpPr>
        <p:grpSpPr>
          <a:xfrm>
            <a:off x="0" y="457"/>
            <a:ext cx="9144000" cy="5210370"/>
            <a:chOff x="0" y="457"/>
            <a:chExt cx="9144000" cy="5210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737445-7CB6-6541-ABDF-E5855B27B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0E660D-E1C4-B142-829D-A3768ADA29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27538" y="4680475"/>
              <a:ext cx="686338" cy="53035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CCFED-324F-C04C-9C0C-E970E3D3AC5D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5738AB-070E-4D45-88F0-9F0C132A05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EE93E5C-7170-EB44-B3F9-BB8B3CB8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1F62FA-FDC9-7C43-9E5A-D3241B03A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69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- White (Fu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1A01CA-87E2-45E4-AC22-E77CB3CC2D0E}"/>
              </a:ext>
            </a:extLst>
          </p:cNvPr>
          <p:cNvSpPr txBox="1">
            <a:spLocks/>
          </p:cNvSpPr>
          <p:nvPr userDrawn="1"/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rgbClr val="000000"/>
                </a:solidFill>
                <a:latin typeface="+mj-lt"/>
                <a:ea typeface="+mn-ea"/>
                <a:cs typeface="Avenir Next Regular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F7695D6-B5C1-4C64-8183-45E21272D5D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6112" y="285545"/>
            <a:ext cx="8182013" cy="353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4DCDD79-3565-4727-9112-FD23303130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6112" y="564945"/>
            <a:ext cx="8182013" cy="274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98A8AA8-7FEB-40BE-8792-8B414511D6E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58161" y="839723"/>
            <a:ext cx="8190179" cy="5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/>
          <a:lstStyle>
            <a:lvl1pPr>
              <a:defRPr sz="2000">
                <a:solidFill>
                  <a:schemeClr val="bg1"/>
                </a:solidFill>
                <a:latin typeface="Arial" charset="0"/>
                <a:ea typeface="ＭＳ Ｐゴシック" charset="0"/>
                <a:cs typeface="Century Gothic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2pPr>
            <a:lvl3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3pPr>
            <a:lvl4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en-US" sz="1200" dirty="0">
              <a:latin typeface="Century Gothic" panose="020B0502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AC5FAF46-0BEB-42B7-ADF3-4741B83BBD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26" y="288297"/>
            <a:ext cx="966787" cy="279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90DD912A-2251-4DB1-BCA8-3E1F9F55B69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26" y="560323"/>
            <a:ext cx="966787" cy="27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2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B8F85C0-B060-4657-B439-B683A139124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2151" y="832961"/>
            <a:ext cx="966787" cy="597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C70E01D4-C20A-4E98-8700-139DBEA77D9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6327" y="0"/>
            <a:ext cx="8182013" cy="307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DFA4518B-1C18-4482-AD2A-F79335BD63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460" y="0"/>
            <a:ext cx="966787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2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ADVERTISER</a:t>
            </a:r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4D7641F1-F323-435E-9995-8FCD3F8EB161}"/>
              </a:ext>
            </a:extLst>
          </p:cNvPr>
          <p:cNvSpPr/>
          <p:nvPr userDrawn="1"/>
        </p:nvSpPr>
        <p:spPr>
          <a:xfrm>
            <a:off x="-1" y="4297366"/>
            <a:ext cx="577247" cy="18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HOME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4C79CBD-0678-42D2-BC66-042635BE88FC}"/>
              </a:ext>
            </a:extLst>
          </p:cNvPr>
          <p:cNvSpPr/>
          <p:nvPr userDrawn="1"/>
        </p:nvSpPr>
        <p:spPr>
          <a:xfrm rot="16200000">
            <a:off x="68970" y="4353089"/>
            <a:ext cx="45719" cy="71759"/>
          </a:xfrm>
          <a:prstGeom prst="triangle">
            <a:avLst/>
          </a:prstGeom>
          <a:solidFill>
            <a:schemeClr val="bg2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D0DCD4-B97D-3640-8AD6-01820348B5D5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D3B762-DFB1-2846-953B-80E605A11F8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E1F17F-DF71-5145-A21C-99A84CBD4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A41A5B1-70AC-4515-B605-E0F73D569802}"/>
              </a:ext>
            </a:extLst>
          </p:cNvPr>
          <p:cNvSpPr/>
          <p:nvPr userDrawn="1"/>
        </p:nvSpPr>
        <p:spPr>
          <a:xfrm>
            <a:off x="-1" y="4297366"/>
            <a:ext cx="577247" cy="18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HOME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F585E39-747B-4E03-9EB8-08628DCABB2C}"/>
              </a:ext>
            </a:extLst>
          </p:cNvPr>
          <p:cNvSpPr/>
          <p:nvPr userDrawn="1"/>
        </p:nvSpPr>
        <p:spPr>
          <a:xfrm rot="16200000">
            <a:off x="68970" y="4353089"/>
            <a:ext cx="45719" cy="71759"/>
          </a:xfrm>
          <a:prstGeom prst="triangle">
            <a:avLst/>
          </a:prstGeom>
          <a:solidFill>
            <a:schemeClr val="bg2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6FB42D-5E01-C54A-830B-85F2069CBB99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1F518-D69E-1B4E-AADE-B5A5D24AF942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2C7F47-2ABD-604E-9890-84C73F0D33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5425" y="1155741"/>
            <a:ext cx="8686800" cy="344165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31924D-2248-1645-B4F0-84D6A5AF420C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BF0B8E-3B22-004F-881F-56ADA93B348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F3F541-71C8-D544-9107-F62CE41352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25426" y="1154906"/>
            <a:ext cx="4270375" cy="344249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4906"/>
            <a:ext cx="4264025" cy="344249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mparis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A2DBA9-E9B2-6041-9BF5-7240CAF81B5F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6261AA-F243-9B45-BD91-263A798A96F1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634888-5310-2C49-A079-FDB3DBEA51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92" y="162573"/>
            <a:ext cx="8683908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92" y="1151335"/>
            <a:ext cx="4265896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92" y="1631156"/>
            <a:ext cx="4265896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bg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bg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26719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267198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bg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bg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147E63-28C5-F241-B165-84984745C7CA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E0225E-4B04-6C4F-9F77-BBF3E28FCB8F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068A47-437A-1E40-B9BC-80DB21B7C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2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BC330-E66E-BC43-8348-510FB301FC5E}"/>
              </a:ext>
            </a:extLst>
          </p:cNvPr>
          <p:cNvSpPr txBox="1"/>
          <p:nvPr userDrawn="1"/>
        </p:nvSpPr>
        <p:spPr>
          <a:xfrm>
            <a:off x="5112327" y="373033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6D730-58AD-C34A-9E8D-51E3AC23ED72}"/>
              </a:ext>
            </a:extLst>
          </p:cNvPr>
          <p:cNvSpPr txBox="1"/>
          <p:nvPr userDrawn="1"/>
        </p:nvSpPr>
        <p:spPr>
          <a:xfrm>
            <a:off x="736600" y="41994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827894E2-116E-4182-9586-DEAB806A5360}"/>
              </a:ext>
            </a:extLst>
          </p:cNvPr>
          <p:cNvSpPr/>
          <p:nvPr userDrawn="1"/>
        </p:nvSpPr>
        <p:spPr>
          <a:xfrm>
            <a:off x="-1" y="4297366"/>
            <a:ext cx="577247" cy="18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HOME</a:t>
            </a:r>
          </a:p>
        </p:txBody>
      </p:sp>
      <p:sp>
        <p:nvSpPr>
          <p:cNvPr id="8" name="Isosceles Triangle 7">
            <a:hlinkClick r:id="rId2" action="ppaction://hlinksldjump"/>
            <a:extLst>
              <a:ext uri="{FF2B5EF4-FFF2-40B4-BE49-F238E27FC236}">
                <a16:creationId xmlns:a16="http://schemas.microsoft.com/office/drawing/2014/main" id="{E668010A-DDB7-4956-A93B-DAA29D74F6D0}"/>
              </a:ext>
            </a:extLst>
          </p:cNvPr>
          <p:cNvSpPr/>
          <p:nvPr userDrawn="1"/>
        </p:nvSpPr>
        <p:spPr>
          <a:xfrm rot="16200000">
            <a:off x="68970" y="4353089"/>
            <a:ext cx="45719" cy="71759"/>
          </a:xfrm>
          <a:prstGeom prst="triangle">
            <a:avLst/>
          </a:prstGeom>
          <a:solidFill>
            <a:schemeClr val="bg2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BC330-E66E-BC43-8348-510FB301FC5E}"/>
              </a:ext>
            </a:extLst>
          </p:cNvPr>
          <p:cNvSpPr txBox="1"/>
          <p:nvPr userDrawn="1"/>
        </p:nvSpPr>
        <p:spPr>
          <a:xfrm>
            <a:off x="5112327" y="373033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6D730-58AD-C34A-9E8D-51E3AC23ED72}"/>
              </a:ext>
            </a:extLst>
          </p:cNvPr>
          <p:cNvSpPr txBox="1"/>
          <p:nvPr userDrawn="1"/>
        </p:nvSpPr>
        <p:spPr>
          <a:xfrm>
            <a:off x="736600" y="41994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5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425" y="1155741"/>
            <a:ext cx="8686800" cy="351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j-lt"/>
                <a:cs typeface="Avenir Next Regular"/>
              </a:defRPr>
            </a:lvl1pPr>
          </a:lstStyle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B4BADD-6B3A-BE46-B191-7B79D0260B6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227538" y="4680475"/>
            <a:ext cx="686338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3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56" r:id="rId2"/>
    <p:sldLayoutId id="2147483677" r:id="rId3"/>
    <p:sldLayoutId id="2147483678" r:id="rId4"/>
    <p:sldLayoutId id="2147483696" r:id="rId5"/>
    <p:sldLayoutId id="2147483748" r:id="rId6"/>
    <p:sldLayoutId id="2147483697" r:id="rId7"/>
    <p:sldLayoutId id="2147483757" r:id="rId8"/>
    <p:sldLayoutId id="2147483681" r:id="rId9"/>
    <p:sldLayoutId id="2147483682" r:id="rId10"/>
    <p:sldLayoutId id="2147483683" r:id="rId11"/>
    <p:sldLayoutId id="2147483684" r:id="rId12"/>
    <p:sldLayoutId id="2147483755" r:id="rId13"/>
    <p:sldLayoutId id="2147483680" r:id="rId14"/>
    <p:sldLayoutId id="2147483695" r:id="rId15"/>
    <p:sldLayoutId id="2147483698" r:id="rId16"/>
    <p:sldLayoutId id="2147483699" r:id="rId17"/>
    <p:sldLayoutId id="2147483724" r:id="rId18"/>
    <p:sldLayoutId id="2147483758" r:id="rId19"/>
    <p:sldLayoutId id="2147483735" r:id="rId20"/>
    <p:sldLayoutId id="2147483759" r:id="rId21"/>
    <p:sldLayoutId id="2147483760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228600" indent="-228600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marL="458788" indent="-230188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600" kern="1200">
          <a:solidFill>
            <a:schemeClr val="tx1"/>
          </a:solidFill>
          <a:latin typeface="+mj-lt"/>
          <a:ea typeface="Arial" charset="0"/>
          <a:cs typeface="Arial" charset="0"/>
        </a:defRPr>
      </a:lvl2pPr>
      <a:lvl3pPr marL="688975" indent="-230188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400" kern="1200">
          <a:solidFill>
            <a:schemeClr val="tx1"/>
          </a:solidFill>
          <a:latin typeface="+mj-lt"/>
          <a:ea typeface="Arial" charset="0"/>
          <a:cs typeface="Arial" charset="0"/>
        </a:defRPr>
      </a:lvl3pPr>
      <a:lvl4pPr marL="919163" indent="-234950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200" kern="1200">
          <a:solidFill>
            <a:schemeClr val="tx1"/>
          </a:solidFill>
          <a:latin typeface="+mj-lt"/>
          <a:ea typeface="Arial" charset="0"/>
          <a:cs typeface="Arial" charset="0"/>
        </a:defRPr>
      </a:lvl4pPr>
      <a:lvl5pPr marL="1149350" indent="-230188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000" kern="1200">
          <a:solidFill>
            <a:schemeClr val="tx1"/>
          </a:solidFill>
          <a:latin typeface="+mj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.exponential.com/creative/html5STD/US/98982_Red8Gallery/v2/300x250/index.html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"/>
    </mc:Choice>
    <mc:Fallback xmlns="">
      <p:transition spd="slow" advTm="12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B2BDF098-64EF-4C22-80E2-4A266603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7002" y="0"/>
            <a:ext cx="9056997" cy="51376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C9C1F-A11F-4E29-957C-FE1DE1356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Page </a:t>
            </a:r>
            <a:fld id="{80205D91-DB12-D84E-BDF5-5C1A349B2A1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E2E94FE2-FF5D-4CEE-A879-C717D5FD9E07}"/>
              </a:ext>
            </a:extLst>
          </p:cNvPr>
          <p:cNvSpPr txBox="1">
            <a:spLocks/>
          </p:cNvSpPr>
          <p:nvPr/>
        </p:nvSpPr>
        <p:spPr bwMode="auto">
          <a:xfrm>
            <a:off x="1857986" y="1654447"/>
            <a:ext cx="53048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500" b="1" dirty="0">
                <a:solidFill>
                  <a:srgbClr val="3333CC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Transform Data with M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500" b="1" dirty="0">
              <a:solidFill>
                <a:schemeClr val="bg2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00" dirty="0">
                <a:solidFill>
                  <a:schemeClr val="bg2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Learn the basics of M code behind Power Query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500" dirty="0">
              <a:solidFill>
                <a:schemeClr val="bg2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500" dirty="0">
              <a:solidFill>
                <a:schemeClr val="bg2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bg2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Vdx.tv Summit 2025</a:t>
            </a:r>
          </a:p>
        </p:txBody>
      </p:sp>
    </p:spTree>
    <p:extLst>
      <p:ext uri="{BB962C8B-B14F-4D97-AF65-F5344CB8AC3E}">
        <p14:creationId xmlns:p14="http://schemas.microsoft.com/office/powerpoint/2010/main" val="4206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F45E0-89EC-432D-A3A6-6B4C4BDAF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D6B8D04-4AF1-4967-9081-2117464B6121}"/>
              </a:ext>
            </a:extLst>
          </p:cNvPr>
          <p:cNvSpPr txBox="1">
            <a:spLocks/>
          </p:cNvSpPr>
          <p:nvPr/>
        </p:nvSpPr>
        <p:spPr bwMode="auto">
          <a:xfrm>
            <a:off x="369277" y="342900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30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Why M code?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BA9C784-5CB6-8496-D165-6D351D91EC41}"/>
              </a:ext>
            </a:extLst>
          </p:cNvPr>
          <p:cNvSpPr txBox="1">
            <a:spLocks/>
          </p:cNvSpPr>
          <p:nvPr/>
        </p:nvSpPr>
        <p:spPr bwMode="auto">
          <a:xfrm>
            <a:off x="369277" y="1148861"/>
            <a:ext cx="7696200" cy="66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Power Query helps you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clean, shape &amp; organize your data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 without complex formulas.</a:t>
            </a:r>
          </a:p>
          <a:p>
            <a:pPr marL="342900" indent="-34290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M Code is the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instruction manual 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behind Power Query – it tells your data what to do.</a:t>
            </a:r>
          </a:p>
          <a:p>
            <a:pPr marL="342900" indent="-34290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1C7F7-BC36-0230-33FA-5EDD12F21791}"/>
              </a:ext>
            </a:extLst>
          </p:cNvPr>
          <p:cNvSpPr txBox="1">
            <a:spLocks/>
          </p:cNvSpPr>
          <p:nvPr/>
        </p:nvSpPr>
        <p:spPr bwMode="auto">
          <a:xfrm>
            <a:off x="566487" y="2180489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Learning M allows you to: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06548E9-5D8D-FB73-6048-95DFB666B4F6}"/>
              </a:ext>
            </a:extLst>
          </p:cNvPr>
          <p:cNvSpPr txBox="1">
            <a:spLocks/>
          </p:cNvSpPr>
          <p:nvPr/>
        </p:nvSpPr>
        <p:spPr bwMode="auto">
          <a:xfrm>
            <a:off x="982233" y="2649420"/>
            <a:ext cx="2344614" cy="167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Do more than the UI &amp; create advanced transformations.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66CA342-C9E1-3F82-E02D-3D27953D5000}"/>
              </a:ext>
            </a:extLst>
          </p:cNvPr>
          <p:cNvSpPr txBox="1">
            <a:spLocks/>
          </p:cNvSpPr>
          <p:nvPr/>
        </p:nvSpPr>
        <p:spPr bwMode="auto">
          <a:xfrm>
            <a:off x="3742593" y="2649420"/>
            <a:ext cx="2107222" cy="152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Save time – automate repetitive steps.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2D95EA6-88C9-0DCA-C964-F2C17E7F3D37}"/>
              </a:ext>
            </a:extLst>
          </p:cNvPr>
          <p:cNvSpPr txBox="1">
            <a:spLocks/>
          </p:cNvSpPr>
          <p:nvPr/>
        </p:nvSpPr>
        <p:spPr bwMode="auto">
          <a:xfrm>
            <a:off x="6126159" y="2643551"/>
            <a:ext cx="2344615" cy="18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Understand &amp; fix errors – know why a transformation failed.</a:t>
            </a:r>
          </a:p>
        </p:txBody>
      </p:sp>
    </p:spTree>
    <p:extLst>
      <p:ext uri="{BB962C8B-B14F-4D97-AF65-F5344CB8AC3E}">
        <p14:creationId xmlns:p14="http://schemas.microsoft.com/office/powerpoint/2010/main" val="31535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21746-62AE-FD3F-5059-DE2CC740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15C95A-3933-F7B0-791D-1D917CCA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A1554A0-0349-D4EE-69F6-5AE2411518A9}"/>
              </a:ext>
            </a:extLst>
          </p:cNvPr>
          <p:cNvSpPr txBox="1">
            <a:spLocks/>
          </p:cNvSpPr>
          <p:nvPr/>
        </p:nvSpPr>
        <p:spPr bwMode="auto">
          <a:xfrm>
            <a:off x="240323" y="357551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Analogy for Beginners – M Code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F79A178-F27F-835F-07D0-60198C5499D0}"/>
              </a:ext>
            </a:extLst>
          </p:cNvPr>
          <p:cNvSpPr txBox="1">
            <a:spLocks/>
          </p:cNvSpPr>
          <p:nvPr/>
        </p:nvSpPr>
        <p:spPr bwMode="auto">
          <a:xfrm>
            <a:off x="369277" y="1365738"/>
            <a:ext cx="7696200" cy="293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GB" altLang="en-US" sz="15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Think of M like a set of instructions for your data.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</a:pPr>
            <a:r>
              <a:rPr lang="en-GB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Data = Raw LEGO pieces</a:t>
            </a:r>
          </a:p>
          <a:p>
            <a:pPr marL="285750" indent="-285750">
              <a:spcBef>
                <a:spcPct val="0"/>
              </a:spcBef>
              <a:buSzTx/>
            </a:pPr>
            <a:endParaRPr lang="en-GB" altLang="en-US" sz="1200" b="1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</a:pPr>
            <a:r>
              <a:rPr lang="en-GB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M Code = Building Steps</a:t>
            </a:r>
          </a:p>
          <a:p>
            <a:pPr marL="285750" indent="-285750">
              <a:spcBef>
                <a:spcPct val="0"/>
              </a:spcBef>
              <a:buSzTx/>
            </a:pPr>
            <a:endParaRPr lang="en-GB" altLang="en-US" sz="1200" b="1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</a:pPr>
            <a:r>
              <a:rPr lang="en-GB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Result = Organized and useful data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GB" altLang="en-US" sz="12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Example : 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   </a:t>
            </a:r>
            <a:r>
              <a:rPr lang="en-US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Take sales table → clean/make required changes → aggregate sales by region → return final table</a:t>
            </a:r>
            <a:endParaRPr lang="en-GB" altLang="en-US" sz="1200" b="1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0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914400" lvl="1" indent="-171450">
              <a:spcBef>
                <a:spcPct val="0"/>
              </a:spcBef>
              <a:buSzTx/>
            </a:pPr>
            <a:endParaRPr lang="en-GB" altLang="en-US" sz="35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5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D67D8265-8658-4AB2-A353-B39753E48B92}"/>
              </a:ext>
            </a:extLst>
          </p:cNvPr>
          <p:cNvSpPr txBox="1">
            <a:spLocks/>
          </p:cNvSpPr>
          <p:nvPr/>
        </p:nvSpPr>
        <p:spPr bwMode="auto">
          <a:xfrm>
            <a:off x="966112" y="280923"/>
            <a:ext cx="8177889" cy="27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STANDARD BANNER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3C7AE1F-9403-4138-884E-40749E73D319}"/>
              </a:ext>
            </a:extLst>
          </p:cNvPr>
          <p:cNvSpPr txBox="1">
            <a:spLocks/>
          </p:cNvSpPr>
          <p:nvPr/>
        </p:nvSpPr>
        <p:spPr bwMode="auto">
          <a:xfrm>
            <a:off x="966112" y="560323"/>
            <a:ext cx="8177889" cy="279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Australia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92FBC715-30DC-4B4E-86AA-F8E8ED3837DE}"/>
              </a:ext>
            </a:extLst>
          </p:cNvPr>
          <p:cNvSpPr txBox="1">
            <a:spLocks/>
          </p:cNvSpPr>
          <p:nvPr/>
        </p:nvSpPr>
        <p:spPr bwMode="auto">
          <a:xfrm>
            <a:off x="966327" y="270"/>
            <a:ext cx="8177889" cy="279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Red 8 Gallery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E8420F30-C9F2-4BE8-8431-30311017469E}"/>
              </a:ext>
            </a:extLst>
          </p:cNvPr>
          <p:cNvSpPr txBox="1">
            <a:spLocks/>
          </p:cNvSpPr>
          <p:nvPr/>
        </p:nvSpPr>
        <p:spPr bwMode="auto">
          <a:xfrm>
            <a:off x="966111" y="839723"/>
            <a:ext cx="8177889" cy="59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IN" sz="1100" dirty="0">
                <a:solidFill>
                  <a:srgbClr val="00B0F0"/>
                </a:solidFill>
                <a:hlinkClick r:id="rId2"/>
              </a:rPr>
              <a:t>http://creative.exponential.com/creative/html5STD/US/98982_Red8Gallery/v2/300x250/index.html</a:t>
            </a:r>
            <a:endParaRPr lang="en-US" altLang="en-US" sz="1100" dirty="0">
              <a:solidFill>
                <a:srgbClr val="00B0F0"/>
              </a:solidFill>
              <a:ea typeface="MS PGothic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6BDE5-9F44-437C-8E48-9F2E5AC4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55" y="1993437"/>
            <a:ext cx="2819490" cy="23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E35C0-5F91-4B72-9EEB-D82A638A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B173-C32F-4C68-9E36-711204EB476D}"/>
              </a:ext>
            </a:extLst>
          </p:cNvPr>
          <p:cNvSpPr txBox="1"/>
          <p:nvPr/>
        </p:nvSpPr>
        <p:spPr>
          <a:xfrm>
            <a:off x="1687225" y="1998689"/>
            <a:ext cx="5133976" cy="7195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08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"/>
    </mc:Choice>
    <mc:Fallback xmlns="">
      <p:transition spd="slow" advTm="956"/>
    </mc:Fallback>
  </mc:AlternateContent>
</p:sld>
</file>

<file path=ppt/theme/theme1.xml><?xml version="1.0" encoding="utf-8"?>
<a:theme xmlns:a="http://schemas.openxmlformats.org/drawingml/2006/main" name="2_Office Theme">
  <a:themeElements>
    <a:clrScheme name="VDX TV CS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7400CA"/>
      </a:accent1>
      <a:accent2>
        <a:srgbClr val="405DE6"/>
      </a:accent2>
      <a:accent3>
        <a:srgbClr val="00B9AD"/>
      </a:accent3>
      <a:accent4>
        <a:srgbClr val="B2D33E"/>
      </a:accent4>
      <a:accent5>
        <a:srgbClr val="FB9F1D"/>
      </a:accent5>
      <a:accent6>
        <a:srgbClr val="D30155"/>
      </a:accent6>
      <a:hlink>
        <a:srgbClr val="7B8D98"/>
      </a:hlink>
      <a:folHlink>
        <a:srgbClr val="7B8D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smtClean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200" dirty="0" err="1" smtClean="0">
            <a:solidFill>
              <a:srgbClr val="000000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X_P16_General Positioning_(May 16)_v1" id="{6F093B16-EFF5-384C-ABEC-E5B8C22C306C}" vid="{E8AE85F8-3E30-BA4F-BA09-E4AE8A6E89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EX_IMPACT Template_(16X9)</Template>
  <TotalTime>257927</TotalTime>
  <Words>187</Words>
  <Application>Microsoft Office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Century Gothic</vt:lpstr>
      <vt:lpstr>Courier New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 Svans</dc:creator>
  <cp:lastModifiedBy>Vijay Singh1</cp:lastModifiedBy>
  <cp:revision>5807</cp:revision>
  <cp:lastPrinted>2019-10-07T09:05:20Z</cp:lastPrinted>
  <dcterms:created xsi:type="dcterms:W3CDTF">2017-04-19T23:30:14Z</dcterms:created>
  <dcterms:modified xsi:type="dcterms:W3CDTF">2025-10-14T07:09:04Z</dcterms:modified>
</cp:coreProperties>
</file>