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94" r:id="rId9"/>
    <p:sldId id="306" r:id="rId10"/>
    <p:sldId id="279" r:id="rId11"/>
    <p:sldId id="268" r:id="rId12"/>
    <p:sldId id="269" r:id="rId13"/>
    <p:sldId id="276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95" r:id="rId25"/>
    <p:sldId id="271" r:id="rId26"/>
    <p:sldId id="272" r:id="rId27"/>
    <p:sldId id="273" r:id="rId28"/>
    <p:sldId id="27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77" r:id="rId39"/>
    <p:sldId id="263" r:id="rId40"/>
    <p:sldId id="257" r:id="rId41"/>
    <p:sldId id="262" r:id="rId42"/>
    <p:sldId id="258" r:id="rId43"/>
    <p:sldId id="259" r:id="rId44"/>
    <p:sldId id="260" r:id="rId45"/>
    <p:sldId id="261" r:id="rId46"/>
    <p:sldId id="266" r:id="rId47"/>
    <p:sldId id="264" r:id="rId48"/>
    <p:sldId id="265" r:id="rId49"/>
    <p:sldId id="275" r:id="rId50"/>
    <p:sldId id="267" r:id="rId51"/>
    <p:sldId id="27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23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87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0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9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48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9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11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64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75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06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B57A-A86B-4EC1-A265-AD772F062FC7}" type="datetimeFigureOut">
              <a:rPr lang="en-ZA" smtClean="0"/>
              <a:t>2017/06/15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171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OpenCV_Python/python_opencv3_Machine_Learning_Classification_K-nearest_neighbors_k-NN.php" TargetMode="External"/><Relationship Id="rId7" Type="http://schemas.openxmlformats.org/officeDocument/2006/relationships/hyperlink" Target="http://docs.opencv.org/2.4/doc/tutorials/features2d/feature_flann_matcher/feature_flann_matcher.html" TargetMode="External"/><Relationship Id="rId2" Type="http://schemas.openxmlformats.org/officeDocument/2006/relationships/hyperlink" Target="http://www.bogotobogo.com/python/OpenCV_Python/python_opencv3_Machine_Learning_Clustering_K-Means_Clustering_Vector_Quantizatio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pencv.org/2.4/modules/flann/doc/flann_fast_approximate_nearest_neighbor_search.html" TargetMode="External"/><Relationship Id="rId5" Type="http://schemas.openxmlformats.org/officeDocument/2006/relationships/hyperlink" Target="http://docs.opencv.org/3.0-beta/doc/py_tutorials/py_ml/py_knn/py_knn_understanding/py_knn_understanding.html" TargetMode="External"/><Relationship Id="rId4" Type="http://schemas.openxmlformats.org/officeDocument/2006/relationships/hyperlink" Target="http://www.bogotobogo.com/python/OpenCV_Python/python_opencv3_Machine_Learning_Clustering_K-Means_Clustering_Vector_Quantization_2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Patrick feedback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Jonathan Winnaar</a:t>
            </a:r>
          </a:p>
          <a:p>
            <a:r>
              <a:rPr lang="en-ZA" dirty="0"/>
              <a:t>16 June 2017</a:t>
            </a:r>
          </a:p>
        </p:txBody>
      </p:sp>
    </p:spTree>
    <p:extLst>
      <p:ext uri="{BB962C8B-B14F-4D97-AF65-F5344CB8AC3E}">
        <p14:creationId xmlns:p14="http://schemas.microsoft.com/office/powerpoint/2010/main" val="26562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4648200" y="2064327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 flipH="1">
            <a:off x="3733800" y="2057400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7310" y="6151418"/>
            <a:ext cx="3124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1510" y="2015835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4613560" y="1981200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61510" y="6172200"/>
            <a:ext cx="762000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673927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X = CC_STAT_LEFT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00746" y="2950926"/>
            <a:ext cx="123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7655" y="990600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 = CC_STAT_TOP</a:t>
            </a:r>
          </a:p>
        </p:txBody>
      </p:sp>
      <p:cxnSp>
        <p:nvCxnSpPr>
          <p:cNvPr id="29" name="Straight Arrow Connector 28"/>
          <p:cNvCxnSpPr>
            <a:stCxn id="27" idx="2"/>
            <a:endCxn id="18" idx="0"/>
          </p:cNvCxnSpPr>
          <p:nvPr/>
        </p:nvCxnSpPr>
        <p:spPr>
          <a:xfrm flipH="1">
            <a:off x="4142510" y="1267599"/>
            <a:ext cx="353290" cy="74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6655" y="6400800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CC_STAT_WIDTH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1200" y="3997035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CC_STAT_HEIGHT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562600" y="2057400"/>
            <a:ext cx="76200" cy="3816927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0999" y="1267599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</a:t>
            </a:r>
            <a:r>
              <a:rPr lang="en-ZA" dirty="0" err="1"/>
              <a:t>x,y</a:t>
            </a:r>
            <a:r>
              <a:rPr lang="en-ZA" dirty="0"/>
              <a:t>) = (0,0)</a:t>
            </a:r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 flipH="1">
            <a:off x="609600" y="1636931"/>
            <a:ext cx="831272" cy="427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ZA" sz="1800" dirty="0"/>
              <a:t>IDENTIFY NADIR VIA CONNECTEDCOMPONENTS (1)</a:t>
            </a:r>
          </a:p>
        </p:txBody>
      </p:sp>
    </p:spTree>
    <p:extLst>
      <p:ext uri="{BB962C8B-B14F-4D97-AF65-F5344CB8AC3E}">
        <p14:creationId xmlns:p14="http://schemas.microsoft.com/office/powerpoint/2010/main" val="129682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IDENTIFY NADIR VIA CONNECTEDCOMPONENTS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54102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648200" y="2064327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 flipH="1">
            <a:off x="3733800" y="2057400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838200" y="2438400"/>
            <a:ext cx="198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1.Center pixel = m.</a:t>
            </a:r>
          </a:p>
          <a:p>
            <a:endParaRPr lang="en-ZA" dirty="0"/>
          </a:p>
          <a:p>
            <a:r>
              <a:rPr lang="en-ZA" dirty="0"/>
              <a:t>2.Step x-pixel from m to left and right.</a:t>
            </a:r>
          </a:p>
          <a:p>
            <a:endParaRPr lang="en-ZA" dirty="0"/>
          </a:p>
          <a:p>
            <a:r>
              <a:rPr lang="en-ZA" dirty="0"/>
              <a:t>3.Set pre-defined pixel intensity value for  pixel </a:t>
            </a:r>
            <a:r>
              <a:rPr lang="en-ZA" dirty="0" err="1"/>
              <a:t>m+x</a:t>
            </a:r>
            <a:r>
              <a:rPr lang="en-ZA" dirty="0"/>
              <a:t>.</a:t>
            </a:r>
          </a:p>
          <a:p>
            <a:endParaRPr lang="en-ZA" dirty="0"/>
          </a:p>
          <a:p>
            <a:r>
              <a:rPr lang="en-ZA" dirty="0"/>
              <a:t>4.intensity (</a:t>
            </a:r>
            <a:r>
              <a:rPr lang="en-ZA" dirty="0" err="1"/>
              <a:t>m+x</a:t>
            </a:r>
            <a:r>
              <a:rPr lang="en-ZA" dirty="0"/>
              <a:t>) = 100.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2417618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for (x=</a:t>
            </a:r>
            <a:r>
              <a:rPr lang="en-ZA" dirty="0" err="1"/>
              <a:t>m;x</a:t>
            </a:r>
            <a:r>
              <a:rPr lang="en-ZA" dirty="0"/>
              <a:t>&lt; </a:t>
            </a:r>
            <a:r>
              <a:rPr lang="en-ZA" dirty="0" err="1"/>
              <a:t>image-cols;x</a:t>
            </a:r>
            <a:r>
              <a:rPr lang="en-ZA" dirty="0"/>
              <a:t>--)</a:t>
            </a:r>
          </a:p>
          <a:p>
            <a:r>
              <a:rPr lang="en-ZA" dirty="0"/>
              <a:t>    {</a:t>
            </a:r>
          </a:p>
          <a:p>
            <a:r>
              <a:rPr lang="en-ZA" dirty="0"/>
              <a:t>        if (pixel.at(x)&gt;100) then</a:t>
            </a:r>
          </a:p>
          <a:p>
            <a:r>
              <a:rPr lang="en-ZA" dirty="0"/>
              <a:t>            {</a:t>
            </a:r>
          </a:p>
          <a:p>
            <a:r>
              <a:rPr lang="en-ZA" dirty="0"/>
              <a:t>               return;</a:t>
            </a:r>
          </a:p>
          <a:p>
            <a:r>
              <a:rPr lang="en-ZA" dirty="0"/>
              <a:t>            }</a:t>
            </a:r>
          </a:p>
          <a:p>
            <a:r>
              <a:rPr lang="en-ZA" dirty="0"/>
              <a:t>        else</a:t>
            </a:r>
          </a:p>
          <a:p>
            <a:r>
              <a:rPr lang="en-ZA" dirty="0"/>
              <a:t>            {</a:t>
            </a:r>
          </a:p>
          <a:p>
            <a:r>
              <a:rPr lang="en-ZA" dirty="0"/>
              <a:t>               //found vertical line where to cut left nadir band</a:t>
            </a:r>
          </a:p>
          <a:p>
            <a:r>
              <a:rPr lang="en-ZA" dirty="0"/>
              <a:t>            }</a:t>
            </a:r>
          </a:p>
          <a:p>
            <a:r>
              <a:rPr lang="en-ZA" dirty="0"/>
              <a:t>    } </a:t>
            </a:r>
          </a:p>
        </p:txBody>
      </p:sp>
      <p:sp>
        <p:nvSpPr>
          <p:cNvPr id="16" name="Oval 15"/>
          <p:cNvSpPr/>
          <p:nvPr/>
        </p:nvSpPr>
        <p:spPr>
          <a:xfrm>
            <a:off x="3505200" y="3505200"/>
            <a:ext cx="838200" cy="990600"/>
          </a:xfrm>
          <a:prstGeom prst="ellipse">
            <a:avLst/>
          </a:prstGeom>
          <a:gradFill flip="none" rotWithShape="1">
            <a:gsLst>
              <a:gs pos="53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7600" y="3962400"/>
            <a:ext cx="935185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7365" y="3124200"/>
            <a:ext cx="76200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3800" y="1828800"/>
            <a:ext cx="0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2438" y="1905000"/>
            <a:ext cx="0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Detecting and distinguishing clusters of sand-ripples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Jonathan Winnaar</a:t>
            </a:r>
          </a:p>
          <a:p>
            <a:r>
              <a:rPr lang="en-ZA" dirty="0"/>
              <a:t>MSc topic: Detecting sand-ripples within Side-Scan Sonar images</a:t>
            </a:r>
          </a:p>
          <a:p>
            <a:r>
              <a:rPr lang="en-ZA" dirty="0"/>
              <a:t>12 April 2017</a:t>
            </a:r>
          </a:p>
        </p:txBody>
      </p:sp>
    </p:spTree>
    <p:extLst>
      <p:ext uri="{BB962C8B-B14F-4D97-AF65-F5344CB8AC3E}">
        <p14:creationId xmlns:p14="http://schemas.microsoft.com/office/powerpoint/2010/main" val="8528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Concept: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Currently I calculate orientation per component.</a:t>
            </a:r>
          </a:p>
          <a:p>
            <a:pPr lvl="1"/>
            <a:r>
              <a:rPr lang="en-ZA" dirty="0"/>
              <a:t>And calculate pixel intensity profiles of lines over the component in this orientation.</a:t>
            </a:r>
          </a:p>
          <a:p>
            <a:r>
              <a:rPr lang="en-ZA" dirty="0"/>
              <a:t>Proposal: Maybe, by getting an </a:t>
            </a:r>
            <a:r>
              <a:rPr lang="en-ZA" b="1" u="sng" dirty="0"/>
              <a:t>average orientation</a:t>
            </a:r>
            <a:r>
              <a:rPr lang="en-ZA" dirty="0"/>
              <a:t> for whole image:</a:t>
            </a:r>
          </a:p>
          <a:p>
            <a:pPr lvl="1"/>
            <a:r>
              <a:rPr lang="en-ZA" dirty="0"/>
              <a:t>I can use information of average orientation (and profiles thereof) to detect clusters of sand-ripples.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Current focus area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2174875"/>
            <a:ext cx="3363380" cy="3951287"/>
          </a:xfrm>
        </p:spPr>
      </p:pic>
      <p:sp>
        <p:nvSpPr>
          <p:cNvPr id="9" name="Oval 8"/>
          <p:cNvSpPr/>
          <p:nvPr/>
        </p:nvSpPr>
        <p:spPr>
          <a:xfrm>
            <a:off x="4800600" y="2057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75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Current focus area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Zoomed 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Orientation for specific cluster: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2174875"/>
            <a:ext cx="3363380" cy="3951287"/>
          </a:xfrm>
        </p:spPr>
      </p:pic>
      <p:sp>
        <p:nvSpPr>
          <p:cNvPr id="8" name="Oval 7"/>
          <p:cNvSpPr/>
          <p:nvPr/>
        </p:nvSpPr>
        <p:spPr>
          <a:xfrm>
            <a:off x="4800600" y="2057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3309"/>
            <a:ext cx="4040188" cy="2214420"/>
          </a:xfrm>
        </p:spPr>
      </p:pic>
      <p:sp>
        <p:nvSpPr>
          <p:cNvPr id="11" name="TextBox 10"/>
          <p:cNvSpPr txBox="1"/>
          <p:nvPr/>
        </p:nvSpPr>
        <p:spPr>
          <a:xfrm>
            <a:off x="838200" y="5505271"/>
            <a:ext cx="3200400" cy="12003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/>
              <a:t>PS:</a:t>
            </a:r>
          </a:p>
          <a:p>
            <a:r>
              <a:rPr lang="en-ZA" dirty="0"/>
              <a:t>My current code does not plot profile of </a:t>
            </a:r>
            <a:r>
              <a:rPr lang="en-ZA" dirty="0" err="1"/>
              <a:t>center</a:t>
            </a:r>
            <a:r>
              <a:rPr lang="en-ZA" dirty="0"/>
              <a:t> line – a bug that I still have to fix</a:t>
            </a:r>
          </a:p>
        </p:txBody>
      </p:sp>
      <p:sp>
        <p:nvSpPr>
          <p:cNvPr id="12" name="Oval 11"/>
          <p:cNvSpPr/>
          <p:nvPr/>
        </p:nvSpPr>
        <p:spPr>
          <a:xfrm rot="2636157">
            <a:off x="974932" y="2699284"/>
            <a:ext cx="143557" cy="19050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21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PROPOSAL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 average orientation</a:t>
            </a:r>
          </a:p>
          <a:p>
            <a:pPr lvl="1"/>
            <a:r>
              <a:rPr lang="en-ZA" dirty="0"/>
              <a:t>Maybe by drawing lines (with same orientation) across whole image</a:t>
            </a:r>
          </a:p>
          <a:p>
            <a:pPr lvl="1"/>
            <a:r>
              <a:rPr lang="en-ZA" dirty="0"/>
              <a:t>One can use profiles to detect groups of sand-ripple clusters</a:t>
            </a:r>
          </a:p>
          <a:p>
            <a:pPr lvl="1"/>
            <a:r>
              <a:rPr lang="en-ZA" dirty="0"/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54776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W\Documents\Visual Studio 2015\Projects\ConsoleApplication5\ConsoleApplication5\20161215 02.33_368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46863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Connector 99"/>
          <p:cNvCxnSpPr/>
          <p:nvPr/>
        </p:nvCxnSpPr>
        <p:spPr>
          <a:xfrm flipV="1">
            <a:off x="1273632" y="2129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426032" y="2282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578432" y="2434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730832" y="2586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883232" y="2739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035632" y="2891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188032" y="3044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340432" y="3196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492832" y="3348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645232" y="3501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797632" y="3653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950032" y="3806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102432" y="3958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254832" y="4110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07232" y="4263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-1232802" y="-1046125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-1008589" y="-931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-410619" y="-10840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-258219" y="-931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-105819" y="-7792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6581" y="-6268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98981" y="-4744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51381" y="-3220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781" y="-169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56181" y="-172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808581" y="1351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960981" y="2875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113381" y="4399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265781" y="5923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418181" y="7447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70581" y="8971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722981" y="10495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875381" y="12019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027781" y="13543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31806" y="803565"/>
            <a:ext cx="4746168" cy="5581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774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ESTIMATE PROFILE GRAPH OF ONE LINE THROUGH WHOLE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One profile line through whole image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Image with two ripple groups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b="337"/>
          <a:stretch/>
        </p:blipFill>
        <p:spPr>
          <a:xfrm>
            <a:off x="5715000" y="2438400"/>
            <a:ext cx="1828800" cy="3306816"/>
          </a:xfrm>
        </p:spPr>
      </p:pic>
      <p:cxnSp>
        <p:nvCxnSpPr>
          <p:cNvPr id="13" name="Straight Connector 12"/>
          <p:cNvCxnSpPr/>
          <p:nvPr/>
        </p:nvCxnSpPr>
        <p:spPr>
          <a:xfrm flipV="1">
            <a:off x="5486400" y="2133600"/>
            <a:ext cx="2209800" cy="381000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PROFILE GRAPHS (1)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0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040188" cy="2214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530207">
            <a:off x="4863569" y="809847"/>
            <a:ext cx="699771" cy="1897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2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PROFILE GRAPHS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905001"/>
            <a:ext cx="914400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040188" cy="22144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530207">
            <a:off x="5179065" y="1251288"/>
            <a:ext cx="947047" cy="279253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50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PROFILE GRAPHS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I was thinking of maybe we can use:</a:t>
            </a:r>
          </a:p>
          <a:p>
            <a:pPr lvl="1"/>
            <a:r>
              <a:rPr lang="en-ZA" dirty="0"/>
              <a:t>Maximum y-values,</a:t>
            </a:r>
          </a:p>
          <a:p>
            <a:pPr lvl="1"/>
            <a:r>
              <a:rPr lang="en-ZA" dirty="0"/>
              <a:t>Average profile</a:t>
            </a:r>
          </a:p>
          <a:p>
            <a:pPr lvl="1"/>
            <a:endParaRPr lang="en-ZA" dirty="0"/>
          </a:p>
          <a:p>
            <a:r>
              <a:rPr lang="en-ZA" dirty="0"/>
              <a:t>As possible measure to use, as a means to describe a “typical” profile graph.</a:t>
            </a:r>
          </a:p>
          <a:p>
            <a:r>
              <a:rPr lang="en-ZA" dirty="0"/>
              <a:t>Also, we will need to know what a “typical” profile graph of a non-sand-ripple look’s like (for comparison purposes)</a:t>
            </a:r>
          </a:p>
          <a:p>
            <a:r>
              <a:rPr lang="en-ZA" dirty="0"/>
              <a:t>Use these two descriptions, maybe come-up with a means to describe and detect a sand-ripple</a:t>
            </a:r>
          </a:p>
          <a:p>
            <a:r>
              <a:rPr lang="en-ZA" dirty="0"/>
              <a:t>What do you think?</a:t>
            </a:r>
          </a:p>
          <a:p>
            <a:pPr lvl="1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371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3" y="1905000"/>
            <a:ext cx="9269880" cy="5211763"/>
          </a:xfrm>
        </p:spPr>
      </p:pic>
    </p:spTree>
    <p:extLst>
      <p:ext uri="{BB962C8B-B14F-4D97-AF65-F5344CB8AC3E}">
        <p14:creationId xmlns:p14="http://schemas.microsoft.com/office/powerpoint/2010/main" val="405856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1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Graphs</a:t>
            </a:r>
          </a:p>
          <a:p>
            <a:pPr lvl="1"/>
            <a:r>
              <a:rPr lang="en-ZA" dirty="0"/>
              <a:t>Analyse graphs  </a:t>
            </a:r>
            <a:r>
              <a:rPr lang="en-ZA" b="1" dirty="0">
                <a:solidFill>
                  <a:srgbClr val="FF0000"/>
                </a:solidFill>
              </a:rPr>
              <a:t>(still to do)</a:t>
            </a:r>
          </a:p>
          <a:p>
            <a:pPr lvl="1"/>
            <a:r>
              <a:rPr lang="en-ZA" dirty="0"/>
              <a:t>Rectangle inside </a:t>
            </a:r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(Started)</a:t>
            </a:r>
          </a:p>
          <a:p>
            <a:pPr lvl="2"/>
            <a:r>
              <a:rPr lang="en-ZA" dirty="0"/>
              <a:t>Categorise components in image &amp; rectangle</a:t>
            </a:r>
          </a:p>
          <a:p>
            <a:pPr lvl="2"/>
            <a:r>
              <a:rPr lang="en-ZA" b="1" dirty="0">
                <a:solidFill>
                  <a:srgbClr val="0000FF"/>
                </a:solidFill>
              </a:rPr>
              <a:t>(Patrick clarify your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Clusters</a:t>
            </a:r>
          </a:p>
          <a:p>
            <a:pPr lvl="1"/>
            <a:r>
              <a:rPr lang="en-ZA" dirty="0"/>
              <a:t>Nearest Neighbour</a:t>
            </a:r>
          </a:p>
          <a:p>
            <a:pPr lvl="2"/>
            <a:r>
              <a:rPr lang="en-ZA" dirty="0"/>
              <a:t>KNN – estimating K with watershed</a:t>
            </a:r>
          </a:p>
          <a:p>
            <a:pPr lvl="3"/>
            <a:r>
              <a:rPr lang="en-ZA" b="1" dirty="0">
                <a:solidFill>
                  <a:srgbClr val="0000FF"/>
                </a:solidFill>
              </a:rPr>
              <a:t>(Patrick clarify your statement)</a:t>
            </a:r>
          </a:p>
          <a:p>
            <a:pPr lvl="4"/>
            <a:r>
              <a:rPr lang="en-ZA" b="1" dirty="0">
                <a:solidFill>
                  <a:srgbClr val="0000FF"/>
                </a:solidFill>
              </a:rPr>
              <a:t>Your statement will be more clearer once I fully understand watershed, it’s purpose – how it works in OpenCV</a:t>
            </a:r>
          </a:p>
          <a:p>
            <a:pPr lvl="3"/>
            <a:r>
              <a:rPr lang="en-ZA" dirty="0"/>
              <a:t>Watershed – OpenCV implementation </a:t>
            </a:r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(busy understanding it)</a:t>
            </a:r>
          </a:p>
          <a:p>
            <a:pPr lvl="4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Busy understanding watershed and C++ implementation</a:t>
            </a:r>
          </a:p>
          <a:p>
            <a:pPr lvl="4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Peaks</a:t>
            </a:r>
          </a:p>
          <a:p>
            <a:pPr lvl="4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Busy implementing component aspects</a:t>
            </a:r>
          </a:p>
          <a:p>
            <a:pPr lvl="5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Angle per component</a:t>
            </a:r>
          </a:p>
          <a:p>
            <a:pPr lvl="5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histogram</a:t>
            </a:r>
          </a:p>
          <a:p>
            <a:pPr lvl="3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70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ESTIMATING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/>
              <a:t>(1) get histogram of angles across whole image</a:t>
            </a:r>
          </a:p>
          <a:p>
            <a:r>
              <a:rPr lang="en-ZA" sz="1800" dirty="0"/>
              <a:t>(2) hopefully this will show peaks</a:t>
            </a:r>
          </a:p>
          <a:p>
            <a:r>
              <a:rPr lang="en-ZA" sz="1800" dirty="0"/>
              <a:t>(3) hopefully these peaks are around each cluster's average angle</a:t>
            </a:r>
          </a:p>
          <a:p>
            <a:r>
              <a:rPr lang="en-ZA" sz="1800" dirty="0"/>
              <a:t>(4) if this is the case, then we have the number of clusters in our whole image = k</a:t>
            </a:r>
          </a:p>
          <a:p>
            <a:r>
              <a:rPr lang="en-ZA" sz="1800" dirty="0"/>
              <a:t>(5) now we can proceed with KNN algorithm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03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(1) watershed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Split water catchment areas</a:t>
            </a:r>
          </a:p>
          <a:p>
            <a:r>
              <a:rPr lang="en-ZA" dirty="0"/>
              <a:t>Understand watershed</a:t>
            </a:r>
          </a:p>
          <a:p>
            <a:r>
              <a:rPr lang="en-ZA" dirty="0"/>
              <a:t>Find </a:t>
            </a:r>
            <a:r>
              <a:rPr lang="en-ZA" dirty="0" err="1"/>
              <a:t>opencv</a:t>
            </a:r>
            <a:r>
              <a:rPr lang="en-ZA" dirty="0"/>
              <a:t> </a:t>
            </a:r>
            <a:r>
              <a:rPr lang="en-ZA" dirty="0" err="1"/>
              <a:t>c++</a:t>
            </a:r>
            <a:r>
              <a:rPr lang="en-ZA" dirty="0"/>
              <a:t> watershed implementation</a:t>
            </a:r>
          </a:p>
          <a:p>
            <a:pPr lvl="1"/>
            <a:r>
              <a:rPr lang="en-ZA" dirty="0"/>
              <a:t>Understand that</a:t>
            </a:r>
          </a:p>
          <a:p>
            <a:pPr lvl="1"/>
            <a:r>
              <a:rPr lang="en-ZA" dirty="0"/>
              <a:t>Find out where peaks can be extracted inside algorithm</a:t>
            </a:r>
          </a:p>
          <a:p>
            <a:pPr lvl="1"/>
            <a:r>
              <a:rPr lang="en-ZA" dirty="0"/>
              <a:t>Revisit Patrick’s explanation</a:t>
            </a:r>
          </a:p>
          <a:p>
            <a:pPr lvl="1"/>
            <a:r>
              <a:rPr lang="en-ZA" dirty="0"/>
              <a:t>Apply example implementation to a simple image</a:t>
            </a:r>
          </a:p>
          <a:p>
            <a:pPr lvl="2"/>
            <a:r>
              <a:rPr lang="en-ZA" dirty="0"/>
              <a:t>Understand it and confirm results</a:t>
            </a:r>
          </a:p>
          <a:p>
            <a:pPr lvl="1"/>
            <a:r>
              <a:rPr lang="en-ZA" dirty="0"/>
              <a:t>Apply example implementation to my image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43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(2)CLUSTERS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Profile line outside image – ignore component</a:t>
            </a:r>
          </a:p>
          <a:p>
            <a:r>
              <a:rPr lang="en-ZA" dirty="0"/>
              <a:t>Compare vector </a:t>
            </a:r>
          </a:p>
          <a:p>
            <a:r>
              <a:rPr lang="en-ZA" dirty="0"/>
              <a:t>Use current profile line implementation</a:t>
            </a:r>
          </a:p>
          <a:p>
            <a:pPr lvl="1"/>
            <a:r>
              <a:rPr lang="en-ZA" dirty="0"/>
              <a:t>Drawing profile lines across components and extracting pixels</a:t>
            </a:r>
          </a:p>
          <a:p>
            <a:pPr lvl="1"/>
            <a:r>
              <a:rPr lang="en-ZA" dirty="0"/>
              <a:t>We know the size of our profile lines i.t.o. pixel-size</a:t>
            </a:r>
          </a:p>
          <a:p>
            <a:pPr lvl="2"/>
            <a:r>
              <a:rPr lang="en-ZA" dirty="0"/>
              <a:t>Test profile lines against each other and if we get one that’s shorter then the other – then we discard component – since shorter profile line means component is outside scope of image</a:t>
            </a:r>
          </a:p>
        </p:txBody>
      </p:sp>
    </p:spTree>
    <p:extLst>
      <p:ext uri="{BB962C8B-B14F-4D97-AF65-F5344CB8AC3E}">
        <p14:creationId xmlns:p14="http://schemas.microsoft.com/office/powerpoint/2010/main" val="3289548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Distinguish ripples from anything else</a:t>
            </a:r>
          </a:p>
          <a:p>
            <a:pPr lvl="1"/>
            <a:r>
              <a:rPr lang="en-ZA" dirty="0"/>
              <a:t>Identify ripples – then anything left are possible MLO</a:t>
            </a:r>
          </a:p>
          <a:p>
            <a:pPr lvl="2"/>
            <a:r>
              <a:rPr lang="en-ZA" dirty="0"/>
              <a:t>Image pre-processing image</a:t>
            </a:r>
          </a:p>
          <a:p>
            <a:pPr lvl="3"/>
            <a:r>
              <a:rPr lang="en-ZA" dirty="0"/>
              <a:t>To better detect ripples</a:t>
            </a:r>
          </a:p>
          <a:p>
            <a:pPr lvl="2"/>
            <a:r>
              <a:rPr lang="en-ZA" dirty="0"/>
              <a:t>Remove nadir</a:t>
            </a:r>
          </a:p>
          <a:p>
            <a:pPr lvl="3"/>
            <a:r>
              <a:rPr lang="en-ZA" dirty="0"/>
              <a:t>Currently via </a:t>
            </a:r>
            <a:r>
              <a:rPr lang="en-ZA" dirty="0" err="1"/>
              <a:t>connectedComponents</a:t>
            </a:r>
            <a:endParaRPr lang="en-ZA" dirty="0"/>
          </a:p>
          <a:p>
            <a:pPr lvl="4"/>
            <a:r>
              <a:rPr lang="en-ZA" dirty="0"/>
              <a:t>2</a:t>
            </a:r>
            <a:r>
              <a:rPr lang="en-ZA" baseline="30000" dirty="0"/>
              <a:t>nd</a:t>
            </a:r>
            <a:r>
              <a:rPr lang="en-ZA" dirty="0"/>
              <a:t> and 3</a:t>
            </a:r>
            <a:r>
              <a:rPr lang="en-ZA" baseline="30000" dirty="0"/>
              <a:t>rd</a:t>
            </a:r>
            <a:r>
              <a:rPr lang="en-ZA" dirty="0"/>
              <a:t> largest component</a:t>
            </a:r>
          </a:p>
          <a:p>
            <a:pPr lvl="3"/>
            <a:r>
              <a:rPr lang="en-ZA" dirty="0"/>
              <a:t>Patrick recommendation: Walk from centre line outwards – analyse pixel values</a:t>
            </a:r>
          </a:p>
          <a:p>
            <a:pPr lvl="2"/>
            <a:r>
              <a:rPr lang="en-ZA" dirty="0"/>
              <a:t>Identify Ripples:</a:t>
            </a:r>
          </a:p>
          <a:p>
            <a:pPr lvl="3"/>
            <a:r>
              <a:rPr lang="en-ZA" dirty="0"/>
              <a:t>Profile lines - analyse</a:t>
            </a:r>
          </a:p>
          <a:p>
            <a:pPr lvl="2"/>
            <a:r>
              <a:rPr lang="en-ZA" dirty="0"/>
              <a:t>Identify clusters of ripples</a:t>
            </a:r>
          </a:p>
          <a:p>
            <a:pPr lvl="3"/>
            <a:r>
              <a:rPr lang="en-ZA" dirty="0"/>
              <a:t>kNN analysis</a:t>
            </a:r>
          </a:p>
          <a:p>
            <a:pPr lvl="4"/>
            <a:r>
              <a:rPr lang="en-ZA" dirty="0"/>
              <a:t>To estimate a starting k = Histogram of ripple’s angles</a:t>
            </a:r>
          </a:p>
          <a:p>
            <a:pPr lvl="3"/>
            <a:endParaRPr lang="en-ZA" dirty="0"/>
          </a:p>
          <a:p>
            <a:pPr lvl="3"/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20782"/>
            <a:ext cx="9171709" cy="6878782"/>
          </a:xfrm>
        </p:spPr>
      </p:pic>
    </p:spTree>
    <p:extLst>
      <p:ext uri="{BB962C8B-B14F-4D97-AF65-F5344CB8AC3E}">
        <p14:creationId xmlns:p14="http://schemas.microsoft.com/office/powerpoint/2010/main" val="96944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Find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Is found components ripples? [profiling]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What is the orientation of found components? A cluster of ripples has roughly the same angle [histogram analysis]</a:t>
            </a:r>
          </a:p>
        </p:txBody>
      </p:sp>
    </p:spTree>
    <p:extLst>
      <p:ext uri="{BB962C8B-B14F-4D97-AF65-F5344CB8AC3E}">
        <p14:creationId xmlns:p14="http://schemas.microsoft.com/office/powerpoint/2010/main" val="221886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(1) Find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OPENCV </a:t>
            </a:r>
            <a:r>
              <a:rPr lang="en-ZA" dirty="0" err="1"/>
              <a:t>connectedComponents</a:t>
            </a:r>
            <a:endParaRPr lang="en-ZA" dirty="0"/>
          </a:p>
          <a:p>
            <a:pPr lvl="1"/>
            <a:r>
              <a:rPr lang="en-ZA" dirty="0"/>
              <a:t>Find all components (of shadows)</a:t>
            </a:r>
          </a:p>
          <a:p>
            <a:pPr lvl="1"/>
            <a:r>
              <a:rPr lang="en-ZA" dirty="0"/>
              <a:t>Each component</a:t>
            </a:r>
          </a:p>
          <a:p>
            <a:pPr lvl="2"/>
            <a:r>
              <a:rPr lang="en-ZA" dirty="0"/>
              <a:t>Known as drawings/masks </a:t>
            </a:r>
            <a:r>
              <a:rPr lang="en-ZA"/>
              <a:t>in source code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(2) Is found components ripples?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Get profiles of each component</a:t>
            </a:r>
          </a:p>
          <a:p>
            <a:pPr lvl="1"/>
            <a:r>
              <a:rPr lang="en-ZA" dirty="0"/>
              <a:t>Draw lines (profile lines)</a:t>
            </a:r>
          </a:p>
          <a:p>
            <a:pPr lvl="1"/>
            <a:r>
              <a:rPr lang="en-ZA" dirty="0"/>
              <a:t>Get component pixels under profile lines</a:t>
            </a:r>
          </a:p>
          <a:p>
            <a:pPr lvl="1"/>
            <a:r>
              <a:rPr lang="en-ZA" dirty="0"/>
              <a:t>Rules to inspect profiles:</a:t>
            </a:r>
          </a:p>
          <a:p>
            <a:pPr lvl="2"/>
            <a:r>
              <a:rPr lang="en-ZA" dirty="0"/>
              <a:t>Plot profiles and compare them</a:t>
            </a:r>
          </a:p>
          <a:p>
            <a:pPr lvl="3"/>
            <a:r>
              <a:rPr lang="en-ZA" dirty="0"/>
              <a:t>Will see the shape of component</a:t>
            </a:r>
          </a:p>
          <a:p>
            <a:pPr lvl="4"/>
            <a:r>
              <a:rPr lang="en-ZA" dirty="0"/>
              <a:t>Tapers down at the ends with bulge in middle</a:t>
            </a:r>
          </a:p>
          <a:p>
            <a:pPr lvl="2"/>
            <a:r>
              <a:rPr lang="en-ZA" dirty="0"/>
              <a:t>find average profile</a:t>
            </a:r>
          </a:p>
          <a:p>
            <a:pPr lvl="3"/>
            <a:r>
              <a:rPr lang="en-ZA" dirty="0"/>
              <a:t>will suppress noise &amp;</a:t>
            </a:r>
          </a:p>
          <a:p>
            <a:pPr lvl="3"/>
            <a:r>
              <a:rPr lang="en-ZA" dirty="0"/>
              <a:t>emphasize bulge</a:t>
            </a:r>
          </a:p>
          <a:p>
            <a:pPr lvl="1"/>
            <a:r>
              <a:rPr lang="en-ZA" dirty="0"/>
              <a:t>Rules must help reject or accept component as ripple</a:t>
            </a:r>
          </a:p>
        </p:txBody>
      </p:sp>
    </p:spTree>
    <p:extLst>
      <p:ext uri="{BB962C8B-B14F-4D97-AF65-F5344CB8AC3E}">
        <p14:creationId xmlns:p14="http://schemas.microsoft.com/office/powerpoint/2010/main" val="534296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(3) What is the orientation of found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Once component is found:</a:t>
            </a:r>
          </a:p>
          <a:p>
            <a:pPr lvl="1"/>
            <a:r>
              <a:rPr lang="en-ZA" dirty="0"/>
              <a:t>Create bins of 5 degrees wide</a:t>
            </a:r>
          </a:p>
          <a:p>
            <a:pPr lvl="1"/>
            <a:r>
              <a:rPr lang="en-ZA" dirty="0"/>
              <a:t>Pack all angles in bins</a:t>
            </a:r>
          </a:p>
          <a:p>
            <a:pPr lvl="1"/>
            <a:r>
              <a:rPr lang="en-ZA" dirty="0"/>
              <a:t>Pack corresponding original image pixels in bins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Find bin with the most (max)samples (pixels) in it (let’s say it is bin 70-75)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Find centre of bin – this is dominant angle – angle of bin – angle of all the pixels inside bin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Colour bin’s pixels &amp; plot them back onto image/edge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Does plotted coloured pixels give components entire edge?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If not, pack a bin on either side of max bin and repeat from (a)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If yes, this bin’s orientation is  the discovered dominant angle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/>
              <a:t>Repeat for all bins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189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For (each component)</a:t>
            </a:r>
          </a:p>
          <a:p>
            <a:pPr lvl="1"/>
            <a:r>
              <a:rPr lang="en-ZA" dirty="0"/>
              <a:t>Profile component</a:t>
            </a:r>
          </a:p>
          <a:p>
            <a:pPr lvl="2"/>
            <a:r>
              <a:rPr lang="en-ZA" dirty="0"/>
              <a:t>Generate profiles of component</a:t>
            </a:r>
          </a:p>
          <a:p>
            <a:pPr lvl="2"/>
            <a:r>
              <a:rPr lang="en-ZA" dirty="0"/>
              <a:t>Does component have ripple shape?</a:t>
            </a:r>
          </a:p>
          <a:p>
            <a:pPr lvl="3"/>
            <a:r>
              <a:rPr lang="en-ZA" dirty="0"/>
              <a:t>Starting from one end of component, does number of component pixels increase as you move closer to centre of component, &amp; then starts tapering </a:t>
            </a:r>
            <a:r>
              <a:rPr lang="en-ZA"/>
              <a:t>down again?</a:t>
            </a:r>
            <a:endParaRPr lang="en-ZA" dirty="0"/>
          </a:p>
          <a:p>
            <a:pPr lvl="1"/>
            <a:r>
              <a:rPr lang="en-ZA" dirty="0"/>
              <a:t>Histogram analyse component</a:t>
            </a:r>
          </a:p>
          <a:p>
            <a:pPr lvl="2"/>
            <a:r>
              <a:rPr lang="en-ZA" dirty="0"/>
              <a:t>Find component angle</a:t>
            </a:r>
          </a:p>
          <a:p>
            <a:pPr lvl="2"/>
            <a:r>
              <a:rPr lang="en-ZA" dirty="0"/>
              <a:t>Does component have angle similar to other components?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721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Profiling on grayscale image</a:t>
            </a:r>
          </a:p>
          <a:p>
            <a:r>
              <a:rPr lang="en-ZA" dirty="0"/>
              <a:t>Profile found components</a:t>
            </a:r>
          </a:p>
          <a:p>
            <a:r>
              <a:rPr lang="en-ZA" dirty="0"/>
              <a:t>Due to shape of ripple </a:t>
            </a:r>
            <a:r>
              <a:rPr lang="en-ZA" dirty="0" err="1"/>
              <a:t>highlights+shadows</a:t>
            </a:r>
            <a:r>
              <a:rPr lang="en-ZA" dirty="0"/>
              <a:t>, profile can tell if component is ripple</a:t>
            </a:r>
          </a:p>
        </p:txBody>
      </p:sp>
    </p:spTree>
    <p:extLst>
      <p:ext uri="{BB962C8B-B14F-4D97-AF65-F5344CB8AC3E}">
        <p14:creationId xmlns:p14="http://schemas.microsoft.com/office/powerpoint/2010/main" val="1847232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Angle Histogram Analysis (AHA)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Since ripples are clustered</a:t>
            </a:r>
          </a:p>
          <a:p>
            <a:r>
              <a:rPr lang="en-ZA" dirty="0"/>
              <a:t>Ripple clusters have a common angle</a:t>
            </a:r>
          </a:p>
          <a:p>
            <a:r>
              <a:rPr lang="en-ZA" dirty="0"/>
              <a:t>AHA is another test, to check </a:t>
            </a:r>
            <a:r>
              <a:rPr lang="en-ZA"/>
              <a:t>if components are ripples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4219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774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IMAGE PRE-PROCESSING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Possibilities:</a:t>
            </a:r>
          </a:p>
          <a:p>
            <a:pPr lvl="1"/>
            <a:r>
              <a:rPr lang="en-ZA" dirty="0"/>
              <a:t>Blur</a:t>
            </a:r>
          </a:p>
          <a:p>
            <a:pPr lvl="1"/>
            <a:r>
              <a:rPr lang="en-US" dirty="0" err="1"/>
              <a:t>bilateralFilter</a:t>
            </a:r>
            <a:endParaRPr lang="en-US" dirty="0"/>
          </a:p>
          <a:p>
            <a:pPr lvl="1"/>
            <a:r>
              <a:rPr lang="en-ZA" dirty="0"/>
              <a:t>H</a:t>
            </a:r>
            <a:r>
              <a:rPr lang="en-US" dirty="0" err="1"/>
              <a:t>istogram</a:t>
            </a:r>
            <a:r>
              <a:rPr lang="en-US" dirty="0"/>
              <a:t> Equalization</a:t>
            </a:r>
          </a:p>
        </p:txBody>
      </p:sp>
    </p:spTree>
    <p:extLst>
      <p:ext uri="{BB962C8B-B14F-4D97-AF65-F5344CB8AC3E}">
        <p14:creationId xmlns:p14="http://schemas.microsoft.com/office/powerpoint/2010/main" val="1336589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With regards to the use of profile:</a:t>
            </a:r>
          </a:p>
          <a:p>
            <a:r>
              <a:rPr lang="en-ZA" dirty="0"/>
              <a:t>the line of pixels are taken in the direction across  the edge</a:t>
            </a:r>
          </a:p>
          <a:p>
            <a:r>
              <a:rPr lang="en-ZA" dirty="0"/>
              <a:t>(edge direction at the "centre" of the 'box' I drew; the box is obtained by finding the min/max extents of the connected component the edge pixel comes from, in the orthogonal direction, i.e. tangent to  edge, or 90 degrees from it).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Edge direction at the centre of box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Box in sand ripple</a:t>
            </a:r>
          </a:p>
          <a:p>
            <a:pPr lvl="2"/>
            <a:r>
              <a:rPr lang="en-ZA" dirty="0">
                <a:solidFill>
                  <a:srgbClr val="0070C0"/>
                </a:solidFill>
              </a:rPr>
              <a:t>Min &amp; max extends of connected pixels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227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Several sample lines parallel to this initial line (on either side) are also taken, and their profiles compared.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Yes, which is what I was trying to indicate with picture</a:t>
            </a:r>
            <a:br>
              <a:rPr lang="en-ZA" dirty="0"/>
            </a:br>
            <a:endParaRPr lang="en-ZA" dirty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4" r="2650" b="44731"/>
          <a:stretch/>
        </p:blipFill>
        <p:spPr>
          <a:xfrm>
            <a:off x="3900055" y="4042509"/>
            <a:ext cx="5257800" cy="28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0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The point of the profiles is to have a 'model' that can be used to reject/accept</a:t>
            </a:r>
            <a:r>
              <a:rPr lang="en-ZA" b="1" dirty="0"/>
              <a:t> connected components</a:t>
            </a:r>
            <a:r>
              <a:rPr lang="en-ZA" dirty="0"/>
              <a:t> - built using region growing -  that are ripples or non-ripples. However, it can also be used to decide if </a:t>
            </a:r>
            <a:r>
              <a:rPr lang="en-ZA" b="1" dirty="0"/>
              <a:t>some part</a:t>
            </a:r>
            <a:r>
              <a:rPr lang="en-ZA" dirty="0"/>
              <a:t> of a connected components is actual the edge of an object. The only way to decide this is to take the edge profiles and examine them for intensity peaks/dips, rising regions etc. So you could, for example, take all the profiles and 'average them'; this would suppress noise and emphasize common structures, like the big bulge that corresponds to the ripple. </a:t>
            </a:r>
          </a:p>
          <a:p>
            <a:r>
              <a:rPr lang="en-ZA" dirty="0">
                <a:solidFill>
                  <a:srgbClr val="0070C0"/>
                </a:solidFill>
              </a:rPr>
              <a:t>Region growing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I have regions</a:t>
            </a:r>
          </a:p>
          <a:p>
            <a:r>
              <a:rPr lang="en-ZA" dirty="0">
                <a:solidFill>
                  <a:srgbClr val="0070C0"/>
                </a:solidFill>
              </a:rPr>
              <a:t>Profiles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Use profiles to classify regions as either sand ripples or not</a:t>
            </a:r>
          </a:p>
          <a:p>
            <a:pPr lvl="2"/>
            <a:r>
              <a:rPr lang="en-ZA" dirty="0">
                <a:solidFill>
                  <a:srgbClr val="0070C0"/>
                </a:solidFill>
              </a:rPr>
              <a:t>take profiles &amp; examine them for peaks/dips</a:t>
            </a:r>
          </a:p>
          <a:p>
            <a:pPr lvl="3"/>
            <a:r>
              <a:rPr lang="en-ZA" dirty="0">
                <a:solidFill>
                  <a:srgbClr val="0070C0"/>
                </a:solidFill>
              </a:rPr>
              <a:t>Take all profiles-&gt;average them</a:t>
            </a:r>
          </a:p>
          <a:p>
            <a:pPr lvl="4"/>
            <a:r>
              <a:rPr lang="en-ZA" dirty="0">
                <a:solidFill>
                  <a:srgbClr val="0070C0"/>
                </a:solidFill>
              </a:rPr>
              <a:t>Bulge will </a:t>
            </a:r>
            <a:r>
              <a:rPr lang="en-ZA" dirty="0" err="1">
                <a:solidFill>
                  <a:srgbClr val="0070C0"/>
                </a:solidFill>
              </a:rPr>
              <a:t>dominmate</a:t>
            </a:r>
            <a:r>
              <a:rPr lang="en-ZA" dirty="0">
                <a:solidFill>
                  <a:srgbClr val="0070C0"/>
                </a:solidFill>
              </a:rPr>
              <a:t> -&gt; </a:t>
            </a:r>
            <a:r>
              <a:rPr lang="en-ZA" dirty="0" err="1">
                <a:solidFill>
                  <a:srgbClr val="0070C0"/>
                </a:solidFill>
              </a:rPr>
              <a:t>indicatingripple</a:t>
            </a:r>
            <a:endParaRPr lang="en-ZA" dirty="0">
              <a:solidFill>
                <a:srgbClr val="0070C0"/>
              </a:solidFill>
            </a:endParaRPr>
          </a:p>
          <a:p>
            <a:pPr lvl="4"/>
            <a:r>
              <a:rPr lang="en-ZA" dirty="0">
                <a:solidFill>
                  <a:srgbClr val="0070C0"/>
                </a:solidFill>
              </a:rPr>
              <a:t>This will also suppress noise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Can also be used to  identify found region’s edge</a:t>
            </a:r>
          </a:p>
          <a:p>
            <a:pPr lvl="2"/>
            <a:br>
              <a:rPr lang="en-ZA" dirty="0"/>
            </a:br>
            <a:br>
              <a:rPr lang="en-ZA" dirty="0"/>
            </a:br>
            <a:endParaRPr lang="en-ZA" dirty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4" r="2650" b="44731"/>
          <a:stretch/>
        </p:blipFill>
        <p:spPr>
          <a:xfrm>
            <a:off x="5243945" y="4827829"/>
            <a:ext cx="3810000" cy="20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7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Basically, any 'rule' you can come up with from</a:t>
            </a:r>
            <a:r>
              <a:rPr lang="en-ZA" b="1" dirty="0"/>
              <a:t> inspecting example profiles </a:t>
            </a:r>
            <a:r>
              <a:rPr lang="en-ZA" dirty="0"/>
              <a:t>can be used to try and decide if a 'segment' is simply a ripple or something more interesting and if it is more interesting, what it is, and where the object boundary lies.  </a:t>
            </a:r>
            <a:br>
              <a:rPr lang="en-ZA" dirty="0"/>
            </a:b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437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The only way to get a sense for these rules/heuristics, is to write some code that can extract these profiles and then plot them as a graph. It usually becomes clear if there is some pattern you can exploit. I really think that should be a priority? As soon as we have examples, we can look at them and think of better ways to exploit what they represent. </a:t>
            </a:r>
            <a:br>
              <a:rPr lang="en-ZA" dirty="0"/>
            </a:br>
            <a:r>
              <a:rPr lang="en-ZA" dirty="0">
                <a:solidFill>
                  <a:srgbClr val="0070C0"/>
                </a:solidFill>
              </a:rPr>
              <a:t>Agreed – code something &amp; display it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This way we have something to start with</a:t>
            </a:r>
          </a:p>
          <a:p>
            <a:pPr lvl="2"/>
            <a:r>
              <a:rPr lang="en-ZA" dirty="0">
                <a:solidFill>
                  <a:srgbClr val="0070C0"/>
                </a:solidFill>
              </a:rPr>
              <a:t>Work our way further from that</a:t>
            </a: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8498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PS I used models of profiles in my PhD many years ago to try and classify boundaries in brain tissue, so I am fond of them ;-)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2944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OLDER DISCUSSIONS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421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93325" y="1787236"/>
            <a:ext cx="1928705" cy="1504412"/>
          </a:xfrm>
          <a:custGeom>
            <a:avLst/>
            <a:gdLst>
              <a:gd name="connsiteX0" fmla="*/ 43839 w 1928705"/>
              <a:gd name="connsiteY0" fmla="*/ 96982 h 1504412"/>
              <a:gd name="connsiteX1" fmla="*/ 43839 w 1928705"/>
              <a:gd name="connsiteY1" fmla="*/ 96982 h 1504412"/>
              <a:gd name="connsiteX2" fmla="*/ 2275 w 1928705"/>
              <a:gd name="connsiteY2" fmla="*/ 207819 h 1504412"/>
              <a:gd name="connsiteX3" fmla="*/ 16130 w 1928705"/>
              <a:gd name="connsiteY3" fmla="*/ 332509 h 1504412"/>
              <a:gd name="connsiteX4" fmla="*/ 85402 w 1928705"/>
              <a:gd name="connsiteY4" fmla="*/ 401782 h 1504412"/>
              <a:gd name="connsiteX5" fmla="*/ 140820 w 1928705"/>
              <a:gd name="connsiteY5" fmla="*/ 429491 h 1504412"/>
              <a:gd name="connsiteX6" fmla="*/ 196239 w 1928705"/>
              <a:gd name="connsiteY6" fmla="*/ 443346 h 1504412"/>
              <a:gd name="connsiteX7" fmla="*/ 348639 w 1928705"/>
              <a:gd name="connsiteY7" fmla="*/ 471055 h 1504412"/>
              <a:gd name="connsiteX8" fmla="*/ 404057 w 1928705"/>
              <a:gd name="connsiteY8" fmla="*/ 498764 h 1504412"/>
              <a:gd name="connsiteX9" fmla="*/ 459475 w 1928705"/>
              <a:gd name="connsiteY9" fmla="*/ 512619 h 1504412"/>
              <a:gd name="connsiteX10" fmla="*/ 514893 w 1928705"/>
              <a:gd name="connsiteY10" fmla="*/ 554182 h 1504412"/>
              <a:gd name="connsiteX11" fmla="*/ 556457 w 1928705"/>
              <a:gd name="connsiteY11" fmla="*/ 581891 h 1504412"/>
              <a:gd name="connsiteX12" fmla="*/ 570311 w 1928705"/>
              <a:gd name="connsiteY12" fmla="*/ 623455 h 1504412"/>
              <a:gd name="connsiteX13" fmla="*/ 598020 w 1928705"/>
              <a:gd name="connsiteY13" fmla="*/ 665019 h 1504412"/>
              <a:gd name="connsiteX14" fmla="*/ 667293 w 1928705"/>
              <a:gd name="connsiteY14" fmla="*/ 831273 h 1504412"/>
              <a:gd name="connsiteX15" fmla="*/ 722711 w 1928705"/>
              <a:gd name="connsiteY15" fmla="*/ 872837 h 1504412"/>
              <a:gd name="connsiteX16" fmla="*/ 764275 w 1928705"/>
              <a:gd name="connsiteY16" fmla="*/ 886691 h 1504412"/>
              <a:gd name="connsiteX17" fmla="*/ 805839 w 1928705"/>
              <a:gd name="connsiteY17" fmla="*/ 928255 h 1504412"/>
              <a:gd name="connsiteX18" fmla="*/ 1027511 w 1928705"/>
              <a:gd name="connsiteY18" fmla="*/ 1052946 h 1504412"/>
              <a:gd name="connsiteX19" fmla="*/ 1082930 w 1928705"/>
              <a:gd name="connsiteY19" fmla="*/ 1094509 h 1504412"/>
              <a:gd name="connsiteX20" fmla="*/ 1179911 w 1928705"/>
              <a:gd name="connsiteY20" fmla="*/ 1163782 h 1504412"/>
              <a:gd name="connsiteX21" fmla="*/ 1207620 w 1928705"/>
              <a:gd name="connsiteY21" fmla="*/ 1205346 h 1504412"/>
              <a:gd name="connsiteX22" fmla="*/ 1249184 w 1928705"/>
              <a:gd name="connsiteY22" fmla="*/ 1260764 h 1504412"/>
              <a:gd name="connsiteX23" fmla="*/ 1318457 w 1928705"/>
              <a:gd name="connsiteY23" fmla="*/ 1371600 h 1504412"/>
              <a:gd name="connsiteX24" fmla="*/ 1401584 w 1928705"/>
              <a:gd name="connsiteY24" fmla="*/ 1385455 h 1504412"/>
              <a:gd name="connsiteX25" fmla="*/ 1498566 w 1928705"/>
              <a:gd name="connsiteY25" fmla="*/ 1413164 h 1504412"/>
              <a:gd name="connsiteX26" fmla="*/ 1623257 w 1928705"/>
              <a:gd name="connsiteY26" fmla="*/ 1482437 h 1504412"/>
              <a:gd name="connsiteX27" fmla="*/ 1734093 w 1928705"/>
              <a:gd name="connsiteY27" fmla="*/ 1496291 h 1504412"/>
              <a:gd name="connsiteX28" fmla="*/ 1928057 w 1928705"/>
              <a:gd name="connsiteY28" fmla="*/ 1440873 h 1504412"/>
              <a:gd name="connsiteX29" fmla="*/ 1844930 w 1928705"/>
              <a:gd name="connsiteY29" fmla="*/ 1343891 h 1504412"/>
              <a:gd name="connsiteX30" fmla="*/ 1789511 w 1928705"/>
              <a:gd name="connsiteY30" fmla="*/ 1260764 h 1504412"/>
              <a:gd name="connsiteX31" fmla="*/ 1803366 w 1928705"/>
              <a:gd name="connsiteY31" fmla="*/ 1025237 h 1504412"/>
              <a:gd name="connsiteX32" fmla="*/ 1831075 w 1928705"/>
              <a:gd name="connsiteY32" fmla="*/ 983673 h 1504412"/>
              <a:gd name="connsiteX33" fmla="*/ 1844930 w 1928705"/>
              <a:gd name="connsiteY33" fmla="*/ 942109 h 1504412"/>
              <a:gd name="connsiteX34" fmla="*/ 1831075 w 1928705"/>
              <a:gd name="connsiteY34" fmla="*/ 872837 h 1504412"/>
              <a:gd name="connsiteX35" fmla="*/ 1747948 w 1928705"/>
              <a:gd name="connsiteY35" fmla="*/ 845128 h 1504412"/>
              <a:gd name="connsiteX36" fmla="*/ 1720239 w 1928705"/>
              <a:gd name="connsiteY36" fmla="*/ 415637 h 1504412"/>
              <a:gd name="connsiteX37" fmla="*/ 1706384 w 1928705"/>
              <a:gd name="connsiteY37" fmla="*/ 374073 h 1504412"/>
              <a:gd name="connsiteX38" fmla="*/ 1692530 w 1928705"/>
              <a:gd name="connsiteY38" fmla="*/ 304800 h 1504412"/>
              <a:gd name="connsiteX39" fmla="*/ 1609402 w 1928705"/>
              <a:gd name="connsiteY39" fmla="*/ 277091 h 1504412"/>
              <a:gd name="connsiteX40" fmla="*/ 1553984 w 1928705"/>
              <a:gd name="connsiteY40" fmla="*/ 249382 h 1504412"/>
              <a:gd name="connsiteX41" fmla="*/ 1470857 w 1928705"/>
              <a:gd name="connsiteY41" fmla="*/ 221673 h 1504412"/>
              <a:gd name="connsiteX42" fmla="*/ 1387730 w 1928705"/>
              <a:gd name="connsiteY42" fmla="*/ 193964 h 1504412"/>
              <a:gd name="connsiteX43" fmla="*/ 1346166 w 1928705"/>
              <a:gd name="connsiteY43" fmla="*/ 180109 h 1504412"/>
              <a:gd name="connsiteX44" fmla="*/ 1235330 w 1928705"/>
              <a:gd name="connsiteY44" fmla="*/ 152400 h 1504412"/>
              <a:gd name="connsiteX45" fmla="*/ 1193766 w 1928705"/>
              <a:gd name="connsiteY45" fmla="*/ 138546 h 1504412"/>
              <a:gd name="connsiteX46" fmla="*/ 1096784 w 1928705"/>
              <a:gd name="connsiteY46" fmla="*/ 110837 h 1504412"/>
              <a:gd name="connsiteX47" fmla="*/ 1069075 w 1928705"/>
              <a:gd name="connsiteY47" fmla="*/ 69273 h 1504412"/>
              <a:gd name="connsiteX48" fmla="*/ 944384 w 1928705"/>
              <a:gd name="connsiteY48" fmla="*/ 0 h 1504412"/>
              <a:gd name="connsiteX49" fmla="*/ 556457 w 1928705"/>
              <a:gd name="connsiteY49" fmla="*/ 13855 h 1504412"/>
              <a:gd name="connsiteX50" fmla="*/ 431766 w 1928705"/>
              <a:gd name="connsiteY50" fmla="*/ 41564 h 1504412"/>
              <a:gd name="connsiteX51" fmla="*/ 334784 w 1928705"/>
              <a:gd name="connsiteY51" fmla="*/ 152400 h 1504412"/>
              <a:gd name="connsiteX52" fmla="*/ 43839 w 1928705"/>
              <a:gd name="connsiteY52" fmla="*/ 96982 h 150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28705" h="1504412">
                <a:moveTo>
                  <a:pt x="43839" y="96982"/>
                </a:moveTo>
                <a:lnTo>
                  <a:pt x="43839" y="96982"/>
                </a:lnTo>
                <a:cubicBezTo>
                  <a:pt x="29984" y="133928"/>
                  <a:pt x="6885" y="168631"/>
                  <a:pt x="2275" y="207819"/>
                </a:cubicBezTo>
                <a:cubicBezTo>
                  <a:pt x="-2611" y="249352"/>
                  <a:pt x="-343" y="294071"/>
                  <a:pt x="16130" y="332509"/>
                </a:cubicBezTo>
                <a:cubicBezTo>
                  <a:pt x="28994" y="362524"/>
                  <a:pt x="56194" y="387178"/>
                  <a:pt x="85402" y="401782"/>
                </a:cubicBezTo>
                <a:cubicBezTo>
                  <a:pt x="103875" y="411018"/>
                  <a:pt x="121482" y="422239"/>
                  <a:pt x="140820" y="429491"/>
                </a:cubicBezTo>
                <a:cubicBezTo>
                  <a:pt x="158649" y="436177"/>
                  <a:pt x="177651" y="439215"/>
                  <a:pt x="196239" y="443346"/>
                </a:cubicBezTo>
                <a:cubicBezTo>
                  <a:pt x="254318" y="456252"/>
                  <a:pt x="288497" y="461031"/>
                  <a:pt x="348639" y="471055"/>
                </a:cubicBezTo>
                <a:cubicBezTo>
                  <a:pt x="367112" y="480291"/>
                  <a:pt x="384719" y="491512"/>
                  <a:pt x="404057" y="498764"/>
                </a:cubicBezTo>
                <a:cubicBezTo>
                  <a:pt x="421886" y="505450"/>
                  <a:pt x="442444" y="504104"/>
                  <a:pt x="459475" y="512619"/>
                </a:cubicBezTo>
                <a:cubicBezTo>
                  <a:pt x="480128" y="522945"/>
                  <a:pt x="496103" y="540761"/>
                  <a:pt x="514893" y="554182"/>
                </a:cubicBezTo>
                <a:cubicBezTo>
                  <a:pt x="528443" y="563860"/>
                  <a:pt x="542602" y="572655"/>
                  <a:pt x="556457" y="581891"/>
                </a:cubicBezTo>
                <a:cubicBezTo>
                  <a:pt x="561075" y="595746"/>
                  <a:pt x="563780" y="610393"/>
                  <a:pt x="570311" y="623455"/>
                </a:cubicBezTo>
                <a:cubicBezTo>
                  <a:pt x="577757" y="638348"/>
                  <a:pt x="592330" y="649370"/>
                  <a:pt x="598020" y="665019"/>
                </a:cubicBezTo>
                <a:cubicBezTo>
                  <a:pt x="634887" y="766401"/>
                  <a:pt x="600724" y="764704"/>
                  <a:pt x="667293" y="831273"/>
                </a:cubicBezTo>
                <a:cubicBezTo>
                  <a:pt x="683621" y="847601"/>
                  <a:pt x="702662" y="861381"/>
                  <a:pt x="722711" y="872837"/>
                </a:cubicBezTo>
                <a:cubicBezTo>
                  <a:pt x="735391" y="880083"/>
                  <a:pt x="750420" y="882073"/>
                  <a:pt x="764275" y="886691"/>
                </a:cubicBezTo>
                <a:cubicBezTo>
                  <a:pt x="778130" y="900546"/>
                  <a:pt x="789993" y="916731"/>
                  <a:pt x="805839" y="928255"/>
                </a:cubicBezTo>
                <a:cubicBezTo>
                  <a:pt x="939534" y="1025488"/>
                  <a:pt x="889243" y="972291"/>
                  <a:pt x="1027511" y="1052946"/>
                </a:cubicBezTo>
                <a:cubicBezTo>
                  <a:pt x="1047457" y="1064581"/>
                  <a:pt x="1064140" y="1081088"/>
                  <a:pt x="1082930" y="1094509"/>
                </a:cubicBezTo>
                <a:cubicBezTo>
                  <a:pt x="1224711" y="1195781"/>
                  <a:pt x="998838" y="1027979"/>
                  <a:pt x="1179911" y="1163782"/>
                </a:cubicBezTo>
                <a:cubicBezTo>
                  <a:pt x="1189147" y="1177637"/>
                  <a:pt x="1197942" y="1191796"/>
                  <a:pt x="1207620" y="1205346"/>
                </a:cubicBezTo>
                <a:cubicBezTo>
                  <a:pt x="1221041" y="1224136"/>
                  <a:pt x="1237970" y="1240579"/>
                  <a:pt x="1249184" y="1260764"/>
                </a:cubicBezTo>
                <a:cubicBezTo>
                  <a:pt x="1271468" y="1300875"/>
                  <a:pt x="1269314" y="1349759"/>
                  <a:pt x="1318457" y="1371600"/>
                </a:cubicBezTo>
                <a:cubicBezTo>
                  <a:pt x="1344127" y="1383009"/>
                  <a:pt x="1374038" y="1379946"/>
                  <a:pt x="1401584" y="1385455"/>
                </a:cubicBezTo>
                <a:cubicBezTo>
                  <a:pt x="1412798" y="1387698"/>
                  <a:pt x="1483708" y="1404910"/>
                  <a:pt x="1498566" y="1413164"/>
                </a:cubicBezTo>
                <a:cubicBezTo>
                  <a:pt x="1554536" y="1444259"/>
                  <a:pt x="1567338" y="1472270"/>
                  <a:pt x="1623257" y="1482437"/>
                </a:cubicBezTo>
                <a:cubicBezTo>
                  <a:pt x="1659889" y="1489097"/>
                  <a:pt x="1697148" y="1491673"/>
                  <a:pt x="1734093" y="1496291"/>
                </a:cubicBezTo>
                <a:cubicBezTo>
                  <a:pt x="1737109" y="1496059"/>
                  <a:pt x="1941644" y="1535985"/>
                  <a:pt x="1928057" y="1440873"/>
                </a:cubicBezTo>
                <a:cubicBezTo>
                  <a:pt x="1918286" y="1372470"/>
                  <a:pt x="1885270" y="1389273"/>
                  <a:pt x="1844930" y="1343891"/>
                </a:cubicBezTo>
                <a:cubicBezTo>
                  <a:pt x="1822805" y="1319001"/>
                  <a:pt x="1789511" y="1260764"/>
                  <a:pt x="1789511" y="1260764"/>
                </a:cubicBezTo>
                <a:cubicBezTo>
                  <a:pt x="1794129" y="1182255"/>
                  <a:pt x="1791700" y="1103012"/>
                  <a:pt x="1803366" y="1025237"/>
                </a:cubicBezTo>
                <a:cubicBezTo>
                  <a:pt x="1805836" y="1008770"/>
                  <a:pt x="1823628" y="998566"/>
                  <a:pt x="1831075" y="983673"/>
                </a:cubicBezTo>
                <a:cubicBezTo>
                  <a:pt x="1837606" y="970611"/>
                  <a:pt x="1840312" y="955964"/>
                  <a:pt x="1844930" y="942109"/>
                </a:cubicBezTo>
                <a:cubicBezTo>
                  <a:pt x="1840312" y="919018"/>
                  <a:pt x="1847726" y="889488"/>
                  <a:pt x="1831075" y="872837"/>
                </a:cubicBezTo>
                <a:cubicBezTo>
                  <a:pt x="1810422" y="852184"/>
                  <a:pt x="1747948" y="845128"/>
                  <a:pt x="1747948" y="845128"/>
                </a:cubicBezTo>
                <a:cubicBezTo>
                  <a:pt x="1691552" y="675945"/>
                  <a:pt x="1748990" y="861287"/>
                  <a:pt x="1720239" y="415637"/>
                </a:cubicBezTo>
                <a:cubicBezTo>
                  <a:pt x="1719299" y="401063"/>
                  <a:pt x="1709926" y="388241"/>
                  <a:pt x="1706384" y="374073"/>
                </a:cubicBezTo>
                <a:cubicBezTo>
                  <a:pt x="1700673" y="351228"/>
                  <a:pt x="1709181" y="321451"/>
                  <a:pt x="1692530" y="304800"/>
                </a:cubicBezTo>
                <a:cubicBezTo>
                  <a:pt x="1671877" y="284147"/>
                  <a:pt x="1635527" y="290153"/>
                  <a:pt x="1609402" y="277091"/>
                </a:cubicBezTo>
                <a:cubicBezTo>
                  <a:pt x="1590929" y="267855"/>
                  <a:pt x="1573160" y="257052"/>
                  <a:pt x="1553984" y="249382"/>
                </a:cubicBezTo>
                <a:cubicBezTo>
                  <a:pt x="1526865" y="238534"/>
                  <a:pt x="1498566" y="230909"/>
                  <a:pt x="1470857" y="221673"/>
                </a:cubicBezTo>
                <a:lnTo>
                  <a:pt x="1387730" y="193964"/>
                </a:lnTo>
                <a:cubicBezTo>
                  <a:pt x="1373875" y="189346"/>
                  <a:pt x="1360334" y="183651"/>
                  <a:pt x="1346166" y="180109"/>
                </a:cubicBezTo>
                <a:cubicBezTo>
                  <a:pt x="1309221" y="170873"/>
                  <a:pt x="1271458" y="164442"/>
                  <a:pt x="1235330" y="152400"/>
                </a:cubicBezTo>
                <a:cubicBezTo>
                  <a:pt x="1221475" y="147782"/>
                  <a:pt x="1207808" y="142558"/>
                  <a:pt x="1193766" y="138546"/>
                </a:cubicBezTo>
                <a:cubicBezTo>
                  <a:pt x="1071990" y="103753"/>
                  <a:pt x="1196440" y="144054"/>
                  <a:pt x="1096784" y="110837"/>
                </a:cubicBezTo>
                <a:cubicBezTo>
                  <a:pt x="1087548" y="96982"/>
                  <a:pt x="1081606" y="80238"/>
                  <a:pt x="1069075" y="69273"/>
                </a:cubicBezTo>
                <a:cubicBezTo>
                  <a:pt x="1010443" y="17970"/>
                  <a:pt x="1001470" y="19029"/>
                  <a:pt x="944384" y="0"/>
                </a:cubicBezTo>
                <a:cubicBezTo>
                  <a:pt x="815075" y="4618"/>
                  <a:pt x="685611" y="6027"/>
                  <a:pt x="556457" y="13855"/>
                </a:cubicBezTo>
                <a:cubicBezTo>
                  <a:pt x="533233" y="15263"/>
                  <a:pt x="457696" y="35081"/>
                  <a:pt x="431766" y="41564"/>
                </a:cubicBezTo>
                <a:cubicBezTo>
                  <a:pt x="367112" y="138546"/>
                  <a:pt x="404057" y="106218"/>
                  <a:pt x="334784" y="152400"/>
                </a:cubicBezTo>
                <a:lnTo>
                  <a:pt x="43839" y="9698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57677" y="2209800"/>
            <a:ext cx="180923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4400" y="609600"/>
            <a:ext cx="1447800" cy="1295400"/>
          </a:xfrm>
          <a:prstGeom prst="straightConnector1">
            <a:avLst/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1400" y="685800"/>
            <a:ext cx="2590800" cy="28956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3396734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7549" y="272350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 rot="19028978">
            <a:off x="3422836" y="1293928"/>
            <a:ext cx="1266877" cy="229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/>
          <p:cNvSpPr txBox="1"/>
          <p:nvPr/>
        </p:nvSpPr>
        <p:spPr>
          <a:xfrm>
            <a:off x="3124200" y="1905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centroid(</a:t>
            </a:r>
            <a:r>
              <a:rPr lang="en-ZA" sz="1400" dirty="0" err="1"/>
              <a:t>x,y</a:t>
            </a:r>
            <a:r>
              <a:rPr lang="en-ZA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872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644" y="457200"/>
            <a:ext cx="102542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3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REMOVE NADIR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u="sng" dirty="0"/>
              <a:t>Currently</a:t>
            </a:r>
            <a:r>
              <a:rPr lang="en-ZA" dirty="0"/>
              <a:t> via </a:t>
            </a:r>
            <a:r>
              <a:rPr lang="en-ZA" dirty="0" err="1"/>
              <a:t>connectedComponents</a:t>
            </a:r>
            <a:endParaRPr lang="en-ZA" dirty="0"/>
          </a:p>
          <a:p>
            <a:pPr lvl="1"/>
            <a:r>
              <a:rPr lang="en-ZA" dirty="0"/>
              <a:t>Assumption:</a:t>
            </a:r>
          </a:p>
          <a:p>
            <a:pPr lvl="2"/>
            <a:r>
              <a:rPr lang="en-ZA" dirty="0"/>
              <a:t>2</a:t>
            </a:r>
            <a:r>
              <a:rPr lang="en-ZA" baseline="30000" dirty="0"/>
              <a:t>nd</a:t>
            </a:r>
            <a:r>
              <a:rPr lang="en-ZA" dirty="0"/>
              <a:t> and 3</a:t>
            </a:r>
            <a:r>
              <a:rPr lang="en-ZA" baseline="30000" dirty="0"/>
              <a:t>rd</a:t>
            </a:r>
            <a:r>
              <a:rPr lang="en-ZA" dirty="0"/>
              <a:t> largest component are nadir</a:t>
            </a:r>
          </a:p>
          <a:p>
            <a:pPr lvl="2"/>
            <a:r>
              <a:rPr lang="en-ZA" dirty="0"/>
              <a:t>These are removed then two halves stitched</a:t>
            </a:r>
          </a:p>
          <a:p>
            <a:pPr lvl="3"/>
            <a:r>
              <a:rPr lang="en-ZA" dirty="0"/>
              <a:t>Aware of stitching issue – as highlighted by Patrick</a:t>
            </a:r>
          </a:p>
          <a:p>
            <a:pPr lvl="4"/>
            <a:r>
              <a:rPr lang="en-ZA" dirty="0"/>
              <a:t>Maybe don’t stitch – treat s halves separate?</a:t>
            </a:r>
          </a:p>
          <a:p>
            <a:r>
              <a:rPr lang="en-ZA" dirty="0"/>
              <a:t>Patrick recommendation: Walk from centre line outwards – analyse pixel values</a:t>
            </a:r>
          </a:p>
          <a:p>
            <a:pPr lvl="1"/>
            <a:r>
              <a:rPr lang="en-ZA" b="1" u="sng" dirty="0"/>
              <a:t>Will probably implement </a:t>
            </a:r>
            <a:r>
              <a:rPr lang="en-ZA" dirty="0"/>
              <a:t>this at a later stage</a:t>
            </a:r>
          </a:p>
          <a:p>
            <a:pPr lvl="2"/>
            <a:r>
              <a:rPr lang="en-ZA" dirty="0"/>
              <a:t>Want to focus on histogram analysis of peaks in order to estimate k for kNN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48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85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81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IDENTIFY RIPPLES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Have implemented profiling:</a:t>
            </a:r>
          </a:p>
          <a:p>
            <a:pPr lvl="1"/>
            <a:r>
              <a:rPr lang="en-ZA" dirty="0"/>
              <a:t>Detect components via </a:t>
            </a:r>
            <a:r>
              <a:rPr lang="en-ZA" dirty="0" err="1"/>
              <a:t>connectedComponents</a:t>
            </a:r>
            <a:endParaRPr lang="en-ZA" dirty="0"/>
          </a:p>
          <a:p>
            <a:pPr lvl="1"/>
            <a:r>
              <a:rPr lang="en-ZA" dirty="0"/>
              <a:t>Implemented drawing of profile lines across each component</a:t>
            </a:r>
          </a:p>
          <a:p>
            <a:pPr lvl="1"/>
            <a:r>
              <a:rPr lang="en-ZA" dirty="0"/>
              <a:t>Have graph profiles (currently in excel not programmatically) to analyse components</a:t>
            </a:r>
          </a:p>
          <a:p>
            <a:pPr lvl="1"/>
            <a:r>
              <a:rPr lang="en-ZA" dirty="0"/>
              <a:t>(</a:t>
            </a:r>
            <a:r>
              <a:rPr lang="en-ZA" b="1" u="sng" dirty="0"/>
              <a:t>still to do</a:t>
            </a:r>
            <a:r>
              <a:rPr lang="en-ZA" dirty="0"/>
              <a:t>) profile line outside image – exclude these components – as described </a:t>
            </a:r>
            <a:r>
              <a:rPr lang="en-ZA" dirty="0">
                <a:hlinkClick r:id="rId2" action="ppaction://hlinksldjump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6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IDENTIFY CLUSTERS OF RIPPLES(1)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Use k-Means to identify ripple clusters</a:t>
            </a:r>
          </a:p>
          <a:p>
            <a:pPr lvl="1"/>
            <a:r>
              <a:rPr lang="en-ZA" dirty="0"/>
              <a:t>K-Means Clustering for </a:t>
            </a:r>
            <a:r>
              <a:rPr lang="en-US" dirty="0"/>
              <a:t>1-D data set (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)</a:t>
            </a:r>
            <a:endParaRPr lang="en-US" dirty="0">
              <a:hlinkClick r:id="rId3"/>
            </a:endParaRPr>
          </a:p>
          <a:p>
            <a:pPr lvl="1"/>
            <a:r>
              <a:rPr lang="en-ZA" dirty="0"/>
              <a:t>K-Means Clustering for 2D data set (</a:t>
            </a:r>
            <a:r>
              <a:rPr lang="en-ZA" dirty="0">
                <a:hlinkClick r:id="rId4"/>
              </a:rPr>
              <a:t>2</a:t>
            </a:r>
            <a:r>
              <a:rPr lang="en-ZA" dirty="0"/>
              <a:t>)</a:t>
            </a:r>
            <a:endParaRPr lang="en-US" dirty="0"/>
          </a:p>
          <a:p>
            <a:r>
              <a:rPr lang="en-ZA" dirty="0"/>
              <a:t>U</a:t>
            </a:r>
            <a:r>
              <a:rPr lang="en-US" dirty="0"/>
              <a:t>sing kNN to identify ripple clusters</a:t>
            </a:r>
          </a:p>
          <a:p>
            <a:pPr lvl="1"/>
            <a:r>
              <a:rPr lang="en-ZA" dirty="0"/>
              <a:t>Understanding kNN in OpenCV (</a:t>
            </a:r>
            <a:r>
              <a:rPr lang="en-ZA" dirty="0">
                <a:hlinkClick r:id="rId5"/>
              </a:rPr>
              <a:t>4</a:t>
            </a:r>
            <a:r>
              <a:rPr lang="en-ZA" dirty="0"/>
              <a:t>)</a:t>
            </a:r>
            <a:endParaRPr lang="en-US" dirty="0"/>
          </a:p>
          <a:p>
            <a:pPr lvl="1"/>
            <a:r>
              <a:rPr lang="en-US" dirty="0"/>
              <a:t>Flann (</a:t>
            </a:r>
            <a:r>
              <a:rPr lang="en-US" dirty="0">
                <a:hlinkClick r:id="rId6"/>
              </a:rPr>
              <a:t>5</a:t>
            </a:r>
            <a:r>
              <a:rPr lang="en-US" dirty="0"/>
              <a:t>), (</a:t>
            </a:r>
            <a:r>
              <a:rPr lang="en-US" dirty="0">
                <a:hlinkClick r:id="rId7"/>
              </a:rPr>
              <a:t>6</a:t>
            </a:r>
            <a:r>
              <a:rPr lang="en-US" dirty="0"/>
              <a:t>)</a:t>
            </a:r>
          </a:p>
          <a:p>
            <a:r>
              <a:rPr lang="en-ZA" dirty="0"/>
              <a:t>W</a:t>
            </a:r>
            <a:r>
              <a:rPr lang="en-US" dirty="0"/>
              <a:t>e originally spoke about using kNN to detect clusters</a:t>
            </a:r>
          </a:p>
          <a:p>
            <a:pPr lvl="1"/>
            <a:r>
              <a:rPr lang="en-ZA" dirty="0"/>
              <a:t>I was just looking at the differences between kNN and </a:t>
            </a:r>
            <a:r>
              <a:rPr lang="en-ZA" dirty="0" err="1"/>
              <a:t>kMeans</a:t>
            </a:r>
            <a:endParaRPr lang="en-ZA" dirty="0"/>
          </a:p>
          <a:p>
            <a:pPr lvl="2"/>
            <a:r>
              <a:rPr lang="en-ZA" dirty="0"/>
              <a:t>kNN – classification algorithm – supervised learning</a:t>
            </a:r>
          </a:p>
          <a:p>
            <a:pPr lvl="2"/>
            <a:r>
              <a:rPr lang="en-ZA" dirty="0" err="1"/>
              <a:t>kMeans</a:t>
            </a:r>
            <a:r>
              <a:rPr lang="en-ZA" dirty="0"/>
              <a:t> – Cluster algorithm – unsupervised learning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1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IDENTIFY CLUSTERS OF RIPPLES(2)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 am </a:t>
            </a:r>
            <a:r>
              <a:rPr lang="en-ZA" b="1" u="sng" dirty="0"/>
              <a:t>currently</a:t>
            </a:r>
            <a:r>
              <a:rPr lang="en-ZA" dirty="0"/>
              <a:t> busy implementing a means to estimate a good k to be used with a kNN implementation</a:t>
            </a:r>
          </a:p>
          <a:p>
            <a:pPr lvl="1"/>
            <a:r>
              <a:rPr lang="en-ZA" dirty="0"/>
              <a:t>Based on </a:t>
            </a:r>
            <a:r>
              <a:rPr lang="en-ZA" dirty="0">
                <a:hlinkClick r:id="rId2" action="ppaction://hlinksldjump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Started with implementation:</a:t>
            </a:r>
          </a:p>
          <a:p>
            <a:pPr lvl="1"/>
            <a:r>
              <a:rPr lang="en-ZA" dirty="0"/>
              <a:t>Started testing on various source images</a:t>
            </a:r>
          </a:p>
          <a:p>
            <a:pPr lvl="2"/>
            <a:r>
              <a:rPr lang="en-ZA" dirty="0"/>
              <a:t>Started getting bugs</a:t>
            </a:r>
          </a:p>
          <a:p>
            <a:pPr lvl="2"/>
            <a:r>
              <a:rPr lang="en-ZA" dirty="0"/>
              <a:t>While debugging; discovered issues with previous implementations around storing components/masks (in memory) for further processing</a:t>
            </a:r>
          </a:p>
          <a:p>
            <a:pPr lvl="3"/>
            <a:r>
              <a:rPr lang="en-ZA" dirty="0"/>
              <a:t>Had to rewrite that code – could not establish reason for bug – could be previous implementation was to memory intensive (vectors C++)</a:t>
            </a:r>
          </a:p>
          <a:p>
            <a:pPr lvl="3"/>
            <a:r>
              <a:rPr lang="en-ZA" dirty="0"/>
              <a:t>Also got more source images to test each implementation step – to ensure code is stable for a host of test images</a:t>
            </a:r>
          </a:p>
          <a:p>
            <a:pPr lvl="3"/>
            <a:r>
              <a:rPr lang="en-ZA" dirty="0"/>
              <a:t>Just discovered; current connectedComponent nadir removal implementation is flawed – if source image contains a lot of noise, then 2</a:t>
            </a:r>
            <a:r>
              <a:rPr lang="en-ZA" baseline="30000" dirty="0"/>
              <a:t>nd</a:t>
            </a:r>
            <a:r>
              <a:rPr lang="en-ZA" dirty="0"/>
              <a:t> and 3</a:t>
            </a:r>
            <a:r>
              <a:rPr lang="en-ZA" baseline="30000" dirty="0"/>
              <a:t>rd</a:t>
            </a:r>
            <a:r>
              <a:rPr lang="en-ZA" dirty="0"/>
              <a:t> component is not nadir – bigger darker regions exist – bigger then nadir strips</a:t>
            </a:r>
          </a:p>
          <a:p>
            <a:pPr lvl="4"/>
            <a:r>
              <a:rPr lang="en-ZA" dirty="0"/>
              <a:t>Will now have to implement Patrick recommendation</a:t>
            </a:r>
          </a:p>
          <a:p>
            <a:pPr lvl="4"/>
            <a:r>
              <a:rPr lang="en-ZA" dirty="0"/>
              <a:t>This also hints to image pre-processing of source images (to cancel noise) – to optimise component calculation-&gt;ripple detection-&gt;ripple cluster detection</a:t>
            </a:r>
          </a:p>
          <a:p>
            <a:pPr lvl="4"/>
            <a:endParaRPr lang="en-ZA" dirty="0"/>
          </a:p>
          <a:p>
            <a:pPr lvl="4"/>
            <a:endParaRPr lang="en-ZA" dirty="0"/>
          </a:p>
          <a:p>
            <a:pPr lvl="4"/>
            <a:endParaRPr lang="en-ZA" dirty="0"/>
          </a:p>
          <a:p>
            <a:pPr lvl="4"/>
            <a:r>
              <a:rPr lang="en-ZA" dirty="0"/>
              <a:t>Be aware nadir removal - **</a:t>
            </a:r>
          </a:p>
          <a:p>
            <a:pPr lvl="4"/>
            <a:r>
              <a:rPr lang="en-ZA" dirty="0"/>
              <a:t>Filter – median filter – speckle removal, variation of </a:t>
            </a:r>
            <a:r>
              <a:rPr lang="en-ZA"/>
              <a:t>median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1750</Words>
  <Application>Microsoft Office PowerPoint</Application>
  <PresentationFormat>On-screen Show (4:3)</PresentationFormat>
  <Paragraphs>247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Patrick feedback session</vt:lpstr>
      <vt:lpstr>CURRENT</vt:lpstr>
      <vt:lpstr>MAIN GOAL</vt:lpstr>
      <vt:lpstr>IMAGE PRE-PROCESSING IMAGE</vt:lpstr>
      <vt:lpstr>REMOVE NADIR</vt:lpstr>
      <vt:lpstr>IDENTIFY RIPPLES</vt:lpstr>
      <vt:lpstr>IDENTIFY CLUSTERS OF RIPPLES(1)</vt:lpstr>
      <vt:lpstr>IDENTIFY CLUSTERS OF RIPPLES(2)</vt:lpstr>
      <vt:lpstr>PowerPoint Presentation</vt:lpstr>
      <vt:lpstr>OLDER DISCUSSIONS (1)</vt:lpstr>
      <vt:lpstr>IDENTIFY NADIR VIA CONNECTEDCOMPONENTS (1)</vt:lpstr>
      <vt:lpstr>IDENTIFY NADIR VIA CONNECTEDCOMPONENTS (2)</vt:lpstr>
      <vt:lpstr>OLDER DISCUSSIONS (2)</vt:lpstr>
      <vt:lpstr>Detecting and distinguishing clusters of sand-ripples</vt:lpstr>
      <vt:lpstr>PowerPoint Presentation</vt:lpstr>
      <vt:lpstr>Current focus area</vt:lpstr>
      <vt:lpstr>PROPOSAL (1)</vt:lpstr>
      <vt:lpstr>PowerPoint Presentation</vt:lpstr>
      <vt:lpstr>ESTIMATE PROFILE GRAPH OF ONE LINE THROUGH WHOLE IMAGE</vt:lpstr>
      <vt:lpstr>PROFILE GRAPHS (1)</vt:lpstr>
      <vt:lpstr>PROFILE GRAPHS (2)</vt:lpstr>
      <vt:lpstr>PROFILE GRAPHS (3)</vt:lpstr>
      <vt:lpstr>PowerPoint Presentation</vt:lpstr>
      <vt:lpstr>OLDER DISCUSSIONS (3)</vt:lpstr>
      <vt:lpstr>PowerPoint Presentation</vt:lpstr>
      <vt:lpstr>ESTIMATING K</vt:lpstr>
      <vt:lpstr>(1) watershed</vt:lpstr>
      <vt:lpstr>(2)CLUSTERS</vt:lpstr>
      <vt:lpstr>OLDER DISCUSSIONS (4)</vt:lpstr>
      <vt:lpstr>PowerPoint Presentation</vt:lpstr>
      <vt:lpstr>PowerPoint Presentation</vt:lpstr>
      <vt:lpstr>(1) Find components</vt:lpstr>
      <vt:lpstr>(2) Is found components ripples? </vt:lpstr>
      <vt:lpstr>(3) What is the orientation of found components?</vt:lpstr>
      <vt:lpstr>PowerPoint Presentation</vt:lpstr>
      <vt:lpstr>Profiling</vt:lpstr>
      <vt:lpstr>Angle Histogram Analysis (AHA)</vt:lpstr>
      <vt:lpstr>OLDER DISCUSSIONS (5)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OLDER DISCUSSIONS (6)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Johnathen Winnaar</cp:lastModifiedBy>
  <cp:revision>77</cp:revision>
  <dcterms:created xsi:type="dcterms:W3CDTF">2016-11-14T21:05:20Z</dcterms:created>
  <dcterms:modified xsi:type="dcterms:W3CDTF">2017-06-15T13:34:25Z</dcterms:modified>
</cp:coreProperties>
</file>