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FF"/>
    <a:srgbClr val="00FF00"/>
    <a:srgbClr val="0000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5" d="100"/>
          <a:sy n="135" d="100"/>
        </p:scale>
        <p:origin x="-972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35A1-3D5E-4987-8397-63CDDCE82C33}" type="datetimeFigureOut">
              <a:rPr lang="en-ZA" smtClean="0"/>
              <a:t>2017/02/02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743C-5F3A-4C34-B146-E259C6EB05E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2544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35A1-3D5E-4987-8397-63CDDCE82C33}" type="datetimeFigureOut">
              <a:rPr lang="en-ZA" smtClean="0"/>
              <a:t>2017/02/02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743C-5F3A-4C34-B146-E259C6EB05E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2943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35A1-3D5E-4987-8397-63CDDCE82C33}" type="datetimeFigureOut">
              <a:rPr lang="en-ZA" smtClean="0"/>
              <a:t>2017/02/02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743C-5F3A-4C34-B146-E259C6EB05E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70516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35A1-3D5E-4987-8397-63CDDCE82C33}" type="datetimeFigureOut">
              <a:rPr lang="en-ZA" smtClean="0"/>
              <a:t>2017/02/02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743C-5F3A-4C34-B146-E259C6EB05E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96302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35A1-3D5E-4987-8397-63CDDCE82C33}" type="datetimeFigureOut">
              <a:rPr lang="en-ZA" smtClean="0"/>
              <a:t>2017/02/02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743C-5F3A-4C34-B146-E259C6EB05E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11757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35A1-3D5E-4987-8397-63CDDCE82C33}" type="datetimeFigureOut">
              <a:rPr lang="en-ZA" smtClean="0"/>
              <a:t>2017/02/02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743C-5F3A-4C34-B146-E259C6EB05E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26371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35A1-3D5E-4987-8397-63CDDCE82C33}" type="datetimeFigureOut">
              <a:rPr lang="en-ZA" smtClean="0"/>
              <a:t>2017/02/02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743C-5F3A-4C34-B146-E259C6EB05E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14891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35A1-3D5E-4987-8397-63CDDCE82C33}" type="datetimeFigureOut">
              <a:rPr lang="en-ZA" smtClean="0"/>
              <a:t>2017/02/02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743C-5F3A-4C34-B146-E259C6EB05E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57871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35A1-3D5E-4987-8397-63CDDCE82C33}" type="datetimeFigureOut">
              <a:rPr lang="en-ZA" smtClean="0"/>
              <a:t>2017/02/02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743C-5F3A-4C34-B146-E259C6EB05E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06832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35A1-3D5E-4987-8397-63CDDCE82C33}" type="datetimeFigureOut">
              <a:rPr lang="en-ZA" smtClean="0"/>
              <a:t>2017/02/02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743C-5F3A-4C34-B146-E259C6EB05E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3392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35A1-3D5E-4987-8397-63CDDCE82C33}" type="datetimeFigureOut">
              <a:rPr lang="en-ZA" smtClean="0"/>
              <a:t>2017/02/02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743C-5F3A-4C34-B146-E259C6EB05E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0324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C35A1-3D5E-4987-8397-63CDDCE82C33}" type="datetimeFigureOut">
              <a:rPr lang="en-ZA" smtClean="0"/>
              <a:t>2017/02/02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743C-5F3A-4C34-B146-E259C6EB05E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9513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64848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/>
          <p:cNvGrpSpPr/>
          <p:nvPr/>
        </p:nvGrpSpPr>
        <p:grpSpPr>
          <a:xfrm>
            <a:off x="138918" y="123645"/>
            <a:ext cx="9713739" cy="4891654"/>
            <a:chOff x="138918" y="123645"/>
            <a:chExt cx="9713739" cy="4891654"/>
          </a:xfrm>
        </p:grpSpPr>
        <p:sp>
          <p:nvSpPr>
            <p:cNvPr id="114" name="TextBox 113"/>
            <p:cNvSpPr txBox="1"/>
            <p:nvPr/>
          </p:nvSpPr>
          <p:spPr>
            <a:xfrm>
              <a:off x="5715000" y="2730500"/>
              <a:ext cx="41148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1050" dirty="0" smtClean="0"/>
                <a:t>Plus &amp; minus in O(</a:t>
              </a:r>
              <a:r>
                <a:rPr lang="en-ZA" sz="1050" dirty="0" err="1" smtClean="0"/>
                <a:t>x,y</a:t>
              </a:r>
              <a:r>
                <a:rPr lang="en-ZA" sz="1050" dirty="0" smtClean="0"/>
                <a:t>)=centroid(</a:t>
              </a:r>
              <a:r>
                <a:rPr lang="en-ZA" sz="1050" dirty="0" err="1" smtClean="0"/>
                <a:t>x,y</a:t>
              </a:r>
              <a:r>
                <a:rPr lang="en-ZA" sz="1050" dirty="0" smtClean="0"/>
                <a:t>) +-s*direction(u)(</a:t>
              </a:r>
              <a:r>
                <a:rPr lang="en-ZA" sz="1050" dirty="0" err="1" smtClean="0"/>
                <a:t>x,y</a:t>
              </a:r>
              <a:r>
                <a:rPr lang="en-ZA" sz="1050" dirty="0" smtClean="0"/>
                <a:t>)</a:t>
              </a:r>
              <a:endParaRPr lang="en-ZA" sz="105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410200" y="2662415"/>
              <a:ext cx="3581400" cy="1985785"/>
            </a:xfrm>
            <a:prstGeom prst="rect">
              <a:avLst/>
            </a:prstGeom>
            <a:solidFill>
              <a:srgbClr val="FF0000">
                <a:alpha val="32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609600" y="457200"/>
              <a:ext cx="0" cy="44958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609600" y="457200"/>
              <a:ext cx="67056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81000" y="228600"/>
              <a:ext cx="5334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900" dirty="0" smtClean="0"/>
                <a:t>(0,0)</a:t>
              </a:r>
              <a:endParaRPr lang="en-ZA" sz="9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81800" y="123645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1200" dirty="0" smtClean="0"/>
                <a:t>x</a:t>
              </a:r>
              <a:endParaRPr lang="en-ZA" sz="9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8918" y="4738300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1200" dirty="0" smtClean="0"/>
                <a:t>y</a:t>
              </a:r>
              <a:endParaRPr lang="en-ZA" sz="9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2022886" y="1906438"/>
              <a:ext cx="1863314" cy="1716656"/>
            </a:xfrm>
            <a:custGeom>
              <a:avLst/>
              <a:gdLst>
                <a:gd name="connsiteX0" fmla="*/ 189790 w 1863314"/>
                <a:gd name="connsiteY0" fmla="*/ 0 h 1716656"/>
                <a:gd name="connsiteX1" fmla="*/ 189790 w 1863314"/>
                <a:gd name="connsiteY1" fmla="*/ 0 h 1716656"/>
                <a:gd name="connsiteX2" fmla="*/ 120779 w 1863314"/>
                <a:gd name="connsiteY2" fmla="*/ 103517 h 1716656"/>
                <a:gd name="connsiteX3" fmla="*/ 94899 w 1863314"/>
                <a:gd name="connsiteY3" fmla="*/ 129396 h 1716656"/>
                <a:gd name="connsiteX4" fmla="*/ 60394 w 1863314"/>
                <a:gd name="connsiteY4" fmla="*/ 181154 h 1716656"/>
                <a:gd name="connsiteX5" fmla="*/ 43141 w 1863314"/>
                <a:gd name="connsiteY5" fmla="*/ 232913 h 1716656"/>
                <a:gd name="connsiteX6" fmla="*/ 8635 w 1863314"/>
                <a:gd name="connsiteY6" fmla="*/ 293298 h 1716656"/>
                <a:gd name="connsiteX7" fmla="*/ 9 w 1863314"/>
                <a:gd name="connsiteY7" fmla="*/ 319177 h 1716656"/>
                <a:gd name="connsiteX8" fmla="*/ 8635 w 1863314"/>
                <a:gd name="connsiteY8" fmla="*/ 370936 h 1716656"/>
                <a:gd name="connsiteX9" fmla="*/ 43141 w 1863314"/>
                <a:gd name="connsiteY9" fmla="*/ 388188 h 1716656"/>
                <a:gd name="connsiteX10" fmla="*/ 86273 w 1863314"/>
                <a:gd name="connsiteY10" fmla="*/ 414068 h 1716656"/>
                <a:gd name="connsiteX11" fmla="*/ 155284 w 1863314"/>
                <a:gd name="connsiteY11" fmla="*/ 448573 h 1716656"/>
                <a:gd name="connsiteX12" fmla="*/ 181164 w 1863314"/>
                <a:gd name="connsiteY12" fmla="*/ 465826 h 1716656"/>
                <a:gd name="connsiteX13" fmla="*/ 224296 w 1863314"/>
                <a:gd name="connsiteY13" fmla="*/ 483079 h 1716656"/>
                <a:gd name="connsiteX14" fmla="*/ 284681 w 1863314"/>
                <a:gd name="connsiteY14" fmla="*/ 526211 h 1716656"/>
                <a:gd name="connsiteX15" fmla="*/ 345065 w 1863314"/>
                <a:gd name="connsiteY15" fmla="*/ 552090 h 1716656"/>
                <a:gd name="connsiteX16" fmla="*/ 370945 w 1863314"/>
                <a:gd name="connsiteY16" fmla="*/ 577970 h 1716656"/>
                <a:gd name="connsiteX17" fmla="*/ 405450 w 1863314"/>
                <a:gd name="connsiteY17" fmla="*/ 646981 h 1716656"/>
                <a:gd name="connsiteX18" fmla="*/ 465835 w 1863314"/>
                <a:gd name="connsiteY18" fmla="*/ 733245 h 1716656"/>
                <a:gd name="connsiteX19" fmla="*/ 483088 w 1863314"/>
                <a:gd name="connsiteY19" fmla="*/ 767751 h 1716656"/>
                <a:gd name="connsiteX20" fmla="*/ 491714 w 1863314"/>
                <a:gd name="connsiteY20" fmla="*/ 793630 h 1716656"/>
                <a:gd name="connsiteX21" fmla="*/ 508967 w 1863314"/>
                <a:gd name="connsiteY21" fmla="*/ 819509 h 1716656"/>
                <a:gd name="connsiteX22" fmla="*/ 534847 w 1863314"/>
                <a:gd name="connsiteY22" fmla="*/ 888520 h 1716656"/>
                <a:gd name="connsiteX23" fmla="*/ 569352 w 1863314"/>
                <a:gd name="connsiteY23" fmla="*/ 923026 h 1716656"/>
                <a:gd name="connsiteX24" fmla="*/ 586605 w 1863314"/>
                <a:gd name="connsiteY24" fmla="*/ 966158 h 1716656"/>
                <a:gd name="connsiteX25" fmla="*/ 638364 w 1863314"/>
                <a:gd name="connsiteY25" fmla="*/ 1026543 h 1716656"/>
                <a:gd name="connsiteX26" fmla="*/ 707375 w 1863314"/>
                <a:gd name="connsiteY26" fmla="*/ 1078302 h 1716656"/>
                <a:gd name="connsiteX27" fmla="*/ 741881 w 1863314"/>
                <a:gd name="connsiteY27" fmla="*/ 1095554 h 1716656"/>
                <a:gd name="connsiteX28" fmla="*/ 767760 w 1863314"/>
                <a:gd name="connsiteY28" fmla="*/ 1104181 h 1716656"/>
                <a:gd name="connsiteX29" fmla="*/ 810892 w 1863314"/>
                <a:gd name="connsiteY29" fmla="*/ 1155939 h 1716656"/>
                <a:gd name="connsiteX30" fmla="*/ 845397 w 1863314"/>
                <a:gd name="connsiteY30" fmla="*/ 1224951 h 1716656"/>
                <a:gd name="connsiteX31" fmla="*/ 871277 w 1863314"/>
                <a:gd name="connsiteY31" fmla="*/ 1285336 h 1716656"/>
                <a:gd name="connsiteX32" fmla="*/ 897156 w 1863314"/>
                <a:gd name="connsiteY32" fmla="*/ 1311215 h 1716656"/>
                <a:gd name="connsiteX33" fmla="*/ 931662 w 1863314"/>
                <a:gd name="connsiteY33" fmla="*/ 1319841 h 1716656"/>
                <a:gd name="connsiteX34" fmla="*/ 1061058 w 1863314"/>
                <a:gd name="connsiteY34" fmla="*/ 1328468 h 1716656"/>
                <a:gd name="connsiteX35" fmla="*/ 1121443 w 1863314"/>
                <a:gd name="connsiteY35" fmla="*/ 1371600 h 1716656"/>
                <a:gd name="connsiteX36" fmla="*/ 1233586 w 1863314"/>
                <a:gd name="connsiteY36" fmla="*/ 1414732 h 1716656"/>
                <a:gd name="connsiteX37" fmla="*/ 1276718 w 1863314"/>
                <a:gd name="connsiteY37" fmla="*/ 1431985 h 1716656"/>
                <a:gd name="connsiteX38" fmla="*/ 1302597 w 1863314"/>
                <a:gd name="connsiteY38" fmla="*/ 1440611 h 1716656"/>
                <a:gd name="connsiteX39" fmla="*/ 1362982 w 1863314"/>
                <a:gd name="connsiteY39" fmla="*/ 1500996 h 1716656"/>
                <a:gd name="connsiteX40" fmla="*/ 1397488 w 1863314"/>
                <a:gd name="connsiteY40" fmla="*/ 1526875 h 1716656"/>
                <a:gd name="connsiteX41" fmla="*/ 1440620 w 1863314"/>
                <a:gd name="connsiteY41" fmla="*/ 1561381 h 1716656"/>
                <a:gd name="connsiteX42" fmla="*/ 1535511 w 1863314"/>
                <a:gd name="connsiteY42" fmla="*/ 1647645 h 1716656"/>
                <a:gd name="connsiteX43" fmla="*/ 1604522 w 1863314"/>
                <a:gd name="connsiteY43" fmla="*/ 1708030 h 1716656"/>
                <a:gd name="connsiteX44" fmla="*/ 1630401 w 1863314"/>
                <a:gd name="connsiteY44" fmla="*/ 1716656 h 1716656"/>
                <a:gd name="connsiteX45" fmla="*/ 1690786 w 1863314"/>
                <a:gd name="connsiteY45" fmla="*/ 1699404 h 1716656"/>
                <a:gd name="connsiteX46" fmla="*/ 1716665 w 1863314"/>
                <a:gd name="connsiteY46" fmla="*/ 1673524 h 1716656"/>
                <a:gd name="connsiteX47" fmla="*/ 1777050 w 1863314"/>
                <a:gd name="connsiteY47" fmla="*/ 1647645 h 1716656"/>
                <a:gd name="connsiteX48" fmla="*/ 1846062 w 1863314"/>
                <a:gd name="connsiteY48" fmla="*/ 1561381 h 1716656"/>
                <a:gd name="connsiteX49" fmla="*/ 1854688 w 1863314"/>
                <a:gd name="connsiteY49" fmla="*/ 1526875 h 1716656"/>
                <a:gd name="connsiteX50" fmla="*/ 1863314 w 1863314"/>
                <a:gd name="connsiteY50" fmla="*/ 1500996 h 1716656"/>
                <a:gd name="connsiteX51" fmla="*/ 1837435 w 1863314"/>
                <a:gd name="connsiteY51" fmla="*/ 1406105 h 1716656"/>
                <a:gd name="connsiteX52" fmla="*/ 1811556 w 1863314"/>
                <a:gd name="connsiteY52" fmla="*/ 1345720 h 1716656"/>
                <a:gd name="connsiteX53" fmla="*/ 1785677 w 1863314"/>
                <a:gd name="connsiteY53" fmla="*/ 1319841 h 1716656"/>
                <a:gd name="connsiteX54" fmla="*/ 1742545 w 1863314"/>
                <a:gd name="connsiteY54" fmla="*/ 1285336 h 1716656"/>
                <a:gd name="connsiteX55" fmla="*/ 1690786 w 1863314"/>
                <a:gd name="connsiteY55" fmla="*/ 1259456 h 1716656"/>
                <a:gd name="connsiteX56" fmla="*/ 1587269 w 1863314"/>
                <a:gd name="connsiteY56" fmla="*/ 1173192 h 1716656"/>
                <a:gd name="connsiteX57" fmla="*/ 1561390 w 1863314"/>
                <a:gd name="connsiteY57" fmla="*/ 1138687 h 1716656"/>
                <a:gd name="connsiteX58" fmla="*/ 1509631 w 1863314"/>
                <a:gd name="connsiteY58" fmla="*/ 1078302 h 1716656"/>
                <a:gd name="connsiteX59" fmla="*/ 1475126 w 1863314"/>
                <a:gd name="connsiteY59" fmla="*/ 1009290 h 1716656"/>
                <a:gd name="connsiteX60" fmla="*/ 1466499 w 1863314"/>
                <a:gd name="connsiteY60" fmla="*/ 879894 h 1716656"/>
                <a:gd name="connsiteX61" fmla="*/ 1457873 w 1863314"/>
                <a:gd name="connsiteY61" fmla="*/ 854015 h 1716656"/>
                <a:gd name="connsiteX62" fmla="*/ 1475126 w 1863314"/>
                <a:gd name="connsiteY62" fmla="*/ 569343 h 1716656"/>
                <a:gd name="connsiteX63" fmla="*/ 1483752 w 1863314"/>
                <a:gd name="connsiteY63" fmla="*/ 543464 h 1716656"/>
                <a:gd name="connsiteX64" fmla="*/ 1492379 w 1863314"/>
                <a:gd name="connsiteY64" fmla="*/ 508958 h 1716656"/>
                <a:gd name="connsiteX65" fmla="*/ 1483752 w 1863314"/>
                <a:gd name="connsiteY65" fmla="*/ 370936 h 1716656"/>
                <a:gd name="connsiteX66" fmla="*/ 1431994 w 1863314"/>
                <a:gd name="connsiteY66" fmla="*/ 353683 h 1716656"/>
                <a:gd name="connsiteX67" fmla="*/ 1345730 w 1863314"/>
                <a:gd name="connsiteY67" fmla="*/ 345056 h 1716656"/>
                <a:gd name="connsiteX68" fmla="*/ 1311224 w 1863314"/>
                <a:gd name="connsiteY68" fmla="*/ 336430 h 1716656"/>
                <a:gd name="connsiteX69" fmla="*/ 1207707 w 1863314"/>
                <a:gd name="connsiteY69" fmla="*/ 319177 h 1716656"/>
                <a:gd name="connsiteX70" fmla="*/ 1164575 w 1863314"/>
                <a:gd name="connsiteY70" fmla="*/ 310551 h 1716656"/>
                <a:gd name="connsiteX71" fmla="*/ 1104190 w 1863314"/>
                <a:gd name="connsiteY71" fmla="*/ 267419 h 1716656"/>
                <a:gd name="connsiteX72" fmla="*/ 1043805 w 1863314"/>
                <a:gd name="connsiteY72" fmla="*/ 232913 h 1716656"/>
                <a:gd name="connsiteX73" fmla="*/ 1017926 w 1863314"/>
                <a:gd name="connsiteY73" fmla="*/ 207034 h 1716656"/>
                <a:gd name="connsiteX74" fmla="*/ 983420 w 1863314"/>
                <a:gd name="connsiteY74" fmla="*/ 189781 h 1716656"/>
                <a:gd name="connsiteX75" fmla="*/ 940288 w 1863314"/>
                <a:gd name="connsiteY75" fmla="*/ 138022 h 1716656"/>
                <a:gd name="connsiteX76" fmla="*/ 923035 w 1863314"/>
                <a:gd name="connsiteY76" fmla="*/ 103517 h 1716656"/>
                <a:gd name="connsiteX77" fmla="*/ 871277 w 1863314"/>
                <a:gd name="connsiteY77" fmla="*/ 77637 h 1716656"/>
                <a:gd name="connsiteX78" fmla="*/ 750507 w 1863314"/>
                <a:gd name="connsiteY78" fmla="*/ 86264 h 1716656"/>
                <a:gd name="connsiteX79" fmla="*/ 724628 w 1863314"/>
                <a:gd name="connsiteY79" fmla="*/ 103517 h 1716656"/>
                <a:gd name="connsiteX80" fmla="*/ 664243 w 1863314"/>
                <a:gd name="connsiteY80" fmla="*/ 129396 h 1716656"/>
                <a:gd name="connsiteX81" fmla="*/ 595231 w 1863314"/>
                <a:gd name="connsiteY81" fmla="*/ 181154 h 1716656"/>
                <a:gd name="connsiteX82" fmla="*/ 526220 w 1863314"/>
                <a:gd name="connsiteY82" fmla="*/ 155275 h 1716656"/>
                <a:gd name="connsiteX83" fmla="*/ 474462 w 1863314"/>
                <a:gd name="connsiteY83" fmla="*/ 138022 h 1716656"/>
                <a:gd name="connsiteX84" fmla="*/ 448582 w 1863314"/>
                <a:gd name="connsiteY84" fmla="*/ 129396 h 1716656"/>
                <a:gd name="connsiteX85" fmla="*/ 370945 w 1863314"/>
                <a:gd name="connsiteY85" fmla="*/ 112143 h 1716656"/>
                <a:gd name="connsiteX86" fmla="*/ 293307 w 1863314"/>
                <a:gd name="connsiteY86" fmla="*/ 69011 h 1716656"/>
                <a:gd name="connsiteX87" fmla="*/ 267428 w 1863314"/>
                <a:gd name="connsiteY87" fmla="*/ 51758 h 1716656"/>
                <a:gd name="connsiteX88" fmla="*/ 189790 w 1863314"/>
                <a:gd name="connsiteY88" fmla="*/ 34505 h 1716656"/>
                <a:gd name="connsiteX89" fmla="*/ 189790 w 1863314"/>
                <a:gd name="connsiteY89" fmla="*/ 0 h 1716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1863314" h="1716656">
                  <a:moveTo>
                    <a:pt x="189790" y="0"/>
                  </a:moveTo>
                  <a:lnTo>
                    <a:pt x="189790" y="0"/>
                  </a:lnTo>
                  <a:cubicBezTo>
                    <a:pt x="166786" y="34506"/>
                    <a:pt x="150104" y="74193"/>
                    <a:pt x="120779" y="103517"/>
                  </a:cubicBezTo>
                  <a:cubicBezTo>
                    <a:pt x="112152" y="112143"/>
                    <a:pt x="102389" y="119766"/>
                    <a:pt x="94899" y="129396"/>
                  </a:cubicBezTo>
                  <a:cubicBezTo>
                    <a:pt x="82169" y="145763"/>
                    <a:pt x="66951" y="161483"/>
                    <a:pt x="60394" y="181154"/>
                  </a:cubicBezTo>
                  <a:cubicBezTo>
                    <a:pt x="54643" y="198407"/>
                    <a:pt x="51274" y="216647"/>
                    <a:pt x="43141" y="232913"/>
                  </a:cubicBezTo>
                  <a:cubicBezTo>
                    <a:pt x="21251" y="276692"/>
                    <a:pt x="33021" y="256719"/>
                    <a:pt x="8635" y="293298"/>
                  </a:cubicBezTo>
                  <a:cubicBezTo>
                    <a:pt x="5760" y="301924"/>
                    <a:pt x="9" y="310084"/>
                    <a:pt x="9" y="319177"/>
                  </a:cubicBezTo>
                  <a:cubicBezTo>
                    <a:pt x="9" y="336668"/>
                    <a:pt x="-635" y="356104"/>
                    <a:pt x="8635" y="370936"/>
                  </a:cubicBezTo>
                  <a:cubicBezTo>
                    <a:pt x="15451" y="381841"/>
                    <a:pt x="31900" y="381943"/>
                    <a:pt x="43141" y="388188"/>
                  </a:cubicBezTo>
                  <a:cubicBezTo>
                    <a:pt x="57798" y="396331"/>
                    <a:pt x="72055" y="405182"/>
                    <a:pt x="86273" y="414068"/>
                  </a:cubicBezTo>
                  <a:cubicBezTo>
                    <a:pt x="166205" y="464026"/>
                    <a:pt x="41036" y="391449"/>
                    <a:pt x="155284" y="448573"/>
                  </a:cubicBezTo>
                  <a:cubicBezTo>
                    <a:pt x="164557" y="453210"/>
                    <a:pt x="171891" y="461189"/>
                    <a:pt x="181164" y="465826"/>
                  </a:cubicBezTo>
                  <a:cubicBezTo>
                    <a:pt x="195014" y="472751"/>
                    <a:pt x="210446" y="476154"/>
                    <a:pt x="224296" y="483079"/>
                  </a:cubicBezTo>
                  <a:cubicBezTo>
                    <a:pt x="250992" y="496427"/>
                    <a:pt x="257337" y="510586"/>
                    <a:pt x="284681" y="526211"/>
                  </a:cubicBezTo>
                  <a:cubicBezTo>
                    <a:pt x="340996" y="558391"/>
                    <a:pt x="276636" y="503211"/>
                    <a:pt x="345065" y="552090"/>
                  </a:cubicBezTo>
                  <a:cubicBezTo>
                    <a:pt x="354992" y="559181"/>
                    <a:pt x="362318" y="569343"/>
                    <a:pt x="370945" y="577970"/>
                  </a:cubicBezTo>
                  <a:cubicBezTo>
                    <a:pt x="383031" y="614231"/>
                    <a:pt x="378288" y="606239"/>
                    <a:pt x="405450" y="646981"/>
                  </a:cubicBezTo>
                  <a:cubicBezTo>
                    <a:pt x="427092" y="679443"/>
                    <a:pt x="447410" y="696394"/>
                    <a:pt x="465835" y="733245"/>
                  </a:cubicBezTo>
                  <a:cubicBezTo>
                    <a:pt x="471586" y="744747"/>
                    <a:pt x="478022" y="755931"/>
                    <a:pt x="483088" y="767751"/>
                  </a:cubicBezTo>
                  <a:cubicBezTo>
                    <a:pt x="486670" y="776109"/>
                    <a:pt x="487648" y="785497"/>
                    <a:pt x="491714" y="793630"/>
                  </a:cubicBezTo>
                  <a:cubicBezTo>
                    <a:pt x="496351" y="802903"/>
                    <a:pt x="504330" y="810236"/>
                    <a:pt x="508967" y="819509"/>
                  </a:cubicBezTo>
                  <a:cubicBezTo>
                    <a:pt x="525308" y="852190"/>
                    <a:pt x="509420" y="850379"/>
                    <a:pt x="534847" y="888520"/>
                  </a:cubicBezTo>
                  <a:cubicBezTo>
                    <a:pt x="543870" y="902054"/>
                    <a:pt x="557850" y="911524"/>
                    <a:pt x="569352" y="923026"/>
                  </a:cubicBezTo>
                  <a:cubicBezTo>
                    <a:pt x="575103" y="937403"/>
                    <a:pt x="579085" y="952622"/>
                    <a:pt x="586605" y="966158"/>
                  </a:cubicBezTo>
                  <a:cubicBezTo>
                    <a:pt x="597317" y="985439"/>
                    <a:pt x="621399" y="1011698"/>
                    <a:pt x="638364" y="1026543"/>
                  </a:cubicBezTo>
                  <a:cubicBezTo>
                    <a:pt x="653979" y="1040206"/>
                    <a:pt x="686229" y="1066219"/>
                    <a:pt x="707375" y="1078302"/>
                  </a:cubicBezTo>
                  <a:cubicBezTo>
                    <a:pt x="718540" y="1084682"/>
                    <a:pt x="730061" y="1090488"/>
                    <a:pt x="741881" y="1095554"/>
                  </a:cubicBezTo>
                  <a:cubicBezTo>
                    <a:pt x="750239" y="1099136"/>
                    <a:pt x="759134" y="1101305"/>
                    <a:pt x="767760" y="1104181"/>
                  </a:cubicBezTo>
                  <a:cubicBezTo>
                    <a:pt x="783304" y="1119725"/>
                    <a:pt x="801885" y="1134923"/>
                    <a:pt x="810892" y="1155939"/>
                  </a:cubicBezTo>
                  <a:cubicBezTo>
                    <a:pt x="843195" y="1231314"/>
                    <a:pt x="787920" y="1148313"/>
                    <a:pt x="845397" y="1224951"/>
                  </a:cubicBezTo>
                  <a:cubicBezTo>
                    <a:pt x="852437" y="1246069"/>
                    <a:pt x="857953" y="1266683"/>
                    <a:pt x="871277" y="1285336"/>
                  </a:cubicBezTo>
                  <a:cubicBezTo>
                    <a:pt x="878368" y="1295263"/>
                    <a:pt x="886564" y="1305162"/>
                    <a:pt x="897156" y="1311215"/>
                  </a:cubicBezTo>
                  <a:cubicBezTo>
                    <a:pt x="907450" y="1317097"/>
                    <a:pt x="919871" y="1318600"/>
                    <a:pt x="931662" y="1319841"/>
                  </a:cubicBezTo>
                  <a:cubicBezTo>
                    <a:pt x="974652" y="1324366"/>
                    <a:pt x="1017926" y="1325592"/>
                    <a:pt x="1061058" y="1328468"/>
                  </a:cubicBezTo>
                  <a:cubicBezTo>
                    <a:pt x="1133573" y="1352639"/>
                    <a:pt x="1024686" y="1312058"/>
                    <a:pt x="1121443" y="1371600"/>
                  </a:cubicBezTo>
                  <a:cubicBezTo>
                    <a:pt x="1200032" y="1419962"/>
                    <a:pt x="1175744" y="1395451"/>
                    <a:pt x="1233586" y="1414732"/>
                  </a:cubicBezTo>
                  <a:cubicBezTo>
                    <a:pt x="1248276" y="1419629"/>
                    <a:pt x="1262219" y="1426548"/>
                    <a:pt x="1276718" y="1431985"/>
                  </a:cubicBezTo>
                  <a:cubicBezTo>
                    <a:pt x="1285232" y="1435178"/>
                    <a:pt x="1293971" y="1437736"/>
                    <a:pt x="1302597" y="1440611"/>
                  </a:cubicBezTo>
                  <a:cubicBezTo>
                    <a:pt x="1322725" y="1460739"/>
                    <a:pt x="1340209" y="1483917"/>
                    <a:pt x="1362982" y="1500996"/>
                  </a:cubicBezTo>
                  <a:cubicBezTo>
                    <a:pt x="1374484" y="1509622"/>
                    <a:pt x="1387322" y="1516709"/>
                    <a:pt x="1397488" y="1526875"/>
                  </a:cubicBezTo>
                  <a:cubicBezTo>
                    <a:pt x="1436509" y="1565895"/>
                    <a:pt x="1390238" y="1544586"/>
                    <a:pt x="1440620" y="1561381"/>
                  </a:cubicBezTo>
                  <a:cubicBezTo>
                    <a:pt x="1596224" y="1716985"/>
                    <a:pt x="1435274" y="1561729"/>
                    <a:pt x="1535511" y="1647645"/>
                  </a:cubicBezTo>
                  <a:cubicBezTo>
                    <a:pt x="1572045" y="1678960"/>
                    <a:pt x="1555432" y="1677349"/>
                    <a:pt x="1604522" y="1708030"/>
                  </a:cubicBezTo>
                  <a:cubicBezTo>
                    <a:pt x="1612233" y="1712849"/>
                    <a:pt x="1621775" y="1713781"/>
                    <a:pt x="1630401" y="1716656"/>
                  </a:cubicBezTo>
                  <a:cubicBezTo>
                    <a:pt x="1635002" y="1715506"/>
                    <a:pt x="1683361" y="1704354"/>
                    <a:pt x="1690786" y="1699404"/>
                  </a:cubicBezTo>
                  <a:cubicBezTo>
                    <a:pt x="1700937" y="1692637"/>
                    <a:pt x="1706514" y="1680291"/>
                    <a:pt x="1716665" y="1673524"/>
                  </a:cubicBezTo>
                  <a:cubicBezTo>
                    <a:pt x="1782116" y="1629890"/>
                    <a:pt x="1695705" y="1712721"/>
                    <a:pt x="1777050" y="1647645"/>
                  </a:cubicBezTo>
                  <a:cubicBezTo>
                    <a:pt x="1827761" y="1607076"/>
                    <a:pt x="1823242" y="1607020"/>
                    <a:pt x="1846062" y="1561381"/>
                  </a:cubicBezTo>
                  <a:cubicBezTo>
                    <a:pt x="1848937" y="1549879"/>
                    <a:pt x="1851431" y="1538275"/>
                    <a:pt x="1854688" y="1526875"/>
                  </a:cubicBezTo>
                  <a:cubicBezTo>
                    <a:pt x="1857186" y="1518132"/>
                    <a:pt x="1863314" y="1510089"/>
                    <a:pt x="1863314" y="1500996"/>
                  </a:cubicBezTo>
                  <a:cubicBezTo>
                    <a:pt x="1863314" y="1438365"/>
                    <a:pt x="1857175" y="1452166"/>
                    <a:pt x="1837435" y="1406105"/>
                  </a:cubicBezTo>
                  <a:cubicBezTo>
                    <a:pt x="1825366" y="1377944"/>
                    <a:pt x="1831994" y="1374333"/>
                    <a:pt x="1811556" y="1345720"/>
                  </a:cubicBezTo>
                  <a:cubicBezTo>
                    <a:pt x="1804465" y="1335793"/>
                    <a:pt x="1794858" y="1327874"/>
                    <a:pt x="1785677" y="1319841"/>
                  </a:cubicBezTo>
                  <a:cubicBezTo>
                    <a:pt x="1771821" y="1307717"/>
                    <a:pt x="1758158" y="1295094"/>
                    <a:pt x="1742545" y="1285336"/>
                  </a:cubicBezTo>
                  <a:cubicBezTo>
                    <a:pt x="1693841" y="1254897"/>
                    <a:pt x="1739039" y="1302884"/>
                    <a:pt x="1690786" y="1259456"/>
                  </a:cubicBezTo>
                  <a:cubicBezTo>
                    <a:pt x="1594467" y="1172768"/>
                    <a:pt x="1668993" y="1222226"/>
                    <a:pt x="1587269" y="1173192"/>
                  </a:cubicBezTo>
                  <a:cubicBezTo>
                    <a:pt x="1578643" y="1161690"/>
                    <a:pt x="1570746" y="1149603"/>
                    <a:pt x="1561390" y="1138687"/>
                  </a:cubicBezTo>
                  <a:cubicBezTo>
                    <a:pt x="1533977" y="1106705"/>
                    <a:pt x="1532658" y="1117776"/>
                    <a:pt x="1509631" y="1078302"/>
                  </a:cubicBezTo>
                  <a:cubicBezTo>
                    <a:pt x="1496672" y="1056086"/>
                    <a:pt x="1475126" y="1009290"/>
                    <a:pt x="1475126" y="1009290"/>
                  </a:cubicBezTo>
                  <a:cubicBezTo>
                    <a:pt x="1472250" y="966158"/>
                    <a:pt x="1471273" y="922857"/>
                    <a:pt x="1466499" y="879894"/>
                  </a:cubicBezTo>
                  <a:cubicBezTo>
                    <a:pt x="1465495" y="870857"/>
                    <a:pt x="1457873" y="863108"/>
                    <a:pt x="1457873" y="854015"/>
                  </a:cubicBezTo>
                  <a:cubicBezTo>
                    <a:pt x="1457873" y="797780"/>
                    <a:pt x="1458474" y="652602"/>
                    <a:pt x="1475126" y="569343"/>
                  </a:cubicBezTo>
                  <a:cubicBezTo>
                    <a:pt x="1476909" y="560427"/>
                    <a:pt x="1481254" y="552207"/>
                    <a:pt x="1483752" y="543464"/>
                  </a:cubicBezTo>
                  <a:cubicBezTo>
                    <a:pt x="1487009" y="532064"/>
                    <a:pt x="1489503" y="520460"/>
                    <a:pt x="1492379" y="508958"/>
                  </a:cubicBezTo>
                  <a:cubicBezTo>
                    <a:pt x="1489503" y="462951"/>
                    <a:pt x="1500460" y="413899"/>
                    <a:pt x="1483752" y="370936"/>
                  </a:cubicBezTo>
                  <a:cubicBezTo>
                    <a:pt x="1477161" y="353987"/>
                    <a:pt x="1450090" y="355493"/>
                    <a:pt x="1431994" y="353683"/>
                  </a:cubicBezTo>
                  <a:lnTo>
                    <a:pt x="1345730" y="345056"/>
                  </a:lnTo>
                  <a:cubicBezTo>
                    <a:pt x="1334228" y="342181"/>
                    <a:pt x="1322877" y="338615"/>
                    <a:pt x="1311224" y="336430"/>
                  </a:cubicBezTo>
                  <a:cubicBezTo>
                    <a:pt x="1276842" y="329983"/>
                    <a:pt x="1242009" y="326037"/>
                    <a:pt x="1207707" y="319177"/>
                  </a:cubicBezTo>
                  <a:lnTo>
                    <a:pt x="1164575" y="310551"/>
                  </a:lnTo>
                  <a:cubicBezTo>
                    <a:pt x="1149756" y="299436"/>
                    <a:pt x="1121856" y="277513"/>
                    <a:pt x="1104190" y="267419"/>
                  </a:cubicBezTo>
                  <a:cubicBezTo>
                    <a:pt x="1077343" y="252078"/>
                    <a:pt x="1066733" y="252020"/>
                    <a:pt x="1043805" y="232913"/>
                  </a:cubicBezTo>
                  <a:cubicBezTo>
                    <a:pt x="1034433" y="225103"/>
                    <a:pt x="1027853" y="214125"/>
                    <a:pt x="1017926" y="207034"/>
                  </a:cubicBezTo>
                  <a:cubicBezTo>
                    <a:pt x="1007462" y="199560"/>
                    <a:pt x="993884" y="197255"/>
                    <a:pt x="983420" y="189781"/>
                  </a:cubicBezTo>
                  <a:cubicBezTo>
                    <a:pt x="966192" y="177476"/>
                    <a:pt x="950725" y="156286"/>
                    <a:pt x="940288" y="138022"/>
                  </a:cubicBezTo>
                  <a:cubicBezTo>
                    <a:pt x="933908" y="126857"/>
                    <a:pt x="931267" y="113396"/>
                    <a:pt x="923035" y="103517"/>
                  </a:cubicBezTo>
                  <a:cubicBezTo>
                    <a:pt x="910172" y="88081"/>
                    <a:pt x="888940" y="83525"/>
                    <a:pt x="871277" y="77637"/>
                  </a:cubicBezTo>
                  <a:cubicBezTo>
                    <a:pt x="831020" y="80513"/>
                    <a:pt x="790252" y="79250"/>
                    <a:pt x="750507" y="86264"/>
                  </a:cubicBezTo>
                  <a:cubicBezTo>
                    <a:pt x="740297" y="88066"/>
                    <a:pt x="733901" y="98881"/>
                    <a:pt x="724628" y="103517"/>
                  </a:cubicBezTo>
                  <a:cubicBezTo>
                    <a:pt x="691310" y="120176"/>
                    <a:pt x="700148" y="102467"/>
                    <a:pt x="664243" y="129396"/>
                  </a:cubicBezTo>
                  <a:cubicBezTo>
                    <a:pt x="577054" y="194789"/>
                    <a:pt x="678747" y="139399"/>
                    <a:pt x="595231" y="181154"/>
                  </a:cubicBezTo>
                  <a:cubicBezTo>
                    <a:pt x="520528" y="162479"/>
                    <a:pt x="601400" y="185347"/>
                    <a:pt x="526220" y="155275"/>
                  </a:cubicBezTo>
                  <a:cubicBezTo>
                    <a:pt x="509335" y="148521"/>
                    <a:pt x="491715" y="143773"/>
                    <a:pt x="474462" y="138022"/>
                  </a:cubicBezTo>
                  <a:cubicBezTo>
                    <a:pt x="465835" y="135146"/>
                    <a:pt x="457404" y="131601"/>
                    <a:pt x="448582" y="129396"/>
                  </a:cubicBezTo>
                  <a:cubicBezTo>
                    <a:pt x="399853" y="117214"/>
                    <a:pt x="425702" y="123095"/>
                    <a:pt x="370945" y="112143"/>
                  </a:cubicBezTo>
                  <a:cubicBezTo>
                    <a:pt x="311620" y="72593"/>
                    <a:pt x="338858" y="84194"/>
                    <a:pt x="293307" y="69011"/>
                  </a:cubicBezTo>
                  <a:cubicBezTo>
                    <a:pt x="284681" y="63260"/>
                    <a:pt x="276701" y="56394"/>
                    <a:pt x="267428" y="51758"/>
                  </a:cubicBezTo>
                  <a:cubicBezTo>
                    <a:pt x="246195" y="41142"/>
                    <a:pt x="209663" y="37817"/>
                    <a:pt x="189790" y="34505"/>
                  </a:cubicBezTo>
                  <a:lnTo>
                    <a:pt x="18979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828800" y="2285999"/>
              <a:ext cx="1712340" cy="15204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514600" y="1477272"/>
              <a:ext cx="1712340" cy="15204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828800" y="1477272"/>
              <a:ext cx="685800" cy="8087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3541140" y="2997678"/>
              <a:ext cx="685800" cy="8087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2819400" y="2590800"/>
              <a:ext cx="61818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981200" y="2534474"/>
              <a:ext cx="14650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600" dirty="0" smtClean="0"/>
                <a:t>(component centroid)</a:t>
              </a:r>
              <a:endParaRPr lang="en-ZA" sz="600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3190339" y="668545"/>
              <a:ext cx="685800" cy="808727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903607" y="1902768"/>
              <a:ext cx="22443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900" dirty="0"/>
                <a:t>v</a:t>
              </a:r>
              <a:r>
                <a:rPr lang="en-ZA" sz="900" dirty="0" smtClean="0"/>
                <a:t>ector w = [  -sin(u), cos(u)   ]</a:t>
              </a:r>
              <a:endParaRPr lang="en-ZA" sz="9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037942" y="1295400"/>
              <a:ext cx="838197" cy="78284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954194" y="553129"/>
              <a:ext cx="14061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900" dirty="0"/>
                <a:t>v</a:t>
              </a:r>
              <a:r>
                <a:rPr lang="en-ZA" sz="900" dirty="0" smtClean="0"/>
                <a:t>ector u = [ cos(u),sin(u)  ]</a:t>
              </a:r>
              <a:endParaRPr lang="en-ZA" sz="900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2105561" y="1984795"/>
              <a:ext cx="1704439" cy="15204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reeform 38"/>
            <p:cNvSpPr/>
            <p:nvPr/>
          </p:nvSpPr>
          <p:spPr>
            <a:xfrm>
              <a:off x="1825625" y="1968500"/>
              <a:ext cx="1984375" cy="1841500"/>
            </a:xfrm>
            <a:custGeom>
              <a:avLst/>
              <a:gdLst>
                <a:gd name="connsiteX0" fmla="*/ 0 w 1984375"/>
                <a:gd name="connsiteY0" fmla="*/ 317500 h 1841500"/>
                <a:gd name="connsiteX1" fmla="*/ 266700 w 1984375"/>
                <a:gd name="connsiteY1" fmla="*/ 0 h 1841500"/>
                <a:gd name="connsiteX2" fmla="*/ 1984375 w 1984375"/>
                <a:gd name="connsiteY2" fmla="*/ 1539875 h 1841500"/>
                <a:gd name="connsiteX3" fmla="*/ 1714500 w 1984375"/>
                <a:gd name="connsiteY3" fmla="*/ 1841500 h 1841500"/>
                <a:gd name="connsiteX4" fmla="*/ 0 w 1984375"/>
                <a:gd name="connsiteY4" fmla="*/ 317500 h 184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4375" h="1841500">
                  <a:moveTo>
                    <a:pt x="0" y="317500"/>
                  </a:moveTo>
                  <a:lnTo>
                    <a:pt x="266700" y="0"/>
                  </a:lnTo>
                  <a:lnTo>
                    <a:pt x="1984375" y="1539875"/>
                  </a:lnTo>
                  <a:lnTo>
                    <a:pt x="1714500" y="1841500"/>
                  </a:lnTo>
                  <a:lnTo>
                    <a:pt x="0" y="317500"/>
                  </a:lnTo>
                  <a:close/>
                </a:path>
              </a:pathLst>
            </a:custGeom>
            <a:solidFill>
              <a:srgbClr val="CC00CC">
                <a:alpha val="1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10000" y="3657600"/>
              <a:ext cx="990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700" dirty="0" smtClean="0"/>
                <a:t>Not interested in this half of component</a:t>
              </a:r>
              <a:endParaRPr lang="en-ZA" dirty="0"/>
            </a:p>
          </p:txBody>
        </p:sp>
        <p:cxnSp>
          <p:nvCxnSpPr>
            <p:cNvPr id="42" name="Straight Arrow Connector 41"/>
            <p:cNvCxnSpPr>
              <a:stCxn id="40" idx="1"/>
            </p:cNvCxnSpPr>
            <p:nvPr/>
          </p:nvCxnSpPr>
          <p:spPr>
            <a:xfrm flipH="1" flipV="1">
              <a:off x="3533239" y="3657600"/>
              <a:ext cx="276761" cy="1538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1447800" y="533401"/>
              <a:ext cx="3200400" cy="3733799"/>
            </a:xfrm>
            <a:prstGeom prst="straightConnector1">
              <a:avLst/>
            </a:prstGeom>
            <a:ln w="31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1143000" y="1143000"/>
              <a:ext cx="4191000" cy="3733800"/>
            </a:xfrm>
            <a:prstGeom prst="straightConnector1">
              <a:avLst/>
            </a:prstGeom>
            <a:ln w="31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2921000" y="2711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2" name="Oval 61"/>
            <p:cNvSpPr/>
            <p:nvPr/>
          </p:nvSpPr>
          <p:spPr>
            <a:xfrm>
              <a:off x="3073400" y="28638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3" name="Oval 62"/>
            <p:cNvSpPr/>
            <p:nvPr/>
          </p:nvSpPr>
          <p:spPr>
            <a:xfrm>
              <a:off x="3246118" y="300529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4" name="Oval 63"/>
            <p:cNvSpPr/>
            <p:nvPr/>
          </p:nvSpPr>
          <p:spPr>
            <a:xfrm>
              <a:off x="3404868" y="31457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5" name="Oval 64"/>
            <p:cNvSpPr/>
            <p:nvPr/>
          </p:nvSpPr>
          <p:spPr>
            <a:xfrm>
              <a:off x="3572608" y="32981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6" name="Oval 65"/>
            <p:cNvSpPr/>
            <p:nvPr/>
          </p:nvSpPr>
          <p:spPr>
            <a:xfrm>
              <a:off x="3722369" y="342773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7" name="Oval 66"/>
            <p:cNvSpPr/>
            <p:nvPr/>
          </p:nvSpPr>
          <p:spPr>
            <a:xfrm>
              <a:off x="2692402" y="2499362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8" name="Oval 67"/>
            <p:cNvSpPr/>
            <p:nvPr/>
          </p:nvSpPr>
          <p:spPr>
            <a:xfrm>
              <a:off x="2565400" y="2392681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9" name="Oval 68"/>
            <p:cNvSpPr/>
            <p:nvPr/>
          </p:nvSpPr>
          <p:spPr>
            <a:xfrm>
              <a:off x="2438400" y="2278381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0" name="Oval 69"/>
            <p:cNvSpPr/>
            <p:nvPr/>
          </p:nvSpPr>
          <p:spPr>
            <a:xfrm>
              <a:off x="2266950" y="2133600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1" name="Oval 70"/>
            <p:cNvSpPr/>
            <p:nvPr/>
          </p:nvSpPr>
          <p:spPr>
            <a:xfrm>
              <a:off x="2120900" y="1987550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2" name="Left Brace 71"/>
            <p:cNvSpPr/>
            <p:nvPr/>
          </p:nvSpPr>
          <p:spPr>
            <a:xfrm rot="18525620">
              <a:off x="3315670" y="3219007"/>
              <a:ext cx="199127" cy="26902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3" name="TextBox 72"/>
            <p:cNvSpPr txBox="1"/>
            <p:nvPr/>
          </p:nvSpPr>
          <p:spPr>
            <a:xfrm rot="2416358">
              <a:off x="2690463" y="3237279"/>
              <a:ext cx="9906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700" dirty="0" smtClean="0"/>
                <a:t>S = 10% b increments</a:t>
              </a:r>
              <a:endParaRPr lang="en-ZA" dirty="0"/>
            </a:p>
          </p:txBody>
        </p:sp>
        <p:cxnSp>
          <p:nvCxnSpPr>
            <p:cNvPr id="75" name="Straight Connector 74"/>
            <p:cNvCxnSpPr/>
            <p:nvPr/>
          </p:nvCxnSpPr>
          <p:spPr>
            <a:xfrm flipH="1">
              <a:off x="1588828" y="2260600"/>
              <a:ext cx="265631" cy="31750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3276600" y="3797300"/>
              <a:ext cx="265631" cy="31750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720850" y="2442554"/>
              <a:ext cx="762634" cy="6816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H="1" flipV="1">
              <a:off x="2635884" y="3276600"/>
              <a:ext cx="773531" cy="68877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2421413" y="3032709"/>
              <a:ext cx="379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dirty="0" smtClean="0"/>
                <a:t>b</a:t>
              </a:r>
              <a:endParaRPr lang="en-ZA" dirty="0"/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2292350" y="1270000"/>
              <a:ext cx="223521" cy="209552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1602104" y="2076447"/>
              <a:ext cx="223521" cy="209552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H="1">
              <a:off x="2057400" y="1374776"/>
              <a:ext cx="346711" cy="377824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V="1">
              <a:off x="1676400" y="1906438"/>
              <a:ext cx="231513" cy="250021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1828800" y="1641077"/>
              <a:ext cx="379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dirty="0" smtClean="0"/>
                <a:t>a</a:t>
              </a:r>
              <a:endParaRPr lang="en-ZA" dirty="0"/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 flipV="1">
              <a:off x="2150438" y="1282700"/>
              <a:ext cx="630862" cy="720369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2302838" y="1435100"/>
              <a:ext cx="630862" cy="720369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2455238" y="1587500"/>
              <a:ext cx="630862" cy="720369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flipV="1">
              <a:off x="2607638" y="1695450"/>
              <a:ext cx="630862" cy="720369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1">
              <a:off x="2730500" y="1790700"/>
              <a:ext cx="630862" cy="720369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V="1">
              <a:off x="2844800" y="1905000"/>
              <a:ext cx="630862" cy="720369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V="1">
              <a:off x="2931488" y="2010131"/>
              <a:ext cx="630862" cy="720369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 flipV="1">
              <a:off x="3105150" y="2149831"/>
              <a:ext cx="630862" cy="720369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V="1">
              <a:off x="3257550" y="2302231"/>
              <a:ext cx="630862" cy="720369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V="1">
              <a:off x="3409950" y="2454631"/>
              <a:ext cx="630862" cy="720369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flipV="1">
              <a:off x="3604588" y="2594331"/>
              <a:ext cx="630862" cy="720369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 flipV="1">
              <a:off x="3746500" y="2708631"/>
              <a:ext cx="630862" cy="720369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5562600" y="282702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2" name="Oval 111"/>
            <p:cNvSpPr/>
            <p:nvPr/>
          </p:nvSpPr>
          <p:spPr>
            <a:xfrm>
              <a:off x="5692138" y="2822437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5" name="Oval 114"/>
            <p:cNvSpPr/>
            <p:nvPr/>
          </p:nvSpPr>
          <p:spPr>
            <a:xfrm>
              <a:off x="4189731" y="2567940"/>
              <a:ext cx="45719" cy="45719"/>
            </a:xfrm>
            <a:prstGeom prst="ellipse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6" name="Oval 115"/>
            <p:cNvSpPr/>
            <p:nvPr/>
          </p:nvSpPr>
          <p:spPr>
            <a:xfrm>
              <a:off x="3549748" y="3268980"/>
              <a:ext cx="45719" cy="45719"/>
            </a:xfrm>
            <a:prstGeom prst="ellipse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7" name="Oval 116"/>
            <p:cNvSpPr/>
            <p:nvPr/>
          </p:nvSpPr>
          <p:spPr>
            <a:xfrm>
              <a:off x="5652770" y="3045955"/>
              <a:ext cx="45719" cy="45719"/>
            </a:xfrm>
            <a:prstGeom prst="ellipse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737857" y="3027680"/>
              <a:ext cx="41148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1050" dirty="0" smtClean="0"/>
                <a:t>Ep1’s &amp; EP 2’s</a:t>
              </a:r>
              <a:endParaRPr lang="en-ZA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4127172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8918" y="123645"/>
            <a:ext cx="9713739" cy="4986039"/>
            <a:chOff x="138918" y="123645"/>
            <a:chExt cx="9713739" cy="4986039"/>
          </a:xfrm>
        </p:grpSpPr>
        <p:sp>
          <p:nvSpPr>
            <p:cNvPr id="114" name="TextBox 113"/>
            <p:cNvSpPr txBox="1"/>
            <p:nvPr/>
          </p:nvSpPr>
          <p:spPr>
            <a:xfrm>
              <a:off x="5715000" y="2730500"/>
              <a:ext cx="41148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1050" dirty="0" smtClean="0"/>
                <a:t>Plus &amp; minus in O(</a:t>
              </a:r>
              <a:r>
                <a:rPr lang="en-ZA" sz="1050" dirty="0" err="1" smtClean="0"/>
                <a:t>x,y</a:t>
              </a:r>
              <a:r>
                <a:rPr lang="en-ZA" sz="1050" dirty="0" smtClean="0"/>
                <a:t>)=centroid(</a:t>
              </a:r>
              <a:r>
                <a:rPr lang="en-ZA" sz="1050" dirty="0" err="1" smtClean="0"/>
                <a:t>x,y</a:t>
              </a:r>
              <a:r>
                <a:rPr lang="en-ZA" sz="1050" dirty="0" smtClean="0"/>
                <a:t>) +-</a:t>
              </a:r>
              <a:r>
                <a:rPr lang="en-ZA" sz="1050" dirty="0" smtClean="0"/>
                <a:t>s*direction(w)(</a:t>
              </a:r>
              <a:r>
                <a:rPr lang="en-ZA" sz="1050" dirty="0" err="1" smtClean="0"/>
                <a:t>x,y</a:t>
              </a:r>
              <a:r>
                <a:rPr lang="en-ZA" sz="1050" dirty="0" smtClean="0"/>
                <a:t>)</a:t>
              </a:r>
              <a:endParaRPr lang="en-ZA" sz="105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410200" y="2662415"/>
              <a:ext cx="3581400" cy="1985785"/>
            </a:xfrm>
            <a:prstGeom prst="rect">
              <a:avLst/>
            </a:prstGeom>
            <a:solidFill>
              <a:srgbClr val="FF0000">
                <a:alpha val="32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609600" y="457200"/>
              <a:ext cx="0" cy="44958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609600" y="457200"/>
              <a:ext cx="67056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81000" y="228600"/>
              <a:ext cx="5334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900" dirty="0" smtClean="0"/>
                <a:t>(0,0)</a:t>
              </a:r>
              <a:endParaRPr lang="en-ZA" sz="9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81800" y="123645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1200" dirty="0" smtClean="0"/>
                <a:t>x</a:t>
              </a:r>
              <a:endParaRPr lang="en-ZA" sz="9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8918" y="4738300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1200" dirty="0" smtClean="0"/>
                <a:t>y</a:t>
              </a:r>
              <a:endParaRPr lang="en-ZA" sz="9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2022886" y="1906438"/>
              <a:ext cx="1863314" cy="1716656"/>
            </a:xfrm>
            <a:custGeom>
              <a:avLst/>
              <a:gdLst>
                <a:gd name="connsiteX0" fmla="*/ 189790 w 1863314"/>
                <a:gd name="connsiteY0" fmla="*/ 0 h 1716656"/>
                <a:gd name="connsiteX1" fmla="*/ 189790 w 1863314"/>
                <a:gd name="connsiteY1" fmla="*/ 0 h 1716656"/>
                <a:gd name="connsiteX2" fmla="*/ 120779 w 1863314"/>
                <a:gd name="connsiteY2" fmla="*/ 103517 h 1716656"/>
                <a:gd name="connsiteX3" fmla="*/ 94899 w 1863314"/>
                <a:gd name="connsiteY3" fmla="*/ 129396 h 1716656"/>
                <a:gd name="connsiteX4" fmla="*/ 60394 w 1863314"/>
                <a:gd name="connsiteY4" fmla="*/ 181154 h 1716656"/>
                <a:gd name="connsiteX5" fmla="*/ 43141 w 1863314"/>
                <a:gd name="connsiteY5" fmla="*/ 232913 h 1716656"/>
                <a:gd name="connsiteX6" fmla="*/ 8635 w 1863314"/>
                <a:gd name="connsiteY6" fmla="*/ 293298 h 1716656"/>
                <a:gd name="connsiteX7" fmla="*/ 9 w 1863314"/>
                <a:gd name="connsiteY7" fmla="*/ 319177 h 1716656"/>
                <a:gd name="connsiteX8" fmla="*/ 8635 w 1863314"/>
                <a:gd name="connsiteY8" fmla="*/ 370936 h 1716656"/>
                <a:gd name="connsiteX9" fmla="*/ 43141 w 1863314"/>
                <a:gd name="connsiteY9" fmla="*/ 388188 h 1716656"/>
                <a:gd name="connsiteX10" fmla="*/ 86273 w 1863314"/>
                <a:gd name="connsiteY10" fmla="*/ 414068 h 1716656"/>
                <a:gd name="connsiteX11" fmla="*/ 155284 w 1863314"/>
                <a:gd name="connsiteY11" fmla="*/ 448573 h 1716656"/>
                <a:gd name="connsiteX12" fmla="*/ 181164 w 1863314"/>
                <a:gd name="connsiteY12" fmla="*/ 465826 h 1716656"/>
                <a:gd name="connsiteX13" fmla="*/ 224296 w 1863314"/>
                <a:gd name="connsiteY13" fmla="*/ 483079 h 1716656"/>
                <a:gd name="connsiteX14" fmla="*/ 284681 w 1863314"/>
                <a:gd name="connsiteY14" fmla="*/ 526211 h 1716656"/>
                <a:gd name="connsiteX15" fmla="*/ 345065 w 1863314"/>
                <a:gd name="connsiteY15" fmla="*/ 552090 h 1716656"/>
                <a:gd name="connsiteX16" fmla="*/ 370945 w 1863314"/>
                <a:gd name="connsiteY16" fmla="*/ 577970 h 1716656"/>
                <a:gd name="connsiteX17" fmla="*/ 405450 w 1863314"/>
                <a:gd name="connsiteY17" fmla="*/ 646981 h 1716656"/>
                <a:gd name="connsiteX18" fmla="*/ 465835 w 1863314"/>
                <a:gd name="connsiteY18" fmla="*/ 733245 h 1716656"/>
                <a:gd name="connsiteX19" fmla="*/ 483088 w 1863314"/>
                <a:gd name="connsiteY19" fmla="*/ 767751 h 1716656"/>
                <a:gd name="connsiteX20" fmla="*/ 491714 w 1863314"/>
                <a:gd name="connsiteY20" fmla="*/ 793630 h 1716656"/>
                <a:gd name="connsiteX21" fmla="*/ 508967 w 1863314"/>
                <a:gd name="connsiteY21" fmla="*/ 819509 h 1716656"/>
                <a:gd name="connsiteX22" fmla="*/ 534847 w 1863314"/>
                <a:gd name="connsiteY22" fmla="*/ 888520 h 1716656"/>
                <a:gd name="connsiteX23" fmla="*/ 569352 w 1863314"/>
                <a:gd name="connsiteY23" fmla="*/ 923026 h 1716656"/>
                <a:gd name="connsiteX24" fmla="*/ 586605 w 1863314"/>
                <a:gd name="connsiteY24" fmla="*/ 966158 h 1716656"/>
                <a:gd name="connsiteX25" fmla="*/ 638364 w 1863314"/>
                <a:gd name="connsiteY25" fmla="*/ 1026543 h 1716656"/>
                <a:gd name="connsiteX26" fmla="*/ 707375 w 1863314"/>
                <a:gd name="connsiteY26" fmla="*/ 1078302 h 1716656"/>
                <a:gd name="connsiteX27" fmla="*/ 741881 w 1863314"/>
                <a:gd name="connsiteY27" fmla="*/ 1095554 h 1716656"/>
                <a:gd name="connsiteX28" fmla="*/ 767760 w 1863314"/>
                <a:gd name="connsiteY28" fmla="*/ 1104181 h 1716656"/>
                <a:gd name="connsiteX29" fmla="*/ 810892 w 1863314"/>
                <a:gd name="connsiteY29" fmla="*/ 1155939 h 1716656"/>
                <a:gd name="connsiteX30" fmla="*/ 845397 w 1863314"/>
                <a:gd name="connsiteY30" fmla="*/ 1224951 h 1716656"/>
                <a:gd name="connsiteX31" fmla="*/ 871277 w 1863314"/>
                <a:gd name="connsiteY31" fmla="*/ 1285336 h 1716656"/>
                <a:gd name="connsiteX32" fmla="*/ 897156 w 1863314"/>
                <a:gd name="connsiteY32" fmla="*/ 1311215 h 1716656"/>
                <a:gd name="connsiteX33" fmla="*/ 931662 w 1863314"/>
                <a:gd name="connsiteY33" fmla="*/ 1319841 h 1716656"/>
                <a:gd name="connsiteX34" fmla="*/ 1061058 w 1863314"/>
                <a:gd name="connsiteY34" fmla="*/ 1328468 h 1716656"/>
                <a:gd name="connsiteX35" fmla="*/ 1121443 w 1863314"/>
                <a:gd name="connsiteY35" fmla="*/ 1371600 h 1716656"/>
                <a:gd name="connsiteX36" fmla="*/ 1233586 w 1863314"/>
                <a:gd name="connsiteY36" fmla="*/ 1414732 h 1716656"/>
                <a:gd name="connsiteX37" fmla="*/ 1276718 w 1863314"/>
                <a:gd name="connsiteY37" fmla="*/ 1431985 h 1716656"/>
                <a:gd name="connsiteX38" fmla="*/ 1302597 w 1863314"/>
                <a:gd name="connsiteY38" fmla="*/ 1440611 h 1716656"/>
                <a:gd name="connsiteX39" fmla="*/ 1362982 w 1863314"/>
                <a:gd name="connsiteY39" fmla="*/ 1500996 h 1716656"/>
                <a:gd name="connsiteX40" fmla="*/ 1397488 w 1863314"/>
                <a:gd name="connsiteY40" fmla="*/ 1526875 h 1716656"/>
                <a:gd name="connsiteX41" fmla="*/ 1440620 w 1863314"/>
                <a:gd name="connsiteY41" fmla="*/ 1561381 h 1716656"/>
                <a:gd name="connsiteX42" fmla="*/ 1535511 w 1863314"/>
                <a:gd name="connsiteY42" fmla="*/ 1647645 h 1716656"/>
                <a:gd name="connsiteX43" fmla="*/ 1604522 w 1863314"/>
                <a:gd name="connsiteY43" fmla="*/ 1708030 h 1716656"/>
                <a:gd name="connsiteX44" fmla="*/ 1630401 w 1863314"/>
                <a:gd name="connsiteY44" fmla="*/ 1716656 h 1716656"/>
                <a:gd name="connsiteX45" fmla="*/ 1690786 w 1863314"/>
                <a:gd name="connsiteY45" fmla="*/ 1699404 h 1716656"/>
                <a:gd name="connsiteX46" fmla="*/ 1716665 w 1863314"/>
                <a:gd name="connsiteY46" fmla="*/ 1673524 h 1716656"/>
                <a:gd name="connsiteX47" fmla="*/ 1777050 w 1863314"/>
                <a:gd name="connsiteY47" fmla="*/ 1647645 h 1716656"/>
                <a:gd name="connsiteX48" fmla="*/ 1846062 w 1863314"/>
                <a:gd name="connsiteY48" fmla="*/ 1561381 h 1716656"/>
                <a:gd name="connsiteX49" fmla="*/ 1854688 w 1863314"/>
                <a:gd name="connsiteY49" fmla="*/ 1526875 h 1716656"/>
                <a:gd name="connsiteX50" fmla="*/ 1863314 w 1863314"/>
                <a:gd name="connsiteY50" fmla="*/ 1500996 h 1716656"/>
                <a:gd name="connsiteX51" fmla="*/ 1837435 w 1863314"/>
                <a:gd name="connsiteY51" fmla="*/ 1406105 h 1716656"/>
                <a:gd name="connsiteX52" fmla="*/ 1811556 w 1863314"/>
                <a:gd name="connsiteY52" fmla="*/ 1345720 h 1716656"/>
                <a:gd name="connsiteX53" fmla="*/ 1785677 w 1863314"/>
                <a:gd name="connsiteY53" fmla="*/ 1319841 h 1716656"/>
                <a:gd name="connsiteX54" fmla="*/ 1742545 w 1863314"/>
                <a:gd name="connsiteY54" fmla="*/ 1285336 h 1716656"/>
                <a:gd name="connsiteX55" fmla="*/ 1690786 w 1863314"/>
                <a:gd name="connsiteY55" fmla="*/ 1259456 h 1716656"/>
                <a:gd name="connsiteX56" fmla="*/ 1587269 w 1863314"/>
                <a:gd name="connsiteY56" fmla="*/ 1173192 h 1716656"/>
                <a:gd name="connsiteX57" fmla="*/ 1561390 w 1863314"/>
                <a:gd name="connsiteY57" fmla="*/ 1138687 h 1716656"/>
                <a:gd name="connsiteX58" fmla="*/ 1509631 w 1863314"/>
                <a:gd name="connsiteY58" fmla="*/ 1078302 h 1716656"/>
                <a:gd name="connsiteX59" fmla="*/ 1475126 w 1863314"/>
                <a:gd name="connsiteY59" fmla="*/ 1009290 h 1716656"/>
                <a:gd name="connsiteX60" fmla="*/ 1466499 w 1863314"/>
                <a:gd name="connsiteY60" fmla="*/ 879894 h 1716656"/>
                <a:gd name="connsiteX61" fmla="*/ 1457873 w 1863314"/>
                <a:gd name="connsiteY61" fmla="*/ 854015 h 1716656"/>
                <a:gd name="connsiteX62" fmla="*/ 1475126 w 1863314"/>
                <a:gd name="connsiteY62" fmla="*/ 569343 h 1716656"/>
                <a:gd name="connsiteX63" fmla="*/ 1483752 w 1863314"/>
                <a:gd name="connsiteY63" fmla="*/ 543464 h 1716656"/>
                <a:gd name="connsiteX64" fmla="*/ 1492379 w 1863314"/>
                <a:gd name="connsiteY64" fmla="*/ 508958 h 1716656"/>
                <a:gd name="connsiteX65" fmla="*/ 1483752 w 1863314"/>
                <a:gd name="connsiteY65" fmla="*/ 370936 h 1716656"/>
                <a:gd name="connsiteX66" fmla="*/ 1431994 w 1863314"/>
                <a:gd name="connsiteY66" fmla="*/ 353683 h 1716656"/>
                <a:gd name="connsiteX67" fmla="*/ 1345730 w 1863314"/>
                <a:gd name="connsiteY67" fmla="*/ 345056 h 1716656"/>
                <a:gd name="connsiteX68" fmla="*/ 1311224 w 1863314"/>
                <a:gd name="connsiteY68" fmla="*/ 336430 h 1716656"/>
                <a:gd name="connsiteX69" fmla="*/ 1207707 w 1863314"/>
                <a:gd name="connsiteY69" fmla="*/ 319177 h 1716656"/>
                <a:gd name="connsiteX70" fmla="*/ 1164575 w 1863314"/>
                <a:gd name="connsiteY70" fmla="*/ 310551 h 1716656"/>
                <a:gd name="connsiteX71" fmla="*/ 1104190 w 1863314"/>
                <a:gd name="connsiteY71" fmla="*/ 267419 h 1716656"/>
                <a:gd name="connsiteX72" fmla="*/ 1043805 w 1863314"/>
                <a:gd name="connsiteY72" fmla="*/ 232913 h 1716656"/>
                <a:gd name="connsiteX73" fmla="*/ 1017926 w 1863314"/>
                <a:gd name="connsiteY73" fmla="*/ 207034 h 1716656"/>
                <a:gd name="connsiteX74" fmla="*/ 983420 w 1863314"/>
                <a:gd name="connsiteY74" fmla="*/ 189781 h 1716656"/>
                <a:gd name="connsiteX75" fmla="*/ 940288 w 1863314"/>
                <a:gd name="connsiteY75" fmla="*/ 138022 h 1716656"/>
                <a:gd name="connsiteX76" fmla="*/ 923035 w 1863314"/>
                <a:gd name="connsiteY76" fmla="*/ 103517 h 1716656"/>
                <a:gd name="connsiteX77" fmla="*/ 871277 w 1863314"/>
                <a:gd name="connsiteY77" fmla="*/ 77637 h 1716656"/>
                <a:gd name="connsiteX78" fmla="*/ 750507 w 1863314"/>
                <a:gd name="connsiteY78" fmla="*/ 86264 h 1716656"/>
                <a:gd name="connsiteX79" fmla="*/ 724628 w 1863314"/>
                <a:gd name="connsiteY79" fmla="*/ 103517 h 1716656"/>
                <a:gd name="connsiteX80" fmla="*/ 664243 w 1863314"/>
                <a:gd name="connsiteY80" fmla="*/ 129396 h 1716656"/>
                <a:gd name="connsiteX81" fmla="*/ 595231 w 1863314"/>
                <a:gd name="connsiteY81" fmla="*/ 181154 h 1716656"/>
                <a:gd name="connsiteX82" fmla="*/ 526220 w 1863314"/>
                <a:gd name="connsiteY82" fmla="*/ 155275 h 1716656"/>
                <a:gd name="connsiteX83" fmla="*/ 474462 w 1863314"/>
                <a:gd name="connsiteY83" fmla="*/ 138022 h 1716656"/>
                <a:gd name="connsiteX84" fmla="*/ 448582 w 1863314"/>
                <a:gd name="connsiteY84" fmla="*/ 129396 h 1716656"/>
                <a:gd name="connsiteX85" fmla="*/ 370945 w 1863314"/>
                <a:gd name="connsiteY85" fmla="*/ 112143 h 1716656"/>
                <a:gd name="connsiteX86" fmla="*/ 293307 w 1863314"/>
                <a:gd name="connsiteY86" fmla="*/ 69011 h 1716656"/>
                <a:gd name="connsiteX87" fmla="*/ 267428 w 1863314"/>
                <a:gd name="connsiteY87" fmla="*/ 51758 h 1716656"/>
                <a:gd name="connsiteX88" fmla="*/ 189790 w 1863314"/>
                <a:gd name="connsiteY88" fmla="*/ 34505 h 1716656"/>
                <a:gd name="connsiteX89" fmla="*/ 189790 w 1863314"/>
                <a:gd name="connsiteY89" fmla="*/ 0 h 1716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1863314" h="1716656">
                  <a:moveTo>
                    <a:pt x="189790" y="0"/>
                  </a:moveTo>
                  <a:lnTo>
                    <a:pt x="189790" y="0"/>
                  </a:lnTo>
                  <a:cubicBezTo>
                    <a:pt x="166786" y="34506"/>
                    <a:pt x="150104" y="74193"/>
                    <a:pt x="120779" y="103517"/>
                  </a:cubicBezTo>
                  <a:cubicBezTo>
                    <a:pt x="112152" y="112143"/>
                    <a:pt x="102389" y="119766"/>
                    <a:pt x="94899" y="129396"/>
                  </a:cubicBezTo>
                  <a:cubicBezTo>
                    <a:pt x="82169" y="145763"/>
                    <a:pt x="66951" y="161483"/>
                    <a:pt x="60394" y="181154"/>
                  </a:cubicBezTo>
                  <a:cubicBezTo>
                    <a:pt x="54643" y="198407"/>
                    <a:pt x="51274" y="216647"/>
                    <a:pt x="43141" y="232913"/>
                  </a:cubicBezTo>
                  <a:cubicBezTo>
                    <a:pt x="21251" y="276692"/>
                    <a:pt x="33021" y="256719"/>
                    <a:pt x="8635" y="293298"/>
                  </a:cubicBezTo>
                  <a:cubicBezTo>
                    <a:pt x="5760" y="301924"/>
                    <a:pt x="9" y="310084"/>
                    <a:pt x="9" y="319177"/>
                  </a:cubicBezTo>
                  <a:cubicBezTo>
                    <a:pt x="9" y="336668"/>
                    <a:pt x="-635" y="356104"/>
                    <a:pt x="8635" y="370936"/>
                  </a:cubicBezTo>
                  <a:cubicBezTo>
                    <a:pt x="15451" y="381841"/>
                    <a:pt x="31900" y="381943"/>
                    <a:pt x="43141" y="388188"/>
                  </a:cubicBezTo>
                  <a:cubicBezTo>
                    <a:pt x="57798" y="396331"/>
                    <a:pt x="72055" y="405182"/>
                    <a:pt x="86273" y="414068"/>
                  </a:cubicBezTo>
                  <a:cubicBezTo>
                    <a:pt x="166205" y="464026"/>
                    <a:pt x="41036" y="391449"/>
                    <a:pt x="155284" y="448573"/>
                  </a:cubicBezTo>
                  <a:cubicBezTo>
                    <a:pt x="164557" y="453210"/>
                    <a:pt x="171891" y="461189"/>
                    <a:pt x="181164" y="465826"/>
                  </a:cubicBezTo>
                  <a:cubicBezTo>
                    <a:pt x="195014" y="472751"/>
                    <a:pt x="210446" y="476154"/>
                    <a:pt x="224296" y="483079"/>
                  </a:cubicBezTo>
                  <a:cubicBezTo>
                    <a:pt x="250992" y="496427"/>
                    <a:pt x="257337" y="510586"/>
                    <a:pt x="284681" y="526211"/>
                  </a:cubicBezTo>
                  <a:cubicBezTo>
                    <a:pt x="340996" y="558391"/>
                    <a:pt x="276636" y="503211"/>
                    <a:pt x="345065" y="552090"/>
                  </a:cubicBezTo>
                  <a:cubicBezTo>
                    <a:pt x="354992" y="559181"/>
                    <a:pt x="362318" y="569343"/>
                    <a:pt x="370945" y="577970"/>
                  </a:cubicBezTo>
                  <a:cubicBezTo>
                    <a:pt x="383031" y="614231"/>
                    <a:pt x="378288" y="606239"/>
                    <a:pt x="405450" y="646981"/>
                  </a:cubicBezTo>
                  <a:cubicBezTo>
                    <a:pt x="427092" y="679443"/>
                    <a:pt x="447410" y="696394"/>
                    <a:pt x="465835" y="733245"/>
                  </a:cubicBezTo>
                  <a:cubicBezTo>
                    <a:pt x="471586" y="744747"/>
                    <a:pt x="478022" y="755931"/>
                    <a:pt x="483088" y="767751"/>
                  </a:cubicBezTo>
                  <a:cubicBezTo>
                    <a:pt x="486670" y="776109"/>
                    <a:pt x="487648" y="785497"/>
                    <a:pt x="491714" y="793630"/>
                  </a:cubicBezTo>
                  <a:cubicBezTo>
                    <a:pt x="496351" y="802903"/>
                    <a:pt x="504330" y="810236"/>
                    <a:pt x="508967" y="819509"/>
                  </a:cubicBezTo>
                  <a:cubicBezTo>
                    <a:pt x="525308" y="852190"/>
                    <a:pt x="509420" y="850379"/>
                    <a:pt x="534847" y="888520"/>
                  </a:cubicBezTo>
                  <a:cubicBezTo>
                    <a:pt x="543870" y="902054"/>
                    <a:pt x="557850" y="911524"/>
                    <a:pt x="569352" y="923026"/>
                  </a:cubicBezTo>
                  <a:cubicBezTo>
                    <a:pt x="575103" y="937403"/>
                    <a:pt x="579085" y="952622"/>
                    <a:pt x="586605" y="966158"/>
                  </a:cubicBezTo>
                  <a:cubicBezTo>
                    <a:pt x="597317" y="985439"/>
                    <a:pt x="621399" y="1011698"/>
                    <a:pt x="638364" y="1026543"/>
                  </a:cubicBezTo>
                  <a:cubicBezTo>
                    <a:pt x="653979" y="1040206"/>
                    <a:pt x="686229" y="1066219"/>
                    <a:pt x="707375" y="1078302"/>
                  </a:cubicBezTo>
                  <a:cubicBezTo>
                    <a:pt x="718540" y="1084682"/>
                    <a:pt x="730061" y="1090488"/>
                    <a:pt x="741881" y="1095554"/>
                  </a:cubicBezTo>
                  <a:cubicBezTo>
                    <a:pt x="750239" y="1099136"/>
                    <a:pt x="759134" y="1101305"/>
                    <a:pt x="767760" y="1104181"/>
                  </a:cubicBezTo>
                  <a:cubicBezTo>
                    <a:pt x="783304" y="1119725"/>
                    <a:pt x="801885" y="1134923"/>
                    <a:pt x="810892" y="1155939"/>
                  </a:cubicBezTo>
                  <a:cubicBezTo>
                    <a:pt x="843195" y="1231314"/>
                    <a:pt x="787920" y="1148313"/>
                    <a:pt x="845397" y="1224951"/>
                  </a:cubicBezTo>
                  <a:cubicBezTo>
                    <a:pt x="852437" y="1246069"/>
                    <a:pt x="857953" y="1266683"/>
                    <a:pt x="871277" y="1285336"/>
                  </a:cubicBezTo>
                  <a:cubicBezTo>
                    <a:pt x="878368" y="1295263"/>
                    <a:pt x="886564" y="1305162"/>
                    <a:pt x="897156" y="1311215"/>
                  </a:cubicBezTo>
                  <a:cubicBezTo>
                    <a:pt x="907450" y="1317097"/>
                    <a:pt x="919871" y="1318600"/>
                    <a:pt x="931662" y="1319841"/>
                  </a:cubicBezTo>
                  <a:cubicBezTo>
                    <a:pt x="974652" y="1324366"/>
                    <a:pt x="1017926" y="1325592"/>
                    <a:pt x="1061058" y="1328468"/>
                  </a:cubicBezTo>
                  <a:cubicBezTo>
                    <a:pt x="1133573" y="1352639"/>
                    <a:pt x="1024686" y="1312058"/>
                    <a:pt x="1121443" y="1371600"/>
                  </a:cubicBezTo>
                  <a:cubicBezTo>
                    <a:pt x="1200032" y="1419962"/>
                    <a:pt x="1175744" y="1395451"/>
                    <a:pt x="1233586" y="1414732"/>
                  </a:cubicBezTo>
                  <a:cubicBezTo>
                    <a:pt x="1248276" y="1419629"/>
                    <a:pt x="1262219" y="1426548"/>
                    <a:pt x="1276718" y="1431985"/>
                  </a:cubicBezTo>
                  <a:cubicBezTo>
                    <a:pt x="1285232" y="1435178"/>
                    <a:pt x="1293971" y="1437736"/>
                    <a:pt x="1302597" y="1440611"/>
                  </a:cubicBezTo>
                  <a:cubicBezTo>
                    <a:pt x="1322725" y="1460739"/>
                    <a:pt x="1340209" y="1483917"/>
                    <a:pt x="1362982" y="1500996"/>
                  </a:cubicBezTo>
                  <a:cubicBezTo>
                    <a:pt x="1374484" y="1509622"/>
                    <a:pt x="1387322" y="1516709"/>
                    <a:pt x="1397488" y="1526875"/>
                  </a:cubicBezTo>
                  <a:cubicBezTo>
                    <a:pt x="1436509" y="1565895"/>
                    <a:pt x="1390238" y="1544586"/>
                    <a:pt x="1440620" y="1561381"/>
                  </a:cubicBezTo>
                  <a:cubicBezTo>
                    <a:pt x="1596224" y="1716985"/>
                    <a:pt x="1435274" y="1561729"/>
                    <a:pt x="1535511" y="1647645"/>
                  </a:cubicBezTo>
                  <a:cubicBezTo>
                    <a:pt x="1572045" y="1678960"/>
                    <a:pt x="1555432" y="1677349"/>
                    <a:pt x="1604522" y="1708030"/>
                  </a:cubicBezTo>
                  <a:cubicBezTo>
                    <a:pt x="1612233" y="1712849"/>
                    <a:pt x="1621775" y="1713781"/>
                    <a:pt x="1630401" y="1716656"/>
                  </a:cubicBezTo>
                  <a:cubicBezTo>
                    <a:pt x="1635002" y="1715506"/>
                    <a:pt x="1683361" y="1704354"/>
                    <a:pt x="1690786" y="1699404"/>
                  </a:cubicBezTo>
                  <a:cubicBezTo>
                    <a:pt x="1700937" y="1692637"/>
                    <a:pt x="1706514" y="1680291"/>
                    <a:pt x="1716665" y="1673524"/>
                  </a:cubicBezTo>
                  <a:cubicBezTo>
                    <a:pt x="1782116" y="1629890"/>
                    <a:pt x="1695705" y="1712721"/>
                    <a:pt x="1777050" y="1647645"/>
                  </a:cubicBezTo>
                  <a:cubicBezTo>
                    <a:pt x="1827761" y="1607076"/>
                    <a:pt x="1823242" y="1607020"/>
                    <a:pt x="1846062" y="1561381"/>
                  </a:cubicBezTo>
                  <a:cubicBezTo>
                    <a:pt x="1848937" y="1549879"/>
                    <a:pt x="1851431" y="1538275"/>
                    <a:pt x="1854688" y="1526875"/>
                  </a:cubicBezTo>
                  <a:cubicBezTo>
                    <a:pt x="1857186" y="1518132"/>
                    <a:pt x="1863314" y="1510089"/>
                    <a:pt x="1863314" y="1500996"/>
                  </a:cubicBezTo>
                  <a:cubicBezTo>
                    <a:pt x="1863314" y="1438365"/>
                    <a:pt x="1857175" y="1452166"/>
                    <a:pt x="1837435" y="1406105"/>
                  </a:cubicBezTo>
                  <a:cubicBezTo>
                    <a:pt x="1825366" y="1377944"/>
                    <a:pt x="1831994" y="1374333"/>
                    <a:pt x="1811556" y="1345720"/>
                  </a:cubicBezTo>
                  <a:cubicBezTo>
                    <a:pt x="1804465" y="1335793"/>
                    <a:pt x="1794858" y="1327874"/>
                    <a:pt x="1785677" y="1319841"/>
                  </a:cubicBezTo>
                  <a:cubicBezTo>
                    <a:pt x="1771821" y="1307717"/>
                    <a:pt x="1758158" y="1295094"/>
                    <a:pt x="1742545" y="1285336"/>
                  </a:cubicBezTo>
                  <a:cubicBezTo>
                    <a:pt x="1693841" y="1254897"/>
                    <a:pt x="1739039" y="1302884"/>
                    <a:pt x="1690786" y="1259456"/>
                  </a:cubicBezTo>
                  <a:cubicBezTo>
                    <a:pt x="1594467" y="1172768"/>
                    <a:pt x="1668993" y="1222226"/>
                    <a:pt x="1587269" y="1173192"/>
                  </a:cubicBezTo>
                  <a:cubicBezTo>
                    <a:pt x="1578643" y="1161690"/>
                    <a:pt x="1570746" y="1149603"/>
                    <a:pt x="1561390" y="1138687"/>
                  </a:cubicBezTo>
                  <a:cubicBezTo>
                    <a:pt x="1533977" y="1106705"/>
                    <a:pt x="1532658" y="1117776"/>
                    <a:pt x="1509631" y="1078302"/>
                  </a:cubicBezTo>
                  <a:cubicBezTo>
                    <a:pt x="1496672" y="1056086"/>
                    <a:pt x="1475126" y="1009290"/>
                    <a:pt x="1475126" y="1009290"/>
                  </a:cubicBezTo>
                  <a:cubicBezTo>
                    <a:pt x="1472250" y="966158"/>
                    <a:pt x="1471273" y="922857"/>
                    <a:pt x="1466499" y="879894"/>
                  </a:cubicBezTo>
                  <a:cubicBezTo>
                    <a:pt x="1465495" y="870857"/>
                    <a:pt x="1457873" y="863108"/>
                    <a:pt x="1457873" y="854015"/>
                  </a:cubicBezTo>
                  <a:cubicBezTo>
                    <a:pt x="1457873" y="797780"/>
                    <a:pt x="1458474" y="652602"/>
                    <a:pt x="1475126" y="569343"/>
                  </a:cubicBezTo>
                  <a:cubicBezTo>
                    <a:pt x="1476909" y="560427"/>
                    <a:pt x="1481254" y="552207"/>
                    <a:pt x="1483752" y="543464"/>
                  </a:cubicBezTo>
                  <a:cubicBezTo>
                    <a:pt x="1487009" y="532064"/>
                    <a:pt x="1489503" y="520460"/>
                    <a:pt x="1492379" y="508958"/>
                  </a:cubicBezTo>
                  <a:cubicBezTo>
                    <a:pt x="1489503" y="462951"/>
                    <a:pt x="1500460" y="413899"/>
                    <a:pt x="1483752" y="370936"/>
                  </a:cubicBezTo>
                  <a:cubicBezTo>
                    <a:pt x="1477161" y="353987"/>
                    <a:pt x="1450090" y="355493"/>
                    <a:pt x="1431994" y="353683"/>
                  </a:cubicBezTo>
                  <a:lnTo>
                    <a:pt x="1345730" y="345056"/>
                  </a:lnTo>
                  <a:cubicBezTo>
                    <a:pt x="1334228" y="342181"/>
                    <a:pt x="1322877" y="338615"/>
                    <a:pt x="1311224" y="336430"/>
                  </a:cubicBezTo>
                  <a:cubicBezTo>
                    <a:pt x="1276842" y="329983"/>
                    <a:pt x="1242009" y="326037"/>
                    <a:pt x="1207707" y="319177"/>
                  </a:cubicBezTo>
                  <a:lnTo>
                    <a:pt x="1164575" y="310551"/>
                  </a:lnTo>
                  <a:cubicBezTo>
                    <a:pt x="1149756" y="299436"/>
                    <a:pt x="1121856" y="277513"/>
                    <a:pt x="1104190" y="267419"/>
                  </a:cubicBezTo>
                  <a:cubicBezTo>
                    <a:pt x="1077343" y="252078"/>
                    <a:pt x="1066733" y="252020"/>
                    <a:pt x="1043805" y="232913"/>
                  </a:cubicBezTo>
                  <a:cubicBezTo>
                    <a:pt x="1034433" y="225103"/>
                    <a:pt x="1027853" y="214125"/>
                    <a:pt x="1017926" y="207034"/>
                  </a:cubicBezTo>
                  <a:cubicBezTo>
                    <a:pt x="1007462" y="199560"/>
                    <a:pt x="993884" y="197255"/>
                    <a:pt x="983420" y="189781"/>
                  </a:cubicBezTo>
                  <a:cubicBezTo>
                    <a:pt x="966192" y="177476"/>
                    <a:pt x="950725" y="156286"/>
                    <a:pt x="940288" y="138022"/>
                  </a:cubicBezTo>
                  <a:cubicBezTo>
                    <a:pt x="933908" y="126857"/>
                    <a:pt x="931267" y="113396"/>
                    <a:pt x="923035" y="103517"/>
                  </a:cubicBezTo>
                  <a:cubicBezTo>
                    <a:pt x="910172" y="88081"/>
                    <a:pt x="888940" y="83525"/>
                    <a:pt x="871277" y="77637"/>
                  </a:cubicBezTo>
                  <a:cubicBezTo>
                    <a:pt x="831020" y="80513"/>
                    <a:pt x="790252" y="79250"/>
                    <a:pt x="750507" y="86264"/>
                  </a:cubicBezTo>
                  <a:cubicBezTo>
                    <a:pt x="740297" y="88066"/>
                    <a:pt x="733901" y="98881"/>
                    <a:pt x="724628" y="103517"/>
                  </a:cubicBezTo>
                  <a:cubicBezTo>
                    <a:pt x="691310" y="120176"/>
                    <a:pt x="700148" y="102467"/>
                    <a:pt x="664243" y="129396"/>
                  </a:cubicBezTo>
                  <a:cubicBezTo>
                    <a:pt x="577054" y="194789"/>
                    <a:pt x="678747" y="139399"/>
                    <a:pt x="595231" y="181154"/>
                  </a:cubicBezTo>
                  <a:cubicBezTo>
                    <a:pt x="520528" y="162479"/>
                    <a:pt x="601400" y="185347"/>
                    <a:pt x="526220" y="155275"/>
                  </a:cubicBezTo>
                  <a:cubicBezTo>
                    <a:pt x="509335" y="148521"/>
                    <a:pt x="491715" y="143773"/>
                    <a:pt x="474462" y="138022"/>
                  </a:cubicBezTo>
                  <a:cubicBezTo>
                    <a:pt x="465835" y="135146"/>
                    <a:pt x="457404" y="131601"/>
                    <a:pt x="448582" y="129396"/>
                  </a:cubicBezTo>
                  <a:cubicBezTo>
                    <a:pt x="399853" y="117214"/>
                    <a:pt x="425702" y="123095"/>
                    <a:pt x="370945" y="112143"/>
                  </a:cubicBezTo>
                  <a:cubicBezTo>
                    <a:pt x="311620" y="72593"/>
                    <a:pt x="338858" y="84194"/>
                    <a:pt x="293307" y="69011"/>
                  </a:cubicBezTo>
                  <a:cubicBezTo>
                    <a:pt x="284681" y="63260"/>
                    <a:pt x="276701" y="56394"/>
                    <a:pt x="267428" y="51758"/>
                  </a:cubicBezTo>
                  <a:cubicBezTo>
                    <a:pt x="246195" y="41142"/>
                    <a:pt x="209663" y="37817"/>
                    <a:pt x="189790" y="34505"/>
                  </a:cubicBezTo>
                  <a:lnTo>
                    <a:pt x="18979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828800" y="2285999"/>
              <a:ext cx="1712340" cy="15204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514600" y="1477272"/>
              <a:ext cx="1712340" cy="15204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828800" y="1477272"/>
              <a:ext cx="685800" cy="8087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3541140" y="2997678"/>
              <a:ext cx="685800" cy="8087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2819400" y="2590800"/>
              <a:ext cx="61818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981200" y="2534474"/>
              <a:ext cx="14650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600" dirty="0" smtClean="0"/>
                <a:t>(component centroid)</a:t>
              </a:r>
              <a:endParaRPr lang="en-ZA" sz="600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3190339" y="668545"/>
              <a:ext cx="685800" cy="808727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903607" y="1902768"/>
              <a:ext cx="22443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900" dirty="0"/>
                <a:t>v</a:t>
              </a:r>
              <a:r>
                <a:rPr lang="en-ZA" sz="900" dirty="0" smtClean="0"/>
                <a:t>ector w = [  -sin(u), cos(u)   ]</a:t>
              </a:r>
              <a:endParaRPr lang="en-ZA" sz="9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037942" y="1295400"/>
              <a:ext cx="838197" cy="78284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954194" y="553129"/>
              <a:ext cx="14061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900" dirty="0"/>
                <a:t>v</a:t>
              </a:r>
              <a:r>
                <a:rPr lang="en-ZA" sz="900" dirty="0" smtClean="0"/>
                <a:t>ector u = [ cos(u),sin(u)  ]</a:t>
              </a:r>
              <a:endParaRPr lang="en-ZA" sz="900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2105561" y="1984795"/>
              <a:ext cx="1704439" cy="15204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reeform 38"/>
            <p:cNvSpPr/>
            <p:nvPr/>
          </p:nvSpPr>
          <p:spPr>
            <a:xfrm>
              <a:off x="1825625" y="1968500"/>
              <a:ext cx="1984375" cy="1841500"/>
            </a:xfrm>
            <a:custGeom>
              <a:avLst/>
              <a:gdLst>
                <a:gd name="connsiteX0" fmla="*/ 0 w 1984375"/>
                <a:gd name="connsiteY0" fmla="*/ 317500 h 1841500"/>
                <a:gd name="connsiteX1" fmla="*/ 266700 w 1984375"/>
                <a:gd name="connsiteY1" fmla="*/ 0 h 1841500"/>
                <a:gd name="connsiteX2" fmla="*/ 1984375 w 1984375"/>
                <a:gd name="connsiteY2" fmla="*/ 1539875 h 1841500"/>
                <a:gd name="connsiteX3" fmla="*/ 1714500 w 1984375"/>
                <a:gd name="connsiteY3" fmla="*/ 1841500 h 1841500"/>
                <a:gd name="connsiteX4" fmla="*/ 0 w 1984375"/>
                <a:gd name="connsiteY4" fmla="*/ 317500 h 184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4375" h="1841500">
                  <a:moveTo>
                    <a:pt x="0" y="317500"/>
                  </a:moveTo>
                  <a:lnTo>
                    <a:pt x="266700" y="0"/>
                  </a:lnTo>
                  <a:lnTo>
                    <a:pt x="1984375" y="1539875"/>
                  </a:lnTo>
                  <a:lnTo>
                    <a:pt x="1714500" y="1841500"/>
                  </a:lnTo>
                  <a:lnTo>
                    <a:pt x="0" y="317500"/>
                  </a:lnTo>
                  <a:close/>
                </a:path>
              </a:pathLst>
            </a:custGeom>
            <a:solidFill>
              <a:srgbClr val="CC00CC">
                <a:alpha val="1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10000" y="3657600"/>
              <a:ext cx="990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700" dirty="0" smtClean="0"/>
                <a:t>Not interested in this half of component</a:t>
              </a:r>
              <a:endParaRPr lang="en-ZA" dirty="0"/>
            </a:p>
          </p:txBody>
        </p:sp>
        <p:cxnSp>
          <p:nvCxnSpPr>
            <p:cNvPr id="42" name="Straight Arrow Connector 41"/>
            <p:cNvCxnSpPr>
              <a:stCxn id="40" idx="1"/>
            </p:cNvCxnSpPr>
            <p:nvPr/>
          </p:nvCxnSpPr>
          <p:spPr>
            <a:xfrm flipH="1" flipV="1">
              <a:off x="3533239" y="3657600"/>
              <a:ext cx="276761" cy="1538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1447800" y="533401"/>
              <a:ext cx="3200400" cy="3733799"/>
            </a:xfrm>
            <a:prstGeom prst="straightConnector1">
              <a:avLst/>
            </a:prstGeom>
            <a:ln w="31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1143000" y="1143000"/>
              <a:ext cx="4191000" cy="3733800"/>
            </a:xfrm>
            <a:prstGeom prst="straightConnector1">
              <a:avLst/>
            </a:prstGeom>
            <a:ln w="31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2921000" y="2711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2" name="Oval 61"/>
            <p:cNvSpPr/>
            <p:nvPr/>
          </p:nvSpPr>
          <p:spPr>
            <a:xfrm>
              <a:off x="3073400" y="28638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3" name="Oval 62"/>
            <p:cNvSpPr/>
            <p:nvPr/>
          </p:nvSpPr>
          <p:spPr>
            <a:xfrm>
              <a:off x="3246118" y="300529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4" name="Oval 63"/>
            <p:cNvSpPr/>
            <p:nvPr/>
          </p:nvSpPr>
          <p:spPr>
            <a:xfrm>
              <a:off x="3404868" y="31457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5" name="Oval 64"/>
            <p:cNvSpPr/>
            <p:nvPr/>
          </p:nvSpPr>
          <p:spPr>
            <a:xfrm>
              <a:off x="3572608" y="32981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6" name="Oval 65"/>
            <p:cNvSpPr/>
            <p:nvPr/>
          </p:nvSpPr>
          <p:spPr>
            <a:xfrm>
              <a:off x="3722369" y="342773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7" name="Oval 66"/>
            <p:cNvSpPr/>
            <p:nvPr/>
          </p:nvSpPr>
          <p:spPr>
            <a:xfrm>
              <a:off x="2692402" y="2499362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8" name="Oval 67"/>
            <p:cNvSpPr/>
            <p:nvPr/>
          </p:nvSpPr>
          <p:spPr>
            <a:xfrm>
              <a:off x="2565400" y="2392681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9" name="Oval 68"/>
            <p:cNvSpPr/>
            <p:nvPr/>
          </p:nvSpPr>
          <p:spPr>
            <a:xfrm>
              <a:off x="2438400" y="2278381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0" name="Oval 69"/>
            <p:cNvSpPr/>
            <p:nvPr/>
          </p:nvSpPr>
          <p:spPr>
            <a:xfrm>
              <a:off x="2266950" y="2133600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1" name="Oval 70"/>
            <p:cNvSpPr/>
            <p:nvPr/>
          </p:nvSpPr>
          <p:spPr>
            <a:xfrm>
              <a:off x="2120900" y="1987550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2" name="Left Brace 71"/>
            <p:cNvSpPr/>
            <p:nvPr/>
          </p:nvSpPr>
          <p:spPr>
            <a:xfrm rot="18525620">
              <a:off x="3315670" y="3219007"/>
              <a:ext cx="199127" cy="26902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3" name="TextBox 72"/>
            <p:cNvSpPr txBox="1"/>
            <p:nvPr/>
          </p:nvSpPr>
          <p:spPr>
            <a:xfrm rot="2416358">
              <a:off x="2690463" y="3237279"/>
              <a:ext cx="9906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700" dirty="0" smtClean="0"/>
                <a:t>S = 10% b increments</a:t>
              </a:r>
              <a:endParaRPr lang="en-ZA" dirty="0"/>
            </a:p>
          </p:txBody>
        </p:sp>
        <p:cxnSp>
          <p:nvCxnSpPr>
            <p:cNvPr id="75" name="Straight Connector 74"/>
            <p:cNvCxnSpPr/>
            <p:nvPr/>
          </p:nvCxnSpPr>
          <p:spPr>
            <a:xfrm flipH="1">
              <a:off x="1588828" y="2260600"/>
              <a:ext cx="265631" cy="31750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3276600" y="3797300"/>
              <a:ext cx="265631" cy="31750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720850" y="2442554"/>
              <a:ext cx="762634" cy="6816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H="1" flipV="1">
              <a:off x="2635884" y="3276600"/>
              <a:ext cx="773531" cy="68877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2421413" y="3032709"/>
              <a:ext cx="379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dirty="0" smtClean="0"/>
                <a:t>b</a:t>
              </a:r>
              <a:endParaRPr lang="en-ZA" dirty="0"/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2292350" y="1270000"/>
              <a:ext cx="223521" cy="209552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1602104" y="2076447"/>
              <a:ext cx="223521" cy="209552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H="1">
              <a:off x="2057400" y="1374776"/>
              <a:ext cx="346711" cy="377824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V="1">
              <a:off x="1676400" y="1906438"/>
              <a:ext cx="231513" cy="250021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1828800" y="1641077"/>
              <a:ext cx="379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dirty="0" smtClean="0"/>
                <a:t>a</a:t>
              </a:r>
              <a:endParaRPr lang="en-ZA" dirty="0"/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 flipV="1">
              <a:off x="2150438" y="1282700"/>
              <a:ext cx="630862" cy="720369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2302838" y="1435100"/>
              <a:ext cx="630862" cy="720369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2455238" y="1587500"/>
              <a:ext cx="630862" cy="720369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flipV="1">
              <a:off x="2607638" y="1695450"/>
              <a:ext cx="630862" cy="720369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1">
              <a:off x="2730500" y="1790700"/>
              <a:ext cx="630862" cy="720369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V="1">
              <a:off x="2844800" y="1905000"/>
              <a:ext cx="630862" cy="720369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V="1">
              <a:off x="2931488" y="2010131"/>
              <a:ext cx="630862" cy="720369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 flipV="1">
              <a:off x="3105150" y="2149831"/>
              <a:ext cx="630862" cy="720369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V="1">
              <a:off x="3257550" y="2302231"/>
              <a:ext cx="630862" cy="720369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V="1">
              <a:off x="3409950" y="2454631"/>
              <a:ext cx="630862" cy="720369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flipV="1">
              <a:off x="3604588" y="2594331"/>
              <a:ext cx="630862" cy="720369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 flipV="1">
              <a:off x="3746500" y="2708631"/>
              <a:ext cx="630862" cy="720369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5562600" y="282702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2" name="Oval 111"/>
            <p:cNvSpPr/>
            <p:nvPr/>
          </p:nvSpPr>
          <p:spPr>
            <a:xfrm>
              <a:off x="5692138" y="2822437"/>
              <a:ext cx="45719" cy="45719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5" name="Oval 114"/>
            <p:cNvSpPr/>
            <p:nvPr/>
          </p:nvSpPr>
          <p:spPr>
            <a:xfrm>
              <a:off x="4377362" y="2696280"/>
              <a:ext cx="45719" cy="45719"/>
            </a:xfrm>
            <a:prstGeom prst="ellipse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6" name="Oval 115"/>
            <p:cNvSpPr/>
            <p:nvPr/>
          </p:nvSpPr>
          <p:spPr>
            <a:xfrm>
              <a:off x="3184033" y="4013398"/>
              <a:ext cx="45719" cy="45719"/>
            </a:xfrm>
            <a:prstGeom prst="ellipse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7" name="Oval 116"/>
            <p:cNvSpPr/>
            <p:nvPr/>
          </p:nvSpPr>
          <p:spPr>
            <a:xfrm>
              <a:off x="5659119" y="3144276"/>
              <a:ext cx="45719" cy="45719"/>
            </a:xfrm>
            <a:prstGeom prst="ellipse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737857" y="3027680"/>
              <a:ext cx="41148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1050" dirty="0" smtClean="0"/>
                <a:t>Ep1’s </a:t>
              </a:r>
              <a:r>
                <a:rPr lang="en-ZA" sz="1050" dirty="0" smtClean="0"/>
                <a:t>= O(</a:t>
              </a:r>
              <a:r>
                <a:rPr lang="en-ZA" sz="1050" dirty="0" err="1" smtClean="0"/>
                <a:t>x,y</a:t>
              </a:r>
              <a:r>
                <a:rPr lang="en-ZA" sz="1050" dirty="0" smtClean="0"/>
                <a:t>) – </a:t>
              </a:r>
              <a:r>
                <a:rPr lang="en-ZA" sz="1050" dirty="0" err="1" smtClean="0"/>
                <a:t>lineLength</a:t>
              </a:r>
              <a:r>
                <a:rPr lang="en-ZA" sz="1050" dirty="0" smtClean="0"/>
                <a:t> * direction u(</a:t>
              </a:r>
              <a:r>
                <a:rPr lang="en-ZA" sz="1050" dirty="0" err="1" smtClean="0"/>
                <a:t>x,y</a:t>
              </a:r>
              <a:r>
                <a:rPr lang="en-ZA" sz="1050" dirty="0" smtClean="0"/>
                <a:t>)</a:t>
              </a:r>
            </a:p>
            <a:p>
              <a:r>
                <a:rPr lang="en-ZA" sz="1050" dirty="0"/>
                <a:t>EP2’s  = O(</a:t>
              </a:r>
              <a:r>
                <a:rPr lang="en-ZA" sz="1050" dirty="0" err="1"/>
                <a:t>x,y</a:t>
              </a:r>
              <a:r>
                <a:rPr lang="en-ZA" sz="1050" dirty="0"/>
                <a:t>) </a:t>
              </a:r>
              <a:r>
                <a:rPr lang="en-ZA" sz="1050" dirty="0" smtClean="0"/>
                <a:t>+ </a:t>
              </a:r>
              <a:r>
                <a:rPr lang="en-ZA" sz="1050" dirty="0" err="1"/>
                <a:t>lineLength</a:t>
              </a:r>
              <a:r>
                <a:rPr lang="en-ZA" sz="1050" dirty="0"/>
                <a:t> * direction u(</a:t>
              </a:r>
              <a:r>
                <a:rPr lang="en-ZA" sz="1050" dirty="0" err="1"/>
                <a:t>x,y</a:t>
              </a:r>
              <a:r>
                <a:rPr lang="en-ZA" sz="1050" dirty="0" smtClean="0"/>
                <a:t>)</a:t>
              </a:r>
              <a:endParaRPr lang="en-ZA" sz="1050" dirty="0"/>
            </a:p>
          </p:txBody>
        </p:sp>
        <p:sp>
          <p:nvSpPr>
            <p:cNvPr id="2" name="Rectangular Callout 1"/>
            <p:cNvSpPr/>
            <p:nvPr/>
          </p:nvSpPr>
          <p:spPr>
            <a:xfrm>
              <a:off x="6400800" y="1479552"/>
              <a:ext cx="2590800" cy="828317"/>
            </a:xfrm>
            <a:prstGeom prst="wedgeRectCallout">
              <a:avLst>
                <a:gd name="adj1" fmla="val 33194"/>
                <a:gd name="adj2" fmla="val 10920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dirty="0" smtClean="0"/>
                <a:t>This should ŵ (not ū) then, if ū &amp; w is swapped.</a:t>
              </a:r>
            </a:p>
            <a:p>
              <a:pPr algn="ctr"/>
              <a:r>
                <a:rPr lang="en-ZA" b="1" u="sng" dirty="0" smtClean="0"/>
                <a:t>Correct?</a:t>
              </a:r>
              <a:endParaRPr lang="en-ZA" b="1" u="sng" dirty="0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H="1">
              <a:off x="3206893" y="3426659"/>
              <a:ext cx="537538" cy="609599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ular Callout 75"/>
            <p:cNvSpPr/>
            <p:nvPr/>
          </p:nvSpPr>
          <p:spPr>
            <a:xfrm>
              <a:off x="5753100" y="4281367"/>
              <a:ext cx="2590800" cy="828317"/>
            </a:xfrm>
            <a:prstGeom prst="wedgeRectCallout">
              <a:avLst>
                <a:gd name="adj1" fmla="val 34551"/>
                <a:gd name="adj2" fmla="val -16253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dirty="0" smtClean="0"/>
                <a:t>This should </a:t>
              </a:r>
              <a:r>
                <a:rPr lang="en-ZA" dirty="0"/>
                <a:t>ū </a:t>
              </a:r>
              <a:r>
                <a:rPr lang="en-ZA" dirty="0" smtClean="0"/>
                <a:t>(not </a:t>
              </a:r>
              <a:r>
                <a:rPr lang="en-ZA" dirty="0"/>
                <a:t>ŵ</a:t>
              </a:r>
              <a:r>
                <a:rPr lang="en-ZA" dirty="0" smtClean="0"/>
                <a:t>) then, if ū &amp; </a:t>
              </a:r>
              <a:r>
                <a:rPr lang="en-ZA" dirty="0"/>
                <a:t>ŵ</a:t>
              </a:r>
              <a:r>
                <a:rPr lang="en-ZA" dirty="0" smtClean="0"/>
                <a:t> is swapped.</a:t>
              </a:r>
            </a:p>
            <a:p>
              <a:pPr algn="ctr"/>
              <a:r>
                <a:rPr lang="en-ZA" b="1" u="sng" dirty="0" smtClean="0"/>
                <a:t>Correct?</a:t>
              </a:r>
              <a:endParaRPr lang="en-ZA" b="1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2511274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113"/>
          <p:cNvSpPr txBox="1"/>
          <p:nvPr/>
        </p:nvSpPr>
        <p:spPr>
          <a:xfrm>
            <a:off x="5715000" y="2730500"/>
            <a:ext cx="4114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050" dirty="0" smtClean="0"/>
              <a:t>Plus &amp; minus in O(</a:t>
            </a:r>
            <a:r>
              <a:rPr lang="en-ZA" sz="1050" dirty="0" err="1" smtClean="0"/>
              <a:t>x,y</a:t>
            </a:r>
            <a:r>
              <a:rPr lang="en-ZA" sz="1050" dirty="0" smtClean="0"/>
              <a:t>)=centroid(</a:t>
            </a:r>
            <a:r>
              <a:rPr lang="en-ZA" sz="1050" dirty="0" err="1" smtClean="0"/>
              <a:t>x,y</a:t>
            </a:r>
            <a:r>
              <a:rPr lang="en-ZA" sz="1050" dirty="0" smtClean="0"/>
              <a:t>) +-</a:t>
            </a:r>
            <a:r>
              <a:rPr lang="en-ZA" sz="1050" dirty="0" smtClean="0"/>
              <a:t>s*direction(w)(</a:t>
            </a:r>
            <a:r>
              <a:rPr lang="en-ZA" sz="1050" dirty="0" err="1" smtClean="0"/>
              <a:t>x,y</a:t>
            </a:r>
            <a:r>
              <a:rPr lang="en-ZA" sz="1050" dirty="0" smtClean="0"/>
              <a:t>)</a:t>
            </a:r>
            <a:endParaRPr lang="en-ZA" sz="1050" dirty="0"/>
          </a:p>
        </p:txBody>
      </p:sp>
      <p:sp>
        <p:nvSpPr>
          <p:cNvPr id="113" name="Rectangle 112"/>
          <p:cNvSpPr/>
          <p:nvPr/>
        </p:nvSpPr>
        <p:spPr>
          <a:xfrm>
            <a:off x="5410200" y="2662415"/>
            <a:ext cx="3581400" cy="1985785"/>
          </a:xfrm>
          <a:prstGeom prst="rect">
            <a:avLst/>
          </a:prstGeom>
          <a:solidFill>
            <a:srgbClr val="FF000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457200"/>
            <a:ext cx="0" cy="44958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09600" y="457200"/>
            <a:ext cx="6705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1000" y="228600"/>
            <a:ext cx="533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900" dirty="0" smtClean="0"/>
              <a:t>(0,0)</a:t>
            </a:r>
            <a:endParaRPr lang="en-ZA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6781800" y="123645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 smtClean="0"/>
              <a:t>x</a:t>
            </a:r>
            <a:endParaRPr lang="en-ZA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138918" y="473830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 smtClean="0"/>
              <a:t>y</a:t>
            </a:r>
            <a:endParaRPr lang="en-ZA" sz="900" dirty="0"/>
          </a:p>
        </p:txBody>
      </p:sp>
      <p:sp>
        <p:nvSpPr>
          <p:cNvPr id="11" name="Freeform 10"/>
          <p:cNvSpPr/>
          <p:nvPr/>
        </p:nvSpPr>
        <p:spPr>
          <a:xfrm>
            <a:off x="2022886" y="1906438"/>
            <a:ext cx="1863314" cy="1716656"/>
          </a:xfrm>
          <a:custGeom>
            <a:avLst/>
            <a:gdLst>
              <a:gd name="connsiteX0" fmla="*/ 189790 w 1863314"/>
              <a:gd name="connsiteY0" fmla="*/ 0 h 1716656"/>
              <a:gd name="connsiteX1" fmla="*/ 189790 w 1863314"/>
              <a:gd name="connsiteY1" fmla="*/ 0 h 1716656"/>
              <a:gd name="connsiteX2" fmla="*/ 120779 w 1863314"/>
              <a:gd name="connsiteY2" fmla="*/ 103517 h 1716656"/>
              <a:gd name="connsiteX3" fmla="*/ 94899 w 1863314"/>
              <a:gd name="connsiteY3" fmla="*/ 129396 h 1716656"/>
              <a:gd name="connsiteX4" fmla="*/ 60394 w 1863314"/>
              <a:gd name="connsiteY4" fmla="*/ 181154 h 1716656"/>
              <a:gd name="connsiteX5" fmla="*/ 43141 w 1863314"/>
              <a:gd name="connsiteY5" fmla="*/ 232913 h 1716656"/>
              <a:gd name="connsiteX6" fmla="*/ 8635 w 1863314"/>
              <a:gd name="connsiteY6" fmla="*/ 293298 h 1716656"/>
              <a:gd name="connsiteX7" fmla="*/ 9 w 1863314"/>
              <a:gd name="connsiteY7" fmla="*/ 319177 h 1716656"/>
              <a:gd name="connsiteX8" fmla="*/ 8635 w 1863314"/>
              <a:gd name="connsiteY8" fmla="*/ 370936 h 1716656"/>
              <a:gd name="connsiteX9" fmla="*/ 43141 w 1863314"/>
              <a:gd name="connsiteY9" fmla="*/ 388188 h 1716656"/>
              <a:gd name="connsiteX10" fmla="*/ 86273 w 1863314"/>
              <a:gd name="connsiteY10" fmla="*/ 414068 h 1716656"/>
              <a:gd name="connsiteX11" fmla="*/ 155284 w 1863314"/>
              <a:gd name="connsiteY11" fmla="*/ 448573 h 1716656"/>
              <a:gd name="connsiteX12" fmla="*/ 181164 w 1863314"/>
              <a:gd name="connsiteY12" fmla="*/ 465826 h 1716656"/>
              <a:gd name="connsiteX13" fmla="*/ 224296 w 1863314"/>
              <a:gd name="connsiteY13" fmla="*/ 483079 h 1716656"/>
              <a:gd name="connsiteX14" fmla="*/ 284681 w 1863314"/>
              <a:gd name="connsiteY14" fmla="*/ 526211 h 1716656"/>
              <a:gd name="connsiteX15" fmla="*/ 345065 w 1863314"/>
              <a:gd name="connsiteY15" fmla="*/ 552090 h 1716656"/>
              <a:gd name="connsiteX16" fmla="*/ 370945 w 1863314"/>
              <a:gd name="connsiteY16" fmla="*/ 577970 h 1716656"/>
              <a:gd name="connsiteX17" fmla="*/ 405450 w 1863314"/>
              <a:gd name="connsiteY17" fmla="*/ 646981 h 1716656"/>
              <a:gd name="connsiteX18" fmla="*/ 465835 w 1863314"/>
              <a:gd name="connsiteY18" fmla="*/ 733245 h 1716656"/>
              <a:gd name="connsiteX19" fmla="*/ 483088 w 1863314"/>
              <a:gd name="connsiteY19" fmla="*/ 767751 h 1716656"/>
              <a:gd name="connsiteX20" fmla="*/ 491714 w 1863314"/>
              <a:gd name="connsiteY20" fmla="*/ 793630 h 1716656"/>
              <a:gd name="connsiteX21" fmla="*/ 508967 w 1863314"/>
              <a:gd name="connsiteY21" fmla="*/ 819509 h 1716656"/>
              <a:gd name="connsiteX22" fmla="*/ 534847 w 1863314"/>
              <a:gd name="connsiteY22" fmla="*/ 888520 h 1716656"/>
              <a:gd name="connsiteX23" fmla="*/ 569352 w 1863314"/>
              <a:gd name="connsiteY23" fmla="*/ 923026 h 1716656"/>
              <a:gd name="connsiteX24" fmla="*/ 586605 w 1863314"/>
              <a:gd name="connsiteY24" fmla="*/ 966158 h 1716656"/>
              <a:gd name="connsiteX25" fmla="*/ 638364 w 1863314"/>
              <a:gd name="connsiteY25" fmla="*/ 1026543 h 1716656"/>
              <a:gd name="connsiteX26" fmla="*/ 707375 w 1863314"/>
              <a:gd name="connsiteY26" fmla="*/ 1078302 h 1716656"/>
              <a:gd name="connsiteX27" fmla="*/ 741881 w 1863314"/>
              <a:gd name="connsiteY27" fmla="*/ 1095554 h 1716656"/>
              <a:gd name="connsiteX28" fmla="*/ 767760 w 1863314"/>
              <a:gd name="connsiteY28" fmla="*/ 1104181 h 1716656"/>
              <a:gd name="connsiteX29" fmla="*/ 810892 w 1863314"/>
              <a:gd name="connsiteY29" fmla="*/ 1155939 h 1716656"/>
              <a:gd name="connsiteX30" fmla="*/ 845397 w 1863314"/>
              <a:gd name="connsiteY30" fmla="*/ 1224951 h 1716656"/>
              <a:gd name="connsiteX31" fmla="*/ 871277 w 1863314"/>
              <a:gd name="connsiteY31" fmla="*/ 1285336 h 1716656"/>
              <a:gd name="connsiteX32" fmla="*/ 897156 w 1863314"/>
              <a:gd name="connsiteY32" fmla="*/ 1311215 h 1716656"/>
              <a:gd name="connsiteX33" fmla="*/ 931662 w 1863314"/>
              <a:gd name="connsiteY33" fmla="*/ 1319841 h 1716656"/>
              <a:gd name="connsiteX34" fmla="*/ 1061058 w 1863314"/>
              <a:gd name="connsiteY34" fmla="*/ 1328468 h 1716656"/>
              <a:gd name="connsiteX35" fmla="*/ 1121443 w 1863314"/>
              <a:gd name="connsiteY35" fmla="*/ 1371600 h 1716656"/>
              <a:gd name="connsiteX36" fmla="*/ 1233586 w 1863314"/>
              <a:gd name="connsiteY36" fmla="*/ 1414732 h 1716656"/>
              <a:gd name="connsiteX37" fmla="*/ 1276718 w 1863314"/>
              <a:gd name="connsiteY37" fmla="*/ 1431985 h 1716656"/>
              <a:gd name="connsiteX38" fmla="*/ 1302597 w 1863314"/>
              <a:gd name="connsiteY38" fmla="*/ 1440611 h 1716656"/>
              <a:gd name="connsiteX39" fmla="*/ 1362982 w 1863314"/>
              <a:gd name="connsiteY39" fmla="*/ 1500996 h 1716656"/>
              <a:gd name="connsiteX40" fmla="*/ 1397488 w 1863314"/>
              <a:gd name="connsiteY40" fmla="*/ 1526875 h 1716656"/>
              <a:gd name="connsiteX41" fmla="*/ 1440620 w 1863314"/>
              <a:gd name="connsiteY41" fmla="*/ 1561381 h 1716656"/>
              <a:gd name="connsiteX42" fmla="*/ 1535511 w 1863314"/>
              <a:gd name="connsiteY42" fmla="*/ 1647645 h 1716656"/>
              <a:gd name="connsiteX43" fmla="*/ 1604522 w 1863314"/>
              <a:gd name="connsiteY43" fmla="*/ 1708030 h 1716656"/>
              <a:gd name="connsiteX44" fmla="*/ 1630401 w 1863314"/>
              <a:gd name="connsiteY44" fmla="*/ 1716656 h 1716656"/>
              <a:gd name="connsiteX45" fmla="*/ 1690786 w 1863314"/>
              <a:gd name="connsiteY45" fmla="*/ 1699404 h 1716656"/>
              <a:gd name="connsiteX46" fmla="*/ 1716665 w 1863314"/>
              <a:gd name="connsiteY46" fmla="*/ 1673524 h 1716656"/>
              <a:gd name="connsiteX47" fmla="*/ 1777050 w 1863314"/>
              <a:gd name="connsiteY47" fmla="*/ 1647645 h 1716656"/>
              <a:gd name="connsiteX48" fmla="*/ 1846062 w 1863314"/>
              <a:gd name="connsiteY48" fmla="*/ 1561381 h 1716656"/>
              <a:gd name="connsiteX49" fmla="*/ 1854688 w 1863314"/>
              <a:gd name="connsiteY49" fmla="*/ 1526875 h 1716656"/>
              <a:gd name="connsiteX50" fmla="*/ 1863314 w 1863314"/>
              <a:gd name="connsiteY50" fmla="*/ 1500996 h 1716656"/>
              <a:gd name="connsiteX51" fmla="*/ 1837435 w 1863314"/>
              <a:gd name="connsiteY51" fmla="*/ 1406105 h 1716656"/>
              <a:gd name="connsiteX52" fmla="*/ 1811556 w 1863314"/>
              <a:gd name="connsiteY52" fmla="*/ 1345720 h 1716656"/>
              <a:gd name="connsiteX53" fmla="*/ 1785677 w 1863314"/>
              <a:gd name="connsiteY53" fmla="*/ 1319841 h 1716656"/>
              <a:gd name="connsiteX54" fmla="*/ 1742545 w 1863314"/>
              <a:gd name="connsiteY54" fmla="*/ 1285336 h 1716656"/>
              <a:gd name="connsiteX55" fmla="*/ 1690786 w 1863314"/>
              <a:gd name="connsiteY55" fmla="*/ 1259456 h 1716656"/>
              <a:gd name="connsiteX56" fmla="*/ 1587269 w 1863314"/>
              <a:gd name="connsiteY56" fmla="*/ 1173192 h 1716656"/>
              <a:gd name="connsiteX57" fmla="*/ 1561390 w 1863314"/>
              <a:gd name="connsiteY57" fmla="*/ 1138687 h 1716656"/>
              <a:gd name="connsiteX58" fmla="*/ 1509631 w 1863314"/>
              <a:gd name="connsiteY58" fmla="*/ 1078302 h 1716656"/>
              <a:gd name="connsiteX59" fmla="*/ 1475126 w 1863314"/>
              <a:gd name="connsiteY59" fmla="*/ 1009290 h 1716656"/>
              <a:gd name="connsiteX60" fmla="*/ 1466499 w 1863314"/>
              <a:gd name="connsiteY60" fmla="*/ 879894 h 1716656"/>
              <a:gd name="connsiteX61" fmla="*/ 1457873 w 1863314"/>
              <a:gd name="connsiteY61" fmla="*/ 854015 h 1716656"/>
              <a:gd name="connsiteX62" fmla="*/ 1475126 w 1863314"/>
              <a:gd name="connsiteY62" fmla="*/ 569343 h 1716656"/>
              <a:gd name="connsiteX63" fmla="*/ 1483752 w 1863314"/>
              <a:gd name="connsiteY63" fmla="*/ 543464 h 1716656"/>
              <a:gd name="connsiteX64" fmla="*/ 1492379 w 1863314"/>
              <a:gd name="connsiteY64" fmla="*/ 508958 h 1716656"/>
              <a:gd name="connsiteX65" fmla="*/ 1483752 w 1863314"/>
              <a:gd name="connsiteY65" fmla="*/ 370936 h 1716656"/>
              <a:gd name="connsiteX66" fmla="*/ 1431994 w 1863314"/>
              <a:gd name="connsiteY66" fmla="*/ 353683 h 1716656"/>
              <a:gd name="connsiteX67" fmla="*/ 1345730 w 1863314"/>
              <a:gd name="connsiteY67" fmla="*/ 345056 h 1716656"/>
              <a:gd name="connsiteX68" fmla="*/ 1311224 w 1863314"/>
              <a:gd name="connsiteY68" fmla="*/ 336430 h 1716656"/>
              <a:gd name="connsiteX69" fmla="*/ 1207707 w 1863314"/>
              <a:gd name="connsiteY69" fmla="*/ 319177 h 1716656"/>
              <a:gd name="connsiteX70" fmla="*/ 1164575 w 1863314"/>
              <a:gd name="connsiteY70" fmla="*/ 310551 h 1716656"/>
              <a:gd name="connsiteX71" fmla="*/ 1104190 w 1863314"/>
              <a:gd name="connsiteY71" fmla="*/ 267419 h 1716656"/>
              <a:gd name="connsiteX72" fmla="*/ 1043805 w 1863314"/>
              <a:gd name="connsiteY72" fmla="*/ 232913 h 1716656"/>
              <a:gd name="connsiteX73" fmla="*/ 1017926 w 1863314"/>
              <a:gd name="connsiteY73" fmla="*/ 207034 h 1716656"/>
              <a:gd name="connsiteX74" fmla="*/ 983420 w 1863314"/>
              <a:gd name="connsiteY74" fmla="*/ 189781 h 1716656"/>
              <a:gd name="connsiteX75" fmla="*/ 940288 w 1863314"/>
              <a:gd name="connsiteY75" fmla="*/ 138022 h 1716656"/>
              <a:gd name="connsiteX76" fmla="*/ 923035 w 1863314"/>
              <a:gd name="connsiteY76" fmla="*/ 103517 h 1716656"/>
              <a:gd name="connsiteX77" fmla="*/ 871277 w 1863314"/>
              <a:gd name="connsiteY77" fmla="*/ 77637 h 1716656"/>
              <a:gd name="connsiteX78" fmla="*/ 750507 w 1863314"/>
              <a:gd name="connsiteY78" fmla="*/ 86264 h 1716656"/>
              <a:gd name="connsiteX79" fmla="*/ 724628 w 1863314"/>
              <a:gd name="connsiteY79" fmla="*/ 103517 h 1716656"/>
              <a:gd name="connsiteX80" fmla="*/ 664243 w 1863314"/>
              <a:gd name="connsiteY80" fmla="*/ 129396 h 1716656"/>
              <a:gd name="connsiteX81" fmla="*/ 595231 w 1863314"/>
              <a:gd name="connsiteY81" fmla="*/ 181154 h 1716656"/>
              <a:gd name="connsiteX82" fmla="*/ 526220 w 1863314"/>
              <a:gd name="connsiteY82" fmla="*/ 155275 h 1716656"/>
              <a:gd name="connsiteX83" fmla="*/ 474462 w 1863314"/>
              <a:gd name="connsiteY83" fmla="*/ 138022 h 1716656"/>
              <a:gd name="connsiteX84" fmla="*/ 448582 w 1863314"/>
              <a:gd name="connsiteY84" fmla="*/ 129396 h 1716656"/>
              <a:gd name="connsiteX85" fmla="*/ 370945 w 1863314"/>
              <a:gd name="connsiteY85" fmla="*/ 112143 h 1716656"/>
              <a:gd name="connsiteX86" fmla="*/ 293307 w 1863314"/>
              <a:gd name="connsiteY86" fmla="*/ 69011 h 1716656"/>
              <a:gd name="connsiteX87" fmla="*/ 267428 w 1863314"/>
              <a:gd name="connsiteY87" fmla="*/ 51758 h 1716656"/>
              <a:gd name="connsiteX88" fmla="*/ 189790 w 1863314"/>
              <a:gd name="connsiteY88" fmla="*/ 34505 h 1716656"/>
              <a:gd name="connsiteX89" fmla="*/ 189790 w 1863314"/>
              <a:gd name="connsiteY89" fmla="*/ 0 h 171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863314" h="1716656">
                <a:moveTo>
                  <a:pt x="189790" y="0"/>
                </a:moveTo>
                <a:lnTo>
                  <a:pt x="189790" y="0"/>
                </a:lnTo>
                <a:cubicBezTo>
                  <a:pt x="166786" y="34506"/>
                  <a:pt x="150104" y="74193"/>
                  <a:pt x="120779" y="103517"/>
                </a:cubicBezTo>
                <a:cubicBezTo>
                  <a:pt x="112152" y="112143"/>
                  <a:pt x="102389" y="119766"/>
                  <a:pt x="94899" y="129396"/>
                </a:cubicBezTo>
                <a:cubicBezTo>
                  <a:pt x="82169" y="145763"/>
                  <a:pt x="66951" y="161483"/>
                  <a:pt x="60394" y="181154"/>
                </a:cubicBezTo>
                <a:cubicBezTo>
                  <a:pt x="54643" y="198407"/>
                  <a:pt x="51274" y="216647"/>
                  <a:pt x="43141" y="232913"/>
                </a:cubicBezTo>
                <a:cubicBezTo>
                  <a:pt x="21251" y="276692"/>
                  <a:pt x="33021" y="256719"/>
                  <a:pt x="8635" y="293298"/>
                </a:cubicBezTo>
                <a:cubicBezTo>
                  <a:pt x="5760" y="301924"/>
                  <a:pt x="9" y="310084"/>
                  <a:pt x="9" y="319177"/>
                </a:cubicBezTo>
                <a:cubicBezTo>
                  <a:pt x="9" y="336668"/>
                  <a:pt x="-635" y="356104"/>
                  <a:pt x="8635" y="370936"/>
                </a:cubicBezTo>
                <a:cubicBezTo>
                  <a:pt x="15451" y="381841"/>
                  <a:pt x="31900" y="381943"/>
                  <a:pt x="43141" y="388188"/>
                </a:cubicBezTo>
                <a:cubicBezTo>
                  <a:pt x="57798" y="396331"/>
                  <a:pt x="72055" y="405182"/>
                  <a:pt x="86273" y="414068"/>
                </a:cubicBezTo>
                <a:cubicBezTo>
                  <a:pt x="166205" y="464026"/>
                  <a:pt x="41036" y="391449"/>
                  <a:pt x="155284" y="448573"/>
                </a:cubicBezTo>
                <a:cubicBezTo>
                  <a:pt x="164557" y="453210"/>
                  <a:pt x="171891" y="461189"/>
                  <a:pt x="181164" y="465826"/>
                </a:cubicBezTo>
                <a:cubicBezTo>
                  <a:pt x="195014" y="472751"/>
                  <a:pt x="210446" y="476154"/>
                  <a:pt x="224296" y="483079"/>
                </a:cubicBezTo>
                <a:cubicBezTo>
                  <a:pt x="250992" y="496427"/>
                  <a:pt x="257337" y="510586"/>
                  <a:pt x="284681" y="526211"/>
                </a:cubicBezTo>
                <a:cubicBezTo>
                  <a:pt x="340996" y="558391"/>
                  <a:pt x="276636" y="503211"/>
                  <a:pt x="345065" y="552090"/>
                </a:cubicBezTo>
                <a:cubicBezTo>
                  <a:pt x="354992" y="559181"/>
                  <a:pt x="362318" y="569343"/>
                  <a:pt x="370945" y="577970"/>
                </a:cubicBezTo>
                <a:cubicBezTo>
                  <a:pt x="383031" y="614231"/>
                  <a:pt x="378288" y="606239"/>
                  <a:pt x="405450" y="646981"/>
                </a:cubicBezTo>
                <a:cubicBezTo>
                  <a:pt x="427092" y="679443"/>
                  <a:pt x="447410" y="696394"/>
                  <a:pt x="465835" y="733245"/>
                </a:cubicBezTo>
                <a:cubicBezTo>
                  <a:pt x="471586" y="744747"/>
                  <a:pt x="478022" y="755931"/>
                  <a:pt x="483088" y="767751"/>
                </a:cubicBezTo>
                <a:cubicBezTo>
                  <a:pt x="486670" y="776109"/>
                  <a:pt x="487648" y="785497"/>
                  <a:pt x="491714" y="793630"/>
                </a:cubicBezTo>
                <a:cubicBezTo>
                  <a:pt x="496351" y="802903"/>
                  <a:pt x="504330" y="810236"/>
                  <a:pt x="508967" y="819509"/>
                </a:cubicBezTo>
                <a:cubicBezTo>
                  <a:pt x="525308" y="852190"/>
                  <a:pt x="509420" y="850379"/>
                  <a:pt x="534847" y="888520"/>
                </a:cubicBezTo>
                <a:cubicBezTo>
                  <a:pt x="543870" y="902054"/>
                  <a:pt x="557850" y="911524"/>
                  <a:pt x="569352" y="923026"/>
                </a:cubicBezTo>
                <a:cubicBezTo>
                  <a:pt x="575103" y="937403"/>
                  <a:pt x="579085" y="952622"/>
                  <a:pt x="586605" y="966158"/>
                </a:cubicBezTo>
                <a:cubicBezTo>
                  <a:pt x="597317" y="985439"/>
                  <a:pt x="621399" y="1011698"/>
                  <a:pt x="638364" y="1026543"/>
                </a:cubicBezTo>
                <a:cubicBezTo>
                  <a:pt x="653979" y="1040206"/>
                  <a:pt x="686229" y="1066219"/>
                  <a:pt x="707375" y="1078302"/>
                </a:cubicBezTo>
                <a:cubicBezTo>
                  <a:pt x="718540" y="1084682"/>
                  <a:pt x="730061" y="1090488"/>
                  <a:pt x="741881" y="1095554"/>
                </a:cubicBezTo>
                <a:cubicBezTo>
                  <a:pt x="750239" y="1099136"/>
                  <a:pt x="759134" y="1101305"/>
                  <a:pt x="767760" y="1104181"/>
                </a:cubicBezTo>
                <a:cubicBezTo>
                  <a:pt x="783304" y="1119725"/>
                  <a:pt x="801885" y="1134923"/>
                  <a:pt x="810892" y="1155939"/>
                </a:cubicBezTo>
                <a:cubicBezTo>
                  <a:pt x="843195" y="1231314"/>
                  <a:pt x="787920" y="1148313"/>
                  <a:pt x="845397" y="1224951"/>
                </a:cubicBezTo>
                <a:cubicBezTo>
                  <a:pt x="852437" y="1246069"/>
                  <a:pt x="857953" y="1266683"/>
                  <a:pt x="871277" y="1285336"/>
                </a:cubicBezTo>
                <a:cubicBezTo>
                  <a:pt x="878368" y="1295263"/>
                  <a:pt x="886564" y="1305162"/>
                  <a:pt x="897156" y="1311215"/>
                </a:cubicBezTo>
                <a:cubicBezTo>
                  <a:pt x="907450" y="1317097"/>
                  <a:pt x="919871" y="1318600"/>
                  <a:pt x="931662" y="1319841"/>
                </a:cubicBezTo>
                <a:cubicBezTo>
                  <a:pt x="974652" y="1324366"/>
                  <a:pt x="1017926" y="1325592"/>
                  <a:pt x="1061058" y="1328468"/>
                </a:cubicBezTo>
                <a:cubicBezTo>
                  <a:pt x="1133573" y="1352639"/>
                  <a:pt x="1024686" y="1312058"/>
                  <a:pt x="1121443" y="1371600"/>
                </a:cubicBezTo>
                <a:cubicBezTo>
                  <a:pt x="1200032" y="1419962"/>
                  <a:pt x="1175744" y="1395451"/>
                  <a:pt x="1233586" y="1414732"/>
                </a:cubicBezTo>
                <a:cubicBezTo>
                  <a:pt x="1248276" y="1419629"/>
                  <a:pt x="1262219" y="1426548"/>
                  <a:pt x="1276718" y="1431985"/>
                </a:cubicBezTo>
                <a:cubicBezTo>
                  <a:pt x="1285232" y="1435178"/>
                  <a:pt x="1293971" y="1437736"/>
                  <a:pt x="1302597" y="1440611"/>
                </a:cubicBezTo>
                <a:cubicBezTo>
                  <a:pt x="1322725" y="1460739"/>
                  <a:pt x="1340209" y="1483917"/>
                  <a:pt x="1362982" y="1500996"/>
                </a:cubicBezTo>
                <a:cubicBezTo>
                  <a:pt x="1374484" y="1509622"/>
                  <a:pt x="1387322" y="1516709"/>
                  <a:pt x="1397488" y="1526875"/>
                </a:cubicBezTo>
                <a:cubicBezTo>
                  <a:pt x="1436509" y="1565895"/>
                  <a:pt x="1390238" y="1544586"/>
                  <a:pt x="1440620" y="1561381"/>
                </a:cubicBezTo>
                <a:cubicBezTo>
                  <a:pt x="1596224" y="1716985"/>
                  <a:pt x="1435274" y="1561729"/>
                  <a:pt x="1535511" y="1647645"/>
                </a:cubicBezTo>
                <a:cubicBezTo>
                  <a:pt x="1572045" y="1678960"/>
                  <a:pt x="1555432" y="1677349"/>
                  <a:pt x="1604522" y="1708030"/>
                </a:cubicBezTo>
                <a:cubicBezTo>
                  <a:pt x="1612233" y="1712849"/>
                  <a:pt x="1621775" y="1713781"/>
                  <a:pt x="1630401" y="1716656"/>
                </a:cubicBezTo>
                <a:cubicBezTo>
                  <a:pt x="1635002" y="1715506"/>
                  <a:pt x="1683361" y="1704354"/>
                  <a:pt x="1690786" y="1699404"/>
                </a:cubicBezTo>
                <a:cubicBezTo>
                  <a:pt x="1700937" y="1692637"/>
                  <a:pt x="1706514" y="1680291"/>
                  <a:pt x="1716665" y="1673524"/>
                </a:cubicBezTo>
                <a:cubicBezTo>
                  <a:pt x="1782116" y="1629890"/>
                  <a:pt x="1695705" y="1712721"/>
                  <a:pt x="1777050" y="1647645"/>
                </a:cubicBezTo>
                <a:cubicBezTo>
                  <a:pt x="1827761" y="1607076"/>
                  <a:pt x="1823242" y="1607020"/>
                  <a:pt x="1846062" y="1561381"/>
                </a:cubicBezTo>
                <a:cubicBezTo>
                  <a:pt x="1848937" y="1549879"/>
                  <a:pt x="1851431" y="1538275"/>
                  <a:pt x="1854688" y="1526875"/>
                </a:cubicBezTo>
                <a:cubicBezTo>
                  <a:pt x="1857186" y="1518132"/>
                  <a:pt x="1863314" y="1510089"/>
                  <a:pt x="1863314" y="1500996"/>
                </a:cubicBezTo>
                <a:cubicBezTo>
                  <a:pt x="1863314" y="1438365"/>
                  <a:pt x="1857175" y="1452166"/>
                  <a:pt x="1837435" y="1406105"/>
                </a:cubicBezTo>
                <a:cubicBezTo>
                  <a:pt x="1825366" y="1377944"/>
                  <a:pt x="1831994" y="1374333"/>
                  <a:pt x="1811556" y="1345720"/>
                </a:cubicBezTo>
                <a:cubicBezTo>
                  <a:pt x="1804465" y="1335793"/>
                  <a:pt x="1794858" y="1327874"/>
                  <a:pt x="1785677" y="1319841"/>
                </a:cubicBezTo>
                <a:cubicBezTo>
                  <a:pt x="1771821" y="1307717"/>
                  <a:pt x="1758158" y="1295094"/>
                  <a:pt x="1742545" y="1285336"/>
                </a:cubicBezTo>
                <a:cubicBezTo>
                  <a:pt x="1693841" y="1254897"/>
                  <a:pt x="1739039" y="1302884"/>
                  <a:pt x="1690786" y="1259456"/>
                </a:cubicBezTo>
                <a:cubicBezTo>
                  <a:pt x="1594467" y="1172768"/>
                  <a:pt x="1668993" y="1222226"/>
                  <a:pt x="1587269" y="1173192"/>
                </a:cubicBezTo>
                <a:cubicBezTo>
                  <a:pt x="1578643" y="1161690"/>
                  <a:pt x="1570746" y="1149603"/>
                  <a:pt x="1561390" y="1138687"/>
                </a:cubicBezTo>
                <a:cubicBezTo>
                  <a:pt x="1533977" y="1106705"/>
                  <a:pt x="1532658" y="1117776"/>
                  <a:pt x="1509631" y="1078302"/>
                </a:cubicBezTo>
                <a:cubicBezTo>
                  <a:pt x="1496672" y="1056086"/>
                  <a:pt x="1475126" y="1009290"/>
                  <a:pt x="1475126" y="1009290"/>
                </a:cubicBezTo>
                <a:cubicBezTo>
                  <a:pt x="1472250" y="966158"/>
                  <a:pt x="1471273" y="922857"/>
                  <a:pt x="1466499" y="879894"/>
                </a:cubicBezTo>
                <a:cubicBezTo>
                  <a:pt x="1465495" y="870857"/>
                  <a:pt x="1457873" y="863108"/>
                  <a:pt x="1457873" y="854015"/>
                </a:cubicBezTo>
                <a:cubicBezTo>
                  <a:pt x="1457873" y="797780"/>
                  <a:pt x="1458474" y="652602"/>
                  <a:pt x="1475126" y="569343"/>
                </a:cubicBezTo>
                <a:cubicBezTo>
                  <a:pt x="1476909" y="560427"/>
                  <a:pt x="1481254" y="552207"/>
                  <a:pt x="1483752" y="543464"/>
                </a:cubicBezTo>
                <a:cubicBezTo>
                  <a:pt x="1487009" y="532064"/>
                  <a:pt x="1489503" y="520460"/>
                  <a:pt x="1492379" y="508958"/>
                </a:cubicBezTo>
                <a:cubicBezTo>
                  <a:pt x="1489503" y="462951"/>
                  <a:pt x="1500460" y="413899"/>
                  <a:pt x="1483752" y="370936"/>
                </a:cubicBezTo>
                <a:cubicBezTo>
                  <a:pt x="1477161" y="353987"/>
                  <a:pt x="1450090" y="355493"/>
                  <a:pt x="1431994" y="353683"/>
                </a:cubicBezTo>
                <a:lnTo>
                  <a:pt x="1345730" y="345056"/>
                </a:lnTo>
                <a:cubicBezTo>
                  <a:pt x="1334228" y="342181"/>
                  <a:pt x="1322877" y="338615"/>
                  <a:pt x="1311224" y="336430"/>
                </a:cubicBezTo>
                <a:cubicBezTo>
                  <a:pt x="1276842" y="329983"/>
                  <a:pt x="1242009" y="326037"/>
                  <a:pt x="1207707" y="319177"/>
                </a:cubicBezTo>
                <a:lnTo>
                  <a:pt x="1164575" y="310551"/>
                </a:lnTo>
                <a:cubicBezTo>
                  <a:pt x="1149756" y="299436"/>
                  <a:pt x="1121856" y="277513"/>
                  <a:pt x="1104190" y="267419"/>
                </a:cubicBezTo>
                <a:cubicBezTo>
                  <a:pt x="1077343" y="252078"/>
                  <a:pt x="1066733" y="252020"/>
                  <a:pt x="1043805" y="232913"/>
                </a:cubicBezTo>
                <a:cubicBezTo>
                  <a:pt x="1034433" y="225103"/>
                  <a:pt x="1027853" y="214125"/>
                  <a:pt x="1017926" y="207034"/>
                </a:cubicBezTo>
                <a:cubicBezTo>
                  <a:pt x="1007462" y="199560"/>
                  <a:pt x="993884" y="197255"/>
                  <a:pt x="983420" y="189781"/>
                </a:cubicBezTo>
                <a:cubicBezTo>
                  <a:pt x="966192" y="177476"/>
                  <a:pt x="950725" y="156286"/>
                  <a:pt x="940288" y="138022"/>
                </a:cubicBezTo>
                <a:cubicBezTo>
                  <a:pt x="933908" y="126857"/>
                  <a:pt x="931267" y="113396"/>
                  <a:pt x="923035" y="103517"/>
                </a:cubicBezTo>
                <a:cubicBezTo>
                  <a:pt x="910172" y="88081"/>
                  <a:pt x="888940" y="83525"/>
                  <a:pt x="871277" y="77637"/>
                </a:cubicBezTo>
                <a:cubicBezTo>
                  <a:pt x="831020" y="80513"/>
                  <a:pt x="790252" y="79250"/>
                  <a:pt x="750507" y="86264"/>
                </a:cubicBezTo>
                <a:cubicBezTo>
                  <a:pt x="740297" y="88066"/>
                  <a:pt x="733901" y="98881"/>
                  <a:pt x="724628" y="103517"/>
                </a:cubicBezTo>
                <a:cubicBezTo>
                  <a:pt x="691310" y="120176"/>
                  <a:pt x="700148" y="102467"/>
                  <a:pt x="664243" y="129396"/>
                </a:cubicBezTo>
                <a:cubicBezTo>
                  <a:pt x="577054" y="194789"/>
                  <a:pt x="678747" y="139399"/>
                  <a:pt x="595231" y="181154"/>
                </a:cubicBezTo>
                <a:cubicBezTo>
                  <a:pt x="520528" y="162479"/>
                  <a:pt x="601400" y="185347"/>
                  <a:pt x="526220" y="155275"/>
                </a:cubicBezTo>
                <a:cubicBezTo>
                  <a:pt x="509335" y="148521"/>
                  <a:pt x="491715" y="143773"/>
                  <a:pt x="474462" y="138022"/>
                </a:cubicBezTo>
                <a:cubicBezTo>
                  <a:pt x="465835" y="135146"/>
                  <a:pt x="457404" y="131601"/>
                  <a:pt x="448582" y="129396"/>
                </a:cubicBezTo>
                <a:cubicBezTo>
                  <a:pt x="399853" y="117214"/>
                  <a:pt x="425702" y="123095"/>
                  <a:pt x="370945" y="112143"/>
                </a:cubicBezTo>
                <a:cubicBezTo>
                  <a:pt x="311620" y="72593"/>
                  <a:pt x="338858" y="84194"/>
                  <a:pt x="293307" y="69011"/>
                </a:cubicBezTo>
                <a:cubicBezTo>
                  <a:pt x="284681" y="63260"/>
                  <a:pt x="276701" y="56394"/>
                  <a:pt x="267428" y="51758"/>
                </a:cubicBezTo>
                <a:cubicBezTo>
                  <a:pt x="246195" y="41142"/>
                  <a:pt x="209663" y="37817"/>
                  <a:pt x="189790" y="34505"/>
                </a:cubicBezTo>
                <a:lnTo>
                  <a:pt x="189790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3" name="Straight Connector 12"/>
          <p:cNvCxnSpPr/>
          <p:nvPr/>
        </p:nvCxnSpPr>
        <p:spPr>
          <a:xfrm>
            <a:off x="1828800" y="2285999"/>
            <a:ext cx="1712340" cy="1520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14600" y="1477272"/>
            <a:ext cx="1712340" cy="1520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828800" y="1477272"/>
            <a:ext cx="685800" cy="808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541140" y="2997678"/>
            <a:ext cx="685800" cy="808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819400" y="2590800"/>
            <a:ext cx="61818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" name="TextBox 27"/>
          <p:cNvSpPr txBox="1"/>
          <p:nvPr/>
        </p:nvSpPr>
        <p:spPr>
          <a:xfrm>
            <a:off x="1981200" y="2534474"/>
            <a:ext cx="146505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600" dirty="0" smtClean="0"/>
              <a:t>(component centroid)</a:t>
            </a:r>
            <a:endParaRPr lang="en-ZA" sz="6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3190339" y="668545"/>
            <a:ext cx="685800" cy="808727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03607" y="1902768"/>
            <a:ext cx="22443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900" dirty="0"/>
              <a:t>v</a:t>
            </a:r>
            <a:r>
              <a:rPr lang="en-ZA" sz="900" dirty="0" smtClean="0"/>
              <a:t>ector w = [  -sin(u), cos(u)   ]</a:t>
            </a:r>
            <a:endParaRPr lang="en-ZA" sz="9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037942" y="1295400"/>
            <a:ext cx="838197" cy="782849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954194" y="553129"/>
            <a:ext cx="1406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900" dirty="0"/>
              <a:t>v</a:t>
            </a:r>
            <a:r>
              <a:rPr lang="en-ZA" sz="900" dirty="0" smtClean="0"/>
              <a:t>ector u = [ cos(u),sin(u)  ]</a:t>
            </a:r>
            <a:endParaRPr lang="en-ZA" sz="900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2105561" y="1984795"/>
            <a:ext cx="1704439" cy="1520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 38"/>
          <p:cNvSpPr/>
          <p:nvPr/>
        </p:nvSpPr>
        <p:spPr>
          <a:xfrm>
            <a:off x="1825625" y="1968500"/>
            <a:ext cx="1984375" cy="1841500"/>
          </a:xfrm>
          <a:custGeom>
            <a:avLst/>
            <a:gdLst>
              <a:gd name="connsiteX0" fmla="*/ 0 w 1984375"/>
              <a:gd name="connsiteY0" fmla="*/ 317500 h 1841500"/>
              <a:gd name="connsiteX1" fmla="*/ 266700 w 1984375"/>
              <a:gd name="connsiteY1" fmla="*/ 0 h 1841500"/>
              <a:gd name="connsiteX2" fmla="*/ 1984375 w 1984375"/>
              <a:gd name="connsiteY2" fmla="*/ 1539875 h 1841500"/>
              <a:gd name="connsiteX3" fmla="*/ 1714500 w 1984375"/>
              <a:gd name="connsiteY3" fmla="*/ 1841500 h 1841500"/>
              <a:gd name="connsiteX4" fmla="*/ 0 w 1984375"/>
              <a:gd name="connsiteY4" fmla="*/ 317500 h 184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4375" h="1841500">
                <a:moveTo>
                  <a:pt x="0" y="317500"/>
                </a:moveTo>
                <a:lnTo>
                  <a:pt x="266700" y="0"/>
                </a:lnTo>
                <a:lnTo>
                  <a:pt x="1984375" y="1539875"/>
                </a:lnTo>
                <a:lnTo>
                  <a:pt x="1714500" y="1841500"/>
                </a:lnTo>
                <a:lnTo>
                  <a:pt x="0" y="317500"/>
                </a:lnTo>
                <a:close/>
              </a:path>
            </a:pathLst>
          </a:custGeom>
          <a:solidFill>
            <a:srgbClr val="CC00CC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0" name="TextBox 39"/>
          <p:cNvSpPr txBox="1"/>
          <p:nvPr/>
        </p:nvSpPr>
        <p:spPr>
          <a:xfrm>
            <a:off x="3810000" y="36576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700" dirty="0" smtClean="0"/>
              <a:t>Not interested in this half of component</a:t>
            </a:r>
            <a:endParaRPr lang="en-ZA" dirty="0"/>
          </a:p>
        </p:txBody>
      </p:sp>
      <p:cxnSp>
        <p:nvCxnSpPr>
          <p:cNvPr id="42" name="Straight Arrow Connector 41"/>
          <p:cNvCxnSpPr>
            <a:stCxn id="40" idx="1"/>
          </p:cNvCxnSpPr>
          <p:nvPr/>
        </p:nvCxnSpPr>
        <p:spPr>
          <a:xfrm flipH="1" flipV="1">
            <a:off x="3533239" y="3657600"/>
            <a:ext cx="276761" cy="1538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447800" y="533401"/>
            <a:ext cx="3200400" cy="3733799"/>
          </a:xfrm>
          <a:prstGeom prst="straightConnector1">
            <a:avLst/>
          </a:prstGeom>
          <a:ln w="31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143000" y="1143000"/>
            <a:ext cx="4191000" cy="3733800"/>
          </a:xfrm>
          <a:prstGeom prst="straightConnector1">
            <a:avLst/>
          </a:prstGeom>
          <a:ln w="31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2921000" y="271145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2" name="Oval 61"/>
          <p:cNvSpPr/>
          <p:nvPr/>
        </p:nvSpPr>
        <p:spPr>
          <a:xfrm>
            <a:off x="3073400" y="286385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3" name="Oval 62"/>
          <p:cNvSpPr/>
          <p:nvPr/>
        </p:nvSpPr>
        <p:spPr>
          <a:xfrm>
            <a:off x="3246118" y="300529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4" name="Oval 63"/>
          <p:cNvSpPr/>
          <p:nvPr/>
        </p:nvSpPr>
        <p:spPr>
          <a:xfrm>
            <a:off x="3404868" y="314579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5" name="Oval 64"/>
          <p:cNvSpPr/>
          <p:nvPr/>
        </p:nvSpPr>
        <p:spPr>
          <a:xfrm>
            <a:off x="3572608" y="329819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6" name="Oval 65"/>
          <p:cNvSpPr/>
          <p:nvPr/>
        </p:nvSpPr>
        <p:spPr>
          <a:xfrm>
            <a:off x="3722369" y="342773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7" name="Oval 66"/>
          <p:cNvSpPr/>
          <p:nvPr/>
        </p:nvSpPr>
        <p:spPr>
          <a:xfrm>
            <a:off x="2692402" y="2499362"/>
            <a:ext cx="45719" cy="4571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8" name="Oval 67"/>
          <p:cNvSpPr/>
          <p:nvPr/>
        </p:nvSpPr>
        <p:spPr>
          <a:xfrm>
            <a:off x="2565400" y="2392681"/>
            <a:ext cx="45719" cy="4571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9" name="Oval 68"/>
          <p:cNvSpPr/>
          <p:nvPr/>
        </p:nvSpPr>
        <p:spPr>
          <a:xfrm>
            <a:off x="2438400" y="2278381"/>
            <a:ext cx="45719" cy="4571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0" name="Oval 69"/>
          <p:cNvSpPr/>
          <p:nvPr/>
        </p:nvSpPr>
        <p:spPr>
          <a:xfrm>
            <a:off x="2266950" y="2133600"/>
            <a:ext cx="45719" cy="4571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1" name="Oval 70"/>
          <p:cNvSpPr/>
          <p:nvPr/>
        </p:nvSpPr>
        <p:spPr>
          <a:xfrm>
            <a:off x="2120900" y="1987550"/>
            <a:ext cx="45719" cy="4571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2" name="Left Brace 71"/>
          <p:cNvSpPr/>
          <p:nvPr/>
        </p:nvSpPr>
        <p:spPr>
          <a:xfrm rot="18525620">
            <a:off x="3315670" y="3219007"/>
            <a:ext cx="199127" cy="2690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3" name="TextBox 72"/>
          <p:cNvSpPr txBox="1"/>
          <p:nvPr/>
        </p:nvSpPr>
        <p:spPr>
          <a:xfrm rot="2416358">
            <a:off x="2690463" y="3237279"/>
            <a:ext cx="9906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700" dirty="0" smtClean="0"/>
              <a:t>S = 10% b increments</a:t>
            </a:r>
            <a:endParaRPr lang="en-ZA" dirty="0"/>
          </a:p>
        </p:txBody>
      </p:sp>
      <p:cxnSp>
        <p:nvCxnSpPr>
          <p:cNvPr id="75" name="Straight Connector 74"/>
          <p:cNvCxnSpPr/>
          <p:nvPr/>
        </p:nvCxnSpPr>
        <p:spPr>
          <a:xfrm flipH="1">
            <a:off x="1588828" y="2260600"/>
            <a:ext cx="265631" cy="31750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3276600" y="3797300"/>
            <a:ext cx="265631" cy="31750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1720850" y="2442554"/>
            <a:ext cx="762634" cy="6816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 flipV="1">
            <a:off x="2635884" y="3276600"/>
            <a:ext cx="773531" cy="6887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421413" y="3032709"/>
            <a:ext cx="37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b</a:t>
            </a:r>
            <a:endParaRPr lang="en-ZA" dirty="0"/>
          </a:p>
        </p:txBody>
      </p:sp>
      <p:cxnSp>
        <p:nvCxnSpPr>
          <p:cNvPr id="87" name="Straight Connector 86"/>
          <p:cNvCxnSpPr/>
          <p:nvPr/>
        </p:nvCxnSpPr>
        <p:spPr>
          <a:xfrm>
            <a:off x="2292350" y="1270000"/>
            <a:ext cx="223521" cy="209552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1602104" y="2076447"/>
            <a:ext cx="223521" cy="209552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2057400" y="1374776"/>
            <a:ext cx="346711" cy="377824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1676400" y="1906438"/>
            <a:ext cx="231513" cy="250021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828800" y="1641077"/>
            <a:ext cx="37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a</a:t>
            </a:r>
            <a:endParaRPr lang="en-ZA" dirty="0"/>
          </a:p>
        </p:txBody>
      </p:sp>
      <p:cxnSp>
        <p:nvCxnSpPr>
          <p:cNvPr id="99" name="Straight Arrow Connector 98"/>
          <p:cNvCxnSpPr/>
          <p:nvPr/>
        </p:nvCxnSpPr>
        <p:spPr>
          <a:xfrm flipV="1">
            <a:off x="2150438" y="1282700"/>
            <a:ext cx="630862" cy="72036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2302838" y="1435100"/>
            <a:ext cx="630862" cy="72036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2455238" y="1587500"/>
            <a:ext cx="630862" cy="72036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V="1">
            <a:off x="2607638" y="1695450"/>
            <a:ext cx="630862" cy="72036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2730500" y="1790700"/>
            <a:ext cx="630862" cy="72036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2844800" y="1905000"/>
            <a:ext cx="630862" cy="72036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1">
            <a:off x="2931488" y="2010131"/>
            <a:ext cx="630862" cy="72036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V="1">
            <a:off x="3105150" y="2149831"/>
            <a:ext cx="630862" cy="72036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3257550" y="2302231"/>
            <a:ext cx="630862" cy="72036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3409950" y="2454631"/>
            <a:ext cx="630862" cy="72036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3604588" y="2594331"/>
            <a:ext cx="630862" cy="72036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746500" y="2708631"/>
            <a:ext cx="630862" cy="72036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5562600" y="282702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2" name="Oval 111"/>
          <p:cNvSpPr/>
          <p:nvPr/>
        </p:nvSpPr>
        <p:spPr>
          <a:xfrm>
            <a:off x="5692138" y="2822437"/>
            <a:ext cx="45719" cy="4571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5" name="Oval 114"/>
          <p:cNvSpPr/>
          <p:nvPr/>
        </p:nvSpPr>
        <p:spPr>
          <a:xfrm>
            <a:off x="4377362" y="2696280"/>
            <a:ext cx="45719" cy="45719"/>
          </a:xfrm>
          <a:prstGeom prst="ellips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6" name="Oval 115"/>
          <p:cNvSpPr/>
          <p:nvPr/>
        </p:nvSpPr>
        <p:spPr>
          <a:xfrm>
            <a:off x="3184033" y="4013398"/>
            <a:ext cx="45719" cy="45719"/>
          </a:xfrm>
          <a:prstGeom prst="ellips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7" name="Oval 116"/>
          <p:cNvSpPr/>
          <p:nvPr/>
        </p:nvSpPr>
        <p:spPr>
          <a:xfrm>
            <a:off x="5659119" y="3144276"/>
            <a:ext cx="45719" cy="45719"/>
          </a:xfrm>
          <a:prstGeom prst="ellips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8" name="TextBox 117"/>
          <p:cNvSpPr txBox="1"/>
          <p:nvPr/>
        </p:nvSpPr>
        <p:spPr>
          <a:xfrm>
            <a:off x="5737857" y="3027680"/>
            <a:ext cx="41148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050" dirty="0" smtClean="0"/>
              <a:t>Ep1’s </a:t>
            </a:r>
            <a:r>
              <a:rPr lang="en-ZA" sz="1050" dirty="0" smtClean="0"/>
              <a:t>= O(</a:t>
            </a:r>
            <a:r>
              <a:rPr lang="en-ZA" sz="1050" dirty="0" err="1" smtClean="0"/>
              <a:t>x,y</a:t>
            </a:r>
            <a:r>
              <a:rPr lang="en-ZA" sz="1050" dirty="0" smtClean="0"/>
              <a:t>) – </a:t>
            </a:r>
            <a:r>
              <a:rPr lang="en-ZA" sz="1050" dirty="0" err="1" smtClean="0"/>
              <a:t>lineLength</a:t>
            </a:r>
            <a:r>
              <a:rPr lang="en-ZA" sz="1050" dirty="0" smtClean="0"/>
              <a:t> * direction u(</a:t>
            </a:r>
            <a:r>
              <a:rPr lang="en-ZA" sz="1050" dirty="0" err="1" smtClean="0"/>
              <a:t>x,y</a:t>
            </a:r>
            <a:r>
              <a:rPr lang="en-ZA" sz="1050" dirty="0" smtClean="0"/>
              <a:t>)</a:t>
            </a:r>
          </a:p>
          <a:p>
            <a:r>
              <a:rPr lang="en-ZA" sz="1050" dirty="0"/>
              <a:t>EP2’s  = O(</a:t>
            </a:r>
            <a:r>
              <a:rPr lang="en-ZA" sz="1050" dirty="0" err="1"/>
              <a:t>x,y</a:t>
            </a:r>
            <a:r>
              <a:rPr lang="en-ZA" sz="1050" dirty="0"/>
              <a:t>) </a:t>
            </a:r>
            <a:r>
              <a:rPr lang="en-ZA" sz="1050" dirty="0" smtClean="0"/>
              <a:t>+ </a:t>
            </a:r>
            <a:r>
              <a:rPr lang="en-ZA" sz="1050" dirty="0" err="1"/>
              <a:t>lineLength</a:t>
            </a:r>
            <a:r>
              <a:rPr lang="en-ZA" sz="1050" dirty="0"/>
              <a:t> * direction u(</a:t>
            </a:r>
            <a:r>
              <a:rPr lang="en-ZA" sz="1050" dirty="0" err="1"/>
              <a:t>x,y</a:t>
            </a:r>
            <a:r>
              <a:rPr lang="en-ZA" sz="1050" dirty="0" smtClean="0"/>
              <a:t>)</a:t>
            </a:r>
            <a:endParaRPr lang="en-ZA" sz="1050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3206893" y="3426659"/>
            <a:ext cx="537538" cy="60959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9" idx="0"/>
          </p:cNvCxnSpPr>
          <p:nvPr/>
        </p:nvCxnSpPr>
        <p:spPr>
          <a:xfrm flipV="1">
            <a:off x="1825625" y="459432"/>
            <a:ext cx="28834" cy="1826568"/>
          </a:xfrm>
          <a:prstGeom prst="line">
            <a:avLst/>
          </a:prstGeom>
          <a:ln w="12700">
            <a:solidFill>
              <a:srgbClr val="99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39" idx="0"/>
          </p:cNvCxnSpPr>
          <p:nvPr/>
        </p:nvCxnSpPr>
        <p:spPr>
          <a:xfrm flipH="1">
            <a:off x="609600" y="2286000"/>
            <a:ext cx="1216025" cy="15240"/>
          </a:xfrm>
          <a:prstGeom prst="line">
            <a:avLst/>
          </a:prstGeom>
          <a:ln w="12700">
            <a:solidFill>
              <a:srgbClr val="99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 flipV="1">
            <a:off x="4226940" y="459432"/>
            <a:ext cx="8511" cy="2524985"/>
          </a:xfrm>
          <a:prstGeom prst="line">
            <a:avLst/>
          </a:prstGeom>
          <a:ln w="12700">
            <a:solidFill>
              <a:srgbClr val="99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39" idx="3"/>
          </p:cNvCxnSpPr>
          <p:nvPr/>
        </p:nvCxnSpPr>
        <p:spPr>
          <a:xfrm flipH="1">
            <a:off x="609600" y="3810000"/>
            <a:ext cx="2930525" cy="1489"/>
          </a:xfrm>
          <a:prstGeom prst="line">
            <a:avLst/>
          </a:prstGeom>
          <a:ln w="12700">
            <a:solidFill>
              <a:srgbClr val="99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0945" y="2357614"/>
            <a:ext cx="400110" cy="142240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ZA" sz="1400" dirty="0" smtClean="0"/>
              <a:t>CC_STAT_HEIGHT</a:t>
            </a:r>
            <a:endParaRPr lang="en-ZA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1840042" y="0"/>
            <a:ext cx="2386898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ZA" sz="1400" dirty="0" smtClean="0"/>
              <a:t>CC_STAT_WIDTH</a:t>
            </a:r>
            <a:endParaRPr lang="en-ZA" sz="1400" dirty="0"/>
          </a:p>
        </p:txBody>
      </p:sp>
    </p:spTree>
    <p:extLst>
      <p:ext uri="{BB962C8B-B14F-4D97-AF65-F5344CB8AC3E}">
        <p14:creationId xmlns:p14="http://schemas.microsoft.com/office/powerpoint/2010/main" val="933795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250</Words>
  <Application>Microsoft Office PowerPoint</Application>
  <PresentationFormat>On-screen Show (4:3)</PresentationFormat>
  <Paragraphs>44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JW</dc:creator>
  <cp:lastModifiedBy>JW</cp:lastModifiedBy>
  <cp:revision>22</cp:revision>
  <dcterms:created xsi:type="dcterms:W3CDTF">2017-02-02T07:04:05Z</dcterms:created>
  <dcterms:modified xsi:type="dcterms:W3CDTF">2017-02-02T12:28:47Z</dcterms:modified>
</cp:coreProperties>
</file>