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2" r:id="rId5"/>
    <p:sldId id="258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5B57A-A86B-4EC1-A265-AD772F062FC7}" type="datetimeFigureOut">
              <a:rPr lang="en-ZA" smtClean="0"/>
              <a:t>2017/03/14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11EC-0DC1-4421-93A2-C7B63A8FC58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81231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5B57A-A86B-4EC1-A265-AD772F062FC7}" type="datetimeFigureOut">
              <a:rPr lang="en-ZA" smtClean="0"/>
              <a:t>2017/03/14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11EC-0DC1-4421-93A2-C7B63A8FC58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2878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5B57A-A86B-4EC1-A265-AD772F062FC7}" type="datetimeFigureOut">
              <a:rPr lang="en-ZA" smtClean="0"/>
              <a:t>2017/03/14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11EC-0DC1-4421-93A2-C7B63A8FC58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65007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5B57A-A86B-4EC1-A265-AD772F062FC7}" type="datetimeFigureOut">
              <a:rPr lang="en-ZA" smtClean="0"/>
              <a:t>2017/03/14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11EC-0DC1-4421-93A2-C7B63A8FC58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37954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5B57A-A86B-4EC1-A265-AD772F062FC7}" type="datetimeFigureOut">
              <a:rPr lang="en-ZA" smtClean="0"/>
              <a:t>2017/03/14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11EC-0DC1-4421-93A2-C7B63A8FC58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54831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5B57A-A86B-4EC1-A265-AD772F062FC7}" type="datetimeFigureOut">
              <a:rPr lang="en-ZA" smtClean="0"/>
              <a:t>2017/03/14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11EC-0DC1-4421-93A2-C7B63A8FC58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8545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5B57A-A86B-4EC1-A265-AD772F062FC7}" type="datetimeFigureOut">
              <a:rPr lang="en-ZA" smtClean="0"/>
              <a:t>2017/03/14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11EC-0DC1-4421-93A2-C7B63A8FC58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50994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5B57A-A86B-4EC1-A265-AD772F062FC7}" type="datetimeFigureOut">
              <a:rPr lang="en-ZA" smtClean="0"/>
              <a:t>2017/03/14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11EC-0DC1-4421-93A2-C7B63A8FC58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71116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5B57A-A86B-4EC1-A265-AD772F062FC7}" type="datetimeFigureOut">
              <a:rPr lang="en-ZA" smtClean="0"/>
              <a:t>2017/03/14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11EC-0DC1-4421-93A2-C7B63A8FC58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96499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5B57A-A86B-4EC1-A265-AD772F062FC7}" type="datetimeFigureOut">
              <a:rPr lang="en-ZA" smtClean="0"/>
              <a:t>2017/03/14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11EC-0DC1-4421-93A2-C7B63A8FC58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17558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5B57A-A86B-4EC1-A265-AD772F062FC7}" type="datetimeFigureOut">
              <a:rPr lang="en-ZA" smtClean="0"/>
              <a:t>2017/03/14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11EC-0DC1-4421-93A2-C7B63A8FC58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40630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5B57A-A86B-4EC1-A265-AD772F062FC7}" type="datetimeFigureOut">
              <a:rPr lang="en-ZA" smtClean="0"/>
              <a:t>2017/03/14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211EC-0DC1-4421-93A2-C7B63A8FC58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71714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 smtClean="0"/>
              <a:t>Your last email with my comments (in blue)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 smtClean="0"/>
              <a:t>Jonathan Winnaar</a:t>
            </a:r>
          </a:p>
          <a:p>
            <a:r>
              <a:rPr lang="en-ZA" dirty="0" smtClean="0"/>
              <a:t>18 Nov 2016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56272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477426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ZA" dirty="0" smtClean="0"/>
              <a:t>With </a:t>
            </a:r>
            <a:r>
              <a:rPr lang="en-ZA" dirty="0"/>
              <a:t>regards to the use of </a:t>
            </a:r>
            <a:r>
              <a:rPr lang="en-ZA" dirty="0" smtClean="0"/>
              <a:t>profile:</a:t>
            </a:r>
          </a:p>
          <a:p>
            <a:r>
              <a:rPr lang="en-ZA" dirty="0" smtClean="0"/>
              <a:t>the </a:t>
            </a:r>
            <a:r>
              <a:rPr lang="en-ZA" dirty="0"/>
              <a:t>line of pixels are taken in the direction across  the </a:t>
            </a:r>
            <a:r>
              <a:rPr lang="en-ZA" dirty="0" smtClean="0"/>
              <a:t>edge</a:t>
            </a:r>
          </a:p>
          <a:p>
            <a:r>
              <a:rPr lang="en-ZA" dirty="0" smtClean="0"/>
              <a:t>(edge </a:t>
            </a:r>
            <a:r>
              <a:rPr lang="en-ZA" dirty="0"/>
              <a:t>direction at the "centre" of the 'box' I drew; the box is obtained by finding the min/max extents of the connected component the edge pixel comes from, in the orthogonal direction, i.e. tangent to  edge, or 90 degrees from it</a:t>
            </a:r>
            <a:r>
              <a:rPr lang="en-ZA" dirty="0" smtClean="0"/>
              <a:t>).</a:t>
            </a:r>
          </a:p>
          <a:p>
            <a:pPr lvl="1"/>
            <a:r>
              <a:rPr lang="en-ZA" dirty="0" smtClean="0">
                <a:solidFill>
                  <a:srgbClr val="0070C0"/>
                </a:solidFill>
              </a:rPr>
              <a:t>Edge direction at the centre of box</a:t>
            </a:r>
          </a:p>
          <a:p>
            <a:pPr lvl="1"/>
            <a:r>
              <a:rPr lang="en-ZA" dirty="0" smtClean="0">
                <a:solidFill>
                  <a:srgbClr val="0070C0"/>
                </a:solidFill>
              </a:rPr>
              <a:t>Box in sand ripple</a:t>
            </a:r>
          </a:p>
          <a:p>
            <a:pPr lvl="2"/>
            <a:r>
              <a:rPr lang="en-ZA" dirty="0" smtClean="0">
                <a:solidFill>
                  <a:srgbClr val="0070C0"/>
                </a:solidFill>
              </a:rPr>
              <a:t>Min &amp; max extends of connected pixels</a:t>
            </a:r>
          </a:p>
          <a:p>
            <a:pPr lvl="3"/>
            <a:endParaRPr lang="en-ZA" dirty="0" smtClean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22274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Several sample lines parallel to this initial line (on either side) are also taken, and their profiles compared.</a:t>
            </a:r>
          </a:p>
          <a:p>
            <a:pPr lvl="1"/>
            <a:r>
              <a:rPr lang="en-ZA" dirty="0" smtClean="0">
                <a:solidFill>
                  <a:srgbClr val="0070C0"/>
                </a:solidFill>
              </a:rPr>
              <a:t>Yes, which is what I was trying to indicate with picture</a:t>
            </a:r>
            <a:r>
              <a:rPr lang="en-ZA" dirty="0" smtClean="0"/>
              <a:t/>
            </a:r>
            <a:br>
              <a:rPr lang="en-ZA" dirty="0" smtClean="0"/>
            </a:br>
            <a:endParaRPr lang="en-ZA" dirty="0" smtClean="0"/>
          </a:p>
          <a:p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64" r="2650" b="44731"/>
          <a:stretch/>
        </p:blipFill>
        <p:spPr>
          <a:xfrm>
            <a:off x="3900055" y="4042509"/>
            <a:ext cx="5257800" cy="280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920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ZA" dirty="0" smtClean="0"/>
              <a:t>The point of the profiles is to have a 'model' that can be used to reject/accept</a:t>
            </a:r>
            <a:r>
              <a:rPr lang="en-ZA" b="1" dirty="0" smtClean="0"/>
              <a:t> connected components</a:t>
            </a:r>
            <a:r>
              <a:rPr lang="en-ZA" dirty="0" smtClean="0"/>
              <a:t> - built using region growing -  that are ripples or non-ripples. However, it can also be used to decide if </a:t>
            </a:r>
            <a:r>
              <a:rPr lang="en-ZA" b="1" dirty="0" smtClean="0"/>
              <a:t>some part</a:t>
            </a:r>
            <a:r>
              <a:rPr lang="en-ZA" dirty="0" smtClean="0"/>
              <a:t> of a connected components is actual the edge of an object. The only way to decide this is to take the edge profiles and examine them for intensity peaks/dips, rising regions etc. So you could, for example, take all the profiles and 'average them'; this would suppress noise and emphasize common structures, like the big bulge that corresponds to the ripple. </a:t>
            </a:r>
          </a:p>
          <a:p>
            <a:r>
              <a:rPr lang="en-ZA" dirty="0" smtClean="0">
                <a:solidFill>
                  <a:srgbClr val="0070C0"/>
                </a:solidFill>
              </a:rPr>
              <a:t>Region growing</a:t>
            </a:r>
          </a:p>
          <a:p>
            <a:pPr lvl="1"/>
            <a:r>
              <a:rPr lang="en-ZA" dirty="0" smtClean="0">
                <a:solidFill>
                  <a:srgbClr val="0070C0"/>
                </a:solidFill>
              </a:rPr>
              <a:t>I have regions</a:t>
            </a:r>
          </a:p>
          <a:p>
            <a:r>
              <a:rPr lang="en-ZA" dirty="0" smtClean="0">
                <a:solidFill>
                  <a:srgbClr val="0070C0"/>
                </a:solidFill>
              </a:rPr>
              <a:t>Profiles</a:t>
            </a:r>
          </a:p>
          <a:p>
            <a:pPr lvl="1"/>
            <a:r>
              <a:rPr lang="en-ZA" dirty="0" smtClean="0">
                <a:solidFill>
                  <a:srgbClr val="0070C0"/>
                </a:solidFill>
              </a:rPr>
              <a:t>Use profiles to classify regions as either sand ripples or not</a:t>
            </a:r>
          </a:p>
          <a:p>
            <a:pPr lvl="2"/>
            <a:r>
              <a:rPr lang="en-ZA" dirty="0" smtClean="0">
                <a:solidFill>
                  <a:srgbClr val="0070C0"/>
                </a:solidFill>
              </a:rPr>
              <a:t>take profiles &amp; examine them for peaks/dips</a:t>
            </a:r>
          </a:p>
          <a:p>
            <a:pPr lvl="3"/>
            <a:r>
              <a:rPr lang="en-ZA" dirty="0" smtClean="0">
                <a:solidFill>
                  <a:srgbClr val="0070C0"/>
                </a:solidFill>
              </a:rPr>
              <a:t>Take all profiles-&gt;average them</a:t>
            </a:r>
          </a:p>
          <a:p>
            <a:pPr lvl="4"/>
            <a:r>
              <a:rPr lang="en-ZA" dirty="0" smtClean="0">
                <a:solidFill>
                  <a:srgbClr val="0070C0"/>
                </a:solidFill>
              </a:rPr>
              <a:t>Bulge will </a:t>
            </a:r>
            <a:r>
              <a:rPr lang="en-ZA" dirty="0" err="1" smtClean="0">
                <a:solidFill>
                  <a:srgbClr val="0070C0"/>
                </a:solidFill>
              </a:rPr>
              <a:t>dominmate</a:t>
            </a:r>
            <a:r>
              <a:rPr lang="en-ZA" dirty="0" smtClean="0">
                <a:solidFill>
                  <a:srgbClr val="0070C0"/>
                </a:solidFill>
              </a:rPr>
              <a:t> -&gt; </a:t>
            </a:r>
            <a:r>
              <a:rPr lang="en-ZA" dirty="0" err="1" smtClean="0">
                <a:solidFill>
                  <a:srgbClr val="0070C0"/>
                </a:solidFill>
              </a:rPr>
              <a:t>indicatingripple</a:t>
            </a:r>
            <a:endParaRPr lang="en-ZA" dirty="0" smtClean="0">
              <a:solidFill>
                <a:srgbClr val="0070C0"/>
              </a:solidFill>
            </a:endParaRPr>
          </a:p>
          <a:p>
            <a:pPr lvl="4"/>
            <a:r>
              <a:rPr lang="en-ZA" dirty="0" smtClean="0">
                <a:solidFill>
                  <a:srgbClr val="0070C0"/>
                </a:solidFill>
              </a:rPr>
              <a:t>This will also suppress noise</a:t>
            </a:r>
          </a:p>
          <a:p>
            <a:pPr lvl="1"/>
            <a:r>
              <a:rPr lang="en-ZA" dirty="0" smtClean="0">
                <a:solidFill>
                  <a:srgbClr val="0070C0"/>
                </a:solidFill>
              </a:rPr>
              <a:t>Can also be used to  identify found region’s edge</a:t>
            </a:r>
            <a:endParaRPr lang="en-ZA" dirty="0">
              <a:solidFill>
                <a:srgbClr val="0070C0"/>
              </a:solidFill>
            </a:endParaRPr>
          </a:p>
          <a:p>
            <a:pPr lvl="2"/>
            <a:r>
              <a:rPr lang="en-ZA" dirty="0" smtClean="0"/>
              <a:t/>
            </a:r>
            <a:br>
              <a:rPr lang="en-ZA" dirty="0" smtClean="0"/>
            </a:br>
            <a:r>
              <a:rPr lang="en-ZA" dirty="0" smtClean="0"/>
              <a:t/>
            </a:r>
            <a:br>
              <a:rPr lang="en-ZA" dirty="0" smtClean="0"/>
            </a:br>
            <a:endParaRPr lang="en-ZA" dirty="0" smtClean="0"/>
          </a:p>
          <a:p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64" r="2650" b="44731"/>
          <a:stretch/>
        </p:blipFill>
        <p:spPr>
          <a:xfrm>
            <a:off x="5243945" y="4827829"/>
            <a:ext cx="3810000" cy="203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667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Basically, any 'rule' you can come up with from</a:t>
            </a:r>
            <a:r>
              <a:rPr lang="en-ZA" b="1" dirty="0" smtClean="0"/>
              <a:t> inspecting example profiles </a:t>
            </a:r>
            <a:r>
              <a:rPr lang="en-ZA" dirty="0" smtClean="0"/>
              <a:t>can be used to try and decide if a 'segment' is simply a ripple or something more interesting and if it is more interesting, what it is, and where the object boundary lies.  </a:t>
            </a:r>
            <a:br>
              <a:rPr lang="en-ZA" dirty="0" smtClean="0"/>
            </a:br>
            <a:r>
              <a:rPr lang="en-ZA" dirty="0" smtClean="0"/>
              <a:t/>
            </a:r>
            <a:br>
              <a:rPr lang="en-ZA" dirty="0" smtClean="0"/>
            </a:b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944372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ZA" dirty="0" smtClean="0"/>
              <a:t>The only way to get a sense for these rules/heuristics, is to write some code that can extract these profiles and then plot them as a graph. It usually becomes clear if there is some pattern you can exploit. I really think that should be a priority? As soon as we have examples, we can look at them and think of better ways to exploit what they represent. </a:t>
            </a:r>
            <a:br>
              <a:rPr lang="en-ZA" dirty="0" smtClean="0"/>
            </a:br>
            <a:r>
              <a:rPr lang="en-ZA" dirty="0" smtClean="0">
                <a:solidFill>
                  <a:srgbClr val="0070C0"/>
                </a:solidFill>
              </a:rPr>
              <a:t>Agreed – code something &amp; display it</a:t>
            </a:r>
          </a:p>
          <a:p>
            <a:pPr lvl="1"/>
            <a:r>
              <a:rPr lang="en-ZA" dirty="0" smtClean="0">
                <a:solidFill>
                  <a:srgbClr val="0070C0"/>
                </a:solidFill>
              </a:rPr>
              <a:t>This way we have something to start with</a:t>
            </a:r>
          </a:p>
          <a:p>
            <a:pPr lvl="2"/>
            <a:r>
              <a:rPr lang="en-ZA" dirty="0" smtClean="0">
                <a:solidFill>
                  <a:srgbClr val="0070C0"/>
                </a:solidFill>
              </a:rPr>
              <a:t>Work our way further from that</a:t>
            </a:r>
            <a:r>
              <a:rPr lang="en-ZA" dirty="0" smtClean="0"/>
              <a:t/>
            </a:r>
            <a:br>
              <a:rPr lang="en-ZA" dirty="0" smtClean="0"/>
            </a:b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28498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PS I used models of profiles in my PhD many years ago to try and classify boundaries in brain tissue, so I am fond of them ;-)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42944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197</Words>
  <Application>Microsoft Office PowerPoint</Application>
  <PresentationFormat>On-screen Show (4:3)</PresentationFormat>
  <Paragraphs>27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Your last email with my comments (in blue)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JW</dc:creator>
  <cp:lastModifiedBy>JW</cp:lastModifiedBy>
  <cp:revision>17</cp:revision>
  <dcterms:created xsi:type="dcterms:W3CDTF">2016-11-14T21:05:20Z</dcterms:created>
  <dcterms:modified xsi:type="dcterms:W3CDTF">2017-03-14T07:58:14Z</dcterms:modified>
</cp:coreProperties>
</file>