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</p:sldMasterIdLst>
  <p:notesMasterIdLst>
    <p:notesMasterId r:id="rId20"/>
  </p:notesMasterIdLst>
  <p:sldIdLst>
    <p:sldId id="256" r:id="rId3"/>
    <p:sldId id="286" r:id="rId4"/>
    <p:sldId id="287" r:id="rId5"/>
    <p:sldId id="301" r:id="rId6"/>
    <p:sldId id="288" r:id="rId7"/>
    <p:sldId id="289" r:id="rId8"/>
    <p:sldId id="30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3" r:id="rId17"/>
    <p:sldId id="300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30" d="100"/>
          <a:sy n="130" d="100"/>
        </p:scale>
        <p:origin x="8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DA2B8D62-90FC-438F-A1AB-453520545E56}" type="datetime8">
              <a:rPr lang="en-US" smtClean="0"/>
              <a:t>1/15/2018 7:58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FAC-3214-40EF-979A-234B5446E79A}" type="datetime8">
              <a:rPr lang="en-US" smtClean="0">
                <a:solidFill>
                  <a:schemeClr val="tx2"/>
                </a:solidFill>
              </a:rPr>
              <a:t>1/15/2018 7:58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FE7B66-CDCA-4ABA-AA54-98F546EAF725}" type="datetime8">
              <a:rPr lang="en-US" smtClean="0">
                <a:solidFill>
                  <a:schemeClr val="tx2"/>
                </a:solidFill>
              </a:rPr>
              <a:t>1/15/2018 7:58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AAFD3CE8-3DFB-4511-BD6F-E6A291370368}" type="datetime8">
              <a:rPr lang="en-US" smtClean="0"/>
              <a:t>1/15/2018 7:58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80A5D16-86CF-4E66-90C3-6B416667B1F0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F6472903-4F25-48D1-874C-75E2AFAD8E60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E0526B53-29AD-4C85-9DF1-1B72B61B4BFC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50EAC9AF-B520-4174-9996-146B42989FF0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C04E266E-9355-4F14-AC40-443B0BED4F15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A69E4372-51B3-49C1-B5F1-1DEFDDBF8A2E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03B08E-BF38-487E-A7A6-7C282A2A4FC0}" type="datetime8">
              <a:rPr lang="en-US" smtClean="0"/>
              <a:t>1/15/2018 7:58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4C17C835-7B31-47A8-9C17-53310F7E8686}" type="datetime8">
              <a:rPr lang="en-US" smtClean="0">
                <a:solidFill>
                  <a:schemeClr val="tx2"/>
                </a:solidFill>
              </a:rPr>
              <a:t>1/15/2018 7:58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Version </a:t>
            </a:r>
            <a:r>
              <a:rPr lang="en-US" dirty="0"/>
              <a:t>Control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/>
              <a:t>Trunk has a history of </a:t>
            </a:r>
            <a:r>
              <a:rPr lang="en-CA" sz="2800" b="1" dirty="0"/>
              <a:t>changes</a:t>
            </a:r>
            <a:r>
              <a:rPr lang="en-CA" sz="2800" dirty="0"/>
              <a:t> as a file evolves. </a:t>
            </a:r>
          </a:p>
          <a:p>
            <a:r>
              <a:rPr lang="en-CA" sz="2800" dirty="0"/>
              <a:t>Diffs are the changes you made while editing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90" y="2708920"/>
            <a:ext cx="754922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Branches let us copy code into a separate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60848"/>
            <a:ext cx="4536504" cy="47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3688" y="1700808"/>
            <a:ext cx="4824536" cy="49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5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700808"/>
            <a:ext cx="5112568" cy="428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390528" cy="4709120"/>
          </a:xfrm>
        </p:spPr>
        <p:txBody>
          <a:bodyPr>
            <a:normAutofit/>
          </a:bodyPr>
          <a:lstStyle/>
          <a:p>
            <a:r>
              <a:rPr lang="en-CA" sz="2800" dirty="0"/>
              <a:t>VCS can automatically merge changes to different parts of a file.</a:t>
            </a:r>
          </a:p>
          <a:p>
            <a:r>
              <a:rPr lang="en-CA" sz="2800" b="1" dirty="0"/>
              <a:t>Conflicts</a:t>
            </a:r>
            <a:r>
              <a:rPr lang="en-CA" sz="2800" dirty="0"/>
              <a:t> can arise when changes appear that don’t gel</a:t>
            </a:r>
          </a:p>
        </p:txBody>
      </p:sp>
    </p:spTree>
    <p:extLst>
      <p:ext uri="{BB962C8B-B14F-4D97-AF65-F5344CB8AC3E}">
        <p14:creationId xmlns:p14="http://schemas.microsoft.com/office/powerpoint/2010/main" val="16676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fontAlgn="base"/>
            <a:r>
              <a:rPr lang="en-CA" sz="2800" dirty="0"/>
              <a:t>When changes overlap and contradict, the VCS reports a </a:t>
            </a:r>
            <a:r>
              <a:rPr lang="en-CA" sz="2800" b="1" dirty="0"/>
              <a:t>conflict</a:t>
            </a:r>
            <a:r>
              <a:rPr lang="en-CA" sz="2800" dirty="0"/>
              <a:t> and does not let you check in</a:t>
            </a:r>
          </a:p>
          <a:p>
            <a:pPr fontAlgn="base"/>
            <a:r>
              <a:rPr lang="en-CA" sz="2800" dirty="0"/>
              <a:t>You must check in a newer version that </a:t>
            </a:r>
            <a:r>
              <a:rPr lang="en-CA" sz="2800" b="1" dirty="0"/>
              <a:t>resolves</a:t>
            </a:r>
            <a:r>
              <a:rPr lang="en-CA" sz="2800" dirty="0"/>
              <a:t> this dilemma. </a:t>
            </a:r>
          </a:p>
          <a:p>
            <a:pPr fontAlgn="base"/>
            <a:r>
              <a:rPr lang="en-CA" sz="2800" b="1" dirty="0"/>
              <a:t>Re-apply your changes</a:t>
            </a:r>
            <a:r>
              <a:rPr lang="en-CA" sz="2800" dirty="0"/>
              <a:t>. </a:t>
            </a:r>
          </a:p>
          <a:p>
            <a:pPr lvl="1" fontAlgn="base"/>
            <a:r>
              <a:rPr lang="en-CA" sz="2800" dirty="0"/>
              <a:t>Sync to the latest version and re-apply your changes to this file: </a:t>
            </a:r>
          </a:p>
          <a:p>
            <a:pPr lvl="3" fontAlgn="base"/>
            <a:r>
              <a:rPr lang="en-CA" sz="2800" dirty="0"/>
              <a:t>Add hot dog to the list that already has cheese.</a:t>
            </a:r>
          </a:p>
        </p:txBody>
      </p:sp>
    </p:spTree>
    <p:extLst>
      <p:ext uri="{BB962C8B-B14F-4D97-AF65-F5344CB8AC3E}">
        <p14:creationId xmlns:p14="http://schemas.microsoft.com/office/powerpoint/2010/main" val="109864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Override their changes with yours</a:t>
            </a:r>
            <a:r>
              <a:rPr lang="en-CA" sz="2800" dirty="0"/>
              <a:t>. </a:t>
            </a:r>
          </a:p>
          <a:p>
            <a:pPr lvl="1" fontAlgn="base"/>
            <a:r>
              <a:rPr lang="en-CA" sz="2800" dirty="0"/>
              <a:t>Check out the latest version, copy over your version, and check your version in. </a:t>
            </a:r>
          </a:p>
          <a:p>
            <a:pPr lvl="2" fontAlgn="base"/>
            <a:r>
              <a:rPr lang="en-CA" sz="2800" dirty="0"/>
              <a:t>Removes cheese and replaces it with hot dog.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4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24944"/>
            <a:ext cx="5112568" cy="3602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Tagging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Lets you tag (label) any revision for easy reference. </a:t>
            </a:r>
          </a:p>
          <a:p>
            <a:r>
              <a:rPr lang="en-CA" sz="2800" dirty="0"/>
              <a:t>You can refer to “Release 1.0″ instead of a particular build number.</a:t>
            </a:r>
          </a:p>
        </p:txBody>
      </p:sp>
    </p:spTree>
    <p:extLst>
      <p:ext uri="{BB962C8B-B14F-4D97-AF65-F5344CB8AC3E}">
        <p14:creationId xmlns:p14="http://schemas.microsoft.com/office/powerpoint/2010/main" val="76971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http://betterexplained.com/articles/a-visual-guide-to-version-control/</a:t>
            </a:r>
          </a:p>
        </p:txBody>
      </p:sp>
    </p:spTree>
    <p:extLst>
      <p:ext uri="{BB962C8B-B14F-4D97-AF65-F5344CB8AC3E}">
        <p14:creationId xmlns:p14="http://schemas.microsoft.com/office/powerpoint/2010/main" val="31848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Version Control/Revision Control/Source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Lets you track your files over time</a:t>
            </a:r>
          </a:p>
          <a:p>
            <a:r>
              <a:rPr lang="en-CA" sz="2800" dirty="0"/>
              <a:t>You’ve probably have your own version control system</a:t>
            </a:r>
          </a:p>
          <a:p>
            <a:pPr lvl="1"/>
            <a:r>
              <a:rPr lang="en-CA" sz="2800" dirty="0"/>
              <a:t>ResumeOct2006.doc</a:t>
            </a:r>
          </a:p>
          <a:p>
            <a:pPr lvl="1"/>
            <a:r>
              <a:rPr lang="en-CA" sz="2800" dirty="0"/>
              <a:t>ResumeMar2007.doc</a:t>
            </a:r>
          </a:p>
          <a:p>
            <a:r>
              <a:rPr lang="en-CA" sz="2800" dirty="0"/>
              <a:t>Use “Save As”. </a:t>
            </a:r>
          </a:p>
          <a:p>
            <a:r>
              <a:rPr lang="en-CA" sz="2800" dirty="0"/>
              <a:t>New file does not obliterate the old one.</a:t>
            </a:r>
          </a:p>
          <a:p>
            <a:r>
              <a:rPr lang="en-CA" sz="2800" dirty="0"/>
              <a:t>Use a shared folder so other people can see and edit files</a:t>
            </a:r>
          </a:p>
          <a:p>
            <a:r>
              <a:rPr lang="en-CA" sz="2800" dirty="0"/>
              <a:t>Hopefully they rename the file before they save it</a:t>
            </a:r>
          </a:p>
        </p:txBody>
      </p:sp>
    </p:spTree>
    <p:extLst>
      <p:ext uri="{BB962C8B-B14F-4D97-AF65-F5344CB8AC3E}">
        <p14:creationId xmlns:p14="http://schemas.microsoft.com/office/powerpoint/2010/main" val="346581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We Need </a:t>
            </a:r>
            <a:br>
              <a:rPr lang="en-CA" dirty="0"/>
            </a:br>
            <a:r>
              <a:rPr lang="en-CA" dirty="0"/>
              <a:t>Version Control/Revision Control/Source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CA" sz="2800" b="1" dirty="0"/>
              <a:t>Backup and Restore. </a:t>
            </a:r>
          </a:p>
          <a:p>
            <a:pPr lvl="1"/>
            <a:r>
              <a:rPr lang="en-CA" sz="2800" dirty="0"/>
              <a:t>Files are saved as they are edited</a:t>
            </a:r>
          </a:p>
          <a:p>
            <a:pPr lvl="1"/>
            <a:r>
              <a:rPr lang="en-CA" sz="2800" dirty="0"/>
              <a:t>Jump to any moment in time</a:t>
            </a:r>
          </a:p>
          <a:p>
            <a:r>
              <a:rPr lang="en-CA" sz="2800" b="1" dirty="0"/>
              <a:t>Synchronization. </a:t>
            </a:r>
          </a:p>
          <a:p>
            <a:pPr lvl="1"/>
            <a:r>
              <a:rPr lang="en-CA" sz="2800" dirty="0"/>
              <a:t>Share files and stay up-to-date with the latest version.</a:t>
            </a:r>
          </a:p>
          <a:p>
            <a:r>
              <a:rPr lang="en-CA" sz="2800" b="1" dirty="0"/>
              <a:t>Short-term undo. </a:t>
            </a:r>
          </a:p>
          <a:p>
            <a:pPr lvl="1"/>
            <a:r>
              <a:rPr lang="en-CA" sz="2800" dirty="0"/>
              <a:t>Throw away your changes and go back to the “last known good” version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00202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We Need </a:t>
            </a:r>
            <a:br>
              <a:rPr lang="en-CA" dirty="0"/>
            </a:br>
            <a:r>
              <a:rPr lang="en-CA" dirty="0"/>
              <a:t>Version Control/Revision Control/Source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b="1" dirty="0"/>
              <a:t>Long-term undo. </a:t>
            </a:r>
          </a:p>
          <a:p>
            <a:pPr lvl="1"/>
            <a:r>
              <a:rPr lang="en-CA" sz="2800" dirty="0"/>
              <a:t>Suppose you made a change a year ago, and it had a bug. </a:t>
            </a:r>
          </a:p>
          <a:p>
            <a:pPr lvl="1"/>
            <a:r>
              <a:rPr lang="en-CA" sz="2800" dirty="0"/>
              <a:t>Jump back to the old version, and see what change was made that day.</a:t>
            </a:r>
          </a:p>
          <a:p>
            <a:r>
              <a:rPr lang="en-CA" sz="2800" b="1" dirty="0"/>
              <a:t>Track Changes. </a:t>
            </a:r>
          </a:p>
          <a:p>
            <a:pPr lvl="1"/>
            <a:r>
              <a:rPr lang="en-CA" sz="2800" dirty="0"/>
              <a:t>As files are updated, leave messages explaining why the change happened 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6921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We Need </a:t>
            </a:r>
            <a:br>
              <a:rPr lang="en-CA" dirty="0"/>
            </a:br>
            <a:r>
              <a:rPr lang="en-CA" dirty="0"/>
              <a:t>Version Control/Revision Control/Source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2800" b="1" dirty="0"/>
              <a:t>Track Ownership.</a:t>
            </a:r>
            <a:r>
              <a:rPr lang="en-CA" sz="2800" dirty="0"/>
              <a:t> </a:t>
            </a:r>
          </a:p>
          <a:p>
            <a:pPr lvl="1"/>
            <a:r>
              <a:rPr lang="en-CA" sz="2800" dirty="0"/>
              <a:t>Every change tagged with the name of the person who made it. </a:t>
            </a:r>
          </a:p>
          <a:p>
            <a:r>
              <a:rPr lang="en-CA" sz="2800" b="1" dirty="0"/>
              <a:t>Sandboxing.</a:t>
            </a:r>
          </a:p>
          <a:p>
            <a:pPr lvl="1"/>
            <a:r>
              <a:rPr lang="en-CA" sz="2800" dirty="0"/>
              <a:t>Can make temporary changes in an isolated area, test and work out the kinks before “checking in” changes.</a:t>
            </a:r>
          </a:p>
          <a:p>
            <a:r>
              <a:rPr lang="en-CA" sz="2800" b="1" dirty="0"/>
              <a:t>Branching and merging. </a:t>
            </a:r>
          </a:p>
          <a:p>
            <a:pPr lvl="1"/>
            <a:r>
              <a:rPr lang="en-CA" sz="2800" dirty="0"/>
              <a:t>Branch a copy of your code into a separate area and modify it in isolation.</a:t>
            </a:r>
          </a:p>
        </p:txBody>
      </p:sp>
    </p:spTree>
    <p:extLst>
      <p:ext uri="{BB962C8B-B14F-4D97-AF65-F5344CB8AC3E}">
        <p14:creationId xmlns:p14="http://schemas.microsoft.com/office/powerpoint/2010/main" val="57316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Repository (repo)</a:t>
            </a:r>
          </a:p>
          <a:p>
            <a:pPr lvl="1" fontAlgn="base"/>
            <a:r>
              <a:rPr lang="en-CA" sz="2800" dirty="0"/>
              <a:t>The database storing the files.</a:t>
            </a:r>
          </a:p>
          <a:p>
            <a:pPr fontAlgn="base"/>
            <a:r>
              <a:rPr lang="en-CA" sz="2800" b="1" dirty="0"/>
              <a:t>Server</a:t>
            </a:r>
          </a:p>
          <a:p>
            <a:pPr lvl="1" fontAlgn="base"/>
            <a:r>
              <a:rPr lang="en-CA" sz="2800" dirty="0"/>
              <a:t>The computer storing the repo.</a:t>
            </a:r>
          </a:p>
          <a:p>
            <a:pPr fontAlgn="base"/>
            <a:r>
              <a:rPr lang="en-CA" sz="2800" b="1" dirty="0"/>
              <a:t>Client</a:t>
            </a:r>
          </a:p>
          <a:p>
            <a:pPr lvl="1" fontAlgn="base"/>
            <a:r>
              <a:rPr lang="en-CA" sz="2800" dirty="0"/>
              <a:t>The computer connecting to the repo.</a:t>
            </a:r>
          </a:p>
        </p:txBody>
      </p:sp>
    </p:spTree>
    <p:extLst>
      <p:ext uri="{BB962C8B-B14F-4D97-AF65-F5344CB8AC3E}">
        <p14:creationId xmlns:p14="http://schemas.microsoft.com/office/powerpoint/2010/main" val="73044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CA" sz="2800" b="1" dirty="0"/>
              <a:t>Working Set/Working Copy</a:t>
            </a:r>
          </a:p>
          <a:p>
            <a:pPr lvl="1" fontAlgn="base"/>
            <a:r>
              <a:rPr lang="en-CA" sz="2800" dirty="0"/>
              <a:t>Your local directory of files, where you make changes.</a:t>
            </a:r>
          </a:p>
          <a:p>
            <a:pPr fontAlgn="base"/>
            <a:r>
              <a:rPr lang="en-CA" sz="2800" b="1" dirty="0"/>
              <a:t>Trunk/Main</a:t>
            </a:r>
          </a:p>
          <a:p>
            <a:pPr lvl="1" fontAlgn="base"/>
            <a:r>
              <a:rPr lang="en-CA" sz="2800" dirty="0"/>
              <a:t>The primary location for code in the repo. Think of code as a family tree — the trunk is the main line.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573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Checkins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Simplest scenario is checking in a file (list.txt) and modifying it over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5760640" cy="33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4" y="2492896"/>
            <a:ext cx="5471520" cy="4248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Checkout and Edit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You might not keep checking in a file. </a:t>
            </a:r>
          </a:p>
          <a:p>
            <a:r>
              <a:rPr lang="en-CA" sz="2800" dirty="0"/>
              <a:t>You </a:t>
            </a:r>
            <a:r>
              <a:rPr lang="en-CA" sz="2800" b="1" dirty="0"/>
              <a:t>check out, edit and check in</a:t>
            </a:r>
            <a:r>
              <a:rPr lang="en-CA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259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472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CourseTheme</vt:lpstr>
      <vt:lpstr>Web Application Development With Java CEJV 559</vt:lpstr>
      <vt:lpstr>Version Control/Revision Control/Source Control</vt:lpstr>
      <vt:lpstr>Why Do We Need  Version Control/Revision Control/Source Control</vt:lpstr>
      <vt:lpstr>Why Do We Need  Version Control/Revision Control/Source Control</vt:lpstr>
      <vt:lpstr>Why Do We Need  Version Control/Revision Control/Source Control</vt:lpstr>
      <vt:lpstr>Basic Setup</vt:lpstr>
      <vt:lpstr>Basic Setup</vt:lpstr>
      <vt:lpstr>Checkins</vt:lpstr>
      <vt:lpstr>Checkout and Edit</vt:lpstr>
      <vt:lpstr>Diffs</vt:lpstr>
      <vt:lpstr>Branching</vt:lpstr>
      <vt:lpstr>Merging</vt:lpstr>
      <vt:lpstr>Conflicts</vt:lpstr>
      <vt:lpstr>Conflicts</vt:lpstr>
      <vt:lpstr>Conflicts</vt:lpstr>
      <vt:lpstr>Tagging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2018-01-16T02:00:47Z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