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6" r:id="rId2"/>
  </p:sldMasterIdLst>
  <p:notesMasterIdLst>
    <p:notesMasterId r:id="rId19"/>
  </p:notesMasterIdLst>
  <p:sldIdLst>
    <p:sldId id="256" r:id="rId3"/>
    <p:sldId id="258" r:id="rId4"/>
    <p:sldId id="259" r:id="rId5"/>
    <p:sldId id="279" r:id="rId6"/>
    <p:sldId id="260" r:id="rId7"/>
    <p:sldId id="261" r:id="rId8"/>
    <p:sldId id="262" r:id="rId9"/>
    <p:sldId id="263" r:id="rId10"/>
    <p:sldId id="264" r:id="rId11"/>
    <p:sldId id="280" r:id="rId12"/>
    <p:sldId id="268" r:id="rId13"/>
    <p:sldId id="269" r:id="rId14"/>
    <p:sldId id="274" r:id="rId15"/>
    <p:sldId id="283" r:id="rId16"/>
    <p:sldId id="282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>
      <p:cViewPr varScale="1">
        <p:scale>
          <a:sx n="130" d="100"/>
          <a:sy n="130" d="100"/>
        </p:scale>
        <p:origin x="82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5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40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Initial goals were to support development of Linux</a:t>
            </a:r>
          </a:p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034F620-2535-4CAE-BF23-FB3DA19C639B}" type="slidenum">
              <a:rPr lang="en-US"/>
              <a:pPr eaLnBrk="1" hangingPunct="1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50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http://git-scm.com/book/en/Getting-Started-About-Version-Control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CAD132E-A356-4BE3-942E-F1D2FDA74256}" type="slidenum">
              <a:rPr lang="en-US"/>
              <a:pPr eaLnBrk="1" hangingPunct="1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96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5ACD14B-D83F-42FD-BD67-9D79F2D47022}" type="slidenum">
              <a:rPr lang="en-US"/>
              <a:pPr eaLnBrk="1" hangingPunct="1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51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-128"/>
              </a:rPr>
              <a:t>$ </a:t>
            </a:r>
            <a:r>
              <a:rPr lang="en-US" dirty="0" err="1">
                <a:ea typeface="ＭＳ Ｐゴシック" charset="-128"/>
              </a:rPr>
              <a:t>git</a:t>
            </a:r>
            <a:r>
              <a:rPr lang="en-US" dirty="0">
                <a:ea typeface="ＭＳ Ｐゴシック" charset="-128"/>
              </a:rPr>
              <a:t> remote -v</a:t>
            </a:r>
          </a:p>
          <a:p>
            <a:pPr marL="228600">
              <a:defRPr/>
            </a:pPr>
            <a:r>
              <a:rPr lang="en-US" dirty="0">
                <a:ea typeface="ＭＳ Ｐゴシック" charset="-128"/>
              </a:rPr>
              <a:t>origin  https://github.com/rea2000/santalist.git (fetch)</a:t>
            </a:r>
          </a:p>
          <a:p>
            <a:pPr marL="228600">
              <a:defRPr/>
            </a:pPr>
            <a:r>
              <a:rPr lang="en-US" dirty="0">
                <a:ea typeface="ＭＳ Ｐゴシック" charset="-128"/>
              </a:rPr>
              <a:t>origin  https</a:t>
            </a:r>
            <a:r>
              <a:rPr lang="en-US">
                <a:ea typeface="ＭＳ Ｐゴシック" charset="-128"/>
              </a:rPr>
              <a:t>://github.com/rea2000/santalist.git </a:t>
            </a:r>
            <a:r>
              <a:rPr lang="en-US" dirty="0">
                <a:ea typeface="ＭＳ Ｐゴシック" charset="-128"/>
              </a:rPr>
              <a:t>(push)</a:t>
            </a:r>
          </a:p>
          <a:p>
            <a:pPr>
              <a:defRPr/>
            </a:pPr>
            <a:endParaRPr lang="en-US" dirty="0">
              <a:ea typeface="ＭＳ Ｐゴシック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C4F3582-4B39-4771-AECE-837C9D4EADEA}" type="slidenum">
              <a:rPr lang="en-US"/>
              <a:pPr eaLnBrk="1" hangingPunct="1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fld id="{6C3A6AC8-C126-41DF-A50B-8FE5CB5BE2FF}" type="datetime8">
              <a:rPr lang="en-US" smtClean="0"/>
              <a:t>1/15/2018 7:59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04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43AE-3373-4C31-ABB0-9265C9A40653}" type="datetime8">
              <a:rPr lang="en-US" smtClean="0">
                <a:solidFill>
                  <a:schemeClr val="tx2"/>
                </a:solidFill>
              </a:rPr>
              <a:t>1/15/2018 7:59 PM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0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4A86073-D930-40FB-9A99-DD0D3299F1B7}" type="datetime8">
              <a:rPr lang="en-US" smtClean="0">
                <a:solidFill>
                  <a:schemeClr val="tx2"/>
                </a:solidFill>
              </a:rPr>
              <a:t>1/15/2018 7:59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90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096000" y="6448251"/>
            <a:ext cx="2667000" cy="365125"/>
          </a:xfrm>
        </p:spPr>
        <p:txBody>
          <a:bodyPr/>
          <a:lstStyle>
            <a:lvl1pPr>
              <a:defRPr sz="1050"/>
            </a:lvl1pPr>
          </a:lstStyle>
          <a:p>
            <a:fld id="{B91169FD-2393-4AB7-845A-F73F54446CE7}" type="datetime8">
              <a:rPr lang="en-US" smtClean="0"/>
              <a:t>1/15/2018 7:59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609600" y="6448251"/>
            <a:ext cx="5421083" cy="365125"/>
          </a:xfrm>
        </p:spPr>
        <p:txBody>
          <a:bodyPr/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91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5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F8AF62D6-AEEF-414A-90BF-7A05B153DBBF}" type="datetime8">
              <a:rPr lang="en-US" smtClean="0"/>
              <a:t>1/15/2018 7:59 PM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27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6"/>
            <a:ext cx="3886200" cy="47197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7197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>
          <a:xfrm>
            <a:off x="6096000" y="6448251"/>
            <a:ext cx="2667000" cy="365125"/>
          </a:xfrm>
        </p:spPr>
        <p:txBody>
          <a:bodyPr rtlCol="0"/>
          <a:lstStyle>
            <a:lvl1pPr>
              <a:defRPr sz="1050"/>
            </a:lvl1pPr>
          </a:lstStyle>
          <a:p>
            <a:fld id="{D539DEDC-FED4-46F4-87B3-6201DC576666}" type="datetime8">
              <a:rPr lang="en-US" smtClean="0"/>
              <a:t>1/15/2018 7:59 PM</a:t>
            </a:fld>
            <a:endParaRPr lang="en-US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>
          <a:xfrm>
            <a:off x="609600" y="6448251"/>
            <a:ext cx="5421083" cy="365125"/>
          </a:xfrm>
        </p:spPr>
        <p:txBody>
          <a:bodyPr rtlCol="0"/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8709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8709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>
          <a:xfrm>
            <a:off x="6096000" y="6448251"/>
            <a:ext cx="2667000" cy="365125"/>
          </a:xfrm>
        </p:spPr>
        <p:txBody>
          <a:bodyPr rtlCol="0"/>
          <a:lstStyle>
            <a:lvl1pPr>
              <a:defRPr sz="1050"/>
            </a:lvl1pPr>
          </a:lstStyle>
          <a:p>
            <a:fld id="{36E83AB6-029A-4A58-B6F2-DA4B6DE23F16}" type="datetime8">
              <a:rPr lang="en-US" smtClean="0"/>
              <a:t>1/15/2018 7:59 PM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>
          <a:xfrm>
            <a:off x="609600" y="6448251"/>
            <a:ext cx="5421083" cy="365125"/>
          </a:xfrm>
        </p:spPr>
        <p:txBody>
          <a:bodyPr rtlCol="0"/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347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>
          <a:xfrm>
            <a:off x="6096000" y="6448251"/>
            <a:ext cx="2667000" cy="365125"/>
          </a:xfrm>
        </p:spPr>
        <p:txBody>
          <a:bodyPr/>
          <a:lstStyle>
            <a:lvl1pPr>
              <a:defRPr sz="1050"/>
            </a:lvl1pPr>
          </a:lstStyle>
          <a:p>
            <a:fld id="{905E8257-DB76-4B57-9A6E-F92ADD20C35C}" type="datetime8">
              <a:rPr lang="en-US" smtClean="0"/>
              <a:t>1/15/2018 7:59 PM</a:t>
            </a:fld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>
          <a:xfrm>
            <a:off x="609600" y="6448251"/>
            <a:ext cx="5421083" cy="365125"/>
          </a:xfrm>
        </p:spPr>
        <p:txBody>
          <a:bodyPr/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17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>
          <a:xfrm>
            <a:off x="6096000" y="6448251"/>
            <a:ext cx="2667000" cy="365125"/>
          </a:xfrm>
        </p:spPr>
        <p:txBody>
          <a:bodyPr/>
          <a:lstStyle>
            <a:lvl1pPr>
              <a:defRPr sz="1050"/>
            </a:lvl1pPr>
          </a:lstStyle>
          <a:p>
            <a:fld id="{C58BFB5E-818F-4915-8C57-9F90A822F0AF}" type="datetime8">
              <a:rPr lang="en-US" smtClean="0"/>
              <a:t>1/15/2018 7:59 PM</a:t>
            </a:fld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>
          <a:xfrm>
            <a:off x="609600" y="6448251"/>
            <a:ext cx="5421083" cy="365125"/>
          </a:xfrm>
        </p:spPr>
        <p:txBody>
          <a:bodyPr/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432376"/>
            <a:ext cx="533400" cy="381000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>
            <a:normAutofit/>
          </a:bodyPr>
          <a:lstStyle>
            <a:lvl1pPr algn="l">
              <a:buNone/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6096000" y="6448251"/>
            <a:ext cx="2667000" cy="365125"/>
          </a:xfrm>
        </p:spPr>
        <p:txBody>
          <a:bodyPr/>
          <a:lstStyle>
            <a:lvl1pPr>
              <a:defRPr sz="1050"/>
            </a:lvl1pPr>
          </a:lstStyle>
          <a:p>
            <a:fld id="{33FBD8A5-223C-4E95-A48C-F1361DEBCF10}" type="datetime8">
              <a:rPr lang="en-US" smtClean="0"/>
              <a:t>1/15/2018 7:59 PM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609600" y="6448251"/>
            <a:ext cx="5421083" cy="365125"/>
          </a:xfrm>
        </p:spPr>
        <p:txBody>
          <a:bodyPr/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628728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6287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2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E6E0093-347B-471C-839F-8AE6E5F9B656}" type="datetime8">
              <a:rPr lang="en-US" smtClean="0"/>
              <a:t>1/15/2018 7:59 PM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29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20BC94B0-566B-44DF-8D50-D36A053B9D0B}" type="datetime8">
              <a:rPr lang="en-US" smtClean="0">
                <a:solidFill>
                  <a:schemeClr val="tx2"/>
                </a:solidFill>
              </a:rPr>
              <a:t>1/15/2018 7:59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2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chacon.github.com/git/gittutorial.html" TargetMode="External"/><Relationship Id="rId2" Type="http://schemas.openxmlformats.org/officeDocument/2006/relationships/hyperlink" Target="http://git-scm.com/boo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tbeans.org/kb/docs/ide/git.html" TargetMode="External"/><Relationship Id="rId5" Type="http://schemas.openxmlformats.org/officeDocument/2006/relationships/hyperlink" Target="http://git-scm.com/" TargetMode="External"/><Relationship Id="rId4" Type="http://schemas.openxmlformats.org/officeDocument/2006/relationships/hyperlink" Target="http://gitref.org/index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3.png"/><Relationship Id="rId5" Type="http://schemas.openxmlformats.org/officeDocument/2006/relationships/tags" Target="../tags/tag7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/>
              <a:t>Web Application Development With Java</a:t>
            </a:r>
            <a:br>
              <a:rPr lang="en-US" dirty="0"/>
            </a:br>
            <a:r>
              <a:rPr lang="en-US" dirty="0"/>
              <a:t>CEJV 559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Workflow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sz="2800" dirty="0">
                <a:ea typeface="ＭＳ Ｐゴシック" charset="-128"/>
              </a:rPr>
              <a:t>If a particular version of a file is in the </a:t>
            </a:r>
            <a:r>
              <a:rPr lang="en-US" sz="2800" b="1" dirty="0" err="1">
                <a:ea typeface="ＭＳ Ｐゴシック" charset="-128"/>
              </a:rPr>
              <a:t>git</a:t>
            </a:r>
            <a:r>
              <a:rPr lang="en-US" sz="2800" b="1" dirty="0">
                <a:ea typeface="ＭＳ Ｐゴシック" charset="-128"/>
              </a:rPr>
              <a:t> directory</a:t>
            </a:r>
            <a:r>
              <a:rPr lang="en-US" sz="2800" dirty="0">
                <a:ea typeface="ＭＳ Ｐゴシック" charset="-128"/>
              </a:rPr>
              <a:t>, it’s considered </a:t>
            </a:r>
            <a:r>
              <a:rPr lang="en-US" sz="2800" b="1" dirty="0">
                <a:ea typeface="ＭＳ Ｐゴシック" charset="-128"/>
              </a:rPr>
              <a:t>committed</a:t>
            </a:r>
            <a:r>
              <a:rPr lang="en-US" sz="2800" dirty="0">
                <a:ea typeface="ＭＳ Ｐゴシック" charset="-128"/>
              </a:rPr>
              <a:t>. </a:t>
            </a:r>
          </a:p>
          <a:p>
            <a:pPr>
              <a:buFont typeface="Wingdings" charset="2"/>
              <a:buChar char="§"/>
              <a:defRPr/>
            </a:pPr>
            <a:r>
              <a:rPr lang="en-US" sz="2800" dirty="0">
                <a:ea typeface="ＭＳ Ｐゴシック" charset="-128"/>
              </a:rPr>
              <a:t>If it’s modified but has been added to the </a:t>
            </a:r>
            <a:r>
              <a:rPr lang="en-US" sz="2800" b="1" dirty="0">
                <a:ea typeface="ＭＳ Ｐゴシック" charset="-128"/>
              </a:rPr>
              <a:t>staging area</a:t>
            </a:r>
            <a:r>
              <a:rPr lang="en-US" sz="2800" dirty="0">
                <a:ea typeface="ＭＳ Ｐゴシック" charset="-128"/>
              </a:rPr>
              <a:t>, it is </a:t>
            </a:r>
            <a:r>
              <a:rPr lang="en-US" sz="2800" b="1" dirty="0">
                <a:ea typeface="ＭＳ Ｐゴシック" charset="-128"/>
              </a:rPr>
              <a:t>staged</a:t>
            </a:r>
            <a:r>
              <a:rPr lang="en-US" sz="2800" dirty="0">
                <a:ea typeface="ＭＳ Ｐゴシック" charset="-128"/>
              </a:rPr>
              <a:t>. </a:t>
            </a:r>
          </a:p>
          <a:p>
            <a:pPr>
              <a:buFont typeface="Wingdings" charset="2"/>
              <a:buChar char="§"/>
              <a:defRPr/>
            </a:pPr>
            <a:r>
              <a:rPr lang="en-US" sz="2800" dirty="0">
                <a:ea typeface="ＭＳ Ｐゴシック" charset="-128"/>
              </a:rPr>
              <a:t>If it was </a:t>
            </a:r>
            <a:r>
              <a:rPr lang="en-US" sz="2800" b="1" dirty="0">
                <a:ea typeface="ＭＳ Ｐゴシック" charset="-128"/>
              </a:rPr>
              <a:t>changed</a:t>
            </a:r>
            <a:r>
              <a:rPr lang="en-US" sz="2800" dirty="0">
                <a:ea typeface="ＭＳ Ｐゴシック" charset="-128"/>
              </a:rPr>
              <a:t> since it was checked out but has </a:t>
            </a:r>
            <a:r>
              <a:rPr lang="en-US" sz="2800" u="sng" dirty="0">
                <a:ea typeface="ＭＳ Ｐゴシック" charset="-128"/>
              </a:rPr>
              <a:t>not</a:t>
            </a:r>
            <a:r>
              <a:rPr lang="en-US" sz="2800" dirty="0">
                <a:ea typeface="ＭＳ Ｐゴシック" charset="-128"/>
              </a:rPr>
              <a:t> been staged, it is </a:t>
            </a:r>
            <a:r>
              <a:rPr lang="en-US" sz="2800" b="1" dirty="0">
                <a:ea typeface="ＭＳ Ｐゴシック" charset="-128"/>
              </a:rPr>
              <a:t>modified</a:t>
            </a:r>
            <a:r>
              <a:rPr lang="en-US" sz="2800" dirty="0">
                <a:ea typeface="ＭＳ Ｐゴシック" charset="-128"/>
              </a:rPr>
              <a:t>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9099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commands</a:t>
            </a:r>
          </a:p>
        </p:txBody>
      </p:sp>
      <p:graphicFrame>
        <p:nvGraphicFramePr>
          <p:cNvPr id="324747" name="Group 139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50983003"/>
              </p:ext>
            </p:extLst>
          </p:nvPr>
        </p:nvGraphicFramePr>
        <p:xfrm>
          <a:off x="304800" y="1609997"/>
          <a:ext cx="8534400" cy="5059363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command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description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clone </a:t>
                      </a:r>
                      <a:r>
                        <a:rPr kumimoji="0" 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url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[</a:t>
                      </a:r>
                      <a:r>
                        <a:rPr kumimoji="0" 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dir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]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copy a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git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repository so you can add to it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add 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files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adds file contents to the staging area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commit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records a snapshot of the staging area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status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view the status of your files in the working directory and staging area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diff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shows diff of what is staged and what is modified but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unstaged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help 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[command]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get help info about a particular command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pull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fetch from a remote repo and try to merge into the current branch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push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push your new branches and data to a remote repository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002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others: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init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, reset, branch, checkout, merge, log, tag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934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Committing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ea typeface="ＭＳ Ｐゴシック" charset="-128"/>
              </a:rPr>
              <a:t>First time a file is tracked, </a:t>
            </a:r>
            <a:r>
              <a:rPr lang="en-US" sz="2800" i="1" dirty="0">
                <a:ea typeface="ＭＳ Ｐゴシック" charset="-128"/>
              </a:rPr>
              <a:t>and</a:t>
            </a:r>
            <a:r>
              <a:rPr lang="en-US" sz="2800" dirty="0">
                <a:ea typeface="ＭＳ Ｐゴシック" charset="-128"/>
              </a:rPr>
              <a:t> </a:t>
            </a:r>
            <a:r>
              <a:rPr lang="en-US" sz="2800" b="1" dirty="0">
                <a:ea typeface="ＭＳ Ｐゴシック" charset="-128"/>
              </a:rPr>
              <a:t>every time before a commit </a:t>
            </a:r>
            <a:r>
              <a:rPr lang="en-US" sz="2800" dirty="0">
                <a:ea typeface="ＭＳ Ｐゴシック" charset="-128"/>
              </a:rPr>
              <a:t>it must </a:t>
            </a:r>
            <a:r>
              <a:rPr lang="en-US" sz="2800" b="1" dirty="0">
                <a:ea typeface="ＭＳ Ｐゴシック" charset="-128"/>
              </a:rPr>
              <a:t>added</a:t>
            </a:r>
            <a:r>
              <a:rPr lang="en-US" sz="2800" dirty="0">
                <a:ea typeface="ＭＳ Ｐゴシック" charset="-128"/>
              </a:rPr>
              <a:t> to the staging area</a:t>
            </a:r>
          </a:p>
          <a:p>
            <a:pPr lvl="1">
              <a:defRPr/>
            </a:pPr>
            <a:r>
              <a:rPr lang="en-US" sz="2800" dirty="0">
                <a:ea typeface="ＭＳ Ｐゴシック" charset="-128"/>
              </a:rPr>
              <a:t>This takes a snapshot of these files at this point in time and adds it to the staging area.</a:t>
            </a:r>
          </a:p>
          <a:p>
            <a:pPr>
              <a:defRPr/>
            </a:pPr>
            <a:r>
              <a:rPr lang="en-US" sz="2800" dirty="0">
                <a:ea typeface="ＭＳ Ｐゴシック" charset="-128"/>
              </a:rPr>
              <a:t>To move staged changes into the repo we </a:t>
            </a:r>
            <a:r>
              <a:rPr lang="en-US" sz="2800" b="1" dirty="0">
                <a:ea typeface="ＭＳ Ｐゴシック" charset="-128"/>
              </a:rPr>
              <a:t>commit</a:t>
            </a:r>
          </a:p>
          <a:p>
            <a:pPr>
              <a:defRPr/>
            </a:pPr>
            <a:r>
              <a:rPr lang="en-US" sz="2800" dirty="0">
                <a:ea typeface="ＭＳ Ｐゴシック" charset="-128"/>
              </a:rPr>
              <a:t>To </a:t>
            </a:r>
            <a:r>
              <a:rPr lang="en-US" sz="2800" dirty="0" err="1">
                <a:ea typeface="ＭＳ Ｐゴシック" charset="-128"/>
              </a:rPr>
              <a:t>unstage</a:t>
            </a:r>
            <a:r>
              <a:rPr lang="en-US" sz="2800" dirty="0">
                <a:ea typeface="ＭＳ Ｐゴシック" charset="-128"/>
              </a:rPr>
              <a:t>/undo a change on a file before committing it use </a:t>
            </a:r>
            <a:r>
              <a:rPr lang="en-US" sz="2800" b="1" dirty="0">
                <a:ea typeface="ＭＳ Ｐゴシック" charset="-128"/>
              </a:rPr>
              <a:t>revert</a:t>
            </a:r>
            <a:r>
              <a:rPr lang="en-US" sz="2800" dirty="0">
                <a:ea typeface="ＭＳ Ｐゴシック" charset="-128"/>
              </a:rPr>
              <a:t> (reset)</a:t>
            </a:r>
          </a:p>
          <a:p>
            <a:pPr>
              <a:defRPr/>
            </a:pPr>
            <a:r>
              <a:rPr lang="en-US" sz="2800" dirty="0">
                <a:ea typeface="ＭＳ Ｐゴシック" charset="-128"/>
              </a:rPr>
              <a:t>To </a:t>
            </a:r>
            <a:r>
              <a:rPr lang="en-US" sz="2800" dirty="0" err="1">
                <a:ea typeface="ＭＳ Ｐゴシック" charset="-128"/>
              </a:rPr>
              <a:t>unmodify</a:t>
            </a:r>
            <a:r>
              <a:rPr lang="en-US" sz="2800" dirty="0">
                <a:ea typeface="ＭＳ Ｐゴシック" charset="-128"/>
              </a:rPr>
              <a:t> a modified file you </a:t>
            </a:r>
            <a:r>
              <a:rPr lang="en-US" sz="2800" b="1" dirty="0">
                <a:ea typeface="ＭＳ Ｐゴシック" charset="-128"/>
              </a:rPr>
              <a:t>checkout</a:t>
            </a:r>
          </a:p>
          <a:p>
            <a:pPr>
              <a:defRPr/>
            </a:pPr>
            <a:r>
              <a:rPr lang="en-US" sz="2800" dirty="0">
                <a:ea typeface="ＭＳ Ｐゴシック" charset="-128"/>
              </a:rPr>
              <a:t>These commands are just acting on </a:t>
            </a:r>
            <a:r>
              <a:rPr lang="en-US" sz="2800" b="1" u="sng" dirty="0">
                <a:ea typeface="ＭＳ Ｐゴシック" charset="-128"/>
              </a:rPr>
              <a:t>your local version of repo</a:t>
            </a:r>
            <a:r>
              <a:rPr lang="en-US" sz="2800" dirty="0">
                <a:ea typeface="ＭＳ Ｐゴシック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89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Pulling and Pushing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228600" indent="0">
              <a:buFontTx/>
              <a:buNone/>
              <a:defRPr/>
            </a:pPr>
            <a:r>
              <a:rPr lang="en-US" sz="2800" dirty="0">
                <a:ea typeface="ＭＳ Ｐゴシック" charset="-128"/>
              </a:rPr>
              <a:t>Good practice: 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800" b="1" dirty="0">
                <a:ea typeface="ＭＳ Ｐゴシック" charset="-128"/>
              </a:rPr>
              <a:t>Add </a:t>
            </a:r>
            <a:r>
              <a:rPr lang="en-US" sz="2800" dirty="0">
                <a:ea typeface="ＭＳ Ｐゴシック" charset="-128"/>
              </a:rPr>
              <a:t>and </a:t>
            </a:r>
            <a:r>
              <a:rPr lang="en-US" sz="2800" b="1" dirty="0">
                <a:ea typeface="ＭＳ Ｐゴシック" charset="-128"/>
              </a:rPr>
              <a:t>Commit</a:t>
            </a:r>
            <a:r>
              <a:rPr lang="en-US" sz="2800" dirty="0">
                <a:ea typeface="ＭＳ Ｐゴシック" charset="-128"/>
              </a:rPr>
              <a:t> your changes to your local repo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800" b="1" dirty="0">
                <a:ea typeface="ＭＳ Ｐゴシック" charset="-128"/>
              </a:rPr>
              <a:t>Pull</a:t>
            </a:r>
            <a:r>
              <a:rPr lang="en-US" sz="2800" dirty="0">
                <a:ea typeface="ＭＳ Ｐゴシック" charset="-128"/>
              </a:rPr>
              <a:t> from remote repo to get most recent changes (fix conflicts if necessary, add and commit them to your local repo)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800" b="1" dirty="0">
                <a:ea typeface="ＭＳ Ｐゴシック" charset="-128"/>
              </a:rPr>
              <a:t>Push</a:t>
            </a:r>
            <a:r>
              <a:rPr lang="en-US" sz="2800" dirty="0">
                <a:ea typeface="ＭＳ Ｐゴシック" charset="-128"/>
              </a:rPr>
              <a:t> your changes to the remote repo</a:t>
            </a:r>
          </a:p>
          <a:p>
            <a:pPr marL="685800" indent="-457200">
              <a:buFont typeface="+mj-lt"/>
              <a:buAutoNum type="arabicPeriod"/>
              <a:defRPr/>
            </a:pPr>
            <a:endParaRPr lang="en-US" sz="3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6599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Pulling and Pushing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71500" indent="-342900">
              <a:defRPr/>
            </a:pPr>
            <a:r>
              <a:rPr lang="en-US" sz="2800" dirty="0">
                <a:ea typeface="ＭＳ Ｐゴシック" charset="-128"/>
              </a:rPr>
              <a:t>To fetch the most recent updates from the remote repo into your local repo, and put them into your working directory you pull</a:t>
            </a:r>
          </a:p>
          <a:p>
            <a:pPr marL="571500" indent="-342900">
              <a:defRPr/>
            </a:pPr>
            <a:r>
              <a:rPr lang="en-US" sz="2800" dirty="0">
                <a:ea typeface="ＭＳ Ｐゴシック" charset="-128"/>
              </a:rPr>
              <a:t>To push your changes from your local repo to the remote repo you push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532527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is it called Git?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dirty="0"/>
              <a:t>Linus Torvalds has quipped about the name “git“, which is British English slang for a stupid or unpleasant person: </a:t>
            </a:r>
          </a:p>
          <a:p>
            <a:pPr marL="0" indent="0">
              <a:buNone/>
            </a:pPr>
            <a:r>
              <a:rPr lang="en-CA" sz="2800" dirty="0"/>
              <a:t>“I’m an egotistical bastard, and I name all my projects after myself. First Linux, now git.”</a:t>
            </a:r>
          </a:p>
        </p:txBody>
      </p:sp>
    </p:spTree>
    <p:extLst>
      <p:ext uri="{BB962C8B-B14F-4D97-AF65-F5344CB8AC3E}">
        <p14:creationId xmlns:p14="http://schemas.microsoft.com/office/powerpoint/2010/main" val="1638538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Bibliography and Resources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-128"/>
              </a:rPr>
              <a:t>Free on-line book:  </a:t>
            </a:r>
            <a:r>
              <a:rPr lang="en-US" dirty="0">
                <a:ea typeface="ＭＳ Ｐゴシック" charset="-128"/>
                <a:hlinkClick r:id="rId2"/>
              </a:rPr>
              <a:t>http://git-scm.com/book</a:t>
            </a:r>
            <a:endParaRPr lang="en-US" dirty="0">
              <a:ea typeface="ＭＳ Ｐゴシック" charset="-128"/>
            </a:endParaRPr>
          </a:p>
          <a:p>
            <a:pPr>
              <a:defRPr/>
            </a:pPr>
            <a:r>
              <a:rPr lang="en-US" dirty="0" err="1">
                <a:ea typeface="ＭＳ Ｐゴシック" charset="-128"/>
              </a:rPr>
              <a:t>Git</a:t>
            </a:r>
            <a:r>
              <a:rPr lang="en-US" dirty="0">
                <a:ea typeface="ＭＳ Ｐゴシック" charset="-128"/>
              </a:rPr>
              <a:t> tutorial: </a:t>
            </a:r>
            <a:r>
              <a:rPr lang="en-US" u="sng" dirty="0">
                <a:ea typeface="ＭＳ Ｐゴシック" charset="-128"/>
                <a:hlinkClick r:id="rId3"/>
              </a:rPr>
              <a:t>http://schacon.github.com/git/gittutorial.html</a:t>
            </a:r>
            <a:endParaRPr lang="en-US" dirty="0">
              <a:ea typeface="ＭＳ Ｐゴシック" charset="-128"/>
            </a:endParaRPr>
          </a:p>
          <a:p>
            <a:pPr>
              <a:defRPr/>
            </a:pPr>
            <a:r>
              <a:rPr lang="en-US" dirty="0">
                <a:ea typeface="ＭＳ Ｐゴシック" charset="-128"/>
              </a:rPr>
              <a:t>Reference page for </a:t>
            </a:r>
            <a:r>
              <a:rPr lang="en-US" dirty="0" err="1">
                <a:ea typeface="ＭＳ Ｐゴシック" charset="-128"/>
              </a:rPr>
              <a:t>Git</a:t>
            </a:r>
            <a:r>
              <a:rPr lang="en-US" dirty="0">
                <a:ea typeface="ＭＳ Ｐゴシック" charset="-128"/>
              </a:rPr>
              <a:t>: </a:t>
            </a:r>
            <a:r>
              <a:rPr lang="en-US" u="sng" dirty="0">
                <a:ea typeface="ＭＳ Ｐゴシック" charset="-128"/>
                <a:hlinkClick r:id="rId4"/>
              </a:rPr>
              <a:t>http://gitref.org/index.html</a:t>
            </a:r>
            <a:endParaRPr lang="en-US" dirty="0">
              <a:ea typeface="ＭＳ Ｐゴシック" charset="-128"/>
            </a:endParaRPr>
          </a:p>
          <a:p>
            <a:pPr>
              <a:defRPr/>
            </a:pPr>
            <a:r>
              <a:rPr lang="en-US" dirty="0" err="1">
                <a:ea typeface="ＭＳ Ｐゴシック" charset="-128"/>
              </a:rPr>
              <a:t>Git</a:t>
            </a:r>
            <a:r>
              <a:rPr lang="en-US" dirty="0">
                <a:ea typeface="ＭＳ Ｐゴシック" charset="-128"/>
              </a:rPr>
              <a:t> website: </a:t>
            </a:r>
            <a:r>
              <a:rPr lang="en-US" dirty="0">
                <a:ea typeface="ＭＳ Ｐゴシック" charset="-128"/>
                <a:hlinkClick r:id="rId5"/>
              </a:rPr>
              <a:t>http://git-scm.com/</a:t>
            </a:r>
            <a:endParaRPr lang="en-US" dirty="0">
              <a:ea typeface="ＭＳ Ｐゴシック" charset="-128"/>
            </a:endParaRPr>
          </a:p>
          <a:p>
            <a:pPr>
              <a:defRPr/>
            </a:pPr>
            <a:r>
              <a:rPr lang="en-US" dirty="0">
                <a:ea typeface="ＭＳ Ｐゴシック" charset="-128"/>
              </a:rPr>
              <a:t>A </a:t>
            </a:r>
            <a:r>
              <a:rPr lang="en-US" dirty="0" err="1">
                <a:ea typeface="ＭＳ Ｐゴシック" charset="-128"/>
              </a:rPr>
              <a:t>NetBeans</a:t>
            </a:r>
            <a:r>
              <a:rPr lang="en-US" dirty="0">
                <a:ea typeface="ＭＳ Ｐゴシック" charset="-128"/>
              </a:rPr>
              <a:t> tutorial on </a:t>
            </a:r>
            <a:r>
              <a:rPr lang="en-US" dirty="0" err="1">
                <a:ea typeface="ＭＳ Ｐゴシック" charset="-128"/>
              </a:rPr>
              <a:t>Git</a:t>
            </a:r>
            <a:endParaRPr lang="en-US" dirty="0">
              <a:ea typeface="ＭＳ Ｐゴシック" charset="-128"/>
            </a:endParaRPr>
          </a:p>
          <a:p>
            <a:pPr lvl="1">
              <a:defRPr/>
            </a:pPr>
            <a:r>
              <a:rPr lang="en-CA" dirty="0">
                <a:hlinkClick r:id="rId6"/>
              </a:rPr>
              <a:t>https://netbeans.org/kb/docs/ide/git.html</a:t>
            </a:r>
            <a:endParaRPr lang="en-US" dirty="0">
              <a:ea typeface="ＭＳ Ｐゴシック" charset="-128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943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Git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-128"/>
              </a:rPr>
              <a:t>Came out of Linux development community </a:t>
            </a:r>
          </a:p>
          <a:p>
            <a:pPr>
              <a:defRPr/>
            </a:pPr>
            <a:r>
              <a:rPr lang="en-US" sz="2800" dirty="0">
                <a:ea typeface="ＭＳ Ｐゴシック" charset="-128"/>
              </a:rPr>
              <a:t>Linus Torvalds, 2005</a:t>
            </a:r>
          </a:p>
          <a:p>
            <a:pPr>
              <a:defRPr/>
            </a:pPr>
            <a:r>
              <a:rPr lang="en-US" sz="2800" dirty="0">
                <a:ea typeface="ＭＳ Ｐゴシック" charset="-128"/>
              </a:rPr>
              <a:t>Initial goals: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800" dirty="0">
                <a:ea typeface="ＭＳ Ｐゴシック" charset="-128"/>
              </a:rPr>
              <a:t>Speed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800" dirty="0">
                <a:ea typeface="ＭＳ Ｐゴシック" charset="-128"/>
              </a:rPr>
              <a:t>Support for non-linear development (thousands of parallel branches)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800" dirty="0">
                <a:ea typeface="ＭＳ Ｐゴシック" charset="-128"/>
              </a:rPr>
              <a:t>Fully distributed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800" dirty="0">
                <a:ea typeface="ＭＳ Ｐゴシック" charset="-128"/>
              </a:rPr>
              <a:t>Able to handle large projects like Linux efficiently</a:t>
            </a:r>
          </a:p>
        </p:txBody>
      </p:sp>
    </p:spTree>
    <p:extLst>
      <p:ext uri="{BB962C8B-B14F-4D97-AF65-F5344CB8AC3E}">
        <p14:creationId xmlns:p14="http://schemas.microsoft.com/office/powerpoint/2010/main" val="123546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Git uses a distributed model</a:t>
            </a:r>
          </a:p>
        </p:txBody>
      </p:sp>
      <p:pic>
        <p:nvPicPr>
          <p:cNvPr id="7171" name="Content Placeholder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209800"/>
            <a:ext cx="3048000" cy="2389188"/>
          </a:xfrm>
        </p:spPr>
      </p:pic>
      <p:pic>
        <p:nvPicPr>
          <p:cNvPr id="7172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14563"/>
            <a:ext cx="3048000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06500" y="1600200"/>
            <a:ext cx="204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/>
              <a:t>Centralized Model</a:t>
            </a:r>
          </a:p>
        </p:txBody>
      </p:sp>
      <p:sp>
        <p:nvSpPr>
          <p:cNvPr id="7174" name="Text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15000" y="16002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/>
              <a:t>Distributed Model</a:t>
            </a:r>
          </a:p>
        </p:txBody>
      </p:sp>
      <p:sp>
        <p:nvSpPr>
          <p:cNvPr id="7175" name="Text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87388" y="5856288"/>
            <a:ext cx="309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/>
              <a:t>(CVS, Subversion, Perforce)</a:t>
            </a:r>
          </a:p>
        </p:txBody>
      </p:sp>
      <p:sp>
        <p:nvSpPr>
          <p:cNvPr id="7176" name="Text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849938" y="5870575"/>
            <a:ext cx="171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dirty="0"/>
              <a:t>(</a:t>
            </a:r>
            <a:r>
              <a:rPr lang="en-US" dirty="0" err="1"/>
              <a:t>Git</a:t>
            </a:r>
            <a:r>
              <a:rPr lang="en-US" dirty="0"/>
              <a:t>, Mercurial)</a:t>
            </a:r>
          </a:p>
        </p:txBody>
      </p:sp>
      <p:sp>
        <p:nvSpPr>
          <p:cNvPr id="7177" name="Text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868863" y="6224588"/>
            <a:ext cx="3673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/>
              <a:t>Result: Many operations are local</a:t>
            </a:r>
          </a:p>
        </p:txBody>
      </p:sp>
    </p:spTree>
    <p:extLst>
      <p:ext uri="{BB962C8B-B14F-4D97-AF65-F5344CB8AC3E}">
        <p14:creationId xmlns:p14="http://schemas.microsoft.com/office/powerpoint/2010/main" val="174102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Subversion Stores Changes (Delta)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99592" y="1988840"/>
            <a:ext cx="7103928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5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Git takes snapshots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1700807"/>
            <a:ext cx="7775776" cy="345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7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uses checksums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12648" y="1600200"/>
            <a:ext cx="8153400" cy="521317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-128"/>
              </a:rPr>
              <a:t>In Subversion each modification to the </a:t>
            </a:r>
            <a:r>
              <a:rPr lang="en-US" sz="2800" b="1" u="sng" dirty="0">
                <a:ea typeface="ＭＳ Ｐゴシック" charset="-128"/>
              </a:rPr>
              <a:t>central</a:t>
            </a:r>
            <a:r>
              <a:rPr lang="en-US" sz="2800" dirty="0">
                <a:ea typeface="ＭＳ Ｐゴシック" charset="-128"/>
              </a:rPr>
              <a:t> repo incremented the version # of the overall repo.</a:t>
            </a:r>
          </a:p>
          <a:p>
            <a:pPr>
              <a:defRPr/>
            </a:pPr>
            <a:r>
              <a:rPr lang="en-US" sz="2800" dirty="0" err="1">
                <a:ea typeface="ＭＳ Ｐゴシック" charset="-128"/>
              </a:rPr>
              <a:t>Git</a:t>
            </a:r>
            <a:r>
              <a:rPr lang="en-US" sz="2800" dirty="0">
                <a:ea typeface="ＭＳ Ｐゴシック" charset="-128"/>
              </a:rPr>
              <a:t> generates a unique SHA-1 hash – 40 character string of hex digits, for every commit.  </a:t>
            </a:r>
          </a:p>
          <a:p>
            <a:pPr>
              <a:defRPr/>
            </a:pPr>
            <a:r>
              <a:rPr lang="en-US" sz="2800" dirty="0">
                <a:ea typeface="ＭＳ Ｐゴシック" charset="-128"/>
              </a:rPr>
              <a:t>Refer to commits by this ID rather than a version number. </a:t>
            </a:r>
          </a:p>
          <a:p>
            <a:pPr>
              <a:defRPr/>
            </a:pPr>
            <a:r>
              <a:rPr lang="en-US" sz="2800" dirty="0">
                <a:ea typeface="ＭＳ Ｐゴシック" charset="-128"/>
              </a:rPr>
              <a:t>Often we only see the first 7 characters:</a:t>
            </a:r>
          </a:p>
          <a:p>
            <a:pPr marL="574675" lvl="1" indent="0">
              <a:buFont typeface="Wingdings" charset="2"/>
              <a:buNone/>
              <a:defRPr/>
            </a:pPr>
            <a:r>
              <a:rPr lang="en-US" sz="2800" dirty="0">
                <a:solidFill>
                  <a:srgbClr val="FF0000"/>
                </a:solidFill>
                <a:ea typeface="ＭＳ Ｐゴシック" charset="-128"/>
              </a:rPr>
              <a:t>1677b2d Edited first line of readme</a:t>
            </a:r>
          </a:p>
          <a:p>
            <a:pPr marL="574675" lvl="1" indent="0">
              <a:buFont typeface="Wingdings" charset="2"/>
              <a:buNone/>
              <a:defRPr/>
            </a:pPr>
            <a:r>
              <a:rPr lang="en-US" sz="2800" dirty="0">
                <a:solidFill>
                  <a:srgbClr val="FF0000"/>
                </a:solidFill>
                <a:ea typeface="ＭＳ Ｐゴシック" charset="-128"/>
              </a:rPr>
              <a:t>258efa7 Added line to readme</a:t>
            </a:r>
          </a:p>
          <a:p>
            <a:pPr marL="574675" lvl="1" indent="0">
              <a:buFont typeface="Wingdings" charset="2"/>
              <a:buNone/>
              <a:defRPr/>
            </a:pPr>
            <a:r>
              <a:rPr lang="en-US" sz="2800" dirty="0">
                <a:solidFill>
                  <a:srgbClr val="FF0000"/>
                </a:solidFill>
                <a:ea typeface="ＭＳ Ｐゴシック" charset="-128"/>
              </a:rPr>
              <a:t>0e52da7 Initial commit</a:t>
            </a:r>
          </a:p>
          <a:p>
            <a:pPr marL="574675" lvl="1" indent="0">
              <a:buFont typeface="Wingdings" charset="2"/>
              <a:buNone/>
              <a:defRPr/>
            </a:pPr>
            <a:endParaRPr lang="en-US" dirty="0">
              <a:solidFill>
                <a:srgbClr val="FF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421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600"/>
              <a:t>A </a:t>
            </a:r>
            <a:r>
              <a:rPr lang="en-US" sz="3600" u="sng"/>
              <a:t>Local</a:t>
            </a:r>
            <a:r>
              <a:rPr lang="en-US" sz="3600"/>
              <a:t> Git project has three areas</a:t>
            </a:r>
          </a:p>
        </p:txBody>
      </p:sp>
      <p:pic>
        <p:nvPicPr>
          <p:cNvPr id="10243" name="Content Placeholder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1525811"/>
            <a:ext cx="4495800" cy="4135437"/>
          </a:xfrm>
        </p:spPr>
      </p:pic>
      <p:grpSp>
        <p:nvGrpSpPr>
          <p:cNvPr id="10244" name="Group 7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809750" y="5796111"/>
            <a:ext cx="4995863" cy="657225"/>
            <a:chOff x="1809128" y="5772834"/>
            <a:chExt cx="4996661" cy="657464"/>
          </a:xfrm>
        </p:grpSpPr>
        <p:sp>
          <p:nvSpPr>
            <p:cNvPr id="10246" name="TextBox 4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809128" y="5772834"/>
              <a:ext cx="228780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dirty="0"/>
                <a:t>Unmodified/modified</a:t>
              </a:r>
              <a:br>
                <a:rPr lang="en-US" dirty="0"/>
              </a:br>
              <a:r>
                <a:rPr lang="en-US" dirty="0"/>
                <a:t>Files</a:t>
              </a:r>
            </a:p>
          </p:txBody>
        </p:sp>
        <p:sp>
          <p:nvSpPr>
            <p:cNvPr id="10247" name="TextBox 5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097592" y="5772834"/>
              <a:ext cx="91563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/>
                <a:t>Staged</a:t>
              </a:r>
              <a:br>
                <a:rPr lang="en-US"/>
              </a:br>
              <a:r>
                <a:rPr lang="en-US"/>
                <a:t>Files</a:t>
              </a:r>
            </a:p>
          </p:txBody>
        </p:sp>
        <p:sp>
          <p:nvSpPr>
            <p:cNvPr id="10248" name="TextBox 6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505433" y="5783967"/>
              <a:ext cx="130035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/>
                <a:t>Committed</a:t>
              </a:r>
              <a:br>
                <a:rPr lang="en-US"/>
              </a:br>
              <a:r>
                <a:rPr lang="en-US"/>
                <a:t>Files</a:t>
              </a:r>
            </a:p>
          </p:txBody>
        </p:sp>
      </p:grpSp>
      <p:sp>
        <p:nvSpPr>
          <p:cNvPr id="10245" name="TextBox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3063" y="6380163"/>
            <a:ext cx="8529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/>
              <a:t>Note: working directory sometimes called the “working tree”, staging area sometimes called the “index”.</a:t>
            </a:r>
          </a:p>
        </p:txBody>
      </p:sp>
    </p:spTree>
    <p:extLst>
      <p:ext uri="{BB962C8B-B14F-4D97-AF65-F5344CB8AC3E}">
        <p14:creationId xmlns:p14="http://schemas.microsoft.com/office/powerpoint/2010/main" val="404613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Git file lifecycle</a:t>
            </a:r>
          </a:p>
        </p:txBody>
      </p:sp>
      <p:pic>
        <p:nvPicPr>
          <p:cNvPr id="11267" name="Content Placeholder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7475" y="1303338"/>
            <a:ext cx="6369050" cy="4038600"/>
          </a:xfrm>
        </p:spPr>
      </p:pic>
    </p:spTree>
    <p:extLst>
      <p:ext uri="{BB962C8B-B14F-4D97-AF65-F5344CB8AC3E}">
        <p14:creationId xmlns:p14="http://schemas.microsoft.com/office/powerpoint/2010/main" val="2620766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Basic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228600" indent="0">
              <a:buFontTx/>
              <a:buNone/>
              <a:defRPr/>
            </a:pPr>
            <a:r>
              <a:rPr lang="en-US" sz="2800" dirty="0">
                <a:ea typeface="ＭＳ Ｐゴシック" charset="-128"/>
              </a:rPr>
              <a:t>Basic </a:t>
            </a:r>
            <a:r>
              <a:rPr lang="en-US" sz="2800" dirty="0" err="1">
                <a:ea typeface="ＭＳ Ｐゴシック" charset="-128"/>
              </a:rPr>
              <a:t>Git</a:t>
            </a:r>
            <a:r>
              <a:rPr lang="en-US" sz="2800" dirty="0">
                <a:ea typeface="ＭＳ Ｐゴシック" charset="-128"/>
              </a:rPr>
              <a:t> workflow:</a:t>
            </a:r>
          </a:p>
          <a:p>
            <a:pPr marL="685800" indent="-457200">
              <a:buFont typeface="+mj-lt"/>
              <a:buAutoNum type="arabicPeriod"/>
              <a:defRPr/>
            </a:pPr>
            <a:r>
              <a:rPr lang="en-US" sz="2800" b="1" dirty="0">
                <a:ea typeface="ＭＳ Ｐゴシック" charset="-128"/>
              </a:rPr>
              <a:t>Modify</a:t>
            </a:r>
            <a:r>
              <a:rPr lang="en-US" sz="2800" dirty="0">
                <a:ea typeface="ＭＳ Ｐゴシック" charset="-128"/>
              </a:rPr>
              <a:t> files in your working directory.</a:t>
            </a:r>
          </a:p>
          <a:p>
            <a:pPr marL="685800" indent="-457200">
              <a:buFont typeface="+mj-lt"/>
              <a:buAutoNum type="arabicPeriod"/>
              <a:defRPr/>
            </a:pPr>
            <a:r>
              <a:rPr lang="en-US" sz="2800" b="1" dirty="0">
                <a:ea typeface="ＭＳ Ｐゴシック" charset="-128"/>
              </a:rPr>
              <a:t>Stage</a:t>
            </a:r>
            <a:r>
              <a:rPr lang="en-US" sz="2800" dirty="0">
                <a:ea typeface="ＭＳ Ｐゴシック" charset="-128"/>
              </a:rPr>
              <a:t> files, adding snapshots of them to your staging area.</a:t>
            </a:r>
            <a:endParaRPr lang="en-US" sz="2800" b="1" dirty="0">
              <a:ea typeface="ＭＳ Ｐゴシック" charset="-128"/>
            </a:endParaRPr>
          </a:p>
          <a:p>
            <a:pPr marL="685800" indent="-457200">
              <a:buFont typeface="+mj-lt"/>
              <a:buAutoNum type="arabicPeriod"/>
              <a:defRPr/>
            </a:pPr>
            <a:r>
              <a:rPr lang="en-US" sz="2800" dirty="0">
                <a:ea typeface="ＭＳ Ｐゴシック" charset="-128"/>
              </a:rPr>
              <a:t>Do  a </a:t>
            </a:r>
            <a:r>
              <a:rPr lang="en-US" sz="2800" b="1" dirty="0">
                <a:ea typeface="ＭＳ Ｐゴシック" charset="-128"/>
              </a:rPr>
              <a:t>commit</a:t>
            </a:r>
            <a:r>
              <a:rPr lang="en-US" sz="2800" dirty="0">
                <a:ea typeface="ＭＳ Ｐゴシック" charset="-128"/>
              </a:rPr>
              <a:t>, which takes the files as they are in the staging area and stores that snapshot permanently to your </a:t>
            </a:r>
            <a:r>
              <a:rPr lang="en-US" sz="2800" dirty="0" err="1">
                <a:ea typeface="ＭＳ Ｐゴシック" charset="-128"/>
              </a:rPr>
              <a:t>Git</a:t>
            </a:r>
            <a:r>
              <a:rPr lang="en-US" sz="2800" dirty="0">
                <a:ea typeface="ＭＳ Ｐゴシック" charset="-128"/>
              </a:rPr>
              <a:t> directory.</a:t>
            </a:r>
          </a:p>
        </p:txBody>
      </p:sp>
    </p:spTree>
    <p:extLst>
      <p:ext uri="{BB962C8B-B14F-4D97-AF65-F5344CB8AC3E}">
        <p14:creationId xmlns:p14="http://schemas.microsoft.com/office/powerpoint/2010/main" val="20154976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rse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Theme" id="{A2FC0CAA-ED14-43E1-8D47-279A6E4231C9}" vid="{74A0C7D5-ADD3-4F4F-A716-564514F0F6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CourseTheme</Template>
  <TotalTime>0</TotalTime>
  <Words>672</Words>
  <Application>Microsoft Office PowerPoint</Application>
  <PresentationFormat>On-screen Show (4:3)</PresentationFormat>
  <Paragraphs>101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ＭＳ Ｐゴシック</vt:lpstr>
      <vt:lpstr>ＭＳ Ｐゴシック</vt:lpstr>
      <vt:lpstr>Arial</vt:lpstr>
      <vt:lpstr>Calibri</vt:lpstr>
      <vt:lpstr>Consolas</vt:lpstr>
      <vt:lpstr>Tw Cen MT</vt:lpstr>
      <vt:lpstr>Wingdings</vt:lpstr>
      <vt:lpstr>Wingdings 2</vt:lpstr>
      <vt:lpstr>CourseTheme</vt:lpstr>
      <vt:lpstr>Web Application Development With Java CEJV 559</vt:lpstr>
      <vt:lpstr>Git History</vt:lpstr>
      <vt:lpstr>Git uses a distributed model</vt:lpstr>
      <vt:lpstr>Subversion Stores Changes (Delta)</vt:lpstr>
      <vt:lpstr>Git takes snapshots</vt:lpstr>
      <vt:lpstr>Git uses checksums</vt:lpstr>
      <vt:lpstr>A Local Git project has three areas</vt:lpstr>
      <vt:lpstr>Git file lifecycle</vt:lpstr>
      <vt:lpstr>Basic Workflow</vt:lpstr>
      <vt:lpstr>Basic Workflow</vt:lpstr>
      <vt:lpstr>Git commands</vt:lpstr>
      <vt:lpstr>Committing files</vt:lpstr>
      <vt:lpstr>Pulling and Pushing</vt:lpstr>
      <vt:lpstr>Pulling and Pushing</vt:lpstr>
      <vt:lpstr>Why is it called Git?</vt:lpstr>
      <vt:lpstr>Bibliography and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2013-09-17T21:00:21Z</dcterms:created>
  <dcterms:modified xsi:type="dcterms:W3CDTF">2018-01-16T01:00:34Z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