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17"/>
  </p:notesMasterIdLst>
  <p:sldIdLst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30" d="100"/>
          <a:sy n="130" d="100"/>
        </p:scale>
        <p:origin x="93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5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1/22/2018 5:36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04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1/22/2018 5:36 PM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0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1/22/2018 5:36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90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B7129108-AC8D-4212-9283-60D9E99BF07A}" type="datetime8">
              <a:rPr lang="en-US" smtClean="0"/>
              <a:pPr/>
              <a:t>1/22/2018 5:36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195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B6DED3D3-6235-4F4C-B439-DF277FB555A7}" type="datetime8">
              <a:rPr lang="en-US" smtClean="0"/>
              <a:pPr/>
              <a:t>1/22/2018 5:36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2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47197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719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>
          <a:xfrm>
            <a:off x="6096000" y="6448251"/>
            <a:ext cx="2667000" cy="365125"/>
          </a:xfrm>
        </p:spPr>
        <p:txBody>
          <a:bodyPr rtlCol="0"/>
          <a:lstStyle>
            <a:lvl1pPr>
              <a:defRPr sz="1050"/>
            </a:lvl1pPr>
          </a:lstStyle>
          <a:p>
            <a:fld id="{3B5F1E3E-4B2F-4895-B65E-28B2E64F39F6}" type="datetime8">
              <a:rPr lang="en-US" smtClean="0"/>
              <a:pPr/>
              <a:t>1/22/2018 5:36 PM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>
          <a:xfrm>
            <a:off x="609600" y="6448251"/>
            <a:ext cx="5421083" cy="365125"/>
          </a:xfrm>
        </p:spPr>
        <p:txBody>
          <a:bodyPr rtlCol="0"/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870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870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>
          <a:xfrm>
            <a:off x="6096000" y="6448251"/>
            <a:ext cx="2667000" cy="365125"/>
          </a:xfrm>
        </p:spPr>
        <p:txBody>
          <a:bodyPr rtlCol="0"/>
          <a:lstStyle>
            <a:lvl1pPr>
              <a:defRPr sz="1050"/>
            </a:lvl1pPr>
          </a:lstStyle>
          <a:p>
            <a:fld id="{63085435-8225-4333-BFFA-0096413F0D76}" type="datetime8">
              <a:rPr lang="en-US" smtClean="0"/>
              <a:pPr/>
              <a:t>1/22/2018 5:36 PM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>
          <a:xfrm>
            <a:off x="609600" y="6448251"/>
            <a:ext cx="5421083" cy="365125"/>
          </a:xfrm>
        </p:spPr>
        <p:txBody>
          <a:bodyPr rtlCol="0"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347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0783C494-2A87-468C-A21B-CB14FB9ABB00}" type="datetime8">
              <a:rPr lang="en-US" smtClean="0"/>
              <a:pPr/>
              <a:t>1/22/2018 5:36 PM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7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9A180FA0-5B31-4864-A2BB-719EA5A679C6}" type="datetime8">
              <a:rPr lang="en-US" smtClean="0"/>
              <a:pPr/>
              <a:t>1/22/2018 5:36 PM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432376"/>
            <a:ext cx="533400" cy="381000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>
            <a:normAutofit/>
          </a:bodyPr>
          <a:lstStyle>
            <a:lvl1pPr algn="l">
              <a:buNone/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4BECC0C8-36B8-442A-833D-B6AACE86BB77}" type="datetime8">
              <a:rPr lang="en-US" smtClean="0"/>
              <a:pPr/>
              <a:t>1/22/2018 5:36 PM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628728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6287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2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1/22/2018 5:36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2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1/22/2018 5:36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2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23707036/java-ee-vs-jsp-vs-js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Web Application Development With Java</a:t>
            </a:r>
            <a:br>
              <a:rPr lang="en-US" dirty="0"/>
            </a:br>
            <a:r>
              <a:rPr lang="en-US" dirty="0"/>
              <a:t>CEJV 559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JavaServer</a:t>
            </a:r>
            <a:r>
              <a:rPr lang="en-US" dirty="0"/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150277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748464" cy="4709120"/>
          </a:xfrm>
        </p:spPr>
        <p:txBody>
          <a:bodyPr>
            <a:normAutofit/>
          </a:bodyPr>
          <a:lstStyle/>
          <a:p>
            <a:r>
              <a:rPr lang="en-CA" sz="2800" dirty="0"/>
              <a:t>An HTML comment in a JSP</a:t>
            </a:r>
            <a:endParaRPr lang="en-US" sz="2800" dirty="0"/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&lt;!--</a:t>
            </a:r>
            <a:endParaRPr lang="en-CA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&lt;p&gt;This email address was added to our list on &lt;%= new Date() %&gt;&lt;/p&gt;</a:t>
            </a:r>
            <a:endParaRPr lang="en-CA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en-CA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A JSP comment</a:t>
            </a:r>
            <a:endParaRPr lang="en-CA" dirty="0"/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&lt;%--</a:t>
            </a:r>
            <a:endParaRPr lang="en-CA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&lt;p&gt;This email address was added to our list on &lt;%= new Date() %&gt;&lt;/p&gt;</a:t>
            </a:r>
            <a:endParaRPr lang="en-CA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--%&gt;</a:t>
            </a:r>
            <a:endParaRPr lang="en-CA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610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676456" cy="470912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Java comments in a JSP </a:t>
            </a:r>
            <a:r>
              <a:rPr lang="en-US" sz="3000" dirty="0" err="1"/>
              <a:t>scriptlet</a:t>
            </a:r>
            <a:endParaRPr lang="en-CA" sz="3000" dirty="0"/>
          </a:p>
          <a:p>
            <a:pPr marL="0" indent="0">
              <a:buNone/>
            </a:pP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&lt;%</a:t>
            </a:r>
            <a:endParaRPr lang="en-CA" sz="2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   // get parameters from the request</a:t>
            </a:r>
            <a:endParaRPr lang="en-CA" sz="2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request.getParameter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CA" sz="2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request.getParameter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CA" sz="2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emailAddress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request.getParameter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emailAddress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CA" sz="2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CA" sz="2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   /*</a:t>
            </a:r>
            <a:endParaRPr lang="en-CA" sz="2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   User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= new User(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emailAddress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sz="2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UserDB.insert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(user);</a:t>
            </a:r>
            <a:endParaRPr lang="en-CA" sz="2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   */</a:t>
            </a:r>
            <a:endParaRPr lang="en-CA" sz="2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en-CA" sz="2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5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JSP expression tag and bean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&lt;%@ page import= "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com.kenfogel.business.User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" %&gt;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&lt;%  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User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= (User)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request.getAttribute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("user");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if (user == null) {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    user = new User();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&lt;label&gt;Email:&lt;/label&gt;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&lt;span&gt;&lt;%=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user.getEmail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() %&gt;&lt;/span&gt;&lt;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&lt;label&gt;First Name:&lt;/label&gt;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&lt;span&gt;&lt;%=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user.getFirstName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() %&gt;&lt;/span&gt;&lt;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&lt;label&gt;Last Name:&lt;/label&gt;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&lt;span&gt;&lt;%=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user.getLastName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() %&gt;&lt;/span&gt;&lt;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1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Expression language to access a bean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&lt;label&gt;Email:&lt;/label&gt;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&lt;span&gt;${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}&lt;/span&gt;&lt;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&lt;label&gt;First Name:&lt;/label&gt;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&lt;span&gt;${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user.firstName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}&lt;/span&gt;&lt;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&lt;label&gt;Last Name:&lt;/label&gt;</a:t>
            </a:r>
          </a:p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&lt;span&gt;${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user.lastName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}&lt;/span&gt;&lt;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4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8712968" cy="990600"/>
          </a:xfrm>
        </p:spPr>
        <p:txBody>
          <a:bodyPr>
            <a:normAutofit/>
          </a:bodyPr>
          <a:lstStyle/>
          <a:p>
            <a:pPr algn="ctr"/>
            <a:r>
              <a:rPr lang="en-CA" sz="2400" dirty="0">
                <a:hlinkClick r:id="rId2"/>
              </a:rPr>
              <a:t>http://stackoverflow.com/questions/23707036/java-ee-vs-jsp-vs-jsf</a:t>
            </a:r>
            <a:br>
              <a:rPr lang="en-CA" sz="2400" dirty="0"/>
            </a:br>
            <a:r>
              <a:rPr lang="en-CA" sz="2400" dirty="0"/>
              <a:t>Is JSP "dead" in favor of JSF?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JSF has countless benefits over JSP. For instance:</a:t>
            </a:r>
          </a:p>
          <a:p>
            <a:pPr lvl="1"/>
            <a:r>
              <a:rPr lang="en-CA" sz="3200" dirty="0"/>
              <a:t>It defines a MVC approach</a:t>
            </a:r>
          </a:p>
          <a:p>
            <a:pPr lvl="1"/>
            <a:r>
              <a:rPr lang="en-CA" sz="3200" dirty="0"/>
              <a:t>It set up componentization standards</a:t>
            </a:r>
          </a:p>
          <a:p>
            <a:pPr lvl="1"/>
            <a:r>
              <a:rPr lang="en-CA" sz="3200" dirty="0"/>
              <a:t>It has apply values feature</a:t>
            </a:r>
          </a:p>
          <a:p>
            <a:pPr lvl="1"/>
            <a:r>
              <a:rPr lang="en-CA" sz="3200" dirty="0"/>
              <a:t>Built-in AJAX</a:t>
            </a:r>
          </a:p>
          <a:p>
            <a:pPr lvl="1"/>
            <a:r>
              <a:rPr lang="en-CA" sz="3200" dirty="0"/>
              <a:t>A defined view context control</a:t>
            </a:r>
          </a:p>
          <a:p>
            <a:pPr lvl="1"/>
            <a:r>
              <a:rPr lang="en-CA" sz="3200" dirty="0"/>
              <a:t>Allows for rich interfaces extensions like </a:t>
            </a:r>
            <a:r>
              <a:rPr lang="en-CA" sz="3200" dirty="0" err="1"/>
              <a:t>Primefaces</a:t>
            </a:r>
            <a:endParaRPr lang="en-CA" sz="3200" dirty="0"/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97038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JavaServer</a:t>
            </a:r>
            <a:r>
              <a:rPr lang="en-CA" dirty="0"/>
              <a:t>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800" dirty="0"/>
              <a:t>Servlets return HTML to the browser using print statements</a:t>
            </a:r>
          </a:p>
          <a:p>
            <a:r>
              <a:rPr lang="en-CA" sz="2800" dirty="0"/>
              <a:t>JSP are a special type of servlet that supports HTML file syntax</a:t>
            </a:r>
          </a:p>
          <a:p>
            <a:r>
              <a:rPr lang="en-CA" sz="2800" dirty="0"/>
              <a:t>JSP files are translated into servlets upon their first request</a:t>
            </a:r>
          </a:p>
          <a:p>
            <a:r>
              <a:rPr lang="en-CA" sz="2800" dirty="0"/>
              <a:t>Text in the JSP that is not within one of 5 special tags is inserted into print statements</a:t>
            </a:r>
          </a:p>
          <a:p>
            <a:r>
              <a:rPr lang="en-CA" sz="2800" dirty="0">
                <a:latin typeface="Consolas" panose="020B0609020204030204" pitchFamily="49" charset="0"/>
                <a:cs typeface="Consolas" panose="020B0609020204030204" pitchFamily="49" charset="0"/>
              </a:rPr>
              <a:t>&lt;h1&gt;Welcome to my page.&lt;/h1&gt;</a:t>
            </a:r>
          </a:p>
          <a:p>
            <a:r>
              <a:rPr lang="en-CA" sz="2800" dirty="0"/>
              <a:t>becomes</a:t>
            </a:r>
          </a:p>
          <a:p>
            <a:r>
              <a:rPr lang="en-CA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n-CA" sz="2800" dirty="0">
                <a:latin typeface="Consolas" panose="020B0609020204030204" pitchFamily="49" charset="0"/>
                <a:cs typeface="Consolas" panose="020B0609020204030204" pitchFamily="49" charset="0"/>
              </a:rPr>
              <a:t>(“&lt;h1&gt;Welcome to my page.&lt;/h1&gt;”);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314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1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65556" y="1700808"/>
            <a:ext cx="6047584" cy="48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9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code for a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CA" sz="3200" dirty="0"/>
              <a:t>A JSP contains HTML tags and embedded Java code.</a:t>
            </a:r>
          </a:p>
          <a:p>
            <a:r>
              <a:rPr lang="en-CA" sz="3200" dirty="0"/>
              <a:t>To code a </a:t>
            </a:r>
            <a:r>
              <a:rPr lang="en-CA" sz="3200" i="1" dirty="0" err="1"/>
              <a:t>scriptlet</a:t>
            </a:r>
            <a:r>
              <a:rPr lang="en-CA" sz="3200" dirty="0"/>
              <a:t> that contains one or more Java statements, use the &lt;% and %&gt; tags.</a:t>
            </a:r>
          </a:p>
          <a:p>
            <a:r>
              <a:rPr lang="en-CA" sz="3200" dirty="0"/>
              <a:t>To code an </a:t>
            </a:r>
            <a:r>
              <a:rPr lang="en-CA" sz="3200" i="1" dirty="0"/>
              <a:t>expression</a:t>
            </a:r>
            <a:r>
              <a:rPr lang="en-CA" sz="3200" dirty="0"/>
              <a:t> that can be converted to a string, use the &lt;%= and %&gt; tags</a:t>
            </a:r>
          </a:p>
          <a:p>
            <a:r>
              <a:rPr lang="en-CA" sz="3200" dirty="0"/>
              <a:t>To import libraries or other files use the directive tag </a:t>
            </a:r>
          </a:p>
          <a:p>
            <a:pPr marL="0" indent="0">
              <a:buNone/>
            </a:pPr>
            <a:r>
              <a:rPr lang="en-CA" sz="3200" dirty="0"/>
              <a:t>    &lt;%@ and %&gt; tags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501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Five types of JSP tags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72816"/>
            <a:ext cx="8153400" cy="37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9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JSP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748464" cy="4709120"/>
          </a:xfrm>
        </p:spPr>
        <p:txBody>
          <a:bodyPr>
            <a:normAutofit/>
          </a:bodyPr>
          <a:lstStyle/>
          <a:p>
            <a:r>
              <a:rPr lang="en-CA" sz="2800" dirty="0"/>
              <a:t>A directive, </a:t>
            </a:r>
            <a:r>
              <a:rPr lang="en-CA" sz="2800" dirty="0" err="1"/>
              <a:t>scriptlet</a:t>
            </a:r>
            <a:r>
              <a:rPr lang="en-CA" sz="2800" dirty="0"/>
              <a:t>, and expression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&lt;%@ page import="</a:t>
            </a:r>
            <a:r>
              <a:rPr lang="en-CA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java.util.GregorianCalendar</a:t>
            </a: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java.util.Calendar</a:t>
            </a: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" %&gt;</a:t>
            </a:r>
          </a:p>
          <a:p>
            <a:pPr marL="0" indent="0">
              <a:buNone/>
            </a:pP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&lt;%  </a:t>
            </a:r>
          </a:p>
          <a:p>
            <a:pPr marL="0" indent="0">
              <a:buNone/>
            </a:pP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currentDate</a:t>
            </a: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CA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currentYear</a:t>
            </a: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currentDate.get</a:t>
            </a: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Calendar.YEAR</a:t>
            </a: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</a:p>
          <a:p>
            <a:pPr marL="0" indent="0">
              <a:buNone/>
            </a:pP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&lt;p&gt;&amp;copy; Copyright &lt;%= </a:t>
            </a:r>
            <a:r>
              <a:rPr lang="en-CA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currentYear</a:t>
            </a: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%&gt;</a:t>
            </a:r>
          </a:p>
          <a:p>
            <a:pPr marL="0" indent="0">
              <a:buNone/>
            </a:pP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Ken Fogel &amp;amp; </a:t>
            </a:r>
            <a:r>
              <a:rPr lang="en-CA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Mooses</a:t>
            </a: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32785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JSP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2800" dirty="0"/>
              <a:t>JSP tags for a validation message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&lt;%</a:t>
            </a:r>
          </a:p>
          <a:p>
            <a:pPr marL="0" indent="0">
              <a:buNone/>
            </a:pP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String message = (String) </a:t>
            </a:r>
            <a:r>
              <a:rPr lang="en-CA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request.getAttribute</a:t>
            </a: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("message");</a:t>
            </a:r>
          </a:p>
          <a:p>
            <a:pPr marL="0" indent="0">
              <a:buNone/>
            </a:pP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(message != null) {    </a:t>
            </a:r>
          </a:p>
          <a:p>
            <a:pPr marL="0" indent="0">
              <a:buNone/>
            </a:pP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%&gt;    </a:t>
            </a:r>
          </a:p>
          <a:p>
            <a:pPr marL="0" indent="0">
              <a:buNone/>
            </a:pP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&lt;p&gt;&lt;</a:t>
            </a:r>
            <a:r>
              <a:rPr lang="en-CA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&gt;&lt;%= message %&gt;&lt;/</a:t>
            </a:r>
            <a:r>
              <a:rPr lang="en-CA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&gt;&lt;/p&gt;</a:t>
            </a:r>
          </a:p>
          <a:p>
            <a:pPr marL="0" indent="0">
              <a:buNone/>
            </a:pPr>
            <a:r>
              <a:rPr lang="en-CA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&lt;% } %&gt;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087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JSP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3200" dirty="0"/>
              <a:t>To import classes in a JSP, use the import attribute of the page directive.</a:t>
            </a:r>
          </a:p>
          <a:p>
            <a:r>
              <a:rPr lang="en-CA" sz="3200" dirty="0"/>
              <a:t>To get the values of attributes or parameters that are passed to a JSP, use the </a:t>
            </a:r>
            <a:r>
              <a:rPr lang="en-CA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getAttribute</a:t>
            </a:r>
            <a:r>
              <a:rPr lang="en-CA" sz="3200" dirty="0"/>
              <a:t> or </a:t>
            </a:r>
            <a:r>
              <a:rPr lang="en-CA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getParameter</a:t>
            </a:r>
            <a:r>
              <a:rPr lang="en-CA" sz="3200" dirty="0"/>
              <a:t> method of the implicit request object named request. </a:t>
            </a:r>
          </a:p>
          <a:p>
            <a:r>
              <a:rPr lang="en-CA" sz="3200" dirty="0"/>
              <a:t>Works the same as methods that are available from the request object in a servlet servlet.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998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CA" sz="3200" dirty="0"/>
              <a:t>HTML comments are translated and appear in print statements, but the browser doesn’t display them</a:t>
            </a:r>
          </a:p>
          <a:p>
            <a:pPr lvl="1"/>
            <a:r>
              <a:rPr lang="en-CA" sz="3200" dirty="0"/>
              <a:t>Viewable in the page source</a:t>
            </a:r>
          </a:p>
          <a:p>
            <a:r>
              <a:rPr lang="en-CA" sz="3200" dirty="0"/>
              <a:t>JSP comments are not translated</a:t>
            </a:r>
          </a:p>
          <a:p>
            <a:pPr lvl="1"/>
            <a:r>
              <a:rPr lang="en-CA" sz="3200" dirty="0"/>
              <a:t>Not in the page source</a:t>
            </a:r>
          </a:p>
          <a:p>
            <a:r>
              <a:rPr lang="en-CA" sz="3200" dirty="0"/>
              <a:t>Java comments within a </a:t>
            </a:r>
            <a:r>
              <a:rPr lang="en-CA" sz="3200" dirty="0" err="1"/>
              <a:t>scriptlet</a:t>
            </a:r>
            <a:r>
              <a:rPr lang="en-CA" sz="3200" dirty="0"/>
              <a:t> are not translated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CA" sz="3200" dirty="0"/>
              <a:t>Not in the page source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5029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Theme" id="{A2FC0CAA-ED14-43E1-8D47-279A6E4231C9}" vid="{74A0C7D5-ADD3-4F4F-A716-564514F0F6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CourseTheme</Template>
  <TotalTime>0</TotalTime>
  <Words>697</Words>
  <Application>Microsoft Office PowerPoint</Application>
  <PresentationFormat>On-screen Show (4:3)</PresentationFormat>
  <Paragraphs>100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Consolas</vt:lpstr>
      <vt:lpstr>Tw Cen MT</vt:lpstr>
      <vt:lpstr>Wingdings</vt:lpstr>
      <vt:lpstr>Wingdings 2</vt:lpstr>
      <vt:lpstr>CourseTheme</vt:lpstr>
      <vt:lpstr>Web Application Development With Java CEJV 559</vt:lpstr>
      <vt:lpstr>JavaServer Pages</vt:lpstr>
      <vt:lpstr>Model 1 Architecture</vt:lpstr>
      <vt:lpstr>The code for a JSP</vt:lpstr>
      <vt:lpstr>Five types of JSP tags</vt:lpstr>
      <vt:lpstr>JSP Tags</vt:lpstr>
      <vt:lpstr>JSP Tags</vt:lpstr>
      <vt:lpstr>JSP Tags</vt:lpstr>
      <vt:lpstr>Comments</vt:lpstr>
      <vt:lpstr>Comments</vt:lpstr>
      <vt:lpstr>Comments</vt:lpstr>
      <vt:lpstr>JSP expression tag and bean syntax</vt:lpstr>
      <vt:lpstr>Expression language to access a bean</vt:lpstr>
      <vt:lpstr>http://stackoverflow.com/questions/23707036/java-ee-vs-jsp-vs-jsf Is JSP "dead" in favor of JSF?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2013-09-17T21:00:21Z</dcterms:created>
  <dcterms:modified xsi:type="dcterms:W3CDTF">2018-01-22T22:37:18Z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