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9"/>
  </p:notesMasterIdLst>
  <p:sldIdLst>
    <p:sldId id="256" r:id="rId3"/>
    <p:sldId id="322" r:id="rId4"/>
    <p:sldId id="343" r:id="rId5"/>
    <p:sldId id="342" r:id="rId6"/>
    <p:sldId id="325" r:id="rId7"/>
    <p:sldId id="326" r:id="rId8"/>
    <p:sldId id="327" r:id="rId9"/>
    <p:sldId id="334" r:id="rId10"/>
    <p:sldId id="330" r:id="rId11"/>
    <p:sldId id="331" r:id="rId12"/>
    <p:sldId id="332" r:id="rId13"/>
    <p:sldId id="335" r:id="rId14"/>
    <p:sldId id="336" r:id="rId15"/>
    <p:sldId id="339" r:id="rId16"/>
    <p:sldId id="340" r:id="rId17"/>
    <p:sldId id="341" r:id="rId18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>
      <p:cViewPr varScale="1">
        <p:scale>
          <a:sx n="71" d="100"/>
          <a:sy n="71" d="100"/>
        </p:scale>
        <p:origin x="295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4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7D3429-5308-4A4D-94AF-7D35CA8C6C94}" type="slidenum">
              <a:rPr lang="ru-RU"/>
              <a:pPr eaLnBrk="1" hangingPunct="1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09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F072F9-119E-4A72-A3A0-402A3376B9B0}" type="slidenum">
              <a:rPr lang="en-US" sz="1200" i="0"/>
              <a:pPr/>
              <a:t>2</a:t>
            </a:fld>
            <a:endParaRPr lang="en-US" sz="1200" i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3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06EF2-0B0F-4530-A58D-D2B7F0CFD99E}" type="slidenum">
              <a:rPr lang="en-US" sz="1200" i="0"/>
              <a:pPr/>
              <a:t>5</a:t>
            </a:fld>
            <a:endParaRPr lang="en-US" sz="1200" i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0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13BBFB-0B1F-4594-91C4-416463130891}" type="slidenum">
              <a:rPr lang="en-US" sz="1200" i="0"/>
              <a:pPr/>
              <a:t>6</a:t>
            </a:fld>
            <a:endParaRPr lang="en-US" sz="1200" i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7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95588D-5759-4F4E-B850-74476E45A095}" type="slidenum">
              <a:rPr lang="en-US" sz="1200" i="0"/>
              <a:pPr/>
              <a:t>7</a:t>
            </a:fld>
            <a:endParaRPr lang="en-US" sz="1200" i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7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36618A-149B-4D44-965D-18CD3AE7177F}" type="slidenum">
              <a:rPr lang="ru-RU"/>
              <a:pPr eaLnBrk="1" hangingPunct="1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89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1ECC3E-062D-451A-A76C-950B4B44BA1B}" type="slidenum">
              <a:rPr lang="en-US" sz="1200" i="0"/>
              <a:pPr/>
              <a:t>9</a:t>
            </a:fld>
            <a:endParaRPr lang="en-US" sz="1200" i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0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EBB169-268C-4098-B7EB-9D1C7372CC1D}" type="slidenum">
              <a:rPr lang="en-US" sz="1200" i="0"/>
              <a:pPr/>
              <a:t>10</a:t>
            </a:fld>
            <a:endParaRPr lang="en-US" sz="1200" i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9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7AE469-EEEC-4464-95E7-7F588D19F401}" type="slidenum">
              <a:rPr lang="en-US" sz="1200" i="0"/>
              <a:pPr/>
              <a:t>11</a:t>
            </a:fld>
            <a:endParaRPr lang="en-US" sz="1200" i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9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fld id="{6C3A6AC8-C126-41DF-A50B-8FE5CB5BE2FF}" type="datetime8">
              <a:rPr lang="en-US" smtClean="0"/>
              <a:t>1/30/2018 4:11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43AE-3373-4C31-ABB0-9265C9A40653}" type="datetime8">
              <a:rPr lang="en-US" smtClean="0">
                <a:solidFill>
                  <a:schemeClr val="tx2"/>
                </a:solidFill>
              </a:rPr>
              <a:t>1/30/2018 4:11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24A86073-D930-40FB-9A99-DD0D3299F1B7}" type="datetime8">
              <a:rPr lang="en-US" smtClean="0">
                <a:solidFill>
                  <a:schemeClr val="tx2"/>
                </a:solidFill>
              </a:rPr>
              <a:t>1/30/2018 4:11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8128000" y="6448252"/>
            <a:ext cx="3556000" cy="365125"/>
          </a:xfrm>
        </p:spPr>
        <p:txBody>
          <a:bodyPr/>
          <a:lstStyle>
            <a:lvl1pPr>
              <a:defRPr sz="1050"/>
            </a:lvl1pPr>
          </a:lstStyle>
          <a:p>
            <a:fld id="{B91169FD-2393-4AB7-845A-F73F54446CE7}" type="datetime8">
              <a:rPr lang="en-US" smtClean="0"/>
              <a:t>1/30/2018 4:11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812801" y="6448252"/>
            <a:ext cx="7228111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709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F8AF62D6-AEEF-414A-90BF-7A05B153DBBF}" type="datetime8">
              <a:rPr lang="en-US" smtClean="0"/>
              <a:t>1/30/2018 4:11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7197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719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>
          <a:xfrm>
            <a:off x="8128000" y="6448252"/>
            <a:ext cx="3556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D539DEDC-FED4-46F4-87B3-6201DC576666}" type="datetime8">
              <a:rPr lang="en-US" smtClean="0"/>
              <a:t>1/30/2018 4:11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>
          <a:xfrm>
            <a:off x="812801" y="6448252"/>
            <a:ext cx="7228111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>
          <a:xfrm>
            <a:off x="8128000" y="6448252"/>
            <a:ext cx="3556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36E83AB6-029A-4A58-B6F2-DA4B6DE23F16}" type="datetime8">
              <a:rPr lang="en-US" smtClean="0"/>
              <a:t>1/30/2018 4:11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>
          <a:xfrm>
            <a:off x="812801" y="6448252"/>
            <a:ext cx="7228111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34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8128000" y="6448252"/>
            <a:ext cx="3556000" cy="365125"/>
          </a:xfrm>
        </p:spPr>
        <p:txBody>
          <a:bodyPr/>
          <a:lstStyle>
            <a:lvl1pPr>
              <a:defRPr sz="1050"/>
            </a:lvl1pPr>
          </a:lstStyle>
          <a:p>
            <a:fld id="{905E8257-DB76-4B57-9A6E-F92ADD20C35C}" type="datetime8">
              <a:rPr lang="en-US" smtClean="0"/>
              <a:t>1/30/2018 4:11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812801" y="6448252"/>
            <a:ext cx="7228111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8128000" y="6448252"/>
            <a:ext cx="3556000" cy="365125"/>
          </a:xfrm>
        </p:spPr>
        <p:txBody>
          <a:bodyPr/>
          <a:lstStyle>
            <a:lvl1pPr>
              <a:defRPr sz="1050"/>
            </a:lvl1pPr>
          </a:lstStyle>
          <a:p>
            <a:fld id="{C58BFB5E-818F-4915-8C57-9F90A822F0AF}" type="datetime8">
              <a:rPr lang="en-US" smtClean="0"/>
              <a:t>1/30/2018 4:11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812801" y="6448252"/>
            <a:ext cx="7228111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432376"/>
            <a:ext cx="711200" cy="381000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>
            <a:normAutofit/>
          </a:bodyPr>
          <a:lstStyle>
            <a:lvl1pPr algn="l">
              <a:buNone/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8128000" y="6448252"/>
            <a:ext cx="3556000" cy="365125"/>
          </a:xfrm>
        </p:spPr>
        <p:txBody>
          <a:bodyPr/>
          <a:lstStyle>
            <a:lvl1pPr>
              <a:defRPr sz="1050"/>
            </a:lvl1pPr>
          </a:lstStyle>
          <a:p>
            <a:fld id="{33FBD8A5-223C-4E95-A48C-F1361DEBCF10}" type="datetime8">
              <a:rPr lang="en-US" smtClean="0"/>
              <a:t>1/30/2018 4:11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812801" y="6448252"/>
            <a:ext cx="7228111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628728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6287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E6E0093-347B-471C-839F-8AE6E5F9B656}" type="datetime8">
              <a:rPr lang="en-US" smtClean="0"/>
              <a:t>1/30/2018 4:11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20BC94B0-566B-44DF-8D50-D36A053B9D0B}" type="datetime8">
              <a:rPr lang="en-US" smtClean="0">
                <a:solidFill>
                  <a:schemeClr val="tx2"/>
                </a:solidFill>
              </a:rPr>
              <a:t>1/30/2018 4:11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etterexplained.com/articles/a-visual-guide-to-version-contro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Web Application Development With Java</a:t>
            </a:r>
            <a:br>
              <a:rPr lang="en-US" dirty="0"/>
            </a:br>
            <a:r>
              <a:rPr lang="en-US" dirty="0"/>
              <a:t>CEJV 559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Week 02</a:t>
            </a:r>
          </a:p>
          <a:p>
            <a:r>
              <a:rPr lang="en-US" dirty="0"/>
              <a:t>Maven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Repositories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Holds build artifacts of various types</a:t>
            </a:r>
          </a:p>
          <a:p>
            <a:pPr eaLnBrk="1" hangingPunct="1"/>
            <a:r>
              <a:rPr lang="en-US" sz="2800" dirty="0"/>
              <a:t>Can be local or remote</a:t>
            </a:r>
          </a:p>
          <a:p>
            <a:pPr eaLnBrk="1" hangingPunct="1"/>
            <a:r>
              <a:rPr lang="en-US" sz="2800" dirty="0"/>
              <a:t>Local repository acts as a cache</a:t>
            </a:r>
          </a:p>
          <a:p>
            <a:pPr eaLnBrk="1" hangingPunct="1"/>
            <a:r>
              <a:rPr lang="en-US" sz="2800" dirty="0"/>
              <a:t>Remote repositories include Maven Central or any number of other repositories that are available</a:t>
            </a:r>
          </a:p>
        </p:txBody>
      </p:sp>
    </p:spTree>
    <p:extLst>
      <p:ext uri="{BB962C8B-B14F-4D97-AF65-F5344CB8AC3E}">
        <p14:creationId xmlns:p14="http://schemas.microsoft.com/office/powerpoint/2010/main" val="173283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Snapshot Builds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Snapshot builds are used to designate a version of a project which has not yet been released</a:t>
            </a:r>
          </a:p>
          <a:p>
            <a:pPr eaLnBrk="1" hangingPunct="1"/>
            <a:r>
              <a:rPr lang="en-US" sz="2800" dirty="0"/>
              <a:t>The version number will end with </a:t>
            </a:r>
            <a:r>
              <a:rPr lang="en-US" altLang="en-US" sz="2800" dirty="0"/>
              <a:t>“</a:t>
            </a:r>
            <a:r>
              <a:rPr lang="en-US" sz="2800" dirty="0"/>
              <a:t>-SNAPSHOT</a:t>
            </a:r>
            <a:r>
              <a:rPr lang="en-US" altLang="en-US" sz="2800" dirty="0"/>
              <a:t>”</a:t>
            </a:r>
            <a:endParaRPr lang="en-US" sz="2800" dirty="0"/>
          </a:p>
          <a:p>
            <a:pPr eaLnBrk="1" hangingPunct="1"/>
            <a:r>
              <a:rPr lang="en-US" sz="2800" dirty="0"/>
              <a:t>Stored in separate repositories or in local repository</a:t>
            </a:r>
          </a:p>
          <a:p>
            <a:pPr eaLnBrk="1" hangingPunct="1"/>
            <a:r>
              <a:rPr lang="en-US" sz="2800" dirty="0"/>
              <a:t>Are never synchronized to Maven Central</a:t>
            </a:r>
          </a:p>
          <a:p>
            <a:pPr eaLnBrk="1" hangingPunct="1"/>
            <a:r>
              <a:rPr lang="en-US" sz="2800" dirty="0"/>
              <a:t>Can be updated after deployed, unlike release artifacts which are </a:t>
            </a:r>
            <a:r>
              <a:rPr lang="en-US" altLang="en-US" sz="2800" dirty="0"/>
              <a:t>“</a:t>
            </a:r>
            <a:r>
              <a:rPr lang="en-US" sz="2800" dirty="0"/>
              <a:t>frozen</a:t>
            </a:r>
            <a:r>
              <a:rPr lang="en-US" altLang="en-US" sz="2800" dirty="0"/>
              <a:t>”</a:t>
            </a:r>
            <a:r>
              <a:rPr lang="en-US" sz="2800" dirty="0"/>
              <a:t> once released.</a:t>
            </a:r>
          </a:p>
        </p:txBody>
      </p:sp>
    </p:spTree>
    <p:extLst>
      <p:ext uri="{BB962C8B-B14F-4D97-AF65-F5344CB8AC3E}">
        <p14:creationId xmlns:p14="http://schemas.microsoft.com/office/powerpoint/2010/main" val="125753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Maven 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2800" dirty="0"/>
              <a:t>Stands for Project Object Model</a:t>
            </a:r>
          </a:p>
          <a:p>
            <a:pPr>
              <a:defRPr/>
            </a:pPr>
            <a:r>
              <a:rPr lang="en-US" sz="2800" dirty="0"/>
              <a:t>Describes a project</a:t>
            </a:r>
          </a:p>
          <a:p>
            <a:pPr lvl="1">
              <a:defRPr/>
            </a:pPr>
            <a:r>
              <a:rPr lang="en-US" sz="2800" dirty="0"/>
              <a:t>Name and Version</a:t>
            </a:r>
          </a:p>
          <a:p>
            <a:pPr lvl="1">
              <a:defRPr/>
            </a:pPr>
            <a:r>
              <a:rPr lang="en-US" sz="2800" dirty="0"/>
              <a:t>Artifact Type</a:t>
            </a:r>
          </a:p>
          <a:p>
            <a:pPr lvl="1">
              <a:defRPr/>
            </a:pPr>
            <a:r>
              <a:rPr lang="en-US" sz="2800" dirty="0"/>
              <a:t>Source Code Locations</a:t>
            </a:r>
          </a:p>
          <a:p>
            <a:pPr lvl="1">
              <a:defRPr/>
            </a:pPr>
            <a:r>
              <a:rPr lang="en-US" sz="2800" dirty="0"/>
              <a:t>Dependencies</a:t>
            </a:r>
          </a:p>
          <a:p>
            <a:pPr lvl="1">
              <a:defRPr/>
            </a:pPr>
            <a:r>
              <a:rPr lang="en-US" sz="2800" dirty="0" err="1"/>
              <a:t>Plugins</a:t>
            </a:r>
            <a:endParaRPr lang="en-US" sz="2800" dirty="0"/>
          </a:p>
          <a:p>
            <a:pPr lvl="1">
              <a:defRPr/>
            </a:pPr>
            <a:r>
              <a:rPr lang="en-US" sz="2800" dirty="0"/>
              <a:t>Profiles (Alternate build configurations)</a:t>
            </a:r>
          </a:p>
          <a:p>
            <a:pPr>
              <a:defRPr/>
            </a:pPr>
            <a:r>
              <a:rPr lang="en-US" sz="2800" dirty="0"/>
              <a:t>Uses XML</a:t>
            </a:r>
          </a:p>
        </p:txBody>
      </p:sp>
    </p:spTree>
    <p:extLst>
      <p:ext uri="{BB962C8B-B14F-4D97-AF65-F5344CB8AC3E}">
        <p14:creationId xmlns:p14="http://schemas.microsoft.com/office/powerpoint/2010/main" val="400294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Name (GAV)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2800" dirty="0"/>
              <a:t>Maven uniquely identifies a project using: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800" dirty="0" err="1"/>
              <a:t>groupID</a:t>
            </a:r>
            <a:r>
              <a:rPr lang="en-US" sz="2800" dirty="0"/>
              <a:t>: Arbitrary project grouping identifier</a:t>
            </a:r>
          </a:p>
          <a:p>
            <a:pPr lvl="2">
              <a:spcBef>
                <a:spcPts val="300"/>
              </a:spcBef>
              <a:defRPr/>
            </a:pPr>
            <a:r>
              <a:rPr lang="en-US" sz="2800" dirty="0"/>
              <a:t>Based on Java package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800" dirty="0" err="1"/>
              <a:t>artfiactId</a:t>
            </a:r>
            <a:r>
              <a:rPr lang="en-US" sz="2800" dirty="0"/>
              <a:t>: Arbitrary name of project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800" dirty="0"/>
              <a:t>version: Version of project</a:t>
            </a:r>
          </a:p>
          <a:p>
            <a:pPr lvl="2">
              <a:spcBef>
                <a:spcPts val="300"/>
              </a:spcBef>
              <a:defRPr/>
            </a:pPr>
            <a:r>
              <a:rPr lang="en-US" sz="2800" dirty="0"/>
              <a:t>Format {Major}.{Minor}.{Maintenance}</a:t>
            </a:r>
          </a:p>
          <a:p>
            <a:pPr lvl="2">
              <a:spcBef>
                <a:spcPts val="300"/>
              </a:spcBef>
              <a:defRPr/>
            </a:pPr>
            <a:r>
              <a:rPr lang="en-US" sz="2800" dirty="0"/>
              <a:t>Add ‘-SNAPSHOT ‘ to identify in development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/>
              <a:t>GAV Syntax: </a:t>
            </a:r>
            <a:r>
              <a:rPr lang="en-US" sz="2800" dirty="0" err="1"/>
              <a:t>groupId:artifactId:version</a:t>
            </a:r>
            <a:endParaRPr lang="en-US" sz="2800" dirty="0"/>
          </a:p>
          <a:p>
            <a:pPr lvl="2"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6080" y="4941168"/>
            <a:ext cx="5112568" cy="1600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&gt;org.cejv456.training&lt;/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54396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Maven Repository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8917801" y="2869881"/>
            <a:ext cx="785818" cy="1071570"/>
          </a:xfrm>
          <a:prstGeom prst="flowChartMagneticDisk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Flowchart: Magnetic Disk 4"/>
          <p:cNvSpPr/>
          <p:nvPr/>
        </p:nvSpPr>
        <p:spPr>
          <a:xfrm>
            <a:off x="8917801" y="4727269"/>
            <a:ext cx="785818" cy="1071570"/>
          </a:xfrm>
          <a:prstGeom prst="flowChartMagneticDisk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Flowchart: Magnetic Disk 5"/>
          <p:cNvSpPr/>
          <p:nvPr/>
        </p:nvSpPr>
        <p:spPr>
          <a:xfrm>
            <a:off x="6667504" y="2869881"/>
            <a:ext cx="785818" cy="1071570"/>
          </a:xfrm>
          <a:prstGeom prst="flowChartMagneticDisk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981201" y="2513731"/>
            <a:ext cx="3757613" cy="3500438"/>
          </a:xfrm>
          <a:prstGeom prst="rect">
            <a:avLst/>
          </a:prstGeom>
          <a:noFill/>
          <a:ln>
            <a:prstDash val="lgDash"/>
          </a:ln>
          <a:effectLst>
            <a:outerShdw blurRad="40005" dist="20320" dir="5400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703" name="TextBox 9"/>
          <p:cNvSpPr txBox="1">
            <a:spLocks noChangeArrowheads="1"/>
          </p:cNvSpPr>
          <p:nvPr/>
        </p:nvSpPr>
        <p:spPr bwMode="auto">
          <a:xfrm>
            <a:off x="1981201" y="6155456"/>
            <a:ext cx="3757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u="sng">
                <a:solidFill>
                  <a:schemeClr val="tx2"/>
                </a:solidFill>
                <a:cs typeface="Arial" panose="020B0604020202020204" pitchFamily="34" charset="0"/>
              </a:rPr>
              <a:t>User workstation</a:t>
            </a:r>
            <a:endParaRPr lang="ru-RU" u="sng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29704" name="TextBox 10"/>
          <p:cNvSpPr txBox="1">
            <a:spLocks noChangeArrowheads="1"/>
          </p:cNvSpPr>
          <p:nvPr/>
        </p:nvSpPr>
        <p:spPr bwMode="auto">
          <a:xfrm>
            <a:off x="5946776" y="6155456"/>
            <a:ext cx="2220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u="sng">
                <a:solidFill>
                  <a:schemeClr val="tx2"/>
                </a:solidFill>
                <a:cs typeface="Arial" panose="020B0604020202020204" pitchFamily="34" charset="0"/>
              </a:rPr>
              <a:t>Local network</a:t>
            </a:r>
            <a:endParaRPr lang="ru-RU" u="sng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29705" name="TextBox 11"/>
          <p:cNvSpPr txBox="1">
            <a:spLocks noChangeArrowheads="1"/>
          </p:cNvSpPr>
          <p:nvPr/>
        </p:nvSpPr>
        <p:spPr bwMode="auto">
          <a:xfrm>
            <a:off x="8167688" y="6155456"/>
            <a:ext cx="2220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u="sng">
                <a:solidFill>
                  <a:schemeClr val="tx2"/>
                </a:solidFill>
                <a:cs typeface="Arial" panose="020B0604020202020204" pitchFamily="34" charset="0"/>
              </a:rPr>
              <a:t>Internet</a:t>
            </a:r>
            <a:endParaRPr lang="ru-RU" u="sng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4524364" y="2869881"/>
            <a:ext cx="785818" cy="1071570"/>
          </a:xfrm>
          <a:prstGeom prst="flowChartMagneticDisk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707" name="TextBox 13"/>
          <p:cNvSpPr txBox="1">
            <a:spLocks noChangeArrowheads="1"/>
          </p:cNvSpPr>
          <p:nvPr/>
        </p:nvSpPr>
        <p:spPr bwMode="auto">
          <a:xfrm>
            <a:off x="6238876" y="2531195"/>
            <a:ext cx="1685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600">
                <a:cs typeface="Arial" panose="020B0604020202020204" pitchFamily="34" charset="0"/>
              </a:rPr>
              <a:t>internal</a:t>
            </a:r>
            <a:endParaRPr lang="ru-RU" sz="1600">
              <a:cs typeface="Arial" panose="020B0604020202020204" pitchFamily="34" charset="0"/>
            </a:endParaRPr>
          </a:p>
        </p:txBody>
      </p:sp>
      <p:sp>
        <p:nvSpPr>
          <p:cNvPr id="29708" name="TextBox 14"/>
          <p:cNvSpPr txBox="1">
            <a:spLocks noChangeArrowheads="1"/>
          </p:cNvSpPr>
          <p:nvPr/>
        </p:nvSpPr>
        <p:spPr bwMode="auto">
          <a:xfrm>
            <a:off x="8461376" y="2531195"/>
            <a:ext cx="1685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600">
                <a:cs typeface="Arial" panose="020B0604020202020204" pitchFamily="34" charset="0"/>
              </a:rPr>
              <a:t>external</a:t>
            </a:r>
            <a:endParaRPr lang="ru-RU" sz="1600">
              <a:cs typeface="Arial" panose="020B0604020202020204" pitchFamily="34" charset="0"/>
            </a:endParaRPr>
          </a:p>
        </p:txBody>
      </p:sp>
      <p:sp>
        <p:nvSpPr>
          <p:cNvPr id="29709" name="TextBox 15"/>
          <p:cNvSpPr txBox="1">
            <a:spLocks noChangeArrowheads="1"/>
          </p:cNvSpPr>
          <p:nvPr/>
        </p:nvSpPr>
        <p:spPr bwMode="auto">
          <a:xfrm>
            <a:off x="8459789" y="4388570"/>
            <a:ext cx="1685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600">
                <a:cs typeface="Arial" panose="020B0604020202020204" pitchFamily="34" charset="0"/>
              </a:rPr>
              <a:t>Central (default)</a:t>
            </a:r>
            <a:endParaRPr lang="ru-RU" sz="1600"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981201" y="1667594"/>
            <a:ext cx="3757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effectLst>
                  <a:outerShdw blurRad="40005" dist="20320" dir="5400000" algn="ctr" rotWithShape="0">
                    <a:schemeClr val="tx1">
                      <a:alpha val="40000"/>
                    </a:schemeClr>
                  </a:outerShdw>
                </a:effectLst>
                <a:latin typeface="Arial"/>
                <a:cs typeface="Arial"/>
              </a:rPr>
              <a:t>Local repository</a:t>
            </a:r>
            <a:endParaRPr lang="ru-RU" sz="2400" b="1" dirty="0">
              <a:solidFill>
                <a:schemeClr val="accent2"/>
              </a:solidFill>
              <a:effectLst>
                <a:outerShdw blurRad="40005" dist="20320" dir="5400000" algn="ctr" rotWithShape="0">
                  <a:schemeClr val="tx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067426" y="1667594"/>
            <a:ext cx="4202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effectLst>
                  <a:outerShdw blurRad="40005" dist="20320" dir="5400000" algn="ctr" rotWithShape="0">
                    <a:schemeClr val="tx1">
                      <a:alpha val="40000"/>
                    </a:schemeClr>
                  </a:outerShdw>
                </a:effectLst>
                <a:latin typeface="Arial"/>
                <a:cs typeface="Arial"/>
              </a:rPr>
              <a:t>External repositories</a:t>
            </a:r>
            <a:endParaRPr lang="ru-RU" sz="2400" b="1" dirty="0">
              <a:solidFill>
                <a:schemeClr val="accent2"/>
              </a:solidFill>
              <a:effectLst>
                <a:outerShdw blurRad="40005" dist="20320" dir="5400000" algn="ctr" rotWithShape="0">
                  <a:schemeClr val="tx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6418263" y="4263157"/>
            <a:ext cx="3500438" cy="1587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5400000">
            <a:off x="3717132" y="393625"/>
            <a:ext cx="285750" cy="3757613"/>
          </a:xfrm>
          <a:prstGeom prst="leftBrace">
            <a:avLst>
              <a:gd name="adj1" fmla="val 46887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Left Brace 21"/>
          <p:cNvSpPr/>
          <p:nvPr/>
        </p:nvSpPr>
        <p:spPr>
          <a:xfrm rot="5400000">
            <a:off x="8025607" y="393625"/>
            <a:ext cx="285750" cy="3757613"/>
          </a:xfrm>
          <a:prstGeom prst="leftBrace">
            <a:avLst>
              <a:gd name="adj1" fmla="val 50742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715" name="TextBox 22"/>
          <p:cNvSpPr txBox="1">
            <a:spLocks noChangeArrowheads="1"/>
          </p:cNvSpPr>
          <p:nvPr/>
        </p:nvSpPr>
        <p:spPr bwMode="auto">
          <a:xfrm>
            <a:off x="4167189" y="2531195"/>
            <a:ext cx="1571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600">
                <a:cs typeface="Arial" panose="020B0604020202020204" pitchFamily="34" charset="0"/>
              </a:rPr>
              <a:t>user local</a:t>
            </a:r>
            <a:endParaRPr lang="ru-RU" sz="1600">
              <a:cs typeface="Arial" panose="020B0604020202020204" pitchFamily="34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EEDB2F-F1FB-478E-84C0-B3B420B65524}" type="slidenum">
              <a:rPr 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>
              <a:solidFill>
                <a:srgbClr val="898989"/>
              </a:solidFill>
            </a:endParaRPr>
          </a:p>
        </p:txBody>
      </p:sp>
      <p:cxnSp>
        <p:nvCxnSpPr>
          <p:cNvPr id="28" name="Straight Arrow Connector 27"/>
          <p:cNvCxnSpPr>
            <a:stCxn id="18" idx="0"/>
            <a:endCxn id="13" idx="2"/>
          </p:cNvCxnSpPr>
          <p:nvPr/>
        </p:nvCxnSpPr>
        <p:spPr>
          <a:xfrm rot="5400000" flipH="1" flipV="1">
            <a:off x="3333750" y="3167781"/>
            <a:ext cx="952500" cy="1428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  <a:endCxn id="6" idx="2"/>
          </p:cNvCxnSpPr>
          <p:nvPr/>
        </p:nvCxnSpPr>
        <p:spPr>
          <a:xfrm flipV="1">
            <a:off x="4024314" y="3405907"/>
            <a:ext cx="2643187" cy="16732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5" idx="2"/>
          </p:cNvCxnSpPr>
          <p:nvPr/>
        </p:nvCxnSpPr>
        <p:spPr>
          <a:xfrm>
            <a:off x="4024313" y="5079131"/>
            <a:ext cx="4894262" cy="1841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  <a:endCxn id="4" idx="2"/>
          </p:cNvCxnSpPr>
          <p:nvPr/>
        </p:nvCxnSpPr>
        <p:spPr>
          <a:xfrm flipV="1">
            <a:off x="4024313" y="3405907"/>
            <a:ext cx="4894262" cy="16732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166910" y="4357937"/>
            <a:ext cx="1857388" cy="1440902"/>
          </a:xfrm>
          <a:prstGeom prst="roundRect">
            <a:avLst>
              <a:gd name="adj" fmla="val 12080"/>
            </a:avLst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Maven</a:t>
            </a:r>
            <a:endParaRPr lang="ru-RU" dirty="0"/>
          </a:p>
        </p:txBody>
      </p:sp>
      <p:cxnSp>
        <p:nvCxnSpPr>
          <p:cNvPr id="38" name="Straight Arrow Connector 37"/>
          <p:cNvCxnSpPr>
            <a:stCxn id="5" idx="2"/>
            <a:endCxn id="13" idx="4"/>
          </p:cNvCxnSpPr>
          <p:nvPr/>
        </p:nvCxnSpPr>
        <p:spPr>
          <a:xfrm rot="10800000">
            <a:off x="5310189" y="3405907"/>
            <a:ext cx="3608387" cy="185737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Notched Right Arrow 41"/>
          <p:cNvSpPr/>
          <p:nvPr/>
        </p:nvSpPr>
        <p:spPr>
          <a:xfrm rot="19275362" flipH="1">
            <a:off x="3954463" y="3875806"/>
            <a:ext cx="500062" cy="400050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61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Maven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1317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800" dirty="0"/>
              <a:t>Dependencies are downloaded from repositories via http</a:t>
            </a:r>
          </a:p>
          <a:p>
            <a:pPr>
              <a:defRPr/>
            </a:pPr>
            <a:r>
              <a:rPr lang="en-US" sz="2800" dirty="0"/>
              <a:t>Downloaded dependencies are cached in a local repository</a:t>
            </a:r>
          </a:p>
          <a:p>
            <a:pPr lvl="1">
              <a:defRPr/>
            </a:pPr>
            <a:r>
              <a:rPr lang="en-US" sz="2800" dirty="0"/>
              <a:t>Usually found in ${</a:t>
            </a:r>
            <a:r>
              <a:rPr lang="en-US" sz="2800" dirty="0" err="1"/>
              <a:t>user.home</a:t>
            </a:r>
            <a:r>
              <a:rPr lang="en-US" sz="2800" dirty="0"/>
              <a:t>}/.m2/repository</a:t>
            </a:r>
          </a:p>
          <a:p>
            <a:pPr>
              <a:defRPr/>
            </a:pPr>
            <a:r>
              <a:rPr lang="en-US" sz="2800" dirty="0"/>
              <a:t>Repository follows a simple directory structure</a:t>
            </a:r>
          </a:p>
          <a:p>
            <a:pPr lvl="1">
              <a:defRPr/>
            </a:pPr>
            <a:r>
              <a:rPr lang="en-US" sz="2800" dirty="0"/>
              <a:t>{</a:t>
            </a:r>
            <a:r>
              <a:rPr lang="en-US" sz="2800" dirty="0" err="1"/>
              <a:t>groupId</a:t>
            </a:r>
            <a:r>
              <a:rPr lang="en-US" sz="2800" dirty="0"/>
              <a:t>}/{</a:t>
            </a:r>
            <a:r>
              <a:rPr lang="en-US" sz="2800" dirty="0" err="1"/>
              <a:t>artifactId</a:t>
            </a:r>
            <a:r>
              <a:rPr lang="en-US" sz="2800" dirty="0"/>
              <a:t>}/{version}/{</a:t>
            </a:r>
            <a:r>
              <a:rPr lang="en-US" sz="2800" dirty="0" err="1"/>
              <a:t>artifactId</a:t>
            </a:r>
            <a:r>
              <a:rPr lang="en-US" sz="2800" dirty="0"/>
              <a:t>}-{version}.jar</a:t>
            </a:r>
          </a:p>
          <a:p>
            <a:pPr lvl="1">
              <a:defRPr/>
            </a:pPr>
            <a:r>
              <a:rPr lang="en-US" sz="2800" dirty="0" err="1"/>
              <a:t>groupId</a:t>
            </a:r>
            <a:r>
              <a:rPr lang="en-US" sz="2800" dirty="0"/>
              <a:t> ‘.’ is replaced with ‘/’</a:t>
            </a:r>
          </a:p>
          <a:p>
            <a:pPr>
              <a:defRPr/>
            </a:pPr>
            <a:r>
              <a:rPr lang="en-US" sz="2800" dirty="0"/>
              <a:t>Maven Central is primary community repo</a:t>
            </a:r>
          </a:p>
          <a:p>
            <a:pPr lvl="1">
              <a:defRPr/>
            </a:pPr>
            <a:r>
              <a:rPr lang="en-US" sz="2800" dirty="0"/>
              <a:t>http://repo1.maven.org/maven2</a:t>
            </a:r>
          </a:p>
          <a:p>
            <a:pPr>
              <a:defRPr/>
            </a:pPr>
            <a:r>
              <a:rPr lang="en-US" sz="2800" dirty="0"/>
              <a:t>The Central Repository can be searched at:</a:t>
            </a:r>
          </a:p>
          <a:p>
            <a:pPr lvl="1">
              <a:defRPr/>
            </a:pPr>
            <a:r>
              <a:rPr lang="en-CA" sz="2800" dirty="0"/>
              <a:t>http://search.maven.org/#browse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623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Bibliography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Maven Homepage</a:t>
            </a:r>
          </a:p>
          <a:p>
            <a:pPr lvl="1"/>
            <a:r>
              <a:rPr lang="en-US" dirty="0"/>
              <a:t>http://maven.apache.org</a:t>
            </a:r>
          </a:p>
          <a:p>
            <a:pPr lvl="2"/>
            <a:r>
              <a:rPr lang="en-US" dirty="0"/>
              <a:t>Reference Documentation for Maven</a:t>
            </a:r>
          </a:p>
          <a:p>
            <a:pPr lvl="2"/>
            <a:r>
              <a:rPr lang="en-US" dirty="0"/>
              <a:t>Reference Documentation for core Plugins</a:t>
            </a:r>
          </a:p>
          <a:p>
            <a:r>
              <a:rPr lang="en-US" dirty="0" err="1"/>
              <a:t>Sonatype</a:t>
            </a:r>
            <a:r>
              <a:rPr lang="en-US" dirty="0"/>
              <a:t> Resources</a:t>
            </a:r>
          </a:p>
          <a:p>
            <a:pPr lvl="1"/>
            <a:r>
              <a:rPr lang="en-US" dirty="0"/>
              <a:t>http://www.sonatype.com/resource-center.html</a:t>
            </a:r>
          </a:p>
          <a:p>
            <a:pPr lvl="2"/>
            <a:r>
              <a:rPr lang="en-US" dirty="0"/>
              <a:t>Free Books</a:t>
            </a:r>
          </a:p>
          <a:p>
            <a:pPr lvl="2"/>
            <a:r>
              <a:rPr lang="en-US" dirty="0"/>
              <a:t>Videos</a:t>
            </a:r>
          </a:p>
          <a:p>
            <a:r>
              <a:rPr lang="en-US" dirty="0"/>
              <a:t>Article on </a:t>
            </a:r>
            <a:r>
              <a:rPr lang="en-US"/>
              <a:t>the pom.xml file</a:t>
            </a:r>
          </a:p>
          <a:p>
            <a:pPr lvl="1"/>
            <a:r>
              <a:rPr lang="en-US" dirty="0"/>
              <a:t>http://www.omniprogrammer.com/?p=456</a:t>
            </a:r>
          </a:p>
          <a:p>
            <a:endParaRPr lang="en-US" dirty="0"/>
          </a:p>
          <a:p>
            <a:endParaRPr lang="en-CA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80231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Build Systems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6864" y="1600200"/>
            <a:ext cx="10871200" cy="514116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All build systems are essentially the same</a:t>
            </a:r>
          </a:p>
          <a:p>
            <a:pPr>
              <a:defRPr/>
            </a:pPr>
            <a:r>
              <a:rPr lang="en-US" sz="2800" dirty="0"/>
              <a:t>All IDEs have their own internal &amp; incompatible with each other system</a:t>
            </a:r>
          </a:p>
          <a:p>
            <a:pPr>
              <a:defRPr/>
            </a:pPr>
            <a:r>
              <a:rPr lang="en-US" sz="2800" dirty="0"/>
              <a:t>They all address:</a:t>
            </a:r>
          </a:p>
          <a:p>
            <a:pPr lvl="1">
              <a:defRPr/>
            </a:pPr>
            <a:r>
              <a:rPr lang="en-US" sz="2800" dirty="0"/>
              <a:t>Compile Source Code</a:t>
            </a:r>
          </a:p>
          <a:p>
            <a:pPr lvl="1">
              <a:defRPr/>
            </a:pPr>
            <a:r>
              <a:rPr lang="en-US" sz="2800" dirty="0"/>
              <a:t>Manage dependencies</a:t>
            </a:r>
          </a:p>
          <a:p>
            <a:pPr lvl="1">
              <a:defRPr/>
            </a:pPr>
            <a:r>
              <a:rPr lang="en-US" sz="2800" dirty="0"/>
              <a:t>Copy Resources</a:t>
            </a:r>
          </a:p>
          <a:p>
            <a:pPr lvl="1">
              <a:defRPr/>
            </a:pPr>
            <a:r>
              <a:rPr lang="en-US" sz="2800" dirty="0"/>
              <a:t>Compile and Run Tests</a:t>
            </a:r>
          </a:p>
          <a:p>
            <a:pPr lvl="1">
              <a:defRPr/>
            </a:pPr>
            <a:r>
              <a:rPr lang="en-US" sz="2800" dirty="0"/>
              <a:t>Package Project</a:t>
            </a:r>
          </a:p>
          <a:p>
            <a:pPr lvl="1">
              <a:defRPr/>
            </a:pPr>
            <a:r>
              <a:rPr lang="en-US" sz="2800" dirty="0"/>
              <a:t>Deploy Project</a:t>
            </a:r>
          </a:p>
          <a:p>
            <a:pPr lvl="1">
              <a:defRPr/>
            </a:pPr>
            <a:r>
              <a:rPr lang="en-US" sz="2800" dirty="0"/>
              <a:t>Cleanup</a:t>
            </a:r>
          </a:p>
        </p:txBody>
      </p:sp>
    </p:spTree>
    <p:extLst>
      <p:ext uri="{BB962C8B-B14F-4D97-AF65-F5344CB8AC3E}">
        <p14:creationId xmlns:p14="http://schemas.microsoft.com/office/powerpoint/2010/main" val="67158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Maven Build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Takes care of ensuring that the right library jars are in the build path of a project</a:t>
            </a:r>
          </a:p>
          <a:p>
            <a:r>
              <a:rPr lang="en-CA" sz="3200" dirty="0"/>
              <a:t>Manages the compiling/building of source code</a:t>
            </a:r>
          </a:p>
          <a:p>
            <a:r>
              <a:rPr lang="en-CA" sz="3200" dirty="0"/>
              <a:t>Encourages the use of unit testing by including the execution of tests when building a program</a:t>
            </a:r>
          </a:p>
          <a:p>
            <a:r>
              <a:rPr lang="en-CA" sz="3200" dirty="0"/>
              <a:t>Provides a standard project file structure so that projects can be used in different IDEs </a:t>
            </a:r>
          </a:p>
        </p:txBody>
      </p:sp>
    </p:spTree>
    <p:extLst>
      <p:ext uri="{BB962C8B-B14F-4D97-AF65-F5344CB8AC3E}">
        <p14:creationId xmlns:p14="http://schemas.microsoft.com/office/powerpoint/2010/main" val="139344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Maven Architecture</a:t>
            </a:r>
          </a:p>
        </p:txBody>
      </p:sp>
      <p:grpSp>
        <p:nvGrpSpPr>
          <p:cNvPr id="60437" name="Group 21"/>
          <p:cNvGrpSpPr>
            <a:grpSpLocks/>
          </p:cNvGrpSpPr>
          <p:nvPr/>
        </p:nvGrpSpPr>
        <p:grpSpPr bwMode="auto">
          <a:xfrm>
            <a:off x="2207569" y="1916833"/>
            <a:ext cx="8208963" cy="4373563"/>
            <a:chOff x="385" y="947"/>
            <a:chExt cx="5171" cy="2755"/>
          </a:xfrm>
        </p:grpSpPr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431" y="3260"/>
              <a:ext cx="2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>
                  <a:latin typeface="Arial" panose="020B0604020202020204" pitchFamily="34" charset="0"/>
                  <a:cs typeface="Arial" panose="020B0604020202020204" pitchFamily="34" charset="0"/>
                </a:rPr>
                <a:t>Local machine</a:t>
              </a:r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29" name="Text Box 13"/>
            <p:cNvSpPr txBox="1">
              <a:spLocks noChangeArrowheads="1"/>
            </p:cNvSpPr>
            <p:nvPr/>
          </p:nvSpPr>
          <p:spPr bwMode="auto">
            <a:xfrm>
              <a:off x="2835" y="3260"/>
              <a:ext cx="27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>
                  <a:latin typeface="Arial" panose="020B0604020202020204" pitchFamily="34" charset="0"/>
                  <a:cs typeface="Arial" panose="020B0604020202020204" pitchFamily="34" charset="0"/>
                </a:rPr>
                <a:t>Remote repository or local install</a:t>
              </a:r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436" name="Group 20"/>
            <p:cNvGrpSpPr>
              <a:grpSpLocks/>
            </p:cNvGrpSpPr>
            <p:nvPr/>
          </p:nvGrpSpPr>
          <p:grpSpPr bwMode="auto">
            <a:xfrm>
              <a:off x="385" y="947"/>
              <a:ext cx="4536" cy="2755"/>
              <a:chOff x="385" y="947"/>
              <a:chExt cx="4536" cy="2755"/>
            </a:xfrm>
          </p:grpSpPr>
          <p:sp>
            <p:nvSpPr>
              <p:cNvPr id="60421" name="AutoShape 5"/>
              <p:cNvSpPr>
                <a:spLocks noChangeArrowheads="1"/>
              </p:cNvSpPr>
              <p:nvPr/>
            </p:nvSpPr>
            <p:spPr bwMode="auto">
              <a:xfrm>
                <a:off x="3742" y="1083"/>
                <a:ext cx="998" cy="63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2E7F2"/>
                  </a:gs>
                  <a:gs pos="100000">
                    <a:srgbClr val="E2E7F2">
                      <a:gamma/>
                      <a:shade val="8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Plugin</a:t>
                </a:r>
                <a:b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e.g. jar</a:t>
                </a: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23" name="AutoShape 7"/>
              <p:cNvSpPr>
                <a:spLocks noChangeArrowheads="1"/>
              </p:cNvSpPr>
              <p:nvPr/>
            </p:nvSpPr>
            <p:spPr bwMode="auto">
              <a:xfrm>
                <a:off x="3742" y="2444"/>
                <a:ext cx="998" cy="63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2E7F2"/>
                  </a:gs>
                  <a:gs pos="100000">
                    <a:srgbClr val="E2E7F2">
                      <a:gamma/>
                      <a:shade val="8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Plugin</a:t>
                </a:r>
                <a:b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e.g. release</a:t>
                </a: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26" name="Line 10"/>
              <p:cNvSpPr>
                <a:spLocks noChangeShapeType="1"/>
              </p:cNvSpPr>
              <p:nvPr/>
            </p:nvSpPr>
            <p:spPr bwMode="auto">
              <a:xfrm>
                <a:off x="2835" y="947"/>
                <a:ext cx="1" cy="27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422" name="AutoShape 6"/>
              <p:cNvSpPr>
                <a:spLocks noChangeArrowheads="1"/>
              </p:cNvSpPr>
              <p:nvPr/>
            </p:nvSpPr>
            <p:spPr bwMode="auto">
              <a:xfrm>
                <a:off x="3742" y="1764"/>
                <a:ext cx="998" cy="63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2E7F2"/>
                  </a:gs>
                  <a:gs pos="100000">
                    <a:srgbClr val="E2E7F2">
                      <a:gamma/>
                      <a:shade val="8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Plugin</a:t>
                </a:r>
              </a:p>
              <a:p>
                <a:pPr algn="ctr"/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e.g. surefire</a:t>
                </a: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24" name="AutoShape 8"/>
              <p:cNvSpPr>
                <a:spLocks noChangeArrowheads="1"/>
              </p:cNvSpPr>
              <p:nvPr/>
            </p:nvSpPr>
            <p:spPr bwMode="auto">
              <a:xfrm>
                <a:off x="3560" y="993"/>
                <a:ext cx="1361" cy="217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60425" name="AutoShape 9"/>
              <p:cNvSpPr>
                <a:spLocks noChangeArrowheads="1"/>
              </p:cNvSpPr>
              <p:nvPr/>
            </p:nvSpPr>
            <p:spPr bwMode="auto">
              <a:xfrm>
                <a:off x="385" y="1763"/>
                <a:ext cx="998" cy="63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B39B"/>
                  </a:gs>
                  <a:gs pos="100000">
                    <a:srgbClr val="FFB39B">
                      <a:gamma/>
                      <a:shade val="8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Projects </a:t>
                </a:r>
                <a:b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to build</a:t>
                </a: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27" name="AutoShape 11"/>
              <p:cNvSpPr>
                <a:spLocks noChangeArrowheads="1"/>
              </p:cNvSpPr>
              <p:nvPr/>
            </p:nvSpPr>
            <p:spPr bwMode="auto">
              <a:xfrm>
                <a:off x="1610" y="1763"/>
                <a:ext cx="998" cy="63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2E7F2"/>
                  </a:gs>
                  <a:gs pos="100000">
                    <a:srgbClr val="E2E7F2">
                      <a:gamma/>
                      <a:shade val="8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Maven Core</a:t>
                </a: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30" name="Line 14"/>
              <p:cNvSpPr>
                <a:spLocks noChangeShapeType="1"/>
              </p:cNvSpPr>
              <p:nvPr/>
            </p:nvSpPr>
            <p:spPr bwMode="auto">
              <a:xfrm>
                <a:off x="1383" y="2069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431" name="Line 15"/>
              <p:cNvSpPr>
                <a:spLocks noChangeShapeType="1"/>
              </p:cNvSpPr>
              <p:nvPr/>
            </p:nvSpPr>
            <p:spPr bwMode="auto">
              <a:xfrm>
                <a:off x="2608" y="206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432" name="Line 16"/>
              <p:cNvSpPr>
                <a:spLocks noChangeShapeType="1"/>
              </p:cNvSpPr>
              <p:nvPr/>
            </p:nvSpPr>
            <p:spPr bwMode="auto">
              <a:xfrm flipV="1">
                <a:off x="2608" y="1389"/>
                <a:ext cx="1134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433" name="Line 17"/>
              <p:cNvSpPr>
                <a:spLocks noChangeShapeType="1"/>
              </p:cNvSpPr>
              <p:nvPr/>
            </p:nvSpPr>
            <p:spPr bwMode="auto">
              <a:xfrm>
                <a:off x="2608" y="2069"/>
                <a:ext cx="11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57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Standard Project Directory Layout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502566" y="1600201"/>
            <a:ext cx="7421818" cy="4708525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628800"/>
            <a:ext cx="3528392" cy="3946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75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Maven Coordinates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All projects are uniquely identified by a set of Maven Coordinates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Group 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Artifact 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Version</a:t>
            </a:r>
          </a:p>
          <a:p>
            <a:pPr eaLnBrk="1" hangingPunct="1"/>
            <a:r>
              <a:rPr lang="en-US" sz="2800" dirty="0"/>
              <a:t>Examples (</a:t>
            </a:r>
            <a:r>
              <a:rPr lang="en-US" sz="2800" dirty="0" err="1"/>
              <a:t>group-id:artifact-id:version</a:t>
            </a:r>
            <a:r>
              <a:rPr lang="en-US" sz="2800" dirty="0"/>
              <a:t>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junit:junit:4.11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org.kuali.rice:core-api:2.2.1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edu.iu.es.esi:casfilter:1.12</a:t>
            </a:r>
          </a:p>
        </p:txBody>
      </p:sp>
    </p:spTree>
    <p:extLst>
      <p:ext uri="{BB962C8B-B14F-4D97-AF65-F5344CB8AC3E}">
        <p14:creationId xmlns:p14="http://schemas.microsoft.com/office/powerpoint/2010/main" val="103613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Build Lifecycle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Three build lifecycles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default – handles building and deploying project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clean – handles project cleaning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site – handles generation of project documentation</a:t>
            </a:r>
          </a:p>
          <a:p>
            <a:pPr eaLnBrk="1" hangingPunct="1"/>
            <a:r>
              <a:rPr lang="en-US" sz="2800" dirty="0"/>
              <a:t>Build lifecycles are broken down into build phases</a:t>
            </a:r>
          </a:p>
          <a:p>
            <a:pPr eaLnBrk="1" hangingPunct="1"/>
            <a:r>
              <a:rPr lang="en-US" sz="2800" dirty="0"/>
              <a:t>Build phases are made up of goals</a:t>
            </a:r>
          </a:p>
        </p:txBody>
      </p:sp>
    </p:spTree>
    <p:extLst>
      <p:ext uri="{BB962C8B-B14F-4D97-AF65-F5344CB8AC3E}">
        <p14:creationId xmlns:p14="http://schemas.microsoft.com/office/powerpoint/2010/main" val="335265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Phases for Default Lifecycle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D454E4-A13E-4E64-BA9D-2213B193D7B2}" type="slidenum">
              <a:rPr 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0723" name="Content Placeholder 18"/>
          <p:cNvSpPr>
            <a:spLocks noGrp="1"/>
          </p:cNvSpPr>
          <p:nvPr>
            <p:ph sz="quarter" idx="1"/>
          </p:nvPr>
        </p:nvSpPr>
        <p:spPr>
          <a:xfrm>
            <a:off x="2136648" y="1816224"/>
            <a:ext cx="8153400" cy="470912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8"/>
          <p:cNvSpPr txBox="1">
            <a:spLocks/>
          </p:cNvSpPr>
          <p:nvPr/>
        </p:nvSpPr>
        <p:spPr bwMode="auto">
          <a:xfrm>
            <a:off x="5024439" y="1143000"/>
            <a:ext cx="52863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dirty="0">
                <a:cs typeface="Arial" panose="020B0604020202020204" pitchFamily="34" charset="0"/>
              </a:rPr>
              <a:t>check pom.xml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dirty="0">
                <a:cs typeface="Arial" panose="020B0604020202020204" pitchFamily="34" charset="0"/>
              </a:rPr>
              <a:t>compile the source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dirty="0">
                <a:cs typeface="Arial" panose="020B0604020202020204" pitchFamily="34" charset="0"/>
              </a:rPr>
              <a:t>run unit tests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dirty="0">
                <a:cs typeface="Arial" panose="020B0604020202020204" pitchFamily="34" charset="0"/>
              </a:rPr>
              <a:t>create jar/war/...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dirty="0">
                <a:cs typeface="Arial" panose="020B0604020202020204" pitchFamily="34" charset="0"/>
              </a:rPr>
              <a:t>verify the package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dirty="0">
                <a:cs typeface="Arial" panose="020B0604020202020204" pitchFamily="34" charset="0"/>
              </a:rPr>
              <a:t>publish package to local repo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dirty="0">
                <a:cs typeface="Arial" panose="020B0604020202020204" pitchFamily="34" charset="0"/>
              </a:rPr>
              <a:t>publish package to remote repo</a:t>
            </a:r>
          </a:p>
        </p:txBody>
      </p:sp>
    </p:spTree>
    <p:extLst>
      <p:ext uri="{BB962C8B-B14F-4D97-AF65-F5344CB8AC3E}">
        <p14:creationId xmlns:p14="http://schemas.microsoft.com/office/powerpoint/2010/main" val="345461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Plugins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Plugins are artifacts that provide goals to Maven</a:t>
            </a:r>
          </a:p>
          <a:p>
            <a:pPr eaLnBrk="1" hangingPunct="1"/>
            <a:r>
              <a:rPr lang="en-US" sz="2800" dirty="0"/>
              <a:t>There is a large library of plugins out there which do all sorts of different things</a:t>
            </a:r>
          </a:p>
          <a:p>
            <a:pPr eaLnBrk="1" hangingPunct="1"/>
            <a:r>
              <a:rPr lang="en-US" sz="2800" dirty="0"/>
              <a:t>You can also write your own!</a:t>
            </a:r>
          </a:p>
          <a:p>
            <a:pPr eaLnBrk="1" hangingPunct="1"/>
            <a:r>
              <a:rPr lang="en-US" sz="2800" dirty="0"/>
              <a:t>Plugins are then bound to different lifecycle phases.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Either through configuration in the plugin itself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Or through manual configuration in your POM</a:t>
            </a:r>
          </a:p>
        </p:txBody>
      </p:sp>
    </p:spTree>
    <p:extLst>
      <p:ext uri="{BB962C8B-B14F-4D97-AF65-F5344CB8AC3E}">
        <p14:creationId xmlns:p14="http://schemas.microsoft.com/office/powerpoint/2010/main" val="3674554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Theme" id="{A2FC0CAA-ED14-43E1-8D47-279A6E4231C9}" vid="{74A0C7D5-ADD3-4F4F-A716-564514F0F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CourseTheme</Template>
  <TotalTime>0</TotalTime>
  <Words>717</Words>
  <Application>Microsoft Office PowerPoint</Application>
  <PresentationFormat>Widescreen</PresentationFormat>
  <Paragraphs>152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PGothic</vt:lpstr>
      <vt:lpstr>Arial</vt:lpstr>
      <vt:lpstr>Calibri</vt:lpstr>
      <vt:lpstr>Courier New</vt:lpstr>
      <vt:lpstr>Tw Cen MT</vt:lpstr>
      <vt:lpstr>Wingdings</vt:lpstr>
      <vt:lpstr>Wingdings 2</vt:lpstr>
      <vt:lpstr>CourseTheme</vt:lpstr>
      <vt:lpstr>Web Application Development With Java CEJV 559</vt:lpstr>
      <vt:lpstr>Build Systems</vt:lpstr>
      <vt:lpstr>Maven Build System</vt:lpstr>
      <vt:lpstr>Maven Architecture</vt:lpstr>
      <vt:lpstr>Standard Project Directory Layout</vt:lpstr>
      <vt:lpstr>Maven Coordinates</vt:lpstr>
      <vt:lpstr>Build Lifecycle</vt:lpstr>
      <vt:lpstr>Build Phases for Default Lifecycle</vt:lpstr>
      <vt:lpstr>Plugins</vt:lpstr>
      <vt:lpstr>Repositories</vt:lpstr>
      <vt:lpstr>Snapshot Builds</vt:lpstr>
      <vt:lpstr>Maven POM</vt:lpstr>
      <vt:lpstr>Project Name (GAV)</vt:lpstr>
      <vt:lpstr>Maven Repository</vt:lpstr>
      <vt:lpstr>Maven Repositories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2013-09-17T21:00:21Z</dcterms:created>
  <dcterms:modified xsi:type="dcterms:W3CDTF">2018-01-30T21:15:42Z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