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40"/>
  </p:notesMasterIdLst>
  <p:sldIdLst>
    <p:sldId id="294" r:id="rId3"/>
    <p:sldId id="257" r:id="rId4"/>
    <p:sldId id="258" r:id="rId5"/>
    <p:sldId id="259" r:id="rId6"/>
    <p:sldId id="260" r:id="rId7"/>
    <p:sldId id="263" r:id="rId8"/>
    <p:sldId id="296" r:id="rId9"/>
    <p:sldId id="264" r:id="rId10"/>
    <p:sldId id="267" r:id="rId11"/>
    <p:sldId id="268" r:id="rId12"/>
    <p:sldId id="271" r:id="rId13"/>
    <p:sldId id="272" r:id="rId14"/>
    <p:sldId id="274" r:id="rId15"/>
    <p:sldId id="295" r:id="rId16"/>
    <p:sldId id="269" r:id="rId17"/>
    <p:sldId id="273" r:id="rId18"/>
    <p:sldId id="270" r:id="rId19"/>
    <p:sldId id="275" r:id="rId20"/>
    <p:sldId id="276" r:id="rId21"/>
    <p:sldId id="277" r:id="rId22"/>
    <p:sldId id="278" r:id="rId23"/>
    <p:sldId id="279" r:id="rId24"/>
    <p:sldId id="29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35" d="100"/>
          <a:sy n="135" d="100"/>
        </p:scale>
        <p:origin x="78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1/23/2018 12:06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1/23/2018 12:06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1/23/2018 12:06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B7129108-AC8D-4212-9283-60D9E99BF07A}" type="datetime8">
              <a:rPr lang="en-US" smtClean="0"/>
              <a:pPr/>
              <a:t>1/23/2018 12:06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B6DED3D3-6235-4F4C-B439-DF277FB555A7}" type="datetime8">
              <a:rPr lang="en-US" smtClean="0"/>
              <a:pPr/>
              <a:t>1/23/2018 12:06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7197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719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3B5F1E3E-4B2F-4895-B65E-28B2E64F39F6}" type="datetime8">
              <a:rPr lang="en-US" smtClean="0"/>
              <a:pPr/>
              <a:t>1/23/2018 12:06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63085435-8225-4333-BFFA-0096413F0D76}" type="datetime8">
              <a:rPr lang="en-US" smtClean="0"/>
              <a:pPr/>
              <a:t>1/23/2018 12:06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4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0783C494-2A87-468C-A21B-CB14FB9ABB00}" type="datetime8">
              <a:rPr lang="en-US" smtClean="0"/>
              <a:pPr/>
              <a:t>1/23/2018 12:06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9A180FA0-5B31-4864-A2BB-719EA5A679C6}" type="datetime8">
              <a:rPr lang="en-US" smtClean="0"/>
              <a:pPr/>
              <a:t>1/23/2018 12:06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432376"/>
            <a:ext cx="533400" cy="381000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4BECC0C8-36B8-442A-833D-B6AACE86BB77}" type="datetime8">
              <a:rPr lang="en-US" smtClean="0"/>
              <a:pPr/>
              <a:t>1/23/2018 12:06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62872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6287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1/23/2018 12:06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1/23/2018 12:06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Web Application Development With Java</a:t>
            </a:r>
            <a:br>
              <a:rPr lang="en-US" dirty="0"/>
            </a:br>
            <a:r>
              <a:rPr lang="en-US" dirty="0"/>
              <a:t>CEJV 559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Servlet</a:t>
            </a:r>
          </a:p>
        </p:txBody>
      </p:sp>
    </p:spTree>
    <p:extLst>
      <p:ext uri="{BB962C8B-B14F-4D97-AF65-F5344CB8AC3E}">
        <p14:creationId xmlns:p14="http://schemas.microsoft.com/office/powerpoint/2010/main" val="193366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code a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/>
          </a:bodyPr>
          <a:lstStyle/>
          <a:p>
            <a:pPr lvl="0"/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setContentType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method of the response object</a:t>
            </a:r>
          </a:p>
          <a:p>
            <a:pPr lvl="1"/>
            <a:r>
              <a:rPr lang="en-US" sz="2800" dirty="0"/>
              <a:t> sets the </a:t>
            </a:r>
            <a:r>
              <a:rPr lang="en-US" sz="2800" i="1" dirty="0"/>
              <a:t>content type</a:t>
            </a:r>
            <a:r>
              <a:rPr lang="en-US" sz="2800" dirty="0"/>
              <a:t> of what is returned to the browser</a:t>
            </a:r>
          </a:p>
          <a:p>
            <a:pPr lvl="0"/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getWriter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sz="2800" dirty="0"/>
              <a:t>method of the response object</a:t>
            </a:r>
          </a:p>
          <a:p>
            <a:pPr lvl="1"/>
            <a:r>
              <a:rPr lang="en-US" sz="2800" dirty="0"/>
              <a:t>returns a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PrintWriter</a:t>
            </a:r>
            <a:r>
              <a:rPr lang="en-US" sz="2800" dirty="0"/>
              <a:t> object used to send HTML to the browser </a:t>
            </a:r>
            <a:endParaRPr lang="en-CA" sz="2800" dirty="0"/>
          </a:p>
          <a:p>
            <a:pPr lvl="0"/>
            <a:r>
              <a:rPr lang="en-US" sz="2800" dirty="0"/>
              <a:t>Content type must be set before creating a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PrintWriter</a:t>
            </a:r>
            <a:r>
              <a:rPr lang="en-US" sz="2800" dirty="0"/>
              <a:t> object</a:t>
            </a:r>
          </a:p>
          <a:p>
            <a:pPr lvl="1"/>
            <a:r>
              <a:rPr lang="en-US" sz="2800" dirty="0"/>
              <a:t>Allows 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getWriter</a:t>
            </a:r>
            <a:r>
              <a:rPr lang="en-US" sz="2800" dirty="0"/>
              <a:t> method to return a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PrintWriter</a:t>
            </a:r>
            <a:r>
              <a:rPr lang="en-US" sz="2800" dirty="0"/>
              <a:t> object that uses the proper content type</a:t>
            </a:r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616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09120"/>
          </a:xfrm>
        </p:spPr>
        <p:txBody>
          <a:bodyPr>
            <a:normAutofit/>
          </a:bodyPr>
          <a:lstStyle/>
          <a:p>
            <a:r>
              <a:rPr lang="en-CA" b="1" dirty="0"/>
              <a:t>A Form tag that requests the servlet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&lt;form action="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addToEmailList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 method="post"&gt;</a:t>
            </a:r>
          </a:p>
          <a:p>
            <a:pPr marL="0" indent="0"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b="1" dirty="0"/>
              <a:t>The URL displayed in the browser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http://localhost:8080/ch06email/addToEmailList</a:t>
            </a:r>
          </a:p>
          <a:p>
            <a:pPr marL="0" indent="0"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b="1" dirty="0"/>
              <a:t>Another Form tag that requests the servlet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&lt;form action="email/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addToList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 method="post"&gt;</a:t>
            </a:r>
          </a:p>
          <a:p>
            <a:pPr marL="0" indent="0"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b="1" dirty="0"/>
              <a:t>The URL displayed in the browser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http://localhost:8080/ch06email/email/addToList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72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709120"/>
          </a:xfrm>
        </p:spPr>
        <p:txBody>
          <a:bodyPr/>
          <a:lstStyle/>
          <a:p>
            <a:r>
              <a:rPr lang="en-CA" b="1" dirty="0"/>
              <a:t>An A tag that requests a servlet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addToEmailList?firstName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John&amp;lastName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=Smith"&gt;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 Display Email Entry Test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0" indent="0"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b="1" dirty="0"/>
              <a:t>A URL that requests a servlet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http://localhost:8080/ch06email/addToEmailList?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=John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50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Use the GET method when…</a:t>
            </a:r>
          </a:p>
          <a:p>
            <a:pPr lvl="1"/>
            <a:r>
              <a:rPr lang="en-CA" sz="3200" dirty="0"/>
              <a:t>Request reads data from the server.</a:t>
            </a:r>
          </a:p>
          <a:p>
            <a:pPr lvl="1"/>
            <a:r>
              <a:rPr lang="en-CA" sz="3200" dirty="0"/>
              <a:t>Request can be executed multiple times without causing problems.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254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8D6B-3436-436E-A3CF-593BC6A8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9BFB-A16C-427B-BC0C-A535BF5F33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Use the POST method when…</a:t>
            </a:r>
          </a:p>
          <a:p>
            <a:pPr lvl="1"/>
            <a:r>
              <a:rPr lang="en-CA" sz="3200" dirty="0"/>
              <a:t>Request writes data to the server.</a:t>
            </a:r>
          </a:p>
          <a:p>
            <a:pPr lvl="1"/>
            <a:r>
              <a:rPr lang="en-CA" sz="3200" dirty="0"/>
              <a:t>Executing request multiple times may cause problems.</a:t>
            </a:r>
          </a:p>
          <a:p>
            <a:pPr lvl="1"/>
            <a:r>
              <a:rPr lang="en-CA" sz="3200" dirty="0"/>
              <a:t>Parameters in the URL should not appear for security reasons.</a:t>
            </a:r>
          </a:p>
          <a:p>
            <a:pPr lvl="1"/>
            <a:r>
              <a:rPr lang="en-CA" sz="3200" dirty="0"/>
              <a:t>Parameters should not be included in a bookmark</a:t>
            </a:r>
          </a:p>
          <a:p>
            <a:pPr lvl="1"/>
            <a:r>
              <a:rPr lang="en-CA" sz="3200" dirty="0"/>
              <a:t>Transferring more than 4 KB of data.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7547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Five common methods of a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() throws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ServletException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service(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request,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response)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throws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ServletException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request,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response)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throws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ServletException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doPost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request,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response)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throws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ServletException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destroy(){}</a:t>
            </a:r>
          </a:p>
          <a:p>
            <a:pPr marL="0" indent="0">
              <a:buNone/>
            </a:pP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2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life cycle of a servlet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1010" y="1628800"/>
            <a:ext cx="773667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the server handles a request for a servlet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03" y="2132856"/>
            <a:ext cx="5639289" cy="3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HttpServletRequest</a:t>
            </a:r>
            <a:r>
              <a:rPr lang="en-CA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getParameter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800" dirty="0"/>
              <a:t>Returns the value of the specified parameter as a string if it exists or null if it doesn’t</a:t>
            </a:r>
          </a:p>
          <a:p>
            <a:pPr lvl="1"/>
            <a:r>
              <a:rPr lang="en-US" sz="2800" dirty="0"/>
              <a:t>Defined in the value attribute of the control in the HTML or JSP file.</a:t>
            </a:r>
            <a:endParaRPr lang="en-CA" sz="2800" dirty="0"/>
          </a:p>
          <a:p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getParameterValues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800" dirty="0"/>
              <a:t>Returns an array of String objects containing all values that the given request parameter has or null if the parameter doesn’t have any values</a:t>
            </a:r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944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HttpServletRequest</a:t>
            </a:r>
            <a:r>
              <a:rPr lang="en-CA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964488" cy="4709120"/>
          </a:xfrm>
        </p:spPr>
        <p:txBody>
          <a:bodyPr>
            <a:normAutofit/>
          </a:bodyPr>
          <a:lstStyle/>
          <a:p>
            <a:r>
              <a:rPr lang="en-US" dirty="0"/>
              <a:t>Servlet code that gets text from a text box</a:t>
            </a:r>
            <a:endParaRPr lang="en-CA" dirty="0"/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request.getParameter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CA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Servlet code that determines if a box is checked</a:t>
            </a:r>
            <a:endParaRPr lang="en-CA" dirty="0"/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// returns the value or "on" if checked, null otherwise.</a:t>
            </a:r>
            <a:endParaRPr lang="en-CA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rockCheckBox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request.getParameter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("rock");</a:t>
            </a:r>
            <a:endParaRPr lang="en-CA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rockCheckBox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  <a:endParaRPr lang="en-CA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// rock music was checked</a:t>
            </a:r>
            <a:endParaRPr lang="en-CA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java.io.IOException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java.io.PrintWriter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javax.servlet.ServletException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javax.servlet.annotation.WebServlet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javax.servlet.http.HttpServlet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javax.servlet.http.HttpServletRequest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javax.servlet.http.HttpServletResponse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CA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WebServlet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(name=“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SampleTestServlet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urlPatterns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={"/test"})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TestServlet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CA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HttpServletRequest</a:t>
            </a:r>
            <a:r>
              <a:rPr lang="en-CA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4709120"/>
          </a:xfrm>
        </p:spPr>
        <p:txBody>
          <a:bodyPr/>
          <a:lstStyle/>
          <a:p>
            <a:r>
              <a:rPr lang="en-US" dirty="0"/>
              <a:t>Servlet code that reads and processes multiple values from a list box</a:t>
            </a:r>
            <a:endParaRPr lang="en-CA" dirty="0"/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//returns the values of the items selected in a list box</a:t>
            </a:r>
            <a:endParaRPr lang="en-CA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selectedCountries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request.getParameterValues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("country");</a:t>
            </a:r>
            <a:endParaRPr lang="en-CA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for (String country :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selectedCountries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A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// code that processes each country</a:t>
            </a:r>
            <a:endParaRPr lang="en-CA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2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ServletContext</a:t>
            </a:r>
            <a:r>
              <a:rPr lang="en-US" dirty="0"/>
              <a:t> object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3200" dirty="0"/>
              <a:t>Because servlets inherit the </a:t>
            </a:r>
            <a:r>
              <a:rPr lang="en-CA" sz="3200" dirty="0" err="1"/>
              <a:t>GenericServlet</a:t>
            </a:r>
            <a:r>
              <a:rPr lang="en-CA" sz="3200" dirty="0"/>
              <a:t> class, the </a:t>
            </a:r>
            <a:r>
              <a:rPr lang="en-CA" sz="3200" dirty="0" err="1"/>
              <a:t>getServletContext</a:t>
            </a:r>
            <a:r>
              <a:rPr lang="en-CA" sz="3200" dirty="0"/>
              <a:t> method is available to all servlets</a:t>
            </a:r>
          </a:p>
          <a:p>
            <a:r>
              <a:rPr lang="en-CA" sz="3200" dirty="0"/>
              <a:t>Use the </a:t>
            </a:r>
            <a:r>
              <a:rPr lang="en-CA" sz="3200" dirty="0" err="1"/>
              <a:t>ServletContext</a:t>
            </a:r>
            <a:r>
              <a:rPr lang="en-CA" sz="3200" dirty="0"/>
              <a:t> object to:</a:t>
            </a:r>
          </a:p>
          <a:p>
            <a:pPr lvl="1"/>
            <a:r>
              <a:rPr lang="en-CA" sz="3200" dirty="0"/>
              <a:t>read global initialization parameters</a:t>
            </a:r>
          </a:p>
          <a:p>
            <a:pPr lvl="1"/>
            <a:r>
              <a:rPr lang="en-CA" sz="3200" dirty="0"/>
              <a:t>work with global variables</a:t>
            </a:r>
          </a:p>
          <a:p>
            <a:pPr lvl="1"/>
            <a:r>
              <a:rPr lang="en-CA" sz="3200" dirty="0"/>
              <a:t>write data to log files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612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that gets the absolute path for a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getServletContext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comes from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GenericServlet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ServletContext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this.getServletContext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getRealPath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comes from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ServletContext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 path =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sc.getRealPath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("/WEB-INF/EmailList.txt");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600" dirty="0"/>
          </a:p>
          <a:p>
            <a:r>
              <a:rPr lang="en-US" dirty="0"/>
              <a:t>A more concise way to write the same code</a:t>
            </a:r>
            <a:endParaRPr lang="en-CA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 path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this.getServletContext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getRealPath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("/WEB-INF/EmailList.txt");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64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BDE3-90A6-46BD-B778-A852A250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29E0-09E6-40E4-B133-6173565082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sz="7200" b="1" dirty="0"/>
              <a:t>THERE MUST NOT BE ANY SPACES IN THE PATH TO A FILE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7665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Storing data in the request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09120"/>
          </a:xfrm>
        </p:spPr>
        <p:txBody>
          <a:bodyPr/>
          <a:lstStyle/>
          <a:p>
            <a:r>
              <a:rPr lang="en-US" sz="2800" dirty="0"/>
              <a:t>How to set a request attribute</a:t>
            </a:r>
            <a:endParaRPr lang="en-CA" sz="2800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new User(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email);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request.setAttribute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("user", user);</a:t>
            </a:r>
          </a:p>
          <a:p>
            <a:pPr marL="0" indent="0">
              <a:buNone/>
            </a:pP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How to get a request attribute</a:t>
            </a:r>
            <a:endParaRPr lang="en-CA" sz="2800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(User)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request.getAttribute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("user");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4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Storing data in the request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How to set a request attribute for a primitive type</a:t>
            </a:r>
            <a:endParaRPr lang="en-CA" sz="2800" dirty="0"/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id = 1;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request.setAttribute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("id", new Integer(id));</a:t>
            </a:r>
          </a:p>
          <a:p>
            <a:pPr marL="0" indent="0">
              <a:buNone/>
            </a:pP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How to get a request attribute for a primitive type</a:t>
            </a:r>
            <a:endParaRPr lang="en-CA" sz="2800" dirty="0"/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id = (Integer)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request.getAttribute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("id");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147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Forwarding to a Servlet or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Forwarding is an action that occurs on the server</a:t>
            </a:r>
          </a:p>
          <a:p>
            <a:r>
              <a:rPr lang="en-CA" sz="2800" b="1" dirty="0" err="1"/>
              <a:t>HttpServlet</a:t>
            </a:r>
            <a:r>
              <a:rPr lang="en-CA" sz="2800" dirty="0"/>
              <a:t> object transfers control to another </a:t>
            </a:r>
            <a:r>
              <a:rPr lang="en-CA" sz="2800" b="1" dirty="0" err="1"/>
              <a:t>HttpServlet</a:t>
            </a:r>
            <a:r>
              <a:rPr lang="en-CA" sz="2800" dirty="0"/>
              <a:t> object such as a Servlet or JSP</a:t>
            </a:r>
          </a:p>
          <a:p>
            <a:r>
              <a:rPr lang="en-CA" sz="2800" dirty="0"/>
              <a:t>Original request and response objects are passed to the object you are forwarding to</a:t>
            </a:r>
          </a:p>
          <a:p>
            <a:r>
              <a:rPr lang="en-CA" sz="2800" dirty="0"/>
              <a:t>Attributes stored in the request are available to the object</a:t>
            </a:r>
          </a:p>
          <a:p>
            <a:r>
              <a:rPr lang="en-CA" sz="2800" dirty="0"/>
              <a:t>Output of the object is sent to the client’s browser</a:t>
            </a:r>
          </a:p>
        </p:txBody>
      </p:sp>
    </p:spTree>
    <p:extLst>
      <p:ext uri="{BB962C8B-B14F-4D97-AF65-F5344CB8AC3E}">
        <p14:creationId xmlns:p14="http://schemas.microsoft.com/office/powerpoint/2010/main" val="3978283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Forwarding to a Servlet or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forward the request</a:t>
            </a:r>
            <a:endParaRPr lang="en-CA" sz="2800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"/index.html";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getServletContext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getRequestDispatcher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.forward(request, response);</a:t>
            </a:r>
          </a:p>
          <a:p>
            <a:r>
              <a:rPr lang="en-CA" sz="2800" dirty="0"/>
              <a:t>URL can be an html, Servlet, JSP, JSF or any other valid type hosted on a server</a:t>
            </a:r>
          </a:p>
        </p:txBody>
      </p:sp>
    </p:spTree>
    <p:extLst>
      <p:ext uri="{BB962C8B-B14F-4D97-AF65-F5344CB8AC3E}">
        <p14:creationId xmlns:p14="http://schemas.microsoft.com/office/powerpoint/2010/main" val="386744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Forwarding to a Servlet or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How to forward the request to a servlet</a:t>
            </a:r>
            <a:endParaRPr lang="en-CA" sz="2800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"/cart/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displayInvoice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getServletContext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getRequestDispatcher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.forward(request, response);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800" dirty="0"/>
              <a:t>Servlets usually do not have an extension</a:t>
            </a:r>
          </a:p>
        </p:txBody>
      </p:sp>
    </p:spTree>
    <p:extLst>
      <p:ext uri="{BB962C8B-B14F-4D97-AF65-F5344CB8AC3E}">
        <p14:creationId xmlns:p14="http://schemas.microsoft.com/office/powerpoint/2010/main" val="301478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Redirecting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Sends a temporary redirect response to the client using the specified redirect location URL</a:t>
            </a:r>
          </a:p>
          <a:p>
            <a:r>
              <a:rPr lang="en-US" sz="3200" dirty="0"/>
              <a:t>Redirect location URL is entered into the browser’s address bar and you are sent to that page</a:t>
            </a:r>
          </a:p>
          <a:p>
            <a:r>
              <a:rPr lang="en-US" sz="3200" dirty="0"/>
              <a:t>Original request and response are lost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7593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protected void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doPost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request,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response)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throws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ServletException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response.setContentType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("text/html");       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try (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PrintWriter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out =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response.getWriter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 {       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("&lt;h1&gt;HTML from servlet&lt;/h1&gt;");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88244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redirect a response…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709120"/>
          </a:xfrm>
        </p:spPr>
        <p:txBody>
          <a:bodyPr/>
          <a:lstStyle/>
          <a:p>
            <a:r>
              <a:rPr lang="en-US" sz="2800" dirty="0"/>
              <a:t>…relative to the current directory</a:t>
            </a:r>
            <a:endParaRPr lang="en-CA" sz="2800" dirty="0"/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response.sendRedirect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("email");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…relative to the servlet engine</a:t>
            </a:r>
            <a:endParaRPr lang="en-CA" sz="2800" dirty="0"/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response.sendRedirect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musicStore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/email/");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…to a different web server</a:t>
            </a:r>
            <a:endParaRPr lang="en-CA" sz="2800" dirty="0"/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response.sendRedirect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("http://www.moose.com/email/");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85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Before annotations were widely used all web application configuration occurred in a web.xml file</a:t>
            </a:r>
          </a:p>
          <a:p>
            <a:r>
              <a:rPr lang="en-CA" sz="3200" dirty="0"/>
              <a:t>File is in the WEB-INF folder</a:t>
            </a:r>
          </a:p>
          <a:p>
            <a:r>
              <a:rPr lang="en-CA" sz="3200" dirty="0"/>
              <a:t>A protected folder that is not accessible to a client’s browser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736834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XML elements for working with servlet mapping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88840"/>
            <a:ext cx="7392425" cy="219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1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elements for initialization parameters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08756" y="1651946"/>
            <a:ext cx="7561438" cy="46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53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2384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Code that gets an initialization parameter that’s…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709120"/>
          </a:xfrm>
        </p:spPr>
        <p:txBody>
          <a:bodyPr/>
          <a:lstStyle/>
          <a:p>
            <a:r>
              <a:rPr lang="en-US" sz="2800" dirty="0"/>
              <a:t>…available to all servlets</a:t>
            </a:r>
            <a:endParaRPr lang="en-CA" sz="2800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custServEmail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this.getServletContext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getInitParameter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custServEmail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…available to the current servlet only</a:t>
            </a:r>
            <a:endParaRPr lang="en-CA" sz="2800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relativePath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this.getServletConfig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getInitParameter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relativePathToFile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3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XML elements for working with error handling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08756" y="2102868"/>
            <a:ext cx="7561438" cy="37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23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provide error-handling for an HTTP 404 status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800" dirty="0"/>
              <a:t>XML tags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&lt;error-page&gt;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&lt;error-code&gt;404&lt;/error-code&gt;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&lt;location&gt;/error_404.html&lt;/location&gt;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&lt;/error-page&gt;</a:t>
            </a:r>
          </a:p>
          <a:p>
            <a:r>
              <a:rPr lang="en-CA" sz="2800" dirty="0"/>
              <a:t>error_404.html file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&lt;h1&gt;404 Error&lt;/h1&gt;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&lt;p&gt;The server was not able to find the file you requested.&lt;/p&gt;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&lt;p&gt;To continue, click the Back button.&lt;/p&gt;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5140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provide error-handling for all Java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XML tags</a:t>
            </a:r>
            <a:endParaRPr lang="en-CA" sz="3000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&lt;error-page&gt;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&lt;exception-type&gt;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java.lang.Throwable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&lt;/exception-type&gt;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&lt;location&gt;/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error_java.jsp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&lt;/location&gt;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&lt;/error-page&gt;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000" dirty="0" err="1"/>
              <a:t>error_java.jsp</a:t>
            </a:r>
            <a:r>
              <a:rPr lang="en-US" sz="3000" dirty="0"/>
              <a:t> file</a:t>
            </a:r>
            <a:endParaRPr lang="en-CA" sz="3000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&lt;h1&gt;Java Error&lt;/h1&gt;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&lt;p&gt;Sorry, Java has thrown an exception.&lt;/p&gt;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&lt;p&gt;To continue, click the Back button.&lt;/p&gt;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&lt;h2&gt;Details&lt;/h2&gt;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&lt;p&gt;Type: ${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pageContext.exception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["class"]}&lt;/p&gt;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CA" b="1" dirty="0">
                <a:latin typeface="Consolas" panose="020B0609020204030204" pitchFamily="49" charset="0"/>
                <a:cs typeface="Consolas" panose="020B0609020204030204" pitchFamily="49" charset="0"/>
              </a:rPr>
              <a:t>&lt;p&gt;Message: ${</a:t>
            </a:r>
            <a:r>
              <a:rPr lang="fr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pageContext.exception.message</a:t>
            </a:r>
            <a:r>
              <a:rPr lang="fr-CA" b="1" dirty="0">
                <a:latin typeface="Consolas" panose="020B0609020204030204" pitchFamily="49" charset="0"/>
                <a:cs typeface="Consolas" panose="020B0609020204030204" pitchFamily="49" charset="0"/>
              </a:rPr>
              <a:t>}&lt;/p&gt;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1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protected void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request,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response)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throws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ServletException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CA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doPost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(request, response);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   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7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Servlet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/>
              <a:t>The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3200" dirty="0"/>
              <a:t> method processes all HTTP requests that use the GET method</a:t>
            </a:r>
          </a:p>
          <a:p>
            <a:pPr lvl="0"/>
            <a:r>
              <a:rPr lang="en-US" sz="3200" dirty="0"/>
              <a:t>The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doPost</a:t>
            </a:r>
            <a:r>
              <a:rPr lang="en-US" sz="3200" dirty="0"/>
              <a:t> method processes all HTTP requests that use the POST method.</a:t>
            </a:r>
          </a:p>
          <a:p>
            <a:pPr lvl="0"/>
            <a:r>
              <a:rPr lang="en-US" sz="3200" dirty="0"/>
              <a:t>Both methods accept as parameters</a:t>
            </a:r>
            <a:endParaRPr lang="en-CA" sz="3200" dirty="0"/>
          </a:p>
          <a:p>
            <a:pPr lvl="1"/>
            <a:r>
              <a:rPr lang="en-US" sz="3200" dirty="0"/>
              <a:t>the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3200" dirty="0"/>
              <a:t> object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3200" dirty="0"/>
              <a:t> object</a:t>
            </a:r>
            <a:endParaRPr lang="en-CA" sz="32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960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@</a:t>
            </a:r>
            <a:r>
              <a:rPr lang="en-CA" dirty="0" err="1"/>
              <a:t>WebServlet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WebServlet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(name="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SampleTestServlet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urlPatterns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={"/test"})</a:t>
            </a:r>
            <a:endParaRPr lang="en-CA" b="1" dirty="0"/>
          </a:p>
          <a:p>
            <a:r>
              <a:rPr lang="en-CA" sz="3200" dirty="0"/>
              <a:t>Annotation that defines the class as a servlet</a:t>
            </a:r>
          </a:p>
          <a:p>
            <a:r>
              <a:rPr lang="en-CA" sz="3200" dirty="0"/>
              <a:t>Container searches for classes with this annotation and loads them into the JVM</a:t>
            </a:r>
          </a:p>
          <a:p>
            <a:r>
              <a:rPr lang="en-CA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CA" sz="3200" dirty="0"/>
              <a:t> attribute is the name by which the servlet is referred to in other configuration instances (optional)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777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241A-7313-4834-822C-F9C87DA4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@</a:t>
            </a:r>
            <a:r>
              <a:rPr lang="en-CA" dirty="0" err="1"/>
              <a:t>WebServlet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EA4A-26F1-4D3F-8CE1-02AA9DDB2D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709120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WebServlet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(name="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SampleTestServlet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urlPatterns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={"/test"})</a:t>
            </a:r>
            <a:endParaRPr lang="en-CA" b="1" dirty="0"/>
          </a:p>
          <a:p>
            <a:r>
              <a:rPr lang="en-CA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urlPatterns</a:t>
            </a:r>
            <a:r>
              <a:rPr lang="en-CA" sz="3200" dirty="0"/>
              <a:t> is the URL name of a servlet that is appended to the web site URL (optional)</a:t>
            </a:r>
          </a:p>
          <a:p>
            <a:r>
              <a:rPr lang="en-CA" sz="3200" dirty="0"/>
              <a:t>Servlets may have more than one </a:t>
            </a:r>
            <a:r>
              <a:rPr lang="en-CA" sz="3200" dirty="0" err="1"/>
              <a:t>url</a:t>
            </a:r>
            <a:endParaRPr lang="en-CA" sz="3200" dirty="0"/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WebServlet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(name="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SampleTestServlet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urlPatterns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={"/test", "/sample"})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07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@</a:t>
            </a:r>
            <a:r>
              <a:rPr lang="en-CA" dirty="0" err="1"/>
              <a:t>WebServlet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3200" dirty="0"/>
              <a:t>If there will be only one </a:t>
            </a:r>
            <a:r>
              <a:rPr lang="en-CA" sz="3200" b="1" dirty="0" err="1"/>
              <a:t>urlPattern</a:t>
            </a:r>
            <a:r>
              <a:rPr lang="en-CA" sz="3200" dirty="0"/>
              <a:t> then the annotation value syntax can be used</a:t>
            </a:r>
          </a:p>
          <a:p>
            <a:pPr marL="0" indent="0">
              <a:buNone/>
            </a:pPr>
            <a:r>
              <a:rPr lang="en-CA" sz="3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CA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WebServlet</a:t>
            </a:r>
            <a:r>
              <a:rPr lang="en-CA" sz="3200" dirty="0">
                <a:latin typeface="Consolas" panose="020B0609020204030204" pitchFamily="49" charset="0"/>
                <a:cs typeface="Consolas" panose="020B0609020204030204" pitchFamily="49" charset="0"/>
              </a:rPr>
              <a:t>("/test")</a:t>
            </a:r>
          </a:p>
          <a:p>
            <a:r>
              <a:rPr lang="en-CA" sz="3200" dirty="0"/>
              <a:t>Servlet may have either a value or a </a:t>
            </a:r>
            <a:r>
              <a:rPr lang="en-CA" sz="3200" dirty="0" err="1"/>
              <a:t>urlPattern</a:t>
            </a:r>
            <a:r>
              <a:rPr lang="en-CA" sz="3200" dirty="0"/>
              <a:t> but not both</a:t>
            </a:r>
          </a:p>
          <a:p>
            <a:r>
              <a:rPr lang="en-CA" sz="3200" dirty="0"/>
              <a:t>If neither are present then the servlet name is the </a:t>
            </a:r>
            <a:r>
              <a:rPr lang="en-CA" sz="3200" b="1" dirty="0" err="1"/>
              <a:t>urlPattern</a:t>
            </a:r>
            <a:endParaRPr lang="en-CA" sz="32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148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code a servlet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Servlets extend the </a:t>
            </a:r>
            <a:r>
              <a:rPr lang="en-US" sz="3200" b="1" dirty="0" err="1"/>
              <a:t>HttpServlet</a:t>
            </a:r>
            <a:r>
              <a:rPr lang="en-US" sz="3200" dirty="0"/>
              <a:t> class</a:t>
            </a:r>
          </a:p>
          <a:p>
            <a:pPr lvl="0"/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3200" dirty="0"/>
              <a:t> method overrides the </a:t>
            </a:r>
            <a:r>
              <a:rPr lang="en-US" sz="3200" b="1" dirty="0" err="1"/>
              <a:t>doGet</a:t>
            </a:r>
            <a:r>
              <a:rPr lang="en-US" sz="3200" dirty="0"/>
              <a:t> method of the </a:t>
            </a:r>
            <a:r>
              <a:rPr lang="en-US" sz="3200" b="1" dirty="0" err="1"/>
              <a:t>HttpServlet</a:t>
            </a:r>
            <a:r>
              <a:rPr lang="en-US" sz="3200" dirty="0"/>
              <a:t> class &amp; processes all GET HTTP requests</a:t>
            </a:r>
          </a:p>
          <a:p>
            <a:pPr lvl="1"/>
            <a:r>
              <a:rPr lang="en-US" sz="3200" dirty="0"/>
              <a:t>accepts the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3200" dirty="0"/>
              <a:t> object</a:t>
            </a:r>
          </a:p>
          <a:p>
            <a:pPr lvl="0"/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doPost</a:t>
            </a:r>
            <a:r>
              <a:rPr lang="en-US" sz="3200" dirty="0"/>
              <a:t> method overrides the </a:t>
            </a:r>
            <a:r>
              <a:rPr lang="en-US" sz="3200" b="1" dirty="0" err="1"/>
              <a:t>doPost</a:t>
            </a:r>
            <a:r>
              <a:rPr lang="en-US" sz="3200" dirty="0"/>
              <a:t> method of the </a:t>
            </a:r>
            <a:r>
              <a:rPr lang="en-US" sz="3200" b="1" dirty="0" err="1"/>
              <a:t>HttpServlet</a:t>
            </a:r>
            <a:r>
              <a:rPr lang="en-US" sz="3200" dirty="0"/>
              <a:t> class &amp; processes all POST HTTP requests</a:t>
            </a:r>
            <a:endParaRPr lang="en-CA" sz="3200" dirty="0"/>
          </a:p>
          <a:p>
            <a:pPr lvl="1"/>
            <a:r>
              <a:rPr lang="en-US" sz="3200" dirty="0"/>
              <a:t>accepts the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3200" dirty="0"/>
              <a:t> object</a:t>
            </a:r>
            <a:endParaRPr lang="en-CA" sz="3200" dirty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158954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Theme" id="{A2FC0CAA-ED14-43E1-8D47-279A6E4231C9}" vid="{74A0C7D5-ADD3-4F4F-A716-564514F0F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CourseTheme</Template>
  <TotalTime>0</TotalTime>
  <Words>1698</Words>
  <Application>Microsoft Office PowerPoint</Application>
  <PresentationFormat>On-screen Show (4:3)</PresentationFormat>
  <Paragraphs>248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Consolas</vt:lpstr>
      <vt:lpstr>Tw Cen MT</vt:lpstr>
      <vt:lpstr>Wingdings</vt:lpstr>
      <vt:lpstr>Wingdings 2</vt:lpstr>
      <vt:lpstr>CourseTheme</vt:lpstr>
      <vt:lpstr>Web Application Development With Java CEJV 559</vt:lpstr>
      <vt:lpstr>The Servlet</vt:lpstr>
      <vt:lpstr>The Servlet</vt:lpstr>
      <vt:lpstr>The Servlet</vt:lpstr>
      <vt:lpstr>Servlet Concepts</vt:lpstr>
      <vt:lpstr>@WebServlet</vt:lpstr>
      <vt:lpstr>@WebServlet</vt:lpstr>
      <vt:lpstr>@WebServlet</vt:lpstr>
      <vt:lpstr>How to code a servlet</vt:lpstr>
      <vt:lpstr>How to code a servlet</vt:lpstr>
      <vt:lpstr>Requests</vt:lpstr>
      <vt:lpstr>Requests</vt:lpstr>
      <vt:lpstr>GET</vt:lpstr>
      <vt:lpstr>POST</vt:lpstr>
      <vt:lpstr>Five common methods of a servlet</vt:lpstr>
      <vt:lpstr>The life cycle of a servlet</vt:lpstr>
      <vt:lpstr>How the server handles a request for a servlet</vt:lpstr>
      <vt:lpstr>HttpServletRequest methods</vt:lpstr>
      <vt:lpstr>HttpServletRequest methods</vt:lpstr>
      <vt:lpstr>HttpServletRequest methods</vt:lpstr>
      <vt:lpstr>The ServletContext object</vt:lpstr>
      <vt:lpstr>Code that gets the absolute path for a file</vt:lpstr>
      <vt:lpstr>Important Rule</vt:lpstr>
      <vt:lpstr>Storing data in the request object</vt:lpstr>
      <vt:lpstr>Storing data in the request object</vt:lpstr>
      <vt:lpstr>Forwarding to a Servlet or JSP</vt:lpstr>
      <vt:lpstr>Forwarding to a Servlet or JSP</vt:lpstr>
      <vt:lpstr>Forwarding to a Servlet or JSP</vt:lpstr>
      <vt:lpstr>Redirecting</vt:lpstr>
      <vt:lpstr>How to redirect a response…</vt:lpstr>
      <vt:lpstr>web.xml</vt:lpstr>
      <vt:lpstr>XML elements for working with servlet mapping</vt:lpstr>
      <vt:lpstr>XML elements for initialization parameters</vt:lpstr>
      <vt:lpstr>Code that gets an initialization parameter that’s…</vt:lpstr>
      <vt:lpstr>XML elements for working with error handling</vt:lpstr>
      <vt:lpstr>How to provide error-handling for an HTTP 404 status code</vt:lpstr>
      <vt:lpstr>How to provide error-handling for all Java 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2013-09-17T21:00:21Z</dcterms:created>
  <dcterms:modified xsi:type="dcterms:W3CDTF">2018-01-23T17:15:20Z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