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705" r:id="rId1"/>
  </p:sldMasterIdLst>
  <p:notesMasterIdLst>
    <p:notesMasterId r:id="rId28"/>
  </p:notesMasterIdLst>
  <p:sldIdLst>
    <p:sldId id="283" r:id="rId2"/>
    <p:sldId id="275" r:id="rId3"/>
    <p:sldId id="276" r:id="rId4"/>
    <p:sldId id="277" r:id="rId5"/>
    <p:sldId id="278" r:id="rId6"/>
    <p:sldId id="257" r:id="rId7"/>
    <p:sldId id="261" r:id="rId8"/>
    <p:sldId id="262" r:id="rId9"/>
    <p:sldId id="263" r:id="rId10"/>
    <p:sldId id="258" r:id="rId11"/>
    <p:sldId id="264" r:id="rId12"/>
    <p:sldId id="265" r:id="rId13"/>
    <p:sldId id="259" r:id="rId14"/>
    <p:sldId id="266" r:id="rId15"/>
    <p:sldId id="267" r:id="rId16"/>
    <p:sldId id="268" r:id="rId17"/>
    <p:sldId id="279" r:id="rId18"/>
    <p:sldId id="280" r:id="rId19"/>
    <p:sldId id="269" r:id="rId20"/>
    <p:sldId id="270" r:id="rId21"/>
    <p:sldId id="271" r:id="rId22"/>
    <p:sldId id="272" r:id="rId23"/>
    <p:sldId id="273" r:id="rId24"/>
    <p:sldId id="274" r:id="rId25"/>
    <p:sldId id="282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789B3-565D-42FE-AC38-40F64FB4B665}" type="datetimeFigureOut">
              <a:rPr lang="en-CA" smtClean="0"/>
              <a:t>2017-01-30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0677A-9456-4A1C-97AE-FFA317E4EE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85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5837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239A9A-B4B0-4B32-B8CD-2E25E95134C4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40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6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209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45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91E21DC-8981-44E6-BC8C-2BA8F673FFBB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2978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16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5666F9-5B40-48E0-8DFD-99EF944CDD22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1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A698D6B-2C72-4E21-9893-A649C6E2A47D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61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4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6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>
            <a:normAutofit/>
          </a:bodyPr>
          <a:lstStyle>
            <a:lvl1pPr algn="l">
              <a:buNone/>
              <a:defRPr sz="32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071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/>
          <a:p>
            <a:fld id="{7EBDC078-589F-40E3-816C-EE21D62B5BBA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07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1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Web Application Development With Java</a:t>
            </a:r>
            <a:br>
              <a:rPr lang="en-US" dirty="0"/>
            </a:br>
            <a:r>
              <a:rPr lang="en-US" dirty="0"/>
              <a:t>CEJV 559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JSF Concepts</a:t>
            </a:r>
          </a:p>
        </p:txBody>
      </p:sp>
    </p:spTree>
    <p:extLst>
      <p:ext uri="{BB962C8B-B14F-4D97-AF65-F5344CB8AC3E}">
        <p14:creationId xmlns:p14="http://schemas.microsoft.com/office/powerpoint/2010/main" val="134916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Component Tree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65400" y="2152650"/>
            <a:ext cx="42481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2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Rendering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Once the tree is complete the page is </a:t>
            </a:r>
            <a:r>
              <a:rPr lang="en-CA" sz="2800" i="1" dirty="0"/>
              <a:t>rendered</a:t>
            </a:r>
            <a:r>
              <a:rPr lang="en-CA" sz="2800" dirty="0"/>
              <a:t> in HTML</a:t>
            </a:r>
          </a:p>
          <a:p>
            <a:r>
              <a:rPr lang="en-CA" sz="2800" dirty="0"/>
              <a:t>Text that is not a JSF tag is passed through</a:t>
            </a:r>
          </a:p>
          <a:p>
            <a:r>
              <a:rPr lang="en-CA" sz="2800" dirty="0">
                <a:latin typeface="Consolas" panose="020B0609020204030204" pitchFamily="49" charset="0"/>
                <a:cs typeface="Consolas" panose="020B0609020204030204" pitchFamily="49" charset="0"/>
              </a:rPr>
              <a:t>h:form</a:t>
            </a:r>
            <a:r>
              <a:rPr lang="en-CA" sz="2800" dirty="0"/>
              <a:t>, </a:t>
            </a:r>
            <a:r>
              <a:rPr lang="en-CA" sz="2800" dirty="0"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CA" sz="2800" dirty="0"/>
              <a:t>, </a:t>
            </a:r>
            <a:r>
              <a:rPr lang="en-CA" sz="2800" dirty="0">
                <a:latin typeface="Consolas" panose="020B0609020204030204" pitchFamily="49" charset="0"/>
                <a:cs typeface="Consolas" panose="020B0609020204030204" pitchFamily="49" charset="0"/>
              </a:rPr>
              <a:t>h:inputSecret</a:t>
            </a:r>
            <a:r>
              <a:rPr lang="en-CA" sz="2800" dirty="0"/>
              <a:t>, and </a:t>
            </a:r>
            <a:r>
              <a:rPr lang="en-CA" sz="2800" dirty="0">
                <a:latin typeface="Consolas" panose="020B0609020204030204" pitchFamily="49" charset="0"/>
                <a:cs typeface="Consolas" panose="020B0609020204030204" pitchFamily="49" charset="0"/>
              </a:rPr>
              <a:t>h:commandButton</a:t>
            </a:r>
            <a:r>
              <a:rPr lang="en-CA" sz="2800" dirty="0"/>
              <a:t> tags are converted to HTML</a:t>
            </a:r>
          </a:p>
          <a:p>
            <a:r>
              <a:rPr lang="en-CA" sz="2800" dirty="0"/>
              <a:t>Each tag gives represents a component</a:t>
            </a:r>
          </a:p>
          <a:p>
            <a:r>
              <a:rPr lang="en-CA" sz="2800" dirty="0"/>
              <a:t>Each component has a </a:t>
            </a:r>
            <a:r>
              <a:rPr lang="en-CA" sz="2800" i="1" dirty="0"/>
              <a:t>renderer </a:t>
            </a:r>
            <a:r>
              <a:rPr lang="en-CA" sz="2800" dirty="0"/>
              <a:t>that produces HTML output that reflects the component state</a:t>
            </a:r>
          </a:p>
        </p:txBody>
      </p:sp>
    </p:spTree>
    <p:extLst>
      <p:ext uri="{BB962C8B-B14F-4D97-AF65-F5344CB8AC3E}">
        <p14:creationId xmlns:p14="http://schemas.microsoft.com/office/powerpoint/2010/main" val="218619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Rendering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1549"/>
            <a:ext cx="8305800" cy="483325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CA" sz="2800" dirty="0"/>
              <a:t>Renderer for the component for the </a:t>
            </a:r>
            <a:r>
              <a:rPr lang="en-CA" sz="2800" dirty="0">
                <a:latin typeface="Consolas" panose="020B0609020204030204" pitchFamily="49" charset="0"/>
                <a:cs typeface="Consolas" panose="020B0609020204030204" pitchFamily="49" charset="0"/>
              </a:rPr>
              <a:t>h:inputText</a:t>
            </a:r>
            <a:r>
              <a:rPr lang="en-CA" sz="2800" dirty="0"/>
              <a:t> tag produces the following output: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type="text" name="unique ID"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value="current value"/&gt;</a:t>
            </a:r>
          </a:p>
          <a:p>
            <a:pPr>
              <a:spcBef>
                <a:spcPts val="0"/>
              </a:spcBef>
            </a:pPr>
            <a:r>
              <a:rPr lang="en-CA" sz="2800" dirty="0"/>
              <a:t>Process is called </a:t>
            </a:r>
            <a:r>
              <a:rPr lang="en-CA" sz="2800" i="1" dirty="0"/>
              <a:t>encoding</a:t>
            </a:r>
            <a:r>
              <a:rPr lang="en-CA" sz="2800" dirty="0"/>
              <a:t> </a:t>
            </a:r>
          </a:p>
          <a:p>
            <a:pPr>
              <a:spcBef>
                <a:spcPts val="0"/>
              </a:spcBef>
            </a:pPr>
            <a:r>
              <a:rPr lang="en-CA" sz="2800" dirty="0"/>
              <a:t>Renderer of the </a:t>
            </a:r>
            <a:r>
              <a:rPr lang="en-CA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UIInput</a:t>
            </a:r>
            <a:r>
              <a:rPr lang="en-CA" sz="2800" dirty="0"/>
              <a:t> object asks the JSF to look up the unique ID and the value of the expression </a:t>
            </a:r>
            <a:r>
              <a:rPr lang="en-CA" sz="2800" dirty="0">
                <a:latin typeface="Consolas" panose="020B0609020204030204" pitchFamily="49" charset="0"/>
                <a:cs typeface="Consolas" panose="020B0609020204030204" pitchFamily="49" charset="0"/>
              </a:rPr>
              <a:t>user.name </a:t>
            </a:r>
          </a:p>
          <a:p>
            <a:pPr>
              <a:spcBef>
                <a:spcPts val="0"/>
              </a:spcBef>
            </a:pPr>
            <a:r>
              <a:rPr lang="en-CA" sz="2800" dirty="0"/>
              <a:t>ID strings are assigned by the JSF implementation</a:t>
            </a:r>
          </a:p>
          <a:p>
            <a:pPr>
              <a:spcBef>
                <a:spcPts val="0"/>
              </a:spcBef>
            </a:pPr>
            <a:r>
              <a:rPr lang="en-CA" sz="2800" dirty="0"/>
              <a:t>IDs can look random, such </a:t>
            </a:r>
            <a:r>
              <a:rPr lang="en-CA" sz="2800" dirty="0">
                <a:latin typeface="Consolas" panose="020B0609020204030204" pitchFamily="49" charset="0"/>
                <a:cs typeface="Consolas" panose="020B0609020204030204" pitchFamily="49" charset="0"/>
              </a:rPr>
              <a:t>as _id_id12:_id_id21</a:t>
            </a:r>
            <a:r>
              <a:rPr lang="en-CA" sz="2800" dirty="0"/>
              <a:t>.</a:t>
            </a:r>
          </a:p>
          <a:p>
            <a:pPr>
              <a:spcBef>
                <a:spcPts val="0"/>
              </a:spcBef>
            </a:pPr>
            <a:r>
              <a:rPr lang="en-CA" sz="2800" dirty="0"/>
              <a:t>Encoded page is sent to the browser</a:t>
            </a:r>
          </a:p>
        </p:txBody>
      </p:sp>
    </p:spTree>
    <p:extLst>
      <p:ext uri="{BB962C8B-B14F-4D97-AF65-F5344CB8AC3E}">
        <p14:creationId xmlns:p14="http://schemas.microsoft.com/office/powerpoint/2010/main" val="280126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Encoding and Decoding JSF Pages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9975" y="1990725"/>
            <a:ext cx="7239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8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Decoding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User fills in the form fields and clicks the login button</a:t>
            </a:r>
          </a:p>
          <a:p>
            <a:r>
              <a:rPr lang="en-CA" sz="2800" dirty="0"/>
              <a:t>Browser sends the </a:t>
            </a:r>
            <a:r>
              <a:rPr lang="en-CA" sz="2800" i="1" dirty="0"/>
              <a:t>form data </a:t>
            </a:r>
            <a:r>
              <a:rPr lang="en-CA" sz="2800" dirty="0"/>
              <a:t>back formatted as a </a:t>
            </a:r>
            <a:r>
              <a:rPr lang="en-CA" sz="2800" i="1" dirty="0"/>
              <a:t>POST request</a:t>
            </a:r>
            <a:endParaRPr lang="en-CA" sz="2800" dirty="0"/>
          </a:p>
          <a:p>
            <a:r>
              <a:rPr lang="en-CA" sz="2800" dirty="0"/>
              <a:t>POST request contains the URL of the form (/login/faces/</a:t>
            </a:r>
            <a:r>
              <a:rPr lang="en-CA" sz="2800" dirty="0" err="1"/>
              <a:t>index.xhtml</a:t>
            </a:r>
            <a:r>
              <a:rPr lang="en-CA" sz="2800" dirty="0"/>
              <a:t>), as well as the form data</a:t>
            </a:r>
          </a:p>
          <a:p>
            <a:r>
              <a:rPr lang="en-CA" sz="2800" dirty="0"/>
              <a:t>Data is a string of ID/value pairs, such as:</a:t>
            </a:r>
          </a:p>
          <a:p>
            <a:pPr marL="0" indent="0">
              <a:buNone/>
            </a:pPr>
            <a:r>
              <a:rPr lang="en-CA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	id1</a:t>
            </a:r>
            <a:r>
              <a:rPr lang="en-CA" sz="2800" dirty="0">
                <a:latin typeface="Consolas" panose="020B0609020204030204" pitchFamily="49" charset="0"/>
                <a:cs typeface="Consolas" panose="020B0609020204030204" pitchFamily="49" charset="0"/>
              </a:rPr>
              <a:t>=me&amp;</a:t>
            </a:r>
            <a:r>
              <a:rPr lang="en-CA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id2</a:t>
            </a:r>
            <a:r>
              <a:rPr lang="en-CA" sz="2800" dirty="0">
                <a:latin typeface="Consolas" panose="020B0609020204030204" pitchFamily="49" charset="0"/>
                <a:cs typeface="Consolas" panose="020B0609020204030204" pitchFamily="49" charset="0"/>
              </a:rPr>
              <a:t>=secret&amp;</a:t>
            </a:r>
            <a:r>
              <a:rPr lang="en-CA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id3</a:t>
            </a:r>
            <a:r>
              <a:rPr lang="en-CA" sz="2800" dirty="0">
                <a:latin typeface="Consolas" panose="020B0609020204030204" pitchFamily="49" charset="0"/>
                <a:cs typeface="Consolas" panose="020B0609020204030204" pitchFamily="49" charset="0"/>
              </a:rPr>
              <a:t>=Login</a:t>
            </a:r>
          </a:p>
        </p:txBody>
      </p:sp>
    </p:spTree>
    <p:extLst>
      <p:ext uri="{BB962C8B-B14F-4D97-AF65-F5344CB8AC3E}">
        <p14:creationId xmlns:p14="http://schemas.microsoft.com/office/powerpoint/2010/main" val="364168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Decoding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11397"/>
            <a:ext cx="7752978" cy="4434041"/>
          </a:xfrm>
        </p:spPr>
        <p:txBody>
          <a:bodyPr>
            <a:noAutofit/>
          </a:bodyPr>
          <a:lstStyle/>
          <a:p>
            <a:r>
              <a:rPr lang="en-CA" sz="2800" dirty="0"/>
              <a:t>Each component can inspect the form data in a process called </a:t>
            </a:r>
            <a:r>
              <a:rPr lang="en-CA" sz="2800" i="1" dirty="0"/>
              <a:t>decoding</a:t>
            </a:r>
          </a:p>
          <a:p>
            <a:r>
              <a:rPr lang="en-CA" sz="2800" dirty="0"/>
              <a:t>Login form has three component objects: </a:t>
            </a:r>
          </a:p>
          <a:p>
            <a:pPr lvl="1"/>
            <a:r>
              <a:rPr lang="en-CA" sz="2800" dirty="0"/>
              <a:t>two </a:t>
            </a:r>
            <a:r>
              <a:rPr lang="en-CA" sz="2800" dirty="0" err="1"/>
              <a:t>UIInput</a:t>
            </a:r>
            <a:r>
              <a:rPr lang="en-CA" sz="2800" dirty="0"/>
              <a:t> objects that correspond to the text fields on the form</a:t>
            </a:r>
          </a:p>
          <a:p>
            <a:pPr lvl="1"/>
            <a:r>
              <a:rPr lang="en-CA" sz="2800" dirty="0"/>
              <a:t>one </a:t>
            </a:r>
            <a:r>
              <a:rPr lang="en-CA" sz="2800" dirty="0" err="1"/>
              <a:t>UICommand</a:t>
            </a:r>
            <a:r>
              <a:rPr lang="en-CA" sz="2800" dirty="0"/>
              <a:t> object that corresponds to the submit button</a:t>
            </a:r>
          </a:p>
          <a:p>
            <a:r>
              <a:rPr lang="en-CA" sz="2800" dirty="0" err="1"/>
              <a:t>UIInput</a:t>
            </a:r>
            <a:r>
              <a:rPr lang="en-CA" sz="2800" dirty="0"/>
              <a:t> components update the bean properties referenced in the value Attributes</a:t>
            </a:r>
          </a:p>
          <a:p>
            <a:pPr lvl="1"/>
            <a:r>
              <a:rPr lang="en-CA" sz="2800" dirty="0"/>
              <a:t>invoke the setter methods with the values that the user supplied.</a:t>
            </a:r>
          </a:p>
        </p:txBody>
      </p:sp>
    </p:spTree>
    <p:extLst>
      <p:ext uri="{BB962C8B-B14F-4D97-AF65-F5344CB8AC3E}">
        <p14:creationId xmlns:p14="http://schemas.microsoft.com/office/powerpoint/2010/main" val="26935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Decoding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 err="1"/>
              <a:t>UICommand</a:t>
            </a:r>
            <a:r>
              <a:rPr lang="en-CA" sz="2800" dirty="0"/>
              <a:t> component checks whether the button was clicked</a:t>
            </a:r>
          </a:p>
          <a:p>
            <a:r>
              <a:rPr lang="en-CA" sz="2800" dirty="0"/>
              <a:t>Fires an </a:t>
            </a:r>
            <a:r>
              <a:rPr lang="en-CA" sz="2800" i="1" dirty="0"/>
              <a:t>action event </a:t>
            </a:r>
            <a:r>
              <a:rPr lang="en-CA" sz="2800" dirty="0"/>
              <a:t>to launch the login action referenced in the action attribute. </a:t>
            </a:r>
          </a:p>
          <a:p>
            <a:r>
              <a:rPr lang="en-CA" sz="2800" dirty="0"/>
              <a:t>Event tells the navigation handler to look up the successor page, </a:t>
            </a:r>
            <a:r>
              <a:rPr lang="en-CA" sz="2800" dirty="0" err="1"/>
              <a:t>welcome.xhtml</a:t>
            </a:r>
            <a:r>
              <a:rPr lang="en-CA" sz="2800" dirty="0"/>
              <a:t>.</a:t>
            </a:r>
          </a:p>
          <a:p>
            <a:r>
              <a:rPr lang="en-CA" sz="2800" dirty="0"/>
              <a:t>Cycle repeats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36575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608" y="667728"/>
            <a:ext cx="4779221" cy="5945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JSF Standard Request-Response </a:t>
            </a:r>
            <a:br>
              <a:rPr lang="en-CA" dirty="0"/>
            </a:br>
            <a:r>
              <a:rPr lang="en-CA" dirty="0"/>
              <a:t>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2858" y="1658294"/>
            <a:ext cx="4285333" cy="4455813"/>
          </a:xfrm>
        </p:spPr>
        <p:txBody>
          <a:bodyPr>
            <a:noAutofit/>
          </a:bodyPr>
          <a:lstStyle/>
          <a:p>
            <a:r>
              <a:rPr lang="en-CA" dirty="0"/>
              <a:t>Handles two kinds of requests: </a:t>
            </a:r>
          </a:p>
          <a:p>
            <a:r>
              <a:rPr lang="en-CA" dirty="0"/>
              <a:t>Initial requests</a:t>
            </a:r>
          </a:p>
          <a:p>
            <a:pPr lvl="1"/>
            <a:r>
              <a:rPr lang="en-CA" dirty="0"/>
              <a:t>occurs when a user makes a request for a page for the first time</a:t>
            </a:r>
          </a:p>
          <a:p>
            <a:r>
              <a:rPr lang="en-CA" dirty="0" err="1"/>
              <a:t>Postbacks</a:t>
            </a:r>
            <a:endParaRPr lang="en-CA" dirty="0"/>
          </a:p>
          <a:p>
            <a:pPr lvl="1"/>
            <a:r>
              <a:rPr lang="en-CA" dirty="0"/>
              <a:t>occurs when a user submits the form contained on a page that was previously loaded into the browser as a result of executing an initial request</a:t>
            </a:r>
          </a:p>
        </p:txBody>
      </p:sp>
    </p:spTree>
    <p:extLst>
      <p:ext uri="{BB962C8B-B14F-4D97-AF65-F5344CB8AC3E}">
        <p14:creationId xmlns:p14="http://schemas.microsoft.com/office/powerpoint/2010/main" val="79966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JSF Standard Request-Response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Restore View Phase</a:t>
            </a:r>
          </a:p>
          <a:p>
            <a:r>
              <a:rPr lang="en-CA" sz="2800" dirty="0"/>
              <a:t>Apply Request Values Phase</a:t>
            </a:r>
          </a:p>
          <a:p>
            <a:r>
              <a:rPr lang="en-CA" sz="2800" dirty="0"/>
              <a:t>Process Validations Phase</a:t>
            </a:r>
          </a:p>
          <a:p>
            <a:r>
              <a:rPr lang="en-CA" sz="2800" dirty="0"/>
              <a:t>Update Model Values Phase</a:t>
            </a:r>
          </a:p>
          <a:p>
            <a:r>
              <a:rPr lang="en-CA" sz="2800" dirty="0"/>
              <a:t>Invoke Application Phase</a:t>
            </a:r>
          </a:p>
          <a:p>
            <a:r>
              <a:rPr lang="en-CA" sz="2800" dirty="0"/>
              <a:t>Render Response Phase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937058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Restore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88727"/>
            <a:ext cx="7609395" cy="3802670"/>
          </a:xfrm>
        </p:spPr>
        <p:txBody>
          <a:bodyPr>
            <a:noAutofit/>
          </a:bodyPr>
          <a:lstStyle/>
          <a:p>
            <a:r>
              <a:rPr lang="en-CA" sz="2800" dirty="0"/>
              <a:t>Phase that retrieves the component tree for the requested page</a:t>
            </a:r>
          </a:p>
          <a:p>
            <a:pPr lvl="1"/>
            <a:r>
              <a:rPr lang="en-CA" sz="2800" dirty="0"/>
              <a:t>constructs a new component tree if it is displayed for the first time.</a:t>
            </a:r>
          </a:p>
          <a:p>
            <a:pPr lvl="1"/>
            <a:r>
              <a:rPr lang="en-CA" sz="2800" dirty="0"/>
              <a:t>uses a an existing tree if it was displayed previously</a:t>
            </a:r>
          </a:p>
          <a:p>
            <a:r>
              <a:rPr lang="en-CA" sz="2800" dirty="0"/>
              <a:t>If there are no request values, skips ahead to the </a:t>
            </a:r>
            <a:r>
              <a:rPr lang="en-CA" sz="2800" i="1" dirty="0"/>
              <a:t>Render Response </a:t>
            </a:r>
            <a:r>
              <a:rPr lang="en-CA" sz="2800" dirty="0"/>
              <a:t>phase. </a:t>
            </a:r>
          </a:p>
          <a:p>
            <a:r>
              <a:rPr lang="en-CA" sz="2800" dirty="0"/>
              <a:t>Happens when a page is displayed for the first time.</a:t>
            </a:r>
          </a:p>
        </p:txBody>
      </p:sp>
    </p:spTree>
    <p:extLst>
      <p:ext uri="{BB962C8B-B14F-4D97-AF65-F5344CB8AC3E}">
        <p14:creationId xmlns:p14="http://schemas.microsoft.com/office/powerpoint/2010/main" val="427431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JavaServer</a:t>
            </a:r>
            <a:r>
              <a:rPr lang="en-CA" dirty="0"/>
              <a:t> Faces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96283"/>
            <a:ext cx="7813435" cy="5121912"/>
          </a:xfrm>
        </p:spPr>
        <p:txBody>
          <a:bodyPr>
            <a:noAutofit/>
          </a:bodyPr>
          <a:lstStyle/>
          <a:p>
            <a:r>
              <a:rPr lang="en-CA" sz="2800" dirty="0"/>
              <a:t>A set of web pages in which components are laid out.</a:t>
            </a:r>
          </a:p>
          <a:p>
            <a:r>
              <a:rPr lang="en-CA" sz="2800" dirty="0"/>
              <a:t>A set of tags to add components to the web page.</a:t>
            </a:r>
          </a:p>
          <a:p>
            <a:r>
              <a:rPr lang="en-CA" sz="2800" dirty="0"/>
              <a:t>A set of managed beans</a:t>
            </a:r>
          </a:p>
          <a:p>
            <a:pPr lvl="1"/>
            <a:r>
              <a:rPr lang="en-CA" sz="2800" dirty="0"/>
              <a:t>lightweight, container-managed objects</a:t>
            </a:r>
          </a:p>
          <a:p>
            <a:pPr lvl="1"/>
            <a:r>
              <a:rPr lang="en-CA" sz="2800" dirty="0"/>
              <a:t>managed beans serve as backing beans that define properties and functions for UI components on a page</a:t>
            </a:r>
          </a:p>
          <a:p>
            <a:r>
              <a:rPr lang="en-CA" sz="2800" dirty="0"/>
              <a:t>A web deployment descriptor (web.xml file).</a:t>
            </a:r>
          </a:p>
        </p:txBody>
      </p:sp>
    </p:spTree>
    <p:extLst>
      <p:ext uri="{BB962C8B-B14F-4D97-AF65-F5344CB8AC3E}">
        <p14:creationId xmlns:p14="http://schemas.microsoft.com/office/powerpoint/2010/main" val="2200717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Apply Request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JSF implementation iterates over the component objects in the component tree</a:t>
            </a:r>
          </a:p>
          <a:p>
            <a:r>
              <a:rPr lang="en-CA" sz="2800" dirty="0"/>
              <a:t>Each component object checks which request values belong to it and stores them</a:t>
            </a:r>
          </a:p>
        </p:txBody>
      </p:sp>
    </p:spTree>
    <p:extLst>
      <p:ext uri="{BB962C8B-B14F-4D97-AF65-F5344CB8AC3E}">
        <p14:creationId xmlns:p14="http://schemas.microsoft.com/office/powerpoint/2010/main" val="1871897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 Validations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588726"/>
            <a:ext cx="7828549" cy="4013127"/>
          </a:xfrm>
        </p:spPr>
        <p:txBody>
          <a:bodyPr>
            <a:noAutofit/>
          </a:bodyPr>
          <a:lstStyle/>
          <a:p>
            <a:r>
              <a:rPr lang="en-CA" sz="2800" dirty="0"/>
              <a:t>Values stored in the component are called “local values”. </a:t>
            </a:r>
          </a:p>
          <a:p>
            <a:r>
              <a:rPr lang="en-CA" sz="2800" dirty="0"/>
              <a:t>Validators/converters can be attached that perform correctness checks on the local values </a:t>
            </a:r>
          </a:p>
          <a:p>
            <a:r>
              <a:rPr lang="en-CA" sz="2800" dirty="0"/>
              <a:t>If validation passes, the JSF life cycle proceeds normally</a:t>
            </a:r>
          </a:p>
          <a:p>
            <a:r>
              <a:rPr lang="en-CA" sz="2800" dirty="0"/>
              <a:t>Otherwise the JSF implementation invokes the Render Response phase directly</a:t>
            </a:r>
          </a:p>
          <a:p>
            <a:pPr lvl="1"/>
            <a:r>
              <a:rPr lang="en-CA" sz="2800" dirty="0"/>
              <a:t>current page is redisplayed so that the user has another chance to provide correct inputs.</a:t>
            </a:r>
          </a:p>
        </p:txBody>
      </p:sp>
    </p:spTree>
    <p:extLst>
      <p:ext uri="{BB962C8B-B14F-4D97-AF65-F5344CB8AC3E}">
        <p14:creationId xmlns:p14="http://schemas.microsoft.com/office/powerpoint/2010/main" val="1775568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 Model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Local values are used to update the beans that are wired to the components</a:t>
            </a:r>
          </a:p>
        </p:txBody>
      </p:sp>
    </p:spTree>
    <p:extLst>
      <p:ext uri="{BB962C8B-B14F-4D97-AF65-F5344CB8AC3E}">
        <p14:creationId xmlns:p14="http://schemas.microsoft.com/office/powerpoint/2010/main" val="4248815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Invoke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Handles any application-level events such as:</a:t>
            </a:r>
          </a:p>
          <a:p>
            <a:pPr lvl="1"/>
            <a:r>
              <a:rPr lang="en-CA" sz="2800" dirty="0"/>
              <a:t>Action method of the button or link component is executed </a:t>
            </a:r>
          </a:p>
          <a:p>
            <a:r>
              <a:rPr lang="en-CA" sz="2800" dirty="0"/>
              <a:t>Can carry out arbitrary application processing</a:t>
            </a:r>
          </a:p>
          <a:p>
            <a:r>
              <a:rPr lang="en-CA" sz="2800" dirty="0"/>
              <a:t>Returns an outcome string that is passed to the navigation handler</a:t>
            </a:r>
          </a:p>
          <a:p>
            <a:r>
              <a:rPr lang="en-CA" sz="2800" dirty="0"/>
              <a:t>Navigation handler looks up the next page</a:t>
            </a:r>
          </a:p>
        </p:txBody>
      </p:sp>
    </p:spTree>
    <p:extLst>
      <p:ext uri="{BB962C8B-B14F-4D97-AF65-F5344CB8AC3E}">
        <p14:creationId xmlns:p14="http://schemas.microsoft.com/office/powerpoint/2010/main" val="2593417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Render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Builds the view and delegates authority to the appropriate resource for rendering the pages</a:t>
            </a:r>
          </a:p>
          <a:p>
            <a:pPr lvl="1"/>
            <a:r>
              <a:rPr lang="en-CA" sz="2800" dirty="0"/>
              <a:t>Encodes the response and sends it to the browser</a:t>
            </a:r>
          </a:p>
          <a:p>
            <a:r>
              <a:rPr lang="en-CA" sz="2800" dirty="0"/>
              <a:t>If the request is a </a:t>
            </a:r>
            <a:r>
              <a:rPr lang="en-CA" sz="2800" dirty="0" err="1"/>
              <a:t>postback</a:t>
            </a:r>
            <a:r>
              <a:rPr lang="en-CA" sz="2800" dirty="0"/>
              <a:t> and errors were encountered during the Apply Request Values phase, Process Validations phase, or Update Model Values phase, the original page is rendered again during this phase</a:t>
            </a:r>
          </a:p>
        </p:txBody>
      </p:sp>
    </p:spTree>
    <p:extLst>
      <p:ext uri="{BB962C8B-B14F-4D97-AF65-F5344CB8AC3E}">
        <p14:creationId xmlns:p14="http://schemas.microsoft.com/office/powerpoint/2010/main" val="1146715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59" y="68092"/>
            <a:ext cx="5066271" cy="670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20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http://docs.oracle.com/javaee/7/tutorial/jsf-intro.htm</a:t>
            </a:r>
          </a:p>
        </p:txBody>
      </p:sp>
    </p:spTree>
    <p:extLst>
      <p:ext uri="{BB962C8B-B14F-4D97-AF65-F5344CB8AC3E}">
        <p14:creationId xmlns:p14="http://schemas.microsoft.com/office/powerpoint/2010/main" val="217024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JavaServer</a:t>
            </a:r>
            <a:r>
              <a:rPr lang="en-CA" dirty="0"/>
              <a:t> Faces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One or more application configuration resource files</a:t>
            </a:r>
          </a:p>
          <a:p>
            <a:pPr lvl="1"/>
            <a:r>
              <a:rPr lang="en-CA" sz="2800" dirty="0"/>
              <a:t>faces-config.xml file</a:t>
            </a:r>
          </a:p>
          <a:p>
            <a:pPr lvl="2"/>
            <a:r>
              <a:rPr lang="en-CA" sz="2800" dirty="0"/>
              <a:t>used to define page navigation rules and configure beans and other custom objects, such as custom components</a:t>
            </a:r>
          </a:p>
          <a:p>
            <a:pPr lvl="1"/>
            <a:r>
              <a:rPr lang="en-CA" sz="2800" dirty="0"/>
              <a:t>a set of custom objects</a:t>
            </a:r>
          </a:p>
        </p:txBody>
      </p:sp>
    </p:spTree>
    <p:extLst>
      <p:ext uri="{BB962C8B-B14F-4D97-AF65-F5344CB8AC3E}">
        <p14:creationId xmlns:p14="http://schemas.microsoft.com/office/powerpoint/2010/main" val="267720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JavaServer</a:t>
            </a:r>
            <a:r>
              <a:rPr lang="en-CA" dirty="0"/>
              <a:t> Faces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b="1" dirty="0"/>
              <a:t>OPTIONALLY:</a:t>
            </a:r>
          </a:p>
          <a:p>
            <a:r>
              <a:rPr lang="en-CA" sz="2800" dirty="0"/>
              <a:t>Custom components</a:t>
            </a:r>
          </a:p>
          <a:p>
            <a:pPr lvl="1"/>
            <a:r>
              <a:rPr lang="en-CA" sz="2800" dirty="0"/>
              <a:t>Validators</a:t>
            </a:r>
          </a:p>
          <a:p>
            <a:pPr lvl="1"/>
            <a:r>
              <a:rPr lang="en-CA" sz="2800" dirty="0"/>
              <a:t>Converters</a:t>
            </a:r>
          </a:p>
          <a:p>
            <a:pPr lvl="1"/>
            <a:r>
              <a:rPr lang="en-CA" sz="2800" dirty="0"/>
              <a:t>Listeners</a:t>
            </a:r>
          </a:p>
          <a:p>
            <a:r>
              <a:rPr lang="en-CA" sz="2800" dirty="0"/>
              <a:t>Set of custom tags for representing custom objects on the page</a:t>
            </a:r>
          </a:p>
          <a:p>
            <a:endParaRPr lang="en-CA" sz="2800" dirty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21280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Responding to a Client Request for a </a:t>
            </a:r>
            <a:r>
              <a:rPr lang="en-CA" dirty="0" err="1"/>
              <a:t>JavaServer</a:t>
            </a:r>
            <a:r>
              <a:rPr lang="en-CA" dirty="0"/>
              <a:t> Faces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95" y="2183946"/>
            <a:ext cx="4892221" cy="422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JSF Framework Services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85256" y="2037600"/>
            <a:ext cx="7208438" cy="36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1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JSF Framework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Responsible for interacting with client devices</a:t>
            </a:r>
          </a:p>
          <a:p>
            <a:r>
              <a:rPr lang="en-CA" sz="2800" dirty="0"/>
              <a:t>Ties together the visual presentation, application logic, and business logic of a web application</a:t>
            </a:r>
          </a:p>
          <a:p>
            <a:r>
              <a:rPr lang="en-CA" sz="2800" dirty="0"/>
              <a:t>Scope of JSF is restricted to the presentation tier</a:t>
            </a:r>
          </a:p>
          <a:p>
            <a:r>
              <a:rPr lang="en-CA" sz="2800" dirty="0"/>
              <a:t>Database persistence, web services, and other backend connections are outside the scope of JSF</a:t>
            </a:r>
          </a:p>
        </p:txBody>
      </p:sp>
    </p:spTree>
    <p:extLst>
      <p:ext uri="{BB962C8B-B14F-4D97-AF65-F5344CB8AC3E}">
        <p14:creationId xmlns:p14="http://schemas.microsoft.com/office/powerpoint/2010/main" val="271298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JSF Framework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Model-view-controller architecture</a:t>
            </a:r>
          </a:p>
          <a:p>
            <a:r>
              <a:rPr lang="en-CA" sz="2800" dirty="0"/>
              <a:t>Data conversion</a:t>
            </a:r>
          </a:p>
          <a:p>
            <a:r>
              <a:rPr lang="en-CA" sz="2800" dirty="0"/>
              <a:t>Validation and error handling</a:t>
            </a:r>
          </a:p>
          <a:p>
            <a:r>
              <a:rPr lang="en-CA" sz="2800" dirty="0"/>
              <a:t>Internationalization</a:t>
            </a:r>
          </a:p>
          <a:p>
            <a:r>
              <a:rPr lang="en-CA" sz="2800" dirty="0"/>
              <a:t>Custom components</a:t>
            </a:r>
          </a:p>
          <a:p>
            <a:r>
              <a:rPr lang="en-CA" sz="2800" dirty="0"/>
              <a:t>Ajax support</a:t>
            </a:r>
          </a:p>
          <a:p>
            <a:r>
              <a:rPr lang="en-CA" sz="2800" dirty="0"/>
              <a:t>Alternative renderers</a:t>
            </a:r>
          </a:p>
          <a:p>
            <a:endParaRPr lang="en-CA" sz="2800" dirty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0329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Component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96283"/>
            <a:ext cx="7700079" cy="4281641"/>
          </a:xfrm>
        </p:spPr>
        <p:txBody>
          <a:bodyPr>
            <a:noAutofit/>
          </a:bodyPr>
          <a:lstStyle/>
          <a:p>
            <a:r>
              <a:rPr lang="en-CA" sz="2800" dirty="0"/>
              <a:t>Initializes the JSF code and reads the </a:t>
            </a:r>
            <a:r>
              <a:rPr lang="en-CA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index.xhtml</a:t>
            </a:r>
            <a:r>
              <a:rPr lang="en-CA" sz="2800" dirty="0"/>
              <a:t> page</a:t>
            </a:r>
          </a:p>
          <a:p>
            <a:r>
              <a:rPr lang="en-CA" sz="2800" dirty="0"/>
              <a:t>Page contains tags, such as h:form and h:inputText </a:t>
            </a:r>
          </a:p>
          <a:p>
            <a:r>
              <a:rPr lang="en-CA" sz="2800" dirty="0"/>
              <a:t>Each tag has an associated </a:t>
            </a:r>
            <a:r>
              <a:rPr lang="en-CA" sz="2800" i="1" dirty="0"/>
              <a:t>tag handler </a:t>
            </a:r>
            <a:r>
              <a:rPr lang="en-CA" sz="2800" dirty="0"/>
              <a:t>class </a:t>
            </a:r>
          </a:p>
          <a:p>
            <a:r>
              <a:rPr lang="en-CA" sz="2800" dirty="0"/>
              <a:t>Tag handlers are executed when the page is read</a:t>
            </a:r>
          </a:p>
          <a:p>
            <a:r>
              <a:rPr lang="en-CA" sz="2800" dirty="0"/>
              <a:t>Tag handlers collaborate with each other to build a </a:t>
            </a:r>
            <a:r>
              <a:rPr lang="en-CA" sz="2800" i="1" dirty="0"/>
              <a:t>component tree</a:t>
            </a:r>
          </a:p>
          <a:p>
            <a:pPr lvl="1"/>
            <a:r>
              <a:rPr lang="en-CA" sz="2800" dirty="0"/>
              <a:t>Data structure that contains Java objects for all user interface elements on the JSF page</a:t>
            </a:r>
          </a:p>
        </p:txBody>
      </p:sp>
    </p:spTree>
    <p:extLst>
      <p:ext uri="{BB962C8B-B14F-4D97-AF65-F5344CB8AC3E}">
        <p14:creationId xmlns:p14="http://schemas.microsoft.com/office/powerpoint/2010/main" val="1891138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aching1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aching1" id="{60FB2686-9093-4725-9761-E54BE98119F7}" vid="{96C26A2F-F920-4D65-BD9B-0C6E9555F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Teaching1</Template>
  <TotalTime>396</TotalTime>
  <Words>926</Words>
  <Application>Microsoft Office PowerPoint</Application>
  <PresentationFormat>On-screen Show (4:3)</PresentationFormat>
  <Paragraphs>121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Consolas</vt:lpstr>
      <vt:lpstr>Tw Cen MT</vt:lpstr>
      <vt:lpstr>Wingdings</vt:lpstr>
      <vt:lpstr>Wingdings 2</vt:lpstr>
      <vt:lpstr>Teaching1</vt:lpstr>
      <vt:lpstr>Web Application Development With Java CEJV 559</vt:lpstr>
      <vt:lpstr>JavaServer Faces Application</vt:lpstr>
      <vt:lpstr>JavaServer Faces Application</vt:lpstr>
      <vt:lpstr>JavaServer Faces Application</vt:lpstr>
      <vt:lpstr>Responding to a Client Request for a JavaServer Faces Page</vt:lpstr>
      <vt:lpstr>JSF Framework Services</vt:lpstr>
      <vt:lpstr>JSF Framework Services</vt:lpstr>
      <vt:lpstr>JSF Framework Services</vt:lpstr>
      <vt:lpstr>Component Tree</vt:lpstr>
      <vt:lpstr>Component Tree</vt:lpstr>
      <vt:lpstr>Rendering Pages</vt:lpstr>
      <vt:lpstr>Rendering Pages</vt:lpstr>
      <vt:lpstr>Encoding and Decoding JSF Pages</vt:lpstr>
      <vt:lpstr>Decoding Requests</vt:lpstr>
      <vt:lpstr>Decoding Requests</vt:lpstr>
      <vt:lpstr>Decoding Requests</vt:lpstr>
      <vt:lpstr>JSF Standard Request-Response  Life Cycle</vt:lpstr>
      <vt:lpstr>JSF Standard Request-Response Life Cycle</vt:lpstr>
      <vt:lpstr>Restore View</vt:lpstr>
      <vt:lpstr>Apply Request View</vt:lpstr>
      <vt:lpstr>Process Validations</vt:lpstr>
      <vt:lpstr>Update Model Values</vt:lpstr>
      <vt:lpstr>Invoke Application</vt:lpstr>
      <vt:lpstr>Render Response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III: Server Side Programming CEJV 539</dc:title>
  <dc:creator>Ken Fogel</dc:creator>
  <cp:lastModifiedBy>Ken Fogel</cp:lastModifiedBy>
  <cp:revision>42</cp:revision>
  <dcterms:created xsi:type="dcterms:W3CDTF">2014-02-06T01:17:32Z</dcterms:created>
  <dcterms:modified xsi:type="dcterms:W3CDTF">2017-01-31T03:21:41Z</dcterms:modified>
</cp:coreProperties>
</file>