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handoutMasterIdLst>
    <p:handoutMasterId r:id="rId16"/>
  </p:handoutMasterIdLst>
  <p:sldIdLst>
    <p:sldId id="266" r:id="rId2"/>
    <p:sldId id="267" r:id="rId3"/>
    <p:sldId id="268" r:id="rId4"/>
    <p:sldId id="269" r:id="rId5"/>
    <p:sldId id="270" r:id="rId6"/>
    <p:sldId id="257" r:id="rId7"/>
    <p:sldId id="259" r:id="rId8"/>
    <p:sldId id="260" r:id="rId9"/>
    <p:sldId id="261" r:id="rId10"/>
    <p:sldId id="271" r:id="rId11"/>
    <p:sldId id="262" r:id="rId12"/>
    <p:sldId id="263" r:id="rId13"/>
    <p:sldId id="265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F6CC7-2CA5-427A-A635-9DD46648D1AF}" type="datetimeFigureOut">
              <a:rPr lang="en-CA" smtClean="0"/>
              <a:t>2017-02-27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5A89A-D498-4384-BC60-46C6020EFA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316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F239A9A-B4B0-4B32-B8CD-2E25E95134C4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40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81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0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4"/>
            <a:ext cx="22098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6248209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31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A91E21DC-8981-44E6-BC8C-2BA8F673FFBB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6795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13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A5666F9-5B40-48E0-8DFD-99EF944CDD22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7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A698D6B-2C72-4E21-9893-A649C6E2A47D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336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7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>
            <a:normAutofit/>
          </a:bodyPr>
          <a:lstStyle>
            <a:lvl1pPr algn="l">
              <a:buNone/>
              <a:defRPr sz="32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029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2"/>
            <a:ext cx="2667000" cy="365125"/>
          </a:xfrm>
        </p:spPr>
        <p:txBody>
          <a:bodyPr rtlCol="0"/>
          <a:lstStyle/>
          <a:p>
            <a:fld id="{7EBDC078-589F-40E3-816C-EE21D62B5BBA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8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17109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2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8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3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ee/7/tutorial/jsf-ajax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ee/7/tutorial/jsf-ajax003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200" b="1" dirty="0"/>
              <a:t>Web Application Development With Java</a:t>
            </a:r>
            <a:br>
              <a:rPr lang="en-US" sz="3200"/>
            </a:br>
            <a:r>
              <a:rPr lang="en-US" sz="3200"/>
              <a:t>CEJV 559</a:t>
            </a:r>
            <a:endParaRPr lang="en-CA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409329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Receiving and Ajax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88727"/>
            <a:ext cx="7057571" cy="4209070"/>
          </a:xfrm>
        </p:spPr>
        <p:txBody>
          <a:bodyPr>
            <a:normAutofit/>
          </a:bodyPr>
          <a:lstStyle/>
          <a:p>
            <a:r>
              <a:rPr lang="en-CA" dirty="0"/>
              <a:t>Handling of the response is defined by the render attribute of the f:ajax tag</a:t>
            </a:r>
          </a:p>
          <a:p>
            <a:r>
              <a:rPr lang="en-CA" dirty="0"/>
              <a:t>Render attribute defines which sections of the page will be updated.</a:t>
            </a:r>
          </a:p>
          <a:p>
            <a:endParaRPr lang="en-CA" sz="800" dirty="0"/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h:commandButton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id="submit" value="Submit"&gt; 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f:ajax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execute="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userNo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" render="result" /&gt;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h:commandButton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h:outputText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id="result" 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value="#{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userNumberBean.response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}" /&gt;</a:t>
            </a:r>
          </a:p>
        </p:txBody>
      </p:sp>
    </p:spTree>
    <p:extLst>
      <p:ext uri="{BB962C8B-B14F-4D97-AF65-F5344CB8AC3E}">
        <p14:creationId xmlns:p14="http://schemas.microsoft.com/office/powerpoint/2010/main" val="15802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Ajax and Validator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88727"/>
            <a:ext cx="8450943" cy="3599316"/>
          </a:xfrm>
        </p:spPr>
        <p:txBody>
          <a:bodyPr/>
          <a:lstStyle/>
          <a:p>
            <a:r>
              <a:rPr lang="en-CA" dirty="0"/>
              <a:t>The validator is called after every keystroke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value=</a:t>
            </a:r>
            <a:r>
              <a:rPr lang="en-CA" i="1" dirty="0">
                <a:latin typeface="Consolas" panose="020B0609020204030204" pitchFamily="49" charset="0"/>
                <a:cs typeface="Consolas" panose="020B0609020204030204" pitchFamily="49" charset="0"/>
              </a:rPr>
              <a:t>"#{user.name}" </a:t>
            </a:r>
          </a:p>
          <a:p>
            <a:pPr marL="0" indent="0">
              <a:buNone/>
            </a:pPr>
            <a:r>
              <a:rPr lang="en-CA" i="1" dirty="0">
                <a:latin typeface="Consolas" panose="020B0609020204030204" pitchFamily="49" charset="0"/>
                <a:cs typeface="Consolas" panose="020B0609020204030204" pitchFamily="49" charset="0"/>
              </a:rPr>
              <a:t>      id="name“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validator=</a:t>
            </a:r>
            <a:r>
              <a:rPr lang="en-CA" i="1" dirty="0"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lang="en-CA" i="1" dirty="0" err="1">
                <a:latin typeface="Consolas" panose="020B0609020204030204" pitchFamily="49" charset="0"/>
                <a:cs typeface="Consolas" panose="020B0609020204030204" pitchFamily="49" charset="0"/>
              </a:rPr>
              <a:t>user.validateName</a:t>
            </a:r>
            <a:r>
              <a:rPr lang="en-CA" i="1" dirty="0">
                <a:latin typeface="Consolas" panose="020B0609020204030204" pitchFamily="49" charset="0"/>
                <a:cs typeface="Consolas" panose="020B0609020204030204" pitchFamily="49" charset="0"/>
              </a:rPr>
              <a:t>}"&gt;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f:ajax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event=</a:t>
            </a:r>
            <a:r>
              <a:rPr lang="en-CA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i="1" dirty="0" err="1">
                <a:latin typeface="Consolas" panose="020B0609020204030204" pitchFamily="49" charset="0"/>
                <a:cs typeface="Consolas" panose="020B0609020204030204" pitchFamily="49" charset="0"/>
              </a:rPr>
              <a:t>keyup</a:t>
            </a:r>
            <a:r>
              <a:rPr lang="en-CA" i="1" dirty="0">
                <a:latin typeface="Consolas" panose="020B0609020204030204" pitchFamily="49" charset="0"/>
                <a:cs typeface="Consolas" panose="020B0609020204030204" pitchFamily="49" charset="0"/>
              </a:rPr>
              <a:t>" render="</a:t>
            </a:r>
            <a:r>
              <a:rPr lang="en-CA" i="1" dirty="0" err="1">
                <a:latin typeface="Consolas" panose="020B0609020204030204" pitchFamily="49" charset="0"/>
                <a:cs typeface="Consolas" panose="020B0609020204030204" pitchFamily="49" charset="0"/>
              </a:rPr>
              <a:t>nameError</a:t>
            </a:r>
            <a:r>
              <a:rPr lang="en-CA" i="1" dirty="0"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77521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Ajax and User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0486" y="1588727"/>
            <a:ext cx="8523514" cy="3599316"/>
          </a:xfrm>
        </p:spPr>
        <p:txBody>
          <a:bodyPr/>
          <a:lstStyle/>
          <a:p>
            <a:r>
              <a:rPr lang="en-CA" dirty="0"/>
              <a:t>A method in a bean can be called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value= =</a:t>
            </a:r>
            <a:r>
              <a:rPr lang="en-CA" i="1" dirty="0">
                <a:latin typeface="Consolas" panose="020B0609020204030204" pitchFamily="49" charset="0"/>
                <a:cs typeface="Consolas" panose="020B0609020204030204" pitchFamily="49" charset="0"/>
              </a:rPr>
              <a:t>"#{user.name}"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f:ajax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event="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keyup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       listener="#{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someBean.someMethod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}"/&gt;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CA" dirty="0"/>
              <a:t>The method signature is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public void listener(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AjaxBehaviorEvent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event)</a:t>
            </a:r>
          </a:p>
        </p:txBody>
      </p:sp>
    </p:spTree>
    <p:extLst>
      <p:ext uri="{BB962C8B-B14F-4D97-AF65-F5344CB8AC3E}">
        <p14:creationId xmlns:p14="http://schemas.microsoft.com/office/powerpoint/2010/main" val="3809593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Ajax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057" y="1610006"/>
            <a:ext cx="8948057" cy="4789714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You can associate an Ajax request with a group of Ajax components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f:ajax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h:form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h:panelGrid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columns="2"&gt;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     ...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id="name" value="#{user.name}"/&gt;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     ...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id="password" value="#{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user.password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}"/&gt;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     ...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   &lt;/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h:commandButton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value="Submit"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action="#{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user.login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}"/&gt;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h:panelGrid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h:form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f:ajax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043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Java EE 7 Tutorial </a:t>
            </a:r>
          </a:p>
          <a:p>
            <a:pPr lvl="1"/>
            <a:r>
              <a:rPr lang="en-CA" dirty="0"/>
              <a:t>Using Ajax with </a:t>
            </a:r>
            <a:r>
              <a:rPr lang="en-CA" dirty="0" err="1"/>
              <a:t>JavaServer</a:t>
            </a:r>
            <a:r>
              <a:rPr lang="en-CA" dirty="0"/>
              <a:t> Faces Technology</a:t>
            </a:r>
          </a:p>
          <a:p>
            <a:pPr lvl="1"/>
            <a:r>
              <a:rPr lang="en-CA" dirty="0">
                <a:hlinkClick r:id="rId2"/>
              </a:rPr>
              <a:t>http://docs.oracle.com/javaee/7/tutorial/jsf-ajax.htm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665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Ajax refers to JavaScript and XML</a:t>
            </a:r>
          </a:p>
          <a:p>
            <a:r>
              <a:rPr lang="en-CA" dirty="0"/>
              <a:t>Used for creating dynamic and asynchronous w</a:t>
            </a:r>
          </a:p>
          <a:p>
            <a:r>
              <a:rPr lang="en-CA" dirty="0"/>
              <a:t>JavaScript function sends an asynchronous request from the client to the server</a:t>
            </a:r>
          </a:p>
          <a:p>
            <a:r>
              <a:rPr lang="en-CA" dirty="0"/>
              <a:t>Server sends back a response that is used to update the page's Document Object Model (DOM)</a:t>
            </a:r>
          </a:p>
          <a:p>
            <a:r>
              <a:rPr lang="en-CA" dirty="0"/>
              <a:t>Response may be in the XML or JSON format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678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73613"/>
            <a:ext cx="7057571" cy="3599316"/>
          </a:xfrm>
        </p:spPr>
        <p:txBody>
          <a:bodyPr>
            <a:noAutofit/>
          </a:bodyPr>
          <a:lstStyle/>
          <a:p>
            <a:r>
              <a:rPr lang="en-CA" dirty="0"/>
              <a:t>Enables asynchronous and partial updating of web applications</a:t>
            </a:r>
          </a:p>
          <a:p>
            <a:r>
              <a:rPr lang="en-CA" dirty="0"/>
              <a:t>Access server and process information and retrieve data without interfering with the display and rendering of the current web page</a:t>
            </a:r>
          </a:p>
          <a:p>
            <a:r>
              <a:rPr lang="en-CA" dirty="0"/>
              <a:t>Advantages are:</a:t>
            </a:r>
          </a:p>
          <a:p>
            <a:r>
              <a:rPr lang="en-CA" dirty="0"/>
              <a:t>Form data validation in real time</a:t>
            </a:r>
          </a:p>
          <a:p>
            <a:pPr lvl="1"/>
            <a:r>
              <a:rPr lang="en-CA" sz="2400" dirty="0"/>
              <a:t>Eliminates the need to submit the form for verification</a:t>
            </a:r>
          </a:p>
          <a:p>
            <a:r>
              <a:rPr lang="en-CA" dirty="0"/>
              <a:t>Partial update of the web content</a:t>
            </a:r>
          </a:p>
          <a:p>
            <a:pPr lvl="1"/>
            <a:r>
              <a:rPr lang="en-CA" sz="2400" dirty="0"/>
              <a:t>Avoids complete page reloads</a:t>
            </a:r>
          </a:p>
        </p:txBody>
      </p:sp>
    </p:spTree>
    <p:extLst>
      <p:ext uri="{BB962C8B-B14F-4D97-AF65-F5344CB8AC3E}">
        <p14:creationId xmlns:p14="http://schemas.microsoft.com/office/powerpoint/2010/main" val="373285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Ajax with </a:t>
            </a:r>
            <a:r>
              <a:rPr lang="en-CA" dirty="0" err="1"/>
              <a:t>Facelets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CA" dirty="0"/>
              <a:t>Use the f:ajax tag along with another standard component in a </a:t>
            </a:r>
            <a:r>
              <a:rPr lang="en-CA" dirty="0" err="1"/>
              <a:t>Facelets</a:t>
            </a:r>
            <a:r>
              <a:rPr lang="en-CA" dirty="0"/>
              <a:t> application </a:t>
            </a:r>
          </a:p>
          <a:p>
            <a:pPr lvl="1"/>
            <a:r>
              <a:rPr lang="en-CA" sz="2400" dirty="0"/>
              <a:t>Adds Ajax functionality to any UI component</a:t>
            </a:r>
          </a:p>
          <a:p>
            <a:r>
              <a:rPr lang="en-CA" dirty="0"/>
              <a:t>Use the JavaScript API method </a:t>
            </a:r>
            <a:r>
              <a:rPr lang="en-CA" dirty="0" err="1"/>
              <a:t>jsf.ajax.request</a:t>
            </a:r>
            <a:r>
              <a:rPr lang="en-CA" dirty="0"/>
              <a:t>() directly within the </a:t>
            </a:r>
            <a:r>
              <a:rPr lang="en-CA" dirty="0" err="1"/>
              <a:t>Facelets</a:t>
            </a:r>
            <a:r>
              <a:rPr lang="en-CA" dirty="0"/>
              <a:t> application </a:t>
            </a:r>
          </a:p>
          <a:p>
            <a:pPr lvl="1"/>
            <a:r>
              <a:rPr lang="en-CA" sz="2400" dirty="0"/>
              <a:t>Provides direct access to Ajax methods</a:t>
            </a:r>
          </a:p>
          <a:p>
            <a:r>
              <a:rPr lang="en-CA" dirty="0"/>
              <a:t>When using the f:ajax tag the JavaScript resource library is loaded implicitly</a:t>
            </a:r>
          </a:p>
        </p:txBody>
      </p:sp>
    </p:spTree>
    <p:extLst>
      <p:ext uri="{BB962C8B-B14F-4D97-AF65-F5344CB8AC3E}">
        <p14:creationId xmlns:p14="http://schemas.microsoft.com/office/powerpoint/2010/main" val="381159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the f:ajax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88727"/>
            <a:ext cx="6887389" cy="4310670"/>
          </a:xfrm>
        </p:spPr>
        <p:txBody>
          <a:bodyPr>
            <a:normAutofit lnSpcReduction="10000"/>
          </a:bodyPr>
          <a:lstStyle/>
          <a:p>
            <a:r>
              <a:rPr lang="en-CA" dirty="0" err="1"/>
              <a:t>JavaServer</a:t>
            </a:r>
            <a:r>
              <a:rPr lang="en-CA" dirty="0"/>
              <a:t> Faces core tag that provides Ajax functionality to any regular UI component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value="#{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bean.message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}"&gt;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f:ajax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CA" dirty="0"/>
              <a:t>Ajax is enabled but the other attributes are not defined</a:t>
            </a:r>
          </a:p>
          <a:p>
            <a:r>
              <a:rPr lang="en-CA" dirty="0"/>
              <a:t>Default action for the component is performed</a:t>
            </a:r>
          </a:p>
          <a:p>
            <a:r>
              <a:rPr lang="en-CA" dirty="0"/>
              <a:t>For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inputText</a:t>
            </a:r>
            <a:r>
              <a:rPr lang="en-CA" dirty="0"/>
              <a:t> default event is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valueChange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700" dirty="0">
                <a:cs typeface="Consolas" panose="020B0609020204030204" pitchFamily="49" charset="0"/>
              </a:rPr>
              <a:t>See </a:t>
            </a:r>
            <a:r>
              <a:rPr lang="en-CA" sz="1700" dirty="0">
                <a:cs typeface="Consolas" panose="020B0609020204030204" pitchFamily="49" charset="0"/>
                <a:hlinkClick r:id="rId2"/>
              </a:rPr>
              <a:t>http://docs.oracle.com/javaee/7/tutorial/jsf-ajax003.htm</a:t>
            </a:r>
            <a:r>
              <a:rPr lang="en-CA" sz="1700" dirty="0">
                <a:cs typeface="Consolas" panose="020B0609020204030204" pitchFamily="49" charset="0"/>
              </a:rPr>
              <a:t> for the table of f:ajax attributes</a:t>
            </a:r>
            <a:r>
              <a:rPr lang="en-CA" sz="1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776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the f:ajax Tag with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3619" y="1603841"/>
            <a:ext cx="8211457" cy="4259870"/>
          </a:xfrm>
        </p:spPr>
        <p:txBody>
          <a:bodyPr>
            <a:normAutofit/>
          </a:bodyPr>
          <a:lstStyle/>
          <a:p>
            <a:r>
              <a:rPr lang="en-CA" dirty="0"/>
              <a:t>f:ajax attaches a </a:t>
            </a:r>
            <a:r>
              <a:rPr lang="en-CA" i="1" dirty="0"/>
              <a:t>behavior </a:t>
            </a:r>
            <a:r>
              <a:rPr lang="en-CA" dirty="0"/>
              <a:t>to a component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value="#{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someBean.someProperty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}"&gt;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f:ajax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event="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keyup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       render="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someOtherComponentId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2962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Ajax and JSF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CA" dirty="0"/>
              <a:t>When JSF executes a component on the server, it:</a:t>
            </a:r>
          </a:p>
          <a:p>
            <a:pPr lvl="1"/>
            <a:r>
              <a:rPr lang="en-CA" sz="2400" dirty="0"/>
              <a:t>Converts and validates the component’s input value</a:t>
            </a:r>
          </a:p>
          <a:p>
            <a:pPr lvl="1"/>
            <a:r>
              <a:rPr lang="en-CA" sz="2400" dirty="0"/>
              <a:t>Pushes valid input values to the bean </a:t>
            </a:r>
          </a:p>
          <a:p>
            <a:pPr lvl="1"/>
            <a:r>
              <a:rPr lang="en-CA" sz="2400" dirty="0"/>
              <a:t>Executes actions and action listeners</a:t>
            </a:r>
          </a:p>
          <a:p>
            <a:r>
              <a:rPr lang="en-CA" dirty="0"/>
              <a:t>Has two life cycles: </a:t>
            </a:r>
          </a:p>
          <a:p>
            <a:pPr lvl="1"/>
            <a:r>
              <a:rPr lang="en-CA" sz="2400" dirty="0"/>
              <a:t>Executes components</a:t>
            </a:r>
          </a:p>
          <a:p>
            <a:pPr lvl="1"/>
            <a:r>
              <a:rPr lang="en-CA" sz="2400" dirty="0"/>
              <a:t>Renders components. </a:t>
            </a:r>
          </a:p>
        </p:txBody>
      </p:sp>
    </p:spTree>
    <p:extLst>
      <p:ext uri="{BB962C8B-B14F-4D97-AF65-F5344CB8AC3E}">
        <p14:creationId xmlns:p14="http://schemas.microsoft.com/office/powerpoint/2010/main" val="345304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Ajax and JSF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Components execute first</a:t>
            </a:r>
          </a:p>
          <a:p>
            <a:r>
              <a:rPr lang="en-CA" dirty="0"/>
              <a:t>Components rendered next</a:t>
            </a:r>
          </a:p>
          <a:p>
            <a:r>
              <a:rPr lang="en-CA" dirty="0"/>
              <a:t>For HTTP requests all components in a form are executed and rendered </a:t>
            </a:r>
          </a:p>
          <a:p>
            <a:r>
              <a:rPr lang="en-CA" dirty="0"/>
              <a:t>For Ajax requests, JSF executes one or more components, and renders zero or more components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317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Ajax and JSF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Associate a component and an event with an Ajax request.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Identify components to execute on the server during the Ajax request.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Identify components to render after the Ajax request.</a:t>
            </a:r>
          </a:p>
        </p:txBody>
      </p:sp>
    </p:spTree>
    <p:extLst>
      <p:ext uri="{BB962C8B-B14F-4D97-AF65-F5344CB8AC3E}">
        <p14:creationId xmlns:p14="http://schemas.microsoft.com/office/powerpoint/2010/main" val="414193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aching1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aching1" id="{60FB2686-9093-4725-9761-E54BE98119F7}" vid="{96C26A2F-F920-4D65-BD9B-0C6E9555FB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Teaching1</Template>
  <TotalTime>540</TotalTime>
  <Words>620</Words>
  <Application>Microsoft Office PowerPoint</Application>
  <PresentationFormat>On-screen Show (4:3)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Consolas</vt:lpstr>
      <vt:lpstr>Tw Cen MT</vt:lpstr>
      <vt:lpstr>Wingdings</vt:lpstr>
      <vt:lpstr>Wingdings 2</vt:lpstr>
      <vt:lpstr>Teaching1</vt:lpstr>
      <vt:lpstr>Web Application Development With Java CEJV 559</vt:lpstr>
      <vt:lpstr>Ajax</vt:lpstr>
      <vt:lpstr>Ajax</vt:lpstr>
      <vt:lpstr>Using Ajax with Facelets</vt:lpstr>
      <vt:lpstr>Using the f:ajax Tag</vt:lpstr>
      <vt:lpstr>Using the f:ajax Tag with Attributes</vt:lpstr>
      <vt:lpstr>Ajax and JSF</vt:lpstr>
      <vt:lpstr>Ajax and JSF</vt:lpstr>
      <vt:lpstr>Ajax and JSF</vt:lpstr>
      <vt:lpstr>Receiving and Ajax Response</vt:lpstr>
      <vt:lpstr>Ajax and Validator</vt:lpstr>
      <vt:lpstr>Ajax and User Method</vt:lpstr>
      <vt:lpstr>Ajax Groups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III: Server Side Programming CEJV 539</dc:title>
  <dc:creator>Ken Fogel</dc:creator>
  <cp:lastModifiedBy>Ken Fogel</cp:lastModifiedBy>
  <cp:revision>53</cp:revision>
  <dcterms:created xsi:type="dcterms:W3CDTF">2014-02-06T01:17:32Z</dcterms:created>
  <dcterms:modified xsi:type="dcterms:W3CDTF">2017-02-27T23:45:43Z</dcterms:modified>
</cp:coreProperties>
</file>