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6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239A9A-B4B0-4B32-B8CD-2E25E95134C4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20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23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91E21DC-8981-44E6-BC8C-2BA8F673FFBB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908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14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5666F9-5B40-48E0-8DFD-99EF944CDD2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9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A698D6B-2C72-4E21-9893-A649C6E2A47D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35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3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2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1378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7EBDC078-589F-40E3-816C-EE21D62B5BBA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37263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6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b="1" dirty="0"/>
              <a:t>Web Application Development With Java</a:t>
            </a:r>
            <a:br>
              <a:rPr lang="en-US" sz="3200" dirty="0"/>
            </a:br>
            <a:r>
              <a:rPr lang="en-US" sz="3200" dirty="0"/>
              <a:t>CEJV 559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JSF Converters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289823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Changing the Text of Standard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4069"/>
            <a:ext cx="8531352" cy="3599316"/>
          </a:xfrm>
        </p:spPr>
        <p:txBody>
          <a:bodyPr/>
          <a:lstStyle/>
          <a:p>
            <a:r>
              <a:rPr lang="en-CA" dirty="0"/>
              <a:t>Add special keys with new values in the bundle</a:t>
            </a:r>
          </a:p>
          <a:p>
            <a:pPr marL="0" indent="0">
              <a:buNone/>
            </a:pP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javax.faces.converter.NumberConverter.NUMBER_detail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{0}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is not a number.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421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 Validators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Built-in mechanisms that let you carry out the following validations:</a:t>
            </a:r>
          </a:p>
          <a:p>
            <a:pPr lvl="1"/>
            <a:r>
              <a:rPr lang="en-CA" sz="2400" dirty="0"/>
              <a:t>Checking the length of a string</a:t>
            </a:r>
          </a:p>
          <a:p>
            <a:pPr lvl="1"/>
            <a:r>
              <a:rPr lang="en-CA" sz="2400" dirty="0"/>
              <a:t>Checking limits for a numerical value (for example, &gt; 0 or ≤ 100)</a:t>
            </a:r>
          </a:p>
          <a:p>
            <a:pPr lvl="1"/>
            <a:r>
              <a:rPr lang="en-CA" sz="2400" dirty="0"/>
              <a:t>Checking against a regular expression</a:t>
            </a:r>
          </a:p>
          <a:p>
            <a:pPr lvl="1"/>
            <a:r>
              <a:rPr lang="en-CA" sz="2400" dirty="0"/>
              <a:t>Checking that a value has been supplied</a:t>
            </a:r>
          </a:p>
        </p:txBody>
      </p:sp>
    </p:spTree>
    <p:extLst>
      <p:ext uri="{BB962C8B-B14F-4D97-AF65-F5344CB8AC3E}">
        <p14:creationId xmlns:p14="http://schemas.microsoft.com/office/powerpoint/2010/main" val="84093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 Validators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2250571"/>
              </p:ext>
            </p:extLst>
          </p:nvPr>
        </p:nvGraphicFramePr>
        <p:xfrm>
          <a:off x="612648" y="1618882"/>
          <a:ext cx="6999513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Validates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f:validateDoubleRange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minimum,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 double value within an optional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f:validateLongRange</a:t>
                      </a:r>
                    </a:p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minimum,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A long value within an optional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f:validateLength</a:t>
                      </a:r>
                    </a:p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minimum,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 String with a min and max number of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f:validateRequired</a:t>
                      </a:r>
                    </a:p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The presence of 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f:validateRegex</a:t>
                      </a:r>
                    </a:p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 String against</a:t>
                      </a:r>
                      <a:r>
                        <a:rPr lang="en-CA" sz="1600" baseline="0" dirty="0"/>
                        <a:t> a regular expression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f:validateBean</a:t>
                      </a:r>
                    </a:p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validation-Groups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Specifies</a:t>
                      </a:r>
                      <a:r>
                        <a:rPr lang="en-CA" sz="1600" baseline="0" dirty="0"/>
                        <a:t> validation groups for bean validators (JSR 303)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58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4496" y="1618955"/>
            <a:ext cx="8811491" cy="437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id="amount" value="#{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payment.amount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f:validateLongRange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minimum="10" maximum="10000"/&gt;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CA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id="date" value="#{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payment.date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f:validateRequired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2200" dirty="0">
                <a:cs typeface="Consolas" panose="020B0609020204030204" pitchFamily="49" charset="0"/>
              </a:rPr>
              <a:t>is the same as: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id="date" value="#{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payment.date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}" 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						required="true"/&gt;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690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Displaying Validation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73612"/>
            <a:ext cx="6887389" cy="4405013"/>
          </a:xfrm>
        </p:spPr>
        <p:txBody>
          <a:bodyPr>
            <a:normAutofit fontScale="92500"/>
          </a:bodyPr>
          <a:lstStyle/>
          <a:p>
            <a:r>
              <a:rPr lang="en-CA" dirty="0"/>
              <a:t>Validation errors are handled in the same way as conversion errors</a:t>
            </a:r>
          </a:p>
          <a:p>
            <a:r>
              <a:rPr lang="en-CA" dirty="0"/>
              <a:t>Use the h:message or h:messages tag to display the validation errors</a:t>
            </a:r>
          </a:p>
          <a:p>
            <a:r>
              <a:rPr lang="en-CA" dirty="0"/>
              <a:t>Custom message can also be set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id="card" value="#{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payment.card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}“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	required="true"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requiredMessage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="#{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msgs.cardRequired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validatorMessage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="#{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msgs.cardInvalid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f:validateLength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minimum="13"/&gt;</a:t>
            </a:r>
          </a:p>
          <a:p>
            <a:pPr marL="0" indent="0"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600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Bypassing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If a form contains required fields any button, such as Cancel, will invoke the validation</a:t>
            </a:r>
          </a:p>
          <a:p>
            <a:r>
              <a:rPr lang="en-CA" dirty="0"/>
              <a:t>To bypass validation use the immediate attribute in the </a:t>
            </a:r>
            <a:r>
              <a:rPr lang="en-CA" dirty="0" err="1"/>
              <a:t>commandButton</a:t>
            </a:r>
            <a:endParaRPr lang="en-CA" dirty="0"/>
          </a:p>
          <a:p>
            <a:r>
              <a:rPr lang="en-CA" dirty="0"/>
              <a:t>The command will now be executed in the Apply Request Phase before conversion and validation occur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15" y="4317417"/>
            <a:ext cx="892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value="Cancel" action="cancel" immediate="true"/&gt;</a:t>
            </a:r>
          </a:p>
        </p:txBody>
      </p:sp>
    </p:spTree>
    <p:extLst>
      <p:ext uri="{BB962C8B-B14F-4D97-AF65-F5344CB8AC3E}">
        <p14:creationId xmlns:p14="http://schemas.microsoft.com/office/powerpoint/2010/main" val="383614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Bean Validation – JSR 303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Validations are attached to fields or property getters of a Java class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PaymentBean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@Size(min=13)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private String card;</a:t>
            </a:r>
          </a:p>
          <a:p>
            <a:pPr marL="457200" lvl="1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@Future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public Date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getDate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{ ... }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4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Annotations in Bean Validation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395783"/>
              </p:ext>
            </p:extLst>
          </p:nvPr>
        </p:nvGraphicFramePr>
        <p:xfrm>
          <a:off x="-1" y="1574800"/>
          <a:ext cx="9144001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@Null,</a:t>
                      </a:r>
                      <a:r>
                        <a:rPr lang="en-CA" sz="1600" baseline="0" dirty="0"/>
                        <a:t> @</a:t>
                      </a:r>
                      <a:r>
                        <a:rPr lang="en-CA" sz="1600" baseline="0" dirty="0" err="1"/>
                        <a:t>NotNull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Check that a value is null</a:t>
                      </a:r>
                      <a:r>
                        <a:rPr lang="en-CA" sz="1600" baseline="0" dirty="0"/>
                        <a:t> or not null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@Min,</a:t>
                      </a:r>
                      <a:r>
                        <a:rPr lang="en-CA" sz="1600" baseline="0" dirty="0"/>
                        <a:t> @Max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The bound as a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Check that a value is at least or at most the given</a:t>
                      </a:r>
                      <a:r>
                        <a:rPr lang="en-CA" sz="1600" baseline="0" dirty="0"/>
                        <a:t> bound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@</a:t>
                      </a:r>
                      <a:r>
                        <a:rPr lang="en-CA" sz="1600" dirty="0" err="1"/>
                        <a:t>DecimalMin</a:t>
                      </a:r>
                      <a:r>
                        <a:rPr lang="en-CA" sz="1600" dirty="0"/>
                        <a:t>, @</a:t>
                      </a:r>
                      <a:r>
                        <a:rPr lang="en-CA" sz="1600" dirty="0" err="1"/>
                        <a:t>DecimalMax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The bound as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Same as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@Digits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Integer, 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Check</a:t>
                      </a:r>
                      <a:r>
                        <a:rPr lang="en-CA" sz="1600" baseline="0" dirty="0"/>
                        <a:t> that a value has, at most, the given number of integer or fractional digits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@</a:t>
                      </a:r>
                      <a:r>
                        <a:rPr lang="en-CA" sz="1600" dirty="0" err="1"/>
                        <a:t>AssertTrue</a:t>
                      </a:r>
                      <a:r>
                        <a:rPr lang="en-CA" sz="1600" dirty="0"/>
                        <a:t>, @</a:t>
                      </a:r>
                      <a:r>
                        <a:rPr lang="en-CA" sz="1600" dirty="0" err="1"/>
                        <a:t>AssertFalse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Check that a Boolean value is 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@Past, @Future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Check that a date is in the past or in the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@Size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Check that the size of the String, array, collection or map is at least or at most the given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@Pattern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regexp</a:t>
                      </a:r>
                      <a:r>
                        <a:rPr lang="en-CA" sz="1600" dirty="0"/>
                        <a:t>,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Regular expression and optional compilation flags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5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Annotations in Bean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Cannot be used with floating point values</a:t>
            </a:r>
          </a:p>
          <a:p>
            <a:r>
              <a:rPr lang="en-CA" dirty="0"/>
              <a:t>Can be used with </a:t>
            </a:r>
            <a:r>
              <a:rPr lang="en-CA" dirty="0" err="1"/>
              <a:t>BigDecimal</a:t>
            </a:r>
            <a:endParaRPr lang="en-CA" dirty="0"/>
          </a:p>
          <a:p>
            <a:pPr lvl="1"/>
            <a:r>
              <a:rPr lang="en-CA" sz="2400" dirty="0"/>
              <a:t>@Digits</a:t>
            </a:r>
          </a:p>
          <a:p>
            <a:r>
              <a:rPr lang="en-CA" dirty="0"/>
              <a:t>To override the default messages, supply a file </a:t>
            </a:r>
            <a:r>
              <a:rPr lang="en-CA" dirty="0" err="1"/>
              <a:t>ValidationMessages.properties</a:t>
            </a:r>
            <a:r>
              <a:rPr lang="en-CA" dirty="0"/>
              <a:t> in the default (root) package of your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791317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@Size(min=13, message="{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com.corejsf.creditCardLength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}")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private String card = "";</a:t>
            </a:r>
          </a:p>
          <a:p>
            <a:endParaRPr lang="en-CA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000" dirty="0">
                <a:latin typeface="PalatinoLTStd-Roman"/>
              </a:rPr>
              <a:t>Then define the key in </a:t>
            </a:r>
            <a:r>
              <a:rPr lang="en-CA" dirty="0" err="1">
                <a:latin typeface="LucidaSans-TypNarr"/>
              </a:rPr>
              <a:t>ValidationMessages.properties</a:t>
            </a:r>
            <a:r>
              <a:rPr lang="en-CA" sz="2000" dirty="0">
                <a:latin typeface="PalatinoLTStd-Roman"/>
              </a:rPr>
              <a:t>:</a:t>
            </a:r>
          </a:p>
          <a:p>
            <a:endParaRPr lang="en-CA" sz="800" dirty="0">
              <a:latin typeface="PalatinoLTStd-Roman"/>
            </a:endParaRPr>
          </a:p>
          <a:p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com.corejsf.creditCardLength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=The credit card number must have at least 13 digits</a:t>
            </a:r>
          </a:p>
        </p:txBody>
      </p:sp>
    </p:spTree>
    <p:extLst>
      <p:ext uri="{BB962C8B-B14F-4D97-AF65-F5344CB8AC3E}">
        <p14:creationId xmlns:p14="http://schemas.microsoft.com/office/powerpoint/2010/main" val="165914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JSF Life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26506" y="1813200"/>
            <a:ext cx="7125938" cy="40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From user to bean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607415"/>
            <a:ext cx="8153400" cy="24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7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DateTime</a:t>
            </a:r>
            <a:endParaRPr lang="en-CA" dirty="0"/>
          </a:p>
          <a:p>
            <a:pPr lvl="1"/>
            <a:r>
              <a:rPr lang="en-CA" dirty="0"/>
              <a:t>f:convertDateTime</a:t>
            </a:r>
          </a:p>
          <a:p>
            <a:r>
              <a:rPr lang="en-CA" dirty="0"/>
              <a:t>Number</a:t>
            </a:r>
          </a:p>
          <a:p>
            <a:pPr lvl="1"/>
            <a:r>
              <a:rPr lang="en-CA" dirty="0"/>
              <a:t>f:convertNumber</a:t>
            </a:r>
          </a:p>
          <a:p>
            <a:r>
              <a:rPr lang="en-CA" dirty="0"/>
              <a:t>Primitives do not require a converter</a:t>
            </a:r>
          </a:p>
          <a:p>
            <a:pPr lvl="1"/>
            <a:r>
              <a:rPr lang="en-CA" dirty="0"/>
              <a:t>short, </a:t>
            </a:r>
            <a:r>
              <a:rPr lang="en-CA" dirty="0" err="1"/>
              <a:t>int</a:t>
            </a:r>
            <a:r>
              <a:rPr lang="en-CA" dirty="0"/>
              <a:t>, long</a:t>
            </a:r>
          </a:p>
          <a:p>
            <a:pPr lvl="1"/>
            <a:r>
              <a:rPr lang="en-CA" dirty="0"/>
              <a:t>float, double</a:t>
            </a:r>
          </a:p>
          <a:p>
            <a:pPr lvl="1"/>
            <a:r>
              <a:rPr lang="en-CA" dirty="0"/>
              <a:t>byte, character, Boolean</a:t>
            </a:r>
          </a:p>
          <a:p>
            <a:r>
              <a:rPr lang="en-CA" dirty="0" err="1"/>
              <a:t>BigDecimal</a:t>
            </a:r>
            <a:r>
              <a:rPr lang="en-CA" dirty="0"/>
              <a:t>, </a:t>
            </a:r>
            <a:r>
              <a:rPr lang="en-CA" dirty="0" err="1"/>
              <a:t>BigInteger</a:t>
            </a:r>
            <a:r>
              <a:rPr lang="en-CA" dirty="0"/>
              <a:t> do not require a converter</a:t>
            </a:r>
          </a:p>
        </p:txBody>
      </p:sp>
    </p:spTree>
    <p:extLst>
      <p:ext uri="{BB962C8B-B14F-4D97-AF65-F5344CB8AC3E}">
        <p14:creationId xmlns:p14="http://schemas.microsoft.com/office/powerpoint/2010/main" val="408768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f:convertNumber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0636225"/>
              </p:ext>
            </p:extLst>
          </p:nvPr>
        </p:nvGraphicFramePr>
        <p:xfrm>
          <a:off x="548565" y="2525691"/>
          <a:ext cx="7884234" cy="3598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6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0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Attribute</a:t>
                      </a:r>
                      <a:endParaRPr lang="en-CA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Type</a:t>
                      </a:r>
                      <a:endParaRPr lang="en-CA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Value</a:t>
                      </a:r>
                      <a:endParaRPr lang="en-CA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 dirty="0">
                          <a:effectLst/>
                        </a:rPr>
                        <a:t>type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String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 dirty="0">
                          <a:effectLst/>
                        </a:rPr>
                        <a:t>number (default), currency , or percent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pattern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 dirty="0">
                          <a:effectLst/>
                        </a:rPr>
                        <a:t>String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Formatting pattern, as defined in java.text.DecimalFormat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maxFractionDigits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int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Maximum number of digits in the fractional part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minFractionDigits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int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Minimum number of digits in the fractional part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maxIntegerDigits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int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Maximum number of digits in the integer part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minIntegerDigits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int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Minimum number of digits in the integer part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integerOnly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boolean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True if only the integer part is parsed (default: false)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groupingUsed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boolean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True if grouping separators are used (default: true)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locale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java.util.Locale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Locale whose preferences are to be used for parsing and formatting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currencyCode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String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ISO 4217 currency code to use when converting currency values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currencySymbol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String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498" marR="7498" marT="74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 dirty="0">
                          <a:effectLst/>
                        </a:rPr>
                        <a:t>Currency symbol to use when converting currency values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98" marR="7498" marT="7498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8565" y="1669368"/>
            <a:ext cx="83656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latin typeface="Consolas" panose="020B0609020204030204" pitchFamily="49" charset="0"/>
              </a:rPr>
              <a:t>h:inputText</a:t>
            </a:r>
            <a:r>
              <a:rPr lang="en-CA" sz="1400" dirty="0">
                <a:latin typeface="Consolas" panose="020B0609020204030204" pitchFamily="49" charset="0"/>
              </a:rPr>
              <a:t> id=</a:t>
            </a:r>
            <a:r>
              <a:rPr lang="en-CA" sz="1400" i="1" dirty="0">
                <a:latin typeface="Consolas" panose="020B0609020204030204" pitchFamily="49" charset="0"/>
              </a:rPr>
              <a:t>"amount" label="#{</a:t>
            </a:r>
            <a:r>
              <a:rPr lang="en-CA" sz="1400" i="1" dirty="0" err="1">
                <a:latin typeface="Consolas" panose="020B0609020204030204" pitchFamily="49" charset="0"/>
              </a:rPr>
              <a:t>msgs.amount</a:t>
            </a:r>
            <a:r>
              <a:rPr lang="en-CA" sz="1400" i="1" dirty="0">
                <a:latin typeface="Consolas" panose="020B0609020204030204" pitchFamily="49" charset="0"/>
              </a:rPr>
              <a:t>}“ </a:t>
            </a:r>
            <a:r>
              <a:rPr lang="en-CA" sz="1400" dirty="0">
                <a:latin typeface="Consolas" panose="020B0609020204030204" pitchFamily="49" charset="0"/>
              </a:rPr>
              <a:t>value=</a:t>
            </a:r>
            <a:r>
              <a:rPr lang="en-CA" sz="1400" i="1" dirty="0">
                <a:latin typeface="Consolas" panose="020B0609020204030204" pitchFamily="49" charset="0"/>
              </a:rPr>
              <a:t>"#{</a:t>
            </a:r>
            <a:r>
              <a:rPr lang="en-CA" sz="1400" i="1" dirty="0" err="1">
                <a:latin typeface="Consolas" panose="020B0609020204030204" pitchFamily="49" charset="0"/>
              </a:rPr>
              <a:t>payment.amount</a:t>
            </a:r>
            <a:r>
              <a:rPr lang="en-CA" sz="1400" i="1" dirty="0">
                <a:latin typeface="Consolas" panose="020B0609020204030204" pitchFamily="49" charset="0"/>
              </a:rPr>
              <a:t>}"&gt;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   &lt;</a:t>
            </a:r>
            <a:r>
              <a:rPr lang="en-CA" sz="1400" dirty="0" err="1">
                <a:latin typeface="Consolas" panose="020B0609020204030204" pitchFamily="49" charset="0"/>
              </a:rPr>
              <a:t>f:convertNumber</a:t>
            </a:r>
            <a:r>
              <a:rPr lang="en-CA" sz="1400" dirty="0">
                <a:latin typeface="Consolas" panose="020B0609020204030204" pitchFamily="49" charset="0"/>
              </a:rPr>
              <a:t> </a:t>
            </a:r>
            <a:r>
              <a:rPr lang="en-CA" sz="1400" dirty="0" err="1">
                <a:latin typeface="Consolas" panose="020B0609020204030204" pitchFamily="49" charset="0"/>
              </a:rPr>
              <a:t>minFractionDigits</a:t>
            </a:r>
            <a:r>
              <a:rPr lang="en-CA" sz="1400" dirty="0">
                <a:latin typeface="Consolas" panose="020B0609020204030204" pitchFamily="49" charset="0"/>
              </a:rPr>
              <a:t>=</a:t>
            </a:r>
            <a:r>
              <a:rPr lang="en-CA" sz="1400" i="1" dirty="0">
                <a:latin typeface="Consolas" panose="020B0609020204030204" pitchFamily="49" charset="0"/>
              </a:rPr>
              <a:t>"2" /&gt; 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&lt;/</a:t>
            </a:r>
            <a:r>
              <a:rPr lang="en-CA" sz="1400" dirty="0" err="1">
                <a:latin typeface="Consolas" panose="020B0609020204030204" pitchFamily="49" charset="0"/>
              </a:rPr>
              <a:t>h:inputText</a:t>
            </a:r>
            <a:r>
              <a:rPr lang="en-CA" sz="1400" dirty="0">
                <a:latin typeface="Consolas" panose="020B0609020204030204" pitchFamily="49" charset="0"/>
              </a:rPr>
              <a:t>&gt;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88636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f:convertDateTime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8081034"/>
              </p:ext>
            </p:extLst>
          </p:nvPr>
        </p:nvGraphicFramePr>
        <p:xfrm>
          <a:off x="533400" y="2718642"/>
          <a:ext cx="6888163" cy="2228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40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 dirty="0">
                          <a:effectLst/>
                        </a:rPr>
                        <a:t>Attribute</a:t>
                      </a:r>
                      <a:endParaRPr lang="en-CA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Type</a:t>
                      </a:r>
                      <a:endParaRPr lang="en-CA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300" u="none" strike="noStrike">
                          <a:effectLst/>
                        </a:rPr>
                        <a:t>Value</a:t>
                      </a:r>
                      <a:endParaRPr lang="en-CA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60" marR="7960" marT="796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 dirty="0">
                          <a:effectLst/>
                        </a:rPr>
                        <a:t>type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String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date (default), time, or both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dateStyle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String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default, short, medium, long, or full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timeStyle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String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default, short, medium, long, or full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pattern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String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Formatting pattern, as defined in java.text.SimpleDateFormat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60" marR="7960" marT="796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4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locale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java.util.Locale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Locale whose preferences are to be used for parsing and formatting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60" marR="7960" marT="796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40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timeZone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>
                          <a:effectLst/>
                        </a:rPr>
                        <a:t>java.util.TimeZone</a:t>
                      </a:r>
                      <a:endParaRPr lang="en-CA" sz="13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960" marR="7960" marT="7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300" u="none" strike="noStrike" dirty="0">
                          <a:effectLst/>
                        </a:rPr>
                        <a:t>Time zone to use for parsing and formatting</a:t>
                      </a:r>
                      <a:endParaRPr lang="en-CA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960" marR="7960" marT="796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5819" y="1599589"/>
            <a:ext cx="8360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latin typeface="Consolas" panose="020B0609020204030204" pitchFamily="49" charset="0"/>
              </a:rPr>
              <a:t>h:inputText</a:t>
            </a:r>
            <a:r>
              <a:rPr lang="en-CA" sz="1400" dirty="0">
                <a:latin typeface="Consolas" panose="020B0609020204030204" pitchFamily="49" charset="0"/>
              </a:rPr>
              <a:t> id=</a:t>
            </a:r>
            <a:r>
              <a:rPr lang="en-CA" sz="1400" i="1" dirty="0">
                <a:latin typeface="Consolas" panose="020B0609020204030204" pitchFamily="49" charset="0"/>
              </a:rPr>
              <a:t>"date" label="#{</a:t>
            </a:r>
            <a:r>
              <a:rPr lang="en-CA" sz="1400" i="1" dirty="0" err="1">
                <a:latin typeface="Consolas" panose="020B0609020204030204" pitchFamily="49" charset="0"/>
              </a:rPr>
              <a:t>msgs.expirationDate</a:t>
            </a:r>
            <a:r>
              <a:rPr lang="en-CA" sz="1400" i="1" dirty="0">
                <a:latin typeface="Consolas" panose="020B0609020204030204" pitchFamily="49" charset="0"/>
              </a:rPr>
              <a:t>}“ </a:t>
            </a:r>
            <a:r>
              <a:rPr lang="en-CA" sz="1400" dirty="0">
                <a:latin typeface="Consolas" panose="020B0609020204030204" pitchFamily="49" charset="0"/>
              </a:rPr>
              <a:t>value=</a:t>
            </a:r>
            <a:r>
              <a:rPr lang="en-CA" sz="1400" i="1" dirty="0">
                <a:latin typeface="Consolas" panose="020B0609020204030204" pitchFamily="49" charset="0"/>
              </a:rPr>
              <a:t>"#{</a:t>
            </a:r>
            <a:r>
              <a:rPr lang="en-CA" sz="1400" i="1" dirty="0" err="1">
                <a:latin typeface="Consolas" panose="020B0609020204030204" pitchFamily="49" charset="0"/>
              </a:rPr>
              <a:t>payment.date</a:t>
            </a:r>
            <a:r>
              <a:rPr lang="en-CA" sz="1400" i="1" dirty="0">
                <a:latin typeface="Consolas" panose="020B0609020204030204" pitchFamily="49" charset="0"/>
              </a:rPr>
              <a:t>}"&gt;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   &lt;</a:t>
            </a:r>
            <a:r>
              <a:rPr lang="en-CA" sz="1400" dirty="0" err="1">
                <a:latin typeface="Consolas" panose="020B0609020204030204" pitchFamily="49" charset="0"/>
              </a:rPr>
              <a:t>f:convertDateTime</a:t>
            </a:r>
            <a:r>
              <a:rPr lang="en-CA" sz="1400" dirty="0">
                <a:latin typeface="Consolas" panose="020B0609020204030204" pitchFamily="49" charset="0"/>
              </a:rPr>
              <a:t> pattern=</a:t>
            </a:r>
            <a:r>
              <a:rPr lang="en-CA" sz="1400" i="1" dirty="0">
                <a:latin typeface="Consolas" panose="020B0609020204030204" pitchFamily="49" charset="0"/>
              </a:rPr>
              <a:t>"MM/</a:t>
            </a:r>
            <a:r>
              <a:rPr lang="en-CA" sz="1400" i="1" dirty="0" err="1">
                <a:latin typeface="Consolas" panose="020B0609020204030204" pitchFamily="49" charset="0"/>
              </a:rPr>
              <a:t>yyyy</a:t>
            </a:r>
            <a:r>
              <a:rPr lang="en-CA" sz="1400" i="1" dirty="0">
                <a:latin typeface="Consolas" panose="020B0609020204030204" pitchFamily="49" charset="0"/>
              </a:rPr>
              <a:t>" /&gt;</a:t>
            </a:r>
          </a:p>
          <a:p>
            <a:r>
              <a:rPr lang="en-CA" sz="1400" dirty="0">
                <a:latin typeface="Consolas" panose="020B0609020204030204" pitchFamily="49" charset="0"/>
              </a:rPr>
              <a:t>&lt;/</a:t>
            </a:r>
            <a:r>
              <a:rPr lang="en-CA" sz="1400" dirty="0" err="1">
                <a:latin typeface="Consolas" panose="020B0609020204030204" pitchFamily="49" charset="0"/>
              </a:rPr>
              <a:t>h:inputText</a:t>
            </a:r>
            <a:r>
              <a:rPr lang="en-CA" sz="1400" dirty="0">
                <a:latin typeface="Consolas" panose="020B0609020204030204" pitchFamily="49" charset="0"/>
              </a:rPr>
              <a:t>&gt;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35099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Conversion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26512"/>
            <a:ext cx="7768771" cy="3599316"/>
          </a:xfrm>
        </p:spPr>
        <p:txBody>
          <a:bodyPr>
            <a:noAutofit/>
          </a:bodyPr>
          <a:lstStyle/>
          <a:p>
            <a:r>
              <a:rPr lang="en-CA" dirty="0"/>
              <a:t>When a conversion error occurs:</a:t>
            </a:r>
          </a:p>
          <a:p>
            <a:pPr lvl="1"/>
            <a:r>
              <a:rPr lang="en-CA" sz="2400" dirty="0"/>
              <a:t>Component whose conversion failed posts a </a:t>
            </a:r>
            <a:r>
              <a:rPr lang="en-CA" sz="2400" i="1" dirty="0"/>
              <a:t>message </a:t>
            </a:r>
            <a:r>
              <a:rPr lang="en-CA" sz="2400" dirty="0"/>
              <a:t>and declares itself invalid</a:t>
            </a:r>
          </a:p>
          <a:p>
            <a:pPr lvl="1"/>
            <a:r>
              <a:rPr lang="en-CA" sz="2400" dirty="0"/>
              <a:t>JSF redisplays the current page immediately after the Process Validations phase has completed</a:t>
            </a:r>
          </a:p>
          <a:p>
            <a:pPr lvl="2"/>
            <a:r>
              <a:rPr lang="en-CA" sz="2400" dirty="0"/>
              <a:t>Redisplayed page contains all values that the user provided—no user input is lost.</a:t>
            </a:r>
          </a:p>
          <a:p>
            <a:r>
              <a:rPr lang="en-CA" dirty="0"/>
              <a:t>Avoid overly restrictive conversion options for </a:t>
            </a:r>
            <a:r>
              <a:rPr lang="en-CA" i="1" dirty="0"/>
              <a:t>input f</a:t>
            </a:r>
            <a:r>
              <a:rPr lang="en-CA" dirty="0"/>
              <a:t>ields</a:t>
            </a:r>
          </a:p>
          <a:p>
            <a:pPr lvl="1"/>
            <a:r>
              <a:rPr lang="en-CA" sz="2400" dirty="0"/>
              <a:t>If the currency format is used then the user is required to enter a leading $ sign.</a:t>
            </a:r>
          </a:p>
        </p:txBody>
      </p:sp>
    </p:spTree>
    <p:extLst>
      <p:ext uri="{BB962C8B-B14F-4D97-AF65-F5344CB8AC3E}">
        <p14:creationId xmlns:p14="http://schemas.microsoft.com/office/powerpoint/2010/main" val="224857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Displaying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1638" y="1588726"/>
            <a:ext cx="6887389" cy="4521127"/>
          </a:xfrm>
        </p:spPr>
        <p:txBody>
          <a:bodyPr>
            <a:normAutofit/>
          </a:bodyPr>
          <a:lstStyle/>
          <a:p>
            <a:r>
              <a:rPr lang="en-CA" dirty="0"/>
              <a:t>Use the h:message tag for conversion and validation errors</a:t>
            </a:r>
          </a:p>
          <a:p>
            <a:r>
              <a:rPr lang="en-CA" dirty="0"/>
              <a:t>Supply the id of the component to the tag and an error message will be displayed along side the component</a:t>
            </a:r>
          </a:p>
          <a:p>
            <a:endParaRPr lang="en-CA" sz="800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Message has two versions, summary and detail</a:t>
            </a:r>
          </a:p>
          <a:p>
            <a:r>
              <a:rPr lang="en-CA" dirty="0"/>
              <a:t>Detail (the default) includes an example of correct input while summary does not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23081" y="3556449"/>
            <a:ext cx="85325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</a:rPr>
              <a:t>h:inputText</a:t>
            </a:r>
            <a:r>
              <a:rPr lang="en-CA" sz="1600" dirty="0">
                <a:latin typeface="Consolas" panose="020B0609020204030204" pitchFamily="49" charset="0"/>
              </a:rPr>
              <a:t> id=</a:t>
            </a:r>
            <a:r>
              <a:rPr lang="en-CA" sz="1600" i="1" dirty="0">
                <a:latin typeface="Consolas" panose="020B0609020204030204" pitchFamily="49" charset="0"/>
              </a:rPr>
              <a:t>"amount" label="#{</a:t>
            </a:r>
            <a:r>
              <a:rPr lang="en-CA" sz="1600" i="1" dirty="0" err="1">
                <a:latin typeface="Consolas" panose="020B0609020204030204" pitchFamily="49" charset="0"/>
              </a:rPr>
              <a:t>msgs.amount</a:t>
            </a:r>
            <a:r>
              <a:rPr lang="en-CA" sz="1600" i="1" dirty="0">
                <a:latin typeface="Consolas" panose="020B0609020204030204" pitchFamily="49" charset="0"/>
              </a:rPr>
              <a:t>}“ </a:t>
            </a:r>
            <a:r>
              <a:rPr lang="en-CA" sz="1600" dirty="0">
                <a:latin typeface="Consolas" panose="020B0609020204030204" pitchFamily="49" charset="0"/>
              </a:rPr>
              <a:t>value=</a:t>
            </a:r>
            <a:r>
              <a:rPr lang="en-CA" sz="1600" i="1" dirty="0">
                <a:latin typeface="Consolas" panose="020B0609020204030204" pitchFamily="49" charset="0"/>
              </a:rPr>
              <a:t>"#{</a:t>
            </a:r>
            <a:r>
              <a:rPr lang="en-CA" sz="1600" i="1" dirty="0" err="1">
                <a:latin typeface="Consolas" panose="020B0609020204030204" pitchFamily="49" charset="0"/>
              </a:rPr>
              <a:t>payment.amount</a:t>
            </a:r>
            <a:r>
              <a:rPr lang="en-CA" sz="1600" i="1" dirty="0">
                <a:latin typeface="Consolas" panose="020B0609020204030204" pitchFamily="49" charset="0"/>
              </a:rPr>
              <a:t>}"&gt;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   &lt;</a:t>
            </a:r>
            <a:r>
              <a:rPr lang="en-CA" sz="1600" dirty="0" err="1">
                <a:latin typeface="Consolas" panose="020B0609020204030204" pitchFamily="49" charset="0"/>
              </a:rPr>
              <a:t>f:convertNumber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</a:rPr>
              <a:t>minFractionDigits</a:t>
            </a:r>
            <a:r>
              <a:rPr lang="en-CA" sz="1600" dirty="0">
                <a:latin typeface="Consolas" panose="020B0609020204030204" pitchFamily="49" charset="0"/>
              </a:rPr>
              <a:t>=</a:t>
            </a:r>
            <a:r>
              <a:rPr lang="en-CA" sz="1600" i="1" dirty="0">
                <a:latin typeface="Consolas" panose="020B0609020204030204" pitchFamily="49" charset="0"/>
              </a:rPr>
              <a:t>"2" /&gt; 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&lt;/</a:t>
            </a:r>
            <a:r>
              <a:rPr lang="en-CA" sz="1600" dirty="0" err="1">
                <a:latin typeface="Consolas" panose="020B0609020204030204" pitchFamily="49" charset="0"/>
              </a:rPr>
              <a:t>h:inputText</a:t>
            </a:r>
            <a:r>
              <a:rPr lang="en-CA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CA" sz="1600" dirty="0"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</a:rPr>
              <a:t>h:message</a:t>
            </a:r>
            <a:r>
              <a:rPr lang="en-CA" sz="1600" dirty="0">
                <a:latin typeface="Consolas" panose="020B0609020204030204" pitchFamily="49" charset="0"/>
              </a:rPr>
              <a:t> for=</a:t>
            </a:r>
            <a:r>
              <a:rPr lang="en-CA" sz="1600" i="1" dirty="0">
                <a:latin typeface="Consolas" panose="020B0609020204030204" pitchFamily="49" charset="0"/>
              </a:rPr>
              <a:t>"amount" </a:t>
            </a:r>
            <a:r>
              <a:rPr lang="en-CA" sz="1600" i="1" dirty="0" err="1">
                <a:latin typeface="Consolas" panose="020B0609020204030204" pitchFamily="49" charset="0"/>
              </a:rPr>
              <a:t>styleClass</a:t>
            </a:r>
            <a:r>
              <a:rPr lang="en-CA" sz="1600" i="1" dirty="0">
                <a:latin typeface="Consolas" panose="020B0609020204030204" pitchFamily="49" charset="0"/>
              </a:rPr>
              <a:t>="</a:t>
            </a:r>
            <a:r>
              <a:rPr lang="en-CA" sz="1600" i="1" dirty="0" err="1">
                <a:latin typeface="Consolas" panose="020B0609020204030204" pitchFamily="49" charset="0"/>
              </a:rPr>
              <a:t>errorMessage</a:t>
            </a:r>
            <a:r>
              <a:rPr lang="en-CA" sz="1600" i="1" dirty="0">
                <a:latin typeface="Consolas" panose="020B0609020204030204" pitchFamily="49" charset="0"/>
              </a:rPr>
              <a:t>“ </a:t>
            </a:r>
            <a:r>
              <a:rPr lang="en-CA" sz="1600" i="1" dirty="0" err="1">
                <a:latin typeface="Consolas" panose="020B0609020204030204" pitchFamily="49" charset="0"/>
              </a:rPr>
              <a:t>showDetail</a:t>
            </a:r>
            <a:r>
              <a:rPr lang="en-CA" sz="1600" i="1" dirty="0">
                <a:latin typeface="Consolas" panose="020B0609020204030204" pitchFamily="49" charset="0"/>
              </a:rPr>
              <a:t>="true“ /&gt;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31182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Displaying all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88727"/>
            <a:ext cx="7231743" cy="3599316"/>
          </a:xfrm>
        </p:spPr>
        <p:txBody>
          <a:bodyPr>
            <a:normAutofit/>
          </a:bodyPr>
          <a:lstStyle/>
          <a:p>
            <a:r>
              <a:rPr lang="en-CA" dirty="0"/>
              <a:t>In some cases there can be multiple messages for a single component</a:t>
            </a:r>
          </a:p>
          <a:p>
            <a:r>
              <a:rPr lang="en-CA" dirty="0"/>
              <a:t>h:message only shows the first message</a:t>
            </a:r>
          </a:p>
          <a:p>
            <a:r>
              <a:rPr lang="en-CA" dirty="0"/>
              <a:t>h:messages will show all the messages defaulting to the summary messages</a:t>
            </a:r>
          </a:p>
          <a:p>
            <a:r>
              <a:rPr lang="en-CA" dirty="0"/>
              <a:t>Can be controlled by </a:t>
            </a:r>
            <a:r>
              <a:rPr lang="en-CA" dirty="0" err="1"/>
              <a:t>css</a:t>
            </a:r>
            <a:r>
              <a:rPr lang="en-CA" dirty="0"/>
              <a:t> or with a table attribute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h:messages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id=</a:t>
            </a:r>
            <a:r>
              <a:rPr lang="en-CA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"stuff"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styleClass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A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errorTable</a:t>
            </a:r>
            <a:r>
              <a:rPr lang="en-CA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h:messages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id=</a:t>
            </a:r>
            <a:r>
              <a:rPr lang="en-CA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"stuff"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layout=</a:t>
            </a:r>
            <a:r>
              <a:rPr lang="en-CA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CA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214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aching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1" id="{60FB2686-9093-4725-9761-E54BE98119F7}" vid="{96C26A2F-F920-4D65-BD9B-0C6E9555FB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Teaching1</Template>
  <TotalTime>1869</TotalTime>
  <Words>1048</Words>
  <Application>Microsoft Office PowerPoint</Application>
  <PresentationFormat>On-screen Show (4:3)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 Unicode MS</vt:lpstr>
      <vt:lpstr>Consolas</vt:lpstr>
      <vt:lpstr>LucidaSans-TypNarr</vt:lpstr>
      <vt:lpstr>PalatinoLTStd-Roman</vt:lpstr>
      <vt:lpstr>Times New Roman</vt:lpstr>
      <vt:lpstr>Tw Cen MT</vt:lpstr>
      <vt:lpstr>Wingdings</vt:lpstr>
      <vt:lpstr>Wingdings 2</vt:lpstr>
      <vt:lpstr>Teaching1</vt:lpstr>
      <vt:lpstr>Web Application Development With Java CEJV 559</vt:lpstr>
      <vt:lpstr>JSF Life Cycle</vt:lpstr>
      <vt:lpstr>From user to bean</vt:lpstr>
      <vt:lpstr>Converters</vt:lpstr>
      <vt:lpstr>f:convertNumber</vt:lpstr>
      <vt:lpstr>f:convertDateTime</vt:lpstr>
      <vt:lpstr>Conversion Errors</vt:lpstr>
      <vt:lpstr>Displaying Error Messages</vt:lpstr>
      <vt:lpstr>Displaying all error messages</vt:lpstr>
      <vt:lpstr>Changing the Text of Standard Error Messages</vt:lpstr>
      <vt:lpstr>Standard Validators</vt:lpstr>
      <vt:lpstr>Standard Validators</vt:lpstr>
      <vt:lpstr>Examples</vt:lpstr>
      <vt:lpstr>Displaying Validation Errors</vt:lpstr>
      <vt:lpstr>Bypassing Validation</vt:lpstr>
      <vt:lpstr>Bean Validation – JSR 303</vt:lpstr>
      <vt:lpstr>Annotations in Bean Validation</vt:lpstr>
      <vt:lpstr>Annotations in Bean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III: Server Side Programming CEJV 539</dc:title>
  <dc:creator>Ken Fogel</dc:creator>
  <cp:lastModifiedBy>Ken Fogel</cp:lastModifiedBy>
  <cp:revision>52</cp:revision>
  <dcterms:created xsi:type="dcterms:W3CDTF">2014-02-06T01:17:32Z</dcterms:created>
  <dcterms:modified xsi:type="dcterms:W3CDTF">2017-02-27T23:48:36Z</dcterms:modified>
</cp:coreProperties>
</file>