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</p:sldMasterIdLst>
  <p:notesMasterIdLst>
    <p:notesMasterId r:id="rId35"/>
  </p:notesMasterIdLst>
  <p:sldIdLst>
    <p:sldId id="381" r:id="rId2"/>
    <p:sldId id="370" r:id="rId3"/>
    <p:sldId id="371" r:id="rId4"/>
    <p:sldId id="325" r:id="rId5"/>
    <p:sldId id="326" r:id="rId6"/>
    <p:sldId id="372" r:id="rId7"/>
    <p:sldId id="329" r:id="rId8"/>
    <p:sldId id="330" r:id="rId9"/>
    <p:sldId id="331" r:id="rId10"/>
    <p:sldId id="332" r:id="rId11"/>
    <p:sldId id="333" r:id="rId12"/>
    <p:sldId id="334" r:id="rId13"/>
    <p:sldId id="373" r:id="rId14"/>
    <p:sldId id="335" r:id="rId15"/>
    <p:sldId id="336" r:id="rId16"/>
    <p:sldId id="374" r:id="rId17"/>
    <p:sldId id="340" r:id="rId18"/>
    <p:sldId id="341" r:id="rId19"/>
    <p:sldId id="343" r:id="rId20"/>
    <p:sldId id="344" r:id="rId21"/>
    <p:sldId id="345" r:id="rId22"/>
    <p:sldId id="375" r:id="rId23"/>
    <p:sldId id="346" r:id="rId24"/>
    <p:sldId id="348" r:id="rId25"/>
    <p:sldId id="349" r:id="rId26"/>
    <p:sldId id="350" r:id="rId27"/>
    <p:sldId id="376" r:id="rId28"/>
    <p:sldId id="377" r:id="rId29"/>
    <p:sldId id="378" r:id="rId30"/>
    <p:sldId id="353" r:id="rId31"/>
    <p:sldId id="354" r:id="rId32"/>
    <p:sldId id="351" r:id="rId33"/>
    <p:sldId id="355" r:id="rId34"/>
  </p:sldIdLst>
  <p:sldSz cx="9144000" cy="6858000" type="screen4x3"/>
  <p:notesSz cx="7315200" cy="96012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144963" y="0"/>
            <a:ext cx="316865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7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59300"/>
            <a:ext cx="5364163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121775"/>
            <a:ext cx="316865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1775"/>
            <a:ext cx="316865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EB469A34-EAD4-45D8-8394-97D4588A46A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722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5837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55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562549-B1C8-4050-93B4-6DEFFE2520CE}" type="slidenum">
              <a:rPr lang="en-GB"/>
              <a:pPr/>
              <a:t>15</a:t>
            </a:fld>
            <a:endParaRPr lang="en-GB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37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EC4BF9-5C43-43E3-A2BB-A0220CD11AFD}" type="slidenum">
              <a:rPr lang="en-GB"/>
              <a:pPr/>
              <a:t>17</a:t>
            </a:fld>
            <a:endParaRPr lang="en-GB"/>
          </a:p>
        </p:txBody>
      </p:sp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31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430561-9473-4951-A89F-98495B2FF808}" type="slidenum">
              <a:rPr lang="en-GB"/>
              <a:pPr/>
              <a:t>18</a:t>
            </a:fld>
            <a:endParaRPr lang="en-GB"/>
          </a:p>
        </p:txBody>
      </p:sp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75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F21815-37D7-4282-8AF8-60027C3ABE7F}" type="slidenum">
              <a:rPr lang="en-GB"/>
              <a:pPr/>
              <a:t>19</a:t>
            </a:fld>
            <a:endParaRPr lang="en-GB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57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2EC12B-8E73-4D0D-A5C0-FC4AA31C85C9}" type="slidenum">
              <a:rPr lang="en-GB"/>
              <a:pPr/>
              <a:t>20</a:t>
            </a:fld>
            <a:endParaRPr lang="en-GB"/>
          </a:p>
        </p:txBody>
      </p:sp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09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55E790-B349-456B-A794-7E09626CC57E}" type="slidenum">
              <a:rPr lang="en-GB"/>
              <a:pPr/>
              <a:t>21</a:t>
            </a:fld>
            <a:endParaRPr lang="en-GB"/>
          </a:p>
        </p:txBody>
      </p:sp>
      <p:sp>
        <p:nvSpPr>
          <p:cNvPr id="993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72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C93CB0-D3FD-4ADE-868D-0D4DA5A23078}" type="slidenum">
              <a:rPr lang="en-GB"/>
              <a:pPr/>
              <a:t>23</a:t>
            </a:fld>
            <a:endParaRPr lang="en-GB"/>
          </a:p>
        </p:txBody>
      </p:sp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21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8CB4F1-943E-483C-B59D-D31DE139BC74}" type="slidenum">
              <a:rPr lang="en-GB"/>
              <a:pPr/>
              <a:t>24</a:t>
            </a:fld>
            <a:endParaRPr lang="en-GB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34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763E1F-6BD8-4F68-97CC-734257BD335C}" type="slidenum">
              <a:rPr lang="en-GB"/>
              <a:pPr/>
              <a:t>25</a:t>
            </a:fld>
            <a:endParaRPr lang="en-GB"/>
          </a:p>
        </p:txBody>
      </p:sp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71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C137C0-114D-453F-9DBF-5AF84E430046}" type="slidenum">
              <a:rPr lang="en-GB"/>
              <a:pPr/>
              <a:t>26</a:t>
            </a:fld>
            <a:endParaRPr lang="en-GB"/>
          </a:p>
        </p:txBody>
      </p:sp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B9F69F-58BE-42C9-B1B7-66A2D77CF816}" type="slidenum">
              <a:rPr lang="en-GB"/>
              <a:pPr/>
              <a:t>4</a:t>
            </a:fld>
            <a:endParaRPr lang="en-GB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47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09FFBE-204B-4A6B-B5DD-9CB93E254366}" type="slidenum">
              <a:rPr lang="en-GB"/>
              <a:pPr/>
              <a:t>30</a:t>
            </a:fld>
            <a:endParaRPr lang="en-GB"/>
          </a:p>
        </p:txBody>
      </p:sp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4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69C2C1-288E-4F6E-B041-E30367234E48}" type="slidenum">
              <a:rPr lang="en-GB"/>
              <a:pPr/>
              <a:t>31</a:t>
            </a:fld>
            <a:endParaRPr lang="en-GB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85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A093AA-2A5C-454B-AE8E-6B15A662F7DA}" type="slidenum">
              <a:rPr lang="en-GB"/>
              <a:pPr/>
              <a:t>32</a:t>
            </a:fld>
            <a:endParaRPr lang="en-GB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51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2D820A-F709-41C1-9FB8-8172DE4BDA45}" type="slidenum">
              <a:rPr lang="en-GB"/>
              <a:pPr/>
              <a:t>33</a:t>
            </a:fld>
            <a:endParaRPr lang="en-GB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7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11E81B-828D-4B0E-96F7-29917A544290}" type="slidenum">
              <a:rPr lang="en-GB"/>
              <a:pPr/>
              <a:t>5</a:t>
            </a:fld>
            <a:endParaRPr lang="en-GB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776EAC-5CDD-4C01-A234-B28F751A319E}" type="slidenum">
              <a:rPr lang="en-GB"/>
              <a:pPr/>
              <a:t>7</a:t>
            </a:fld>
            <a:endParaRPr lang="en-GB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D7539A-FC3F-411B-8C31-1AAB9397A245}" type="slidenum">
              <a:rPr lang="en-GB"/>
              <a:pPr/>
              <a:t>8</a:t>
            </a:fld>
            <a:endParaRPr lang="en-GB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4AD5D9-A416-4A15-8193-F1947FD165B7}" type="slidenum">
              <a:rPr lang="en-GB"/>
              <a:pPr/>
              <a:t>9</a:t>
            </a:fld>
            <a:endParaRPr lang="en-GB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5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D10FA9-E84D-4A24-A825-C23BCE6F444A}" type="slidenum">
              <a:rPr lang="en-GB"/>
              <a:pPr/>
              <a:t>10</a:t>
            </a:fld>
            <a:endParaRPr lang="en-GB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51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9FAF62-70EC-4D8C-8E09-AEFFBC30E318}" type="slidenum">
              <a:rPr lang="en-GB"/>
              <a:pPr/>
              <a:t>12</a:t>
            </a:fld>
            <a:endParaRPr lang="en-GB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61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7A7350-8464-4D34-B178-8DCF10FC80DD}" type="slidenum">
              <a:rPr lang="en-GB"/>
              <a:pPr/>
              <a:t>14</a:t>
            </a:fld>
            <a:endParaRPr lang="en-GB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2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1AA392-196E-450C-A5DF-24C753F06B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49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6EC90-15BD-4983-BB42-741A94C5B2E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0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BB929E4-58EE-4EF6-BC57-AB3316D558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10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BED08B-6A66-4A62-8141-F82260D6DD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6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F046E478-49A4-4F0D-B1A9-51FB1BEE9E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3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2AF7B4-49C8-45D9-8EC1-E1F06505B6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7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2D4183-1B39-4E58-A094-619776DC57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5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90FEA-6BC1-4543-B64B-143D5E70B6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F0569A-2B6A-4CC6-8508-7ACE1B54BD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76B1-E7DC-404E-9C10-C4AC054091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7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F816F1D0-DC4F-4A73-97E5-7723992981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7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801F0D7B-0A13-4920-9185-927BF8E48A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7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jpa.apache.org/docs/openjpa-0.9.0-incubating/manual/manual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Web Application Development With Java</a:t>
            </a:r>
            <a:br>
              <a:rPr lang="en-US" dirty="0"/>
            </a:br>
            <a:r>
              <a:rPr lang="en-US" dirty="0"/>
              <a:t>CEJV 559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Java Persistence Part 1</a:t>
            </a:r>
          </a:p>
        </p:txBody>
      </p:sp>
    </p:spTree>
    <p:extLst>
      <p:ext uri="{BB962C8B-B14F-4D97-AF65-F5344CB8AC3E}">
        <p14:creationId xmlns:p14="http://schemas.microsoft.com/office/powerpoint/2010/main" val="376726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dirty="0"/>
              <a:t>Persistent Identity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91045" y="1628800"/>
            <a:ext cx="7999040" cy="4896544"/>
          </a:xfrm>
          <a:ln/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Identifier (id) in entity = primary key in database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Uniquely identifies entity in memory and in DB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Persistent identity types:</a:t>
            </a:r>
          </a:p>
          <a:p>
            <a:pPr marL="914400" lvl="1" indent="-4572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Simple id – single field/property</a:t>
            </a:r>
          </a:p>
          <a:p>
            <a:pPr marL="1189037" lvl="2" indent="-457200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>
                <a:latin typeface="Courier New" panose="02070309020205020404" pitchFamily="49" charset="0"/>
              </a:rPr>
              <a:t>@Id </a:t>
            </a:r>
            <a:r>
              <a:rPr lang="en-GB" sz="2800" b="1" dirty="0" err="1">
                <a:latin typeface="Courier New" panose="02070309020205020404" pitchFamily="49" charset="0"/>
              </a:rPr>
              <a:t>int</a:t>
            </a:r>
            <a:r>
              <a:rPr lang="en-GB" sz="2800" b="1" dirty="0">
                <a:latin typeface="Courier New" panose="02070309020205020404" pitchFamily="49" charset="0"/>
              </a:rPr>
              <a:t> id;</a:t>
            </a:r>
            <a:endParaRPr lang="en-GB" sz="2800" dirty="0">
              <a:latin typeface="Courier New" panose="02070309020205020404" pitchFamily="49" charset="0"/>
            </a:endParaRPr>
          </a:p>
          <a:p>
            <a:pPr marL="914400" lvl="1" indent="-4572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Compound id – multiple fields/properties</a:t>
            </a:r>
          </a:p>
          <a:p>
            <a:pPr marL="1189037" lvl="2" indent="-457200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>
                <a:latin typeface="Courier New" panose="02070309020205020404" pitchFamily="49" charset="0"/>
              </a:rPr>
              <a:t>@Id </a:t>
            </a:r>
            <a:r>
              <a:rPr lang="en-GB" sz="2800" b="1" dirty="0" err="1">
                <a:latin typeface="Courier New" panose="02070309020205020404" pitchFamily="49" charset="0"/>
              </a:rPr>
              <a:t>int</a:t>
            </a:r>
            <a:r>
              <a:rPr lang="en-GB" sz="2800" b="1" dirty="0">
                <a:latin typeface="Courier New" panose="02070309020205020404" pitchFamily="49" charset="0"/>
              </a:rPr>
              <a:t> id;</a:t>
            </a:r>
          </a:p>
          <a:p>
            <a:pPr marL="1189037" lvl="2" indent="-457200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>
                <a:latin typeface="Courier New" panose="02070309020205020404" pitchFamily="49" charset="0"/>
              </a:rPr>
              <a:t>@Id String name;</a:t>
            </a:r>
          </a:p>
          <a:p>
            <a:pPr marL="914400" lvl="1" indent="-4572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Embedded id – single field of PK class type</a:t>
            </a:r>
          </a:p>
          <a:p>
            <a:pPr marL="1189037" lvl="2" indent="-457200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>
                <a:latin typeface="Courier New" panose="02070309020205020404" pitchFamily="49" charset="0"/>
              </a:rPr>
              <a:t>@</a:t>
            </a:r>
            <a:r>
              <a:rPr lang="en-GB" sz="2800" b="1" dirty="0" err="1">
                <a:latin typeface="Courier New" panose="02070309020205020404" pitchFamily="49" charset="0"/>
              </a:rPr>
              <a:t>EmbeddedId</a:t>
            </a:r>
            <a:r>
              <a:rPr lang="en-GB" sz="2800" b="1" dirty="0">
                <a:latin typeface="Courier New" panose="02070309020205020404" pitchFamily="49" charset="0"/>
              </a:rPr>
              <a:t> </a:t>
            </a:r>
            <a:r>
              <a:rPr lang="en-GB" sz="2800" b="1" dirty="0" err="1">
                <a:latin typeface="Courier New" panose="02070309020205020404" pitchFamily="49" charset="0"/>
              </a:rPr>
              <a:t>EmployeePK</a:t>
            </a:r>
            <a:r>
              <a:rPr lang="en-GB" sz="2800" b="1" dirty="0">
                <a:latin typeface="Courier New" panose="02070309020205020404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4140665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Identifier Generation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629884"/>
            <a:ext cx="8143056" cy="3599316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sz="2800" dirty="0"/>
              <a:t>Identifiers can be generated in the database by specifying </a:t>
            </a:r>
            <a:r>
              <a:rPr lang="en-US" sz="2800" b="1" dirty="0">
                <a:latin typeface="Courier New" panose="02070309020205020404" pitchFamily="49" charset="0"/>
              </a:rPr>
              <a:t>@</a:t>
            </a:r>
            <a:r>
              <a:rPr lang="en-US" sz="2800" b="1" dirty="0" err="1">
                <a:latin typeface="Courier New" panose="02070309020205020404" pitchFamily="49" charset="0"/>
              </a:rPr>
              <a:t>GeneratedValue</a:t>
            </a:r>
            <a:r>
              <a:rPr lang="en-US" sz="2800" dirty="0"/>
              <a:t> on the identifier</a:t>
            </a:r>
          </a:p>
          <a:p>
            <a:pPr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sz="2800" dirty="0"/>
              <a:t>Four pre-defined generation strategies: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Font typeface="Times New Roman" panose="02020603050405020304" pitchFamily="18" charset="0"/>
              <a:buChar char="•"/>
            </a:pPr>
            <a:r>
              <a:rPr lang="en-US" sz="2800" dirty="0"/>
              <a:t>AUTO, IDENTITY, SEQUENCE, TABLE </a:t>
            </a:r>
          </a:p>
          <a:p>
            <a:pPr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sz="2800" dirty="0"/>
              <a:t>Generators may pre-exist or be generated</a:t>
            </a:r>
          </a:p>
          <a:p>
            <a:pPr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sz="2800" dirty="0"/>
              <a:t>Specifying strategy of AUTO or IDENTITY indicates that the provider will choose a strategy</a:t>
            </a:r>
          </a:p>
          <a:p>
            <a:endParaRPr lang="en-CA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5157192"/>
            <a:ext cx="8712968" cy="956288"/>
          </a:xfrm>
          <a:prstGeom prst="rect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 @Id @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GeneratedValue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(strategy=IDENTITY)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 private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246524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dirty="0"/>
              <a:t>Customizing the Entity Object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648" y="1588429"/>
            <a:ext cx="8143056" cy="3599316"/>
          </a:xfrm>
          <a:ln/>
        </p:spPr>
        <p:txBody>
          <a:bodyPr>
            <a:normAutofit/>
          </a:bodyPr>
          <a:lstStyle/>
          <a:p>
            <a:pPr marL="341313" indent="-341313">
              <a:spcBef>
                <a:spcPts val="600"/>
              </a:spcBef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dirty="0"/>
              <a:t>By default the table name corresponds to </a:t>
            </a:r>
            <a:br>
              <a:rPr lang="en-AU" sz="2800" dirty="0"/>
            </a:br>
            <a:r>
              <a:rPr lang="en-AU" sz="2800" dirty="0"/>
              <a:t>the unqualified name of the class</a:t>
            </a:r>
          </a:p>
          <a:p>
            <a:pPr marL="341313" indent="-341313">
              <a:spcBef>
                <a:spcPts val="600"/>
              </a:spcBef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dirty="0"/>
              <a:t>Name can be overridden</a:t>
            </a:r>
          </a:p>
          <a:p>
            <a:pPr marL="341313" indent="-341313">
              <a:spcBef>
                <a:spcPts val="600"/>
              </a:spcBef>
              <a:buClr>
                <a:srgbClr val="FFFFFF"/>
              </a:buClr>
              <a:buFont typeface="Tahoma" panose="020B060403050404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AU" sz="2800" dirty="0"/>
          </a:p>
          <a:p>
            <a:pPr marL="341313" indent="-341313">
              <a:spcBef>
                <a:spcPts val="600"/>
              </a:spcBef>
              <a:buClr>
                <a:srgbClr val="FFFFFF"/>
              </a:buClr>
              <a:buFont typeface="Tahoma" panose="020B060403050404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AU" sz="2800" dirty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19009" y="3276026"/>
            <a:ext cx="8531352" cy="1305102"/>
          </a:xfrm>
          <a:prstGeom prst="rect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@Table(name = “FULLTIME_EMPLOYEE")</a:t>
            </a:r>
          </a:p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Employee{ …… }</a:t>
            </a:r>
          </a:p>
        </p:txBody>
      </p:sp>
    </p:spTree>
    <p:extLst>
      <p:ext uri="{BB962C8B-B14F-4D97-AF65-F5344CB8AC3E}">
        <p14:creationId xmlns:p14="http://schemas.microsoft.com/office/powerpoint/2010/main" val="398487597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Customizing the Entity Object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The defaults of columns can be customized using the </a:t>
            </a:r>
            <a:r>
              <a:rPr lang="en-AU" sz="2800" b="1" dirty="0">
                <a:latin typeface="Courier New" panose="02070309020205020404" pitchFamily="49" charset="0"/>
              </a:rPr>
              <a:t>@Column</a:t>
            </a:r>
            <a:r>
              <a:rPr lang="en-AU" sz="2800" dirty="0"/>
              <a:t> annotation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fld id="{2DBED08B-6A66-4A62-8141-F82260D6DDC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648" y="2780928"/>
            <a:ext cx="8352928" cy="2910670"/>
          </a:xfrm>
          <a:prstGeom prst="rect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@Id	@Column(name = “EMPLOYEE_ID”, </a:t>
            </a:r>
          </a:p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String id;</a:t>
            </a:r>
          </a:p>
          <a:p>
            <a:pPr eaLnBrk="1" hangingPunct="1">
              <a:spcBef>
                <a:spcPts val="200"/>
              </a:spcBef>
              <a:buClrTx/>
              <a:buSzPct val="75000"/>
              <a:buFontTx/>
              <a:buNone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@Column(name = “FULL_NAME”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true, 			length = 100)</a:t>
            </a:r>
          </a:p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String name;</a:t>
            </a:r>
          </a:p>
        </p:txBody>
      </p:sp>
    </p:spTree>
    <p:extLst>
      <p:ext uri="{BB962C8B-B14F-4D97-AF65-F5344CB8AC3E}">
        <p14:creationId xmlns:p14="http://schemas.microsoft.com/office/powerpoint/2010/main" val="176218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/>
              <a:t>Entity Relationships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There are four types of relationship multiplicities: </a:t>
            </a:r>
          </a:p>
          <a:p>
            <a:pPr marL="800100" lvl="1" indent="-34290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>
                <a:latin typeface="Courier New" panose="02070309020205020404" pitchFamily="49" charset="0"/>
              </a:rPr>
              <a:t>@</a:t>
            </a:r>
            <a:r>
              <a:rPr lang="en-US" sz="2800" b="1" dirty="0" err="1">
                <a:latin typeface="Courier New" panose="02070309020205020404" pitchFamily="49" charset="0"/>
              </a:rPr>
              <a:t>OneToOne</a:t>
            </a:r>
            <a:endParaRPr lang="en-US" sz="2800" b="1" dirty="0">
              <a:latin typeface="Courier New" panose="02070309020205020404" pitchFamily="49" charset="0"/>
            </a:endParaRPr>
          </a:p>
          <a:p>
            <a:pPr marL="800100" lvl="1" indent="-34290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>
                <a:latin typeface="Courier New" panose="02070309020205020404" pitchFamily="49" charset="0"/>
              </a:rPr>
              <a:t>@</a:t>
            </a:r>
            <a:r>
              <a:rPr lang="en-US" sz="2800" b="1" dirty="0" err="1">
                <a:latin typeface="Courier New" panose="02070309020205020404" pitchFamily="49" charset="0"/>
              </a:rPr>
              <a:t>OneToMany</a:t>
            </a:r>
            <a:endParaRPr lang="en-US" sz="2800" b="1" dirty="0">
              <a:latin typeface="Courier New" panose="02070309020205020404" pitchFamily="49" charset="0"/>
            </a:endParaRPr>
          </a:p>
          <a:p>
            <a:pPr marL="800100" lvl="1" indent="-34290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>
                <a:latin typeface="Courier New" panose="02070309020205020404" pitchFamily="49" charset="0"/>
              </a:rPr>
              <a:t>@</a:t>
            </a:r>
            <a:r>
              <a:rPr lang="en-US" sz="2800" b="1" dirty="0" err="1">
                <a:latin typeface="Courier New" panose="02070309020205020404" pitchFamily="49" charset="0"/>
              </a:rPr>
              <a:t>ManyToOne</a:t>
            </a:r>
            <a:r>
              <a:rPr lang="en-US" sz="2800" b="1" dirty="0">
                <a:latin typeface="Courier New" panose="02070309020205020404" pitchFamily="49" charset="0"/>
              </a:rPr>
              <a:t>	</a:t>
            </a:r>
          </a:p>
          <a:p>
            <a:pPr marL="800100" lvl="1" indent="-34290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>
                <a:latin typeface="Courier New" panose="02070309020205020404" pitchFamily="49" charset="0"/>
              </a:rPr>
              <a:t>@</a:t>
            </a:r>
            <a:r>
              <a:rPr lang="en-US" sz="2800" b="1" dirty="0" err="1">
                <a:latin typeface="Courier New" panose="02070309020205020404" pitchFamily="49" charset="0"/>
              </a:rPr>
              <a:t>ManyToMany</a:t>
            </a:r>
            <a:endParaRPr lang="en-US" sz="2800" b="1" dirty="0">
              <a:latin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The direction of a relationship can be: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/>
              <a:t>bidirectional</a:t>
            </a:r>
            <a:r>
              <a:rPr lang="en-US" sz="2800" dirty="0"/>
              <a:t> – owning side and inverse side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/>
              <a:t>unidirectional</a:t>
            </a:r>
            <a:r>
              <a:rPr lang="en-US" sz="2800" dirty="0"/>
              <a:t> – owning side only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Owning side specifies the physical mapping</a:t>
            </a:r>
          </a:p>
        </p:txBody>
      </p:sp>
    </p:spTree>
    <p:extLst>
      <p:ext uri="{BB962C8B-B14F-4D97-AF65-F5344CB8AC3E}">
        <p14:creationId xmlns:p14="http://schemas.microsoft.com/office/powerpoint/2010/main" val="3593311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Entity Relation Attributes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9874" y="1628800"/>
            <a:ext cx="8071048" cy="4536504"/>
          </a:xfrm>
          <a:ln/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JPA supports cascading updates/deletes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/>
              <a:t>CascadeType</a:t>
            </a:r>
            <a:endParaRPr lang="en-GB" sz="2800" dirty="0"/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>
                <a:latin typeface="Courier New" panose="02070309020205020404" pitchFamily="49" charset="0"/>
              </a:rPr>
              <a:t>ALL, PERSIST, MERGE, REMOVE, REFRESH</a:t>
            </a:r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798401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You can declare performance strategy to use with fetching related rows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/>
              <a:t>FetchType</a:t>
            </a:r>
            <a:endParaRPr lang="en-GB" sz="2800" dirty="0"/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>
                <a:latin typeface="Courier New" panose="02070309020205020404" pitchFamily="49" charset="0"/>
              </a:rPr>
              <a:t>LAZY, EAGER</a:t>
            </a:r>
          </a:p>
          <a:p>
            <a:pPr lvl="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(Lazy means don't load row until the property is retrieved)</a:t>
            </a:r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b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fld id="{2DBED08B-6A66-4A62-8141-F82260D6DDC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99836" y="4581128"/>
            <a:ext cx="7766212" cy="1202510"/>
          </a:xfrm>
          <a:prstGeom prst="rect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ManyToMany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({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CascadeType.PERSIST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</a:p>
          <a:p>
            <a:pPr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				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CascadeType.MERGE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}, </a:t>
            </a:r>
          </a:p>
          <a:p>
            <a:pPr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				fetch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FetchType.EAGER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980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dirty="0"/>
              <a:t>Managing Entities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Entities are managed by the </a:t>
            </a:r>
            <a:r>
              <a:rPr lang="en-US" sz="2800" b="1" dirty="0"/>
              <a:t>entity manager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The entity manager is represented by </a:t>
            </a:r>
            <a:r>
              <a:rPr lang="en-US" sz="2800" b="1" dirty="0" err="1">
                <a:latin typeface="Courier New" panose="02070309020205020404" pitchFamily="49" charset="0"/>
              </a:rPr>
              <a:t>javax.persistence.EntityManager</a:t>
            </a:r>
            <a:r>
              <a:rPr lang="en-US" sz="2800" dirty="0"/>
              <a:t> instances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Each </a:t>
            </a:r>
            <a:r>
              <a:rPr lang="en-US" sz="2800" dirty="0" err="1"/>
              <a:t>EntityManager</a:t>
            </a:r>
            <a:r>
              <a:rPr lang="en-US" sz="2800" dirty="0"/>
              <a:t> instance is associated with a </a:t>
            </a:r>
            <a:r>
              <a:rPr lang="en-US" sz="2800" b="1" dirty="0"/>
              <a:t>persistence context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A persistence context defines the scope under which particular entity instances are created, persisted, and removed</a:t>
            </a:r>
          </a:p>
        </p:txBody>
      </p:sp>
    </p:spTree>
    <p:extLst>
      <p:ext uri="{BB962C8B-B14F-4D97-AF65-F5344CB8AC3E}">
        <p14:creationId xmlns:p14="http://schemas.microsoft.com/office/powerpoint/2010/main" val="429306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1407076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dirty="0"/>
              <a:t>Persistence Context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648" y="1628800"/>
            <a:ext cx="8215064" cy="5112568"/>
          </a:xfrm>
          <a:ln/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Set of managed entity instances that exist in a particular data store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dirty="0"/>
              <a:t>Entities keyed by their persistent identity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dirty="0"/>
              <a:t>Only </a:t>
            </a:r>
            <a:r>
              <a:rPr lang="en-AU" sz="2800" b="1" dirty="0"/>
              <a:t>one</a:t>
            </a:r>
            <a:r>
              <a:rPr lang="en-AU" sz="2800" dirty="0"/>
              <a:t> entity with a given persistent identity may exist in the persistence context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dirty="0"/>
              <a:t>Entities are added to the persistence context, but are not individually removable (“detached”)</a:t>
            </a:r>
          </a:p>
          <a:p>
            <a:pPr>
              <a:lnSpc>
                <a:spcPct val="90000"/>
              </a:lnSpc>
              <a:spcBef>
                <a:spcPts val="1625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dirty="0"/>
              <a:t>Controlled and managed by </a:t>
            </a:r>
            <a:r>
              <a:rPr lang="en-AU" sz="2800" b="1" dirty="0" err="1">
                <a:latin typeface="Courier New" panose="02070309020205020404" pitchFamily="49" charset="0"/>
              </a:rPr>
              <a:t>EntityManager</a:t>
            </a:r>
            <a:endParaRPr lang="en-AU" sz="2800" b="1" dirty="0">
              <a:latin typeface="Courier New" panose="02070309020205020404" pitchFamily="49" charset="0"/>
            </a:endParaRPr>
          </a:p>
          <a:p>
            <a:pPr marL="800100" lvl="1" indent="-342900">
              <a:lnSpc>
                <a:spcPct val="90000"/>
              </a:lnSpc>
              <a:spcBef>
                <a:spcPts val="1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dirty="0"/>
              <a:t>Contents of persistence context change as a result of operations on </a:t>
            </a:r>
            <a:r>
              <a:rPr lang="en-AU" sz="2800" dirty="0" err="1"/>
              <a:t>EntityManager</a:t>
            </a:r>
            <a:r>
              <a:rPr lang="en-AU" sz="28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937085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/>
              <a:t>Entity Manager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AU" sz="2800" b="1" dirty="0" err="1">
                <a:latin typeface="Courier New" panose="02070309020205020404" pitchFamily="49" charset="0"/>
              </a:rPr>
              <a:t>EntityManager</a:t>
            </a:r>
            <a:r>
              <a:rPr lang="en-AU" sz="2800" dirty="0"/>
              <a:t> used to manage the state and life cycle of entities within a persistence context</a:t>
            </a:r>
          </a:p>
          <a:p>
            <a:pPr>
              <a:buFont typeface="Arial" panose="020B0604020202020204" pitchFamily="34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AU" sz="2800" dirty="0"/>
              <a:t>Entities can be in one of the following states:</a:t>
            </a:r>
          </a:p>
          <a:p>
            <a:pPr marL="914400" lvl="1" indent="-4572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AU" sz="2800" b="1" dirty="0"/>
              <a:t>New</a:t>
            </a:r>
          </a:p>
          <a:p>
            <a:pPr marL="914400" lvl="1" indent="-4572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AU" sz="2800" b="1" dirty="0"/>
              <a:t>Managed</a:t>
            </a:r>
          </a:p>
          <a:p>
            <a:pPr marL="914400" lvl="1" indent="-4572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AU" sz="2800" b="1" dirty="0"/>
              <a:t>Detached</a:t>
            </a:r>
          </a:p>
          <a:p>
            <a:pPr marL="914400" lvl="1" indent="-4572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AU" sz="2800" b="1" dirty="0"/>
              <a:t>Removed</a:t>
            </a:r>
          </a:p>
        </p:txBody>
      </p:sp>
    </p:spTree>
    <p:extLst>
      <p:ext uri="{BB962C8B-B14F-4D97-AF65-F5344CB8AC3E}">
        <p14:creationId xmlns:p14="http://schemas.microsoft.com/office/powerpoint/2010/main" val="1436498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Relational Mismatch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500"/>
              </a:spcBef>
              <a:buClrTx/>
              <a:buFont typeface="Wingdings" panose="05000000000000000000" pitchFamily="2" charset="2"/>
              <a:buChar char="q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SQL Types and Java Types are different</a:t>
            </a:r>
          </a:p>
          <a:p>
            <a:pPr marL="800100" lvl="1" indent="-342900">
              <a:spcBef>
                <a:spcPts val="450"/>
              </a:spcBef>
              <a:buClrTx/>
              <a:buFont typeface="Wingdings" panose="05000000000000000000" pitchFamily="2" charset="2"/>
              <a:buChar char="q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Databases also support SQL types differently</a:t>
            </a:r>
          </a:p>
          <a:p>
            <a:pPr marL="800100" lvl="1" indent="-342900">
              <a:spcBef>
                <a:spcPts val="450"/>
              </a:spcBef>
              <a:buClrTx/>
              <a:buFont typeface="Wingdings" panose="05000000000000000000" pitchFamily="2" charset="2"/>
              <a:buChar char="q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Tend to define their own internal data types e.g. Oracle’s NUMBER type</a:t>
            </a:r>
          </a:p>
          <a:p>
            <a:pPr marL="800100" lvl="1" indent="-342900">
              <a:spcBef>
                <a:spcPts val="450"/>
              </a:spcBef>
              <a:buClrTx/>
              <a:buFont typeface="Wingdings" panose="05000000000000000000" pitchFamily="2" charset="2"/>
              <a:buChar char="q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Types must be mapped between Java and SQL/Database</a:t>
            </a:r>
          </a:p>
          <a:p>
            <a:pPr marL="800100" lvl="1" indent="-342900">
              <a:spcBef>
                <a:spcPts val="450"/>
              </a:spcBef>
              <a:buClrTx/>
              <a:buFont typeface="Wingdings" panose="05000000000000000000" pitchFamily="2" charset="2"/>
              <a:buChar char="q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JDBC (Generic SQL) Types are defined in </a:t>
            </a:r>
            <a:r>
              <a:rPr lang="en-US" sz="2800" dirty="0" err="1"/>
              <a:t>java.sql.Types</a:t>
            </a:r>
            <a:endParaRPr lang="en-US" sz="2800" dirty="0"/>
          </a:p>
          <a:p>
            <a:pPr marL="800100" lvl="1" indent="-342900">
              <a:spcBef>
                <a:spcPts val="450"/>
              </a:spcBef>
              <a:buClrTx/>
              <a:buFont typeface="Wingdings" panose="05000000000000000000" pitchFamily="2" charset="2"/>
              <a:buChar char="q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java types are very rich; SQL types are more restrictive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fld id="{2DBED08B-6A66-4A62-8141-F82260D6DD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10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>
                <a:solidFill>
                  <a:schemeClr val="tx1"/>
                </a:solidFill>
              </a:rPr>
              <a:t>Entity Lifecycle</a:t>
            </a:r>
          </a:p>
        </p:txBody>
      </p:sp>
      <p:sp>
        <p:nvSpPr>
          <p:cNvPr id="33794" name="Oval 2"/>
          <p:cNvSpPr>
            <a:spLocks noChangeArrowheads="1"/>
          </p:cNvSpPr>
          <p:nvPr/>
        </p:nvSpPr>
        <p:spPr bwMode="auto">
          <a:xfrm>
            <a:off x="1003524" y="3225448"/>
            <a:ext cx="2599877" cy="911931"/>
          </a:xfrm>
          <a:prstGeom prst="ellipse">
            <a:avLst/>
          </a:prstGeom>
          <a:solidFill>
            <a:srgbClr val="CCEC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AU" sz="3600">
                <a:solidFill>
                  <a:schemeClr val="tx1"/>
                </a:solidFill>
              </a:rPr>
              <a:t>managed</a:t>
            </a:r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5472684" y="3195285"/>
            <a:ext cx="2527745" cy="911931"/>
          </a:xfrm>
          <a:prstGeom prst="ellipse">
            <a:avLst/>
          </a:prstGeom>
          <a:solidFill>
            <a:srgbClr val="CCEC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AU" sz="3600">
                <a:solidFill>
                  <a:schemeClr val="tx1"/>
                </a:solidFill>
              </a:rPr>
              <a:t>removed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5044630" y="1610960"/>
            <a:ext cx="1337566" cy="911931"/>
          </a:xfrm>
          <a:prstGeom prst="ellipse">
            <a:avLst/>
          </a:prstGeom>
          <a:solidFill>
            <a:srgbClr val="CCEC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AU" sz="360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2684463" y="4924073"/>
            <a:ext cx="2563812" cy="911931"/>
          </a:xfrm>
          <a:prstGeom prst="ellipse">
            <a:avLst/>
          </a:prstGeom>
          <a:solidFill>
            <a:srgbClr val="CCEC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AU" sz="3600">
                <a:solidFill>
                  <a:schemeClr val="tx1"/>
                </a:solidFill>
              </a:rPr>
              <a:t>detached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8027988" y="1557338"/>
            <a:ext cx="111601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AU" sz="2000">
                <a:solidFill>
                  <a:schemeClr val="tx1"/>
                </a:solidFill>
              </a:rPr>
              <a:t>new()</a:t>
            </a:r>
          </a:p>
        </p:txBody>
      </p:sp>
      <p:cxnSp>
        <p:nvCxnSpPr>
          <p:cNvPr id="33799" name="AutoShape 7"/>
          <p:cNvCxnSpPr>
            <a:cxnSpLocks noChangeShapeType="1"/>
            <a:stCxn id="33798" idx="1"/>
            <a:endCxn id="33796" idx="6"/>
          </p:cNvCxnSpPr>
          <p:nvPr/>
        </p:nvCxnSpPr>
        <p:spPr bwMode="auto">
          <a:xfrm flipH="1">
            <a:off x="6382196" y="1756569"/>
            <a:ext cx="1645792" cy="310357"/>
          </a:xfrm>
          <a:prstGeom prst="straightConnector1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00" name="AutoShape 8"/>
          <p:cNvCxnSpPr>
            <a:cxnSpLocks noChangeShapeType="1"/>
            <a:stCxn id="33796" idx="3"/>
            <a:endCxn id="33794" idx="7"/>
          </p:cNvCxnSpPr>
          <p:nvPr/>
        </p:nvCxnSpPr>
        <p:spPr bwMode="auto">
          <a:xfrm flipH="1">
            <a:off x="3222658" y="2389342"/>
            <a:ext cx="2017854" cy="969655"/>
          </a:xfrm>
          <a:prstGeom prst="straightConnector1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01" name="AutoShape 9"/>
          <p:cNvCxnSpPr>
            <a:cxnSpLocks noChangeShapeType="1"/>
            <a:stCxn id="33794" idx="7"/>
            <a:endCxn id="33795" idx="1"/>
          </p:cNvCxnSpPr>
          <p:nvPr/>
        </p:nvCxnSpPr>
        <p:spPr bwMode="auto">
          <a:xfrm flipV="1">
            <a:off x="3222658" y="3328834"/>
            <a:ext cx="2620206" cy="30163"/>
          </a:xfrm>
          <a:prstGeom prst="straightConnector1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02" name="AutoShape 10"/>
          <p:cNvCxnSpPr>
            <a:cxnSpLocks noChangeShapeType="1"/>
            <a:stCxn id="33795" idx="2"/>
            <a:endCxn id="33794" idx="6"/>
          </p:cNvCxnSpPr>
          <p:nvPr/>
        </p:nvCxnSpPr>
        <p:spPr bwMode="auto">
          <a:xfrm flipH="1">
            <a:off x="3603401" y="3651251"/>
            <a:ext cx="1869283" cy="30163"/>
          </a:xfrm>
          <a:prstGeom prst="straightConnector1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03" name="AutoShape 11"/>
          <p:cNvCxnSpPr>
            <a:cxnSpLocks noChangeShapeType="1"/>
            <a:stCxn id="33794" idx="5"/>
            <a:endCxn id="33797" idx="0"/>
          </p:cNvCxnSpPr>
          <p:nvPr/>
        </p:nvCxnSpPr>
        <p:spPr bwMode="auto">
          <a:xfrm>
            <a:off x="3222658" y="4003830"/>
            <a:ext cx="743711" cy="920243"/>
          </a:xfrm>
          <a:prstGeom prst="straightConnector1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04" name="AutoShape 12"/>
          <p:cNvCxnSpPr>
            <a:cxnSpLocks noChangeShapeType="1"/>
            <a:stCxn id="33797" idx="1"/>
            <a:endCxn id="33794" idx="4"/>
          </p:cNvCxnSpPr>
          <p:nvPr/>
        </p:nvCxnSpPr>
        <p:spPr bwMode="auto">
          <a:xfrm flipH="1" flipV="1">
            <a:off x="2303463" y="4137379"/>
            <a:ext cx="756462" cy="920243"/>
          </a:xfrm>
          <a:prstGeom prst="straightConnector1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05" name="AutoShape 13"/>
          <p:cNvCxnSpPr>
            <a:cxnSpLocks noChangeShapeType="1"/>
            <a:stCxn id="33794" idx="0"/>
            <a:endCxn id="33794" idx="2"/>
          </p:cNvCxnSpPr>
          <p:nvPr/>
        </p:nvCxnSpPr>
        <p:spPr bwMode="auto">
          <a:xfrm rot="16200000" flipH="1" flipV="1">
            <a:off x="1425511" y="2803461"/>
            <a:ext cx="455966" cy="1299939"/>
          </a:xfrm>
          <a:prstGeom prst="curvedConnector4">
            <a:avLst>
              <a:gd name="adj1" fmla="val -50135"/>
              <a:gd name="adj2" fmla="val 117585"/>
            </a:avLst>
          </a:prstGeom>
          <a:noFill/>
          <a:ln w="9360">
            <a:solidFill>
              <a:srgbClr val="FFFFFF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1476375" y="4581525"/>
            <a:ext cx="111601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AU" sz="2000">
                <a:solidFill>
                  <a:schemeClr val="tx1"/>
                </a:solidFill>
              </a:rPr>
              <a:t>merge()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4284663" y="2924175"/>
            <a:ext cx="11160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AU" sz="2000">
                <a:solidFill>
                  <a:schemeClr val="tx1"/>
                </a:solidFill>
              </a:rPr>
              <a:t>remove()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779838" y="2276475"/>
            <a:ext cx="11160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AU" sz="2000">
                <a:solidFill>
                  <a:schemeClr val="tx1"/>
                </a:solidFill>
              </a:rPr>
              <a:t>persist()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140200" y="3716338"/>
            <a:ext cx="111601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AU" sz="2000">
                <a:solidFill>
                  <a:schemeClr val="tx1"/>
                </a:solidFill>
              </a:rPr>
              <a:t>persist()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0" y="2636838"/>
            <a:ext cx="111601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AU" sz="2000">
                <a:solidFill>
                  <a:schemeClr val="tx1"/>
                </a:solidFill>
              </a:rPr>
              <a:t>refresh()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3708400" y="4437063"/>
            <a:ext cx="223361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AU" sz="2000" i="1">
                <a:solidFill>
                  <a:schemeClr val="tx1"/>
                </a:solidFill>
              </a:rPr>
              <a:t>End of context</a:t>
            </a:r>
          </a:p>
        </p:txBody>
      </p:sp>
    </p:spTree>
    <p:extLst>
      <p:ext uri="{BB962C8B-B14F-4D97-AF65-F5344CB8AC3E}">
        <p14:creationId xmlns:p14="http://schemas.microsoft.com/office/powerpoint/2010/main" val="2477803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dirty="0"/>
              <a:t>Entity Lifecycle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648" y="1628800"/>
            <a:ext cx="7855024" cy="4521128"/>
          </a:xfrm>
          <a:ln/>
        </p:spPr>
        <p:txBody>
          <a:bodyPr>
            <a:noAutofit/>
          </a:bodyPr>
          <a:lstStyle/>
          <a:p>
            <a:pPr marL="341313" indent="-341313">
              <a:spcAft>
                <a:spcPts val="400"/>
              </a:spcAft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/>
              <a:t>New</a:t>
            </a:r>
          </a:p>
          <a:p>
            <a:pPr marL="798513" lvl="1" indent="-341313">
              <a:spcAft>
                <a:spcPts val="400"/>
              </a:spcAft>
              <a:buClr>
                <a:schemeClr val="accent2"/>
              </a:buClr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entity is instantiated but not associated with persistence context</a:t>
            </a:r>
          </a:p>
          <a:p>
            <a:pPr marL="798513" lvl="1" indent="-341313">
              <a:spcAft>
                <a:spcPts val="400"/>
              </a:spcAft>
              <a:buClr>
                <a:schemeClr val="accent2"/>
              </a:buClr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not linked to database</a:t>
            </a:r>
          </a:p>
          <a:p>
            <a:pPr marL="341313" indent="-341313">
              <a:spcAft>
                <a:spcPts val="400"/>
              </a:spcAft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/>
              <a:t>Managed</a:t>
            </a:r>
          </a:p>
          <a:p>
            <a:pPr marL="798513" lvl="1" indent="-341313">
              <a:spcAft>
                <a:spcPts val="400"/>
              </a:spcAft>
              <a:buClr>
                <a:schemeClr val="accent2"/>
              </a:buClr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associated with persistence context</a:t>
            </a:r>
          </a:p>
          <a:p>
            <a:pPr marL="798513" lvl="1" indent="-341313">
              <a:spcAft>
                <a:spcPts val="400"/>
              </a:spcAft>
              <a:buClr>
                <a:schemeClr val="accent2"/>
              </a:buClr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changes get synchronized with database</a:t>
            </a:r>
          </a:p>
          <a:p>
            <a:pPr marL="341313" indent="-341313">
              <a:spcAft>
                <a:spcPts val="400"/>
              </a:spcAft>
              <a:buFont typeface="Tahoma" panose="020B060403050404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8301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Entity Lifecycle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1313" indent="-341313">
              <a:spcAft>
                <a:spcPts val="400"/>
              </a:spcAft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/>
              <a:t>Detached</a:t>
            </a:r>
          </a:p>
          <a:p>
            <a:pPr marL="798513" lvl="1" indent="-341313">
              <a:spcAft>
                <a:spcPts val="400"/>
              </a:spcAft>
              <a:buClr>
                <a:schemeClr val="accent2"/>
              </a:buClr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has an id, but not connected to database</a:t>
            </a:r>
          </a:p>
          <a:p>
            <a:pPr marL="341313" indent="-341313">
              <a:spcAft>
                <a:spcPts val="400"/>
              </a:spcAft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/>
              <a:t>Removed</a:t>
            </a:r>
          </a:p>
          <a:p>
            <a:pPr marL="798513" lvl="1" indent="-341313">
              <a:spcAft>
                <a:spcPts val="400"/>
              </a:spcAft>
              <a:buClr>
                <a:schemeClr val="accent2"/>
              </a:buClr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associated with persistence context, but underlying row will be deleted.</a:t>
            </a:r>
          </a:p>
          <a:p>
            <a:pPr marL="341313" indent="-341313">
              <a:spcAft>
                <a:spcPts val="400"/>
              </a:spcAft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State of persistent entities is synchronized to the database when the transaction commits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fld id="{2DBED08B-6A66-4A62-8141-F82260D6DDC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03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dirty="0"/>
              <a:t>Entity Manager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648" y="1628800"/>
            <a:ext cx="7927032" cy="5112568"/>
          </a:xfrm>
          <a:ln/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err="1"/>
              <a:t>EntityManager</a:t>
            </a:r>
            <a:r>
              <a:rPr lang="en-US" sz="2800" dirty="0"/>
              <a:t> API:</a:t>
            </a:r>
          </a:p>
          <a:p>
            <a:pPr marL="914400" lvl="1" indent="-4572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/>
              <a:t>creates</a:t>
            </a:r>
            <a:r>
              <a:rPr lang="en-US" sz="2800" dirty="0"/>
              <a:t> and </a:t>
            </a:r>
            <a:r>
              <a:rPr lang="en-US" sz="2800" u="sng" dirty="0"/>
              <a:t>removes</a:t>
            </a:r>
            <a:r>
              <a:rPr lang="en-US" sz="2800" dirty="0"/>
              <a:t> persistent entity instances</a:t>
            </a:r>
          </a:p>
          <a:p>
            <a:pPr marL="914400" lvl="1" indent="-4572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sng" dirty="0"/>
              <a:t>finds</a:t>
            </a:r>
            <a:r>
              <a:rPr lang="en-US" sz="2800" dirty="0"/>
              <a:t> entities by the entity’s primary key</a:t>
            </a:r>
          </a:p>
          <a:p>
            <a:pPr marL="914400" lvl="1" indent="-4572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allows </a:t>
            </a:r>
            <a:r>
              <a:rPr lang="en-US" sz="2800" u="sng" dirty="0"/>
              <a:t>queries</a:t>
            </a:r>
            <a:r>
              <a:rPr lang="en-US" sz="2800" dirty="0"/>
              <a:t> to be run on entities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Two types of </a:t>
            </a:r>
            <a:r>
              <a:rPr lang="en-US" sz="2800" dirty="0" err="1"/>
              <a:t>EntityManagers</a:t>
            </a:r>
            <a:r>
              <a:rPr lang="en-US" sz="2800" dirty="0"/>
              <a:t>:</a:t>
            </a:r>
          </a:p>
          <a:p>
            <a:pPr marL="914400" lvl="1" indent="-4572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/>
              <a:t>Application-Managed</a:t>
            </a:r>
            <a:r>
              <a:rPr lang="en-US" sz="2800" dirty="0"/>
              <a:t> </a:t>
            </a:r>
            <a:r>
              <a:rPr lang="en-US" sz="2800" dirty="0" err="1"/>
              <a:t>EntityManagers</a:t>
            </a:r>
            <a:endParaRPr lang="en-US" sz="2800" dirty="0"/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err="1"/>
              <a:t>ie</a:t>
            </a:r>
            <a:r>
              <a:rPr lang="en-US" sz="2800" dirty="0"/>
              <a:t>: run via Java SE</a:t>
            </a:r>
          </a:p>
          <a:p>
            <a:pPr marL="914400" lvl="1" indent="-4572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/>
              <a:t>Container-Managed</a:t>
            </a:r>
            <a:r>
              <a:rPr lang="en-US" sz="2800" dirty="0"/>
              <a:t> </a:t>
            </a:r>
            <a:r>
              <a:rPr lang="en-US" sz="2800" dirty="0" err="1"/>
              <a:t>EntityManagers</a:t>
            </a:r>
            <a:endParaRPr lang="en-US" sz="2800" dirty="0"/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err="1"/>
              <a:t>ie</a:t>
            </a:r>
            <a:r>
              <a:rPr lang="en-US" sz="2800" dirty="0"/>
              <a:t>: run via Java EE Container </a:t>
            </a:r>
            <a:r>
              <a:rPr lang="en-US" sz="2800" dirty="0" err="1"/>
              <a:t>eg</a:t>
            </a:r>
            <a:r>
              <a:rPr lang="en-US" sz="2800" dirty="0"/>
              <a:t>: Glassfish</a:t>
            </a:r>
          </a:p>
        </p:txBody>
      </p:sp>
    </p:spTree>
    <p:extLst>
      <p:ext uri="{BB962C8B-B14F-4D97-AF65-F5344CB8AC3E}">
        <p14:creationId xmlns:p14="http://schemas.microsoft.com/office/powerpoint/2010/main" val="13316178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dirty="0"/>
              <a:t>Application-Managed </a:t>
            </a:r>
            <a:r>
              <a:rPr lang="en-AU" dirty="0" err="1"/>
              <a:t>EntityManager</a:t>
            </a:r>
            <a:endParaRPr lang="en-A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28800"/>
            <a:ext cx="8034338" cy="3887348"/>
          </a:xfrm>
          <a:ln/>
        </p:spPr>
        <p:txBody>
          <a:bodyPr>
            <a:normAutofit/>
          </a:bodyPr>
          <a:lstStyle/>
          <a:p>
            <a:pPr marL="341313" indent="-341313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dirty="0"/>
              <a:t>Applications manage their own transactions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23850" y="2276872"/>
            <a:ext cx="8243888" cy="4589463"/>
          </a:xfrm>
          <a:prstGeom prst="rect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PersistenceProgram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emf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Persistence.createEntityManagerFactory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SomePUnit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emf.createEntityManager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().begin();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Perform finds, execute queries,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update entities, etc.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().commit();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em.close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emf.close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7350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dirty="0"/>
              <a:t>Container-Managed </a:t>
            </a:r>
            <a:r>
              <a:rPr lang="en-AU" dirty="0" err="1"/>
              <a:t>EntityManager</a:t>
            </a:r>
            <a:endParaRPr lang="en-AU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648" y="1628800"/>
            <a:ext cx="7783016" cy="3599316"/>
          </a:xfrm>
          <a:ln/>
        </p:spPr>
        <p:txBody>
          <a:bodyPr>
            <a:normAutofit/>
          </a:bodyPr>
          <a:lstStyle/>
          <a:p>
            <a:pPr marL="341313" indent="-341313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Containers provide naming and transaction services for JPA</a:t>
            </a:r>
          </a:p>
          <a:p>
            <a:pPr marL="341313" indent="-341313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JPA relies on the container to insert the actual reference to the </a:t>
            </a:r>
            <a:r>
              <a:rPr lang="en-US" sz="2800" dirty="0" err="1"/>
              <a:t>EntityManager</a:t>
            </a:r>
            <a:r>
              <a:rPr lang="en-US" sz="2800" dirty="0"/>
              <a:t> for the current context via </a:t>
            </a:r>
            <a:r>
              <a:rPr lang="en-US" sz="2800" b="1" i="1" dirty="0"/>
              <a:t>dependency injection</a:t>
            </a:r>
          </a:p>
          <a:p>
            <a:pPr marL="341313" indent="-341313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Use the Java annotations to do this</a:t>
            </a:r>
          </a:p>
        </p:txBody>
      </p:sp>
    </p:spTree>
    <p:extLst>
      <p:ext uri="{BB962C8B-B14F-4D97-AF65-F5344CB8AC3E}">
        <p14:creationId xmlns:p14="http://schemas.microsoft.com/office/powerpoint/2010/main" val="642488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Container-Managed </a:t>
            </a:r>
            <a:r>
              <a:rPr lang="en-US" dirty="0" err="1">
                <a:solidFill>
                  <a:schemeClr val="tx1"/>
                </a:solidFill>
              </a:rPr>
              <a:t>EntityManagers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84073" y="1620099"/>
            <a:ext cx="8210550" cy="4404495"/>
          </a:xfrm>
          <a:ln/>
        </p:spPr>
        <p:txBody>
          <a:bodyPr>
            <a:normAutofit/>
          </a:bodyPr>
          <a:lstStyle/>
          <a:p>
            <a:pPr marL="777875" lvl="1" indent="-457200">
              <a:spcBef>
                <a:spcPts val="600"/>
              </a:spcBef>
              <a:buClr>
                <a:schemeClr val="accent2"/>
              </a:buCl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800" dirty="0"/>
              <a:t>An </a:t>
            </a:r>
            <a:r>
              <a:rPr lang="en-US" sz="2800" dirty="0" err="1"/>
              <a:t>EntityManager</a:t>
            </a:r>
            <a:r>
              <a:rPr lang="en-US" sz="2800" dirty="0"/>
              <a:t> with a transactional persistence context can be </a:t>
            </a:r>
            <a:r>
              <a:rPr lang="en-US" sz="2800" b="1" u="sng" dirty="0"/>
              <a:t>injected</a:t>
            </a:r>
            <a:r>
              <a:rPr lang="en-US" sz="2800" dirty="0"/>
              <a:t> by using the </a:t>
            </a:r>
            <a:r>
              <a:rPr lang="en-US" sz="2800" b="1" dirty="0">
                <a:latin typeface="Courier New" panose="02070309020205020404" pitchFamily="49" charset="0"/>
              </a:rPr>
              <a:t>@</a:t>
            </a:r>
            <a:r>
              <a:rPr lang="en-US" sz="2800" b="1" dirty="0" err="1">
                <a:latin typeface="Courier New" panose="02070309020205020404" pitchFamily="49" charset="0"/>
              </a:rPr>
              <a:t>PersistenceContext</a:t>
            </a:r>
            <a:r>
              <a:rPr lang="en-US" sz="2800" dirty="0"/>
              <a:t> annotation 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50825" y="3822347"/>
            <a:ext cx="8243888" cy="1910909"/>
          </a:xfrm>
          <a:prstGeom prst="rect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unitName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SomePUnit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Perform finds, execute queries,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update entities, etc.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em.close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9940" name="AutoShape 4"/>
          <p:cNvSpPr>
            <a:spLocks/>
          </p:cNvSpPr>
          <p:nvPr/>
        </p:nvSpPr>
        <p:spPr bwMode="auto">
          <a:xfrm>
            <a:off x="6659563" y="3964086"/>
            <a:ext cx="2084387" cy="1481138"/>
          </a:xfrm>
          <a:prstGeom prst="borderCallout2">
            <a:avLst>
              <a:gd name="adj1" fmla="val 7718"/>
              <a:gd name="adj2" fmla="val -3657"/>
              <a:gd name="adj3" fmla="val 7718"/>
              <a:gd name="adj4" fmla="val -3657"/>
              <a:gd name="adj5" fmla="val 22185"/>
              <a:gd name="adj6" fmla="val -159102"/>
            </a:avLst>
          </a:prstGeom>
          <a:solidFill>
            <a:srgbClr val="FF9900"/>
          </a:solidFill>
          <a:ln w="12600">
            <a:solidFill>
              <a:srgbClr val="FFFF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container  inserts reference to the container's EntityManager</a:t>
            </a:r>
          </a:p>
        </p:txBody>
      </p:sp>
    </p:spTree>
    <p:extLst>
      <p:ext uri="{BB962C8B-B14F-4D97-AF65-F5344CB8AC3E}">
        <p14:creationId xmlns:p14="http://schemas.microsoft.com/office/powerpoint/2010/main" val="2482371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Operations on Entity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b="1" dirty="0">
                <a:latin typeface="Courier New" panose="02070309020205020404" pitchFamily="49" charset="0"/>
              </a:rPr>
              <a:t>persist()</a:t>
            </a:r>
          </a:p>
          <a:p>
            <a:pPr marL="731837" lvl="2" indent="-457200">
              <a:buFont typeface="Arial" panose="020B0604020202020204" pitchFamily="34" charset="0"/>
              <a:buChar char="•"/>
              <a:tabLst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dirty="0"/>
              <a:t>Save the entity into the </a:t>
            </a:r>
            <a:r>
              <a:rPr lang="en-AU" sz="2800" dirty="0" err="1"/>
              <a:t>db</a:t>
            </a:r>
            <a:endParaRPr lang="en-AU" sz="2800" dirty="0"/>
          </a:p>
          <a:p>
            <a:pPr marL="457200" lvl="1" indent="-45720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b="1" dirty="0">
                <a:latin typeface="Courier New" panose="02070309020205020404" pitchFamily="49" charset="0"/>
              </a:rPr>
              <a:t>remove()</a:t>
            </a:r>
          </a:p>
          <a:p>
            <a:pPr marL="731837" lvl="2" indent="-457200">
              <a:buFont typeface="Arial" panose="020B0604020202020204" pitchFamily="34" charset="0"/>
              <a:buChar char="•"/>
              <a:tabLst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dirty="0"/>
              <a:t>Delete the entity from the </a:t>
            </a:r>
            <a:r>
              <a:rPr lang="en-AU" sz="2800" dirty="0" err="1"/>
              <a:t>db</a:t>
            </a:r>
            <a:endParaRPr lang="en-AU" sz="2800" dirty="0"/>
          </a:p>
          <a:p>
            <a:pPr marL="457200" lvl="1" indent="-45720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b="1" dirty="0">
                <a:latin typeface="Courier New" panose="02070309020205020404" pitchFamily="49" charset="0"/>
              </a:rPr>
              <a:t>refresh()</a:t>
            </a:r>
          </a:p>
          <a:p>
            <a:pPr marL="731837" lvl="2" indent="-457200">
              <a:buFont typeface="Arial" panose="020B0604020202020204" pitchFamily="34" charset="0"/>
              <a:buChar char="•"/>
              <a:tabLst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dirty="0"/>
              <a:t>Reload the entity state from the </a:t>
            </a:r>
            <a:r>
              <a:rPr lang="en-AU" sz="2800" dirty="0" err="1"/>
              <a:t>db</a:t>
            </a:r>
            <a:endParaRPr lang="en-AU" sz="2800" dirty="0"/>
          </a:p>
          <a:p>
            <a:pPr marL="457200" lvl="1" indent="-45720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b="1" dirty="0">
                <a:latin typeface="Courier New" panose="02070309020205020404" pitchFamily="49" charset="0"/>
              </a:rPr>
              <a:t>merge()</a:t>
            </a:r>
          </a:p>
          <a:p>
            <a:pPr marL="731837" lvl="2" indent="-457200">
              <a:buFont typeface="Arial" panose="020B0604020202020204" pitchFamily="34" charset="0"/>
              <a:buChar char="•"/>
              <a:tabLst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dirty="0"/>
              <a:t>Synchronize a detached entity with the p/c</a:t>
            </a:r>
          </a:p>
          <a:p>
            <a:pPr marL="457200" lvl="1" indent="-45720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b="1" dirty="0">
                <a:latin typeface="Courier New" panose="02070309020205020404" pitchFamily="49" charset="0"/>
              </a:rPr>
              <a:t>find()</a:t>
            </a:r>
          </a:p>
          <a:p>
            <a:pPr marL="731837" lvl="2" indent="-457200">
              <a:buFont typeface="Arial" panose="020B0604020202020204" pitchFamily="34" charset="0"/>
              <a:buChar char="•"/>
              <a:tabLst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dirty="0"/>
              <a:t>Find by primary key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fld id="{2DBED08B-6A66-4A62-8141-F82260D6DDC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8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Operations on Entity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457200" lvl="1" indent="-45720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b="1" dirty="0" err="1">
                <a:latin typeface="Courier New" panose="02070309020205020404" pitchFamily="49" charset="0"/>
              </a:rPr>
              <a:t>createQuery</a:t>
            </a:r>
            <a:r>
              <a:rPr lang="en-AU" sz="2800" b="1" dirty="0">
                <a:latin typeface="Courier New" panose="02070309020205020404" pitchFamily="49" charset="0"/>
              </a:rPr>
              <a:t>()</a:t>
            </a:r>
            <a:endParaRPr lang="en-AU" sz="2800" b="1" dirty="0"/>
          </a:p>
          <a:p>
            <a:pPr marL="731837" lvl="2" indent="-457200">
              <a:buFont typeface="Arial" panose="020B0604020202020204" pitchFamily="34" charset="0"/>
              <a:buChar char="•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dirty="0"/>
              <a:t>Create query using dynamic JPQL</a:t>
            </a:r>
          </a:p>
          <a:p>
            <a:pPr marL="457200" lvl="1" indent="-45720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b="1" dirty="0" err="1">
                <a:latin typeface="Courier New" panose="02070309020205020404" pitchFamily="49" charset="0"/>
              </a:rPr>
              <a:t>createNamedQuery</a:t>
            </a:r>
            <a:r>
              <a:rPr lang="en-AU" sz="2800" b="1" dirty="0">
                <a:latin typeface="Courier New" panose="02070309020205020404" pitchFamily="49" charset="0"/>
              </a:rPr>
              <a:t>()</a:t>
            </a:r>
          </a:p>
          <a:p>
            <a:pPr marL="731837" lvl="2" indent="-457200">
              <a:buFont typeface="Arial" panose="020B0604020202020204" pitchFamily="34" charset="0"/>
              <a:buChar char="•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dirty="0"/>
              <a:t>Create a predefined query</a:t>
            </a:r>
          </a:p>
          <a:p>
            <a:pPr marL="457200" lvl="1" indent="-45720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b="1" dirty="0" err="1">
                <a:latin typeface="Courier New" panose="02070309020205020404" pitchFamily="49" charset="0"/>
              </a:rPr>
              <a:t>createNativeQuery</a:t>
            </a:r>
            <a:r>
              <a:rPr lang="en-AU" sz="2800" b="1" dirty="0">
                <a:latin typeface="Courier New" panose="02070309020205020404" pitchFamily="49" charset="0"/>
              </a:rPr>
              <a:t>()</a:t>
            </a:r>
          </a:p>
          <a:p>
            <a:pPr marL="731837" lvl="2" indent="-457200">
              <a:buFont typeface="Arial" panose="020B0604020202020204" pitchFamily="34" charset="0"/>
              <a:buChar char="•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dirty="0"/>
              <a:t>Create a native "pure" SQL query. </a:t>
            </a:r>
          </a:p>
          <a:p>
            <a:pPr marL="731837" lvl="2" indent="-457200">
              <a:buFont typeface="Arial" panose="020B0604020202020204" pitchFamily="34" charset="0"/>
              <a:buChar char="•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dirty="0"/>
              <a:t>Can also call stored procedures.</a:t>
            </a:r>
          </a:p>
          <a:p>
            <a:pPr marL="731837" lvl="2" indent="-457200">
              <a:buFont typeface="Arial" panose="020B0604020202020204" pitchFamily="34" charset="0"/>
              <a:buChar char="•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endParaRPr lang="en-AU" sz="2800" dirty="0"/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fld id="{2DBED08B-6A66-4A62-8141-F82260D6DDC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07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Operations on Entity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1" indent="-45720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b="1" dirty="0">
                <a:latin typeface="Courier New" panose="02070309020205020404" pitchFamily="49" charset="0"/>
              </a:rPr>
              <a:t>contains()</a:t>
            </a:r>
          </a:p>
          <a:p>
            <a:pPr marL="731837" lvl="2" indent="-457200">
              <a:buFont typeface="Arial" panose="020B0604020202020204" pitchFamily="34" charset="0"/>
              <a:buChar char="•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dirty="0"/>
              <a:t>Is entity is managed by p/c ?</a:t>
            </a:r>
          </a:p>
          <a:p>
            <a:pPr marL="457200" lvl="1" indent="-457200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b="1" dirty="0">
                <a:latin typeface="Courier New" panose="02070309020205020404" pitchFamily="49" charset="0"/>
              </a:rPr>
              <a:t>flush()</a:t>
            </a:r>
          </a:p>
          <a:p>
            <a:pPr marL="731837" lvl="2" indent="-457200">
              <a:buFont typeface="Arial" panose="020B0604020202020204" pitchFamily="34" charset="0"/>
              <a:buChar char="•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dirty="0"/>
              <a:t>Force synchronization of p/c to database</a:t>
            </a:r>
          </a:p>
          <a:p>
            <a:pPr marL="722313" lvl="1" indent="-269875">
              <a:spcBef>
                <a:spcPts val="500"/>
              </a:spcBef>
              <a:buClrTx/>
              <a:buFontTx/>
              <a:buNone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endParaRPr lang="en-AU" sz="2800" i="1" dirty="0"/>
          </a:p>
          <a:p>
            <a:pPr marL="722313" lvl="1" indent="-269875">
              <a:spcBef>
                <a:spcPts val="500"/>
              </a:spcBef>
              <a:buClrTx/>
              <a:buFontTx/>
              <a:buNone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</a:pPr>
            <a:r>
              <a:rPr lang="en-AU" sz="2800" i="1" dirty="0"/>
              <a:t>Note: p/c == the current persistence context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fld id="{2DBED08B-6A66-4A62-8141-F82260D6DDC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7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Relational Mismatch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675" indent="-342900">
              <a:spcBef>
                <a:spcPts val="500"/>
              </a:spcBef>
              <a:buFont typeface="Wingdings" panose="05000000000000000000" pitchFamily="2" charset="2"/>
              <a:buChar char="q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How to map class to table? 1:1? 1:n? </a:t>
            </a:r>
          </a:p>
          <a:p>
            <a:pPr marL="320675" indent="-342900">
              <a:spcBef>
                <a:spcPts val="500"/>
              </a:spcBef>
              <a:buFont typeface="Wingdings" panose="05000000000000000000" pitchFamily="2" charset="2"/>
              <a:buChar char="q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How to map columns to class properties?</a:t>
            </a:r>
          </a:p>
          <a:p>
            <a:pPr marL="320675" indent="-342900">
              <a:spcBef>
                <a:spcPts val="500"/>
              </a:spcBef>
              <a:buFont typeface="Wingdings" panose="05000000000000000000" pitchFamily="2" charset="2"/>
              <a:buChar char="q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BLOB support? Streaming?</a:t>
            </a:r>
          </a:p>
          <a:p>
            <a:pPr marL="320675" indent="-342900">
              <a:spcBef>
                <a:spcPts val="500"/>
              </a:spcBef>
              <a:buFont typeface="Wingdings" panose="05000000000000000000" pitchFamily="2" charset="2"/>
              <a:buChar char="q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How to do Object Oriented design here? </a:t>
            </a:r>
          </a:p>
          <a:p>
            <a:pPr marL="320675" indent="-342900">
              <a:spcBef>
                <a:spcPts val="500"/>
              </a:spcBef>
              <a:buFont typeface="Wingdings" panose="05000000000000000000" pitchFamily="2" charset="2"/>
              <a:buChar char="q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What about  inheritance? Abstraction? Re-use?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fld id="{2DBED08B-6A66-4A62-8141-F82260D6DD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89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dirty="0"/>
              <a:t>Persistence Units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dirty="0"/>
              <a:t>Defines a </a:t>
            </a:r>
            <a:r>
              <a:rPr lang="en-AU" sz="2800" u="sng" dirty="0"/>
              <a:t>set</a:t>
            </a:r>
            <a:r>
              <a:rPr lang="en-AU" sz="2800" dirty="0"/>
              <a:t> of all entity classes that are managed by </a:t>
            </a:r>
            <a:r>
              <a:rPr lang="en-AU" sz="2800" b="1" dirty="0" err="1">
                <a:latin typeface="Courier New" panose="02070309020205020404" pitchFamily="49" charset="0"/>
              </a:rPr>
              <a:t>EntityManager</a:t>
            </a:r>
            <a:r>
              <a:rPr lang="en-AU" sz="2800" b="1" dirty="0">
                <a:latin typeface="Courier New" panose="02070309020205020404" pitchFamily="49" charset="0"/>
              </a:rPr>
              <a:t> </a:t>
            </a:r>
            <a:r>
              <a:rPr lang="en-AU" sz="2800" dirty="0"/>
              <a:t>instances in an application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dirty="0"/>
              <a:t>Each persistence unit can have different providers and database drivers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dirty="0"/>
              <a:t>Persistence units are defined by the </a:t>
            </a:r>
            <a:r>
              <a:rPr lang="en-AU" sz="2800" b="1" u="sng" dirty="0">
                <a:latin typeface="Courier New" panose="02070309020205020404" pitchFamily="49" charset="0"/>
              </a:rPr>
              <a:t>persistence.xml</a:t>
            </a:r>
            <a:r>
              <a:rPr lang="en-AU" sz="2800" dirty="0"/>
              <a:t> configuration file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AU" sz="2800" dirty="0"/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380862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dirty="0">
                <a:solidFill>
                  <a:schemeClr val="tx1"/>
                </a:solidFill>
              </a:rPr>
              <a:t>persistence.xml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23811" y="1456792"/>
            <a:ext cx="8810752" cy="792088"/>
          </a:xfrm>
          <a:ln/>
        </p:spPr>
        <p:txBody>
          <a:bodyPr>
            <a:noAutofit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AU" sz="2800" dirty="0"/>
              <a:t>A </a:t>
            </a:r>
            <a:r>
              <a:rPr lang="en-AU" b="1" u="sng" dirty="0">
                <a:latin typeface="Courier New" panose="02070309020205020404" pitchFamily="49" charset="0"/>
              </a:rPr>
              <a:t>persistence.xml</a:t>
            </a:r>
            <a:r>
              <a:rPr lang="en-AU" sz="2800" dirty="0"/>
              <a:t> file defines one or more persistence units 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79512" y="2420888"/>
            <a:ext cx="8748588" cy="4454682"/>
          </a:xfrm>
          <a:prstGeom prst="rect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&lt;persistence&gt;</a:t>
            </a:r>
          </a:p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&lt;persistence-unit name="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SomePUnit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&lt;provider&gt;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org.hibernate.ejb.HibernatePersistence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&lt;/provider&gt;</a:t>
            </a:r>
            <a:b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&lt;class&gt;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myapp.MyEntity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&lt;/class&gt;</a:t>
            </a:r>
          </a:p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&lt;properties&gt;</a:t>
            </a:r>
          </a:p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&lt;property name="hibernate.connection.url"</a:t>
            </a:r>
          </a:p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value="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jdbc:oracle:thin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:@smaug.it.uts.edu.au:1522:ell"/&gt;</a:t>
            </a:r>
          </a:p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&lt;property name="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hibernate.connection.driver_class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value="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oracle.jdbc.driver.OracleDriver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&lt;property name="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hibernate.connection.username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value="user"/&gt;</a:t>
            </a:r>
          </a:p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&lt;property name="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hibernate.connection.password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value="password"/&gt;</a:t>
            </a:r>
          </a:p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&lt;/persistence-unit&gt;</a:t>
            </a:r>
          </a:p>
          <a:p>
            <a:pPr eaLnBrk="1" hangingPunct="1">
              <a:spcBef>
                <a:spcPts val="40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&lt;/persistence&gt;</a:t>
            </a:r>
          </a:p>
        </p:txBody>
      </p:sp>
    </p:spTree>
    <p:extLst>
      <p:ext uri="{BB962C8B-B14F-4D97-AF65-F5344CB8AC3E}">
        <p14:creationId xmlns:p14="http://schemas.microsoft.com/office/powerpoint/2010/main" val="2965090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dirty="0"/>
              <a:t>Transactions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  <a:ln/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Java Transaction API (JTA)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JPA transactions can be managed by: </a:t>
            </a:r>
          </a:p>
          <a:p>
            <a:pPr marL="914400" lvl="1" indent="-4572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the users application</a:t>
            </a:r>
          </a:p>
          <a:p>
            <a:pPr marL="914400" lvl="1" indent="-4572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a framework (such as Spring)</a:t>
            </a:r>
          </a:p>
          <a:p>
            <a:pPr marL="914400" lvl="1" indent="-4572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a Java EE container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Transactions can be controller in two ways:</a:t>
            </a:r>
          </a:p>
          <a:p>
            <a:pPr marL="914400" lvl="1" indent="-4572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application-managed entity manager</a:t>
            </a:r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container-managed entity manager</a:t>
            </a:r>
          </a:p>
          <a:p>
            <a:pPr marL="914400" lvl="1" indent="-457200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err="1"/>
              <a:t>EntityTransaction</a:t>
            </a:r>
            <a:r>
              <a:rPr lang="en-US" sz="2800" dirty="0"/>
              <a:t> API </a:t>
            </a:r>
          </a:p>
          <a:p>
            <a:pPr marL="1189037" lvl="2" indent="-457200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>
                <a:latin typeface="Courier New" panose="02070309020205020404" pitchFamily="49" charset="0"/>
              </a:rPr>
              <a:t>tx.begin</a:t>
            </a:r>
            <a:r>
              <a:rPr lang="en-US" b="1" dirty="0">
                <a:latin typeface="Courier New" panose="02070309020205020404" pitchFamily="49" charset="0"/>
              </a:rPr>
              <a:t>() </a:t>
            </a:r>
            <a:r>
              <a:rPr lang="en-US" b="1" dirty="0" err="1">
                <a:latin typeface="Courier New" panose="02070309020205020404" pitchFamily="49" charset="0"/>
              </a:rPr>
              <a:t>tx.commit</a:t>
            </a:r>
            <a:r>
              <a:rPr lang="en-US" b="1" dirty="0">
                <a:latin typeface="Courier New" panose="02070309020205020404" pitchFamily="49" charset="0"/>
              </a:rPr>
              <a:t>() </a:t>
            </a:r>
            <a:r>
              <a:rPr lang="en-US" b="1" dirty="0" err="1">
                <a:latin typeface="Courier New" panose="02070309020205020404" pitchFamily="49" charset="0"/>
              </a:rPr>
              <a:t>tx.rollback</a:t>
            </a:r>
            <a:r>
              <a:rPr lang="en-US" b="1" dirty="0"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3579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JPA exceptions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79512" y="1607344"/>
            <a:ext cx="8153400" cy="4495800"/>
          </a:xfrm>
          <a:ln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All exceptions 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	</a:t>
            </a:r>
            <a:r>
              <a:rPr lang="en-GB" sz="2800" dirty="0"/>
              <a:t>are unchecked 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Exceptions in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	</a:t>
            </a:r>
            <a:r>
              <a:rPr lang="en-GB" sz="2800" b="1" dirty="0" err="1">
                <a:latin typeface="Courier New" panose="02070309020205020404" pitchFamily="49" charset="0"/>
              </a:rPr>
              <a:t>javax.persistence</a:t>
            </a:r>
            <a:r>
              <a:rPr lang="en-GB" sz="2800" b="1" dirty="0">
                <a:latin typeface="Courier New" panose="02070309020205020404" pitchFamily="49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	</a:t>
            </a:r>
            <a:r>
              <a:rPr lang="en-GB" sz="2800" dirty="0"/>
              <a:t>package are 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	</a:t>
            </a:r>
            <a:r>
              <a:rPr lang="en-GB" sz="2800" dirty="0"/>
              <a:t>self-explanatory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10" y="1594946"/>
            <a:ext cx="39655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50974" y="6407944"/>
            <a:ext cx="76104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hlinkClick r:id="rId4"/>
              </a:rPr>
              <a:t>http://openjpa.apache.org/docs/openjpa-0.9.0-incubating/manual/manual.html</a:t>
            </a:r>
            <a:r>
              <a:rPr lang="en-US" sz="1300" b="1" dirty="0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3893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/>
              <a:t>Java Persistence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Java Persistence consists of three areas: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The Java Persistence API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The query language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Object/relational mapping metadata</a:t>
            </a:r>
          </a:p>
          <a:p>
            <a:pPr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JPA implementation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Reference implementation: </a:t>
            </a:r>
            <a:r>
              <a:rPr lang="en-US" sz="2800" dirty="0" err="1"/>
              <a:t>EclipseLink</a:t>
            </a:r>
            <a:r>
              <a:rPr lang="en-US" sz="2800" dirty="0"/>
              <a:t> (GlassFish project)</a:t>
            </a:r>
          </a:p>
          <a:p>
            <a:pPr lvl="2"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Hibernate-JPA, </a:t>
            </a:r>
            <a:r>
              <a:rPr lang="en-US" sz="2800" dirty="0" err="1"/>
              <a:t>OpenJPA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6144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dirty="0"/>
              <a:t>Java Persistence API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pPr marL="341313" indent="-341313">
              <a:buClr>
                <a:srgbClr val="FFFFFF"/>
              </a:buClr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javax.persistence.*</a:t>
            </a:r>
          </a:p>
          <a:p>
            <a:pPr marL="741363" lvl="1" indent="-284163">
              <a:buClr>
                <a:srgbClr val="FF9900"/>
              </a:buClr>
              <a:buFont typeface="Tahom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err="1"/>
              <a:t>EntityManager</a:t>
            </a:r>
            <a:endParaRPr lang="en-US" sz="2800" dirty="0"/>
          </a:p>
          <a:p>
            <a:pPr marL="741363" lvl="1" indent="-284163">
              <a:buClr>
                <a:srgbClr val="FF9900"/>
              </a:buClr>
              <a:buFont typeface="Tahom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err="1"/>
              <a:t>EntityManagerFactory</a:t>
            </a:r>
            <a:endParaRPr lang="en-US" sz="2800" dirty="0"/>
          </a:p>
          <a:p>
            <a:pPr marL="741363" lvl="1" indent="-284163">
              <a:buClr>
                <a:srgbClr val="FF9900"/>
              </a:buClr>
              <a:buFont typeface="Tahom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err="1"/>
              <a:t>EntityTransaction</a:t>
            </a:r>
            <a:endParaRPr lang="en-US" sz="2800" dirty="0"/>
          </a:p>
          <a:p>
            <a:pPr marL="741363" lvl="1" indent="-284163">
              <a:buClr>
                <a:srgbClr val="FF9900"/>
              </a:buClr>
              <a:buFont typeface="Tahom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Query</a:t>
            </a:r>
          </a:p>
          <a:p>
            <a:pPr marL="741363" lvl="1" indent="-284163">
              <a:buClr>
                <a:srgbClr val="FFFFFF"/>
              </a:buClr>
              <a:buFont typeface="Tahom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"</a:t>
            </a:r>
            <a:r>
              <a:rPr lang="en-US" sz="2800" i="1" dirty="0"/>
              <a:t>Entity</a:t>
            </a:r>
            <a:r>
              <a:rPr lang="en-US" sz="2800" dirty="0"/>
              <a:t>“</a:t>
            </a:r>
          </a:p>
          <a:p>
            <a:pPr marL="1198563" lvl="2" indent="-284163">
              <a:buClr>
                <a:srgbClr val="FFFFFF"/>
              </a:buClr>
              <a:buFont typeface="Tahom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Plain Old Java Objects (POJO)</a:t>
            </a:r>
          </a:p>
          <a:p>
            <a:pPr marL="341313" indent="-341313">
              <a:buClr>
                <a:srgbClr val="FFFFFF"/>
              </a:buClr>
              <a:buFont typeface="Tahoma" panose="020B060403050404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92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597496"/>
            <a:ext cx="8153400" cy="4495800"/>
          </a:xfrm>
        </p:spPr>
        <p:txBody>
          <a:bodyPr>
            <a:noAutofit/>
          </a:bodyPr>
          <a:lstStyle/>
          <a:p>
            <a:pPr>
              <a:spcBef>
                <a:spcPts val="65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E</a:t>
            </a:r>
            <a:r>
              <a:rPr lang="en-US" sz="2800" b="1" dirty="0"/>
              <a:t>ntity</a:t>
            </a:r>
            <a:r>
              <a:rPr lang="en-US" sz="2800" dirty="0"/>
              <a:t> is a plain old java object (POJO)</a:t>
            </a:r>
          </a:p>
          <a:p>
            <a:pPr>
              <a:spcBef>
                <a:spcPts val="65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/>
              <a:t>Class</a:t>
            </a:r>
            <a:r>
              <a:rPr lang="en-US" sz="2800" dirty="0"/>
              <a:t> represents a </a:t>
            </a:r>
            <a:r>
              <a:rPr lang="en-US" sz="2800" b="1" dirty="0"/>
              <a:t>table</a:t>
            </a:r>
            <a:r>
              <a:rPr lang="en-US" sz="2800" dirty="0"/>
              <a:t> in a relational database.</a:t>
            </a:r>
          </a:p>
          <a:p>
            <a:pPr>
              <a:spcBef>
                <a:spcPts val="65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/>
              <a:t>Instances</a:t>
            </a:r>
            <a:r>
              <a:rPr lang="en-US" sz="2800" dirty="0"/>
              <a:t> correspond to </a:t>
            </a:r>
            <a:r>
              <a:rPr lang="en-US" sz="2800" b="1" dirty="0"/>
              <a:t>rows</a:t>
            </a:r>
          </a:p>
          <a:p>
            <a:pPr>
              <a:spcBef>
                <a:spcPts val="65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Requirements: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annotated with the </a:t>
            </a:r>
            <a:r>
              <a:rPr lang="en-US" b="1" dirty="0" err="1">
                <a:latin typeface="Courier New" panose="02070309020205020404" pitchFamily="49" charset="0"/>
              </a:rPr>
              <a:t>javax.persistence.Entity</a:t>
            </a:r>
            <a:endParaRPr lang="en-US" b="1" dirty="0">
              <a:latin typeface="Courier New" panose="02070309020205020404" pitchFamily="49" charset="0"/>
            </a:endParaRP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Follows the rules for Java Beans</a:t>
            </a:r>
          </a:p>
          <a:p>
            <a:r>
              <a:rPr lang="en-CA" sz="2800" dirty="0"/>
              <a:t>Queries that return read-only beans do not require any annotations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fld id="{89F0569A-2B6A-4CC6-8508-7ACE1B54BD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2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dirty="0"/>
              <a:t>Requirements for Entities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May be </a:t>
            </a:r>
            <a:r>
              <a:rPr lang="en-US" sz="2800" b="1" dirty="0" err="1">
                <a:latin typeface="Courier New" panose="02070309020205020404" pitchFamily="49" charset="0"/>
              </a:rPr>
              <a:t>Serializable</a:t>
            </a:r>
            <a:r>
              <a:rPr lang="en-US" sz="2800" dirty="0"/>
              <a:t>, but not required</a:t>
            </a:r>
          </a:p>
          <a:p>
            <a:pPr marL="800100" lvl="1" indent="-342900">
              <a:spcBef>
                <a:spcPts val="55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Only needed if passed by value (in a remote call)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Entities may extend both entity and non-entity classes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Non-entity classes may extend entity classes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Persistent instance variables must be declared private, protected, or package-private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732240" y="116632"/>
            <a:ext cx="2229941" cy="1556453"/>
          </a:xfrm>
          <a:prstGeom prst="rect">
            <a:avLst/>
          </a:prstGeom>
          <a:solidFill>
            <a:schemeClr val="tx2">
              <a:lumMod val="50000"/>
            </a:schemeClr>
          </a:solidFill>
          <a:ln w="12600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Pct val="75000"/>
              <a:buFontTx/>
              <a:buNone/>
            </a:pPr>
            <a:r>
              <a:rPr lang="en-AU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@Entity</a:t>
            </a:r>
          </a:p>
          <a:p>
            <a:pPr eaLnBrk="1" hangingPunct="1">
              <a:spcBef>
                <a:spcPts val="600"/>
              </a:spcBef>
              <a:buClrTx/>
              <a:buSzPct val="75000"/>
              <a:buFontTx/>
              <a:buNone/>
            </a:pPr>
            <a:r>
              <a:rPr lang="en-AU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Person{</a:t>
            </a:r>
          </a:p>
          <a:p>
            <a:pPr eaLnBrk="1" hangingPunct="1">
              <a:spcBef>
                <a:spcPts val="600"/>
              </a:spcBef>
              <a:buClrTx/>
              <a:buSzPct val="75000"/>
              <a:buFontTx/>
              <a:buNone/>
            </a:pPr>
            <a:r>
              <a:rPr lang="en-AU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. . .</a:t>
            </a:r>
          </a:p>
          <a:p>
            <a:pPr eaLnBrk="1" hangingPunct="1">
              <a:spcBef>
                <a:spcPts val="600"/>
              </a:spcBef>
              <a:buClrTx/>
              <a:buSzPct val="75000"/>
              <a:buFontTx/>
              <a:buNone/>
            </a:pPr>
            <a:r>
              <a:rPr lang="en-AU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462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dirty="0"/>
              <a:t>Persistent Fields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648" y="1628800"/>
            <a:ext cx="8215064" cy="3599316"/>
          </a:xfrm>
          <a:ln/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Persistent state of an entity can be accessed through JavaBeans-style properties (getters/setters)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Supported types:</a:t>
            </a:r>
          </a:p>
          <a:p>
            <a:pPr marL="800100" lvl="1" indent="-342900">
              <a:spcBef>
                <a:spcPts val="55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primitive types, String, other </a:t>
            </a:r>
            <a:r>
              <a:rPr lang="en-US" sz="2800" dirty="0" err="1"/>
              <a:t>serializable</a:t>
            </a:r>
            <a:r>
              <a:rPr lang="en-US" sz="2800" dirty="0"/>
              <a:t> types, enumerated types</a:t>
            </a:r>
          </a:p>
          <a:p>
            <a:pPr marL="800100" lvl="1" indent="-342900">
              <a:spcBef>
                <a:spcPts val="55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other entities and/or collections of entities</a:t>
            </a:r>
          </a:p>
          <a:p>
            <a:pPr marL="800100" lvl="1" indent="-342900">
              <a:spcBef>
                <a:spcPts val="55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embeddable classes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Fields annotated with </a:t>
            </a:r>
            <a:r>
              <a:rPr lang="en-US" sz="2800" b="1" dirty="0">
                <a:latin typeface="Courier New" panose="02070309020205020404" pitchFamily="49" charset="0"/>
              </a:rPr>
              <a:t>@Transient</a:t>
            </a:r>
            <a:r>
              <a:rPr lang="en-US" sz="2800" dirty="0"/>
              <a:t> will not be persisted to the data store</a:t>
            </a:r>
          </a:p>
        </p:txBody>
      </p:sp>
    </p:spTree>
    <p:extLst>
      <p:ext uri="{BB962C8B-B14F-4D97-AF65-F5344CB8AC3E}">
        <p14:creationId xmlns:p14="http://schemas.microsoft.com/office/powerpoint/2010/main" val="2431557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/>
              <a:t>Primary Keys in Entities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rmAutofit/>
          </a:bodyPr>
          <a:lstStyle/>
          <a:p>
            <a:pPr marL="341313" indent="-341313">
              <a:spcBef>
                <a:spcPts val="600"/>
              </a:spcBef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800" dirty="0"/>
              <a:t>Each entity must have a unique object identifier (persistent identifier)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7544" y="2691654"/>
            <a:ext cx="7848600" cy="3787833"/>
          </a:xfrm>
          <a:prstGeom prst="rect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 marL="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lvl="1" indent="0" eaLnBrk="1" hangingPunct="1">
              <a:spcBef>
                <a:spcPts val="7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@Entity</a:t>
            </a:r>
          </a:p>
          <a:p>
            <a:pPr lvl="1" indent="0" eaLnBrk="1" hangingPunct="1">
              <a:spcBef>
                <a:spcPts val="7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public class Employee {</a:t>
            </a:r>
          </a:p>
          <a:p>
            <a:pPr lvl="1" indent="0" eaLnBrk="1" hangingPunct="1">
              <a:spcBef>
                <a:spcPts val="7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	@Id private </a:t>
            </a:r>
            <a:r>
              <a:rPr lang="en-GB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id;</a:t>
            </a:r>
          </a:p>
          <a:p>
            <a:pPr lvl="1" indent="0" eaLnBrk="1" hangingPunct="1">
              <a:spcBef>
                <a:spcPts val="7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	private String name;</a:t>
            </a:r>
          </a:p>
          <a:p>
            <a:pPr lvl="1" indent="0" eaLnBrk="1" hangingPunct="1">
              <a:spcBef>
                <a:spcPts val="7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	private Date age;</a:t>
            </a:r>
          </a:p>
          <a:p>
            <a:pPr lvl="1" indent="0" eaLnBrk="1" hangingPunct="1">
              <a:spcBef>
                <a:spcPts val="750"/>
              </a:spcBef>
              <a:buClrTx/>
              <a:buFontTx/>
              <a:buNone/>
            </a:pPr>
            <a:endParaRPr lang="en-GB" sz="18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lvl="1" indent="0" eaLnBrk="1" hangingPunct="1">
              <a:spcBef>
                <a:spcPts val="7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	public </a:t>
            </a:r>
            <a:r>
              <a:rPr lang="en-GB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getId</a:t>
            </a:r>
            <a:r>
              <a:rPr lang="en-GB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 { return id; }</a:t>
            </a:r>
          </a:p>
          <a:p>
            <a:pPr lvl="1" indent="0" eaLnBrk="1" hangingPunct="1">
              <a:spcBef>
                <a:spcPts val="7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	public void </a:t>
            </a:r>
            <a:r>
              <a:rPr lang="en-GB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setId</a:t>
            </a:r>
            <a:r>
              <a:rPr lang="en-GB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GB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id) { this.id = id; }</a:t>
            </a:r>
          </a:p>
          <a:p>
            <a:pPr lvl="1" indent="0" eaLnBrk="1" hangingPunct="1">
              <a:spcBef>
                <a:spcPts val="7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	. . . </a:t>
            </a:r>
          </a:p>
          <a:p>
            <a:pPr lvl="1" indent="0" eaLnBrk="1" hangingPunct="1">
              <a:spcBef>
                <a:spcPts val="750"/>
              </a:spcBef>
              <a:buClrTx/>
              <a:buFontTx/>
              <a:buNone/>
            </a:pPr>
            <a:r>
              <a:rPr lang="en-GB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7412" name="AutoShape 4"/>
          <p:cNvSpPr>
            <a:spLocks/>
          </p:cNvSpPr>
          <p:nvPr/>
        </p:nvSpPr>
        <p:spPr bwMode="auto">
          <a:xfrm>
            <a:off x="5868144" y="3356992"/>
            <a:ext cx="2227263" cy="609600"/>
          </a:xfrm>
          <a:prstGeom prst="borderCallout2">
            <a:avLst>
              <a:gd name="adj1" fmla="val 18519"/>
              <a:gd name="adj2" fmla="val -3421"/>
              <a:gd name="adj3" fmla="val 48822"/>
              <a:gd name="adj4" fmla="val -58576"/>
              <a:gd name="adj5" fmla="val 42449"/>
              <a:gd name="adj6" fmla="val -64861"/>
            </a:avLst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AU" sz="2800" dirty="0">
                <a:solidFill>
                  <a:srgbClr val="000000"/>
                </a:solidFill>
              </a:rPr>
              <a:t>Primary key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644008" y="3661792"/>
            <a:ext cx="136815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51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cordiaS13Template.potx" id="{6637BFCA-4054-4F44-9C54-2D4649CAB835}" vid="{6376D799-A6D5-4621-AE82-4CE99BAA98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4110</TotalTime>
  <Words>1291</Words>
  <Application>Microsoft Office PowerPoint</Application>
  <PresentationFormat>On-screen Show (4:3)</PresentationFormat>
  <Paragraphs>306</Paragraphs>
  <Slides>33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Courier New</vt:lpstr>
      <vt:lpstr>DejaVu Sans</vt:lpstr>
      <vt:lpstr>Droid Sans</vt:lpstr>
      <vt:lpstr>Lucida Console</vt:lpstr>
      <vt:lpstr>Tahoma</vt:lpstr>
      <vt:lpstr>Times New Roman</vt:lpstr>
      <vt:lpstr>Tw Cen MT</vt:lpstr>
      <vt:lpstr>Wingdings</vt:lpstr>
      <vt:lpstr>Wingdings 2</vt:lpstr>
      <vt:lpstr>Median</vt:lpstr>
      <vt:lpstr>Web Application Development With Java CEJV 559</vt:lpstr>
      <vt:lpstr>Object Relational Mismatch</vt:lpstr>
      <vt:lpstr>Object Relational Mismatch</vt:lpstr>
      <vt:lpstr>Java Persistence</vt:lpstr>
      <vt:lpstr>Java Persistence API</vt:lpstr>
      <vt:lpstr>Entities</vt:lpstr>
      <vt:lpstr>Requirements for Entities</vt:lpstr>
      <vt:lpstr>Persistent Fields</vt:lpstr>
      <vt:lpstr>Primary Keys in Entities</vt:lpstr>
      <vt:lpstr>Persistent Identity</vt:lpstr>
      <vt:lpstr>Identifier Generation</vt:lpstr>
      <vt:lpstr>Customizing the Entity Object </vt:lpstr>
      <vt:lpstr>Customizing the Entity Object </vt:lpstr>
      <vt:lpstr>Entity Relationships</vt:lpstr>
      <vt:lpstr>Entity Relation Attributes</vt:lpstr>
      <vt:lpstr>Entity Relation Attributes</vt:lpstr>
      <vt:lpstr>Managing Entities</vt:lpstr>
      <vt:lpstr>Persistence Context</vt:lpstr>
      <vt:lpstr>Entity Manager</vt:lpstr>
      <vt:lpstr>Entity Lifecycle</vt:lpstr>
      <vt:lpstr>Entity Lifecycle</vt:lpstr>
      <vt:lpstr>Entity Lifecycle</vt:lpstr>
      <vt:lpstr>Entity Manager</vt:lpstr>
      <vt:lpstr>Application-Managed EntityManager</vt:lpstr>
      <vt:lpstr>Container-Managed EntityManager</vt:lpstr>
      <vt:lpstr>Container-Managed EntityManagers</vt:lpstr>
      <vt:lpstr>Operations on Entity Objects</vt:lpstr>
      <vt:lpstr>Operations on Entity Objects</vt:lpstr>
      <vt:lpstr>Operations on Entity Objects</vt:lpstr>
      <vt:lpstr>Persistence Units</vt:lpstr>
      <vt:lpstr>persistence.xml</vt:lpstr>
      <vt:lpstr>Transactions</vt:lpstr>
      <vt:lpstr>JPA 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Fogel</dc:creator>
  <cp:lastModifiedBy>Ken Fogel</cp:lastModifiedBy>
  <cp:revision>380</cp:revision>
  <cp:lastPrinted>1601-01-01T00:00:00Z</cp:lastPrinted>
  <dcterms:created xsi:type="dcterms:W3CDTF">1601-01-01T00:00:00Z</dcterms:created>
  <dcterms:modified xsi:type="dcterms:W3CDTF">2018-03-12T22:30:36Z</dcterms:modified>
</cp:coreProperties>
</file>