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9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310" y="-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786E7-3E4F-4EC1-BB97-E2A8F7E33C91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98C1C-943E-45B1-8B65-C11C10F90A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82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5837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D78FC6-CE17-4259-A63C-DDFC12E048F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6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D682D7C-EE90-4BB6-B2F8-AE53AB7BD6C7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28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8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43FFC5F-5355-455F-91E9-4BF66C0774CD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39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3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7873E90-001D-4023-B4E1-9C14DADF5E9C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59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8D90D0B-7669-483E-AC4D-7B4B322EB803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543B763-9B6E-42C7-BE15-1FBE9B7B9E13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9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03302D9-9D18-472E-9A93-06D3F8D1B8D4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C6CA49-BFE7-4119-8B87-04B6B7B2AFDC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67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2D171AE-33DD-4E85-8FF9-5A75E6AB732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87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0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040D432-1E30-4E06-91D5-637AE5FF0218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98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39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BE1E280-16F7-41EC-8B2F-63607BA6BAD8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08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59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FC17AC1-64C8-44FE-A788-5B04ADEAD260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18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2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-9525" y="6053140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2359026" y="6043615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40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1AA392-196E-450C-A5DF-24C753F06B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6EC90-15BD-4983-BB42-741A94C5B2E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1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1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402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4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BB929E4-58EE-4EF6-BC57-AB3316D55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2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1AA392-196E-450C-A5DF-24C753F06B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0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BED08B-6A66-4A62-8141-F82260D6DD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F046E478-49A4-4F0D-B1A9-51FB1BEE9E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57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2AF7B4-49C8-45D9-8EC1-E1F06505B6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9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2D4183-1B39-4E58-A094-619776DC57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06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90FEA-6BC1-4543-B64B-143D5E70B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9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F0569A-2B6A-4CC6-8508-7ACE1B54BD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11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76B1-E7DC-404E-9C10-C4AC054091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8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BED08B-6A66-4A62-8141-F82260D6DD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3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F816F1D0-DC4F-4A73-97E5-7723992981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1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6EC90-15BD-4983-BB42-741A94C5B2E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53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BB929E4-58EE-4EF6-BC57-AB3316D55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40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295400" cy="701675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fld id="{F046E478-49A4-4F0D-B1A9-51FB1BEE9E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27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2AF7B4-49C8-45D9-8EC1-E1F06505B6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4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2D4183-1B39-4E58-A094-619776DC57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2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90FEA-6BC1-4543-B64B-143D5E70B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F0569A-2B6A-4CC6-8508-7ACE1B54BD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76B1-E7DC-404E-9C10-C4AC054091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0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2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-9524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8" name="Rectangle 7"/>
          <p:cNvSpPr/>
          <p:nvPr/>
        </p:nvSpPr>
        <p:spPr bwMode="white">
          <a:xfrm>
            <a:off x="1447801" y="2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2"/>
            <a:ext cx="1447800" cy="663575"/>
          </a:xfrm>
        </p:spPr>
        <p:txBody>
          <a:bodyPr/>
          <a:lstStyle>
            <a:lvl1pPr>
              <a:defRPr sz="2100"/>
            </a:lvl1pPr>
          </a:lstStyle>
          <a:p>
            <a:fld id="{F816F1D0-DC4F-4A73-97E5-7723992981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2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77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2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402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90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050" b="1">
                <a:solidFill>
                  <a:srgbClr val="FFFFFF"/>
                </a:solidFill>
              </a:defRPr>
            </a:lvl1pPr>
          </a:lstStyle>
          <a:p>
            <a:fld id="{801F0D7B-0A13-4920-9185-927BF8E48A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239316" indent="-239316" algn="l" rtl="0" fontAlgn="base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79822" indent="-204788" algn="l" rtl="0" fontAlgn="base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fontAlgn="base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fontAlgn="base">
        <a:spcBef>
          <a:spcPts val="3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fontAlgn="base">
        <a:spcBef>
          <a:spcPts val="3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801F0D7B-0A13-4920-9185-927BF8E48A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6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Web Application Development With Java</a:t>
            </a:r>
            <a:br>
              <a:rPr lang="en-US" dirty="0"/>
            </a:br>
            <a:r>
              <a:rPr lang="en-US" dirty="0"/>
              <a:t>CEJV 559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Java Persistence Part 2</a:t>
            </a:r>
          </a:p>
        </p:txBody>
      </p:sp>
    </p:spTree>
    <p:extLst>
      <p:ext uri="{BB962C8B-B14F-4D97-AF65-F5344CB8AC3E}">
        <p14:creationId xmlns:p14="http://schemas.microsoft.com/office/powerpoint/2010/main" val="376726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612648" y="188640"/>
            <a:ext cx="8153400" cy="9906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Native Queries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648" y="1628800"/>
            <a:ext cx="8153400" cy="3875341"/>
          </a:xfrm>
          <a:ln/>
        </p:spPr>
        <p:txBody>
          <a:bodyPr>
            <a:normAutofit/>
          </a:bodyPr>
          <a:lstStyle/>
          <a:p>
            <a:pPr marL="341313" indent="-341313">
              <a:spcBef>
                <a:spcPts val="600"/>
              </a:spcBef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Queries may be expressed in native SQL</a:t>
            </a:r>
          </a:p>
          <a:p>
            <a:pPr marL="341313" indent="-341313">
              <a:spcBef>
                <a:spcPts val="600"/>
              </a:spcBef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Use when you need to use </a:t>
            </a:r>
            <a:r>
              <a:rPr lang="en-GB" sz="2800" dirty="0"/>
              <a:t>native SQL of the target database</a:t>
            </a:r>
          </a:p>
          <a:p>
            <a:pPr marL="341313" indent="-341313">
              <a:spcBef>
                <a:spcPts val="600"/>
              </a:spcBef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Can call stored procedures using "call </a:t>
            </a:r>
            <a:r>
              <a:rPr lang="en-GB" sz="2800" dirty="0" err="1"/>
              <a:t>procname</a:t>
            </a:r>
            <a:r>
              <a:rPr lang="en-GB" sz="2800" dirty="0"/>
              <a:t>" syntax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12648" y="4221088"/>
            <a:ext cx="8207824" cy="2197654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Query q =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em.createNativeQuery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"SELECT o.id,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o.quantity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o.item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" +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"FROM Order o, Item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" +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"WHERE (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o.item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i.id) AND (i.name = 'widget')",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com.acme.Order.class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6680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Query Operations – Multiple Results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  <a:ln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>
                <a:latin typeface="Courier New" panose="02070309020205020404" pitchFamily="49" charset="0"/>
              </a:rPr>
              <a:t>Query.getResultList</a:t>
            </a:r>
            <a:r>
              <a:rPr lang="en-GB" b="1" dirty="0">
                <a:latin typeface="Courier New" panose="02070309020205020404" pitchFamily="49" charset="0"/>
              </a:rPr>
              <a:t>()</a:t>
            </a:r>
            <a:r>
              <a:rPr lang="en-GB" dirty="0"/>
              <a:t> </a:t>
            </a:r>
            <a:r>
              <a:rPr lang="en-GB" sz="2800" dirty="0"/>
              <a:t>may return a List object containing multiple entity instances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R</a:t>
            </a:r>
            <a:r>
              <a:rPr lang="en-GB" sz="2800" dirty="0" err="1"/>
              <a:t>eturns</a:t>
            </a:r>
            <a:r>
              <a:rPr lang="en-GB" sz="2800" dirty="0"/>
              <a:t> a non-parameterized List object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C</a:t>
            </a:r>
            <a:r>
              <a:rPr lang="en-GB" sz="2800" dirty="0"/>
              <a:t>an only execute on Select statements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48366" y="2708920"/>
            <a:ext cx="8928992" cy="1671869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875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875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(“SELECT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875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MobileEntity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 mobiles =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875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MobileEntity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18937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Query Operations – Single Result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33400" y="1628800"/>
            <a:ext cx="7994650" cy="4896543"/>
          </a:xfrm>
          <a:ln/>
        </p:spPr>
        <p:txBody>
          <a:bodyPr>
            <a:noAutofit/>
          </a:bodyPr>
          <a:lstStyle/>
          <a:p>
            <a:pPr marL="176213" indent="-1762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A</a:t>
            </a:r>
            <a:r>
              <a:rPr lang="en-GB" sz="2800" dirty="0"/>
              <a:t> query that returns a single entity object </a:t>
            </a:r>
          </a:p>
          <a:p>
            <a:pPr marL="176213" indent="-1762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/>
          </a:p>
          <a:p>
            <a:pPr marL="176213" indent="-1762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/>
          </a:p>
          <a:p>
            <a:pPr marL="176213" indent="-1762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/>
          </a:p>
          <a:p>
            <a:pPr marL="176213" indent="-1762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If the match wasn’t successful, then </a:t>
            </a:r>
            <a:r>
              <a:rPr lang="en-GB" sz="2800" u="sng" dirty="0" err="1"/>
              <a:t>EntityNotFoundException</a:t>
            </a:r>
            <a:r>
              <a:rPr lang="en-US" sz="2800" dirty="0"/>
              <a:t> is returned</a:t>
            </a:r>
          </a:p>
          <a:p>
            <a:pPr marL="176213" indent="-1762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If more than one matches occur during query execution a run-time exception </a:t>
            </a:r>
            <a:r>
              <a:rPr lang="en-US" sz="2800" u="sng" dirty="0" err="1"/>
              <a:t>NonUniqueResultException</a:t>
            </a:r>
            <a:r>
              <a:rPr lang="en-US" sz="2800" dirty="0"/>
              <a:t> will be thrown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07504" y="2276872"/>
            <a:ext cx="9001000" cy="1274324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singleSelectQuery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“SELECT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‘ABC-123’”);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singleSelectQuery.getSingleResult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08504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Paging Query Results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1628800"/>
            <a:ext cx="9223248" cy="4521127"/>
          </a:xfrm>
          <a:ln/>
        </p:spPr>
        <p:txBody>
          <a:bodyPr lIns="91440" tIns="45720" rIns="91440" bIns="45720">
            <a:noAutofit/>
          </a:bodyPr>
          <a:lstStyle/>
          <a:p>
            <a:pPr indent="-341313">
              <a:lnSpc>
                <a:spcPct val="90000"/>
              </a:lnSpc>
              <a:spcBef>
                <a:spcPts val="10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maxRecords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= 10;</a:t>
            </a:r>
            <a:r>
              <a:rPr lang="en-US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startPosition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= 0;</a:t>
            </a:r>
          </a:p>
          <a:p>
            <a:pPr indent="-341313">
              <a:lnSpc>
                <a:spcPct val="90000"/>
              </a:lnSpc>
              <a:spcBef>
                <a:spcPts val="10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String 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queryString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= “SELECT M FROM MOBILEENTITY”;</a:t>
            </a:r>
          </a:p>
          <a:p>
            <a:pPr indent="-341313">
              <a:lnSpc>
                <a:spcPct val="90000"/>
              </a:lnSpc>
              <a:spcBef>
                <a:spcPts val="10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while(true){</a:t>
            </a:r>
          </a:p>
          <a:p>
            <a:pPr indent="-341313">
              <a:lnSpc>
                <a:spcPct val="90000"/>
              </a:lnSpc>
              <a:spcBef>
                <a:spcPts val="10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Query 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selectQuery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queryString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);</a:t>
            </a:r>
          </a:p>
          <a:p>
            <a:pPr indent="-341313">
              <a:lnSpc>
                <a:spcPct val="90000"/>
              </a:lnSpc>
              <a:spcBef>
                <a:spcPts val="10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selectQuery.setMaxResults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maxRecords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);</a:t>
            </a:r>
          </a:p>
          <a:p>
            <a:pPr indent="-341313">
              <a:lnSpc>
                <a:spcPct val="90000"/>
              </a:lnSpc>
              <a:spcBef>
                <a:spcPts val="10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selectQuery.setFirstResult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startPosition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);</a:t>
            </a:r>
          </a:p>
          <a:p>
            <a:pPr indent="-341313">
              <a:lnSpc>
                <a:spcPct val="90000"/>
              </a:lnSpc>
              <a:spcBef>
                <a:spcPts val="10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List&lt;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MobileEntity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&gt; mobiles = </a:t>
            </a:r>
          </a:p>
          <a:p>
            <a:pPr indent="-341313">
              <a:lnSpc>
                <a:spcPct val="90000"/>
              </a:lnSpc>
              <a:spcBef>
                <a:spcPts val="10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		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entityManager.getResultList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queryString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);</a:t>
            </a:r>
          </a:p>
          <a:p>
            <a:pPr indent="-341313">
              <a:lnSpc>
                <a:spcPct val="90000"/>
              </a:lnSpc>
              <a:spcBef>
                <a:spcPts val="10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if (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mobiles.isEmpty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()){</a:t>
            </a:r>
            <a:r>
              <a:rPr lang="en-US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break;</a:t>
            </a:r>
            <a:r>
              <a:rPr lang="en-US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} </a:t>
            </a:r>
          </a:p>
          <a:p>
            <a:pPr indent="-341313">
              <a:lnSpc>
                <a:spcPct val="90000"/>
              </a:lnSpc>
              <a:spcBef>
                <a:spcPts val="10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process(mobiles);</a:t>
            </a:r>
            <a:r>
              <a:rPr lang="en-US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 your code to p</a:t>
            </a:r>
            <a:r>
              <a:rPr lang="en-GB" sz="18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rocess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 the mobile entities</a:t>
            </a:r>
          </a:p>
          <a:p>
            <a:pPr indent="-341313">
              <a:lnSpc>
                <a:spcPct val="90000"/>
              </a:lnSpc>
              <a:spcBef>
                <a:spcPts val="10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entityManager.clear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();</a:t>
            </a:r>
            <a:r>
              <a:rPr lang="en-US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// detach the mobile objects</a:t>
            </a:r>
          </a:p>
          <a:p>
            <a:pPr indent="-341313">
              <a:lnSpc>
                <a:spcPct val="90000"/>
              </a:lnSpc>
              <a:spcBef>
                <a:spcPts val="10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startPosition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startPosition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+ </a:t>
            </a:r>
            <a:r>
              <a:rPr lang="en-GB" sz="1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mobiles.size</a:t>
            </a: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();</a:t>
            </a:r>
          </a:p>
          <a:p>
            <a:pPr indent="-341313">
              <a:lnSpc>
                <a:spcPct val="90000"/>
              </a:lnSpc>
              <a:spcBef>
                <a:spcPts val="10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1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1153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JPQL Statement Language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JPQL statement types:</a:t>
            </a:r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SELECT, UPDATE, DELETE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Supported clauses:</a:t>
            </a:r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FROM</a:t>
            </a:r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WHERE</a:t>
            </a:r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GROUP_BY</a:t>
            </a:r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HAVING</a:t>
            </a:r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ORDER BY</a:t>
            </a:r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…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Conditional expressions, aggregate functions,…</a:t>
            </a:r>
          </a:p>
        </p:txBody>
      </p:sp>
    </p:spTree>
    <p:extLst>
      <p:ext uri="{BB962C8B-B14F-4D97-AF65-F5344CB8AC3E}">
        <p14:creationId xmlns:p14="http://schemas.microsoft.com/office/powerpoint/2010/main" val="341708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0F8-ED79-4605-A39E-481EDE61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Queries That Return an Entity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4810-7CA8-4A4F-9D82-D08AECF286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When the fields in a Select statement match all the fields in an Entity then the return value of the query is that Entity 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TypedQuery</a:t>
            </a:r>
            <a:r>
              <a:rPr lang="en-US" dirty="0">
                <a:latin typeface="Consolas" panose="020B0609020204030204" pitchFamily="49" charset="0"/>
              </a:rPr>
              <a:t>&lt;Country&gt; query = </a:t>
            </a:r>
            <a:r>
              <a:rPr lang="en-US" dirty="0" err="1">
                <a:latin typeface="Consolas" panose="020B0609020204030204" pitchFamily="49" charset="0"/>
              </a:rPr>
              <a:t>entityManager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createQuery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"Select c from Country c",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</a:t>
            </a:r>
            <a:r>
              <a:rPr lang="en-US" dirty="0" err="1">
                <a:latin typeface="Consolas" panose="020B0609020204030204" pitchFamily="49" charset="0"/>
              </a:rPr>
              <a:t>Country.class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Collection&lt;Country&gt; countries =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</a:t>
            </a:r>
            <a:r>
              <a:rPr lang="en-US" dirty="0" err="1">
                <a:latin typeface="Consolas" panose="020B0609020204030204" pitchFamily="49" charset="0"/>
              </a:rPr>
              <a:t>query.getResultList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69BC8-10FD-4BCB-AEE2-E75D5FA6A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fld id="{2DBED08B-6A66-4A62-8141-F82260D6DDC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3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E255-D6AC-407C-80B6-4570D293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Queries That Cannot Return an Entity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EF1C-4A0D-4528-A6DA-E0A7AF618E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" y="1600199"/>
            <a:ext cx="9051402" cy="5350398"/>
          </a:xfrm>
        </p:spPr>
        <p:txBody>
          <a:bodyPr>
            <a:normAutofit fontScale="92500" lnSpcReduction="10000"/>
          </a:bodyPr>
          <a:lstStyle/>
          <a:p>
            <a:r>
              <a:rPr lang="en-CA" sz="2600" dirty="0"/>
              <a:t>There are two reason a query cannot return an Entity</a:t>
            </a:r>
          </a:p>
          <a:p>
            <a:pPr lvl="1"/>
            <a:r>
              <a:rPr lang="en-CA" sz="2600" dirty="0"/>
              <a:t>Only certain fields are being return rather than all of them</a:t>
            </a:r>
          </a:p>
          <a:p>
            <a:pPr lvl="1"/>
            <a:r>
              <a:rPr lang="en-CA" sz="2600" dirty="0"/>
              <a:t>A joined query that returns fields from two or more tables</a:t>
            </a:r>
          </a:p>
          <a:p>
            <a:r>
              <a:rPr lang="en-CA" sz="2600" dirty="0"/>
              <a:t>Queries can return non-entity objects if the query instantiates the object</a:t>
            </a:r>
          </a:p>
          <a:p>
            <a:r>
              <a:rPr lang="en-CA" sz="2600" dirty="0"/>
              <a:t>These objects are read only and are not managed</a:t>
            </a:r>
          </a:p>
          <a:p>
            <a:pPr marL="0" indent="0">
              <a:buNone/>
            </a:pPr>
            <a:r>
              <a:rPr lang="en-CA" sz="2200" dirty="0" err="1">
                <a:latin typeface="Consolas" panose="020B0609020204030204" pitchFamily="49" charset="0"/>
              </a:rPr>
              <a:t>TypedQuery</a:t>
            </a:r>
            <a:r>
              <a:rPr lang="en-CA" sz="2200" dirty="0">
                <a:latin typeface="Consolas" panose="020B0609020204030204" pitchFamily="49" charset="0"/>
              </a:rPr>
              <a:t>&lt;</a:t>
            </a:r>
            <a:r>
              <a:rPr lang="en-CA" sz="2200" dirty="0" err="1">
                <a:latin typeface="Consolas" panose="020B0609020204030204" pitchFamily="49" charset="0"/>
              </a:rPr>
              <a:t>CustomBean</a:t>
            </a:r>
            <a:r>
              <a:rPr lang="en-CA" sz="2200" dirty="0">
                <a:latin typeface="Consolas" panose="020B0609020204030204" pitchFamily="49" charset="0"/>
              </a:rPr>
              <a:t>&gt; query= 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</a:rPr>
              <a:t>	</a:t>
            </a:r>
            <a:r>
              <a:rPr lang="en-CA" sz="2200" dirty="0" err="1">
                <a:latin typeface="Consolas" panose="020B0609020204030204" pitchFamily="49" charset="0"/>
              </a:rPr>
              <a:t>entityManager.createQuery</a:t>
            </a:r>
            <a:r>
              <a:rPr lang="en-CA" sz="22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</a:rPr>
              <a:t>	"SELECT new </a:t>
            </a:r>
            <a:r>
              <a:rPr lang="en-CA" sz="2200" dirty="0" err="1">
                <a:latin typeface="Consolas" panose="020B0609020204030204" pitchFamily="49" charset="0"/>
              </a:rPr>
              <a:t>com.kf.entities.CustomBean</a:t>
            </a:r>
            <a:r>
              <a:rPr lang="en-CA" sz="2200" dirty="0">
                <a:latin typeface="Consolas" panose="020B0609020204030204" pitchFamily="49" charset="0"/>
              </a:rPr>
              <a:t>(c.name, </a:t>
            </a:r>
            <a:r>
              <a:rPr lang="en-CA" sz="2200" dirty="0" err="1">
                <a:latin typeface="Consolas" panose="020B0609020204030204" pitchFamily="49" charset="0"/>
              </a:rPr>
              <a:t>c.region</a:t>
            </a:r>
            <a:r>
              <a:rPr lang="en-CA" sz="22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</a:rPr>
              <a:t> 	</a:t>
            </a:r>
            <a:r>
              <a:rPr lang="en-CA" sz="2200" dirty="0" err="1">
                <a:latin typeface="Consolas" panose="020B0609020204030204" pitchFamily="49" charset="0"/>
              </a:rPr>
              <a:t>cl.language</a:t>
            </a:r>
            <a:r>
              <a:rPr lang="en-CA" sz="2200" dirty="0">
                <a:latin typeface="Consolas" panose="020B0609020204030204" pitchFamily="49" charset="0"/>
              </a:rPr>
              <a:t>) FROM Country c INNER JOIN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</a:rPr>
              <a:t> 	</a:t>
            </a:r>
            <a:r>
              <a:rPr lang="en-CA" sz="2200" dirty="0" err="1">
                <a:latin typeface="Consolas" panose="020B0609020204030204" pitchFamily="49" charset="0"/>
              </a:rPr>
              <a:t>c.language</a:t>
            </a:r>
            <a:r>
              <a:rPr lang="en-CA" sz="2200" dirty="0">
                <a:latin typeface="Consolas" panose="020B0609020204030204" pitchFamily="49" charset="0"/>
              </a:rPr>
              <a:t> cl", </a:t>
            </a:r>
            <a:r>
              <a:rPr lang="en-CA" sz="2200" dirty="0" err="1">
                <a:latin typeface="Consolas" panose="020B0609020204030204" pitchFamily="49" charset="0"/>
              </a:rPr>
              <a:t>CustomBean.class</a:t>
            </a:r>
            <a:r>
              <a:rPr lang="en-CA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</a:rPr>
              <a:t>Collection&lt;</a:t>
            </a:r>
            <a:r>
              <a:rPr lang="en-CA" sz="2200" dirty="0" err="1">
                <a:latin typeface="Consolas" panose="020B0609020204030204" pitchFamily="49" charset="0"/>
              </a:rPr>
              <a:t>CustomBean</a:t>
            </a:r>
            <a:r>
              <a:rPr lang="en-CA" sz="2200" dirty="0">
                <a:latin typeface="Consolas" panose="020B0609020204030204" pitchFamily="49" charset="0"/>
              </a:rPr>
              <a:t>&gt; countries =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</a:rPr>
              <a:t> 	</a:t>
            </a:r>
            <a:r>
              <a:rPr lang="en-CA" sz="2200" dirty="0" err="1">
                <a:latin typeface="Consolas" panose="020B0609020204030204" pitchFamily="49" charset="0"/>
              </a:rPr>
              <a:t>query.getResultList</a:t>
            </a:r>
            <a:r>
              <a:rPr lang="en-CA" sz="22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B010C-BE19-4953-B069-B75CF87DA7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fld id="{2DBED08B-6A66-4A62-8141-F82260D6DDC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8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JPQL Introduction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Autofit/>
          </a:bodyPr>
          <a:lstStyle/>
          <a:p>
            <a:pPr marL="341313" indent="-341313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JPA has a </a:t>
            </a:r>
            <a:r>
              <a:rPr lang="en-GB" sz="2800" dirty="0"/>
              <a:t>query language based on SQL </a:t>
            </a:r>
            <a:endParaRPr lang="en-US" sz="2800" dirty="0"/>
          </a:p>
          <a:p>
            <a:pPr marL="341313" indent="-341313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JPQL is an extension of EJB QL</a:t>
            </a:r>
          </a:p>
          <a:p>
            <a:pPr marL="341313" indent="-341313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M</a:t>
            </a:r>
            <a:r>
              <a:rPr lang="en-GB" sz="2800" dirty="0"/>
              <a:t>ore robust flexible and object-oriented than SQL</a:t>
            </a:r>
            <a:endParaRPr lang="en-US" sz="2800" dirty="0"/>
          </a:p>
          <a:p>
            <a:pPr marL="341313" indent="-341313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The persistence engine parses the query string, transform the JPQL to the native SQL before executing it</a:t>
            </a:r>
          </a:p>
        </p:txBody>
      </p:sp>
    </p:spTree>
    <p:extLst>
      <p:ext uri="{BB962C8B-B14F-4D97-AF65-F5344CB8AC3E}">
        <p14:creationId xmlns:p14="http://schemas.microsoft.com/office/powerpoint/2010/main" val="13565823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Creating Queries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94532" y="1556792"/>
            <a:ext cx="8369956" cy="4404495"/>
          </a:xfrm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Query instances are obtained</a:t>
            </a:r>
            <a:r>
              <a:rPr lang="en-US" sz="2800" dirty="0"/>
              <a:t> using: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/>
          </a:p>
          <a:p>
            <a:pPr marL="188913" lvl="1" indent="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None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>
                <a:latin typeface="Consolas" panose="020B0609020204030204" pitchFamily="49" charset="0"/>
              </a:rPr>
              <a:t>EntityManager.createNamedQuery</a:t>
            </a:r>
            <a:r>
              <a:rPr lang="en-US" b="1" dirty="0">
                <a:latin typeface="Consolas" panose="020B0609020204030204" pitchFamily="49" charset="0"/>
              </a:rPr>
              <a:t>(static query)</a:t>
            </a:r>
          </a:p>
          <a:p>
            <a:pPr marL="188913" lvl="1" indent="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None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>
                <a:latin typeface="Consolas" panose="020B0609020204030204" pitchFamily="49" charset="0"/>
              </a:rPr>
              <a:t>EntityManager.createQuery</a:t>
            </a:r>
            <a:r>
              <a:rPr lang="en-US" b="1" dirty="0">
                <a:latin typeface="Consolas" panose="020B0609020204030204" pitchFamily="49" charset="0"/>
              </a:rPr>
              <a:t>(dynamic query)</a:t>
            </a:r>
          </a:p>
          <a:p>
            <a:pPr marL="188913" lvl="1" indent="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None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>
                <a:latin typeface="Consolas" panose="020B0609020204030204" pitchFamily="49" charset="0"/>
              </a:rPr>
              <a:t>EntityManager.createNativeQuery</a:t>
            </a:r>
            <a:r>
              <a:rPr lang="en-US" b="1" dirty="0">
                <a:latin typeface="Consolas" panose="020B0609020204030204" pitchFamily="49" charset="0"/>
              </a:rPr>
              <a:t>(native query)</a:t>
            </a:r>
          </a:p>
          <a:p>
            <a:pPr marL="914400" lvl="1" indent="-45720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010240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Queries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Query API: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err="1">
                <a:latin typeface="Consolas" panose="020B0609020204030204" pitchFamily="49" charset="0"/>
              </a:rPr>
              <a:t>getResultList</a:t>
            </a:r>
            <a:r>
              <a:rPr lang="en-GB" sz="2800" b="1" dirty="0">
                <a:latin typeface="Consolas" panose="020B0609020204030204" pitchFamily="49" charset="0"/>
              </a:rPr>
              <a:t>() </a:t>
            </a:r>
          </a:p>
          <a:p>
            <a:pPr marL="1074737" lvl="2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execute query returning multiple results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err="1">
                <a:latin typeface="Consolas" panose="020B0609020204030204" pitchFamily="49" charset="0"/>
              </a:rPr>
              <a:t>getSingleResult</a:t>
            </a:r>
            <a:r>
              <a:rPr lang="en-GB" sz="2800" b="1" dirty="0">
                <a:latin typeface="Consolas" panose="020B0609020204030204" pitchFamily="49" charset="0"/>
              </a:rPr>
              <a:t>()</a:t>
            </a:r>
          </a:p>
          <a:p>
            <a:pPr marL="1074737" lvl="2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execute query returning single result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b="1" dirty="0" err="1">
                <a:latin typeface="Consolas" panose="020B0609020204030204" pitchFamily="49" charset="0"/>
              </a:rPr>
              <a:t>executeUpdate</a:t>
            </a:r>
            <a:r>
              <a:rPr lang="en-AU" sz="2800" b="1" dirty="0">
                <a:latin typeface="Consolas" panose="020B0609020204030204" pitchFamily="49" charset="0"/>
              </a:rPr>
              <a:t>()</a:t>
            </a:r>
          </a:p>
          <a:p>
            <a:pPr marL="1074737" lvl="2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execute bulk update or delete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b="1" dirty="0" err="1">
                <a:latin typeface="Consolas" panose="020B0609020204030204" pitchFamily="49" charset="0"/>
              </a:rPr>
              <a:t>setFirstResult</a:t>
            </a:r>
            <a:r>
              <a:rPr lang="en-AU" sz="2800" b="1" dirty="0">
                <a:latin typeface="Consolas" panose="020B0609020204030204" pitchFamily="49" charset="0"/>
              </a:rPr>
              <a:t>()</a:t>
            </a:r>
          </a:p>
          <a:p>
            <a:pPr marL="1074737" lvl="2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set the first result to retrieve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2DBED08B-6A66-4A62-8141-F82260D6DDC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16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Queries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00100" lvl="1" indent="-3429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b="1" dirty="0" err="1">
                <a:latin typeface="Consolas" panose="020B0609020204030204" pitchFamily="49" charset="0"/>
              </a:rPr>
              <a:t>setMaxResults</a:t>
            </a:r>
            <a:r>
              <a:rPr lang="en-AU" sz="2800" b="1" dirty="0">
                <a:latin typeface="Consolas" panose="020B0609020204030204" pitchFamily="49" charset="0"/>
              </a:rPr>
              <a:t>()</a:t>
            </a:r>
          </a:p>
          <a:p>
            <a:pPr marL="1074737" lvl="2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set the maximum number of results to retrieve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b="1" dirty="0" err="1">
                <a:latin typeface="Consolas" panose="020B0609020204030204" pitchFamily="49" charset="0"/>
              </a:rPr>
              <a:t>setParameter</a:t>
            </a:r>
            <a:r>
              <a:rPr lang="en-AU" sz="2800" b="1" dirty="0">
                <a:latin typeface="Consolas" panose="020B0609020204030204" pitchFamily="49" charset="0"/>
              </a:rPr>
              <a:t>()</a:t>
            </a:r>
          </a:p>
          <a:p>
            <a:pPr marL="1074737" lvl="2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bind a value to a named or positional parameter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b="1" dirty="0" err="1">
                <a:latin typeface="Consolas" panose="020B0609020204030204" pitchFamily="49" charset="0"/>
              </a:rPr>
              <a:t>setHint</a:t>
            </a:r>
            <a:r>
              <a:rPr lang="en-AU" sz="2800" b="1" dirty="0">
                <a:latin typeface="Consolas" panose="020B0609020204030204" pitchFamily="49" charset="0"/>
              </a:rPr>
              <a:t>()</a:t>
            </a:r>
          </a:p>
          <a:p>
            <a:pPr marL="1074737" lvl="2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apply a vendor-specific hint to the query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b="1" dirty="0" err="1">
                <a:latin typeface="Consolas" panose="020B0609020204030204" pitchFamily="49" charset="0"/>
              </a:rPr>
              <a:t>setFlushMode</a:t>
            </a:r>
            <a:r>
              <a:rPr lang="en-AU" sz="2800" b="1" dirty="0">
                <a:latin typeface="Consolas" panose="020B0609020204030204" pitchFamily="49" charset="0"/>
              </a:rPr>
              <a:t>()</a:t>
            </a:r>
          </a:p>
          <a:p>
            <a:pPr marL="1074737" lvl="2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apply a flush mode to the query when it gets run</a:t>
            </a:r>
            <a:endParaRPr lang="en-CA" sz="28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2DBED08B-6A66-4A62-8141-F82260D6DDC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28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612648" y="134144"/>
            <a:ext cx="8153400" cy="9906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Static (Named) Queries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33400" y="1660848"/>
            <a:ext cx="8147050" cy="3875341"/>
          </a:xfrm>
          <a:ln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Defined</a:t>
            </a:r>
            <a:r>
              <a:rPr lang="en-GB" sz="2800" dirty="0"/>
              <a:t> statically with the help of </a:t>
            </a:r>
            <a:r>
              <a:rPr lang="en-US" sz="2800" dirty="0"/>
              <a:t>@</a:t>
            </a:r>
            <a:r>
              <a:rPr lang="en-US" sz="2800" dirty="0" err="1"/>
              <a:t>NamedQuery</a:t>
            </a:r>
            <a:r>
              <a:rPr lang="en-US" sz="2800" dirty="0"/>
              <a:t> </a:t>
            </a:r>
            <a:r>
              <a:rPr lang="en-GB" sz="2800" dirty="0"/>
              <a:t>annotation </a:t>
            </a:r>
            <a:r>
              <a:rPr lang="en-US" sz="2800" dirty="0"/>
              <a:t>together with</a:t>
            </a:r>
            <a:r>
              <a:rPr lang="en-GB" sz="2800" dirty="0"/>
              <a:t> the entity class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@</a:t>
            </a:r>
            <a:r>
              <a:rPr lang="en-US" sz="2800" dirty="0" err="1"/>
              <a:t>NamedQuery</a:t>
            </a:r>
            <a:r>
              <a:rPr lang="en-US" sz="2800" dirty="0"/>
              <a:t> elements: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/>
              <a:t>name</a:t>
            </a:r>
            <a:r>
              <a:rPr lang="en-US" sz="2800" dirty="0"/>
              <a:t> - </a:t>
            </a:r>
            <a:r>
              <a:rPr lang="en-GB" sz="2800" dirty="0"/>
              <a:t>the name of the query that will be used with the </a:t>
            </a:r>
            <a:r>
              <a:rPr lang="en-GB" sz="2800" dirty="0" err="1"/>
              <a:t>createNamedQuery</a:t>
            </a:r>
            <a:r>
              <a:rPr lang="en-GB" sz="2800" dirty="0"/>
              <a:t> method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/>
              <a:t>query</a:t>
            </a:r>
            <a:r>
              <a:rPr lang="en-US" sz="2800" dirty="0"/>
              <a:t> – query string</a:t>
            </a:r>
          </a:p>
          <a:p>
            <a:pPr marL="741363" lvl="1" indent="-284163">
              <a:buClr>
                <a:srgbClr val="FFFFFF"/>
              </a:buClr>
              <a:buFont typeface="Tahoma" panose="020B060403050404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marL="341313" indent="-341313">
              <a:buClr>
                <a:srgbClr val="FFFFFF"/>
              </a:buClr>
              <a:buFont typeface="Tahoma" panose="020B060403050404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755650" y="2718603"/>
            <a:ext cx="7924800" cy="838307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findAllCustomers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query="SELECT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FROM Customer")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51520" y="5623235"/>
            <a:ext cx="8784976" cy="990600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</a:rPr>
              <a:t>Query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</a:rPr>
              <a:t>findAllQuery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</a:rPr>
              <a:t> =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</a:rPr>
              <a:t>entityManager.createNamedQuery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</a:rPr>
              <a:t>(“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</a:rPr>
              <a:t>findAllCustomers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</a:rPr>
              <a:t>”); 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</a:rPr>
              <a:t>List customers =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</a:rPr>
              <a:t>findAllQuery.getResultList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07196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Multiple Named Queries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pPr marL="320675" indent="-342900">
              <a:buFont typeface="Arial" panose="020B0604020202020204" pitchFamily="34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800" dirty="0"/>
              <a:t>Multiple named queries can be logically defined with the help of </a:t>
            </a:r>
            <a:r>
              <a:rPr lang="en-GB" sz="2800" b="1" dirty="0">
                <a:latin typeface="Courier New" panose="02070309020205020404" pitchFamily="49" charset="0"/>
              </a:rPr>
              <a:t>@</a:t>
            </a:r>
            <a:r>
              <a:rPr lang="en-GB" sz="2800" b="1" dirty="0" err="1">
                <a:latin typeface="Courier New" panose="02070309020205020404" pitchFamily="49" charset="0"/>
              </a:rPr>
              <a:t>NamedQueries</a:t>
            </a:r>
            <a:r>
              <a:rPr lang="en-US" sz="2800" dirty="0"/>
              <a:t> annotation</a:t>
            </a:r>
          </a:p>
          <a:p>
            <a:pPr indent="-341313">
              <a:buClr>
                <a:srgbClr val="FFFFFF"/>
              </a:buClr>
              <a:buFont typeface="Tahoma" panose="020B0604030504040204" pitchFamily="34" charset="0"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GB" dirty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612648" y="2924944"/>
            <a:ext cx="7924800" cy="2646495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63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NamedQueries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63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(name = “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Mobile.selectAllQuery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63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query = “SELECT M FROM MOBILEENTITY”),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63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(name = “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Mobile.deleteAllQuery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63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query = “DELETE M FROM MOBILEENTITY”)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63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 )</a:t>
            </a:r>
          </a:p>
        </p:txBody>
      </p:sp>
    </p:spTree>
    <p:extLst>
      <p:ext uri="{BB962C8B-B14F-4D97-AF65-F5344CB8AC3E}">
        <p14:creationId xmlns:p14="http://schemas.microsoft.com/office/powerpoint/2010/main" val="908510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Named Parameters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Named parameters are parameters in a query that are prefixed with a </a:t>
            </a:r>
            <a:r>
              <a:rPr lang="en-GB" sz="2800" b="1" dirty="0"/>
              <a:t>colon</a:t>
            </a:r>
            <a:r>
              <a:rPr lang="en-GB" sz="2800" dirty="0"/>
              <a:t> (</a:t>
            </a:r>
            <a:r>
              <a:rPr lang="en-GB" sz="2800" b="1" dirty="0"/>
              <a:t>:</a:t>
            </a:r>
            <a:r>
              <a:rPr lang="en-GB" sz="2800" dirty="0"/>
              <a:t>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To bound parameter to an argument use method:</a:t>
            </a:r>
          </a:p>
          <a:p>
            <a:pPr marL="360363" lvl="1" indent="-171450">
              <a:spcBef>
                <a:spcPts val="4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Courier New" panose="02070309020205020404" pitchFamily="49" charset="0"/>
              </a:rPr>
              <a:t>Query</a:t>
            </a:r>
            <a:r>
              <a:rPr lang="en-US" b="1" dirty="0">
                <a:latin typeface="Courier New" panose="02070309020205020404" pitchFamily="49" charset="0"/>
              </a:rPr>
              <a:t>.</a:t>
            </a:r>
            <a:r>
              <a:rPr lang="en-GB" b="1" dirty="0" err="1">
                <a:latin typeface="Courier New" panose="02070309020205020404" pitchFamily="49" charset="0"/>
              </a:rPr>
              <a:t>setParameter</a:t>
            </a:r>
            <a:r>
              <a:rPr lang="en-GB" b="1" dirty="0">
                <a:latin typeface="Courier New" panose="02070309020205020404" pitchFamily="49" charset="0"/>
              </a:rPr>
              <a:t>(String name,</a:t>
            </a:r>
          </a:p>
          <a:p>
            <a:pPr marL="188913" lvl="1" indent="0">
              <a:spcBef>
                <a:spcPts val="450"/>
              </a:spcBef>
              <a:buClr>
                <a:schemeClr val="accent2"/>
              </a:buClr>
              <a:buNone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Courier New" panose="02070309020205020404" pitchFamily="49" charset="0"/>
              </a:rPr>
              <a:t>				Object value)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79512" y="4005064"/>
            <a:ext cx="8784976" cy="2582375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public List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findWithName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em.createQuery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"SELECT c FROM Customer c WHERE c.name LIKE :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custName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custName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", name)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796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Positional Parameters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Positional parameters are prefixed with a question mark (</a:t>
            </a:r>
            <a:r>
              <a:rPr lang="en-GB" sz="2800" b="1" dirty="0"/>
              <a:t>?</a:t>
            </a:r>
            <a:r>
              <a:rPr lang="en-GB" sz="2800" dirty="0"/>
              <a:t>) &amp; number of the parameter in the query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To set parameter values use method:</a:t>
            </a:r>
          </a:p>
          <a:p>
            <a:pPr marL="800100" lvl="1" indent="-342900"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>
                <a:latin typeface="Courier New" panose="02070309020205020404" pitchFamily="49" charset="0"/>
              </a:rPr>
              <a:t>Query.setParameter</a:t>
            </a:r>
            <a:r>
              <a:rPr lang="en-GB" b="1" dirty="0">
                <a:latin typeface="Courier New" panose="02070309020205020404" pitchFamily="49" charset="0"/>
              </a:rPr>
              <a:t>(integer position,</a:t>
            </a:r>
          </a:p>
          <a:p>
            <a:pPr marL="457200" lvl="1" indent="0">
              <a:spcBef>
                <a:spcPts val="375"/>
              </a:spcBef>
              <a:buClr>
                <a:schemeClr val="accent2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Courier New" panose="02070309020205020404" pitchFamily="49" charset="0"/>
              </a:rPr>
              <a:t>					     Object value)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67544" y="4005064"/>
            <a:ext cx="7831832" cy="2582375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public List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findWithName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em.createQuery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“SELECT c FROM Customer c WHERE c.name LIKE ?1”)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(1, name)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9047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cordiaS13Template.potx" id="{6637BFCA-4054-4F44-9C54-2D4649CAB835}" vid="{6376D799-A6D5-4621-AE82-4CE99BAA981F}"/>
    </a:ext>
  </a:extLst>
</a:theme>
</file>

<file path=ppt/theme/theme2.xml><?xml version="1.0" encoding="utf-8"?>
<a:theme xmlns:a="http://schemas.openxmlformats.org/drawingml/2006/main" name="1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cordiaS13Template.potx" id="{6637BFCA-4054-4F44-9C54-2D4649CAB835}" vid="{6376D799-A6D5-4621-AE82-4CE99BAA98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714</Words>
  <Application>Microsoft Office PowerPoint</Application>
  <PresentationFormat>On-screen Show (4:3)</PresentationFormat>
  <Paragraphs>167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Droid Sans</vt:lpstr>
      <vt:lpstr>Lucida Console</vt:lpstr>
      <vt:lpstr>Tahoma</vt:lpstr>
      <vt:lpstr>Times New Roman</vt:lpstr>
      <vt:lpstr>Tw Cen MT</vt:lpstr>
      <vt:lpstr>Wingdings</vt:lpstr>
      <vt:lpstr>Wingdings 2</vt:lpstr>
      <vt:lpstr>Median</vt:lpstr>
      <vt:lpstr>1_Median</vt:lpstr>
      <vt:lpstr>Web Application Development With Java CEJV 559</vt:lpstr>
      <vt:lpstr>JPQL Introduction</vt:lpstr>
      <vt:lpstr>Creating Queries</vt:lpstr>
      <vt:lpstr>Creating Queries</vt:lpstr>
      <vt:lpstr>Creating Queries</vt:lpstr>
      <vt:lpstr>Static (Named) Queries</vt:lpstr>
      <vt:lpstr>Multiple Named Queries</vt:lpstr>
      <vt:lpstr>Named Parameters</vt:lpstr>
      <vt:lpstr>Positional Parameters</vt:lpstr>
      <vt:lpstr>Native Queries</vt:lpstr>
      <vt:lpstr>Query Operations – Multiple Results</vt:lpstr>
      <vt:lpstr>Query Operations – Single Result</vt:lpstr>
      <vt:lpstr>Paging Query Results</vt:lpstr>
      <vt:lpstr>JPQL Statement Language</vt:lpstr>
      <vt:lpstr>Queries That Return an Entity </vt:lpstr>
      <vt:lpstr>Queries That Cannot Return an Entity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 With Java CEJV 559</dc:title>
  <dc:creator>Ken Fogel</dc:creator>
  <cp:lastModifiedBy>Ken Fogel</cp:lastModifiedBy>
  <cp:revision>7</cp:revision>
  <dcterms:created xsi:type="dcterms:W3CDTF">2018-03-12T16:39:22Z</dcterms:created>
  <dcterms:modified xsi:type="dcterms:W3CDTF">2018-03-12T22:30:21Z</dcterms:modified>
</cp:coreProperties>
</file>