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13"/>
  </p:notesMasterIdLst>
  <p:sldIdLst>
    <p:sldId id="279" r:id="rId3"/>
    <p:sldId id="269" r:id="rId4"/>
    <p:sldId id="270" r:id="rId5"/>
    <p:sldId id="271" r:id="rId6"/>
    <p:sldId id="272" r:id="rId7"/>
    <p:sldId id="273" r:id="rId8"/>
    <p:sldId id="275" r:id="rId9"/>
    <p:sldId id="276" r:id="rId10"/>
    <p:sldId id="283" r:id="rId11"/>
    <p:sldId id="284" r:id="rId1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66" d="100"/>
          <a:sy n="66" d="100"/>
        </p:scale>
        <p:origin x="1195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5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3/6/2018 3:13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04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3/6/2018 3:13 PM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0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3/6/2018 3:13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90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B7129108-AC8D-4212-9283-60D9E99BF07A}" type="datetime8">
              <a:rPr lang="en-US" smtClean="0"/>
              <a:pPr/>
              <a:t>3/6/2018 3:13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5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B6DED3D3-6235-4F4C-B439-DF277FB555A7}" type="datetime8">
              <a:rPr lang="en-US" smtClean="0"/>
              <a:pPr/>
              <a:t>3/6/2018 3:13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2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47197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719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>
          <a:xfrm>
            <a:off x="6096000" y="6448251"/>
            <a:ext cx="2667000" cy="365125"/>
          </a:xfrm>
        </p:spPr>
        <p:txBody>
          <a:bodyPr rtlCol="0"/>
          <a:lstStyle>
            <a:lvl1pPr>
              <a:defRPr sz="1050"/>
            </a:lvl1pPr>
          </a:lstStyle>
          <a:p>
            <a:fld id="{3B5F1E3E-4B2F-4895-B65E-28B2E64F39F6}" type="datetime8">
              <a:rPr lang="en-US" smtClean="0"/>
              <a:pPr/>
              <a:t>3/6/2018 3:13 PM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>
          <a:xfrm>
            <a:off x="609600" y="6448251"/>
            <a:ext cx="5421083" cy="365125"/>
          </a:xfrm>
        </p:spPr>
        <p:txBody>
          <a:bodyPr rtlCol="0"/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870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870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>
          <a:xfrm>
            <a:off x="6096000" y="6448251"/>
            <a:ext cx="2667000" cy="365125"/>
          </a:xfrm>
        </p:spPr>
        <p:txBody>
          <a:bodyPr rtlCol="0"/>
          <a:lstStyle>
            <a:lvl1pPr>
              <a:defRPr sz="1050"/>
            </a:lvl1pPr>
          </a:lstStyle>
          <a:p>
            <a:fld id="{63085435-8225-4333-BFFA-0096413F0D76}" type="datetime8">
              <a:rPr lang="en-US" smtClean="0"/>
              <a:pPr/>
              <a:t>3/6/2018 3:13 PM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>
          <a:xfrm>
            <a:off x="609600" y="6448251"/>
            <a:ext cx="5421083" cy="365125"/>
          </a:xfrm>
        </p:spPr>
        <p:txBody>
          <a:bodyPr rtlCol="0"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347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0783C494-2A87-468C-A21B-CB14FB9ABB00}" type="datetime8">
              <a:rPr lang="en-US" smtClean="0"/>
              <a:pPr/>
              <a:t>3/6/2018 3:13 PM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7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9A180FA0-5B31-4864-A2BB-719EA5A679C6}" type="datetime8">
              <a:rPr lang="en-US" smtClean="0"/>
              <a:pPr/>
              <a:t>3/6/2018 3:13 PM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432376"/>
            <a:ext cx="533400" cy="381000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>
            <a:normAutofit/>
          </a:bodyPr>
          <a:lstStyle>
            <a:lvl1pPr algn="l">
              <a:buNone/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4BECC0C8-36B8-442A-833D-B6AACE86BB77}" type="datetime8">
              <a:rPr lang="en-US" smtClean="0"/>
              <a:pPr/>
              <a:t>3/6/2018 3:13 PM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628728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6287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2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3/6/2018 3:13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2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3/6/2018 3:13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2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200" b="1" dirty="0"/>
              <a:t>Web Application Development With Java</a:t>
            </a:r>
            <a:br>
              <a:rPr lang="en-US" sz="3200" dirty="0"/>
            </a:br>
            <a:r>
              <a:rPr lang="en-US" sz="3200" dirty="0"/>
              <a:t>CEJV 559</a:t>
            </a:r>
            <a:endParaRPr lang="en-CA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Testing with </a:t>
            </a:r>
            <a:r>
              <a:rPr lang="en-CA" dirty="0" err="1"/>
              <a:t>Arquillian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04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the </a:t>
            </a:r>
            <a:r>
              <a:rPr lang="en-CA" dirty="0" err="1"/>
              <a:t>Shrinkwrap</a:t>
            </a:r>
            <a:r>
              <a:rPr lang="en-CA" dirty="0"/>
              <a:t> WAR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WebArchive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webArchive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ShrinkWrap.create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WebArchive.class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test.war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setWebXML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(new File("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/main/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webapp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/WEB-INF/web.xml"))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addPackage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FishActionBeanJPA.class.getPackage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addPackage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Fish.class.getPackage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addAsWebInfResource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EmptyAsset.INSTANCE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, "beans.xml")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addAsWebInfResource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(new File("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/main/setup/glassfish-resources.xml"),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"glassfish-resources.xml")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addAsResource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(new File("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/main/resources/META-INF/persistence.xml"), 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"META-INF/persistence.xml")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addAsResource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createFishTable.sql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addAsLibraries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(dependencies);</a:t>
            </a:r>
          </a:p>
        </p:txBody>
      </p:sp>
    </p:spTree>
    <p:extLst>
      <p:ext uri="{BB962C8B-B14F-4D97-AF65-F5344CB8AC3E}">
        <p14:creationId xmlns:p14="http://schemas.microsoft.com/office/powerpoint/2010/main" val="190209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JUnit</a:t>
            </a:r>
            <a:r>
              <a:rPr lang="en-CA" dirty="0"/>
              <a:t>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CA" dirty="0">
                <a:cs typeface="Consolas" panose="020B0609020204030204" pitchFamily="49" charset="0"/>
              </a:rPr>
              <a:t>Here is a basic test of a DAO object in a Java application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@Test(timeout=1000)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testRecordsReturned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() throws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SQLException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fishDAO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FishDAOImpl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FishData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 al = 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fishDAO.getQueryRecords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("Select * from fish");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("200 expected", 200,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al.size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CA" dirty="0">
                <a:cs typeface="Consolas" panose="020B0609020204030204" pitchFamily="49" charset="0"/>
              </a:rPr>
              <a:t>There is nothing special here</a:t>
            </a:r>
          </a:p>
          <a:p>
            <a:r>
              <a:rPr lang="en-CA" dirty="0">
                <a:cs typeface="Consolas" panose="020B0609020204030204" pitchFamily="49" charset="0"/>
              </a:rPr>
              <a:t>The first line of the method instantiates the DAO object</a:t>
            </a:r>
          </a:p>
          <a:p>
            <a:r>
              <a:rPr lang="en-CA" dirty="0">
                <a:cs typeface="Consolas" panose="020B0609020204030204" pitchFamily="49" charset="0"/>
              </a:rPr>
              <a:t>That object connects to the database, issues the query, and returns an </a:t>
            </a:r>
            <a:r>
              <a:rPr lang="en-CA" dirty="0" err="1">
                <a:cs typeface="Consolas" panose="020B0609020204030204" pitchFamily="49" charset="0"/>
              </a:rPr>
              <a:t>ArrayList</a:t>
            </a:r>
            <a:r>
              <a:rPr lang="en-CA" dirty="0">
                <a:cs typeface="Consolas" panose="020B0609020204030204" pitchFamily="49" charset="0"/>
              </a:rPr>
              <a:t> of results.</a:t>
            </a:r>
          </a:p>
        </p:txBody>
      </p:sp>
    </p:spTree>
    <p:extLst>
      <p:ext uri="{BB962C8B-B14F-4D97-AF65-F5344CB8AC3E}">
        <p14:creationId xmlns:p14="http://schemas.microsoft.com/office/powerpoint/2010/main" val="118542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problem of the JSF framework &amp; </a:t>
            </a:r>
            <a:r>
              <a:rPr lang="en-CA" dirty="0" err="1"/>
              <a:t>JUnit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The problem is ‘new’.</a:t>
            </a:r>
          </a:p>
          <a:p>
            <a:r>
              <a:rPr lang="en-CA" sz="3200" dirty="0"/>
              <a:t>In our JSF framework we do not instantiate most objects</a:t>
            </a:r>
          </a:p>
          <a:p>
            <a:r>
              <a:rPr lang="en-CA" sz="3200" dirty="0"/>
              <a:t>Instead we rely on the framework or container to create the objects on our behalf when they are needed</a:t>
            </a:r>
          </a:p>
          <a:p>
            <a:r>
              <a:rPr lang="en-CA" sz="3200" dirty="0"/>
              <a:t>To test in such an environment we need to have the framework do its thing</a:t>
            </a:r>
          </a:p>
          <a:p>
            <a:r>
              <a:rPr lang="en-CA" sz="3200" dirty="0"/>
              <a:t>This means that plain </a:t>
            </a:r>
            <a:r>
              <a:rPr lang="en-CA" sz="3200" dirty="0" err="1"/>
              <a:t>JUnit</a:t>
            </a:r>
            <a:r>
              <a:rPr lang="en-CA" sz="3200" dirty="0"/>
              <a:t> cannot work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17971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Arquillian</a:t>
            </a:r>
            <a:r>
              <a:rPr lang="en-CA" dirty="0"/>
              <a:t> – Definition #1 from MIB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CA" sz="3200" dirty="0" err="1"/>
              <a:t>Arquillians</a:t>
            </a:r>
            <a:r>
              <a:rPr lang="en-CA" sz="3200" dirty="0"/>
              <a:t> are a small alien species. </a:t>
            </a:r>
          </a:p>
          <a:p>
            <a:pPr fontAlgn="base"/>
            <a:r>
              <a:rPr lang="en-CA" sz="3200" dirty="0"/>
              <a:t>They wear a Human-sized mechanical suit, which is used for both protection and locomotion (also hiding their true form). </a:t>
            </a:r>
          </a:p>
          <a:p>
            <a:pPr fontAlgn="base"/>
            <a:r>
              <a:rPr lang="en-CA" sz="3200" dirty="0"/>
              <a:t>In the movie Men in Black the </a:t>
            </a:r>
            <a:r>
              <a:rPr lang="en-CA" sz="3200" dirty="0" err="1"/>
              <a:t>MiB</a:t>
            </a:r>
            <a:r>
              <a:rPr lang="en-CA" sz="3200" dirty="0"/>
              <a:t> need to find the galaxy and return it to the </a:t>
            </a:r>
            <a:r>
              <a:rPr lang="en-CA" sz="3200" dirty="0" err="1"/>
              <a:t>Arquillians</a:t>
            </a:r>
            <a:r>
              <a:rPr lang="en-CA" sz="3200" dirty="0"/>
              <a:t>, who are threatening to annihilate Earth if it is not returned within a certain time period.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756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Arquillian</a:t>
            </a:r>
            <a:r>
              <a:rPr lang="en-CA" dirty="0"/>
              <a:t> – Definition #2 from </a:t>
            </a:r>
            <a:r>
              <a:rPr lang="en-CA" dirty="0" err="1"/>
              <a:t>JBoss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 testing platform for the JVM that enables developers to create automated integration, functional and acceptance tests for Java middleware</a:t>
            </a:r>
          </a:p>
          <a:p>
            <a:pPr lvl="1"/>
            <a:r>
              <a:rPr lang="en-CA" dirty="0"/>
              <a:t>Manages the lifecycle of the container (or containers)</a:t>
            </a:r>
          </a:p>
          <a:p>
            <a:pPr lvl="1"/>
            <a:r>
              <a:rPr lang="en-CA" dirty="0"/>
              <a:t>Bundles the test case, dependent classes and resources into a </a:t>
            </a:r>
            <a:r>
              <a:rPr lang="en-CA" dirty="0" err="1"/>
              <a:t>ShrinkWrap</a:t>
            </a:r>
            <a:r>
              <a:rPr lang="en-CA" dirty="0"/>
              <a:t> archive (or archives)</a:t>
            </a:r>
          </a:p>
          <a:p>
            <a:pPr lvl="1"/>
            <a:r>
              <a:rPr lang="en-CA" dirty="0"/>
              <a:t>Deploys the archive (or archives) to the container (or containers)</a:t>
            </a:r>
          </a:p>
          <a:p>
            <a:pPr lvl="1"/>
            <a:r>
              <a:rPr lang="en-CA" dirty="0"/>
              <a:t>Enriches the test case by providing dependency injection and other declarative services</a:t>
            </a:r>
          </a:p>
          <a:p>
            <a:pPr lvl="1"/>
            <a:r>
              <a:rPr lang="en-CA" dirty="0"/>
              <a:t>Executes the tests inside (or against) the container</a:t>
            </a:r>
          </a:p>
          <a:p>
            <a:pPr lvl="1"/>
            <a:r>
              <a:rPr lang="en-CA" dirty="0"/>
              <a:t>Captures the results and returns them to the test runner for reporting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266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Testing Environments – 1: Embedded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Embedded</a:t>
            </a:r>
          </a:p>
          <a:p>
            <a:pPr lvl="1"/>
            <a:r>
              <a:rPr lang="en-CA" sz="3200" dirty="0"/>
              <a:t>A special version of the server designed to be embedded in other applications</a:t>
            </a:r>
          </a:p>
          <a:p>
            <a:pPr lvl="1"/>
            <a:r>
              <a:rPr lang="en-CA" sz="3200" dirty="0" err="1"/>
              <a:t>Arquillian</a:t>
            </a:r>
            <a:r>
              <a:rPr lang="en-CA" sz="3200" dirty="0"/>
              <a:t> uses this version of the container to run your tests</a:t>
            </a:r>
          </a:p>
          <a:p>
            <a:pPr lvl="1"/>
            <a:r>
              <a:rPr lang="en-CA" sz="3200" dirty="0"/>
              <a:t>Most if not all Java servers have an embedded version for testing</a:t>
            </a:r>
          </a:p>
          <a:p>
            <a:pPr lvl="1"/>
            <a:r>
              <a:rPr lang="en-CA" sz="3200" dirty="0"/>
              <a:t>The embedded version runs in the same JVM as the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108361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Testing Environments – 2: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3200" dirty="0"/>
              <a:t>Remote</a:t>
            </a:r>
          </a:p>
          <a:p>
            <a:pPr lvl="1"/>
            <a:r>
              <a:rPr lang="en-CA" sz="3200" dirty="0"/>
              <a:t>A functioning server is used to run the tests</a:t>
            </a:r>
          </a:p>
          <a:p>
            <a:pPr lvl="1"/>
            <a:r>
              <a:rPr lang="en-CA" sz="3200" dirty="0"/>
              <a:t>If the remote server is started by NetBeans then it runs in the same JVM</a:t>
            </a:r>
          </a:p>
          <a:p>
            <a:pPr lvl="1"/>
            <a:r>
              <a:rPr lang="en-CA" sz="3200" dirty="0"/>
              <a:t>If the remote server is started separately from NetBeans then it runs in its own JVM</a:t>
            </a:r>
          </a:p>
          <a:p>
            <a:pPr lvl="1"/>
            <a:endParaRPr lang="en-CA" sz="3200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035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Arquillian</a:t>
            </a:r>
            <a:r>
              <a:rPr lang="en-CA" dirty="0"/>
              <a:t> </a:t>
            </a:r>
            <a:r>
              <a:rPr lang="en-CA" dirty="0" err="1"/>
              <a:t>Shrinkwrap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2800" dirty="0" err="1"/>
              <a:t>Shrinkrap</a:t>
            </a:r>
            <a:r>
              <a:rPr lang="en-CA" sz="2800" dirty="0"/>
              <a:t> creates the war file for the container in which your code will execute for the purpose of unit testing</a:t>
            </a:r>
          </a:p>
          <a:p>
            <a:r>
              <a:rPr lang="en-CA" sz="2800" dirty="0"/>
              <a:t>It needs to be told of the CDI beans and other configuration features</a:t>
            </a:r>
          </a:p>
          <a:p>
            <a:r>
              <a:rPr lang="en-CA" sz="2800" dirty="0"/>
              <a:t>Files that must be added to the </a:t>
            </a:r>
            <a:r>
              <a:rPr lang="en-CA" sz="2800" dirty="0" err="1"/>
              <a:t>Shrinkwrap</a:t>
            </a:r>
            <a:r>
              <a:rPr lang="en-CA" sz="2800" dirty="0"/>
              <a:t> war file are defined using the resolver.</a:t>
            </a:r>
          </a:p>
          <a:p>
            <a:r>
              <a:rPr lang="en-CA" sz="2800" dirty="0"/>
              <a:t>For unit testing there is just one new required method that contains the resolver and the </a:t>
            </a:r>
            <a:r>
              <a:rPr lang="en-CA" sz="2800" dirty="0" err="1"/>
              <a:t>Shrinkwrap</a:t>
            </a:r>
            <a:r>
              <a:rPr lang="en-CA" sz="2800" dirty="0"/>
              <a:t>:</a:t>
            </a:r>
          </a:p>
          <a:p>
            <a:pPr marL="594360" lvl="2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WebArchive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deploy()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871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final File[] dependencies =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Maven.resolver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loadPomFromFile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("pom.xml").resolve(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"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org.assertj:assertj-core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withoutTransitivity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asFile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53550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Theme" id="{A2FC0CAA-ED14-43E1-8D47-279A6E4231C9}" vid="{74A0C7D5-ADD3-4F4F-A716-564514F0F6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CourseTheme</Template>
  <TotalTime>0</TotalTime>
  <Words>640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Consolas</vt:lpstr>
      <vt:lpstr>Tw Cen MT</vt:lpstr>
      <vt:lpstr>Wingdings</vt:lpstr>
      <vt:lpstr>Wingdings 2</vt:lpstr>
      <vt:lpstr>CourseTheme</vt:lpstr>
      <vt:lpstr>Web Application Development With Java CEJV 559</vt:lpstr>
      <vt:lpstr>JUnit Testing</vt:lpstr>
      <vt:lpstr>The problem of the JSF framework &amp; JUnit</vt:lpstr>
      <vt:lpstr>Arquillian – Definition #1 from MIB</vt:lpstr>
      <vt:lpstr>Arquillian – Definition #2 from JBoss</vt:lpstr>
      <vt:lpstr>Two Testing Environments – 1: Embedded</vt:lpstr>
      <vt:lpstr>Two Testing Environments – 2: Remote</vt:lpstr>
      <vt:lpstr>Arquillian Shrinkwrap</vt:lpstr>
      <vt:lpstr>Resolving</vt:lpstr>
      <vt:lpstr>Creating the Shrinkwrap WAR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2013-09-17T21:00:21Z</dcterms:created>
  <dcterms:modified xsi:type="dcterms:W3CDTF">2018-03-06T20:32:28Z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