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F1B5-B591-7DCA-CEB3-D7087D0425B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E2BD0948-8063-000E-85E7-A26850218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59BEC684-3973-4275-2B60-937F797BDFA4}"/>
              </a:ext>
            </a:extLst>
          </p:cNvPr>
          <p:cNvSpPr>
            <a:spLocks noGrp="1"/>
          </p:cNvSpPr>
          <p:nvPr>
            <p:ph type="dt" sz="half" idx="10"/>
          </p:nvPr>
        </p:nvSpPr>
        <p:spPr/>
        <p:txBody>
          <a:bodyPr/>
          <a:lstStyle/>
          <a:p>
            <a:fld id="{D09A1115-E473-F94C-A917-91D1F9E8C76B}" type="datetimeFigureOut">
              <a:rPr lang="en-RU" smtClean="0"/>
              <a:t>28.04.2022</a:t>
            </a:fld>
            <a:endParaRPr lang="en-RU"/>
          </a:p>
        </p:txBody>
      </p:sp>
      <p:sp>
        <p:nvSpPr>
          <p:cNvPr id="5" name="Footer Placeholder 4">
            <a:extLst>
              <a:ext uri="{FF2B5EF4-FFF2-40B4-BE49-F238E27FC236}">
                <a16:creationId xmlns:a16="http://schemas.microsoft.com/office/drawing/2014/main" id="{1E86569C-FA76-5AE1-DE43-8373F5653B50}"/>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3ACC1D29-0E34-5E80-4F3E-8ABC8A43CB79}"/>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272277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DD5C-789B-0B21-3766-3E56F7F589CF}"/>
              </a:ext>
            </a:extLst>
          </p:cNvPr>
          <p:cNvSpPr>
            <a:spLocks noGrp="1"/>
          </p:cNvSpPr>
          <p:nvPr>
            <p:ph type="title"/>
          </p:nvPr>
        </p:nvSpPr>
        <p:spPr/>
        <p:txBody>
          <a:bodyPr/>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4E369E2F-51DE-8461-7F05-2F5E960B167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96CB3283-A6F8-3EB6-24E1-E06FDD6A8DB2}"/>
              </a:ext>
            </a:extLst>
          </p:cNvPr>
          <p:cNvSpPr>
            <a:spLocks noGrp="1"/>
          </p:cNvSpPr>
          <p:nvPr>
            <p:ph type="dt" sz="half" idx="10"/>
          </p:nvPr>
        </p:nvSpPr>
        <p:spPr/>
        <p:txBody>
          <a:bodyPr/>
          <a:lstStyle/>
          <a:p>
            <a:fld id="{D09A1115-E473-F94C-A917-91D1F9E8C76B}" type="datetimeFigureOut">
              <a:rPr lang="en-RU" smtClean="0"/>
              <a:t>28.04.2022</a:t>
            </a:fld>
            <a:endParaRPr lang="en-RU"/>
          </a:p>
        </p:txBody>
      </p:sp>
      <p:sp>
        <p:nvSpPr>
          <p:cNvPr id="5" name="Footer Placeholder 4">
            <a:extLst>
              <a:ext uri="{FF2B5EF4-FFF2-40B4-BE49-F238E27FC236}">
                <a16:creationId xmlns:a16="http://schemas.microsoft.com/office/drawing/2014/main" id="{498E0B2F-027B-B12F-E31F-8D903568D82D}"/>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41B0D6E2-7E1D-6DC3-F864-9D0DAC4AC9A4}"/>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120950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FEBF7-7E5B-6FEB-C441-8602EC29696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AA3BE0E8-56F0-8FE4-5FE2-F28ADABE597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859A3E54-993B-09D0-2D1D-416863A2318E}"/>
              </a:ext>
            </a:extLst>
          </p:cNvPr>
          <p:cNvSpPr>
            <a:spLocks noGrp="1"/>
          </p:cNvSpPr>
          <p:nvPr>
            <p:ph type="dt" sz="half" idx="10"/>
          </p:nvPr>
        </p:nvSpPr>
        <p:spPr/>
        <p:txBody>
          <a:bodyPr/>
          <a:lstStyle/>
          <a:p>
            <a:fld id="{D09A1115-E473-F94C-A917-91D1F9E8C76B}" type="datetimeFigureOut">
              <a:rPr lang="en-RU" smtClean="0"/>
              <a:t>28.04.2022</a:t>
            </a:fld>
            <a:endParaRPr lang="en-RU"/>
          </a:p>
        </p:txBody>
      </p:sp>
      <p:sp>
        <p:nvSpPr>
          <p:cNvPr id="5" name="Footer Placeholder 4">
            <a:extLst>
              <a:ext uri="{FF2B5EF4-FFF2-40B4-BE49-F238E27FC236}">
                <a16:creationId xmlns:a16="http://schemas.microsoft.com/office/drawing/2014/main" id="{E7E5C616-BCA5-B029-398B-83861DC295E4}"/>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64CEA99B-E369-1D08-1282-BE26D9418C5A}"/>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160815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3829-9EDB-C130-6EB1-23073FCFE430}"/>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0EF2CC05-C44F-7F8E-2D78-5AF1C5A4FEB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9905362F-CD6A-306D-EFF7-4FC2AA215081}"/>
              </a:ext>
            </a:extLst>
          </p:cNvPr>
          <p:cNvSpPr>
            <a:spLocks noGrp="1"/>
          </p:cNvSpPr>
          <p:nvPr>
            <p:ph type="dt" sz="half" idx="10"/>
          </p:nvPr>
        </p:nvSpPr>
        <p:spPr/>
        <p:txBody>
          <a:bodyPr/>
          <a:lstStyle/>
          <a:p>
            <a:fld id="{D09A1115-E473-F94C-A917-91D1F9E8C76B}" type="datetimeFigureOut">
              <a:rPr lang="en-RU" smtClean="0"/>
              <a:t>28.04.2022</a:t>
            </a:fld>
            <a:endParaRPr lang="en-RU"/>
          </a:p>
        </p:txBody>
      </p:sp>
      <p:sp>
        <p:nvSpPr>
          <p:cNvPr id="5" name="Footer Placeholder 4">
            <a:extLst>
              <a:ext uri="{FF2B5EF4-FFF2-40B4-BE49-F238E27FC236}">
                <a16:creationId xmlns:a16="http://schemas.microsoft.com/office/drawing/2014/main" id="{4C1F5454-29E1-AEBE-5DCA-31C2D9B48C12}"/>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4FAC896A-A89E-A951-A6BA-918E90681879}"/>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144485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FE52-3469-FD34-36C2-D2326E75C43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U"/>
          </a:p>
        </p:txBody>
      </p:sp>
      <p:sp>
        <p:nvSpPr>
          <p:cNvPr id="3" name="Text Placeholder 2">
            <a:extLst>
              <a:ext uri="{FF2B5EF4-FFF2-40B4-BE49-F238E27FC236}">
                <a16:creationId xmlns:a16="http://schemas.microsoft.com/office/drawing/2014/main" id="{04E1A0EE-4ED8-0280-2F42-8B59C0C53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01ABCF7-0D5B-48A1-FAC2-587769370AE9}"/>
              </a:ext>
            </a:extLst>
          </p:cNvPr>
          <p:cNvSpPr>
            <a:spLocks noGrp="1"/>
          </p:cNvSpPr>
          <p:nvPr>
            <p:ph type="dt" sz="half" idx="10"/>
          </p:nvPr>
        </p:nvSpPr>
        <p:spPr/>
        <p:txBody>
          <a:bodyPr/>
          <a:lstStyle/>
          <a:p>
            <a:fld id="{D09A1115-E473-F94C-A917-91D1F9E8C76B}" type="datetimeFigureOut">
              <a:rPr lang="en-RU" smtClean="0"/>
              <a:t>28.04.2022</a:t>
            </a:fld>
            <a:endParaRPr lang="en-RU"/>
          </a:p>
        </p:txBody>
      </p:sp>
      <p:sp>
        <p:nvSpPr>
          <p:cNvPr id="5" name="Footer Placeholder 4">
            <a:extLst>
              <a:ext uri="{FF2B5EF4-FFF2-40B4-BE49-F238E27FC236}">
                <a16:creationId xmlns:a16="http://schemas.microsoft.com/office/drawing/2014/main" id="{C9A4DCFC-CBDA-8B98-B4BE-5D2D4A56B81E}"/>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651B72FC-64DD-489E-2619-0C27A3E30B76}"/>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305665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3E35-1861-E26C-D4C3-9F4D698233B5}"/>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D9EEEC9B-03D4-725F-0029-99451BE9222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Content Placeholder 3">
            <a:extLst>
              <a:ext uri="{FF2B5EF4-FFF2-40B4-BE49-F238E27FC236}">
                <a16:creationId xmlns:a16="http://schemas.microsoft.com/office/drawing/2014/main" id="{4CCFD448-38BF-233F-0854-EBA384CDBF6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Date Placeholder 4">
            <a:extLst>
              <a:ext uri="{FF2B5EF4-FFF2-40B4-BE49-F238E27FC236}">
                <a16:creationId xmlns:a16="http://schemas.microsoft.com/office/drawing/2014/main" id="{9D18C487-BE88-8C1B-8694-9963B0BBE92C}"/>
              </a:ext>
            </a:extLst>
          </p:cNvPr>
          <p:cNvSpPr>
            <a:spLocks noGrp="1"/>
          </p:cNvSpPr>
          <p:nvPr>
            <p:ph type="dt" sz="half" idx="10"/>
          </p:nvPr>
        </p:nvSpPr>
        <p:spPr/>
        <p:txBody>
          <a:bodyPr/>
          <a:lstStyle/>
          <a:p>
            <a:fld id="{D09A1115-E473-F94C-A917-91D1F9E8C76B}" type="datetimeFigureOut">
              <a:rPr lang="en-RU" smtClean="0"/>
              <a:t>28.04.2022</a:t>
            </a:fld>
            <a:endParaRPr lang="en-RU"/>
          </a:p>
        </p:txBody>
      </p:sp>
      <p:sp>
        <p:nvSpPr>
          <p:cNvPr id="6" name="Footer Placeholder 5">
            <a:extLst>
              <a:ext uri="{FF2B5EF4-FFF2-40B4-BE49-F238E27FC236}">
                <a16:creationId xmlns:a16="http://schemas.microsoft.com/office/drawing/2014/main" id="{37A0F88B-76ED-2EC1-1116-15AF199EEF5A}"/>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57B1EF21-AF47-9771-8CF8-EF4CD1A14BCD}"/>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53942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A557-26CB-56AF-684B-284DA916D0DA}"/>
              </a:ext>
            </a:extLst>
          </p:cNvPr>
          <p:cNvSpPr>
            <a:spLocks noGrp="1"/>
          </p:cNvSpPr>
          <p:nvPr>
            <p:ph type="title"/>
          </p:nvPr>
        </p:nvSpPr>
        <p:spPr>
          <a:xfrm>
            <a:off x="839788" y="365125"/>
            <a:ext cx="10515600" cy="1325563"/>
          </a:xfrm>
        </p:spPr>
        <p:txBody>
          <a:bodyPr/>
          <a:lstStyle/>
          <a:p>
            <a:r>
              <a:rPr lang="en-GB"/>
              <a:t>Click to edit Master title style</a:t>
            </a:r>
            <a:endParaRPr lang="en-RU"/>
          </a:p>
        </p:txBody>
      </p:sp>
      <p:sp>
        <p:nvSpPr>
          <p:cNvPr id="3" name="Text Placeholder 2">
            <a:extLst>
              <a:ext uri="{FF2B5EF4-FFF2-40B4-BE49-F238E27FC236}">
                <a16:creationId xmlns:a16="http://schemas.microsoft.com/office/drawing/2014/main" id="{9A8CB120-4B92-AB9F-6AE6-8C20DC979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EC0C08A-B098-4E36-D3D7-FECA05EC98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Text Placeholder 4">
            <a:extLst>
              <a:ext uri="{FF2B5EF4-FFF2-40B4-BE49-F238E27FC236}">
                <a16:creationId xmlns:a16="http://schemas.microsoft.com/office/drawing/2014/main" id="{8ACAC616-F3C1-85DA-F98D-B03D7C002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22CB2-A7E1-D132-3323-FADDDFB804B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7" name="Date Placeholder 6">
            <a:extLst>
              <a:ext uri="{FF2B5EF4-FFF2-40B4-BE49-F238E27FC236}">
                <a16:creationId xmlns:a16="http://schemas.microsoft.com/office/drawing/2014/main" id="{C68F40D4-F5EF-C748-7B85-3A142CCA842F}"/>
              </a:ext>
            </a:extLst>
          </p:cNvPr>
          <p:cNvSpPr>
            <a:spLocks noGrp="1"/>
          </p:cNvSpPr>
          <p:nvPr>
            <p:ph type="dt" sz="half" idx="10"/>
          </p:nvPr>
        </p:nvSpPr>
        <p:spPr/>
        <p:txBody>
          <a:bodyPr/>
          <a:lstStyle/>
          <a:p>
            <a:fld id="{D09A1115-E473-F94C-A917-91D1F9E8C76B}" type="datetimeFigureOut">
              <a:rPr lang="en-RU" smtClean="0"/>
              <a:t>28.04.2022</a:t>
            </a:fld>
            <a:endParaRPr lang="en-RU"/>
          </a:p>
        </p:txBody>
      </p:sp>
      <p:sp>
        <p:nvSpPr>
          <p:cNvPr id="8" name="Footer Placeholder 7">
            <a:extLst>
              <a:ext uri="{FF2B5EF4-FFF2-40B4-BE49-F238E27FC236}">
                <a16:creationId xmlns:a16="http://schemas.microsoft.com/office/drawing/2014/main" id="{785F13C4-F7B1-B762-CB5C-D51F42AA1335}"/>
              </a:ext>
            </a:extLst>
          </p:cNvPr>
          <p:cNvSpPr>
            <a:spLocks noGrp="1"/>
          </p:cNvSpPr>
          <p:nvPr>
            <p:ph type="ftr" sz="quarter" idx="11"/>
          </p:nvPr>
        </p:nvSpPr>
        <p:spPr/>
        <p:txBody>
          <a:bodyPr/>
          <a:lstStyle/>
          <a:p>
            <a:endParaRPr lang="en-RU"/>
          </a:p>
        </p:txBody>
      </p:sp>
      <p:sp>
        <p:nvSpPr>
          <p:cNvPr id="9" name="Slide Number Placeholder 8">
            <a:extLst>
              <a:ext uri="{FF2B5EF4-FFF2-40B4-BE49-F238E27FC236}">
                <a16:creationId xmlns:a16="http://schemas.microsoft.com/office/drawing/2014/main" id="{C7356B02-5652-D83B-8420-6DC48193710B}"/>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56309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C429-51C3-0FF9-B599-F3609145D10B}"/>
              </a:ext>
            </a:extLst>
          </p:cNvPr>
          <p:cNvSpPr>
            <a:spLocks noGrp="1"/>
          </p:cNvSpPr>
          <p:nvPr>
            <p:ph type="title"/>
          </p:nvPr>
        </p:nvSpPr>
        <p:spPr/>
        <p:txBody>
          <a:bodyPr/>
          <a:lstStyle/>
          <a:p>
            <a:r>
              <a:rPr lang="en-GB"/>
              <a:t>Click to edit Master title style</a:t>
            </a:r>
            <a:endParaRPr lang="en-RU"/>
          </a:p>
        </p:txBody>
      </p:sp>
      <p:sp>
        <p:nvSpPr>
          <p:cNvPr id="3" name="Date Placeholder 2">
            <a:extLst>
              <a:ext uri="{FF2B5EF4-FFF2-40B4-BE49-F238E27FC236}">
                <a16:creationId xmlns:a16="http://schemas.microsoft.com/office/drawing/2014/main" id="{EE50DD6C-9EC5-064C-C7C8-D5C5D4E8E3C2}"/>
              </a:ext>
            </a:extLst>
          </p:cNvPr>
          <p:cNvSpPr>
            <a:spLocks noGrp="1"/>
          </p:cNvSpPr>
          <p:nvPr>
            <p:ph type="dt" sz="half" idx="10"/>
          </p:nvPr>
        </p:nvSpPr>
        <p:spPr/>
        <p:txBody>
          <a:bodyPr/>
          <a:lstStyle/>
          <a:p>
            <a:fld id="{D09A1115-E473-F94C-A917-91D1F9E8C76B}" type="datetimeFigureOut">
              <a:rPr lang="en-RU" smtClean="0"/>
              <a:t>28.04.2022</a:t>
            </a:fld>
            <a:endParaRPr lang="en-RU"/>
          </a:p>
        </p:txBody>
      </p:sp>
      <p:sp>
        <p:nvSpPr>
          <p:cNvPr id="4" name="Footer Placeholder 3">
            <a:extLst>
              <a:ext uri="{FF2B5EF4-FFF2-40B4-BE49-F238E27FC236}">
                <a16:creationId xmlns:a16="http://schemas.microsoft.com/office/drawing/2014/main" id="{F7366916-E2DC-2F80-F52C-B2BFC18B652C}"/>
              </a:ext>
            </a:extLst>
          </p:cNvPr>
          <p:cNvSpPr>
            <a:spLocks noGrp="1"/>
          </p:cNvSpPr>
          <p:nvPr>
            <p:ph type="ftr" sz="quarter" idx="11"/>
          </p:nvPr>
        </p:nvSpPr>
        <p:spPr/>
        <p:txBody>
          <a:bodyPr/>
          <a:lstStyle/>
          <a:p>
            <a:endParaRPr lang="en-RU"/>
          </a:p>
        </p:txBody>
      </p:sp>
      <p:sp>
        <p:nvSpPr>
          <p:cNvPr id="5" name="Slide Number Placeholder 4">
            <a:extLst>
              <a:ext uri="{FF2B5EF4-FFF2-40B4-BE49-F238E27FC236}">
                <a16:creationId xmlns:a16="http://schemas.microsoft.com/office/drawing/2014/main" id="{B72682DE-0678-6DEE-5EFF-16B79002C59A}"/>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121170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110D4-1A2E-48AD-FBAD-1A234AAC4DB4}"/>
              </a:ext>
            </a:extLst>
          </p:cNvPr>
          <p:cNvSpPr>
            <a:spLocks noGrp="1"/>
          </p:cNvSpPr>
          <p:nvPr>
            <p:ph type="dt" sz="half" idx="10"/>
          </p:nvPr>
        </p:nvSpPr>
        <p:spPr/>
        <p:txBody>
          <a:bodyPr/>
          <a:lstStyle/>
          <a:p>
            <a:fld id="{D09A1115-E473-F94C-A917-91D1F9E8C76B}" type="datetimeFigureOut">
              <a:rPr lang="en-RU" smtClean="0"/>
              <a:t>28.04.2022</a:t>
            </a:fld>
            <a:endParaRPr lang="en-RU"/>
          </a:p>
        </p:txBody>
      </p:sp>
      <p:sp>
        <p:nvSpPr>
          <p:cNvPr id="3" name="Footer Placeholder 2">
            <a:extLst>
              <a:ext uri="{FF2B5EF4-FFF2-40B4-BE49-F238E27FC236}">
                <a16:creationId xmlns:a16="http://schemas.microsoft.com/office/drawing/2014/main" id="{F784583A-222D-0FBA-70A9-36F882000198}"/>
              </a:ext>
            </a:extLst>
          </p:cNvPr>
          <p:cNvSpPr>
            <a:spLocks noGrp="1"/>
          </p:cNvSpPr>
          <p:nvPr>
            <p:ph type="ftr" sz="quarter" idx="11"/>
          </p:nvPr>
        </p:nvSpPr>
        <p:spPr/>
        <p:txBody>
          <a:bodyPr/>
          <a:lstStyle/>
          <a:p>
            <a:endParaRPr lang="en-RU"/>
          </a:p>
        </p:txBody>
      </p:sp>
      <p:sp>
        <p:nvSpPr>
          <p:cNvPr id="4" name="Slide Number Placeholder 3">
            <a:extLst>
              <a:ext uri="{FF2B5EF4-FFF2-40B4-BE49-F238E27FC236}">
                <a16:creationId xmlns:a16="http://schemas.microsoft.com/office/drawing/2014/main" id="{45EB5282-DC76-59B5-418B-E7A792669153}"/>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368896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4BF9-9089-CC98-2192-3F4A6A7D76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Content Placeholder 2">
            <a:extLst>
              <a:ext uri="{FF2B5EF4-FFF2-40B4-BE49-F238E27FC236}">
                <a16:creationId xmlns:a16="http://schemas.microsoft.com/office/drawing/2014/main" id="{F6DE1988-56A3-7860-2700-1A00CD72C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Text Placeholder 3">
            <a:extLst>
              <a:ext uri="{FF2B5EF4-FFF2-40B4-BE49-F238E27FC236}">
                <a16:creationId xmlns:a16="http://schemas.microsoft.com/office/drawing/2014/main" id="{C9A4E32B-75F6-42F4-4B9E-98A2D7A08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4B8762-0D91-4B3B-0A23-B871BAB3A159}"/>
              </a:ext>
            </a:extLst>
          </p:cNvPr>
          <p:cNvSpPr>
            <a:spLocks noGrp="1"/>
          </p:cNvSpPr>
          <p:nvPr>
            <p:ph type="dt" sz="half" idx="10"/>
          </p:nvPr>
        </p:nvSpPr>
        <p:spPr/>
        <p:txBody>
          <a:bodyPr/>
          <a:lstStyle/>
          <a:p>
            <a:fld id="{D09A1115-E473-F94C-A917-91D1F9E8C76B}" type="datetimeFigureOut">
              <a:rPr lang="en-RU" smtClean="0"/>
              <a:t>28.04.2022</a:t>
            </a:fld>
            <a:endParaRPr lang="en-RU"/>
          </a:p>
        </p:txBody>
      </p:sp>
      <p:sp>
        <p:nvSpPr>
          <p:cNvPr id="6" name="Footer Placeholder 5">
            <a:extLst>
              <a:ext uri="{FF2B5EF4-FFF2-40B4-BE49-F238E27FC236}">
                <a16:creationId xmlns:a16="http://schemas.microsoft.com/office/drawing/2014/main" id="{7179818C-8BF9-8DCD-C772-9253C89BD66C}"/>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2490AA5D-DA5E-D731-A599-77DEC5206B04}"/>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200565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3CDF-D8DA-605D-8CAE-E6FE843AE3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Picture Placeholder 2">
            <a:extLst>
              <a:ext uri="{FF2B5EF4-FFF2-40B4-BE49-F238E27FC236}">
                <a16:creationId xmlns:a16="http://schemas.microsoft.com/office/drawing/2014/main" id="{6E29EF10-949E-F046-7675-729D3398E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U"/>
          </a:p>
        </p:txBody>
      </p:sp>
      <p:sp>
        <p:nvSpPr>
          <p:cNvPr id="4" name="Text Placeholder 3">
            <a:extLst>
              <a:ext uri="{FF2B5EF4-FFF2-40B4-BE49-F238E27FC236}">
                <a16:creationId xmlns:a16="http://schemas.microsoft.com/office/drawing/2014/main" id="{9FB069B2-7448-B2ED-E8C9-80BFD4A89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C30D8E-FA8C-7A64-30DD-49382B3843F0}"/>
              </a:ext>
            </a:extLst>
          </p:cNvPr>
          <p:cNvSpPr>
            <a:spLocks noGrp="1"/>
          </p:cNvSpPr>
          <p:nvPr>
            <p:ph type="dt" sz="half" idx="10"/>
          </p:nvPr>
        </p:nvSpPr>
        <p:spPr/>
        <p:txBody>
          <a:bodyPr/>
          <a:lstStyle/>
          <a:p>
            <a:fld id="{D09A1115-E473-F94C-A917-91D1F9E8C76B}" type="datetimeFigureOut">
              <a:rPr lang="en-RU" smtClean="0"/>
              <a:t>28.04.2022</a:t>
            </a:fld>
            <a:endParaRPr lang="en-RU"/>
          </a:p>
        </p:txBody>
      </p:sp>
      <p:sp>
        <p:nvSpPr>
          <p:cNvPr id="6" name="Footer Placeholder 5">
            <a:extLst>
              <a:ext uri="{FF2B5EF4-FFF2-40B4-BE49-F238E27FC236}">
                <a16:creationId xmlns:a16="http://schemas.microsoft.com/office/drawing/2014/main" id="{E64A5C37-0297-5E5D-1631-030278424CA9}"/>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8E6ABC3E-2408-0270-AF1C-7E38A9BC1C97}"/>
              </a:ext>
            </a:extLst>
          </p:cNvPr>
          <p:cNvSpPr>
            <a:spLocks noGrp="1"/>
          </p:cNvSpPr>
          <p:nvPr>
            <p:ph type="sldNum" sz="quarter" idx="12"/>
          </p:nvPr>
        </p:nvSpPr>
        <p:spPr/>
        <p:txBody>
          <a:bodyPr/>
          <a:lstStyle/>
          <a:p>
            <a:fld id="{13A237A7-0936-4D46-9674-A7A27559E540}" type="slidenum">
              <a:rPr lang="en-RU" smtClean="0"/>
              <a:t>‹#›</a:t>
            </a:fld>
            <a:endParaRPr lang="en-RU"/>
          </a:p>
        </p:txBody>
      </p:sp>
    </p:spTree>
    <p:extLst>
      <p:ext uri="{BB962C8B-B14F-4D97-AF65-F5344CB8AC3E}">
        <p14:creationId xmlns:p14="http://schemas.microsoft.com/office/powerpoint/2010/main" val="27046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D7F10E-20DA-6DDB-789E-D4B50BA9BD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53C2757D-2368-DB7E-632A-5C8C6D184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65E05DB8-A290-0B39-ADE3-7883DAE065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A1115-E473-F94C-A917-91D1F9E8C76B}" type="datetimeFigureOut">
              <a:rPr lang="en-RU" smtClean="0"/>
              <a:t>28.04.2022</a:t>
            </a:fld>
            <a:endParaRPr lang="en-RU"/>
          </a:p>
        </p:txBody>
      </p:sp>
      <p:sp>
        <p:nvSpPr>
          <p:cNvPr id="5" name="Footer Placeholder 4">
            <a:extLst>
              <a:ext uri="{FF2B5EF4-FFF2-40B4-BE49-F238E27FC236}">
                <a16:creationId xmlns:a16="http://schemas.microsoft.com/office/drawing/2014/main" id="{976AFB67-F6F5-BF49-6F0E-659EB9FD00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D204A2ED-B387-2845-5908-281950AC9B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237A7-0936-4D46-9674-A7A27559E540}" type="slidenum">
              <a:rPr lang="en-RU" smtClean="0"/>
              <a:t>‹#›</a:t>
            </a:fld>
            <a:endParaRPr lang="en-RU"/>
          </a:p>
        </p:txBody>
      </p:sp>
    </p:spTree>
    <p:extLst>
      <p:ext uri="{BB962C8B-B14F-4D97-AF65-F5344CB8AC3E}">
        <p14:creationId xmlns:p14="http://schemas.microsoft.com/office/powerpoint/2010/main" val="281792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zaochnik.ru/blog/standarty-oformlenija-kursovoj-raboty-po-gostu/" TargetMode="External"/><Relationship Id="rId3" Type="http://schemas.openxmlformats.org/officeDocument/2006/relationships/hyperlink" Target="https://vseigru.net/igry-koshki/28213-igra-najdi-kota.html" TargetMode="External"/><Relationship Id="rId7" Type="http://schemas.openxmlformats.org/officeDocument/2006/relationships/hyperlink" Target="https://www.fandroid.info/zapusk-vashego-prilozheniya/" TargetMode="External"/><Relationship Id="rId2" Type="http://schemas.openxmlformats.org/officeDocument/2006/relationships/hyperlink" Target="https://developer.android.com/" TargetMode="External"/><Relationship Id="rId1" Type="http://schemas.openxmlformats.org/officeDocument/2006/relationships/slideLayout" Target="../slideLayouts/slideLayout2.xml"/><Relationship Id="rId6" Type="http://schemas.openxmlformats.org/officeDocument/2006/relationships/hyperlink" Target="https://umnazia.ru/blog/all-articles/zagadki-na-logiku-s-podvohom" TargetMode="External"/><Relationship Id="rId5" Type="http://schemas.openxmlformats.org/officeDocument/2006/relationships/hyperlink" Target="https://logiclike.com/math-logic/zagadki-na-logiku" TargetMode="External"/><Relationship Id="rId4" Type="http://schemas.openxmlformats.org/officeDocument/2006/relationships/hyperlink" Target="https://sneg.tv/6075-najdi-kota-18-foto-so-sprjatavshimisja-kotami-zastavjat-vas-polomat-golovu" TargetMode="External"/><Relationship Id="rId9" Type="http://schemas.openxmlformats.org/officeDocument/2006/relationships/hyperlink" Target="https://www.rosdiplom.ru/rd/pubdiplom/view.aspx?id=28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BEF6-3078-D0CD-ADD6-EF96516AB905}"/>
              </a:ext>
            </a:extLst>
          </p:cNvPr>
          <p:cNvSpPr>
            <a:spLocks noGrp="1"/>
          </p:cNvSpPr>
          <p:nvPr>
            <p:ph type="ctrTitle"/>
          </p:nvPr>
        </p:nvSpPr>
        <p:spPr>
          <a:xfrm>
            <a:off x="1524000" y="2171701"/>
            <a:ext cx="9144000" cy="1338262"/>
          </a:xfrm>
        </p:spPr>
        <p:txBody>
          <a:bodyPr>
            <a:normAutofit/>
          </a:bodyPr>
          <a:lstStyle/>
          <a:p>
            <a:r>
              <a:rPr lang="ru-RU" sz="4400" dirty="0"/>
              <a:t>Разработка игрового мобильного приложения «Загадки»</a:t>
            </a:r>
            <a:r>
              <a:rPr lang="en-RU" sz="4400" dirty="0">
                <a:effectLst/>
              </a:rPr>
              <a:t> </a:t>
            </a:r>
            <a:endParaRPr lang="en-RU" sz="4400" dirty="0"/>
          </a:p>
        </p:txBody>
      </p:sp>
      <p:sp>
        <p:nvSpPr>
          <p:cNvPr id="3" name="Subtitle 2">
            <a:extLst>
              <a:ext uri="{FF2B5EF4-FFF2-40B4-BE49-F238E27FC236}">
                <a16:creationId xmlns:a16="http://schemas.microsoft.com/office/drawing/2014/main" id="{8A5BAEB1-35CE-79B0-2A2C-DBF46829262C}"/>
              </a:ext>
            </a:extLst>
          </p:cNvPr>
          <p:cNvSpPr>
            <a:spLocks noGrp="1"/>
          </p:cNvSpPr>
          <p:nvPr>
            <p:ph type="subTitle" idx="1"/>
          </p:nvPr>
        </p:nvSpPr>
        <p:spPr>
          <a:xfrm>
            <a:off x="4677104" y="257970"/>
            <a:ext cx="7020910" cy="1655762"/>
          </a:xfrm>
        </p:spPr>
        <p:txBody>
          <a:bodyPr>
            <a:normAutofit fontScale="55000" lnSpcReduction="20000"/>
          </a:bodyPr>
          <a:lstStyle/>
          <a:p>
            <a:r>
              <a:rPr lang="ru-RU" dirty="0"/>
              <a:t>МИНИСТЕРСТВО ОБРАЗОВАНИЯ И НАУКИ РОССИЙСКОЙ ФЕДЕРАЦИИ</a:t>
            </a:r>
            <a:endParaRPr lang="en-RU" dirty="0"/>
          </a:p>
          <a:p>
            <a:r>
              <a:rPr lang="ru-RU" dirty="0"/>
              <a:t>ГОСУДАРСТВЕННОЕ БЮДЖЕТНОЕ УЧРЕЖДЕНИЕ</a:t>
            </a:r>
            <a:endParaRPr lang="en-RU" dirty="0"/>
          </a:p>
          <a:p>
            <a:r>
              <a:rPr lang="ru-RU" dirty="0"/>
              <a:t>КАЛИНИНГРАДСКОЙ ОБЛАСТИ</a:t>
            </a:r>
            <a:endParaRPr lang="en-RU" dirty="0"/>
          </a:p>
          <a:p>
            <a:r>
              <a:rPr lang="ru-RU" dirty="0"/>
              <a:t>ПРОФЕССИОНАЛЬНАЯ ОБРАЗОВАТЕЛЬНАЯ ОРГАНИЗАЦИЯ</a:t>
            </a:r>
            <a:endParaRPr lang="en-RU" dirty="0"/>
          </a:p>
          <a:p>
            <a:r>
              <a:rPr lang="ru-RU" dirty="0"/>
              <a:t>«КОЛЛЕДЖ ИНФОРМАЦИОННЫХ ТЕХНОЛОГИЙ И СТРОИТЕЛЬСТВА»</a:t>
            </a:r>
            <a:endParaRPr lang="en-RU" dirty="0"/>
          </a:p>
          <a:p>
            <a:r>
              <a:rPr lang="ru-RU" dirty="0"/>
              <a:t>(ГБУ КО ПОО «</a:t>
            </a:r>
            <a:r>
              <a:rPr lang="ru-RU" dirty="0" err="1"/>
              <a:t>КИТиС</a:t>
            </a:r>
            <a:r>
              <a:rPr lang="ru-RU" dirty="0"/>
              <a:t>»)</a:t>
            </a:r>
            <a:endParaRPr lang="en-RU" dirty="0"/>
          </a:p>
          <a:p>
            <a:endParaRPr lang="en-RU" dirty="0"/>
          </a:p>
        </p:txBody>
      </p:sp>
      <p:pic>
        <p:nvPicPr>
          <p:cNvPr id="4" name="Picture 2" descr="Картинки по запросу картинки калининградский колледж информационных технологий и строительства">
            <a:extLst>
              <a:ext uri="{FF2B5EF4-FFF2-40B4-BE49-F238E27FC236}">
                <a16:creationId xmlns:a16="http://schemas.microsoft.com/office/drawing/2014/main" id="{BDF0F0A4-C7F5-1547-5C85-599C93232027}"/>
              </a:ext>
            </a:extLst>
          </p:cNvPr>
          <p:cNvPicPr>
            <a:picLocks noChangeAspect="1" noChangeArrowheads="1"/>
          </p:cNvPicPr>
          <p:nvPr/>
        </p:nvPicPr>
        <p:blipFill>
          <a:blip r:embed="rId2" cstate="print"/>
          <a:srcRect/>
          <a:stretch>
            <a:fillRect/>
          </a:stretch>
        </p:blipFill>
        <p:spPr bwMode="auto">
          <a:xfrm>
            <a:off x="0" y="0"/>
            <a:ext cx="4238625" cy="2171701"/>
          </a:xfrm>
          <a:prstGeom prst="rect">
            <a:avLst/>
          </a:prstGeom>
          <a:noFill/>
        </p:spPr>
      </p:pic>
      <p:sp>
        <p:nvSpPr>
          <p:cNvPr id="5" name="TextBox 4">
            <a:extLst>
              <a:ext uri="{FF2B5EF4-FFF2-40B4-BE49-F238E27FC236}">
                <a16:creationId xmlns:a16="http://schemas.microsoft.com/office/drawing/2014/main" id="{96B9B997-7FFB-997C-9865-5E3D93611FA5}"/>
              </a:ext>
            </a:extLst>
          </p:cNvPr>
          <p:cNvSpPr txBox="1"/>
          <p:nvPr/>
        </p:nvSpPr>
        <p:spPr>
          <a:xfrm>
            <a:off x="8341774" y="4382814"/>
            <a:ext cx="3356240" cy="923330"/>
          </a:xfrm>
          <a:prstGeom prst="rect">
            <a:avLst/>
          </a:prstGeom>
          <a:noFill/>
        </p:spPr>
        <p:txBody>
          <a:bodyPr wrap="none" rtlCol="0">
            <a:spAutoFit/>
          </a:bodyPr>
          <a:lstStyle/>
          <a:p>
            <a:r>
              <a:rPr lang="ru-RU" dirty="0"/>
              <a:t>Выполнила Студентка 3 курса, </a:t>
            </a:r>
          </a:p>
          <a:p>
            <a:r>
              <a:rPr lang="ru-RU" dirty="0"/>
              <a:t>группы ИСп19-1 ,</a:t>
            </a:r>
          </a:p>
          <a:p>
            <a:r>
              <a:rPr lang="ru-RU" dirty="0"/>
              <a:t>Лебедева Екатерина Георгиевна</a:t>
            </a:r>
            <a:endParaRPr lang="en-RU" dirty="0"/>
          </a:p>
        </p:txBody>
      </p:sp>
    </p:spTree>
    <p:extLst>
      <p:ext uri="{BB962C8B-B14F-4D97-AF65-F5344CB8AC3E}">
        <p14:creationId xmlns:p14="http://schemas.microsoft.com/office/powerpoint/2010/main" val="240836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Цели и задачи проект</a:t>
            </a:r>
            <a:endParaRPr lang="en-RU"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1C2568-AFEE-3A0B-3924-7C037A900C9A}"/>
              </a:ext>
            </a:extLst>
          </p:cNvPr>
          <p:cNvSpPr>
            <a:spLocks noGrp="1"/>
          </p:cNvSpPr>
          <p:nvPr>
            <p:ph idx="1"/>
          </p:nvPr>
        </p:nvSpPr>
        <p:spPr>
          <a:xfrm>
            <a:off x="838200" y="1597572"/>
            <a:ext cx="10515600" cy="4579391"/>
          </a:xfrm>
        </p:spPr>
        <p:txBody>
          <a:bodyPr>
            <a:normAutofit fontScale="92500" lnSpcReduction="10000"/>
          </a:bodyPr>
          <a:lstStyle/>
          <a:p>
            <a:pPr marL="0" indent="0">
              <a:buNone/>
            </a:pPr>
            <a:r>
              <a:rPr lang="ru-RU" dirty="0">
                <a:latin typeface="Times New Roman" panose="02020603050405020304" pitchFamily="18" charset="0"/>
                <a:cs typeface="Times New Roman" panose="02020603050405020304" pitchFamily="18" charset="0"/>
              </a:rPr>
              <a:t>Данный курсовой проект посвящена </a:t>
            </a:r>
            <a:r>
              <a:rPr lang="en-RU" dirty="0">
                <a:latin typeface="Times New Roman" panose="02020603050405020304" pitchFamily="18" charset="0"/>
                <a:cs typeface="Times New Roman" panose="02020603050405020304" pitchFamily="18" charset="0"/>
              </a:rPr>
              <a:t>разработк</a:t>
            </a:r>
            <a:r>
              <a:rPr lang="ru-RU" dirty="0">
                <a:latin typeface="Times New Roman" panose="02020603050405020304" pitchFamily="18" charset="0"/>
                <a:cs typeface="Times New Roman" panose="02020603050405020304" pitchFamily="18" charset="0"/>
              </a:rPr>
              <a:t>и</a:t>
            </a:r>
            <a:r>
              <a:rPr lang="en-RU" dirty="0">
                <a:latin typeface="Times New Roman" panose="02020603050405020304" pitchFamily="18" charset="0"/>
                <a:cs typeface="Times New Roman" panose="02020603050405020304" pitchFamily="18" charset="0"/>
              </a:rPr>
              <a:t> мобильного приложения «</a:t>
            </a:r>
            <a:r>
              <a:rPr lang="en-US" dirty="0">
                <a:latin typeface="Times New Roman" panose="02020603050405020304" pitchFamily="18" charset="0"/>
                <a:cs typeface="Times New Roman" panose="02020603050405020304" pitchFamily="18" charset="0"/>
              </a:rPr>
              <a:t>Puzzles</a:t>
            </a:r>
            <a:r>
              <a:rPr lang="en-RU" dirty="0">
                <a:latin typeface="Times New Roman" panose="02020603050405020304" pitchFamily="18" charset="0"/>
                <a:cs typeface="Times New Roman" panose="02020603050405020304" pitchFamily="18" charset="0"/>
              </a:rPr>
              <a:t>».</a:t>
            </a:r>
            <a:r>
              <a:rPr lang="en-RU" dirty="0">
                <a:effectLst/>
                <a:latin typeface="Times New Roman" panose="02020603050405020304" pitchFamily="18" charset="0"/>
                <a:cs typeface="Times New Roman" panose="02020603050405020304" pitchFamily="18" charset="0"/>
              </a:rPr>
              <a:t> </a:t>
            </a:r>
            <a:r>
              <a:rPr lang="ru-RU" dirty="0">
                <a:effectLst/>
                <a:latin typeface="Times New Roman" panose="02020603050405020304" pitchFamily="18" charset="0"/>
                <a:cs typeface="Times New Roman" panose="02020603050405020304" pitchFamily="18" charset="0"/>
              </a:rPr>
              <a:t> </a:t>
            </a:r>
          </a:p>
          <a:p>
            <a:pPr marL="0" indent="0">
              <a:buNone/>
            </a:pPr>
            <a:r>
              <a:rPr lang="en-RU" dirty="0">
                <a:latin typeface="Times New Roman" panose="02020603050405020304" pitchFamily="18" charset="0"/>
                <a:cs typeface="Times New Roman" panose="02020603050405020304" pitchFamily="18" charset="0"/>
              </a:rPr>
              <a:t>Цель</a:t>
            </a:r>
            <a:r>
              <a:rPr lang="ru-RU" dirty="0">
                <a:latin typeface="Times New Roman" panose="02020603050405020304" pitchFamily="18" charset="0"/>
                <a:cs typeface="Times New Roman" panose="02020603050405020304" pitchFamily="18" charset="0"/>
              </a:rPr>
              <a:t>ю</a:t>
            </a:r>
            <a:r>
              <a:rPr lang="en-RU" dirty="0">
                <a:latin typeface="Times New Roman" panose="02020603050405020304" pitchFamily="18" charset="0"/>
                <a:cs typeface="Times New Roman" panose="02020603050405020304" pitchFamily="18" charset="0"/>
              </a:rPr>
              <a:t> данно</a:t>
            </a:r>
            <a:r>
              <a:rPr lang="ru-RU" dirty="0">
                <a:latin typeface="Times New Roman" panose="02020603050405020304" pitchFamily="18" charset="0"/>
                <a:cs typeface="Times New Roman" panose="02020603050405020304" pitchFamily="18" charset="0"/>
              </a:rPr>
              <a:t>го проекта является </a:t>
            </a:r>
            <a:r>
              <a:rPr lang="en-RU" dirty="0">
                <a:latin typeface="Times New Roman" panose="02020603050405020304" pitchFamily="18" charset="0"/>
                <a:cs typeface="Times New Roman" panose="02020603050405020304" pitchFamily="18" charset="0"/>
              </a:rPr>
              <a:t>создание мобильного приложения</a:t>
            </a:r>
            <a:r>
              <a:rPr lang="ru-RU" dirty="0">
                <a:latin typeface="Times New Roman" panose="02020603050405020304" pitchFamily="18" charset="0"/>
                <a:cs typeface="Times New Roman" panose="02020603050405020304" pitchFamily="18" charset="0"/>
              </a:rPr>
              <a:t> с логическими загадками и поиском предметов на картинке</a:t>
            </a:r>
            <a:r>
              <a:rPr lang="en-RU"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Данное приложение обладает красивым и понятным дизайном.</a:t>
            </a:r>
            <a:endParaRPr lang="en-RU" dirty="0">
              <a:latin typeface="Times New Roman" panose="02020603050405020304" pitchFamily="18" charset="0"/>
              <a:cs typeface="Times New Roman" panose="02020603050405020304" pitchFamily="18" charset="0"/>
            </a:endParaRPr>
          </a:p>
          <a:p>
            <a:pPr marL="0" indent="0">
              <a:buNone/>
            </a:pPr>
            <a:r>
              <a:rPr lang="en-RU" dirty="0">
                <a:latin typeface="Times New Roman" panose="02020603050405020304" pitchFamily="18" charset="0"/>
                <a:cs typeface="Times New Roman" panose="02020603050405020304" pitchFamily="18" charset="0"/>
              </a:rPr>
              <a:t>Задачи </a:t>
            </a:r>
            <a:r>
              <a:rPr lang="ru-RU" dirty="0">
                <a:latin typeface="Times New Roman" panose="02020603050405020304" pitchFamily="18" charset="0"/>
                <a:cs typeface="Times New Roman" panose="02020603050405020304" pitchFamily="18" charset="0"/>
              </a:rPr>
              <a:t>и</a:t>
            </a:r>
            <a:r>
              <a:rPr lang="en-RU" dirty="0">
                <a:latin typeface="Times New Roman" panose="02020603050405020304" pitchFamily="18" charset="0"/>
                <a:cs typeface="Times New Roman" panose="02020603050405020304" pitchFamily="18" charset="0"/>
              </a:rPr>
              <a:t> цели выявить ключевые потребности пользователей, определить целевую аудиторию, разработать красивый минималистичный дизайн и простую навигацию. После составления графического интерфейса необходимо разобрать программу на несколько модулей и скомпилировать проект. После выпуска программного продукта, нужно составить набор тестов и воспроизвести их.</a:t>
            </a:r>
          </a:p>
          <a:p>
            <a:pPr marL="0" indent="0">
              <a:buNone/>
            </a:pPr>
            <a:endParaRPr lang="en-RU" dirty="0"/>
          </a:p>
        </p:txBody>
      </p:sp>
    </p:spTree>
    <p:extLst>
      <p:ext uri="{BB962C8B-B14F-4D97-AF65-F5344CB8AC3E}">
        <p14:creationId xmlns:p14="http://schemas.microsoft.com/office/powerpoint/2010/main" val="338372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Актуальность</a:t>
            </a:r>
            <a:endParaRPr lang="en-RU"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1C2568-AFEE-3A0B-3924-7C037A900C9A}"/>
              </a:ext>
            </a:extLst>
          </p:cNvPr>
          <p:cNvSpPr>
            <a:spLocks noGrp="1"/>
          </p:cNvSpPr>
          <p:nvPr>
            <p:ph idx="1"/>
          </p:nvPr>
        </p:nvSpPr>
        <p:spPr/>
        <p:txBody>
          <a:bodyPr/>
          <a:lstStyle/>
          <a:p>
            <a:pPr marL="0" indent="0">
              <a:buNone/>
            </a:pPr>
            <a:r>
              <a:rPr lang="ru-RU" sz="3600" dirty="0">
                <a:latin typeface="Times New Roman" panose="02020603050405020304" pitchFamily="18" charset="0"/>
                <a:cs typeface="Times New Roman" panose="02020603050405020304" pitchFamily="18" charset="0"/>
              </a:rPr>
              <a:t>Актуальность проекта обоснована тем, что она имеет большую популярность среди пользователей и имеет </a:t>
            </a:r>
            <a:r>
              <a:rPr lang="en-RU" sz="3600" dirty="0">
                <a:latin typeface="Times New Roman" panose="02020603050405020304" pitchFamily="18" charset="0"/>
                <a:cs typeface="Times New Roman" panose="02020603050405020304" pitchFamily="18" charset="0"/>
              </a:rPr>
              <a:t>большой потенциал в росте аудитории</a:t>
            </a:r>
            <a:r>
              <a:rPr lang="ru-RU" sz="3600" dirty="0">
                <a:latin typeface="Times New Roman" panose="02020603050405020304" pitchFamily="18" charset="0"/>
                <a:cs typeface="Times New Roman" panose="02020603050405020304" pitchFamily="18" charset="0"/>
              </a:rPr>
              <a:t>, так же увлекает пользователей милым интерфейсом и возможностью зашевелить свой мозг.</a:t>
            </a:r>
            <a:endParaRPr lang="en-RU" sz="3600" dirty="0">
              <a:latin typeface="Times New Roman" panose="02020603050405020304" pitchFamily="18" charset="0"/>
              <a:cs typeface="Times New Roman" panose="02020603050405020304" pitchFamily="18" charset="0"/>
            </a:endParaRPr>
          </a:p>
          <a:p>
            <a:pPr marL="0" indent="0">
              <a:buNone/>
            </a:pPr>
            <a:endParaRPr lang="en-RU" dirty="0"/>
          </a:p>
        </p:txBody>
      </p:sp>
    </p:spTree>
    <p:extLst>
      <p:ext uri="{BB962C8B-B14F-4D97-AF65-F5344CB8AC3E}">
        <p14:creationId xmlns:p14="http://schemas.microsoft.com/office/powerpoint/2010/main" val="382146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p:txBody>
          <a:bodyPr/>
          <a:lstStyle/>
          <a:p>
            <a:r>
              <a:rPr lang="ru-RU" dirty="0"/>
              <a:t>Макет приложения</a:t>
            </a:r>
            <a:endParaRPr lang="en-RU" dirty="0"/>
          </a:p>
        </p:txBody>
      </p:sp>
      <p:pic>
        <p:nvPicPr>
          <p:cNvPr id="4" name="Content Placeholder 3">
            <a:extLst>
              <a:ext uri="{FF2B5EF4-FFF2-40B4-BE49-F238E27FC236}">
                <a16:creationId xmlns:a16="http://schemas.microsoft.com/office/drawing/2014/main" id="{F1D0253F-9787-B3E4-C8C7-5E3D7E44ED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4579" y="1478783"/>
            <a:ext cx="4420109" cy="4351338"/>
          </a:xfrm>
          <a:prstGeom prst="rect">
            <a:avLst/>
          </a:prstGeom>
        </p:spPr>
      </p:pic>
      <p:sp>
        <p:nvSpPr>
          <p:cNvPr id="6" name="Title 1">
            <a:extLst>
              <a:ext uri="{FF2B5EF4-FFF2-40B4-BE49-F238E27FC236}">
                <a16:creationId xmlns:a16="http://schemas.microsoft.com/office/drawing/2014/main" id="{5E072CFD-F16C-A579-F83F-3DBEAB57FCFD}"/>
              </a:ext>
            </a:extLst>
          </p:cNvPr>
          <p:cNvSpPr txBox="1">
            <a:spLocks/>
          </p:cNvSpPr>
          <p:nvPr/>
        </p:nvSpPr>
        <p:spPr>
          <a:xfrm>
            <a:off x="5531067" y="1478783"/>
            <a:ext cx="6208988" cy="4351338"/>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Показана схема взаимодействия компонентов проекта. Пользовательский интерфейс начался с разработки исчезающего экрана, на нём присутствует название, иконка и человек, который это создал. </a:t>
            </a:r>
            <a:endParaRPr lang="en-RU" dirty="0"/>
          </a:p>
          <a:p>
            <a:r>
              <a:rPr lang="ru-RU" dirty="0"/>
              <a:t>Дальше идёт меню, на котором есть три кнопки, которые переходят на свои активности и позволяют выбрать игру, которая интересна пользователю. Далее открывается активности кнопки, которых вы нажали и открываются три уровня: «Загадки», «Найди кота», «Отличия».</a:t>
            </a:r>
            <a:endParaRPr lang="en-RU" dirty="0"/>
          </a:p>
          <a:p>
            <a:r>
              <a:rPr lang="ru-RU" dirty="0"/>
              <a:t>На активности «загадки» решилось сделать кнопку назад, которая возвращает пользователя в меню, поле вывода текста, куда выводятся сообщения, поле куда вводится ответ пользователя, и кнопка, которая </a:t>
            </a:r>
            <a:r>
              <a:rPr lang="ru-RU"/>
              <a:t>проверяет ответ. </a:t>
            </a:r>
            <a:r>
              <a:rPr lang="ru-RU" dirty="0"/>
              <a:t>Далее переходим к рассмотрению активности «найди кота» (Рисунок 9), на этой активности так же есть кнопка назад, которая выбрасывает пользователя в меню, картинка с самим котом и кнопка, которая будет передвигаться по полю в зависимости от того, где кот.</a:t>
            </a:r>
            <a:endParaRPr lang="en-RU" dirty="0"/>
          </a:p>
          <a:p>
            <a:r>
              <a:rPr lang="ru-RU" dirty="0"/>
              <a:t>На активности «Отличия» у нас есть кнопка назад, картинка с отличиями и кнопки, которые обозначают эти отличия.</a:t>
            </a:r>
            <a:endParaRPr lang="en-RU" dirty="0"/>
          </a:p>
        </p:txBody>
      </p:sp>
    </p:spTree>
    <p:extLst>
      <p:ext uri="{BB962C8B-B14F-4D97-AF65-F5344CB8AC3E}">
        <p14:creationId xmlns:p14="http://schemas.microsoft.com/office/powerpoint/2010/main" val="354018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Тестирование</a:t>
            </a:r>
            <a:endParaRPr lang="en-RU"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1C2568-AFEE-3A0B-3924-7C037A900C9A}"/>
              </a:ext>
            </a:extLst>
          </p:cNvPr>
          <p:cNvSpPr>
            <a:spLocks noGrp="1"/>
          </p:cNvSpPr>
          <p:nvPr>
            <p:ph idx="1"/>
          </p:nvPr>
        </p:nvSpPr>
        <p:spPr>
          <a:xfrm>
            <a:off x="838200" y="1450428"/>
            <a:ext cx="10515600" cy="4726535"/>
          </a:xfrm>
        </p:spPr>
        <p:txBody>
          <a:bodyPr/>
          <a:lstStyle/>
          <a:p>
            <a:pPr marL="0" indent="0" hangingPunct="0">
              <a:buNone/>
            </a:pPr>
            <a:r>
              <a:rPr lang="en-RU" dirty="0">
                <a:latin typeface="Times New Roman" panose="02020603050405020304" pitchFamily="18" charset="0"/>
                <a:cs typeface="Times New Roman" panose="02020603050405020304" pitchFamily="18" charset="0"/>
              </a:rPr>
              <a:t>Протестировав данное приложение, можно сказать, что оно простое, понятное в функциях, интерфейс простой без анимации. С помощью кнопок можно управлять переходом между окнами. Палитра цветов не классическая.</a:t>
            </a:r>
          </a:p>
          <a:p>
            <a:pPr marL="0" indent="0" hangingPunct="0">
              <a:buNone/>
            </a:pPr>
            <a:r>
              <a:rPr lang="en-RU" dirty="0">
                <a:latin typeface="Times New Roman" panose="02020603050405020304" pitchFamily="18" charset="0"/>
                <a:cs typeface="Times New Roman" panose="02020603050405020304" pitchFamily="18" charset="0"/>
              </a:rPr>
              <a:t>Из недостатков, отсутствует сохранение </a:t>
            </a:r>
            <a:r>
              <a:rPr lang="ru-RU" dirty="0">
                <a:latin typeface="Times New Roman" panose="02020603050405020304" pitchFamily="18" charset="0"/>
                <a:cs typeface="Times New Roman" panose="02020603050405020304" pitchFamily="18" charset="0"/>
              </a:rPr>
              <a:t>прогресса</a:t>
            </a:r>
            <a:r>
              <a:rPr lang="en-RU" dirty="0">
                <a:latin typeface="Times New Roman" panose="02020603050405020304" pitchFamily="18" charset="0"/>
                <a:cs typeface="Times New Roman" panose="02020603050405020304" pitchFamily="18" charset="0"/>
              </a:rPr>
              <a:t>, это не удобно. При выходе в меню выбора, </a:t>
            </a:r>
            <a:r>
              <a:rPr lang="ru-RU" dirty="0">
                <a:latin typeface="Times New Roman" panose="02020603050405020304" pitchFamily="18" charset="0"/>
                <a:cs typeface="Times New Roman" panose="02020603050405020304" pitchFamily="18" charset="0"/>
              </a:rPr>
              <a:t>прогресс</a:t>
            </a:r>
            <a:r>
              <a:rPr lang="en-RU" dirty="0">
                <a:latin typeface="Times New Roman" panose="02020603050405020304" pitchFamily="18" charset="0"/>
                <a:cs typeface="Times New Roman" panose="02020603050405020304" pitchFamily="18" charset="0"/>
              </a:rPr>
              <a:t>, который был сбрасывается. </a:t>
            </a:r>
          </a:p>
          <a:p>
            <a:pPr marL="0" indent="0" hangingPunct="0">
              <a:buNone/>
            </a:pPr>
            <a:r>
              <a:rPr lang="en-RU" dirty="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и</a:t>
            </a:r>
            <a:r>
              <a:rPr lang="en-RU" dirty="0">
                <a:latin typeface="Times New Roman" panose="02020603050405020304" pitchFamily="18" charset="0"/>
                <a:cs typeface="Times New Roman" panose="02020603050405020304" pitchFamily="18" charset="0"/>
              </a:rPr>
              <a:t>тоге можно сказать, что для данного приложения нужны правки и доработки, если это все изменить. То оно приобретет интерес к пользователям.</a:t>
            </a:r>
          </a:p>
          <a:p>
            <a:pPr marL="0" indent="0">
              <a:buNone/>
            </a:pPr>
            <a:endParaRPr lang="en-RU" dirty="0"/>
          </a:p>
        </p:txBody>
      </p:sp>
    </p:spTree>
    <p:extLst>
      <p:ext uri="{BB962C8B-B14F-4D97-AF65-F5344CB8AC3E}">
        <p14:creationId xmlns:p14="http://schemas.microsoft.com/office/powerpoint/2010/main" val="371367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Заключение</a:t>
            </a:r>
            <a:endParaRPr lang="en-RU"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1C2568-AFEE-3A0B-3924-7C037A900C9A}"/>
              </a:ext>
            </a:extLst>
          </p:cNvPr>
          <p:cNvSpPr>
            <a:spLocks noGrp="1"/>
          </p:cNvSpPr>
          <p:nvPr>
            <p:ph idx="1"/>
          </p:nvPr>
        </p:nvSpPr>
        <p:spPr>
          <a:xfrm>
            <a:off x="838200" y="1429407"/>
            <a:ext cx="10515600" cy="5063468"/>
          </a:xfrm>
        </p:spPr>
        <p:txBody>
          <a:bodyPr>
            <a:normAutofit fontScale="92500" lnSpcReduction="10000"/>
          </a:bodyPr>
          <a:lstStyle/>
          <a:p>
            <a:pPr marL="0" indent="0">
              <a:buNone/>
            </a:pPr>
            <a:r>
              <a:rPr lang="ru-RU" dirty="0">
                <a:latin typeface="Times New Roman" panose="02020603050405020304" pitchFamily="18" charset="0"/>
                <a:cs typeface="Times New Roman" panose="02020603050405020304" pitchFamily="18" charset="0"/>
              </a:rPr>
              <a:t>В этом проекте у нас была задача разработать приложение, проанализировав доступных соперников, сделав это наше приложение должно быть не хуже чем то, что уже есть, потому что тогда оно никому не нужно будет. Дальше мы должны были описать техническое задание и этапы разработки приложения. </a:t>
            </a:r>
            <a:r>
              <a:rPr lang="en-RU" dirty="0">
                <a:latin typeface="Times New Roman" panose="02020603050405020304" pitchFamily="18" charset="0"/>
                <a:cs typeface="Times New Roman" panose="02020603050405020304" pitchFamily="18" charset="0"/>
              </a:rPr>
              <a:t>В данном проекте было рассмотрены три среды для разработки приложений, выбрана наиболее лучшая из них. Также рассмотрели этапы разработки индивидуального приложения от разработки до тестирования. Стоит отметить, что процессы разработки и тестирования до того, как приложение запущено в эксплуатацию могут длиться бесконечно долго, до тех пор, пока не будет определено, что дальнейшая разработка не требуется и не требуется дальнейшее тестирование, необходимые ошибки устранены. Однако чаще всего во время эксплуатации приложения пользователями выявляются ошибки, которые не были замечены во время тестирования.</a:t>
            </a:r>
          </a:p>
          <a:p>
            <a:pPr marL="0" indent="0">
              <a:buNone/>
            </a:pPr>
            <a:endParaRPr lang="en-RU" dirty="0"/>
          </a:p>
        </p:txBody>
      </p:sp>
    </p:spTree>
    <p:extLst>
      <p:ext uri="{BB962C8B-B14F-4D97-AF65-F5344CB8AC3E}">
        <p14:creationId xmlns:p14="http://schemas.microsoft.com/office/powerpoint/2010/main" val="312465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Заключение</a:t>
            </a:r>
            <a:endParaRPr lang="en-RU"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1C2568-AFEE-3A0B-3924-7C037A900C9A}"/>
              </a:ext>
            </a:extLst>
          </p:cNvPr>
          <p:cNvSpPr>
            <a:spLocks noGrp="1"/>
          </p:cNvSpPr>
          <p:nvPr>
            <p:ph idx="1"/>
          </p:nvPr>
        </p:nvSpPr>
        <p:spPr>
          <a:xfrm>
            <a:off x="838200" y="1597572"/>
            <a:ext cx="10515600" cy="4579391"/>
          </a:xfrm>
        </p:spPr>
        <p:txBody>
          <a:bodyPr>
            <a:normAutofit/>
          </a:bodyPr>
          <a:lstStyle/>
          <a:p>
            <a:pPr marL="0" indent="0">
              <a:buNone/>
            </a:pPr>
            <a:r>
              <a:rPr lang="en-RU" sz="3200" dirty="0">
                <a:latin typeface="Times New Roman" panose="02020603050405020304" pitchFamily="18" charset="0"/>
                <a:cs typeface="Times New Roman" panose="02020603050405020304" pitchFamily="18" charset="0"/>
              </a:rPr>
              <a:t>Также рассмотрели платформы для приложения, разработали собственный интерфейс и создали приложение по техническому заданию.</a:t>
            </a:r>
          </a:p>
          <a:p>
            <a:pPr marL="0" indent="0">
              <a:buNone/>
            </a:pPr>
            <a:r>
              <a:rPr lang="en-RU" sz="3200" dirty="0">
                <a:latin typeface="Times New Roman" panose="02020603050405020304" pitchFamily="18" charset="0"/>
                <a:cs typeface="Times New Roman" panose="02020603050405020304" pitchFamily="18" charset="0"/>
              </a:rPr>
              <a:t>Таким образом, очевидно, что процесс проектирования приложения и его ввод в эксплуатацию представляет собой длительный и сложный процесс.</a:t>
            </a:r>
          </a:p>
          <a:p>
            <a:pPr marL="0" indent="0">
              <a:buNone/>
            </a:pPr>
            <a:r>
              <a:rPr lang="en-RU" sz="3200" dirty="0">
                <a:latin typeface="Times New Roman" panose="02020603050405020304" pitchFamily="18" charset="0"/>
                <a:cs typeface="Times New Roman" panose="02020603050405020304" pitchFamily="18" charset="0"/>
              </a:rPr>
              <a:t>В работе были выполнены все поставленные во введении задачи, что привело к достижению поставленной цели.</a:t>
            </a:r>
          </a:p>
          <a:p>
            <a:pPr marL="0" indent="0">
              <a:buNone/>
            </a:pPr>
            <a:endParaRPr lang="en-RU" dirty="0"/>
          </a:p>
        </p:txBody>
      </p:sp>
    </p:spTree>
    <p:extLst>
      <p:ext uri="{BB962C8B-B14F-4D97-AF65-F5344CB8AC3E}">
        <p14:creationId xmlns:p14="http://schemas.microsoft.com/office/powerpoint/2010/main" val="202637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3B-BCC2-2ECF-6B5F-A1CEEDDD176D}"/>
              </a:ext>
            </a:extLst>
          </p:cNvPr>
          <p:cNvSpPr>
            <a:spLocks noGrp="1"/>
          </p:cNvSpPr>
          <p:nvPr>
            <p:ph type="title"/>
          </p:nvPr>
        </p:nvSpPr>
        <p:spPr>
          <a:xfrm>
            <a:off x="281152" y="671402"/>
            <a:ext cx="10515600" cy="1325563"/>
          </a:xfrm>
        </p:spPr>
        <p:txBody>
          <a:bodyPr>
            <a:normAutofit/>
          </a:bodyPr>
          <a:lstStyle/>
          <a:p>
            <a:pPr algn="ctr"/>
            <a:r>
              <a:rPr lang="ru-RU" sz="4000" dirty="0">
                <a:latin typeface="Times New Roman" panose="02020603050405020304" pitchFamily="18" charset="0"/>
                <a:cs typeface="Times New Roman" panose="02020603050405020304" pitchFamily="18" charset="0"/>
              </a:rPr>
              <a:t>Список литературы</a:t>
            </a:r>
            <a:endParaRPr lang="en-RU"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8C65798-F208-F6A1-A254-66CB1B6E73EF}"/>
              </a:ext>
            </a:extLst>
          </p:cNvPr>
          <p:cNvSpPr txBox="1"/>
          <p:nvPr/>
        </p:nvSpPr>
        <p:spPr>
          <a:xfrm>
            <a:off x="611486" y="1996965"/>
            <a:ext cx="12057275" cy="3724096"/>
          </a:xfrm>
          <a:prstGeom prst="rect">
            <a:avLst/>
          </a:prstGeom>
          <a:noFill/>
        </p:spPr>
        <p:txBody>
          <a:bodyPr wrap="none" rtlCol="0">
            <a:spAutoFit/>
          </a:bodyPr>
          <a:lstStyle/>
          <a:p>
            <a:r>
              <a:rPr lang="en-RU" sz="2000" dirty="0">
                <a:latin typeface="Times New Roman" panose="02020603050405020304" pitchFamily="18" charset="0"/>
                <a:cs typeface="Times New Roman" panose="02020603050405020304" pitchFamily="18" charset="0"/>
              </a:rPr>
              <a:t>Список использованной литературы</a:t>
            </a:r>
          </a:p>
          <a:p>
            <a:r>
              <a:rPr lang="ru-RU" sz="2000" dirty="0">
                <a:latin typeface="Times New Roman" panose="02020603050405020304" pitchFamily="18" charset="0"/>
                <a:cs typeface="Times New Roman" panose="02020603050405020304" pitchFamily="18" charset="0"/>
              </a:rPr>
              <a:t> </a:t>
            </a:r>
            <a:endParaRPr lang="en-RU"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 </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2"/>
              </a:rPr>
              <a:t>https://developer.android.com/</a:t>
            </a:r>
            <a:r>
              <a:rPr lang="ru-RU" sz="2000" dirty="0">
                <a:latin typeface="Times New Roman" panose="02020603050405020304" pitchFamily="18" charset="0"/>
                <a:cs typeface="Times New Roman" panose="02020603050405020304" pitchFamily="18" charset="0"/>
              </a:rPr>
              <a:t> документация андроида</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3"/>
              </a:rPr>
              <a:t>https://vseigru.net/igry-koshki/28213-igra-najdi-kota.html</a:t>
            </a:r>
            <a:r>
              <a:rPr lang="ru-RU" sz="2000" dirty="0">
                <a:latin typeface="Times New Roman" panose="02020603050405020304" pitchFamily="18" charset="0"/>
                <a:cs typeface="Times New Roman" panose="02020603050405020304" pitchFamily="18" charset="0"/>
              </a:rPr>
              <a:t> Игра Найди Кота</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4"/>
              </a:rPr>
              <a:t>https://sneg.tv/6075-najdi-kota-18-foto-so-sprjatavshimisja-kotami-zastavjat-vas-polomat-golovu</a:t>
            </a:r>
            <a:r>
              <a:rPr lang="ru-RU" sz="2000" dirty="0">
                <a:latin typeface="Times New Roman" panose="02020603050405020304" pitchFamily="18" charset="0"/>
                <a:cs typeface="Times New Roman" panose="02020603050405020304" pitchFamily="18" charset="0"/>
              </a:rPr>
              <a:t>  фото найди кота</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5"/>
              </a:rPr>
              <a:t>https://logiclike.com/math-logic/zagadki-na-logiku</a:t>
            </a:r>
            <a:r>
              <a:rPr lang="ru-RU" sz="2000" dirty="0">
                <a:latin typeface="Times New Roman" panose="02020603050405020304" pitchFamily="18" charset="0"/>
                <a:cs typeface="Times New Roman" panose="02020603050405020304" pitchFamily="18" charset="0"/>
              </a:rPr>
              <a:t> логические загадки</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6"/>
              </a:rPr>
              <a:t>https://umnazia.ru/blog/all-articles/zagadki-na-logiku-s-podvohom</a:t>
            </a:r>
            <a:r>
              <a:rPr lang="ru-RU" sz="2000" dirty="0">
                <a:latin typeface="Times New Roman" panose="02020603050405020304" pitchFamily="18" charset="0"/>
                <a:cs typeface="Times New Roman" panose="02020603050405020304" pitchFamily="18" charset="0"/>
              </a:rPr>
              <a:t> логические загадки</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7"/>
              </a:rPr>
              <a:t>https://www.fandroid.info/zapusk-vashego-prilozheniya/</a:t>
            </a:r>
            <a:r>
              <a:rPr lang="ru-RU" sz="2000" dirty="0">
                <a:latin typeface="Times New Roman" panose="02020603050405020304" pitchFamily="18" charset="0"/>
                <a:cs typeface="Times New Roman" panose="02020603050405020304" pitchFamily="18" charset="0"/>
              </a:rPr>
              <a:t> Запуск </a:t>
            </a:r>
            <a:r>
              <a:rPr lang="ru-RU" sz="2000" dirty="0" err="1">
                <a:latin typeface="Times New Roman" panose="02020603050405020304" pitchFamily="18" charset="0"/>
                <a:cs typeface="Times New Roman" panose="02020603050405020304" pitchFamily="18" charset="0"/>
              </a:rPr>
              <a:t>android</a:t>
            </a:r>
            <a:r>
              <a:rPr lang="ru-RU" sz="2000" dirty="0">
                <a:latin typeface="Times New Roman" panose="02020603050405020304" pitchFamily="18" charset="0"/>
                <a:cs typeface="Times New Roman" panose="02020603050405020304" pitchFamily="18" charset="0"/>
              </a:rPr>
              <a:t>-приложения</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8"/>
              </a:rPr>
              <a:t>https://zaochnik.ru/blog/standarty-oformlenija-kursovoj-raboty-po-gostu/</a:t>
            </a:r>
            <a:r>
              <a:rPr lang="ru-RU" sz="2000" dirty="0">
                <a:latin typeface="Times New Roman" panose="02020603050405020304" pitchFamily="18" charset="0"/>
                <a:cs typeface="Times New Roman" panose="02020603050405020304" pitchFamily="18" charset="0"/>
              </a:rPr>
              <a:t> госты</a:t>
            </a:r>
            <a:endParaRPr lang="en-RU" sz="2000" dirty="0">
              <a:latin typeface="Times New Roman" panose="02020603050405020304" pitchFamily="18" charset="0"/>
              <a:cs typeface="Times New Roman" panose="02020603050405020304" pitchFamily="18" charset="0"/>
            </a:endParaRPr>
          </a:p>
          <a:p>
            <a:pPr lvl="0"/>
            <a:r>
              <a:rPr lang="ru-RU" sz="2000" u="sng" dirty="0">
                <a:latin typeface="Times New Roman" panose="02020603050405020304" pitchFamily="18" charset="0"/>
                <a:cs typeface="Times New Roman" panose="02020603050405020304" pitchFamily="18" charset="0"/>
                <a:hlinkClick r:id="rId9"/>
              </a:rPr>
              <a:t>https://www.rosdiplom.ru/rd/pubdiplom/view.aspx?id=287</a:t>
            </a:r>
            <a:r>
              <a:rPr lang="ru-RU" sz="2000" dirty="0">
                <a:latin typeface="Times New Roman" panose="02020603050405020304" pitchFamily="18" charset="0"/>
                <a:cs typeface="Times New Roman" panose="02020603050405020304" pitchFamily="18" charset="0"/>
              </a:rPr>
              <a:t> госты</a:t>
            </a:r>
            <a:endParaRPr lang="en-RU" sz="2000" dirty="0">
              <a:latin typeface="Times New Roman" panose="02020603050405020304" pitchFamily="18" charset="0"/>
              <a:cs typeface="Times New Roman" panose="02020603050405020304" pitchFamily="18" charset="0"/>
            </a:endParaRPr>
          </a:p>
          <a:p>
            <a:endParaRPr lang="en-RU" dirty="0"/>
          </a:p>
        </p:txBody>
      </p:sp>
    </p:spTree>
    <p:extLst>
      <p:ext uri="{BB962C8B-B14F-4D97-AF65-F5344CB8AC3E}">
        <p14:creationId xmlns:p14="http://schemas.microsoft.com/office/powerpoint/2010/main" val="2289913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741</Words>
  <Application>Microsoft Macintosh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Разработка игрового мобильного приложения «Загадки» </vt:lpstr>
      <vt:lpstr>Цели и задачи проект</vt:lpstr>
      <vt:lpstr>Актуальность</vt:lpstr>
      <vt:lpstr>Макет приложения</vt:lpstr>
      <vt:lpstr>Тестирование</vt:lpstr>
      <vt:lpstr>Заключение</vt:lpstr>
      <vt:lpstr>Заключение</vt:lpstr>
      <vt:lpstr>Список литературы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игрового мобильного приложения «Загадки» </dc:title>
  <dc:creator>Katerina Lebedeva</dc:creator>
  <cp:lastModifiedBy>Katerina Lebedeva</cp:lastModifiedBy>
  <cp:revision>2</cp:revision>
  <dcterms:created xsi:type="dcterms:W3CDTF">2022-04-28T19:15:38Z</dcterms:created>
  <dcterms:modified xsi:type="dcterms:W3CDTF">2022-04-28T20:05:28Z</dcterms:modified>
</cp:coreProperties>
</file>