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D"/>
    <a:srgbClr val="5B9B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15" autoAdjust="0"/>
  </p:normalViewPr>
  <p:slideViewPr>
    <p:cSldViewPr snapToGrid="0">
      <p:cViewPr varScale="1">
        <p:scale>
          <a:sx n="69" d="100"/>
          <a:sy n="69" d="100"/>
        </p:scale>
        <p:origin x="11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F35FC-A0E3-4211-9DEB-750CDA843948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2527-926A-41CD-B43D-BC9FD510B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Im LGS wird die Modellierung/ Aufbau eines unvernetzten Teilsystems erläutert.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B2527-926A-41CD-B43D-BC9FD510B2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33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B2527-926A-41CD-B43D-BC9FD510B2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78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3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9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1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38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22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8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6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84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263E-5A2A-412D-BCDC-06BA356D0E37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15FA-F12F-4FCC-8A7B-2AEA618A7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A85C4627-CF76-4D70-BF8A-DC42C21A39ED}"/>
              </a:ext>
            </a:extLst>
          </p:cNvPr>
          <p:cNvGrpSpPr/>
          <p:nvPr/>
        </p:nvGrpSpPr>
        <p:grpSpPr>
          <a:xfrm>
            <a:off x="0" y="-35072"/>
            <a:ext cx="12192000" cy="400111"/>
            <a:chOff x="0" y="-35072"/>
            <a:chExt cx="9144000" cy="40011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974FD292-BE20-4414-954A-E7F5EC37739A}"/>
                </a:ext>
              </a:extLst>
            </p:cNvPr>
            <p:cNvSpPr/>
            <p:nvPr/>
          </p:nvSpPr>
          <p:spPr>
            <a:xfrm>
              <a:off x="0" y="1"/>
              <a:ext cx="9144000" cy="365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DA6CBB9D-A1C8-47BA-84E0-CA1EDECB23F8}"/>
                </a:ext>
              </a:extLst>
            </p:cNvPr>
            <p:cNvSpPr/>
            <p:nvPr/>
          </p:nvSpPr>
          <p:spPr>
            <a:xfrm>
              <a:off x="0" y="-35072"/>
              <a:ext cx="11472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2000" b="1">
                  <a:solidFill>
                    <a:schemeClr val="bg1">
                      <a:lumMod val="95000"/>
                    </a:schemeClr>
                  </a:solidFill>
                </a:rPr>
                <a:t>Durchführen</a:t>
              </a:r>
              <a:endParaRPr lang="de-DE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93F8EBC0-2C27-4041-8C5A-E18C65C1FD09}"/>
              </a:ext>
            </a:extLst>
          </p:cNvPr>
          <p:cNvSpPr txBox="1"/>
          <p:nvPr/>
        </p:nvSpPr>
        <p:spPr>
          <a:xfrm>
            <a:off x="298704" y="658271"/>
            <a:ext cx="11478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>
                <a:ea typeface="SimSun" panose="02010600030101010101" pitchFamily="2" charset="-122"/>
              </a:rPr>
              <a:t>Heizanlage</a:t>
            </a:r>
            <a:endParaRPr lang="de-DE" sz="2400" dirty="0">
              <a:ea typeface="SimSun" panose="02010600030101010101" pitchFamily="2" charset="-122"/>
            </a:endParaRPr>
          </a:p>
        </p:txBody>
      </p:sp>
      <p:grpSp>
        <p:nvGrpSpPr>
          <p:cNvPr id="28" name="Google Shape;120;p2">
            <a:extLst>
              <a:ext uri="{FF2B5EF4-FFF2-40B4-BE49-F238E27FC236}">
                <a16:creationId xmlns:a16="http://schemas.microsoft.com/office/drawing/2014/main" xmlns="" id="{4149FAE2-6602-45C7-B5A3-AD51EB83268E}"/>
              </a:ext>
            </a:extLst>
          </p:cNvPr>
          <p:cNvGrpSpPr/>
          <p:nvPr/>
        </p:nvGrpSpPr>
        <p:grpSpPr>
          <a:xfrm>
            <a:off x="707272" y="1503834"/>
            <a:ext cx="10643618" cy="5043270"/>
            <a:chOff x="4603804" y="1117160"/>
            <a:chExt cx="6861976" cy="4623680"/>
          </a:xfrm>
        </p:grpSpPr>
        <p:sp>
          <p:nvSpPr>
            <p:cNvPr id="31" name="Google Shape;121;p2">
              <a:extLst>
                <a:ext uri="{FF2B5EF4-FFF2-40B4-BE49-F238E27FC236}">
                  <a16:creationId xmlns:a16="http://schemas.microsoft.com/office/drawing/2014/main" xmlns="" id="{F52D8ECD-ACF6-4AC0-AE09-B26BC079E082}"/>
                </a:ext>
              </a:extLst>
            </p:cNvPr>
            <p:cNvSpPr/>
            <p:nvPr/>
          </p:nvSpPr>
          <p:spPr>
            <a:xfrm>
              <a:off x="4603805" y="1117160"/>
              <a:ext cx="6861975" cy="2311840"/>
            </a:xfrm>
            <a:prstGeom prst="rect">
              <a:avLst/>
            </a:prstGeom>
            <a:solidFill>
              <a:srgbClr val="C4E0B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2;p2">
              <a:extLst>
                <a:ext uri="{FF2B5EF4-FFF2-40B4-BE49-F238E27FC236}">
                  <a16:creationId xmlns:a16="http://schemas.microsoft.com/office/drawing/2014/main" xmlns="" id="{85CA03AA-D2C9-48A6-9C10-6009FCF0D443}"/>
                </a:ext>
              </a:extLst>
            </p:cNvPr>
            <p:cNvSpPr/>
            <p:nvPr/>
          </p:nvSpPr>
          <p:spPr>
            <a:xfrm>
              <a:off x="4603804" y="3429000"/>
              <a:ext cx="6861975" cy="2311840"/>
            </a:xfrm>
            <a:prstGeom prst="rect">
              <a:avLst/>
            </a:prstGeom>
            <a:solidFill>
              <a:srgbClr val="EEA6B7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125;p2">
            <a:extLst>
              <a:ext uri="{FF2B5EF4-FFF2-40B4-BE49-F238E27FC236}">
                <a16:creationId xmlns:a16="http://schemas.microsoft.com/office/drawing/2014/main" xmlns="" id="{8D1D3815-1741-4FD5-9C3F-24FC47EC0FC9}"/>
              </a:ext>
            </a:extLst>
          </p:cNvPr>
          <p:cNvSpPr/>
          <p:nvPr/>
        </p:nvSpPr>
        <p:spPr>
          <a:xfrm>
            <a:off x="3962662" y="2394464"/>
            <a:ext cx="286246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6;p2">
            <a:extLst>
              <a:ext uri="{FF2B5EF4-FFF2-40B4-BE49-F238E27FC236}">
                <a16:creationId xmlns:a16="http://schemas.microsoft.com/office/drawing/2014/main" xmlns="" id="{3ACE66C4-04D2-49A7-9A7F-1004F9DDE21B}"/>
              </a:ext>
            </a:extLst>
          </p:cNvPr>
          <p:cNvSpPr/>
          <p:nvPr/>
        </p:nvSpPr>
        <p:spPr>
          <a:xfrm>
            <a:off x="3992895" y="4833264"/>
            <a:ext cx="286246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xmlns="" id="{BD49B95B-7EB7-4C39-BA12-570553A87FC6}"/>
              </a:ext>
            </a:extLst>
          </p:cNvPr>
          <p:cNvCxnSpPr/>
          <p:nvPr/>
        </p:nvCxnSpPr>
        <p:spPr>
          <a:xfrm>
            <a:off x="1282283" y="5627959"/>
            <a:ext cx="87428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Google Shape;127;p2">
            <a:extLst>
              <a:ext uri="{FF2B5EF4-FFF2-40B4-BE49-F238E27FC236}">
                <a16:creationId xmlns:a16="http://schemas.microsoft.com/office/drawing/2014/main" xmlns="" id="{30326850-F51A-4CD0-B7CB-C057ADEE433D}"/>
              </a:ext>
            </a:extLst>
          </p:cNvPr>
          <p:cNvSpPr/>
          <p:nvPr/>
        </p:nvSpPr>
        <p:spPr>
          <a:xfrm>
            <a:off x="2369415" y="3748693"/>
            <a:ext cx="1848681" cy="6038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6;p2">
            <a:extLst>
              <a:ext uri="{FF2B5EF4-FFF2-40B4-BE49-F238E27FC236}">
                <a16:creationId xmlns:a16="http://schemas.microsoft.com/office/drawing/2014/main" xmlns="" id="{7A90B91D-C444-4045-AF2A-9969365BEECF}"/>
              </a:ext>
            </a:extLst>
          </p:cNvPr>
          <p:cNvSpPr/>
          <p:nvPr/>
        </p:nvSpPr>
        <p:spPr>
          <a:xfrm>
            <a:off x="3943859" y="2396581"/>
            <a:ext cx="292342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Kleinsteuerung „Logo“ (SPS)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Prüfregel</a:t>
            </a:r>
            <a:r>
              <a:rPr lang="de-DE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</a:t>
            </a:r>
            <a:endParaRPr lang="de-DE" dirty="0"/>
          </a:p>
        </p:txBody>
      </p:sp>
      <p:sp>
        <p:nvSpPr>
          <p:cNvPr id="49" name="Google Shape;125;p2">
            <a:extLst>
              <a:ext uri="{FF2B5EF4-FFF2-40B4-BE49-F238E27FC236}">
                <a16:creationId xmlns:a16="http://schemas.microsoft.com/office/drawing/2014/main" xmlns="" id="{73E3B9F9-D686-427C-8B4F-61A1E42EC94B}"/>
              </a:ext>
            </a:extLst>
          </p:cNvPr>
          <p:cNvSpPr/>
          <p:nvPr/>
        </p:nvSpPr>
        <p:spPr>
          <a:xfrm>
            <a:off x="3938278" y="4833575"/>
            <a:ext cx="292342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de-DE" dirty="0"/>
          </a:p>
        </p:txBody>
      </p:sp>
      <p:sp>
        <p:nvSpPr>
          <p:cNvPr id="50" name="Google Shape;128;p2">
            <a:extLst>
              <a:ext uri="{FF2B5EF4-FFF2-40B4-BE49-F238E27FC236}">
                <a16:creationId xmlns:a16="http://schemas.microsoft.com/office/drawing/2014/main" xmlns="" id="{E48AA087-AE60-4B43-A79B-0BF2FC549CF1}"/>
              </a:ext>
            </a:extLst>
          </p:cNvPr>
          <p:cNvSpPr/>
          <p:nvPr/>
        </p:nvSpPr>
        <p:spPr>
          <a:xfrm>
            <a:off x="7395004" y="3581205"/>
            <a:ext cx="2923429" cy="8842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Sensorik: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dirty="0"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27;p2">
            <a:extLst>
              <a:ext uri="{FF2B5EF4-FFF2-40B4-BE49-F238E27FC236}">
                <a16:creationId xmlns:a16="http://schemas.microsoft.com/office/drawing/2014/main" xmlns="" id="{097C97C3-3622-475C-BB5D-579E3586ACFE}"/>
              </a:ext>
            </a:extLst>
          </p:cNvPr>
          <p:cNvSpPr/>
          <p:nvPr/>
        </p:nvSpPr>
        <p:spPr>
          <a:xfrm>
            <a:off x="1318859" y="3602073"/>
            <a:ext cx="2923428" cy="8315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 err="1">
                <a:latin typeface="Calibri"/>
                <a:ea typeface="Calibri"/>
                <a:cs typeface="Calibri"/>
                <a:sym typeface="Calibri"/>
              </a:rPr>
              <a:t>Aktorik</a:t>
            </a:r>
            <a:r>
              <a:rPr lang="de-DE" sz="1800" b="1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16;p2">
            <a:extLst>
              <a:ext uri="{FF2B5EF4-FFF2-40B4-BE49-F238E27FC236}">
                <a16:creationId xmlns:a16="http://schemas.microsoft.com/office/drawing/2014/main" xmlns="" id="{BC324E58-DDB2-4EBA-AFD9-46B81E78FC58}"/>
              </a:ext>
            </a:extLst>
          </p:cNvPr>
          <p:cNvSpPr/>
          <p:nvPr/>
        </p:nvSpPr>
        <p:spPr>
          <a:xfrm rot="5400000">
            <a:off x="2865052" y="4451794"/>
            <a:ext cx="782690" cy="1024977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15;p2">
            <a:extLst>
              <a:ext uri="{FF2B5EF4-FFF2-40B4-BE49-F238E27FC236}">
                <a16:creationId xmlns:a16="http://schemas.microsoft.com/office/drawing/2014/main" xmlns="" id="{3EA1EA5F-A29D-46C5-81DD-3ABA4D7EBF1F}"/>
              </a:ext>
            </a:extLst>
          </p:cNvPr>
          <p:cNvSpPr/>
          <p:nvPr/>
        </p:nvSpPr>
        <p:spPr>
          <a:xfrm>
            <a:off x="7000061" y="4433603"/>
            <a:ext cx="1216550" cy="86573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17;p2">
            <a:extLst>
              <a:ext uri="{FF2B5EF4-FFF2-40B4-BE49-F238E27FC236}">
                <a16:creationId xmlns:a16="http://schemas.microsoft.com/office/drawing/2014/main" xmlns="" id="{3C94281C-1B30-4C1E-A6C6-AB66E6E967E9}"/>
              </a:ext>
            </a:extLst>
          </p:cNvPr>
          <p:cNvSpPr/>
          <p:nvPr/>
        </p:nvSpPr>
        <p:spPr>
          <a:xfrm rot="-5400000">
            <a:off x="7022389" y="2577044"/>
            <a:ext cx="1016568" cy="1061224"/>
          </a:xfrm>
          <a:prstGeom prst="bentUpArrow">
            <a:avLst>
              <a:gd name="adj1" fmla="val 25000"/>
              <a:gd name="adj2" fmla="val 26029"/>
              <a:gd name="adj3" fmla="val 25000"/>
            </a:avLst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14;p2">
            <a:extLst>
              <a:ext uri="{FF2B5EF4-FFF2-40B4-BE49-F238E27FC236}">
                <a16:creationId xmlns:a16="http://schemas.microsoft.com/office/drawing/2014/main" xmlns="" id="{E74DF479-0474-4B70-962D-C93E52A350E8}"/>
              </a:ext>
            </a:extLst>
          </p:cNvPr>
          <p:cNvSpPr/>
          <p:nvPr/>
        </p:nvSpPr>
        <p:spPr>
          <a:xfrm rot="10800000">
            <a:off x="2665451" y="2660237"/>
            <a:ext cx="1181892" cy="92332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11;p2">
            <a:extLst>
              <a:ext uri="{FF2B5EF4-FFF2-40B4-BE49-F238E27FC236}">
                <a16:creationId xmlns:a16="http://schemas.microsoft.com/office/drawing/2014/main" xmlns="" id="{1F640EC6-781A-42D3-89B7-21389862FE8B}"/>
              </a:ext>
            </a:extLst>
          </p:cNvPr>
          <p:cNvSpPr txBox="1"/>
          <p:nvPr/>
        </p:nvSpPr>
        <p:spPr>
          <a:xfrm>
            <a:off x="7648393" y="1705355"/>
            <a:ext cx="331837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Informationsfluss: </a:t>
            </a:r>
            <a:r>
              <a:rPr lang="de-D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Temperaturinformationen werden </a:t>
            </a:r>
            <a:r>
              <a:rPr lang="de-D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erfasst</a:t>
            </a:r>
            <a:endParaRPr dirty="0"/>
          </a:p>
        </p:txBody>
      </p:sp>
      <p:sp>
        <p:nvSpPr>
          <p:cNvPr id="57" name="Google Shape;110;p2">
            <a:extLst>
              <a:ext uri="{FF2B5EF4-FFF2-40B4-BE49-F238E27FC236}">
                <a16:creationId xmlns:a16="http://schemas.microsoft.com/office/drawing/2014/main" xmlns="" id="{93673CAC-CBD1-4EC4-B289-55FF4202A37B}"/>
              </a:ext>
            </a:extLst>
          </p:cNvPr>
          <p:cNvSpPr txBox="1"/>
          <p:nvPr/>
        </p:nvSpPr>
        <p:spPr>
          <a:xfrm>
            <a:off x="8337352" y="5059798"/>
            <a:ext cx="292342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Energiefluss: </a:t>
            </a:r>
            <a:r>
              <a:rPr lang="de-D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Wärmeenergie in den </a:t>
            </a:r>
            <a:r>
              <a:rPr lang="de-DE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Sollarkollektor</a:t>
            </a:r>
            <a:r>
              <a:rPr lang="de-D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Kessel</a:t>
            </a:r>
            <a:endParaRPr dirty="0"/>
          </a:p>
        </p:txBody>
      </p:sp>
      <p:sp>
        <p:nvSpPr>
          <p:cNvPr id="34" name="Google Shape;111;p2">
            <a:extLst>
              <a:ext uri="{FF2B5EF4-FFF2-40B4-BE49-F238E27FC236}">
                <a16:creationId xmlns:a16="http://schemas.microsoft.com/office/drawing/2014/main" xmlns="" id="{173D7C20-F9BC-4818-ADEE-5BA7AF289DDD}"/>
              </a:ext>
            </a:extLst>
          </p:cNvPr>
          <p:cNvSpPr txBox="1"/>
          <p:nvPr/>
        </p:nvSpPr>
        <p:spPr>
          <a:xfrm>
            <a:off x="859462" y="1761427"/>
            <a:ext cx="33183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Informationsfluss wenn Prüfregel erfüllt ist</a:t>
            </a:r>
            <a:endParaRPr/>
          </a:p>
        </p:txBody>
      </p:sp>
      <p:sp>
        <p:nvSpPr>
          <p:cNvPr id="35" name="Google Shape;110;p2">
            <a:extLst>
              <a:ext uri="{FF2B5EF4-FFF2-40B4-BE49-F238E27FC236}">
                <a16:creationId xmlns:a16="http://schemas.microsoft.com/office/drawing/2014/main" xmlns="" id="{8F086EE9-1FAD-48CE-BB04-45FA91B6F58B}"/>
              </a:ext>
            </a:extLst>
          </p:cNvPr>
          <p:cNvSpPr txBox="1"/>
          <p:nvPr/>
        </p:nvSpPr>
        <p:spPr>
          <a:xfrm>
            <a:off x="1678935" y="5714206"/>
            <a:ext cx="51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Materialfluss: </a:t>
            </a:r>
            <a:r>
              <a:rPr lang="de-D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Wasser </a:t>
            </a:r>
            <a:r>
              <a:rPr lang="de-D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wird transportiert</a:t>
            </a:r>
            <a:endParaRPr dirty="0"/>
          </a:p>
        </p:txBody>
      </p:sp>
      <p:sp>
        <p:nvSpPr>
          <p:cNvPr id="36" name="Google Shape;110;p2">
            <a:extLst>
              <a:ext uri="{FF2B5EF4-FFF2-40B4-BE49-F238E27FC236}">
                <a16:creationId xmlns:a16="http://schemas.microsoft.com/office/drawing/2014/main" xmlns="" id="{8FEF1FF5-E16E-4538-8E9D-44B69EA7DB34}"/>
              </a:ext>
            </a:extLst>
          </p:cNvPr>
          <p:cNvSpPr txBox="1"/>
          <p:nvPr/>
        </p:nvSpPr>
        <p:spPr>
          <a:xfrm>
            <a:off x="824405" y="4505583"/>
            <a:ext cx="14597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Energiefluss: </a:t>
            </a:r>
            <a:br>
              <a:rPr lang="de-DE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</a:br>
            <a:endParaRPr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BD49B95B-7EB7-4C39-BA12-570553A87FC6}"/>
              </a:ext>
            </a:extLst>
          </p:cNvPr>
          <p:cNvCxnSpPr/>
          <p:nvPr/>
        </p:nvCxnSpPr>
        <p:spPr>
          <a:xfrm>
            <a:off x="2107313" y="5494962"/>
            <a:ext cx="1807200" cy="4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110;p2">
            <a:extLst>
              <a:ext uri="{FF2B5EF4-FFF2-40B4-BE49-F238E27FC236}">
                <a16:creationId xmlns:a16="http://schemas.microsoft.com/office/drawing/2014/main" xmlns="" id="{8F086EE9-1FAD-48CE-BB04-45FA91B6F58B}"/>
              </a:ext>
            </a:extLst>
          </p:cNvPr>
          <p:cNvSpPr txBox="1"/>
          <p:nvPr/>
        </p:nvSpPr>
        <p:spPr>
          <a:xfrm>
            <a:off x="684253" y="5217923"/>
            <a:ext cx="51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DE" b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Hilfsenergie </a:t>
            </a:r>
            <a:r>
              <a:rPr lang="de-DE" b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für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7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6" grpId="0"/>
      <p:bldP spid="57" grpId="0"/>
      <p:bldP spid="34" grpId="0"/>
      <p:bldP spid="35" grpId="0"/>
      <p:bldP spid="36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A85C4627-CF76-4D70-BF8A-DC42C21A39ED}"/>
              </a:ext>
            </a:extLst>
          </p:cNvPr>
          <p:cNvGrpSpPr/>
          <p:nvPr/>
        </p:nvGrpSpPr>
        <p:grpSpPr>
          <a:xfrm>
            <a:off x="0" y="-35072"/>
            <a:ext cx="12192000" cy="400111"/>
            <a:chOff x="0" y="-35072"/>
            <a:chExt cx="9144000" cy="40011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974FD292-BE20-4414-954A-E7F5EC37739A}"/>
                </a:ext>
              </a:extLst>
            </p:cNvPr>
            <p:cNvSpPr/>
            <p:nvPr/>
          </p:nvSpPr>
          <p:spPr>
            <a:xfrm>
              <a:off x="0" y="1"/>
              <a:ext cx="9144000" cy="365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DA6CBB9D-A1C8-47BA-84E0-CA1EDECB23F8}"/>
                </a:ext>
              </a:extLst>
            </p:cNvPr>
            <p:cNvSpPr/>
            <p:nvPr/>
          </p:nvSpPr>
          <p:spPr>
            <a:xfrm>
              <a:off x="0" y="-35072"/>
              <a:ext cx="11472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2000" b="1">
                  <a:solidFill>
                    <a:schemeClr val="bg1">
                      <a:lumMod val="95000"/>
                    </a:schemeClr>
                  </a:solidFill>
                </a:rPr>
                <a:t>Durchführen</a:t>
              </a:r>
              <a:endParaRPr lang="de-DE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93F8EBC0-2C27-4041-8C5A-E18C65C1FD09}"/>
              </a:ext>
            </a:extLst>
          </p:cNvPr>
          <p:cNvSpPr txBox="1"/>
          <p:nvPr/>
        </p:nvSpPr>
        <p:spPr>
          <a:xfrm>
            <a:off x="298704" y="658271"/>
            <a:ext cx="11478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>
                <a:ea typeface="SimSun" panose="02010600030101010101" pitchFamily="2" charset="-122"/>
              </a:rPr>
              <a:t>Werkstattore</a:t>
            </a:r>
            <a:endParaRPr lang="de-DE" sz="2400" dirty="0">
              <a:ea typeface="SimSun" panose="02010600030101010101" pitchFamily="2" charset="-122"/>
            </a:endParaRPr>
          </a:p>
        </p:txBody>
      </p:sp>
      <p:grpSp>
        <p:nvGrpSpPr>
          <p:cNvPr id="28" name="Google Shape;120;p2">
            <a:extLst>
              <a:ext uri="{FF2B5EF4-FFF2-40B4-BE49-F238E27FC236}">
                <a16:creationId xmlns:a16="http://schemas.microsoft.com/office/drawing/2014/main" xmlns="" id="{4149FAE2-6602-45C7-B5A3-AD51EB83268E}"/>
              </a:ext>
            </a:extLst>
          </p:cNvPr>
          <p:cNvGrpSpPr/>
          <p:nvPr/>
        </p:nvGrpSpPr>
        <p:grpSpPr>
          <a:xfrm>
            <a:off x="707272" y="1503834"/>
            <a:ext cx="10643618" cy="5043270"/>
            <a:chOff x="4603804" y="1117160"/>
            <a:chExt cx="6861976" cy="4623680"/>
          </a:xfrm>
        </p:grpSpPr>
        <p:sp>
          <p:nvSpPr>
            <p:cNvPr id="31" name="Google Shape;121;p2">
              <a:extLst>
                <a:ext uri="{FF2B5EF4-FFF2-40B4-BE49-F238E27FC236}">
                  <a16:creationId xmlns:a16="http://schemas.microsoft.com/office/drawing/2014/main" xmlns="" id="{F52D8ECD-ACF6-4AC0-AE09-B26BC079E082}"/>
                </a:ext>
              </a:extLst>
            </p:cNvPr>
            <p:cNvSpPr/>
            <p:nvPr/>
          </p:nvSpPr>
          <p:spPr>
            <a:xfrm>
              <a:off x="4603805" y="1117160"/>
              <a:ext cx="6861975" cy="2311840"/>
            </a:xfrm>
            <a:prstGeom prst="rect">
              <a:avLst/>
            </a:prstGeom>
            <a:solidFill>
              <a:srgbClr val="C4E0B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2;p2">
              <a:extLst>
                <a:ext uri="{FF2B5EF4-FFF2-40B4-BE49-F238E27FC236}">
                  <a16:creationId xmlns:a16="http://schemas.microsoft.com/office/drawing/2014/main" xmlns="" id="{85CA03AA-D2C9-48A6-9C10-6009FCF0D443}"/>
                </a:ext>
              </a:extLst>
            </p:cNvPr>
            <p:cNvSpPr/>
            <p:nvPr/>
          </p:nvSpPr>
          <p:spPr>
            <a:xfrm>
              <a:off x="4603804" y="3429000"/>
              <a:ext cx="6861975" cy="2311840"/>
            </a:xfrm>
            <a:prstGeom prst="rect">
              <a:avLst/>
            </a:prstGeom>
            <a:solidFill>
              <a:srgbClr val="EEA6B7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125;p2">
            <a:extLst>
              <a:ext uri="{FF2B5EF4-FFF2-40B4-BE49-F238E27FC236}">
                <a16:creationId xmlns:a16="http://schemas.microsoft.com/office/drawing/2014/main" xmlns="" id="{8D1D3815-1741-4FD5-9C3F-24FC47EC0FC9}"/>
              </a:ext>
            </a:extLst>
          </p:cNvPr>
          <p:cNvSpPr/>
          <p:nvPr/>
        </p:nvSpPr>
        <p:spPr>
          <a:xfrm>
            <a:off x="3962662" y="2394464"/>
            <a:ext cx="286246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6;p2">
            <a:extLst>
              <a:ext uri="{FF2B5EF4-FFF2-40B4-BE49-F238E27FC236}">
                <a16:creationId xmlns:a16="http://schemas.microsoft.com/office/drawing/2014/main" xmlns="" id="{3ACE66C4-04D2-49A7-9A7F-1004F9DDE21B}"/>
              </a:ext>
            </a:extLst>
          </p:cNvPr>
          <p:cNvSpPr/>
          <p:nvPr/>
        </p:nvSpPr>
        <p:spPr>
          <a:xfrm>
            <a:off x="3992895" y="4833264"/>
            <a:ext cx="286246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27;p2">
            <a:extLst>
              <a:ext uri="{FF2B5EF4-FFF2-40B4-BE49-F238E27FC236}">
                <a16:creationId xmlns:a16="http://schemas.microsoft.com/office/drawing/2014/main" xmlns="" id="{30326850-F51A-4CD0-B7CB-C057ADEE433D}"/>
              </a:ext>
            </a:extLst>
          </p:cNvPr>
          <p:cNvSpPr/>
          <p:nvPr/>
        </p:nvSpPr>
        <p:spPr>
          <a:xfrm>
            <a:off x="2369415" y="3748693"/>
            <a:ext cx="1848681" cy="6038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6;p2">
            <a:extLst>
              <a:ext uri="{FF2B5EF4-FFF2-40B4-BE49-F238E27FC236}">
                <a16:creationId xmlns:a16="http://schemas.microsoft.com/office/drawing/2014/main" xmlns="" id="{7A90B91D-C444-4045-AF2A-9969365BEECF}"/>
              </a:ext>
            </a:extLst>
          </p:cNvPr>
          <p:cNvSpPr/>
          <p:nvPr/>
        </p:nvSpPr>
        <p:spPr>
          <a:xfrm>
            <a:off x="3943859" y="2396581"/>
            <a:ext cx="292342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sp>
        <p:nvSpPr>
          <p:cNvPr id="49" name="Google Shape;125;p2">
            <a:extLst>
              <a:ext uri="{FF2B5EF4-FFF2-40B4-BE49-F238E27FC236}">
                <a16:creationId xmlns:a16="http://schemas.microsoft.com/office/drawing/2014/main" xmlns="" id="{73E3B9F9-D686-427C-8B4F-61A1E42EC94B}"/>
              </a:ext>
            </a:extLst>
          </p:cNvPr>
          <p:cNvSpPr/>
          <p:nvPr/>
        </p:nvSpPr>
        <p:spPr>
          <a:xfrm>
            <a:off x="3938278" y="4833575"/>
            <a:ext cx="2923429" cy="906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sp>
        <p:nvSpPr>
          <p:cNvPr id="50" name="Google Shape;128;p2">
            <a:extLst>
              <a:ext uri="{FF2B5EF4-FFF2-40B4-BE49-F238E27FC236}">
                <a16:creationId xmlns:a16="http://schemas.microsoft.com/office/drawing/2014/main" xmlns="" id="{E48AA087-AE60-4B43-A79B-0BF2FC549CF1}"/>
              </a:ext>
            </a:extLst>
          </p:cNvPr>
          <p:cNvSpPr/>
          <p:nvPr/>
        </p:nvSpPr>
        <p:spPr>
          <a:xfrm>
            <a:off x="7395004" y="3581205"/>
            <a:ext cx="2923429" cy="8842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Sensorik: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dirty="0"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27;p2">
            <a:extLst>
              <a:ext uri="{FF2B5EF4-FFF2-40B4-BE49-F238E27FC236}">
                <a16:creationId xmlns:a16="http://schemas.microsoft.com/office/drawing/2014/main" xmlns="" id="{097C97C3-3622-475C-BB5D-579E3586ACFE}"/>
              </a:ext>
            </a:extLst>
          </p:cNvPr>
          <p:cNvSpPr/>
          <p:nvPr/>
        </p:nvSpPr>
        <p:spPr>
          <a:xfrm>
            <a:off x="1318859" y="3602073"/>
            <a:ext cx="2923428" cy="8315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 err="1">
                <a:latin typeface="Calibri"/>
                <a:ea typeface="Calibri"/>
                <a:cs typeface="Calibri"/>
                <a:sym typeface="Calibri"/>
              </a:rPr>
              <a:t>Aktorik</a:t>
            </a:r>
            <a:r>
              <a:rPr lang="de-DE" sz="1800" b="1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15;p2">
            <a:extLst>
              <a:ext uri="{FF2B5EF4-FFF2-40B4-BE49-F238E27FC236}">
                <a16:creationId xmlns:a16="http://schemas.microsoft.com/office/drawing/2014/main" xmlns="" id="{3EA1EA5F-A29D-46C5-81DD-3ABA4D7EBF1F}"/>
              </a:ext>
            </a:extLst>
          </p:cNvPr>
          <p:cNvSpPr/>
          <p:nvPr/>
        </p:nvSpPr>
        <p:spPr>
          <a:xfrm>
            <a:off x="7000061" y="4433603"/>
            <a:ext cx="1216550" cy="86573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17;p2">
            <a:extLst>
              <a:ext uri="{FF2B5EF4-FFF2-40B4-BE49-F238E27FC236}">
                <a16:creationId xmlns:a16="http://schemas.microsoft.com/office/drawing/2014/main" xmlns="" id="{3C94281C-1B30-4C1E-A6C6-AB66E6E967E9}"/>
              </a:ext>
            </a:extLst>
          </p:cNvPr>
          <p:cNvSpPr/>
          <p:nvPr/>
        </p:nvSpPr>
        <p:spPr>
          <a:xfrm rot="-5400000">
            <a:off x="7022389" y="2577044"/>
            <a:ext cx="1016568" cy="1061224"/>
          </a:xfrm>
          <a:prstGeom prst="bentUpArrow">
            <a:avLst>
              <a:gd name="adj1" fmla="val 25000"/>
              <a:gd name="adj2" fmla="val 26029"/>
              <a:gd name="adj3" fmla="val 25000"/>
            </a:avLst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14;p2">
            <a:extLst>
              <a:ext uri="{FF2B5EF4-FFF2-40B4-BE49-F238E27FC236}">
                <a16:creationId xmlns:a16="http://schemas.microsoft.com/office/drawing/2014/main" xmlns="" id="{E74DF479-0474-4B70-962D-C93E52A350E8}"/>
              </a:ext>
            </a:extLst>
          </p:cNvPr>
          <p:cNvSpPr/>
          <p:nvPr/>
        </p:nvSpPr>
        <p:spPr>
          <a:xfrm rot="10800000">
            <a:off x="2665451" y="2660237"/>
            <a:ext cx="1181892" cy="92332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11;p2">
            <a:extLst>
              <a:ext uri="{FF2B5EF4-FFF2-40B4-BE49-F238E27FC236}">
                <a16:creationId xmlns:a16="http://schemas.microsoft.com/office/drawing/2014/main" xmlns="" id="{1F640EC6-781A-42D3-89B7-21389862FE8B}"/>
              </a:ext>
            </a:extLst>
          </p:cNvPr>
          <p:cNvSpPr txBox="1"/>
          <p:nvPr/>
        </p:nvSpPr>
        <p:spPr>
          <a:xfrm>
            <a:off x="7648392" y="1705355"/>
            <a:ext cx="363000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Informationsfluss: </a:t>
            </a: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Zustand/ Veränderungen der Werkstatttore werden übertragen</a:t>
            </a:r>
            <a:endParaRPr/>
          </a:p>
        </p:txBody>
      </p:sp>
      <p:sp>
        <p:nvSpPr>
          <p:cNvPr id="57" name="Google Shape;110;p2">
            <a:extLst>
              <a:ext uri="{FF2B5EF4-FFF2-40B4-BE49-F238E27FC236}">
                <a16:creationId xmlns:a16="http://schemas.microsoft.com/office/drawing/2014/main" xmlns="" id="{93673CAC-CBD1-4EC4-B289-55FF4202A37B}"/>
              </a:ext>
            </a:extLst>
          </p:cNvPr>
          <p:cNvSpPr txBox="1"/>
          <p:nvPr/>
        </p:nvSpPr>
        <p:spPr>
          <a:xfrm>
            <a:off x="8354965" y="4493629"/>
            <a:ext cx="29234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Energiefluss: </a:t>
            </a:r>
            <a:r>
              <a:rPr lang="de-D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</p:txBody>
      </p:sp>
      <p:sp>
        <p:nvSpPr>
          <p:cNvPr id="34" name="Google Shape;111;p2">
            <a:extLst>
              <a:ext uri="{FF2B5EF4-FFF2-40B4-BE49-F238E27FC236}">
                <a16:creationId xmlns:a16="http://schemas.microsoft.com/office/drawing/2014/main" xmlns="" id="{173D7C20-F9BC-4818-ADEE-5BA7AF289DDD}"/>
              </a:ext>
            </a:extLst>
          </p:cNvPr>
          <p:cNvSpPr txBox="1"/>
          <p:nvPr/>
        </p:nvSpPr>
        <p:spPr>
          <a:xfrm>
            <a:off x="859462" y="1761427"/>
            <a:ext cx="33183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Informationsfluss wenn Prüfregel erfüllt ist</a:t>
            </a:r>
            <a:endParaRPr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xmlns="" id="{BD49B95B-7EB7-4C39-BA12-570553A87FC6}"/>
              </a:ext>
            </a:extLst>
          </p:cNvPr>
          <p:cNvCxnSpPr/>
          <p:nvPr/>
        </p:nvCxnSpPr>
        <p:spPr>
          <a:xfrm>
            <a:off x="1282283" y="5627959"/>
            <a:ext cx="87428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10;p2">
            <a:extLst>
              <a:ext uri="{FF2B5EF4-FFF2-40B4-BE49-F238E27FC236}">
                <a16:creationId xmlns:a16="http://schemas.microsoft.com/office/drawing/2014/main" xmlns="" id="{8F086EE9-1FAD-48CE-BB04-45FA91B6F58B}"/>
              </a:ext>
            </a:extLst>
          </p:cNvPr>
          <p:cNvSpPr txBox="1"/>
          <p:nvPr/>
        </p:nvSpPr>
        <p:spPr>
          <a:xfrm>
            <a:off x="1678935" y="5714206"/>
            <a:ext cx="51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Materialfluss</a:t>
            </a:r>
            <a:r>
              <a:rPr lang="de-DE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Tor bewegt sich nach unten</a:t>
            </a:r>
            <a:endParaRPr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BD49B95B-7EB7-4C39-BA12-570553A87FC6}"/>
              </a:ext>
            </a:extLst>
          </p:cNvPr>
          <p:cNvCxnSpPr/>
          <p:nvPr/>
        </p:nvCxnSpPr>
        <p:spPr>
          <a:xfrm flipH="1">
            <a:off x="4242287" y="4241494"/>
            <a:ext cx="11780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110;p2">
            <a:extLst>
              <a:ext uri="{FF2B5EF4-FFF2-40B4-BE49-F238E27FC236}">
                <a16:creationId xmlns:a16="http://schemas.microsoft.com/office/drawing/2014/main" xmlns="" id="{8F086EE9-1FAD-48CE-BB04-45FA91B6F58B}"/>
              </a:ext>
            </a:extLst>
          </p:cNvPr>
          <p:cNvSpPr txBox="1"/>
          <p:nvPr/>
        </p:nvSpPr>
        <p:spPr>
          <a:xfrm>
            <a:off x="4218096" y="4302245"/>
            <a:ext cx="51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Evtl. Hilfsenergie für </a:t>
            </a:r>
            <a:r>
              <a:rPr lang="de-DE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2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6" grpId="0"/>
      <p:bldP spid="57" grpId="0"/>
      <p:bldP spid="34" grpId="0"/>
      <p:bldP spid="23" grpId="0"/>
      <p:bldP spid="29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Microsoft Office PowerPoint</Application>
  <PresentationFormat>Breitbild</PresentationFormat>
  <Paragraphs>25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Werner Henning</dc:creator>
  <cp:lastModifiedBy>Admin</cp:lastModifiedBy>
  <cp:revision>62</cp:revision>
  <dcterms:created xsi:type="dcterms:W3CDTF">2018-12-17T09:57:13Z</dcterms:created>
  <dcterms:modified xsi:type="dcterms:W3CDTF">2021-09-16T17:51:17Z</dcterms:modified>
</cp:coreProperties>
</file>