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7"/>
  </p:notesMasterIdLst>
  <p:handoutMasterIdLst>
    <p:handoutMasterId r:id="rId68"/>
  </p:handoutMasterIdLst>
  <p:sldIdLst>
    <p:sldId id="301" r:id="rId3"/>
    <p:sldId id="377" r:id="rId4"/>
    <p:sldId id="313" r:id="rId5"/>
    <p:sldId id="314" r:id="rId6"/>
    <p:sldId id="378" r:id="rId7"/>
    <p:sldId id="315" r:id="rId8"/>
    <p:sldId id="316" r:id="rId9"/>
    <p:sldId id="317" r:id="rId10"/>
    <p:sldId id="318" r:id="rId11"/>
    <p:sldId id="375" r:id="rId12"/>
    <p:sldId id="319" r:id="rId13"/>
    <p:sldId id="376"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73" r:id="rId44"/>
    <p:sldId id="349" r:id="rId45"/>
    <p:sldId id="350" r:id="rId46"/>
    <p:sldId id="351" r:id="rId47"/>
    <p:sldId id="352" r:id="rId48"/>
    <p:sldId id="374"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6" r:id="rId62"/>
    <p:sldId id="368" r:id="rId63"/>
    <p:sldId id="369" r:id="rId64"/>
    <p:sldId id="370" r:id="rId65"/>
    <p:sldId id="371"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9" autoAdjust="0"/>
    <p:restoredTop sz="94364" autoAdjust="0"/>
  </p:normalViewPr>
  <p:slideViewPr>
    <p:cSldViewPr snapToGrid="0" snapToObjects="1">
      <p:cViewPr varScale="1">
        <p:scale>
          <a:sx n="94" d="100"/>
          <a:sy n="94" d="100"/>
        </p:scale>
        <p:origin x="732" y="78"/>
      </p:cViewPr>
      <p:guideLst>
        <p:guide orient="horz" pos="2160"/>
        <p:guide pos="2880"/>
      </p:guideLst>
    </p:cSldViewPr>
  </p:slideViewPr>
  <p:outlineViewPr>
    <p:cViewPr>
      <p:scale>
        <a:sx n="33" d="100"/>
        <a:sy n="33" d="100"/>
      </p:scale>
      <p:origin x="0" y="-5377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9/19/2022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9/19/2022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525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55505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166791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4012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94"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69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1.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a:latin typeface="+mn-lt"/>
              </a:rPr>
              <a:t>Seventh Edition</a:t>
            </a: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3</a:t>
            </a:r>
          </a:p>
        </p:txBody>
      </p:sp>
      <p:sp>
        <p:nvSpPr>
          <p:cNvPr id="5" name="Text Placeholder 4"/>
          <p:cNvSpPr>
            <a:spLocks noGrp="1"/>
          </p:cNvSpPr>
          <p:nvPr>
            <p:ph type="body" idx="3"/>
          </p:nvPr>
        </p:nvSpPr>
        <p:spPr>
          <a:xfrm>
            <a:off x="5029200" y="3114461"/>
            <a:ext cx="3657600" cy="1172970"/>
          </a:xfrm>
        </p:spPr>
        <p:txBody>
          <a:bodyPr/>
          <a:lstStyle/>
          <a:p>
            <a:pPr algn="ctr">
              <a:defRPr/>
            </a:pPr>
            <a:r>
              <a:rPr lang="en-US" dirty="0">
                <a:latin typeface="+mn-lt"/>
              </a:rPr>
              <a:t>Data Modeling Using the </a:t>
            </a:r>
            <a:br>
              <a:rPr lang="en-US" dirty="0">
                <a:latin typeface="+mn-lt"/>
              </a:rPr>
            </a:br>
            <a:r>
              <a:rPr lang="en-US" dirty="0">
                <a:latin typeface="+mn-lt"/>
              </a:rPr>
              <a:t>Entity-Relationship (E</a:t>
            </a:r>
            <a:r>
              <a:rPr lang="en-US" sz="100" dirty="0">
                <a:latin typeface="+mn-lt"/>
              </a:rPr>
              <a:t> </a:t>
            </a:r>
            <a:r>
              <a:rPr lang="en-US" dirty="0">
                <a:latin typeface="+mn-lt"/>
              </a:rPr>
              <a:t>R) Model</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8" name="Text Placeholder 7"/>
          <p:cNvSpPr>
            <a:spLocks noGrp="1"/>
          </p:cNvSpPr>
          <p:nvPr>
            <p:ph type="body" idx="13"/>
          </p:nvPr>
        </p:nvSpPr>
        <p:spPr/>
        <p:txBody>
          <a:bodyPr/>
          <a:lstStyle/>
          <a:p>
            <a:endParaRPr lang="en-US"/>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R Model Concepts</a:t>
            </a:r>
          </a:p>
        </p:txBody>
      </p:sp>
      <p:sp>
        <p:nvSpPr>
          <p:cNvPr id="3" name="Text Placeholder 2"/>
          <p:cNvSpPr>
            <a:spLocks noGrp="1"/>
          </p:cNvSpPr>
          <p:nvPr>
            <p:ph type="body" idx="1"/>
          </p:nvPr>
        </p:nvSpPr>
        <p:spPr>
          <a:xfrm>
            <a:off x="457200" y="1600199"/>
            <a:ext cx="8229600" cy="3662511"/>
          </a:xfrm>
        </p:spPr>
        <p:txBody>
          <a:bodyPr wrap="square" lIns="91425" tIns="91425" rIns="91425" bIns="91425">
            <a:spAutoFit/>
          </a:bodyPr>
          <a:lstStyle/>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 specific entity will have a value for each of its attributes.</a:t>
            </a:r>
          </a:p>
          <a:p>
            <a:pPr lvl="2" fontAlgn="base">
              <a:spcAft>
                <a:spcPct val="0"/>
              </a:spcAft>
            </a:pPr>
            <a:r>
              <a:rPr lang="en-US" altLang="en-US" sz="2400" dirty="0">
                <a:solidFill>
                  <a:srgbClr val="000000"/>
                </a:solidFill>
                <a:latin typeface="Arial (Body)"/>
                <a:ea typeface="ＭＳ Ｐゴシック" panose="020B0600070205080204" pitchFamily="-84" charset="-128"/>
              </a:rPr>
              <a:t>For example a specific employee entity may have Name=‘John Smith’, 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N=‘123456789’, Address =‘731, Fondren, Houston, T</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X’, Sex=‘M’, BirthDate=‘09-JAN-55’</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attribute has a </a:t>
            </a:r>
            <a:r>
              <a:rPr lang="en-US" altLang="en-US" sz="2400" b="1" dirty="0">
                <a:solidFill>
                  <a:srgbClr val="000000"/>
                </a:solidFill>
                <a:latin typeface="Arial (Body)"/>
                <a:ea typeface="ＭＳ Ｐゴシック" panose="020B0600070205080204" pitchFamily="-84" charset="-128"/>
              </a:rPr>
              <a:t>value set</a:t>
            </a:r>
            <a:r>
              <a:rPr lang="en-US" altLang="en-US" sz="2400" dirty="0">
                <a:solidFill>
                  <a:srgbClr val="000000"/>
                </a:solidFill>
                <a:latin typeface="Arial (Body)"/>
                <a:ea typeface="ＭＳ Ｐゴシック" panose="020B0600070205080204" pitchFamily="-84" charset="-128"/>
              </a:rPr>
              <a:t> (or data type) associated with it – e.g. integer, string, date, enumerated type, …</a:t>
            </a:r>
          </a:p>
        </p:txBody>
      </p:sp>
    </p:spTree>
    <p:extLst>
      <p:ext uri="{BB962C8B-B14F-4D97-AF65-F5344CB8AC3E}">
        <p14:creationId xmlns:p14="http://schemas.microsoft.com/office/powerpoint/2010/main" val="274678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Types of Attributes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82436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Simple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entity has a single atomic value for the attribute. For example, 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 or Sex.</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Composite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attribute may be composed of several components. For example:</a:t>
            </a:r>
          </a:p>
          <a:p>
            <a:pPr lvl="2" fontAlgn="base">
              <a:spcAft>
                <a:spcPct val="0"/>
              </a:spcAft>
            </a:pPr>
            <a:r>
              <a:rPr lang="en-US" altLang="en-US" sz="2400" dirty="0">
                <a:solidFill>
                  <a:srgbClr val="000000"/>
                </a:solidFill>
                <a:latin typeface="Arial (Body)"/>
                <a:ea typeface="ＭＳ Ｐゴシック" panose="020B0600070205080204" pitchFamily="-84" charset="-128"/>
              </a:rPr>
              <a:t>Address(Apt#, House#, Street, City, State, ZipCode, Country), or</a:t>
            </a:r>
          </a:p>
          <a:p>
            <a:pPr lvl="2" fontAlgn="base">
              <a:spcAft>
                <a:spcPct val="0"/>
              </a:spcAft>
            </a:pPr>
            <a:r>
              <a:rPr lang="en-US" altLang="en-US" sz="2400" dirty="0">
                <a:solidFill>
                  <a:srgbClr val="000000"/>
                </a:solidFill>
                <a:latin typeface="Arial (Body)"/>
                <a:ea typeface="ＭＳ Ｐゴシック" panose="020B0600070205080204" pitchFamily="-84" charset="-128"/>
              </a:rPr>
              <a:t>Name(FirstName, MiddleName, LastName).</a:t>
            </a:r>
          </a:p>
          <a:p>
            <a:pPr lvl="2" fontAlgn="base">
              <a:spcAft>
                <a:spcPct val="0"/>
              </a:spcAft>
            </a:pPr>
            <a:r>
              <a:rPr lang="en-US" altLang="en-US" sz="2400" dirty="0">
                <a:solidFill>
                  <a:srgbClr val="000000"/>
                </a:solidFill>
                <a:latin typeface="Arial (Body)"/>
                <a:ea typeface="ＭＳ Ｐゴシック" panose="020B0600070205080204" pitchFamily="-84" charset="-128"/>
              </a:rPr>
              <a:t>Composition may form a hierarchy where some components are themselves composite.</a:t>
            </a:r>
          </a:p>
        </p:txBody>
      </p:sp>
    </p:spTree>
    <p:extLst>
      <p:ext uri="{BB962C8B-B14F-4D97-AF65-F5344CB8AC3E}">
        <p14:creationId xmlns:p14="http://schemas.microsoft.com/office/powerpoint/2010/main" val="97448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Types of Attributes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301147"/>
          </a:xfrm>
        </p:spPr>
        <p:txBody>
          <a:bodyPr wrap="square" lIns="91425" tIns="91425" rIns="91425" bIns="91425">
            <a:spAutoFit/>
          </a:bodyPr>
          <a:lstStyle/>
          <a:p>
            <a:pPr marL="255651" lvl="0" indent="-255651" fontAlgn="base">
              <a:spcAft>
                <a:spcPct val="0"/>
              </a:spcAft>
              <a:tabLst/>
            </a:pPr>
            <a:r>
              <a:rPr lang="en-US" altLang="en-US" sz="2400" dirty="0">
                <a:solidFill>
                  <a:srgbClr val="000000"/>
                </a:solidFill>
                <a:latin typeface="Arial (Body)"/>
                <a:ea typeface="ＭＳ Ｐゴシック" panose="020B0600070205080204" pitchFamily="-84" charset="-128"/>
              </a:rPr>
              <a:t>Multi-valued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An entity may have multiple values for that attribute. For example, Color of a CAR or PreviousDegrees of a </a:t>
            </a:r>
            <a:r>
              <a:rPr lang="pt-BR" altLang="en-US" sz="2400" dirty="0">
                <a:solidFill>
                  <a:srgbClr val="000000"/>
                </a:solidFill>
                <a:latin typeface="Arial (Body)"/>
                <a:ea typeface="ＭＳ Ｐゴシック" panose="020B0600070205080204" pitchFamily="-84" charset="-128"/>
              </a:rPr>
              <a:t>STUDENT</a:t>
            </a:r>
            <a:r>
              <a:rPr lang="en-US" altLang="en-US" sz="2400" dirty="0">
                <a:solidFill>
                  <a:srgbClr val="000000"/>
                </a:solidFill>
                <a:latin typeface="Arial (Body)"/>
                <a:ea typeface="ＭＳ Ｐゴシック" panose="020B0600070205080204" pitchFamily="-84" charset="-128"/>
              </a:rPr>
              <a:t>.</a:t>
            </a:r>
          </a:p>
          <a:p>
            <a:pPr lvl="2" fontAlgn="base">
              <a:spcAft>
                <a:spcPct val="0"/>
              </a:spcAft>
            </a:pPr>
            <a:r>
              <a:rPr lang="en-US" altLang="en-US" sz="2400" dirty="0">
                <a:solidFill>
                  <a:srgbClr val="000000"/>
                </a:solidFill>
                <a:latin typeface="Arial (Body)"/>
                <a:ea typeface="ＭＳ Ｐゴシック" panose="020B0600070205080204" pitchFamily="-84" charset="-128"/>
              </a:rPr>
              <a:t>Denoted as {Color} or {PreviousDegrees}.</a:t>
            </a:r>
          </a:p>
          <a:p>
            <a:pPr marL="255651" lvl="0" indent="-255651" fontAlgn="base">
              <a:spcAft>
                <a:spcPct val="0"/>
              </a:spcAft>
              <a:tabLst/>
            </a:pPr>
            <a:r>
              <a:rPr lang="en-US" altLang="en-US" sz="2400" dirty="0">
                <a:solidFill>
                  <a:srgbClr val="000000"/>
                </a:solidFill>
                <a:latin typeface="Arial (Body)"/>
                <a:ea typeface="ＭＳ Ｐゴシック" panose="020B0600070205080204" pitchFamily="-84" charset="-128"/>
              </a:rPr>
              <a:t>In general, composite and multi-valued attributes may be nested arbitrarily to any number of levels, although this is rare.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PreviousDegrees of a STUDENT is a composite multi-valued attribute denoted by</a:t>
            </a:r>
          </a:p>
        </p:txBody>
      </p:sp>
      <p:pic>
        <p:nvPicPr>
          <p:cNvPr id="4" name="Picture 3" descr="left brace Previous Degrees left parenthesis College comma Year comma Degree comma Field right parenthesis right brace"/>
          <p:cNvPicPr>
            <a:picLocks noChangeAspect="1"/>
          </p:cNvPicPr>
          <p:nvPr/>
        </p:nvPicPr>
        <p:blipFill rotWithShape="1">
          <a:blip r:embed="rId2"/>
          <a:srcRect l="5509" t="18370" b="18370"/>
          <a:stretch/>
        </p:blipFill>
        <p:spPr>
          <a:xfrm>
            <a:off x="1254034" y="5865223"/>
            <a:ext cx="6935824" cy="404949"/>
          </a:xfrm>
          <a:prstGeom prst="rect">
            <a:avLst/>
          </a:prstGeom>
        </p:spPr>
      </p:pic>
    </p:spTree>
    <p:extLst>
      <p:ext uri="{BB962C8B-B14F-4D97-AF65-F5344CB8AC3E}">
        <p14:creationId xmlns:p14="http://schemas.microsoft.com/office/powerpoint/2010/main" val="419734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Types of Attributes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1446520"/>
          </a:xfrm>
        </p:spPr>
        <p:txBody>
          <a:bodyPr wrap="square" lIns="91425" tIns="91425" rIns="91425" bIns="91425">
            <a:spAutoFit/>
          </a:bodyPr>
          <a:lstStyle/>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Multiple PreviousDegrees values can exist</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has four subcomponent attributes:</a:t>
            </a:r>
          </a:p>
          <a:p>
            <a:pPr lvl="2" fontAlgn="base">
              <a:spcAft>
                <a:spcPct val="0"/>
              </a:spcAft>
            </a:pPr>
            <a:r>
              <a:rPr lang="en-US" altLang="en-US" sz="2400" dirty="0">
                <a:solidFill>
                  <a:srgbClr val="000000"/>
                </a:solidFill>
                <a:latin typeface="Arial (Body)"/>
                <a:ea typeface="ＭＳ Ｐゴシック" panose="020B0600070205080204" pitchFamily="-84" charset="-128"/>
              </a:rPr>
              <a:t>College, Year, Degree, Field</a:t>
            </a:r>
          </a:p>
        </p:txBody>
      </p:sp>
    </p:spTree>
    <p:extLst>
      <p:ext uri="{BB962C8B-B14F-4D97-AF65-F5344CB8AC3E}">
        <p14:creationId xmlns:p14="http://schemas.microsoft.com/office/powerpoint/2010/main" val="231854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Example of a Composite Attribute</a:t>
            </a:r>
          </a:p>
        </p:txBody>
      </p:sp>
      <p:sp>
        <p:nvSpPr>
          <p:cNvPr id="3" name="Text Placeholder 2"/>
          <p:cNvSpPr>
            <a:spLocks noGrp="1"/>
          </p:cNvSpPr>
          <p:nvPr>
            <p:ph type="body" idx="1"/>
          </p:nvPr>
        </p:nvSpPr>
        <p:spPr>
          <a:xfrm>
            <a:off x="457200" y="1600201"/>
            <a:ext cx="8229600" cy="569794"/>
          </a:xfrm>
        </p:spPr>
        <p:txBody>
          <a:bodyPr/>
          <a:lstStyle/>
          <a:p>
            <a:pPr marL="0" indent="0">
              <a:buNone/>
            </a:pPr>
            <a:r>
              <a:rPr lang="en-IN" sz="2400" b="1" dirty="0">
                <a:solidFill>
                  <a:schemeClr val="tx1"/>
                </a:solidFill>
                <a:latin typeface="+mn-lt"/>
              </a:rPr>
              <a:t>Figure 3.4 </a:t>
            </a:r>
            <a:r>
              <a:rPr lang="en-IN" sz="2400" dirty="0">
                <a:solidFill>
                  <a:schemeClr val="tx1"/>
                </a:solidFill>
                <a:latin typeface="+mn-lt"/>
              </a:rPr>
              <a:t>A hierarchy of composite attributes.</a:t>
            </a:r>
          </a:p>
        </p:txBody>
      </p:sp>
      <p:pic>
        <p:nvPicPr>
          <p:cNvPr id="4" name="Picture 4" descr="An example of a composite attribute displays a hierarchy of attributes under Address. Address displays the following four attributes. Street address, City, State and Zip. Under Street address, the following attributes are listed. Number, Street, and Apartment number."/>
          <p:cNvPicPr>
            <a:picLocks noChangeAspect="1" noChangeArrowheads="1"/>
          </p:cNvPicPr>
          <p:nvPr/>
        </p:nvPicPr>
        <p:blipFill rotWithShape="1">
          <a:blip r:embed="rId2">
            <a:extLst>
              <a:ext uri="{28A0092B-C50C-407E-A947-70E740481C1C}">
                <a14:useLocalDpi xmlns:a14="http://schemas.microsoft.com/office/drawing/2010/main" val="0"/>
              </a:ext>
            </a:extLst>
          </a:blip>
          <a:srcRect l="30141" b="4874"/>
          <a:stretch/>
        </p:blipFill>
        <p:spPr bwMode="auto">
          <a:xfrm>
            <a:off x="1760344" y="2457546"/>
            <a:ext cx="5631543" cy="313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012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Entity Types and Key Attributes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485539"/>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Entities with the same basic attributes are grouped or typed into an entity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the entity type EM</a:t>
            </a:r>
            <a:r>
              <a:rPr lang="pt-BR" altLang="en-US" sz="2400" dirty="0">
                <a:solidFill>
                  <a:srgbClr val="000000"/>
                </a:solidFill>
                <a:latin typeface="Arial (Body)"/>
                <a:ea typeface="ＭＳ Ｐゴシック" panose="020B0600070205080204" pitchFamily="-84" charset="-128"/>
              </a:rPr>
              <a:t>PLOYEE </a:t>
            </a:r>
            <a:r>
              <a:rPr lang="en-US" altLang="en-US" sz="2400" dirty="0">
                <a:solidFill>
                  <a:srgbClr val="000000"/>
                </a:solidFill>
                <a:latin typeface="Arial (Body)"/>
                <a:ea typeface="ＭＳ Ｐゴシック" panose="020B0600070205080204" pitchFamily="-84" charset="-128"/>
              </a:rPr>
              <a:t>and </a:t>
            </a:r>
            <a:r>
              <a:rPr lang="pt-BR" altLang="en-US" sz="2400" dirty="0">
                <a:solidFill>
                  <a:srgbClr val="000000"/>
                </a:solidFill>
                <a:latin typeface="Arial (Body)"/>
                <a:ea typeface="ＭＳ Ｐゴシック" panose="020B0600070205080204" pitchFamily="-84" charset="-128"/>
              </a:rPr>
              <a:t>PROJECT</a:t>
            </a:r>
            <a:r>
              <a:rPr lang="en-US" altLang="en-US" sz="2400" dirty="0">
                <a:solidFill>
                  <a:srgbClr val="000000"/>
                </a:solidFill>
                <a:latin typeface="Arial (Body)"/>
                <a:ea typeface="ＭＳ Ｐゴシック" panose="020B0600070205080204" pitchFamily="-84" charset="-128"/>
              </a:rPr>
              <a:t>.</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An attribute of an entity type for which each entity must have a unique value is called a key attribute of the entity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 of </a:t>
            </a:r>
            <a:r>
              <a:rPr lang="pt-BR" altLang="en-US" sz="2400" dirty="0">
                <a:solidFill>
                  <a:srgbClr val="000000"/>
                </a:solidFill>
                <a:latin typeface="Arial (Body)"/>
                <a:ea typeface="ＭＳ Ｐゴシック" panose="020B0600070205080204" pitchFamily="-84" charset="-128"/>
              </a:rPr>
              <a:t>EMPLOYEE</a:t>
            </a:r>
            <a:r>
              <a:rPr lang="en-US" altLang="en-US" sz="2400" dirty="0">
                <a:solidFill>
                  <a:srgbClr val="000000"/>
                </a:solidFill>
                <a:latin typeface="Arial (Body)"/>
                <a:ea typeface="ＭＳ Ｐゴシック" panose="020B0600070205080204" pitchFamily="-84" charset="-128"/>
              </a:rPr>
              <a:t>.</a:t>
            </a:r>
          </a:p>
        </p:txBody>
      </p:sp>
    </p:spTree>
    <p:extLst>
      <p:ext uri="{BB962C8B-B14F-4D97-AF65-F5344CB8AC3E}">
        <p14:creationId xmlns:p14="http://schemas.microsoft.com/office/powerpoint/2010/main" val="1401029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Entity Types and Key Attributes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9397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key attribute may be composite.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VehicleTagNumber is a key of the CAR entity type with components (Number, State).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An entity type may have more than one key.</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CAR entity type may have two keys:</a:t>
            </a:r>
          </a:p>
          <a:p>
            <a:pPr lvl="2" fontAlgn="base">
              <a:spcAft>
                <a:spcPct val="0"/>
              </a:spcAft>
            </a:pPr>
            <a:r>
              <a:rPr lang="en-US" altLang="en-US" sz="2400" dirty="0">
                <a:solidFill>
                  <a:srgbClr val="000000"/>
                </a:solidFill>
                <a:latin typeface="Arial (Body)"/>
                <a:ea typeface="ＭＳ Ｐゴシック" panose="020B0600070205080204" pitchFamily="-84" charset="-128"/>
              </a:rPr>
              <a:t>VehicleIdentificationNumber (popularly called V</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I</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a:t>
            </a:r>
          </a:p>
          <a:p>
            <a:pPr lvl="2" fontAlgn="base">
              <a:spcAft>
                <a:spcPct val="0"/>
              </a:spcAft>
            </a:pPr>
            <a:r>
              <a:rPr lang="en-US" altLang="en-US" sz="2400" dirty="0">
                <a:solidFill>
                  <a:srgbClr val="000000"/>
                </a:solidFill>
                <a:latin typeface="Arial (Body)"/>
                <a:ea typeface="ＭＳ Ｐゴシック" panose="020B0600070205080204" pitchFamily="-84" charset="-128"/>
              </a:rPr>
              <a:t>VehicleTagNumber (Number, State), aka license plate number.</a:t>
            </a:r>
          </a:p>
          <a:p>
            <a:pPr marL="255651" lvl="0" indent="-255651" fontAlgn="base">
              <a:spcAft>
                <a:spcPct val="0"/>
              </a:spcAft>
              <a:buFont typeface="Arial" panose="020B0604020202020204" pitchFamily="34" charset="0"/>
              <a:buChar char="•"/>
              <a:tabLst/>
            </a:pPr>
            <a:r>
              <a:rPr lang="en-US" altLang="en-US" sz="2400" b="1" dirty="0">
                <a:solidFill>
                  <a:srgbClr val="000000"/>
                </a:solidFill>
                <a:latin typeface="Arial (Body)"/>
                <a:ea typeface="ＭＳ Ｐゴシック" panose="020B0600070205080204" pitchFamily="-84" charset="-128"/>
              </a:rPr>
              <a:t>Each key </a:t>
            </a:r>
            <a:r>
              <a:rPr lang="en-US" altLang="en-US" sz="2400" dirty="0">
                <a:solidFill>
                  <a:srgbClr val="000000"/>
                </a:solidFill>
                <a:latin typeface="Arial (Body)"/>
                <a:ea typeface="ＭＳ Ｐゴシック" panose="020B0600070205080204" pitchFamily="-84" charset="-128"/>
              </a:rPr>
              <a:t>is </a:t>
            </a:r>
            <a:r>
              <a:rPr lang="en-US" altLang="en-US" sz="2400" b="1" dirty="0">
                <a:solidFill>
                  <a:srgbClr val="000000"/>
                </a:solidFill>
                <a:latin typeface="Arial (Body)"/>
                <a:ea typeface="ＭＳ Ｐゴシック" panose="020B0600070205080204" pitchFamily="-84" charset="-128"/>
              </a:rPr>
              <a:t>underlined</a:t>
            </a:r>
            <a:r>
              <a:rPr lang="en-US" altLang="en-US" sz="2400" u="sng"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(Note: this is different from the relational schema where only one “primary key is underlined).</a:t>
            </a:r>
          </a:p>
        </p:txBody>
      </p:sp>
    </p:spTree>
    <p:extLst>
      <p:ext uri="{BB962C8B-B14F-4D97-AF65-F5344CB8AC3E}">
        <p14:creationId xmlns:p14="http://schemas.microsoft.com/office/powerpoint/2010/main" val="715093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Entity Set</a:t>
            </a:r>
          </a:p>
        </p:txBody>
      </p:sp>
      <p:sp>
        <p:nvSpPr>
          <p:cNvPr id="3" name="Text Placeholder 2"/>
          <p:cNvSpPr>
            <a:spLocks noGrp="1"/>
          </p:cNvSpPr>
          <p:nvPr>
            <p:ph type="body" idx="1"/>
          </p:nvPr>
        </p:nvSpPr>
        <p:spPr>
          <a:xfrm>
            <a:off x="457200" y="1447799"/>
            <a:ext cx="8229600" cy="475511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Each entity type will have a collection of entities stored in the database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Called the </a:t>
            </a:r>
            <a:r>
              <a:rPr lang="en-US" altLang="en-US" sz="2200" b="1" dirty="0">
                <a:solidFill>
                  <a:srgbClr val="000000"/>
                </a:solidFill>
                <a:latin typeface="Arial (Body)"/>
                <a:ea typeface="ＭＳ Ｐゴシック" panose="020B0600070205080204" pitchFamily="-84" charset="-128"/>
              </a:rPr>
              <a:t>entity set</a:t>
            </a:r>
            <a:r>
              <a:rPr lang="en-US" altLang="en-US" sz="2200" dirty="0">
                <a:solidFill>
                  <a:srgbClr val="000000"/>
                </a:solidFill>
                <a:latin typeface="Arial (Body)"/>
                <a:ea typeface="ＭＳ Ｐゴシック" panose="020B0600070205080204" pitchFamily="-84" charset="-128"/>
              </a:rPr>
              <a:t> or sometimes </a:t>
            </a:r>
            <a:r>
              <a:rPr lang="en-US" altLang="en-US" sz="2200" b="1" dirty="0">
                <a:solidFill>
                  <a:srgbClr val="000000"/>
                </a:solidFill>
                <a:latin typeface="Arial (Body)"/>
                <a:ea typeface="ＭＳ Ｐゴシック" panose="020B0600070205080204" pitchFamily="-84" charset="-128"/>
              </a:rPr>
              <a:t>entity collection</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Previous slide shows three CAR entity instances in the entity set for CAR</a:t>
            </a:r>
          </a:p>
          <a:p>
            <a:pPr marL="255651" lvl="0" indent="-255651" fontAlgn="base">
              <a:spcAft>
                <a:spcPct val="0"/>
              </a:spcAft>
              <a:tabLst/>
            </a:pPr>
            <a:r>
              <a:rPr lang="en-US" altLang="en-US" sz="2200" dirty="0">
                <a:solidFill>
                  <a:srgbClr val="000000"/>
                </a:solidFill>
                <a:latin typeface="Arial (Body)"/>
                <a:ea typeface="ＭＳ Ｐゴシック" panose="020B0600070205080204" pitchFamily="-84" charset="-128"/>
              </a:rPr>
              <a:t>Same name (CAR) used to refer to both the entity type and the entity set</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However, entity type and entity set may be given different names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Entity set is the current </a:t>
            </a:r>
            <a:r>
              <a:rPr lang="en-US" altLang="en-US" sz="2200" b="1" dirty="0">
                <a:solidFill>
                  <a:srgbClr val="000000"/>
                </a:solidFill>
                <a:latin typeface="Arial (Body)"/>
                <a:ea typeface="ＭＳ Ｐゴシック" panose="020B0600070205080204" pitchFamily="-84" charset="-128"/>
              </a:rPr>
              <a:t>state</a:t>
            </a:r>
            <a:r>
              <a:rPr lang="en-US" altLang="en-US" sz="2200" dirty="0">
                <a:solidFill>
                  <a:srgbClr val="000000"/>
                </a:solidFill>
                <a:latin typeface="Arial (Body)"/>
                <a:ea typeface="ＭＳ Ｐゴシック" panose="020B0600070205080204" pitchFamily="-84" charset="-128"/>
              </a:rPr>
              <a:t> of the entities of that type that are stored in the database</a:t>
            </a:r>
          </a:p>
        </p:txBody>
      </p:sp>
    </p:spTree>
    <p:extLst>
      <p:ext uri="{BB962C8B-B14F-4D97-AF65-F5344CB8AC3E}">
        <p14:creationId xmlns:p14="http://schemas.microsoft.com/office/powerpoint/2010/main" val="902821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Value Sets (Domains) of Attributes</a:t>
            </a:r>
          </a:p>
        </p:txBody>
      </p:sp>
      <p:sp>
        <p:nvSpPr>
          <p:cNvPr id="3" name="Text Placeholder 2"/>
          <p:cNvSpPr>
            <a:spLocks noGrp="1"/>
          </p:cNvSpPr>
          <p:nvPr>
            <p:ph type="body" idx="1"/>
          </p:nvPr>
        </p:nvSpPr>
        <p:spPr>
          <a:xfrm>
            <a:off x="457200" y="1600199"/>
            <a:ext cx="8229600" cy="3116207"/>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Each simple attribute is associated with a value set</a:t>
            </a:r>
          </a:p>
          <a:p>
            <a:pPr marL="741553" lvl="1" indent="-284353" eaLnBrk="0" fontAlgn="base" hangingPunct="0">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E.g., Lastname has a value which is a character string of upto 15 characters, say</a:t>
            </a:r>
          </a:p>
          <a:p>
            <a:pPr marL="741553" lvl="1" indent="-284353" eaLnBrk="0" fontAlgn="base" hangingPunct="0">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Date has a value consisting of </a:t>
            </a:r>
            <a:r>
              <a:rPr lang="es-ES" altLang="en-US" sz="2400" dirty="0">
                <a:solidFill>
                  <a:srgbClr val="000000"/>
                </a:solidFill>
                <a:latin typeface="Arial (Body)"/>
                <a:ea typeface="ＭＳ Ｐゴシック" panose="020B0600070205080204" pitchFamily="-84" charset="-128"/>
              </a:rPr>
              <a:t>M</a:t>
            </a:r>
            <a:r>
              <a:rPr lang="es-ES" altLang="en-US" sz="100" dirty="0">
                <a:solidFill>
                  <a:srgbClr val="000000"/>
                </a:solidFill>
                <a:latin typeface="Arial (Body)"/>
                <a:ea typeface="ＭＳ Ｐゴシック" panose="020B0600070205080204" pitchFamily="-84" charset="-128"/>
              </a:rPr>
              <a:t> </a:t>
            </a:r>
            <a:r>
              <a:rPr lang="es-ES" altLang="en-US" sz="2400" dirty="0">
                <a:solidFill>
                  <a:srgbClr val="000000"/>
                </a:solidFill>
                <a:latin typeface="Arial (Body)"/>
                <a:ea typeface="ＭＳ Ｐゴシック" panose="020B0600070205080204" pitchFamily="-84" charset="-128"/>
              </a:rPr>
              <a:t>M-D</a:t>
            </a:r>
            <a:r>
              <a:rPr lang="es-ES" altLang="en-US" sz="100" dirty="0">
                <a:solidFill>
                  <a:srgbClr val="000000"/>
                </a:solidFill>
                <a:latin typeface="Arial (Body)"/>
                <a:ea typeface="ＭＳ Ｐゴシック" panose="020B0600070205080204" pitchFamily="-84" charset="-128"/>
              </a:rPr>
              <a:t> </a:t>
            </a:r>
            <a:r>
              <a:rPr lang="es-ES" altLang="en-US" sz="2400" dirty="0">
                <a:solidFill>
                  <a:srgbClr val="000000"/>
                </a:solidFill>
                <a:latin typeface="Arial (Body)"/>
                <a:ea typeface="ＭＳ Ｐゴシック" panose="020B0600070205080204" pitchFamily="-84" charset="-128"/>
              </a:rPr>
              <a:t>D-Y</a:t>
            </a:r>
            <a:r>
              <a:rPr lang="es-ES" altLang="en-US" sz="100" dirty="0">
                <a:solidFill>
                  <a:srgbClr val="000000"/>
                </a:solidFill>
                <a:latin typeface="Arial (Body)"/>
                <a:ea typeface="ＭＳ Ｐゴシック" panose="020B0600070205080204" pitchFamily="-84" charset="-128"/>
              </a:rPr>
              <a:t> </a:t>
            </a:r>
            <a:r>
              <a:rPr lang="es-ES" altLang="en-US" sz="2400" dirty="0">
                <a:solidFill>
                  <a:srgbClr val="000000"/>
                </a:solidFill>
                <a:latin typeface="Arial (Body)"/>
                <a:ea typeface="ＭＳ Ｐゴシック" panose="020B0600070205080204" pitchFamily="-84" charset="-128"/>
              </a:rPr>
              <a:t>Y</a:t>
            </a:r>
            <a:r>
              <a:rPr lang="es-ES" altLang="en-US" sz="100" dirty="0">
                <a:solidFill>
                  <a:srgbClr val="000000"/>
                </a:solidFill>
                <a:latin typeface="Arial (Body)"/>
                <a:ea typeface="ＭＳ Ｐゴシック" panose="020B0600070205080204" pitchFamily="-84" charset="-128"/>
              </a:rPr>
              <a:t> </a:t>
            </a:r>
            <a:r>
              <a:rPr lang="es-ES" altLang="en-US" sz="2400" dirty="0">
                <a:solidFill>
                  <a:srgbClr val="000000"/>
                </a:solidFill>
                <a:latin typeface="Arial (Body)"/>
                <a:ea typeface="ＭＳ Ｐゴシック" panose="020B0600070205080204" pitchFamily="-84" charset="-128"/>
              </a:rPr>
              <a:t>Y</a:t>
            </a:r>
            <a:r>
              <a:rPr lang="es-ES" altLang="en-US" sz="100" dirty="0">
                <a:solidFill>
                  <a:srgbClr val="000000"/>
                </a:solidFill>
                <a:latin typeface="Arial (Body)"/>
                <a:ea typeface="ＭＳ Ｐゴシック" panose="020B0600070205080204" pitchFamily="-84" charset="-128"/>
              </a:rPr>
              <a:t> </a:t>
            </a:r>
            <a:r>
              <a:rPr lang="es-ES" altLang="en-US" sz="2400" dirty="0">
                <a:solidFill>
                  <a:srgbClr val="000000"/>
                </a:solidFill>
                <a:latin typeface="Arial (Body)"/>
                <a:ea typeface="ＭＳ Ｐゴシック" panose="020B0600070205080204" pitchFamily="-84" charset="-128"/>
              </a:rPr>
              <a:t>Y </a:t>
            </a:r>
            <a:r>
              <a:rPr lang="en-US" altLang="en-US" sz="2400" dirty="0">
                <a:solidFill>
                  <a:srgbClr val="000000"/>
                </a:solidFill>
                <a:latin typeface="Arial (Body)"/>
                <a:ea typeface="ＭＳ Ｐゴシック" panose="020B0600070205080204" pitchFamily="-84" charset="-128"/>
              </a:rPr>
              <a:t>where each letter is an integer</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a:t>
            </a:r>
            <a:r>
              <a:rPr lang="en-US" altLang="en-US" sz="2400" b="1" dirty="0">
                <a:solidFill>
                  <a:srgbClr val="000000"/>
                </a:solidFill>
                <a:latin typeface="Arial (Body)"/>
                <a:ea typeface="ＭＳ Ｐゴシック" panose="020B0600070205080204" pitchFamily="-84" charset="-128"/>
              </a:rPr>
              <a:t>value set</a:t>
            </a:r>
            <a:r>
              <a:rPr lang="en-US" altLang="en-US" sz="2400" dirty="0">
                <a:solidFill>
                  <a:srgbClr val="000000"/>
                </a:solidFill>
                <a:latin typeface="Arial (Body)"/>
                <a:ea typeface="ＭＳ Ｐゴシック" panose="020B0600070205080204" pitchFamily="-84" charset="-128"/>
              </a:rPr>
              <a:t> specifies the set of values associated with an attribute</a:t>
            </a:r>
          </a:p>
        </p:txBody>
      </p:sp>
    </p:spTree>
    <p:extLst>
      <p:ext uri="{BB962C8B-B14F-4D97-AF65-F5344CB8AC3E}">
        <p14:creationId xmlns:p14="http://schemas.microsoft.com/office/powerpoint/2010/main" val="3035809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Attributes and Value Sets</a:t>
            </a:r>
          </a:p>
        </p:txBody>
      </p:sp>
      <p:sp>
        <p:nvSpPr>
          <p:cNvPr id="3" name="Text Placeholder 2"/>
          <p:cNvSpPr>
            <a:spLocks noGrp="1"/>
          </p:cNvSpPr>
          <p:nvPr>
            <p:ph idx="4294967295"/>
          </p:nvPr>
        </p:nvSpPr>
        <p:spPr>
          <a:xfrm>
            <a:off x="460375" y="1600201"/>
            <a:ext cx="8229600" cy="2416016"/>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Value sets are similar to data types in most programming languages – e.g., integer, character (n), real, bit</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Mathematically, an attribute A for an entity type E whose value set is V is defined as a function</a:t>
            </a:r>
          </a:p>
          <a:p>
            <a:pPr marL="255651" lvl="0" indent="-255651" eaLnBrk="0" fontAlgn="base" hangingPunct="0">
              <a:spcAft>
                <a:spcPct val="0"/>
              </a:spcAft>
              <a:tabLst/>
            </a:pPr>
            <a:r>
              <a:rPr lang="en-US" altLang="en-US" sz="2400" dirty="0">
                <a:solidFill>
                  <a:srgbClr val="000000"/>
                </a:solidFill>
                <a:latin typeface="Arial (Body)"/>
                <a:ea typeface="ＭＳ Ｐゴシック" panose="020B0600070205080204" pitchFamily="-84" charset="-128"/>
              </a:rPr>
              <a:t> </a:t>
            </a:r>
          </a:p>
        </p:txBody>
      </p:sp>
      <p:graphicFrame>
        <p:nvGraphicFramePr>
          <p:cNvPr id="5" name="Object 4" descr="A colon E approaches P left parenthesis V right parenthesis"/>
          <p:cNvGraphicFramePr>
            <a:graphicFrameLocks noChangeAspect="1"/>
          </p:cNvGraphicFramePr>
          <p:nvPr>
            <p:extLst>
              <p:ext uri="{D42A27DB-BD31-4B8C-83A1-F6EECF244321}">
                <p14:modId xmlns:p14="http://schemas.microsoft.com/office/powerpoint/2010/main" val="963934889"/>
              </p:ext>
            </p:extLst>
          </p:nvPr>
        </p:nvGraphicFramePr>
        <p:xfrm>
          <a:off x="758958" y="3510977"/>
          <a:ext cx="1721675" cy="484977"/>
        </p:xfrm>
        <a:graphic>
          <a:graphicData uri="http://schemas.openxmlformats.org/presentationml/2006/ole">
            <mc:AlternateContent xmlns:mc="http://schemas.openxmlformats.org/markup-compatibility/2006">
              <mc:Choice xmlns:v="urn:schemas-microsoft-com:vml" Requires="v">
                <p:oleObj spid="_x0000_s2130" name="Equation" r:id="rId3" imgW="901440" imgH="253800" progId="Equation.DSMT4">
                  <p:embed/>
                </p:oleObj>
              </mc:Choice>
              <mc:Fallback>
                <p:oleObj name="Equation" r:id="rId3" imgW="901440" imgH="253800" progId="Equation.DSMT4">
                  <p:embed/>
                  <p:pic>
                    <p:nvPicPr>
                      <p:cNvPr id="0" name=""/>
                      <p:cNvPicPr/>
                      <p:nvPr/>
                    </p:nvPicPr>
                    <p:blipFill>
                      <a:blip r:embed="rId4"/>
                      <a:stretch>
                        <a:fillRect/>
                      </a:stretch>
                    </p:blipFill>
                    <p:spPr>
                      <a:xfrm>
                        <a:off x="758958" y="3510977"/>
                        <a:ext cx="1721675" cy="484977"/>
                      </a:xfrm>
                      <a:prstGeom prst="rect">
                        <a:avLst/>
                      </a:prstGeom>
                    </p:spPr>
                  </p:pic>
                </p:oleObj>
              </mc:Fallback>
            </mc:AlternateContent>
          </a:graphicData>
        </a:graphic>
      </p:graphicFrame>
      <p:sp>
        <p:nvSpPr>
          <p:cNvPr id="4" name="Text Placeholder 3"/>
          <p:cNvSpPr>
            <a:spLocks noGrp="1"/>
          </p:cNvSpPr>
          <p:nvPr>
            <p:ph type="body" idx="1"/>
          </p:nvPr>
        </p:nvSpPr>
        <p:spPr>
          <a:xfrm>
            <a:off x="460375" y="4016217"/>
            <a:ext cx="1345474" cy="533400"/>
          </a:xfrm>
        </p:spPr>
        <p:txBody>
          <a:bodyPr/>
          <a:lstStyle/>
          <a:p>
            <a:pPr marL="255651" lvl="0" indent="-255651" eaLnBrk="0" fontAlgn="base" hangingPunct="0">
              <a:spcAft>
                <a:spcPct val="0"/>
              </a:spcAft>
              <a:tabLst/>
            </a:pPr>
            <a:r>
              <a:rPr lang="en-US" altLang="en-US" sz="2400" dirty="0">
                <a:solidFill>
                  <a:srgbClr val="000000"/>
                </a:solidFill>
                <a:latin typeface="Arial (Body)"/>
                <a:ea typeface="ＭＳ Ｐゴシック" panose="020B0600070205080204" pitchFamily="-84" charset="-128"/>
              </a:rPr>
              <a:t>Where</a:t>
            </a:r>
          </a:p>
        </p:txBody>
      </p:sp>
      <p:graphicFrame>
        <p:nvGraphicFramePr>
          <p:cNvPr id="13" name="Object 12" descr="P of V, is boxed."/>
          <p:cNvGraphicFramePr>
            <a:graphicFrameLocks noChangeAspect="1"/>
          </p:cNvGraphicFramePr>
          <p:nvPr>
            <p:extLst>
              <p:ext uri="{D42A27DB-BD31-4B8C-83A1-F6EECF244321}">
                <p14:modId xmlns:p14="http://schemas.microsoft.com/office/powerpoint/2010/main" val="1145074421"/>
              </p:ext>
            </p:extLst>
          </p:nvPr>
        </p:nvGraphicFramePr>
        <p:xfrm>
          <a:off x="1848911" y="4148382"/>
          <a:ext cx="805937" cy="441318"/>
        </p:xfrm>
        <a:graphic>
          <a:graphicData uri="http://schemas.openxmlformats.org/presentationml/2006/ole">
            <mc:AlternateContent xmlns:mc="http://schemas.openxmlformats.org/markup-compatibility/2006">
              <mc:Choice xmlns:v="urn:schemas-microsoft-com:vml" Requires="v">
                <p:oleObj spid="_x0000_s2131" name="Equation" r:id="rId5" imgW="393480" imgH="253800" progId="Equation.DSMT4">
                  <p:embed/>
                </p:oleObj>
              </mc:Choice>
              <mc:Fallback>
                <p:oleObj name="Equation" r:id="rId5" imgW="393480" imgH="253800" progId="Equation.DSMT4">
                  <p:embed/>
                  <p:pic>
                    <p:nvPicPr>
                      <p:cNvPr id="0" name=""/>
                      <p:cNvPicPr/>
                      <p:nvPr/>
                    </p:nvPicPr>
                    <p:blipFill>
                      <a:blip r:embed="rId6"/>
                      <a:stretch>
                        <a:fillRect/>
                      </a:stretch>
                    </p:blipFill>
                    <p:spPr>
                      <a:xfrm>
                        <a:off x="1848911" y="4148382"/>
                        <a:ext cx="805937" cy="441318"/>
                      </a:xfrm>
                      <a:prstGeom prst="rect">
                        <a:avLst/>
                      </a:prstGeom>
                    </p:spPr>
                  </p:pic>
                </p:oleObj>
              </mc:Fallback>
            </mc:AlternateContent>
          </a:graphicData>
        </a:graphic>
      </p:graphicFrame>
      <p:sp>
        <p:nvSpPr>
          <p:cNvPr id="8" name="Content Placeholder 7"/>
          <p:cNvSpPr>
            <a:spLocks noGrp="1"/>
          </p:cNvSpPr>
          <p:nvPr>
            <p:ph sz="quarter" idx="13"/>
          </p:nvPr>
        </p:nvSpPr>
        <p:spPr>
          <a:xfrm>
            <a:off x="2725206" y="4056855"/>
            <a:ext cx="5135904" cy="524970"/>
          </a:xfrm>
        </p:spPr>
        <p:txBody>
          <a:bodyPr/>
          <a:lstStyle/>
          <a:p>
            <a:pPr marL="0" lvl="0" indent="0" eaLnBrk="0" fontAlgn="base" hangingPunct="0">
              <a:spcAft>
                <a:spcPct val="0"/>
              </a:spcAft>
              <a:buNone/>
              <a:tabLst/>
            </a:pPr>
            <a:r>
              <a:rPr lang="en-US" altLang="en-US" sz="2400" dirty="0">
                <a:solidFill>
                  <a:srgbClr val="000000"/>
                </a:solidFill>
                <a:latin typeface="Arial (Body)"/>
                <a:ea typeface="ＭＳ Ｐゴシック" panose="020B0600070205080204" pitchFamily="-84" charset="-128"/>
              </a:rPr>
              <a:t>indicates a power set (which means</a:t>
            </a:r>
          </a:p>
        </p:txBody>
      </p:sp>
      <p:sp>
        <p:nvSpPr>
          <p:cNvPr id="9" name="Content Placeholder 8"/>
          <p:cNvSpPr>
            <a:spLocks noGrp="1"/>
          </p:cNvSpPr>
          <p:nvPr>
            <p:ph sz="quarter" idx="14"/>
          </p:nvPr>
        </p:nvSpPr>
        <p:spPr>
          <a:xfrm>
            <a:off x="463550" y="4542584"/>
            <a:ext cx="8226425" cy="1462430"/>
          </a:xfrm>
        </p:spPr>
        <p:txBody>
          <a:bodyPr/>
          <a:lstStyle/>
          <a:p>
            <a:pPr marL="231775" lvl="0" indent="0" eaLnBrk="0" fontAlgn="base" hangingPunct="0">
              <a:spcAft>
                <a:spcPct val="0"/>
              </a:spcAft>
              <a:buNone/>
              <a:tabLst/>
            </a:pPr>
            <a:r>
              <a:rPr lang="en-US" altLang="en-US" sz="2400" dirty="0">
                <a:solidFill>
                  <a:srgbClr val="000000"/>
                </a:solidFill>
                <a:latin typeface="Arial (Body)"/>
                <a:ea typeface="ＭＳ Ｐゴシック" panose="020B0600070205080204" pitchFamily="-84" charset="-128"/>
              </a:rPr>
              <a:t>all possible subsets) of V. The above definition covers simple and multivalued attributes.</a:t>
            </a:r>
          </a:p>
          <a:p>
            <a:pPr marL="255651" lvl="0" indent="-255651" eaLnBrk="0" fontAlgn="base" hangingPunct="0">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We refer to the value of attribute A for entity e as</a:t>
            </a:r>
          </a:p>
        </p:txBody>
      </p:sp>
      <p:graphicFrame>
        <p:nvGraphicFramePr>
          <p:cNvPr id="14" name="Object 13" descr="A left parenthesis e right parenthesis."/>
          <p:cNvGraphicFramePr>
            <a:graphicFrameLocks noChangeAspect="1"/>
          </p:cNvGraphicFramePr>
          <p:nvPr>
            <p:extLst>
              <p:ext uri="{D42A27DB-BD31-4B8C-83A1-F6EECF244321}">
                <p14:modId xmlns:p14="http://schemas.microsoft.com/office/powerpoint/2010/main" val="1066747618"/>
              </p:ext>
            </p:extLst>
          </p:nvPr>
        </p:nvGraphicFramePr>
        <p:xfrm>
          <a:off x="7481574" y="5598675"/>
          <a:ext cx="731775" cy="403741"/>
        </p:xfrm>
        <a:graphic>
          <a:graphicData uri="http://schemas.openxmlformats.org/presentationml/2006/ole">
            <mc:AlternateContent xmlns:mc="http://schemas.openxmlformats.org/markup-compatibility/2006">
              <mc:Choice xmlns:v="urn:schemas-microsoft-com:vml" Requires="v">
                <p:oleObj spid="_x0000_s2132" name="Equation" r:id="rId7" imgW="368280" imgH="203040" progId="Equation.DSMT4">
                  <p:embed/>
                </p:oleObj>
              </mc:Choice>
              <mc:Fallback>
                <p:oleObj name="Equation" r:id="rId7" imgW="368280" imgH="203040" progId="Equation.DSMT4">
                  <p:embed/>
                  <p:pic>
                    <p:nvPicPr>
                      <p:cNvPr id="0" name=""/>
                      <p:cNvPicPr/>
                      <p:nvPr/>
                    </p:nvPicPr>
                    <p:blipFill>
                      <a:blip r:embed="rId8"/>
                      <a:stretch>
                        <a:fillRect/>
                      </a:stretch>
                    </p:blipFill>
                    <p:spPr>
                      <a:xfrm>
                        <a:off x="7481574" y="5598675"/>
                        <a:ext cx="731775" cy="403741"/>
                      </a:xfrm>
                      <a:prstGeom prst="rect">
                        <a:avLst/>
                      </a:prstGeom>
                    </p:spPr>
                  </p:pic>
                </p:oleObj>
              </mc:Fallback>
            </mc:AlternateContent>
          </a:graphicData>
        </a:graphic>
      </p:graphicFrame>
    </p:spTree>
    <p:extLst>
      <p:ext uri="{BB962C8B-B14F-4D97-AF65-F5344CB8AC3E}">
        <p14:creationId xmlns:p14="http://schemas.microsoft.com/office/powerpoint/2010/main" val="271712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Learning Objectives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5432226"/>
          </a:xfrm>
        </p:spPr>
        <p:txBody>
          <a:bodyPr wrap="square" lIns="91425" tIns="91425" rIns="91425" bIns="91425">
            <a:spAutoFit/>
          </a:bodyPr>
          <a:lstStyle/>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3.1</a:t>
            </a:r>
            <a:r>
              <a:rPr lang="en-US" altLang="en-US" sz="2000" dirty="0">
                <a:solidFill>
                  <a:srgbClr val="000000"/>
                </a:solidFill>
                <a:latin typeface="Arial (Body)"/>
                <a:ea typeface="ＭＳ Ｐゴシック" panose="020B0600070205080204" pitchFamily="-84" charset="-128"/>
              </a:rPr>
              <a:t> Overview of Database Design Process</a:t>
            </a:r>
          </a:p>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3.2</a:t>
            </a:r>
            <a:r>
              <a:rPr lang="en-US" altLang="en-US" sz="2000" dirty="0">
                <a:solidFill>
                  <a:srgbClr val="000000"/>
                </a:solidFill>
                <a:latin typeface="Arial (Body)"/>
                <a:ea typeface="ＭＳ Ｐゴシック" panose="020B0600070205080204" pitchFamily="-84" charset="-128"/>
              </a:rPr>
              <a:t> Example Database Application (</a:t>
            </a:r>
            <a:r>
              <a:rPr lang="pt-BR" altLang="en-US" sz="2000" dirty="0">
                <a:solidFill>
                  <a:srgbClr val="000000"/>
                </a:solidFill>
                <a:latin typeface="Arial (Body)"/>
                <a:ea typeface="ＭＳ Ｐゴシック" panose="020B0600070205080204" pitchFamily="-84" charset="-128"/>
              </a:rPr>
              <a:t>COMPANY</a:t>
            </a:r>
            <a:r>
              <a:rPr lang="en-US" altLang="en-US" sz="2000" dirty="0">
                <a:solidFill>
                  <a:srgbClr val="000000"/>
                </a:solidFill>
                <a:latin typeface="Arial (Body)"/>
                <a:ea typeface="ＭＳ Ｐゴシック" panose="020B0600070205080204" pitchFamily="-84" charset="-128"/>
              </a:rPr>
              <a:t>)</a:t>
            </a:r>
          </a:p>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3.3</a:t>
            </a:r>
            <a:r>
              <a:rPr lang="en-US" altLang="en-US" sz="2000" dirty="0">
                <a:solidFill>
                  <a:srgbClr val="000000"/>
                </a:solidFill>
                <a:latin typeface="Arial (Body)"/>
                <a:ea typeface="ＭＳ Ｐゴシック" panose="020B0600070205080204" pitchFamily="-84" charset="-128"/>
              </a:rPr>
              <a:t> E R Model Concepts</a:t>
            </a:r>
          </a:p>
          <a:p>
            <a:pPr marL="531813" lvl="1" indent="0" fontAlgn="base">
              <a:spcAft>
                <a:spcPct val="0"/>
              </a:spcAft>
              <a:buNone/>
            </a:pPr>
            <a:r>
              <a:rPr lang="en-US" altLang="en-US" b="1" dirty="0">
                <a:solidFill>
                  <a:schemeClr val="tx2"/>
                </a:solidFill>
                <a:latin typeface="Arial (Body)"/>
                <a:ea typeface="ＭＳ Ｐゴシック" panose="020B0600070205080204" pitchFamily="-84" charset="-128"/>
              </a:rPr>
              <a:t>3.3.1</a:t>
            </a:r>
            <a:r>
              <a:rPr lang="en-US" altLang="en-US" dirty="0">
                <a:solidFill>
                  <a:srgbClr val="000000"/>
                </a:solidFill>
                <a:latin typeface="Arial (Body)"/>
                <a:ea typeface="ＭＳ Ｐゴシック" panose="020B0600070205080204" pitchFamily="-84" charset="-128"/>
              </a:rPr>
              <a:t> Entities and Attributes</a:t>
            </a:r>
          </a:p>
          <a:p>
            <a:pPr marL="531813" lvl="1" indent="0" fontAlgn="base">
              <a:spcAft>
                <a:spcPct val="0"/>
              </a:spcAft>
              <a:buNone/>
            </a:pPr>
            <a:r>
              <a:rPr lang="en-US" altLang="en-US" b="1" dirty="0">
                <a:solidFill>
                  <a:schemeClr val="tx2"/>
                </a:solidFill>
                <a:latin typeface="Arial (Body)"/>
                <a:ea typeface="ＭＳ Ｐゴシック" panose="020B0600070205080204" pitchFamily="-84" charset="-128"/>
              </a:rPr>
              <a:t>3.3.2</a:t>
            </a:r>
            <a:r>
              <a:rPr lang="en-US" altLang="en-US" dirty="0">
                <a:solidFill>
                  <a:srgbClr val="000000"/>
                </a:solidFill>
                <a:latin typeface="Arial (Body)"/>
                <a:ea typeface="ＭＳ Ｐゴシック" panose="020B0600070205080204" pitchFamily="-84" charset="-128"/>
              </a:rPr>
              <a:t> Entity Types, Value Sets, and Key Attributes</a:t>
            </a:r>
          </a:p>
          <a:p>
            <a:pPr marL="531813" lvl="1" indent="0" fontAlgn="base">
              <a:spcAft>
                <a:spcPct val="0"/>
              </a:spcAft>
              <a:buNone/>
            </a:pPr>
            <a:r>
              <a:rPr lang="en-US" altLang="en-US" b="1" dirty="0">
                <a:solidFill>
                  <a:schemeClr val="tx2"/>
                </a:solidFill>
                <a:latin typeface="Arial (Body)"/>
                <a:ea typeface="ＭＳ Ｐゴシック" panose="020B0600070205080204" pitchFamily="-84" charset="-128"/>
              </a:rPr>
              <a:t>3.3.3</a:t>
            </a:r>
            <a:r>
              <a:rPr lang="en-US" altLang="en-US" dirty="0">
                <a:solidFill>
                  <a:srgbClr val="000000"/>
                </a:solidFill>
                <a:latin typeface="Arial (Body)"/>
                <a:ea typeface="ＭＳ Ｐゴシック" panose="020B0600070205080204" pitchFamily="-84" charset="-128"/>
              </a:rPr>
              <a:t> Relationships and Relationship Types</a:t>
            </a:r>
          </a:p>
          <a:p>
            <a:pPr marL="531813" lvl="1" indent="0" fontAlgn="base">
              <a:spcAft>
                <a:spcPct val="0"/>
              </a:spcAft>
              <a:buNone/>
            </a:pPr>
            <a:r>
              <a:rPr lang="en-US" altLang="en-US" b="1" dirty="0">
                <a:solidFill>
                  <a:schemeClr val="tx2"/>
                </a:solidFill>
                <a:latin typeface="Arial (Body)"/>
                <a:ea typeface="ＭＳ Ｐゴシック" panose="020B0600070205080204" pitchFamily="-84" charset="-128"/>
              </a:rPr>
              <a:t>3.3.4</a:t>
            </a:r>
            <a:r>
              <a:rPr lang="en-US" altLang="en-US" dirty="0">
                <a:solidFill>
                  <a:srgbClr val="000000"/>
                </a:solidFill>
                <a:latin typeface="Arial (Body)"/>
                <a:ea typeface="ＭＳ Ｐゴシック" panose="020B0600070205080204" pitchFamily="-84" charset="-128"/>
              </a:rPr>
              <a:t> Weak Entity Types</a:t>
            </a:r>
          </a:p>
          <a:p>
            <a:pPr marL="531813" lvl="1" indent="0" fontAlgn="base">
              <a:spcAft>
                <a:spcPct val="0"/>
              </a:spcAft>
              <a:buNone/>
            </a:pPr>
            <a:r>
              <a:rPr lang="en-US" altLang="en-US" b="1" dirty="0">
                <a:solidFill>
                  <a:schemeClr val="tx2"/>
                </a:solidFill>
                <a:latin typeface="Arial (Body)"/>
                <a:ea typeface="ＭＳ Ｐゴシック" panose="020B0600070205080204" pitchFamily="-84" charset="-128"/>
              </a:rPr>
              <a:t>3.3.5</a:t>
            </a:r>
            <a:r>
              <a:rPr lang="en-US" altLang="en-US" dirty="0">
                <a:solidFill>
                  <a:srgbClr val="000000"/>
                </a:solidFill>
                <a:latin typeface="Arial (Body)"/>
                <a:ea typeface="ＭＳ Ｐゴシック" panose="020B0600070205080204" pitchFamily="-84" charset="-128"/>
              </a:rPr>
              <a:t> Roles and Attributes in Relationship Types</a:t>
            </a:r>
          </a:p>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3.4</a:t>
            </a:r>
            <a:r>
              <a:rPr lang="en-US" altLang="en-US" sz="2000" dirty="0">
                <a:solidFill>
                  <a:srgbClr val="000000"/>
                </a:solidFill>
                <a:latin typeface="Arial (Body)"/>
                <a:ea typeface="ＭＳ Ｐゴシック" panose="020B0600070205080204" pitchFamily="-84" charset="-128"/>
              </a:rPr>
              <a:t> E R Diagrams - Notation</a:t>
            </a:r>
          </a:p>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3.5 </a:t>
            </a:r>
            <a:r>
              <a:rPr lang="en-US" altLang="en-US" sz="2000" dirty="0">
                <a:solidFill>
                  <a:srgbClr val="000000"/>
                </a:solidFill>
                <a:latin typeface="Arial (Body)"/>
                <a:ea typeface="ＭＳ Ｐゴシック" panose="020B0600070205080204" pitchFamily="-84" charset="-128"/>
              </a:rPr>
              <a:t>E R Diagram for </a:t>
            </a:r>
            <a:r>
              <a:rPr lang="pt-BR" altLang="en-US" sz="2000" dirty="0">
                <a:solidFill>
                  <a:srgbClr val="000000"/>
                </a:solidFill>
                <a:latin typeface="Arial (Body)"/>
                <a:ea typeface="ＭＳ Ｐゴシック" panose="020B0600070205080204" pitchFamily="-84" charset="-128"/>
              </a:rPr>
              <a:t>COMPANY </a:t>
            </a:r>
            <a:r>
              <a:rPr lang="en-US" altLang="en-US" sz="2000" dirty="0">
                <a:solidFill>
                  <a:srgbClr val="000000"/>
                </a:solidFill>
                <a:latin typeface="Arial (Body)"/>
                <a:ea typeface="ＭＳ Ｐゴシック" panose="020B0600070205080204" pitchFamily="-84" charset="-128"/>
              </a:rPr>
              <a:t>Schema</a:t>
            </a:r>
          </a:p>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3.6</a:t>
            </a:r>
            <a:r>
              <a:rPr lang="en-US" altLang="en-US" sz="2000" dirty="0">
                <a:solidFill>
                  <a:srgbClr val="000000"/>
                </a:solidFill>
                <a:latin typeface="Arial (Body)"/>
                <a:ea typeface="ＭＳ Ｐゴシック" panose="020B0600070205080204" pitchFamily="-84" charset="-128"/>
              </a:rPr>
              <a:t> Alternative Notations </a:t>
            </a:r>
            <a:r>
              <a:rPr lang="en-US" altLang="en-US" sz="2000">
                <a:solidFill>
                  <a:srgbClr val="000000"/>
                </a:solidFill>
                <a:latin typeface="Arial (Body)"/>
                <a:ea typeface="ＭＳ Ｐゴシック" panose="020B0600070205080204" pitchFamily="-84" charset="-128"/>
              </a:rPr>
              <a:t>– UML </a:t>
            </a:r>
            <a:r>
              <a:rPr lang="en-US" altLang="en-US" sz="2000" dirty="0">
                <a:solidFill>
                  <a:srgbClr val="000000"/>
                </a:solidFill>
                <a:latin typeface="Arial (Body)"/>
                <a:ea typeface="ＭＳ Ｐゴシック" panose="020B0600070205080204" pitchFamily="-84" charset="-128"/>
              </a:rPr>
              <a:t>class diagrams, others</a:t>
            </a:r>
          </a:p>
          <a:p>
            <a:pPr marL="0" lvl="0" indent="0" fontAlgn="base">
              <a:spcAft>
                <a:spcPct val="0"/>
              </a:spcAft>
              <a:buNone/>
              <a:tabLst/>
            </a:pPr>
            <a:r>
              <a:rPr lang="en-US" altLang="en-US" sz="2000" b="1" dirty="0">
                <a:solidFill>
                  <a:schemeClr val="tx2"/>
                </a:solidFill>
                <a:latin typeface="Arial (Body)"/>
                <a:ea typeface="ＭＳ Ｐゴシック" panose="020B0600070205080204" pitchFamily="-84" charset="-128"/>
              </a:rPr>
              <a:t>3.7</a:t>
            </a:r>
            <a:r>
              <a:rPr lang="en-US" altLang="en-US" sz="2000" dirty="0">
                <a:solidFill>
                  <a:srgbClr val="000000"/>
                </a:solidFill>
                <a:latin typeface="Arial (Body)"/>
                <a:ea typeface="ＭＳ Ｐゴシック" panose="020B0600070205080204" pitchFamily="-84" charset="-128"/>
              </a:rPr>
              <a:t> Relationships of Higher Degree</a:t>
            </a:r>
          </a:p>
          <a:p>
            <a:pPr marL="531813" lvl="1" indent="0" fontAlgn="base">
              <a:spcAft>
                <a:spcPct val="0"/>
              </a:spcAft>
              <a:buNone/>
            </a:pPr>
            <a:endParaRPr lang="en-US" altLang="en-US" dirty="0">
              <a:solidFill>
                <a:srgbClr val="000000"/>
              </a:solidFill>
              <a:latin typeface="Arial (Body)"/>
              <a:ea typeface="ＭＳ Ｐゴシック" panose="020B0600070205080204" pitchFamily="-84" charset="-128"/>
            </a:endParaRPr>
          </a:p>
        </p:txBody>
      </p:sp>
    </p:spTree>
    <p:extLst>
      <p:ext uri="{BB962C8B-B14F-4D97-AF65-F5344CB8AC3E}">
        <p14:creationId xmlns:p14="http://schemas.microsoft.com/office/powerpoint/2010/main" val="106402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Displaying An Entity Type</a:t>
            </a:r>
          </a:p>
        </p:txBody>
      </p:sp>
      <p:sp>
        <p:nvSpPr>
          <p:cNvPr id="3" name="Text Placeholder 2"/>
          <p:cNvSpPr>
            <a:spLocks noGrp="1"/>
          </p:cNvSpPr>
          <p:nvPr>
            <p:ph type="body" idx="1"/>
          </p:nvPr>
        </p:nvSpPr>
        <p:spPr>
          <a:xfrm>
            <a:off x="457200" y="1600199"/>
            <a:ext cx="8229600" cy="420112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diagrams, an entity type is displayed in a rectangular box</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Attributes are displayed in ovals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attribute is connected to its entity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Components of a composite attribute are connected to the oval representing the composite attribute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key attribute is underlined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Multivalued attributes displayed in double ovals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See the full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notation in advance on the next slide</a:t>
            </a:r>
          </a:p>
        </p:txBody>
      </p:sp>
    </p:spTree>
    <p:extLst>
      <p:ext uri="{BB962C8B-B14F-4D97-AF65-F5344CB8AC3E}">
        <p14:creationId xmlns:p14="http://schemas.microsoft.com/office/powerpoint/2010/main" val="536516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pt-BR" altLang="en-US" dirty="0">
                <a:latin typeface="Times New Roman" panose="02020603050405020304" pitchFamily="18" charset="0"/>
                <a:ea typeface="ＭＳ Ｐゴシック" panose="020B0600070205080204" pitchFamily="-84" charset="-128"/>
              </a:rPr>
              <a:t>Notation </a:t>
            </a:r>
            <a:r>
              <a:rPr lang="en-US" altLang="en-US" dirty="0">
                <a:latin typeface="Times New Roman" panose="02020603050405020304" pitchFamily="18" charset="0"/>
                <a:ea typeface="ＭＳ Ｐゴシック" panose="020B0600070205080204" pitchFamily="-84" charset="-128"/>
              </a:rPr>
              <a:t>for E</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R Diagrams</a:t>
            </a:r>
          </a:p>
        </p:txBody>
      </p:sp>
      <p:sp>
        <p:nvSpPr>
          <p:cNvPr id="3" name="Text Placeholder 2"/>
          <p:cNvSpPr>
            <a:spLocks noGrp="1"/>
          </p:cNvSpPr>
          <p:nvPr>
            <p:ph type="body" idx="1"/>
          </p:nvPr>
        </p:nvSpPr>
        <p:spPr>
          <a:xfrm>
            <a:off x="457200" y="1600201"/>
            <a:ext cx="8229600" cy="441960"/>
          </a:xfrm>
        </p:spPr>
        <p:txBody>
          <a:bodyPr/>
          <a:lstStyle/>
          <a:p>
            <a:pPr marL="0" indent="0">
              <a:buNone/>
            </a:pPr>
            <a:r>
              <a:rPr lang="en-IN" sz="2200" b="1" dirty="0">
                <a:latin typeface="+mn-lt"/>
              </a:rPr>
              <a:t>Figure 3.14 </a:t>
            </a:r>
            <a:r>
              <a:rPr lang="en-IN" sz="2200" dirty="0">
                <a:latin typeface="+mn-lt"/>
              </a:rPr>
              <a:t>Summary of the notation for E</a:t>
            </a:r>
            <a:r>
              <a:rPr lang="en-IN" sz="100" dirty="0">
                <a:latin typeface="+mn-lt"/>
              </a:rPr>
              <a:t> </a:t>
            </a:r>
            <a:r>
              <a:rPr lang="en-IN" sz="2200" dirty="0">
                <a:latin typeface="+mn-lt"/>
              </a:rPr>
              <a:t>R diagrams.</a:t>
            </a:r>
          </a:p>
        </p:txBody>
      </p:sp>
      <p:pic>
        <p:nvPicPr>
          <p:cNvPr id="4" name="Picture 4" descr="A set of 12 symbols and their meaning represent notations for E R diagrams. &#10;The symbols and their meaning are as follows. 1. Rectangle box, Entity. 2. Double rectangles, Weak Entity. 3. Diamond shaped box, Relationship. 4. Double diamonds, Identifying Relationship. 5. Oval shape with a line attached, Attribute. 6. Oval shape with a line inside, Key attributes. 7. Double ovals, Multi valued attribute. 8. Multiple ovals connected to one another, Composite attribute. 9. A dotted oval, Derived Attribute. 10. A diamond shape with the value R is connected to two rectangular boxes on the left and right. The rectangular box on the left has the value E sub 1 and the box on the right has the value E sub 2. The rectangular box on the right is connected to the diamond shape by double lines, Total participation of E sub 2 in R. 11. A diamond shape with the value R is connected to two rectangular boxes on the left and right. The rectangular box on the left has the value E sub 1 and the box on the right has the value E sub 2. The line connecting the E sub 1 box has the value 1 and the line connecting to the E sub 2 box has the value N, Cardinality Ratio 1, N for E sub 1 is to E sub 2 in R. 12. A diamond shape with the value R is attached to a rectangular box with the value E on the right. A line extends to the left side of the diamond box. The line connecting the rectangular box with the value E is labeled min, max, Structural Constraint, min, max, on Participation of E in R."/>
          <p:cNvPicPr>
            <a:picLocks noChangeAspect="1" noChangeArrowheads="1"/>
          </p:cNvPicPr>
          <p:nvPr/>
        </p:nvPicPr>
        <p:blipFill rotWithShape="1">
          <a:blip r:embed="rId2">
            <a:extLst>
              <a:ext uri="{28A0092B-C50C-407E-A947-70E740481C1C}">
                <a14:useLocalDpi xmlns:a14="http://schemas.microsoft.com/office/drawing/2010/main" val="0"/>
              </a:ext>
            </a:extLst>
          </a:blip>
          <a:srcRect l="17763"/>
          <a:stretch/>
        </p:blipFill>
        <p:spPr bwMode="auto">
          <a:xfrm>
            <a:off x="3290810" y="2221745"/>
            <a:ext cx="2562381" cy="4148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750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Entity Type CAR with Two Keys and a Corresponding Entity Set</a:t>
            </a:r>
          </a:p>
        </p:txBody>
      </p:sp>
      <p:sp>
        <p:nvSpPr>
          <p:cNvPr id="3" name="Text Placeholder 2"/>
          <p:cNvSpPr>
            <a:spLocks noGrp="1"/>
          </p:cNvSpPr>
          <p:nvPr>
            <p:ph type="body" idx="1"/>
          </p:nvPr>
        </p:nvSpPr>
        <p:spPr>
          <a:xfrm>
            <a:off x="457200" y="1600201"/>
            <a:ext cx="7813343" cy="1033817"/>
          </a:xfrm>
        </p:spPr>
        <p:txBody>
          <a:bodyPr/>
          <a:lstStyle/>
          <a:p>
            <a:pPr marL="0" indent="0">
              <a:buNone/>
            </a:pPr>
            <a:r>
              <a:rPr lang="en-IN" sz="2000" b="1" dirty="0">
                <a:latin typeface="+mn-lt"/>
              </a:rPr>
              <a:t>Figure 3.7 </a:t>
            </a:r>
            <a:r>
              <a:rPr lang="en-IN" sz="2000" dirty="0">
                <a:latin typeface="+mn-lt"/>
              </a:rPr>
              <a:t>The CAR entity type with two key attributes, Registration and Vehicle_i</a:t>
            </a:r>
            <a:r>
              <a:rPr lang="en-IN" sz="100" dirty="0">
                <a:latin typeface="+mn-lt"/>
              </a:rPr>
              <a:t> </a:t>
            </a:r>
            <a:r>
              <a:rPr lang="en-IN" sz="2000" dirty="0">
                <a:latin typeface="+mn-lt"/>
              </a:rPr>
              <a:t>d. (a) E</a:t>
            </a:r>
            <a:r>
              <a:rPr lang="en-IN" sz="100" dirty="0">
                <a:latin typeface="+mn-lt"/>
              </a:rPr>
              <a:t> </a:t>
            </a:r>
            <a:r>
              <a:rPr lang="en-IN" sz="2000" dirty="0">
                <a:latin typeface="+mn-lt"/>
              </a:rPr>
              <a:t>R diagram notation. (b) Entity set with three entities.</a:t>
            </a:r>
          </a:p>
        </p:txBody>
      </p:sp>
      <p:pic>
        <p:nvPicPr>
          <p:cNvPr id="5" name="Picture 4" descr="Two diagrams a and b represent the CAR entity type with key attributes and an entity set. Diagram a, displays the following attributes of CAR. Make, Model, and year. Key attributes are vehicle I d and Registration, where Registration contains the attributes, State and Numb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11" y="3104998"/>
            <a:ext cx="3576629" cy="2019210"/>
          </a:xfrm>
          <a:prstGeom prst="rect">
            <a:avLst/>
          </a:prstGeom>
        </p:spPr>
      </p:pic>
      <p:pic>
        <p:nvPicPr>
          <p:cNvPr id="6" name="Picture 5" descr="Diagram b displays an Entity set of CAR with three entities. Each entity displays the following attributes. Registration, Number, State, Vehicle I d, Make, Model, Year, Color. The details of the listed entities are as follows. CAR sub 1, A B C 1 2 3, TEXAS, T K 6 2 9, Ford Mustang, convertible, 2004, red, black. CAR sub 2, A B C 1 2 3, NEW YORK, W P 9 8 7 2, Nissan Maxima, 4 dash door, 2005, blue. CAR sub 3, V S Y 7 2 0, TEXAS, T D 7 2 9, Chrysler LeBaron, 4 dash door, 2002, white, blue, and so 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871" y="3104998"/>
            <a:ext cx="4153260" cy="1994245"/>
          </a:xfrm>
          <a:prstGeom prst="rect">
            <a:avLst/>
          </a:prstGeom>
        </p:spPr>
      </p:pic>
    </p:spTree>
    <p:extLst>
      <p:ext uri="{BB962C8B-B14F-4D97-AF65-F5344CB8AC3E}">
        <p14:creationId xmlns:p14="http://schemas.microsoft.com/office/powerpoint/2010/main" val="2084099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Initial Conceptual Design of Entity Types for the </a:t>
            </a:r>
            <a:r>
              <a:rPr lang="pt-BR" altLang="en-US" dirty="0">
                <a:latin typeface="Times New Roman" panose="02020603050405020304" pitchFamily="18" charset="0"/>
                <a:ea typeface="ＭＳ Ｐゴシック" panose="020B0600070205080204" pitchFamily="-84" charset="-128"/>
              </a:rPr>
              <a:t>COMPANY </a:t>
            </a:r>
            <a:r>
              <a:rPr lang="en-US" altLang="en-US" dirty="0">
                <a:latin typeface="Times New Roman" panose="02020603050405020304" pitchFamily="18" charset="0"/>
                <a:ea typeface="ＭＳ Ｐゴシック" panose="020B0600070205080204" pitchFamily="-84" charset="-128"/>
              </a:rPr>
              <a:t>Database Schema</a:t>
            </a:r>
          </a:p>
        </p:txBody>
      </p:sp>
      <p:sp>
        <p:nvSpPr>
          <p:cNvPr id="3" name="Text Placeholder 2"/>
          <p:cNvSpPr>
            <a:spLocks noGrp="1"/>
          </p:cNvSpPr>
          <p:nvPr>
            <p:ph type="body" idx="1"/>
          </p:nvPr>
        </p:nvSpPr>
        <p:spPr>
          <a:xfrm>
            <a:off x="457200" y="1600199"/>
            <a:ext cx="8229600" cy="45704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Based on the requirements, we can identify four initial entity types in the </a:t>
            </a:r>
            <a:r>
              <a:rPr lang="pt-BR" altLang="en-US" sz="2400" dirty="0">
                <a:solidFill>
                  <a:srgbClr val="000000"/>
                </a:solidFill>
                <a:latin typeface="Arial (Body)"/>
                <a:ea typeface="ＭＳ Ｐゴシック" panose="020B0600070205080204" pitchFamily="-84" charset="-128"/>
              </a:rPr>
              <a:t>COMPANY </a:t>
            </a:r>
            <a:r>
              <a:rPr lang="en-US" altLang="en-US" sz="2400" dirty="0">
                <a:solidFill>
                  <a:srgbClr val="000000"/>
                </a:solidFill>
                <a:latin typeface="Arial (Body)"/>
                <a:ea typeface="ＭＳ Ｐゴシック" panose="020B0600070205080204" pitchFamily="-84" charset="-128"/>
              </a:rPr>
              <a:t>database:</a:t>
            </a:r>
          </a:p>
          <a:p>
            <a:pPr marL="741553" lvl="1" indent="-284353" fontAlgn="base">
              <a:spcAft>
                <a:spcPct val="0"/>
              </a:spcAft>
              <a:buFont typeface="Arial" panose="020B0604020202020204" pitchFamily="34" charset="0"/>
              <a:buChar char="–"/>
            </a:pPr>
            <a:r>
              <a:rPr lang="pt-BR" altLang="en-US" sz="2400" dirty="0">
                <a:solidFill>
                  <a:srgbClr val="000000"/>
                </a:solidFill>
                <a:latin typeface="Arial (Body)"/>
                <a:ea typeface="ＭＳ Ｐゴシック" panose="020B0600070205080204" pitchFamily="-84" charset="-128"/>
              </a:rPr>
              <a:t>DEPARTMENT</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400" dirty="0">
                <a:solidFill>
                  <a:srgbClr val="000000"/>
                </a:solidFill>
                <a:latin typeface="Arial (Body)"/>
                <a:ea typeface="ＭＳ Ｐゴシック" panose="020B0600070205080204" pitchFamily="-84" charset="-128"/>
              </a:rPr>
              <a:t>PROJECT</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400" dirty="0">
                <a:solidFill>
                  <a:srgbClr val="000000"/>
                </a:solidFill>
                <a:latin typeface="Arial (Body)"/>
                <a:ea typeface="ＭＳ Ｐゴシック" panose="020B0600070205080204" pitchFamily="-84" charset="-128"/>
              </a:rPr>
              <a:t>EMPLOYEE</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pt-BR" altLang="en-US" sz="2400" dirty="0">
                <a:solidFill>
                  <a:srgbClr val="000000"/>
                </a:solidFill>
                <a:latin typeface="Arial (Body)"/>
                <a:ea typeface="ＭＳ Ｐゴシック" panose="020B0600070205080204" pitchFamily="-84" charset="-128"/>
              </a:rPr>
              <a:t>DEPENDENT</a:t>
            </a:r>
            <a:endParaRPr lang="en-US" altLang="en-US" sz="2400" dirty="0">
              <a:solidFill>
                <a:srgbClr val="000000"/>
              </a:solidFill>
              <a:latin typeface="Arial (Body)"/>
              <a:ea typeface="ＭＳ Ｐゴシック" panose="020B0600070205080204" pitchFamily="-84" charset="-128"/>
            </a:endParaRP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Their initial conceptual design is shown on the following slide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 initial attributes shown are derived from the requirements description</a:t>
            </a:r>
          </a:p>
        </p:txBody>
      </p:sp>
    </p:spTree>
    <p:extLst>
      <p:ext uri="{BB962C8B-B14F-4D97-AF65-F5344CB8AC3E}">
        <p14:creationId xmlns:p14="http://schemas.microsoft.com/office/powerpoint/2010/main" val="399421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454788" cy="123107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Initial Design of Entity Types: EMPLOYEE, DEPARTMENT, PROJECT, DEPENDENT</a:t>
            </a:r>
          </a:p>
        </p:txBody>
      </p:sp>
      <p:sp>
        <p:nvSpPr>
          <p:cNvPr id="3" name="Text Placeholder 2"/>
          <p:cNvSpPr>
            <a:spLocks noGrp="1"/>
          </p:cNvSpPr>
          <p:nvPr>
            <p:ph type="body" idx="1"/>
          </p:nvPr>
        </p:nvSpPr>
        <p:spPr>
          <a:xfrm>
            <a:off x="457200" y="1600200"/>
            <a:ext cx="8229600" cy="664029"/>
          </a:xfrm>
        </p:spPr>
        <p:txBody>
          <a:bodyPr/>
          <a:lstStyle/>
          <a:p>
            <a:pPr marL="0" indent="0">
              <a:buNone/>
            </a:pPr>
            <a:r>
              <a:rPr lang="en-IN" sz="1800" b="1" dirty="0">
                <a:latin typeface="+mn-lt"/>
              </a:rPr>
              <a:t>Figure 3.8</a:t>
            </a:r>
            <a:r>
              <a:rPr lang="en-IN" sz="1800" dirty="0">
                <a:latin typeface="+mn-lt"/>
              </a:rPr>
              <a:t> Preliminary design of entity types for the COMPANY database. Some of the shown attributes will be refined into relationships.</a:t>
            </a:r>
            <a:endParaRPr lang="en-IN" sz="1800" b="1" dirty="0">
              <a:latin typeface="+mn-lt"/>
            </a:endParaRPr>
          </a:p>
        </p:txBody>
      </p:sp>
      <p:pic>
        <p:nvPicPr>
          <p:cNvPr id="4" name="Picture 4" descr="An illustration of entity types for the company database displays attributes of the entities, Department, project, Employee, and Dependent. The entity, Department displays the attributes, Manager start date, and Manager. Key attributes, Name, and Number. Locations as Multi valued attribute. The entity Project has attributes, location, and controlling department. Key attributes, Name, and Number. The entity, Employee lists the following attributes, Birth date, Department, Name, Social security number, sex, salary, supervisor, and address. Works on is key attribute. The attribute name contains the following attributes, F name, Minit, and L name. The key attribute Works on has two attributes, Project and Hours. The entity, Dependent has the following attributes, Relationship, Birth date, sex, employee, dependent name."/>
          <p:cNvPicPr>
            <a:picLocks noChangeAspect="1" noChangeArrowheads="1"/>
          </p:cNvPicPr>
          <p:nvPr/>
        </p:nvPicPr>
        <p:blipFill rotWithShape="1">
          <a:blip r:embed="rId2">
            <a:extLst>
              <a:ext uri="{28A0092B-C50C-407E-A947-70E740481C1C}">
                <a14:useLocalDpi xmlns:a14="http://schemas.microsoft.com/office/drawing/2010/main" val="0"/>
              </a:ext>
            </a:extLst>
          </a:blip>
          <a:srcRect r="31326"/>
          <a:stretch/>
        </p:blipFill>
        <p:spPr bwMode="auto">
          <a:xfrm>
            <a:off x="3208820" y="2393889"/>
            <a:ext cx="2726359" cy="392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537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Refining the Initial Design by Introducing Relationships</a:t>
            </a:r>
          </a:p>
        </p:txBody>
      </p:sp>
      <p:sp>
        <p:nvSpPr>
          <p:cNvPr id="3" name="Text Placeholder 2"/>
          <p:cNvSpPr>
            <a:spLocks noGrp="1"/>
          </p:cNvSpPr>
          <p:nvPr>
            <p:ph type="body" idx="1"/>
          </p:nvPr>
        </p:nvSpPr>
        <p:spPr>
          <a:xfrm>
            <a:off x="457200" y="1600199"/>
            <a:ext cx="8229600" cy="4316536"/>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 initial design is typically not complete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Some aspects in the requirements will be represented as </a:t>
            </a:r>
            <a:r>
              <a:rPr lang="en-US" altLang="en-US" sz="2400" b="1" dirty="0">
                <a:solidFill>
                  <a:srgbClr val="000000"/>
                </a:solidFill>
                <a:latin typeface="Arial (Body)"/>
                <a:ea typeface="ＭＳ Ｐゴシック" panose="020B0600070205080204" pitchFamily="-84" charset="-128"/>
              </a:rPr>
              <a:t>relationships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model has three main concepts: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Entities (and their entity types and entity sets)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Attributes (simple, composite, multivalued)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Relationships (and their relationship types and relationship sets)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We introduce relationship concepts next</a:t>
            </a:r>
          </a:p>
        </p:txBody>
      </p:sp>
    </p:spTree>
    <p:extLst>
      <p:ext uri="{BB962C8B-B14F-4D97-AF65-F5344CB8AC3E}">
        <p14:creationId xmlns:p14="http://schemas.microsoft.com/office/powerpoint/2010/main" val="284649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Relationships and Relationship Types</a:t>
            </a:r>
          </a:p>
        </p:txBody>
      </p:sp>
      <p:sp>
        <p:nvSpPr>
          <p:cNvPr id="3" name="Text Placeholder 2"/>
          <p:cNvSpPr>
            <a:spLocks noGrp="1"/>
          </p:cNvSpPr>
          <p:nvPr>
            <p:ph type="body" idx="1"/>
          </p:nvPr>
        </p:nvSpPr>
        <p:spPr>
          <a:xfrm>
            <a:off x="457200" y="1600199"/>
            <a:ext cx="8229600" cy="5109061"/>
          </a:xfrm>
        </p:spPr>
        <p:txBody>
          <a:bodyPr wrap="square" lIns="91425" tIns="91425" rIns="91425" bIns="91425">
            <a:spAutoFit/>
          </a:bodyPr>
          <a:lstStyle/>
          <a:p>
            <a:pPr marL="255651" lvl="0" indent="-255651" fontAlgn="base">
              <a:spcBef>
                <a:spcPts val="1000"/>
              </a:spcBef>
              <a:spcAft>
                <a:spcPct val="0"/>
              </a:spcAft>
              <a:buFont typeface="Arial" panose="020B0604020202020204" pitchFamily="34" charset="0"/>
              <a:buChar char="•"/>
              <a:tabLst/>
            </a:pPr>
            <a:r>
              <a:rPr lang="en-US" altLang="en-US" sz="2000" dirty="0">
                <a:solidFill>
                  <a:srgbClr val="000000"/>
                </a:solidFill>
                <a:latin typeface="Arial (Body)"/>
                <a:ea typeface="ＭＳ Ｐゴシック" panose="020B0600070205080204" pitchFamily="-84" charset="-128"/>
              </a:rPr>
              <a:t>A </a:t>
            </a:r>
            <a:r>
              <a:rPr lang="en-US" altLang="en-US" sz="2000" b="1" dirty="0">
                <a:solidFill>
                  <a:srgbClr val="000000"/>
                </a:solidFill>
                <a:latin typeface="Arial (Body)"/>
                <a:ea typeface="ＭＳ Ｐゴシック" panose="020B0600070205080204" pitchFamily="-84" charset="-128"/>
              </a:rPr>
              <a:t>relationship</a:t>
            </a:r>
            <a:r>
              <a:rPr lang="en-US" altLang="en-US" sz="2000" dirty="0">
                <a:solidFill>
                  <a:srgbClr val="000000"/>
                </a:solidFill>
                <a:latin typeface="Arial (Body)"/>
                <a:ea typeface="ＭＳ Ｐゴシック" panose="020B0600070205080204" pitchFamily="-84" charset="-128"/>
              </a:rPr>
              <a:t> relates two or more distinct entities with a specific meaning.</a:t>
            </a:r>
          </a:p>
          <a:p>
            <a:pPr marL="741553" lvl="1" indent="-284353" fontAlgn="base">
              <a:spcBef>
                <a:spcPts val="500"/>
              </a:spcBef>
              <a:spcAft>
                <a:spcPct val="0"/>
              </a:spcAft>
              <a:buFont typeface="Arial" panose="020B0604020202020204" pitchFamily="34" charset="0"/>
              <a:buChar char="–"/>
            </a:pPr>
            <a:r>
              <a:rPr lang="en-US" altLang="en-US" sz="2000" dirty="0">
                <a:solidFill>
                  <a:srgbClr val="000000"/>
                </a:solidFill>
                <a:latin typeface="Arial (Body)"/>
                <a:ea typeface="ＭＳ Ｐゴシック" panose="020B0600070205080204" pitchFamily="-84" charset="-128"/>
              </a:rPr>
              <a:t>For example, </a:t>
            </a:r>
            <a:r>
              <a:rPr lang="pt-BR" altLang="en-US" sz="2000" dirty="0">
                <a:solidFill>
                  <a:srgbClr val="000000"/>
                </a:solidFill>
                <a:latin typeface="Arial (Body)"/>
                <a:ea typeface="ＭＳ Ｐゴシック" panose="020B0600070205080204" pitchFamily="-84" charset="-128"/>
              </a:rPr>
              <a:t>EMPLOYEE </a:t>
            </a:r>
            <a:r>
              <a:rPr lang="en-US" altLang="en-US" sz="2000" dirty="0">
                <a:solidFill>
                  <a:srgbClr val="000000"/>
                </a:solidFill>
                <a:latin typeface="Arial (Body)"/>
                <a:ea typeface="ＭＳ Ｐゴシック" panose="020B0600070205080204" pitchFamily="-84" charset="-128"/>
              </a:rPr>
              <a:t>John Smith </a:t>
            </a:r>
            <a:r>
              <a:rPr lang="en-US" altLang="en-US" sz="2000" b="1" dirty="0">
                <a:solidFill>
                  <a:srgbClr val="000000"/>
                </a:solidFill>
                <a:latin typeface="Arial (Body)"/>
                <a:ea typeface="ＭＳ Ｐゴシック" panose="020B0600070205080204" pitchFamily="-84" charset="-128"/>
              </a:rPr>
              <a:t>works on</a:t>
            </a:r>
            <a:r>
              <a:rPr lang="en-US" altLang="en-US" sz="2000" dirty="0">
                <a:solidFill>
                  <a:srgbClr val="000000"/>
                </a:solidFill>
                <a:latin typeface="Arial (Body)"/>
                <a:ea typeface="ＭＳ Ｐゴシック" panose="020B0600070205080204" pitchFamily="-84" charset="-128"/>
              </a:rPr>
              <a:t> the ProductX </a:t>
            </a:r>
            <a:r>
              <a:rPr lang="pt-BR" altLang="en-US" sz="2000" dirty="0">
                <a:solidFill>
                  <a:srgbClr val="000000"/>
                </a:solidFill>
                <a:latin typeface="Arial (Body)"/>
                <a:ea typeface="ＭＳ Ｐゴシック" panose="020B0600070205080204" pitchFamily="-84" charset="-128"/>
              </a:rPr>
              <a:t>Project</a:t>
            </a:r>
            <a:r>
              <a:rPr lang="en-US" altLang="en-US" sz="2000" dirty="0">
                <a:solidFill>
                  <a:srgbClr val="000000"/>
                </a:solidFill>
                <a:latin typeface="Arial (Body)"/>
                <a:ea typeface="ＭＳ Ｐゴシック" panose="020B0600070205080204" pitchFamily="-84" charset="-128"/>
              </a:rPr>
              <a:t>, or </a:t>
            </a:r>
            <a:r>
              <a:rPr lang="pt-BR" altLang="en-US" sz="2000" dirty="0">
                <a:solidFill>
                  <a:srgbClr val="000000"/>
                </a:solidFill>
                <a:latin typeface="Arial (Body)"/>
                <a:ea typeface="ＭＳ Ｐゴシック" panose="020B0600070205080204" pitchFamily="-84" charset="-128"/>
              </a:rPr>
              <a:t>EMPLOYEE </a:t>
            </a:r>
            <a:r>
              <a:rPr lang="en-US" altLang="en-US" sz="2000" dirty="0">
                <a:solidFill>
                  <a:srgbClr val="000000"/>
                </a:solidFill>
                <a:latin typeface="Arial (Body)"/>
                <a:ea typeface="ＭＳ Ｐゴシック" panose="020B0600070205080204" pitchFamily="-84" charset="-128"/>
              </a:rPr>
              <a:t>Franklin Wong </a:t>
            </a:r>
            <a:r>
              <a:rPr lang="en-US" altLang="en-US" sz="2000" b="1" dirty="0">
                <a:solidFill>
                  <a:srgbClr val="000000"/>
                </a:solidFill>
                <a:latin typeface="Arial (Body)"/>
                <a:ea typeface="ＭＳ Ｐゴシック" panose="020B0600070205080204" pitchFamily="-84" charset="-128"/>
              </a:rPr>
              <a:t>manages</a:t>
            </a:r>
            <a:r>
              <a:rPr lang="en-US" altLang="en-US" sz="2000" dirty="0">
                <a:solidFill>
                  <a:srgbClr val="000000"/>
                </a:solidFill>
                <a:latin typeface="Arial (Body)"/>
                <a:ea typeface="ＭＳ Ｐゴシック" panose="020B0600070205080204" pitchFamily="-84" charset="-128"/>
              </a:rPr>
              <a:t> the Research </a:t>
            </a:r>
            <a:r>
              <a:rPr lang="pt-BR" altLang="en-US" sz="2000" dirty="0">
                <a:solidFill>
                  <a:srgbClr val="000000"/>
                </a:solidFill>
                <a:latin typeface="Arial (Body)"/>
                <a:ea typeface="ＭＳ Ｐゴシック" panose="020B0600070205080204" pitchFamily="-84" charset="-128"/>
              </a:rPr>
              <a:t>DEPARTMENT</a:t>
            </a:r>
            <a:r>
              <a:rPr lang="en-US" altLang="en-US" sz="2000" dirty="0">
                <a:solidFill>
                  <a:srgbClr val="000000"/>
                </a:solidFill>
                <a:latin typeface="Arial (Body)"/>
                <a:ea typeface="ＭＳ Ｐゴシック" panose="020B0600070205080204" pitchFamily="-84" charset="-128"/>
              </a:rPr>
              <a:t>.</a:t>
            </a:r>
          </a:p>
          <a:p>
            <a:pPr marL="255651" lvl="0" indent="-255651" fontAlgn="base">
              <a:spcBef>
                <a:spcPts val="1000"/>
              </a:spcBef>
              <a:spcAft>
                <a:spcPct val="0"/>
              </a:spcAft>
              <a:buFont typeface="Arial" panose="020B0604020202020204" pitchFamily="34" charset="0"/>
              <a:buChar char="•"/>
              <a:tabLst/>
            </a:pPr>
            <a:r>
              <a:rPr lang="en-US" altLang="en-US" sz="2000" dirty="0">
                <a:solidFill>
                  <a:srgbClr val="000000"/>
                </a:solidFill>
                <a:latin typeface="Arial (Body)"/>
                <a:ea typeface="ＭＳ Ｐゴシック" panose="020B0600070205080204" pitchFamily="-84" charset="-128"/>
              </a:rPr>
              <a:t>Relationships of the same type are grouped or typed into a </a:t>
            </a:r>
            <a:r>
              <a:rPr lang="en-US" altLang="en-US" sz="2000" b="1" dirty="0">
                <a:solidFill>
                  <a:srgbClr val="000000"/>
                </a:solidFill>
                <a:latin typeface="Arial (Body)"/>
                <a:ea typeface="ＭＳ Ｐゴシック" panose="020B0600070205080204" pitchFamily="-84" charset="-128"/>
              </a:rPr>
              <a:t>relationship type</a:t>
            </a:r>
            <a:r>
              <a:rPr lang="en-US" altLang="en-US" sz="2000" dirty="0">
                <a:solidFill>
                  <a:srgbClr val="000000"/>
                </a:solidFill>
                <a:latin typeface="Arial (Body)"/>
                <a:ea typeface="ＭＳ Ｐゴシック" panose="020B0600070205080204" pitchFamily="-84" charset="-128"/>
              </a:rPr>
              <a:t>.</a:t>
            </a:r>
          </a:p>
          <a:p>
            <a:pPr marL="741553" lvl="1" indent="-284353" fontAlgn="base">
              <a:spcBef>
                <a:spcPts val="500"/>
              </a:spcBef>
              <a:spcAft>
                <a:spcPct val="0"/>
              </a:spcAft>
              <a:buFont typeface="Arial" panose="020B0604020202020204" pitchFamily="34" charset="0"/>
              <a:buChar char="–"/>
            </a:pPr>
            <a:r>
              <a:rPr lang="en-US" altLang="en-US" sz="2000" dirty="0">
                <a:solidFill>
                  <a:srgbClr val="000000"/>
                </a:solidFill>
                <a:latin typeface="Arial (Body)"/>
                <a:ea typeface="ＭＳ Ｐゴシック" panose="020B0600070205080204" pitchFamily="-84" charset="-128"/>
              </a:rPr>
              <a:t>For example, the WORKS_ON relationship type in which EMPLOYEEs and PROJECTs participate, or the </a:t>
            </a:r>
            <a:r>
              <a:rPr lang="pt-BR" altLang="en-US" sz="2000" dirty="0">
                <a:solidFill>
                  <a:srgbClr val="000000"/>
                </a:solidFill>
                <a:latin typeface="Arial (Body)"/>
                <a:ea typeface="ＭＳ Ｐゴシック" panose="020B0600070205080204" pitchFamily="-84" charset="-128"/>
              </a:rPr>
              <a:t>MANAGES </a:t>
            </a:r>
            <a:r>
              <a:rPr lang="en-US" altLang="en-US" sz="2000" dirty="0">
                <a:solidFill>
                  <a:srgbClr val="000000"/>
                </a:solidFill>
                <a:latin typeface="Arial (Body)"/>
                <a:ea typeface="ＭＳ Ｐゴシック" panose="020B0600070205080204" pitchFamily="-84" charset="-128"/>
              </a:rPr>
              <a:t>relationship type in which EMPLOYEEs and DEPARTMENTs participate.</a:t>
            </a:r>
          </a:p>
          <a:p>
            <a:pPr marL="255651" lvl="0" indent="-255651" fontAlgn="base">
              <a:spcBef>
                <a:spcPts val="1000"/>
              </a:spcBef>
              <a:spcAft>
                <a:spcPct val="0"/>
              </a:spcAft>
              <a:buFont typeface="Arial" panose="020B0604020202020204" pitchFamily="34" charset="0"/>
              <a:buChar char="•"/>
              <a:tabLst/>
            </a:pPr>
            <a:r>
              <a:rPr lang="en-US" altLang="en-US" sz="2000" dirty="0">
                <a:solidFill>
                  <a:srgbClr val="000000"/>
                </a:solidFill>
                <a:latin typeface="Arial (Body)"/>
                <a:ea typeface="ＭＳ Ｐゴシック" panose="020B0600070205080204" pitchFamily="-84" charset="-128"/>
              </a:rPr>
              <a:t>The degree of a relationship type is the number of participating entity types.</a:t>
            </a:r>
          </a:p>
          <a:p>
            <a:pPr marL="741553" lvl="1" indent="-284353" fontAlgn="base">
              <a:spcBef>
                <a:spcPts val="500"/>
              </a:spcBef>
              <a:spcAft>
                <a:spcPct val="0"/>
              </a:spcAft>
              <a:buFont typeface="Arial" panose="020B0604020202020204" pitchFamily="34" charset="0"/>
              <a:buChar char="–"/>
            </a:pPr>
            <a:r>
              <a:rPr lang="en-US" altLang="en-US" sz="2000" dirty="0">
                <a:solidFill>
                  <a:srgbClr val="000000"/>
                </a:solidFill>
                <a:latin typeface="Arial (Body)"/>
                <a:ea typeface="ＭＳ Ｐゴシック" panose="020B0600070205080204" pitchFamily="-84" charset="-128"/>
              </a:rPr>
              <a:t>Both </a:t>
            </a:r>
            <a:r>
              <a:rPr lang="pt-BR" altLang="en-US" sz="2000" dirty="0">
                <a:solidFill>
                  <a:srgbClr val="000000"/>
                </a:solidFill>
                <a:latin typeface="Arial (Body)"/>
                <a:ea typeface="ＭＳ Ｐゴシック" panose="020B0600070205080204" pitchFamily="-84" charset="-128"/>
              </a:rPr>
              <a:t>MANAGERS </a:t>
            </a:r>
            <a:r>
              <a:rPr lang="en-US" altLang="en-US" sz="2000" dirty="0">
                <a:solidFill>
                  <a:srgbClr val="000000"/>
                </a:solidFill>
                <a:latin typeface="Arial (Body)"/>
                <a:ea typeface="ＭＳ Ｐゴシック" panose="020B0600070205080204" pitchFamily="-84" charset="-128"/>
              </a:rPr>
              <a:t>and WORKS_ON are </a:t>
            </a:r>
            <a:r>
              <a:rPr lang="en-US" altLang="en-US" sz="2000" b="1" dirty="0">
                <a:solidFill>
                  <a:srgbClr val="000000"/>
                </a:solidFill>
                <a:latin typeface="Arial (Body)"/>
                <a:ea typeface="ＭＳ Ｐゴシック" panose="020B0600070205080204" pitchFamily="-84" charset="-128"/>
              </a:rPr>
              <a:t>binary</a:t>
            </a:r>
            <a:r>
              <a:rPr lang="en-US" altLang="en-US" sz="2000" dirty="0">
                <a:solidFill>
                  <a:srgbClr val="000000"/>
                </a:solidFill>
                <a:latin typeface="Arial (Body)"/>
                <a:ea typeface="ＭＳ Ｐゴシック" panose="020B0600070205080204" pitchFamily="-84" charset="-128"/>
              </a:rPr>
              <a:t> relationships.</a:t>
            </a:r>
          </a:p>
        </p:txBody>
      </p:sp>
    </p:spTree>
    <p:extLst>
      <p:ext uri="{BB962C8B-B14F-4D97-AF65-F5344CB8AC3E}">
        <p14:creationId xmlns:p14="http://schemas.microsoft.com/office/powerpoint/2010/main" val="1684670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1990"/>
            <a:ext cx="8316000" cy="1368000"/>
          </a:xfrm>
        </p:spPr>
        <p:txBody>
          <a:bodyPr tIns="91425" anchor="t">
            <a:spAutoFit/>
          </a:bodyPr>
          <a:lstStyle/>
          <a:p>
            <a:pPr lvl="0" fontAlgn="base">
              <a:spcBef>
                <a:spcPct val="0"/>
              </a:spcBef>
              <a:spcAft>
                <a:spcPct val="0"/>
              </a:spcAft>
              <a:buClrTx/>
            </a:pPr>
            <a:r>
              <a:rPr lang="en-US" altLang="en-US" sz="2800" dirty="0">
                <a:latin typeface="Times New Roman" panose="02020603050405020304" pitchFamily="18" charset="0"/>
                <a:ea typeface="ＭＳ Ｐゴシック" panose="020B0600070205080204" pitchFamily="-84" charset="-128"/>
              </a:rPr>
              <a:t>Relationship Instances of the WORKS_FOR N:1 relationship between </a:t>
            </a:r>
            <a:r>
              <a:rPr lang="pt-BR" altLang="en-US" sz="2800" dirty="0">
                <a:latin typeface="Times New Roman" panose="02020603050405020304" pitchFamily="18" charset="0"/>
                <a:ea typeface="ＭＳ Ｐゴシック" panose="020B0600070205080204" pitchFamily="-84" charset="-128"/>
              </a:rPr>
              <a:t>EMPLOYEE </a:t>
            </a:r>
            <a:r>
              <a:rPr lang="en-US" altLang="en-US" sz="2800" dirty="0">
                <a:latin typeface="Times New Roman" panose="02020603050405020304" pitchFamily="18" charset="0"/>
                <a:ea typeface="ＭＳ Ｐゴシック" panose="020B0600070205080204" pitchFamily="-84" charset="-128"/>
              </a:rPr>
              <a:t>and </a:t>
            </a:r>
            <a:r>
              <a:rPr lang="pt-BR" altLang="en-US" sz="2800" dirty="0">
                <a:latin typeface="Times New Roman" panose="02020603050405020304" pitchFamily="18" charset="0"/>
                <a:ea typeface="ＭＳ Ｐゴシック" panose="020B0600070205080204" pitchFamily="-84" charset="-128"/>
              </a:rPr>
              <a:t>DEPARTMENT</a:t>
            </a:r>
            <a:endParaRPr lang="en-US" altLang="en-US" sz="28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944880"/>
          </a:xfrm>
        </p:spPr>
        <p:txBody>
          <a:bodyPr/>
          <a:lstStyle/>
          <a:p>
            <a:pPr marL="0" indent="0">
              <a:buNone/>
            </a:pPr>
            <a:r>
              <a:rPr lang="en-IN" sz="2000" b="1" dirty="0">
                <a:latin typeface="+mn-lt"/>
              </a:rPr>
              <a:t>Figure 3.9 </a:t>
            </a:r>
            <a:r>
              <a:rPr lang="en-IN" sz="2000" dirty="0">
                <a:latin typeface="+mn-lt"/>
              </a:rPr>
              <a:t>Some instances in the WORKS_FOR relationship set, which represents a relationship type WORKS_FOR between EMPLOYEE and DEPARTMENT</a:t>
            </a:r>
          </a:p>
        </p:txBody>
      </p:sp>
      <p:pic>
        <p:nvPicPr>
          <p:cNvPr id="4" name="Picture 31" descr="An illustration displays the relationship set, Works For that shows the relationship between the two entity sets, Employee and Department. The entity set for Employee contains the member entities from e 1 to e 7. The department entity set contains d 1, d 2, and d 3 as its member entities. The Work For entity contains the member entities from r 1 to r 7. Each member entity in the relationship set links the following member entities from Employee and Department. R 1, e 1 and d 1. r 2, e 2 and d 2. r 3, e 3 and d 1. r 4, e 4 and d 2. r 5, e 5 and d 3. r 6, e 6 and d 1. r 7, e 7 and d 3."/>
          <p:cNvPicPr>
            <a:picLocks noChangeAspect="1" noChangeArrowheads="1"/>
          </p:cNvPicPr>
          <p:nvPr/>
        </p:nvPicPr>
        <p:blipFill rotWithShape="1">
          <a:blip r:embed="rId2">
            <a:extLst>
              <a:ext uri="{28A0092B-C50C-407E-A947-70E740481C1C}">
                <a14:useLocalDpi xmlns:a14="http://schemas.microsoft.com/office/drawing/2010/main" val="0"/>
              </a:ext>
            </a:extLst>
          </a:blip>
          <a:srcRect r="26087"/>
          <a:stretch/>
        </p:blipFill>
        <p:spPr bwMode="auto">
          <a:xfrm>
            <a:off x="2371592" y="2770862"/>
            <a:ext cx="4400816" cy="354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514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sz="2800" dirty="0">
                <a:latin typeface="Times New Roman" panose="02020603050405020304" pitchFamily="18" charset="0"/>
                <a:ea typeface="ＭＳ Ｐゴシック" panose="020B0600070205080204" pitchFamily="-84" charset="-128"/>
              </a:rPr>
              <a:t>Relationship Instances of the M:N WORKS_ON Relationship between </a:t>
            </a:r>
            <a:r>
              <a:rPr lang="pt-BR" altLang="en-US" sz="2800" dirty="0">
                <a:latin typeface="Times New Roman" panose="02020603050405020304" pitchFamily="18" charset="0"/>
                <a:ea typeface="ＭＳ Ｐゴシック" panose="020B0600070205080204" pitchFamily="-84" charset="-128"/>
              </a:rPr>
              <a:t>EMPLOYEE </a:t>
            </a:r>
            <a:r>
              <a:rPr lang="en-US" altLang="en-US" sz="2800" dirty="0">
                <a:latin typeface="Times New Roman" panose="02020603050405020304" pitchFamily="18" charset="0"/>
                <a:ea typeface="ＭＳ Ｐゴシック" panose="020B0600070205080204" pitchFamily="-84" charset="-128"/>
              </a:rPr>
              <a:t>and </a:t>
            </a:r>
            <a:r>
              <a:rPr lang="pt-BR" altLang="en-US" sz="2800" dirty="0">
                <a:latin typeface="Times New Roman" panose="02020603050405020304" pitchFamily="18" charset="0"/>
                <a:ea typeface="ＭＳ Ｐゴシック" panose="020B0600070205080204" pitchFamily="-84" charset="-128"/>
              </a:rPr>
              <a:t>PROJECT</a:t>
            </a:r>
            <a:endParaRPr lang="en-US" altLang="en-US" sz="28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504371"/>
          </a:xfrm>
        </p:spPr>
        <p:txBody>
          <a:bodyPr/>
          <a:lstStyle/>
          <a:p>
            <a:pPr marL="0" indent="0">
              <a:buNone/>
            </a:pPr>
            <a:r>
              <a:rPr lang="en-IN" sz="2200" b="1" dirty="0">
                <a:latin typeface="+mn-lt"/>
              </a:rPr>
              <a:t>Figure 3.13 </a:t>
            </a:r>
            <a:r>
              <a:rPr lang="en-IN" sz="2200" dirty="0">
                <a:latin typeface="+mn-lt"/>
              </a:rPr>
              <a:t>An M:N relationship, WORKS_ON.</a:t>
            </a:r>
          </a:p>
        </p:txBody>
      </p:sp>
      <p:pic>
        <p:nvPicPr>
          <p:cNvPr id="4" name="Picture 38" descr="An illustration on M is to N relationship displays the Work ON entity set that associates employee entity set with the Project entity. The member entities from the Works ON entity display the following association between the employee and project entities. r 1, Employee e 1 works on project P 1. r 2, Employee e 2 works on project P 1 and P 4. r 3, employee e 2 works on project P 4. r 3, employee e 2 works on project P 4. r 4, employee e 3 works on project P 2. r 5, employee e 3 works on project P 3. r 6, employee e 3 works on project P 4. r 7, employee e 4 works on project P 3."/>
          <p:cNvPicPr>
            <a:picLocks noChangeAspect="1" noChangeArrowheads="1"/>
          </p:cNvPicPr>
          <p:nvPr/>
        </p:nvPicPr>
        <p:blipFill rotWithShape="1">
          <a:blip r:embed="rId2">
            <a:extLst>
              <a:ext uri="{28A0092B-C50C-407E-A947-70E740481C1C}">
                <a14:useLocalDpi xmlns:a14="http://schemas.microsoft.com/office/drawing/2010/main" val="0"/>
              </a:ext>
            </a:extLst>
          </a:blip>
          <a:srcRect r="22038"/>
          <a:stretch/>
        </p:blipFill>
        <p:spPr bwMode="auto">
          <a:xfrm>
            <a:off x="2364930" y="2392121"/>
            <a:ext cx="4414139" cy="389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92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45606" cy="70785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Relationship Type V</a:t>
            </a:r>
            <a:r>
              <a:rPr lang="en-US" altLang="en-US" sz="100" dirty="0">
                <a:solidFill>
                  <a:schemeClr val="bg1"/>
                </a:solidFill>
                <a:latin typeface="Times New Roman" panose="02020603050405020304" pitchFamily="18" charset="0"/>
                <a:ea typeface="ＭＳ Ｐゴシック" panose="020B0600070205080204" pitchFamily="-84" charset="-128"/>
              </a:rPr>
              <a:t>ersu</a:t>
            </a:r>
            <a:r>
              <a:rPr lang="en-US" altLang="en-US" dirty="0">
                <a:latin typeface="Times New Roman" panose="02020603050405020304" pitchFamily="18" charset="0"/>
                <a:ea typeface="ＭＳ Ｐゴシック" panose="020B0600070205080204" pitchFamily="-84" charset="-128"/>
              </a:rPr>
              <a:t>s Relationship Set</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08570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Is the schema description of a relationship</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Identifies the relationship name and the participating entity types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Also identifies certain relationship constraints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Set:</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current set of relationship instances represented in the database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current </a:t>
            </a:r>
            <a:r>
              <a:rPr lang="en-US" altLang="en-US" sz="2400" b="1" dirty="0">
                <a:solidFill>
                  <a:srgbClr val="000000"/>
                </a:solidFill>
                <a:latin typeface="Arial (Body)"/>
                <a:ea typeface="ＭＳ Ｐゴシック" panose="020B0600070205080204" pitchFamily="-84" charset="-128"/>
              </a:rPr>
              <a:t>state</a:t>
            </a:r>
            <a:r>
              <a:rPr lang="en-US" altLang="en-US" sz="2400" dirty="0">
                <a:solidFill>
                  <a:srgbClr val="000000"/>
                </a:solidFill>
                <a:latin typeface="Arial (Body)"/>
                <a:ea typeface="ＭＳ Ｐゴシック" panose="020B0600070205080204" pitchFamily="-84" charset="-128"/>
              </a:rPr>
              <a:t> of a relationship type</a:t>
            </a:r>
          </a:p>
        </p:txBody>
      </p:sp>
    </p:spTree>
    <p:extLst>
      <p:ext uri="{BB962C8B-B14F-4D97-AF65-F5344CB8AC3E}">
        <p14:creationId xmlns:p14="http://schemas.microsoft.com/office/powerpoint/2010/main" val="323682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Overview of Database Design Process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20112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Two main activities: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Database design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Applications design</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Focus in this chapter on </a:t>
            </a:r>
            <a:r>
              <a:rPr lang="en-US" altLang="en-US" sz="2400" b="1" dirty="0">
                <a:solidFill>
                  <a:srgbClr val="000000"/>
                </a:solidFill>
                <a:latin typeface="Arial (Body)"/>
                <a:ea typeface="ＭＳ Ｐゴシック" panose="020B0600070205080204" pitchFamily="-84" charset="-128"/>
              </a:rPr>
              <a:t>conceptual database design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To design the conceptual schema for a database application</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Applications design focuses on the programs and interfaces that access the database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Generally considered part of software engineering</a:t>
            </a:r>
          </a:p>
        </p:txBody>
      </p:sp>
    </p:spTree>
    <p:extLst>
      <p:ext uri="{BB962C8B-B14F-4D97-AF65-F5344CB8AC3E}">
        <p14:creationId xmlns:p14="http://schemas.microsoft.com/office/powerpoint/2010/main" val="206121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359254" cy="70785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Relationship Type V</a:t>
            </a:r>
            <a:r>
              <a:rPr lang="en-US" altLang="en-US" sz="100" dirty="0">
                <a:solidFill>
                  <a:schemeClr val="bg1"/>
                </a:solidFill>
                <a:latin typeface="Times New Roman" panose="02020603050405020304" pitchFamily="18" charset="0"/>
                <a:ea typeface="ＭＳ Ｐゴシック" panose="020B0600070205080204" pitchFamily="-84" charset="-128"/>
              </a:rPr>
              <a:t>ersu</a:t>
            </a:r>
            <a:r>
              <a:rPr lang="en-US" altLang="en-US" dirty="0">
                <a:latin typeface="Times New Roman" panose="02020603050405020304" pitchFamily="18" charset="0"/>
                <a:ea typeface="ＭＳ Ｐゴシック" panose="020B0600070205080204" pitchFamily="-84" charset="-128"/>
              </a:rPr>
              <a:t>s Relationship Set</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1857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Previous figures displayed the relationship sets</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Each instance in the set relates individual participating entities – one from each participating entity type</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E</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R diagrams, we represent the </a:t>
            </a:r>
            <a:r>
              <a:rPr lang="en-US" altLang="en-US" sz="2200" b="1" dirty="0">
                <a:solidFill>
                  <a:srgbClr val="000000"/>
                </a:solidFill>
                <a:latin typeface="Arial (Body)"/>
                <a:ea typeface="ＭＳ Ｐゴシック" panose="020B0600070205080204" pitchFamily="-84" charset="-128"/>
              </a:rPr>
              <a:t>relationship type </a:t>
            </a:r>
            <a:r>
              <a:rPr lang="en-US" altLang="en-US" sz="2200" dirty="0">
                <a:solidFill>
                  <a:srgbClr val="000000"/>
                </a:solidFill>
                <a:latin typeface="Arial (Body)"/>
                <a:ea typeface="ＭＳ Ｐゴシック" panose="020B0600070205080204" pitchFamily="-84" charset="-128"/>
              </a:rPr>
              <a:t>as follows: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Diamond-shaped box is used to display a relationship type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Connected to the participating entity types via straight lines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Note that the relationship type is not shown with an arrow. The name should be typically be readable from left to right and top to bottom.</a:t>
            </a:r>
          </a:p>
        </p:txBody>
      </p:sp>
    </p:spTree>
    <p:extLst>
      <p:ext uri="{BB962C8B-B14F-4D97-AF65-F5344CB8AC3E}">
        <p14:creationId xmlns:p14="http://schemas.microsoft.com/office/powerpoint/2010/main" val="1723870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445"/>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Refining the </a:t>
            </a:r>
            <a:r>
              <a:rPr lang="pt-BR" altLang="en-US" dirty="0">
                <a:latin typeface="Times New Roman" panose="02020603050405020304" pitchFamily="18" charset="0"/>
                <a:ea typeface="ＭＳ Ｐゴシック" panose="020B0600070205080204" pitchFamily="-84" charset="-128"/>
              </a:rPr>
              <a:t>Company </a:t>
            </a:r>
            <a:r>
              <a:rPr lang="en-US" altLang="en-US" dirty="0">
                <a:latin typeface="Times New Roman" panose="02020603050405020304" pitchFamily="18" charset="0"/>
                <a:ea typeface="ＭＳ Ｐゴシック" panose="020B0600070205080204" pitchFamily="-84" charset="-128"/>
              </a:rPr>
              <a:t>Database Schema by Introducing Relationships</a:t>
            </a:r>
          </a:p>
        </p:txBody>
      </p:sp>
      <p:sp>
        <p:nvSpPr>
          <p:cNvPr id="3" name="Text Placeholder 2"/>
          <p:cNvSpPr>
            <a:spLocks noGrp="1"/>
          </p:cNvSpPr>
          <p:nvPr>
            <p:ph type="body" idx="1"/>
          </p:nvPr>
        </p:nvSpPr>
        <p:spPr>
          <a:xfrm>
            <a:off x="457200" y="1600199"/>
            <a:ext cx="8229600" cy="4878228"/>
          </a:xfrm>
        </p:spPr>
        <p:txBody>
          <a:bodyPr wrap="square" lIns="91425" tIns="91425" rIns="91425" bIns="91425">
            <a:spAutoFit/>
          </a:bodyPr>
          <a:lstStyle/>
          <a:p>
            <a:pPr eaLnBrk="1" hangingPunct="1"/>
            <a:r>
              <a:rPr lang="en-US" altLang="en-US" sz="2200" dirty="0">
                <a:latin typeface="+mn-lt"/>
                <a:ea typeface="ＭＳ Ｐゴシック" panose="020B0600070205080204" pitchFamily="-84" charset="-128"/>
              </a:rPr>
              <a:t>By examining the requirements, six relationship types are identified</a:t>
            </a:r>
          </a:p>
          <a:p>
            <a:pPr eaLnBrk="1" hangingPunct="1"/>
            <a:r>
              <a:rPr lang="en-US" altLang="en-US" sz="2200" dirty="0">
                <a:latin typeface="+mn-lt"/>
                <a:ea typeface="ＭＳ Ｐゴシック" panose="020B0600070205080204" pitchFamily="-84" charset="-128"/>
              </a:rPr>
              <a:t>All are </a:t>
            </a:r>
            <a:r>
              <a:rPr lang="en-US" altLang="en-US" sz="2200" b="1" dirty="0">
                <a:latin typeface="+mn-lt"/>
                <a:ea typeface="ＭＳ Ｐゴシック" panose="020B0600070205080204" pitchFamily="-84" charset="-128"/>
              </a:rPr>
              <a:t>binary</a:t>
            </a:r>
            <a:r>
              <a:rPr lang="en-US" altLang="en-US" sz="2200" dirty="0">
                <a:latin typeface="+mn-lt"/>
                <a:ea typeface="ＭＳ Ｐゴシック" panose="020B0600070205080204" pitchFamily="-84" charset="-128"/>
              </a:rPr>
              <a:t> relationships( degree 2)</a:t>
            </a:r>
          </a:p>
          <a:p>
            <a:pPr eaLnBrk="1" hangingPunct="1"/>
            <a:r>
              <a:rPr lang="en-US" altLang="en-US" sz="2200" dirty="0">
                <a:latin typeface="+mn-lt"/>
                <a:ea typeface="ＭＳ Ｐゴシック" panose="020B0600070205080204" pitchFamily="-84" charset="-128"/>
              </a:rPr>
              <a:t>Listed below with their participating entity types:</a:t>
            </a:r>
          </a:p>
          <a:p>
            <a:pPr lvl="1" eaLnBrk="1" hangingPunct="1"/>
            <a:r>
              <a:rPr lang="en-US" altLang="en-US" sz="2200" dirty="0">
                <a:latin typeface="+mn-lt"/>
                <a:ea typeface="ＭＳ Ｐゴシック" panose="020B0600070205080204" pitchFamily="-84" charset="-128"/>
              </a:rPr>
              <a:t>WORKS_FOR (between EMPLOYEE, DEPARTMENT)</a:t>
            </a:r>
          </a:p>
          <a:p>
            <a:pPr lvl="1" eaLnBrk="1" hangingPunct="1"/>
            <a:r>
              <a:rPr lang="en-US" altLang="en-US" sz="2200" dirty="0">
                <a:latin typeface="+mn-lt"/>
                <a:ea typeface="ＭＳ Ｐゴシック" panose="020B0600070205080204" pitchFamily="-84" charset="-128"/>
              </a:rPr>
              <a:t>MANAGES (also between EMPLOYEE, DEPARTMENT)</a:t>
            </a:r>
          </a:p>
          <a:p>
            <a:pPr lvl="1" eaLnBrk="1" hangingPunct="1"/>
            <a:r>
              <a:rPr lang="en-US" altLang="en-US" sz="2200" dirty="0">
                <a:latin typeface="+mn-lt"/>
                <a:ea typeface="ＭＳ Ｐゴシック" panose="020B0600070205080204" pitchFamily="-84" charset="-128"/>
              </a:rPr>
              <a:t>CONTROLS (between DEPARTMENT, PROJECT)</a:t>
            </a:r>
          </a:p>
          <a:p>
            <a:pPr lvl="1" eaLnBrk="1" hangingPunct="1"/>
            <a:r>
              <a:rPr lang="en-US" altLang="en-US" sz="2200" dirty="0">
                <a:latin typeface="+mn-lt"/>
                <a:ea typeface="ＭＳ Ｐゴシック" panose="020B0600070205080204" pitchFamily="-84" charset="-128"/>
              </a:rPr>
              <a:t>WORKS_ON (between EMPLOYEE, PROJECT)</a:t>
            </a:r>
          </a:p>
          <a:p>
            <a:pPr lvl="1" eaLnBrk="1" hangingPunct="1"/>
            <a:r>
              <a:rPr lang="en-US" altLang="en-US" sz="2200" dirty="0">
                <a:latin typeface="+mn-lt"/>
                <a:ea typeface="ＭＳ Ｐゴシック" panose="020B0600070205080204" pitchFamily="-84" charset="-128"/>
              </a:rPr>
              <a:t>SUPERVISION (between EMPLOYEE (as subordinate), EMPLOYEE (as supervisor))</a:t>
            </a:r>
          </a:p>
          <a:p>
            <a:pPr lvl="1" eaLnBrk="1" hangingPunct="1"/>
            <a:r>
              <a:rPr lang="en-US" altLang="en-US" sz="2200" dirty="0">
                <a:latin typeface="+mn-lt"/>
                <a:ea typeface="ＭＳ Ｐゴシック" panose="020B0600070205080204" pitchFamily="-84" charset="-128"/>
              </a:rPr>
              <a:t>DEPENDENTS_OF (between EMPLOYEE, DEPENDENT)</a:t>
            </a:r>
          </a:p>
        </p:txBody>
      </p:sp>
    </p:spTree>
    <p:extLst>
      <p:ext uri="{BB962C8B-B14F-4D97-AF65-F5344CB8AC3E}">
        <p14:creationId xmlns:p14="http://schemas.microsoft.com/office/powerpoint/2010/main" val="450847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477297"/>
          </a:xfrm>
        </p:spPr>
        <p:txBody>
          <a:bodyPr tIns="91425" anchor="t">
            <a:spAutoFit/>
          </a:bodyPr>
          <a:lstStyle/>
          <a:p>
            <a:pPr lvl="0" fontAlgn="base">
              <a:spcBef>
                <a:spcPct val="0"/>
              </a:spcBef>
              <a:spcAft>
                <a:spcPct val="0"/>
              </a:spcAft>
              <a:buClrTx/>
            </a:pPr>
            <a:r>
              <a:rPr lang="en-US" altLang="en-US" sz="2800" dirty="0">
                <a:latin typeface="Times New Roman" panose="02020603050405020304" pitchFamily="18" charset="0"/>
                <a:ea typeface="ＭＳ Ｐゴシック" panose="020B0600070205080204" pitchFamily="-84" charset="-128"/>
              </a:rPr>
              <a:t>E</a:t>
            </a:r>
            <a:r>
              <a:rPr lang="en-US" altLang="en-US" sz="100" dirty="0">
                <a:latin typeface="Times New Roman" panose="02020603050405020304" pitchFamily="18" charset="0"/>
                <a:ea typeface="ＭＳ Ｐゴシック" panose="020B0600070205080204" pitchFamily="-84" charset="-128"/>
              </a:rPr>
              <a:t> </a:t>
            </a:r>
            <a:r>
              <a:rPr lang="en-US" altLang="en-US" sz="2800" dirty="0">
                <a:latin typeface="Times New Roman" panose="02020603050405020304" pitchFamily="18" charset="0"/>
                <a:ea typeface="ＭＳ Ｐゴシック" panose="020B0600070205080204" pitchFamily="-84" charset="-128"/>
              </a:rPr>
              <a:t>R Diagram – Relationship Types Are: WORKS_FOR, </a:t>
            </a:r>
            <a:r>
              <a:rPr lang="pt-BR" altLang="en-US" sz="2800" dirty="0">
                <a:latin typeface="Times New Roman" panose="02020603050405020304" pitchFamily="18" charset="0"/>
                <a:ea typeface="ＭＳ Ｐゴシック" panose="020B0600070205080204" pitchFamily="-84" charset="-128"/>
              </a:rPr>
              <a:t>MANAGES</a:t>
            </a:r>
            <a:r>
              <a:rPr lang="en-US" altLang="en-US" sz="2800" dirty="0">
                <a:latin typeface="Times New Roman" panose="02020603050405020304" pitchFamily="18" charset="0"/>
                <a:ea typeface="ＭＳ Ｐゴシック" panose="020B0600070205080204" pitchFamily="-84" charset="-128"/>
              </a:rPr>
              <a:t>, WORKS_ON, CONTROLS, </a:t>
            </a:r>
            <a:r>
              <a:rPr lang="pt-BR" altLang="en-US" sz="2800" dirty="0">
                <a:latin typeface="Times New Roman" panose="02020603050405020304" pitchFamily="18" charset="0"/>
                <a:ea typeface="ＭＳ Ｐゴシック" panose="020B0600070205080204" pitchFamily="-84" charset="-128"/>
              </a:rPr>
              <a:t>SUPERVISION</a:t>
            </a:r>
            <a:r>
              <a:rPr lang="en-US" altLang="en-US" sz="2800" dirty="0">
                <a:latin typeface="Times New Roman" panose="02020603050405020304" pitchFamily="18" charset="0"/>
                <a:ea typeface="ＭＳ Ｐゴシック" panose="020B0600070205080204" pitchFamily="-84" charset="-128"/>
              </a:rPr>
              <a:t>, DEPENDENTS_OF</a:t>
            </a:r>
          </a:p>
        </p:txBody>
      </p:sp>
      <p:sp>
        <p:nvSpPr>
          <p:cNvPr id="3" name="Text Placeholder 2"/>
          <p:cNvSpPr>
            <a:spLocks noGrp="1"/>
          </p:cNvSpPr>
          <p:nvPr>
            <p:ph type="body" idx="1"/>
          </p:nvPr>
        </p:nvSpPr>
        <p:spPr>
          <a:xfrm>
            <a:off x="457200" y="1600201"/>
            <a:ext cx="8229600" cy="939800"/>
          </a:xfrm>
        </p:spPr>
        <p:txBody>
          <a:bodyPr/>
          <a:lstStyle/>
          <a:p>
            <a:pPr marL="0" indent="0">
              <a:buNone/>
            </a:pPr>
            <a:r>
              <a:rPr lang="en-IN" sz="1800" b="1" dirty="0">
                <a:latin typeface="+mn-lt"/>
              </a:rPr>
              <a:t>Figure 3.2 </a:t>
            </a:r>
            <a:r>
              <a:rPr lang="en-IN" sz="1800" dirty="0">
                <a:latin typeface="+mn-lt"/>
              </a:rPr>
              <a:t>An E</a:t>
            </a:r>
            <a:r>
              <a:rPr lang="en-IN" sz="100" dirty="0">
                <a:latin typeface="+mn-lt"/>
              </a:rPr>
              <a:t> </a:t>
            </a:r>
            <a:r>
              <a:rPr lang="en-IN" sz="1800" dirty="0">
                <a:latin typeface="+mn-lt"/>
              </a:rPr>
              <a:t>R schema diagram for the COMPANY database. The diagrammatic notation is introduced gradually throughout this chapter and is summarized in Figure 3.14 (see slide 51).</a:t>
            </a:r>
          </a:p>
        </p:txBody>
      </p:sp>
      <p:pic>
        <p:nvPicPr>
          <p:cNvPr id="4" name="Picture 4" descr="An E 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s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noChangeArrowheads="1"/>
          </p:cNvPicPr>
          <p:nvPr/>
        </p:nvPicPr>
        <p:blipFill rotWithShape="1">
          <a:blip r:embed="rId2">
            <a:extLst>
              <a:ext uri="{28A0092B-C50C-407E-A947-70E740481C1C}">
                <a14:useLocalDpi xmlns:a14="http://schemas.microsoft.com/office/drawing/2010/main" val="0"/>
              </a:ext>
            </a:extLst>
          </a:blip>
          <a:srcRect b="9573"/>
          <a:stretch/>
        </p:blipFill>
        <p:spPr bwMode="auto">
          <a:xfrm>
            <a:off x="2430843" y="2610322"/>
            <a:ext cx="4282314" cy="373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0303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Discussion on Relationship Types</a:t>
            </a:r>
          </a:p>
        </p:txBody>
      </p:sp>
      <p:sp>
        <p:nvSpPr>
          <p:cNvPr id="3" name="Text Placeholder 2"/>
          <p:cNvSpPr>
            <a:spLocks noGrp="1"/>
          </p:cNvSpPr>
          <p:nvPr>
            <p:ph type="body" idx="1"/>
          </p:nvPr>
        </p:nvSpPr>
        <p:spPr>
          <a:xfrm>
            <a:off x="457200" y="1600199"/>
            <a:ext cx="8229600" cy="456275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the refined design, some attributes from the initial entity types are refined into relationships: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Manager of </a:t>
            </a:r>
            <a:r>
              <a:rPr lang="pt-BR" altLang="en-US" sz="2200" dirty="0">
                <a:solidFill>
                  <a:srgbClr val="000000"/>
                </a:solidFill>
                <a:latin typeface="Arial (Body)"/>
                <a:ea typeface="ＭＳ Ｐゴシック" panose="020B0600070205080204" pitchFamily="-84" charset="-128"/>
              </a:rPr>
              <a:t>DEPARTMENT </a:t>
            </a:r>
            <a:r>
              <a:rPr lang="pt-BR" altLang="en-US" sz="2200" dirty="0">
                <a:solidFill>
                  <a:srgbClr val="000000"/>
                </a:solidFill>
                <a:latin typeface="Arial" panose="020B0604020202020204" pitchFamily="34" charset="0"/>
                <a:ea typeface="ＭＳ Ｐゴシック" panose="020B0600070205080204" pitchFamily="-84" charset="-128"/>
                <a:cs typeface="Arial" panose="020B0604020202020204" pitchFamily="34" charset="0"/>
              </a:rPr>
              <a:t>→</a:t>
            </a:r>
            <a:r>
              <a:rPr lang="en-US" altLang="en-US" sz="2200" dirty="0">
                <a:solidFill>
                  <a:srgbClr val="000000"/>
                </a:solidFill>
                <a:latin typeface="Arial (Body)"/>
                <a:ea typeface="ＭＳ Ｐゴシック" panose="020B0600070205080204" pitchFamily="-84" charset="-128"/>
              </a:rPr>
              <a:t> MANAGES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Works_on of </a:t>
            </a:r>
            <a:r>
              <a:rPr lang="pt-BR" altLang="en-US" sz="2200" dirty="0">
                <a:solidFill>
                  <a:srgbClr val="000000"/>
                </a:solidFill>
                <a:latin typeface="Arial (Body)"/>
                <a:ea typeface="ＭＳ Ｐゴシック" panose="020B0600070205080204" pitchFamily="-84" charset="-128"/>
              </a:rPr>
              <a:t>EMPLOYEE </a:t>
            </a:r>
            <a:r>
              <a:rPr lang="pt-BR" altLang="en-US" sz="2200" dirty="0">
                <a:solidFill>
                  <a:srgbClr val="000000"/>
                </a:solidFill>
                <a:latin typeface="Arial" panose="020B0604020202020204" pitchFamily="34" charset="0"/>
                <a:ea typeface="ＭＳ Ｐゴシック" panose="020B0600070205080204" pitchFamily="-84" charset="-128"/>
                <a:cs typeface="Arial" panose="020B0604020202020204" pitchFamily="34" charset="0"/>
              </a:rPr>
              <a:t>→</a:t>
            </a:r>
            <a:r>
              <a:rPr lang="en-US" altLang="en-US" sz="2200" dirty="0">
                <a:solidFill>
                  <a:srgbClr val="000000"/>
                </a:solidFill>
                <a:latin typeface="Arial (Body)"/>
                <a:ea typeface="ＭＳ Ｐゴシック" panose="020B0600070205080204" pitchFamily="-84" charset="-128"/>
              </a:rPr>
              <a:t> WORKS_ON</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Department of </a:t>
            </a:r>
            <a:r>
              <a:rPr lang="pt-BR" altLang="en-US" sz="2200" dirty="0">
                <a:solidFill>
                  <a:srgbClr val="000000"/>
                </a:solidFill>
                <a:latin typeface="Arial (Body)"/>
                <a:ea typeface="ＭＳ Ｐゴシック" panose="020B0600070205080204" pitchFamily="-84" charset="-128"/>
              </a:rPr>
              <a:t>EMPLOYEE </a:t>
            </a:r>
            <a:r>
              <a:rPr lang="pt-BR" altLang="en-US" sz="2200" dirty="0">
                <a:solidFill>
                  <a:srgbClr val="000000"/>
                </a:solidFill>
                <a:latin typeface="Arial" panose="020B0604020202020204" pitchFamily="34" charset="0"/>
                <a:ea typeface="ＭＳ Ｐゴシック" panose="020B0600070205080204" pitchFamily="-84" charset="-128"/>
                <a:cs typeface="Arial" panose="020B0604020202020204" pitchFamily="34" charset="0"/>
              </a:rPr>
              <a:t>→</a:t>
            </a:r>
            <a:r>
              <a:rPr lang="en-US" altLang="en-US" sz="2200" dirty="0">
                <a:solidFill>
                  <a:srgbClr val="000000"/>
                </a:solidFill>
                <a:latin typeface="Arial (Body)"/>
                <a:ea typeface="ＭＳ Ｐゴシック" panose="020B0600070205080204" pitchFamily="-84" charset="-128"/>
              </a:rPr>
              <a:t> WORKS_FOR</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etc</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In general, more than one relationship type can exist between the same participating entity types</a:t>
            </a:r>
          </a:p>
          <a:p>
            <a:pPr marL="741553" lvl="1" indent="-284353" fontAlgn="base">
              <a:spcAft>
                <a:spcPct val="0"/>
              </a:spcAft>
              <a:buFont typeface="Arial" panose="020B0604020202020204" pitchFamily="34" charset="0"/>
              <a:buChar char="–"/>
            </a:pPr>
            <a:r>
              <a:rPr lang="pt-BR" altLang="en-US" sz="2200" dirty="0">
                <a:solidFill>
                  <a:srgbClr val="000000"/>
                </a:solidFill>
                <a:latin typeface="Arial (Body)"/>
                <a:ea typeface="ＭＳ Ｐゴシック" panose="020B0600070205080204" pitchFamily="-84" charset="-128"/>
              </a:rPr>
              <a:t>MANAGES </a:t>
            </a:r>
            <a:r>
              <a:rPr lang="en-US" altLang="en-US" sz="2200" dirty="0">
                <a:solidFill>
                  <a:srgbClr val="000000"/>
                </a:solidFill>
                <a:latin typeface="Arial (Body)"/>
                <a:ea typeface="ＭＳ Ｐゴシック" panose="020B0600070205080204" pitchFamily="-84" charset="-128"/>
              </a:rPr>
              <a:t>and WORKS_FOR are distinct relationship types between </a:t>
            </a:r>
            <a:r>
              <a:rPr lang="pt-BR" altLang="en-US" sz="2200" dirty="0">
                <a:solidFill>
                  <a:srgbClr val="000000"/>
                </a:solidFill>
                <a:latin typeface="Arial (Body)"/>
                <a:ea typeface="ＭＳ Ｐゴシック" panose="020B0600070205080204" pitchFamily="-84" charset="-128"/>
              </a:rPr>
              <a:t>EMPLOYEE </a:t>
            </a:r>
            <a:r>
              <a:rPr lang="en-US" altLang="en-US" sz="2200" dirty="0">
                <a:solidFill>
                  <a:srgbClr val="000000"/>
                </a:solidFill>
                <a:latin typeface="Arial (Body)"/>
                <a:ea typeface="ＭＳ Ｐゴシック" panose="020B0600070205080204" pitchFamily="-84" charset="-128"/>
              </a:rPr>
              <a:t>and </a:t>
            </a:r>
            <a:r>
              <a:rPr lang="pt-BR" altLang="en-US" sz="2200" dirty="0">
                <a:solidFill>
                  <a:srgbClr val="000000"/>
                </a:solidFill>
                <a:latin typeface="Arial (Body)"/>
                <a:ea typeface="ＭＳ Ｐゴシック" panose="020B0600070205080204" pitchFamily="-84" charset="-128"/>
              </a:rPr>
              <a:t>DEPARTMENT</a:t>
            </a:r>
            <a:endParaRPr lang="en-US" altLang="en-US" sz="22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Different meanings and different relationship instances.</a:t>
            </a:r>
          </a:p>
        </p:txBody>
      </p:sp>
    </p:spTree>
    <p:extLst>
      <p:ext uri="{BB962C8B-B14F-4D97-AF65-F5344CB8AC3E}">
        <p14:creationId xmlns:p14="http://schemas.microsoft.com/office/powerpoint/2010/main" val="2678942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Constraints on Relationships</a:t>
            </a:r>
          </a:p>
        </p:txBody>
      </p:sp>
      <p:sp>
        <p:nvSpPr>
          <p:cNvPr id="3" name="Text Placeholder 2"/>
          <p:cNvSpPr>
            <a:spLocks noGrp="1"/>
          </p:cNvSpPr>
          <p:nvPr>
            <p:ph type="body" idx="1"/>
          </p:nvPr>
        </p:nvSpPr>
        <p:spPr>
          <a:xfrm>
            <a:off x="457200" y="1600199"/>
            <a:ext cx="8229600" cy="452428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Constraints on Relationship Types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(Also known as ratio constraints)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Cardinality Ratio (specifies </a:t>
            </a:r>
            <a:r>
              <a:rPr lang="en-US" altLang="en-US" sz="2200" b="1" dirty="0">
                <a:solidFill>
                  <a:srgbClr val="000000"/>
                </a:solidFill>
                <a:latin typeface="Arial (Body)"/>
                <a:ea typeface="ＭＳ Ｐゴシック" panose="020B0600070205080204" pitchFamily="-84" charset="-128"/>
              </a:rPr>
              <a:t>maximum</a:t>
            </a:r>
            <a:r>
              <a:rPr lang="en-US" altLang="en-US" sz="2200" dirty="0">
                <a:solidFill>
                  <a:srgbClr val="000000"/>
                </a:solidFill>
                <a:latin typeface="Arial (Body)"/>
                <a:ea typeface="ＭＳ Ｐゴシック" panose="020B0600070205080204" pitchFamily="-84" charset="-128"/>
              </a:rPr>
              <a:t> participation)</a:t>
            </a:r>
          </a:p>
          <a:p>
            <a:pPr lvl="2" fontAlgn="base">
              <a:spcAft>
                <a:spcPct val="0"/>
              </a:spcAft>
            </a:pPr>
            <a:r>
              <a:rPr lang="en-US" altLang="en-US" sz="2200" dirty="0">
                <a:solidFill>
                  <a:srgbClr val="000000"/>
                </a:solidFill>
                <a:latin typeface="Arial (Body)"/>
                <a:ea typeface="ＭＳ Ｐゴシック" panose="020B0600070205080204" pitchFamily="-84" charset="-128"/>
              </a:rPr>
              <a:t>One-to-one (1:1)</a:t>
            </a:r>
          </a:p>
          <a:p>
            <a:pPr lvl="2" fontAlgn="base">
              <a:spcAft>
                <a:spcPct val="0"/>
              </a:spcAft>
            </a:pPr>
            <a:r>
              <a:rPr lang="en-US" altLang="en-US" sz="2200" dirty="0">
                <a:solidFill>
                  <a:srgbClr val="000000"/>
                </a:solidFill>
                <a:latin typeface="Arial (Body)"/>
                <a:ea typeface="ＭＳ Ｐゴシック" panose="020B0600070205080204" pitchFamily="-84" charset="-128"/>
              </a:rPr>
              <a:t>One-to-many (1:N) or Many-to-one (N:1)</a:t>
            </a:r>
          </a:p>
          <a:p>
            <a:pPr lvl="2" fontAlgn="base">
              <a:spcAft>
                <a:spcPct val="0"/>
              </a:spcAft>
            </a:pPr>
            <a:r>
              <a:rPr lang="en-US" altLang="en-US" sz="2200" dirty="0">
                <a:solidFill>
                  <a:srgbClr val="000000"/>
                </a:solidFill>
                <a:latin typeface="Arial (Body)"/>
                <a:ea typeface="ＭＳ Ｐゴシック" panose="020B0600070205080204" pitchFamily="-84" charset="-128"/>
              </a:rPr>
              <a:t>Many-to-many (M:N)</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Existence Dependency Constraint (specifies </a:t>
            </a:r>
            <a:r>
              <a:rPr lang="en-US" altLang="en-US" sz="2200" b="1" dirty="0">
                <a:solidFill>
                  <a:srgbClr val="000000"/>
                </a:solidFill>
                <a:latin typeface="Arial (Body)"/>
                <a:ea typeface="ＭＳ Ｐゴシック" panose="020B0600070205080204" pitchFamily="-84" charset="-128"/>
              </a:rPr>
              <a:t>minimum</a:t>
            </a:r>
            <a:r>
              <a:rPr lang="en-US" altLang="en-US" sz="2200" dirty="0">
                <a:solidFill>
                  <a:srgbClr val="000000"/>
                </a:solidFill>
                <a:latin typeface="Arial (Body)"/>
                <a:ea typeface="ＭＳ Ｐゴシック" panose="020B0600070205080204" pitchFamily="-84" charset="-128"/>
              </a:rPr>
              <a:t> participation) (also called participation constraint)</a:t>
            </a:r>
          </a:p>
          <a:p>
            <a:pPr lvl="2" fontAlgn="base">
              <a:spcAft>
                <a:spcPct val="0"/>
              </a:spcAft>
            </a:pPr>
            <a:r>
              <a:rPr lang="en-US" altLang="en-US" sz="2200" dirty="0">
                <a:solidFill>
                  <a:srgbClr val="000000"/>
                </a:solidFill>
                <a:latin typeface="Arial (Body)"/>
                <a:ea typeface="ＭＳ Ｐゴシック" panose="020B0600070205080204" pitchFamily="-84" charset="-128"/>
              </a:rPr>
              <a:t>zero (</a:t>
            </a:r>
            <a:r>
              <a:rPr lang="en-US" altLang="en-US" sz="2200" i="1" dirty="0">
                <a:solidFill>
                  <a:srgbClr val="000000"/>
                </a:solidFill>
                <a:latin typeface="Arial (Body)"/>
                <a:ea typeface="ＭＳ Ｐゴシック" panose="020B0600070205080204" pitchFamily="-84" charset="-128"/>
              </a:rPr>
              <a:t>optional participation</a:t>
            </a:r>
            <a:r>
              <a:rPr lang="en-US" altLang="en-US" sz="2200" dirty="0">
                <a:solidFill>
                  <a:srgbClr val="000000"/>
                </a:solidFill>
                <a:latin typeface="Arial (Body)"/>
                <a:ea typeface="ＭＳ Ｐゴシック" panose="020B0600070205080204" pitchFamily="-84" charset="-128"/>
              </a:rPr>
              <a:t>, not existence-dependent)</a:t>
            </a:r>
          </a:p>
          <a:p>
            <a:pPr lvl="2" fontAlgn="base">
              <a:spcAft>
                <a:spcPct val="0"/>
              </a:spcAft>
            </a:pPr>
            <a:r>
              <a:rPr lang="en-US" altLang="en-US" sz="2200" dirty="0">
                <a:solidFill>
                  <a:srgbClr val="000000"/>
                </a:solidFill>
                <a:latin typeface="Arial (Body)"/>
                <a:ea typeface="ＭＳ Ｐゴシック" panose="020B0600070205080204" pitchFamily="-84" charset="-128"/>
              </a:rPr>
              <a:t>one or more (</a:t>
            </a:r>
            <a:r>
              <a:rPr lang="en-US" altLang="en-US" sz="2200" i="1" dirty="0">
                <a:solidFill>
                  <a:srgbClr val="000000"/>
                </a:solidFill>
                <a:latin typeface="Arial (Body)"/>
                <a:ea typeface="ＭＳ Ｐゴシック" panose="020B0600070205080204" pitchFamily="-84" charset="-128"/>
              </a:rPr>
              <a:t>mandatory participation</a:t>
            </a:r>
            <a:r>
              <a:rPr lang="en-US" altLang="en-US" sz="2200" dirty="0">
                <a:solidFill>
                  <a:srgbClr val="000000"/>
                </a:solidFill>
                <a:latin typeface="Arial (Body)"/>
                <a:ea typeface="ＭＳ Ｐゴシック" panose="020B0600070205080204" pitchFamily="-84" charset="-128"/>
              </a:rPr>
              <a:t>, existence-dependent)</a:t>
            </a:r>
          </a:p>
        </p:txBody>
      </p:sp>
    </p:spTree>
    <p:extLst>
      <p:ext uri="{BB962C8B-B14F-4D97-AF65-F5344CB8AC3E}">
        <p14:creationId xmlns:p14="http://schemas.microsoft.com/office/powerpoint/2010/main" val="205214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Many-To-One (N</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1) Relationship</a:t>
            </a:r>
          </a:p>
        </p:txBody>
      </p:sp>
      <p:sp>
        <p:nvSpPr>
          <p:cNvPr id="3" name="Text Placeholder 2"/>
          <p:cNvSpPr>
            <a:spLocks noGrp="1"/>
          </p:cNvSpPr>
          <p:nvPr>
            <p:ph type="body" idx="1"/>
          </p:nvPr>
        </p:nvSpPr>
        <p:spPr>
          <a:xfrm>
            <a:off x="457200" y="1600201"/>
            <a:ext cx="8229600" cy="1066800"/>
          </a:xfrm>
        </p:spPr>
        <p:txBody>
          <a:bodyPr/>
          <a:lstStyle/>
          <a:p>
            <a:pPr marL="0" indent="0">
              <a:buNone/>
            </a:pPr>
            <a:r>
              <a:rPr lang="en-IN" sz="2000" b="1" dirty="0">
                <a:latin typeface="+mn-lt"/>
              </a:rPr>
              <a:t>Figure 3.9 </a:t>
            </a:r>
            <a:r>
              <a:rPr lang="en-IN" sz="2000" dirty="0">
                <a:latin typeface="+mn-lt"/>
              </a:rPr>
              <a:t>Some instances in the WORKS_FOR relationship set, which represents a relationship type WORKS_FOR between EMPLOYEE and DEPARTMENT.</a:t>
            </a:r>
          </a:p>
        </p:txBody>
      </p:sp>
      <p:pic>
        <p:nvPicPr>
          <p:cNvPr id="4" name="Picture 3" descr="An illustration displays the relationship set, Works For that shows the relationship between the two entity sets, Employee and Department.&#10;The entity set for Employee contains the member entities from e 1 to e 7. The department entity set contains d 1, d 2, and d 3 as its member entities. The Work For entity contains the member entities from r 1 to r 7. Each member entity in the relationship set links the following member entities from Employee and Department. R 1, e 1 and d 1. r 2, e 2 and d 2. r 3, e 3 and d 1. r 4, e 4 and d 2. r 5, e 5 and d 3. r 6, e 6 and d 1. r 7, e 7 and d 3."/>
          <p:cNvPicPr>
            <a:picLocks noChangeAspect="1" noChangeArrowheads="1"/>
          </p:cNvPicPr>
          <p:nvPr/>
        </p:nvPicPr>
        <p:blipFill rotWithShape="1">
          <a:blip r:embed="rId2">
            <a:extLst>
              <a:ext uri="{28A0092B-C50C-407E-A947-70E740481C1C}">
                <a14:useLocalDpi xmlns:a14="http://schemas.microsoft.com/office/drawing/2010/main" val="0"/>
              </a:ext>
            </a:extLst>
          </a:blip>
          <a:srcRect r="25856"/>
          <a:stretch/>
        </p:blipFill>
        <p:spPr bwMode="auto">
          <a:xfrm>
            <a:off x="2407162" y="2803963"/>
            <a:ext cx="4329675" cy="348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79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Many-To-Many (M</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N) Relationship</a:t>
            </a:r>
          </a:p>
        </p:txBody>
      </p:sp>
      <p:sp>
        <p:nvSpPr>
          <p:cNvPr id="5" name="Text Placeholder 4"/>
          <p:cNvSpPr>
            <a:spLocks noGrp="1"/>
          </p:cNvSpPr>
          <p:nvPr>
            <p:ph type="body" idx="1"/>
          </p:nvPr>
        </p:nvSpPr>
        <p:spPr>
          <a:xfrm>
            <a:off x="457200" y="1600201"/>
            <a:ext cx="8229600" cy="502920"/>
          </a:xfrm>
        </p:spPr>
        <p:txBody>
          <a:bodyPr/>
          <a:lstStyle/>
          <a:p>
            <a:pPr marL="0" indent="0">
              <a:buNone/>
            </a:pPr>
            <a:r>
              <a:rPr lang="en-IN" sz="2000" b="1" dirty="0">
                <a:latin typeface="+mn-lt"/>
              </a:rPr>
              <a:t>Figure 3.13 </a:t>
            </a:r>
            <a:r>
              <a:rPr lang="en-IN" sz="2000" dirty="0">
                <a:latin typeface="+mn-lt"/>
              </a:rPr>
              <a:t>An M:N relationship, WORKS_ON.</a:t>
            </a:r>
          </a:p>
        </p:txBody>
      </p:sp>
      <p:pic>
        <p:nvPicPr>
          <p:cNvPr id="4" name="Picture 3" descr="An illustration on M is to N relationship displays the Work ON entity set that associates employee entity set with the Project entity. The member entities from the Works ON entity display the following association between the employee and project entities. r 1, Employee e 1 works on project P 1. r 2, Employee e 2 works on project P1and P 4. r 3, employee e 2 works on project P 4. r 3, employee e 2 works on project P 4. r 4, employee e 3 works on project P 2. r 5, employee e 3 works on project P 3. r 6, employee e 3 works on project P 4. r 7, employee e 4 works on project P 3."/>
          <p:cNvPicPr>
            <a:picLocks noChangeAspect="1" noChangeArrowheads="1"/>
          </p:cNvPicPr>
          <p:nvPr/>
        </p:nvPicPr>
        <p:blipFill rotWithShape="1">
          <a:blip r:embed="rId2">
            <a:extLst>
              <a:ext uri="{28A0092B-C50C-407E-A947-70E740481C1C}">
                <a14:useLocalDpi xmlns:a14="http://schemas.microsoft.com/office/drawing/2010/main" val="0"/>
              </a:ext>
            </a:extLst>
          </a:blip>
          <a:srcRect r="22148"/>
          <a:stretch/>
        </p:blipFill>
        <p:spPr bwMode="auto">
          <a:xfrm>
            <a:off x="2333570" y="2390672"/>
            <a:ext cx="4476859" cy="395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0159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Recursive Relationship Type</a:t>
            </a:r>
          </a:p>
        </p:txBody>
      </p:sp>
      <p:sp>
        <p:nvSpPr>
          <p:cNvPr id="3" name="Text Placeholder 2"/>
          <p:cNvSpPr>
            <a:spLocks noGrp="1"/>
          </p:cNvSpPr>
          <p:nvPr>
            <p:ph type="body" idx="1"/>
          </p:nvPr>
        </p:nvSpPr>
        <p:spPr>
          <a:xfrm>
            <a:off x="457200" y="1600199"/>
            <a:ext cx="8229600" cy="4985950"/>
          </a:xfrm>
        </p:spPr>
        <p:txBody>
          <a:bodyPr wrap="square" lIns="91425" tIns="91425" rIns="91425" bIns="91425">
            <a:spAutoFit/>
          </a:bodyPr>
          <a:lstStyle/>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A relationship type between the same participating entity type in </a:t>
            </a:r>
            <a:r>
              <a:rPr lang="en-US" altLang="en-US" sz="2200" b="1" dirty="0">
                <a:solidFill>
                  <a:srgbClr val="000000"/>
                </a:solidFill>
                <a:latin typeface="Arial (Body)"/>
                <a:ea typeface="ＭＳ Ｐゴシック" panose="020B0600070205080204" pitchFamily="-84" charset="-128"/>
              </a:rPr>
              <a:t>distinct roles</a:t>
            </a:r>
          </a:p>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Also called a </a:t>
            </a:r>
            <a:r>
              <a:rPr lang="en-US" altLang="en-US" sz="2200" b="1" dirty="0">
                <a:solidFill>
                  <a:srgbClr val="000000"/>
                </a:solidFill>
                <a:latin typeface="Arial (Body)"/>
                <a:ea typeface="ＭＳ Ｐゴシック" panose="020B0600070205080204" pitchFamily="-84" charset="-128"/>
              </a:rPr>
              <a:t>self-referencing</a:t>
            </a:r>
            <a:r>
              <a:rPr lang="en-US" altLang="en-US" sz="2200" dirty="0">
                <a:solidFill>
                  <a:srgbClr val="000000"/>
                </a:solidFill>
                <a:latin typeface="Arial (Body)"/>
                <a:ea typeface="ＭＳ Ｐゴシック" panose="020B0600070205080204" pitchFamily="-84" charset="-128"/>
              </a:rPr>
              <a:t> relationship type.</a:t>
            </a:r>
          </a:p>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Example: the </a:t>
            </a:r>
            <a:r>
              <a:rPr lang="pt-BR" altLang="en-US" sz="2200" dirty="0">
                <a:solidFill>
                  <a:srgbClr val="000000"/>
                </a:solidFill>
                <a:latin typeface="Arial (Body)"/>
                <a:ea typeface="ＭＳ Ｐゴシック" panose="020B0600070205080204" pitchFamily="-84" charset="-128"/>
              </a:rPr>
              <a:t>SUPERVISION </a:t>
            </a:r>
            <a:r>
              <a:rPr lang="en-US" altLang="en-US" sz="2200" dirty="0">
                <a:solidFill>
                  <a:srgbClr val="000000"/>
                </a:solidFill>
                <a:latin typeface="Arial (Body)"/>
                <a:ea typeface="ＭＳ Ｐゴシック" panose="020B0600070205080204" pitchFamily="-84" charset="-128"/>
              </a:rPr>
              <a:t>relationship</a:t>
            </a:r>
          </a:p>
          <a:p>
            <a:pPr marL="255651" lvl="0" indent="-255651" fontAlgn="base">
              <a:spcBef>
                <a:spcPts val="1200"/>
              </a:spcBef>
              <a:spcAft>
                <a:spcPct val="0"/>
              </a:spcAft>
              <a:buFont typeface="Arial" panose="020B0604020202020204" pitchFamily="34" charset="0"/>
              <a:buChar char="•"/>
              <a:tabLst/>
            </a:pPr>
            <a:r>
              <a:rPr lang="pt-BR" altLang="en-US" sz="2200" dirty="0">
                <a:solidFill>
                  <a:srgbClr val="000000"/>
                </a:solidFill>
                <a:latin typeface="Arial (Body)"/>
                <a:ea typeface="ＭＳ Ｐゴシック" panose="020B0600070205080204" pitchFamily="-84" charset="-128"/>
              </a:rPr>
              <a:t>EMPLOYEE </a:t>
            </a:r>
            <a:r>
              <a:rPr lang="en-US" altLang="en-US" sz="2200" dirty="0">
                <a:solidFill>
                  <a:srgbClr val="000000"/>
                </a:solidFill>
                <a:latin typeface="Arial (Body)"/>
                <a:ea typeface="ＭＳ Ｐゴシック" panose="020B0600070205080204" pitchFamily="-84" charset="-128"/>
              </a:rPr>
              <a:t>participates twice in two distinct roles: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supervisor (or boss) role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supervisee (or subordinate) role</a:t>
            </a:r>
          </a:p>
          <a:p>
            <a:pPr marL="255651" lvl="0" indent="-255651" fontAlgn="base">
              <a:spcBef>
                <a:spcPts val="1200"/>
              </a:spcBef>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Each relationship instance relates two distinct </a:t>
            </a:r>
            <a:r>
              <a:rPr lang="pt-BR" altLang="en-US" sz="2200" dirty="0">
                <a:solidFill>
                  <a:srgbClr val="000000"/>
                </a:solidFill>
                <a:latin typeface="Arial (Body)"/>
                <a:ea typeface="ＭＳ Ｐゴシック" panose="020B0600070205080204" pitchFamily="-84" charset="-128"/>
              </a:rPr>
              <a:t>EMPLOYEE </a:t>
            </a:r>
            <a:r>
              <a:rPr lang="en-US" altLang="en-US" sz="2200" dirty="0">
                <a:solidFill>
                  <a:srgbClr val="000000"/>
                </a:solidFill>
                <a:latin typeface="Arial (Body)"/>
                <a:ea typeface="ＭＳ Ｐゴシック" panose="020B0600070205080204" pitchFamily="-84" charset="-128"/>
              </a:rPr>
              <a:t>entities: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One employee in </a:t>
            </a:r>
            <a:r>
              <a:rPr lang="en-US" altLang="en-US" sz="2200" b="1" dirty="0">
                <a:solidFill>
                  <a:srgbClr val="000000"/>
                </a:solidFill>
                <a:latin typeface="Arial (Body)"/>
                <a:ea typeface="ＭＳ Ｐゴシック" panose="020B0600070205080204" pitchFamily="-84" charset="-128"/>
              </a:rPr>
              <a:t>supervisor</a:t>
            </a:r>
            <a:r>
              <a:rPr lang="en-US" altLang="en-US" sz="2200" dirty="0">
                <a:solidFill>
                  <a:srgbClr val="000000"/>
                </a:solidFill>
                <a:latin typeface="Arial (Body)"/>
                <a:ea typeface="ＭＳ Ｐゴシック" panose="020B0600070205080204" pitchFamily="-84" charset="-128"/>
              </a:rPr>
              <a:t> role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One employee in </a:t>
            </a:r>
            <a:r>
              <a:rPr lang="en-US" altLang="en-US" sz="2200" b="1" dirty="0">
                <a:solidFill>
                  <a:srgbClr val="000000"/>
                </a:solidFill>
                <a:latin typeface="Arial (Body)"/>
                <a:ea typeface="ＭＳ Ｐゴシック" panose="020B0600070205080204" pitchFamily="-84" charset="-128"/>
              </a:rPr>
              <a:t>supervisee</a:t>
            </a:r>
            <a:r>
              <a:rPr lang="en-US" altLang="en-US" sz="2200" dirty="0">
                <a:solidFill>
                  <a:srgbClr val="000000"/>
                </a:solidFill>
                <a:latin typeface="Arial (Body)"/>
                <a:ea typeface="ＭＳ Ｐゴシック" panose="020B0600070205080204" pitchFamily="-84" charset="-128"/>
              </a:rPr>
              <a:t> role</a:t>
            </a:r>
          </a:p>
        </p:txBody>
      </p:sp>
    </p:spTree>
    <p:extLst>
      <p:ext uri="{BB962C8B-B14F-4D97-AF65-F5344CB8AC3E}">
        <p14:creationId xmlns:p14="http://schemas.microsoft.com/office/powerpoint/2010/main" val="1434674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Displaying a Recursive Relationship</a:t>
            </a:r>
          </a:p>
        </p:txBody>
      </p:sp>
      <p:sp>
        <p:nvSpPr>
          <p:cNvPr id="3" name="Text Placeholder 2"/>
          <p:cNvSpPr>
            <a:spLocks noGrp="1"/>
          </p:cNvSpPr>
          <p:nvPr>
            <p:ph type="body" idx="1"/>
          </p:nvPr>
        </p:nvSpPr>
        <p:spPr>
          <a:xfrm>
            <a:off x="457200" y="1600199"/>
            <a:ext cx="8229600" cy="478589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a recursive relationship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Both participations are same entity type in different roles.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a:t>
            </a:r>
            <a:r>
              <a:rPr lang="pt-BR" altLang="en-US" sz="2400" dirty="0">
                <a:solidFill>
                  <a:srgbClr val="000000"/>
                </a:solidFill>
                <a:latin typeface="Arial (Body)"/>
                <a:ea typeface="ＭＳ Ｐゴシック" panose="020B0600070205080204" pitchFamily="-84" charset="-128"/>
              </a:rPr>
              <a:t>SUPERVISION </a:t>
            </a:r>
            <a:r>
              <a:rPr lang="en-US" altLang="en-US" sz="2400" dirty="0">
                <a:solidFill>
                  <a:srgbClr val="000000"/>
                </a:solidFill>
                <a:latin typeface="Arial (Body)"/>
                <a:ea typeface="ＭＳ Ｐゴシック" panose="020B0600070205080204" pitchFamily="-84" charset="-128"/>
              </a:rPr>
              <a:t>relationships between </a:t>
            </a: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(in role of supervisor or boss) and (another) </a:t>
            </a: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(in role of subordinate or worker).</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following figure, first role participation labeled with 1 and second role participation labeled with 2.</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 need to display role names to distinguish participations.</a:t>
            </a:r>
          </a:p>
        </p:txBody>
      </p:sp>
    </p:spTree>
    <p:extLst>
      <p:ext uri="{BB962C8B-B14F-4D97-AF65-F5344CB8AC3E}">
        <p14:creationId xmlns:p14="http://schemas.microsoft.com/office/powerpoint/2010/main" val="1543699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 Recursive Relationship Supervision`</a:t>
            </a:r>
          </a:p>
        </p:txBody>
      </p:sp>
      <p:sp>
        <p:nvSpPr>
          <p:cNvPr id="3" name="Text Placeholder 2"/>
          <p:cNvSpPr>
            <a:spLocks noGrp="1"/>
          </p:cNvSpPr>
          <p:nvPr>
            <p:ph type="body" idx="1"/>
          </p:nvPr>
        </p:nvSpPr>
        <p:spPr>
          <a:xfrm>
            <a:off x="457200" y="1600201"/>
            <a:ext cx="8229600" cy="1021080"/>
          </a:xfrm>
        </p:spPr>
        <p:txBody>
          <a:bodyPr/>
          <a:lstStyle/>
          <a:p>
            <a:pPr marL="0" indent="0">
              <a:buNone/>
            </a:pPr>
            <a:r>
              <a:rPr lang="en-IN" sz="2000" b="1" dirty="0">
                <a:latin typeface="+mn-lt"/>
              </a:rPr>
              <a:t>Figure 3.11 </a:t>
            </a:r>
            <a:r>
              <a:rPr lang="en-IN" sz="2000" dirty="0">
                <a:latin typeface="+mn-lt"/>
              </a:rPr>
              <a:t>A recursive relationship SUPERVISION between EMPLOYEE in the </a:t>
            </a:r>
            <a:r>
              <a:rPr lang="en-IN" sz="2000" b="1" dirty="0">
                <a:latin typeface="+mn-lt"/>
              </a:rPr>
              <a:t>supervisor</a:t>
            </a:r>
            <a:r>
              <a:rPr lang="en-IN" sz="2000" dirty="0">
                <a:latin typeface="+mn-lt"/>
              </a:rPr>
              <a:t> role (1) and EMPLOYEE in the </a:t>
            </a:r>
            <a:r>
              <a:rPr lang="en-IN" sz="2000" b="1" dirty="0">
                <a:latin typeface="+mn-lt"/>
              </a:rPr>
              <a:t>subordinate</a:t>
            </a:r>
            <a:r>
              <a:rPr lang="en-IN" sz="2000" dirty="0">
                <a:latin typeface="+mn-lt"/>
              </a:rPr>
              <a:t> role (2).</a:t>
            </a:r>
          </a:p>
        </p:txBody>
      </p:sp>
      <p:pic>
        <p:nvPicPr>
          <p:cNvPr id="4" name="Picture 3" descr="An illustration of Recursive relationship displays the Supervision entity set representing the member entities of the Employee entity in supervisor and subordinate roles. The employee set and the supervision set are displayed within an oval parallel to each other. Employee set is represented by e 1 to e 7 and the supervision set is represented by points r 1 to r 6. Lines from each employee connect to the supervision set and identify each employee in supervisor and subordinate roles. Line marked with the number 1 denotes an employee in supervisor role and the line marked with the number 2 denotes an employee in subordinate role.  The following member entities of the Supervision set represent member entities of the Employee set in supervisor roles, r 1, e 5 supervises e 1. r 2, e 1 supervises e 2. r 3, e 1 supervises e 3. r 4, e 5 supervises e 4. r 5, e 4 supervises e 6. r 6, e 4 supervises e 7. The following entities are in subordinate roles, e 1, e 2, e 3, e 4, e 6, and e 7."/>
          <p:cNvPicPr>
            <a:picLocks noChangeAspect="1" noChangeArrowheads="1"/>
          </p:cNvPicPr>
          <p:nvPr/>
        </p:nvPicPr>
        <p:blipFill rotWithShape="1">
          <a:blip r:embed="rId2">
            <a:extLst>
              <a:ext uri="{28A0092B-C50C-407E-A947-70E740481C1C}">
                <a14:useLocalDpi xmlns:a14="http://schemas.microsoft.com/office/drawing/2010/main" val="0"/>
              </a:ext>
            </a:extLst>
          </a:blip>
          <a:srcRect r="25986"/>
          <a:stretch/>
        </p:blipFill>
        <p:spPr bwMode="auto">
          <a:xfrm>
            <a:off x="2446111" y="2820421"/>
            <a:ext cx="4251776" cy="339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60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Overview of Database Design Process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852713"/>
          </a:xfrm>
        </p:spPr>
        <p:txBody>
          <a:bodyPr/>
          <a:lstStyle/>
          <a:p>
            <a:pPr marL="0" indent="0">
              <a:buNone/>
            </a:pPr>
            <a:r>
              <a:rPr lang="en-IN" sz="2200" b="1" dirty="0">
                <a:latin typeface="+mn-lt"/>
              </a:rPr>
              <a:t>Figure 3.1 </a:t>
            </a:r>
            <a:r>
              <a:rPr lang="en-IN" sz="2200" dirty="0">
                <a:latin typeface="+mn-lt"/>
              </a:rPr>
              <a:t>A simplified diagram to illustrate the main phases of database design.</a:t>
            </a:r>
          </a:p>
        </p:txBody>
      </p:sp>
      <p:pic>
        <p:nvPicPr>
          <p:cNvPr id="5" name="Picture 4" descr="A diagram illustrates the main phases of database design. The first phase is requirements collection and analysis. This phase also involves parallel checking of functional requirements, which forms part of the Functional analysis. The next step leads to High level transaction Specification. The process involving functional analysis is D B M S independent. The collected data requirements are used for Conceptual Design. The Conceptual schema containing a high-level data model. It then leads to the logical design stage where the data model mapping is carried out. The logical, or conceptual, schema in the data model of a specific D B M S flows down to the last phase of Physical Design. In parallel, D B M S specific, Application program design is done. It leads to the next stage of Transaction implementation. The internal schema obtained from the Physical Design phase is used in Transaction implementation stage leading to Application progra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078" y="2579788"/>
            <a:ext cx="3415480" cy="3757026"/>
          </a:xfrm>
          <a:prstGeom prst="rect">
            <a:avLst/>
          </a:prstGeom>
        </p:spPr>
      </p:pic>
    </p:spTree>
    <p:extLst>
      <p:ext uri="{BB962C8B-B14F-4D97-AF65-F5344CB8AC3E}">
        <p14:creationId xmlns:p14="http://schemas.microsoft.com/office/powerpoint/2010/main" val="784744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lnSpc>
                <a:spcPct val="90000"/>
              </a:lnSpc>
              <a:spcBef>
                <a:spcPct val="0"/>
              </a:spcBef>
              <a:spcAft>
                <a:spcPct val="0"/>
              </a:spcAft>
              <a:buClrTx/>
            </a:pPr>
            <a:r>
              <a:rPr lang="en-US" altLang="en-US" sz="3200" dirty="0">
                <a:latin typeface="Times New Roman" panose="02020603050405020304" pitchFamily="18" charset="0"/>
                <a:ea typeface="ＭＳ Ｐゴシック" panose="020B0600070205080204" pitchFamily="-84" charset="-128"/>
              </a:rPr>
              <a:t>Recursive Relationship Type is: </a:t>
            </a:r>
            <a:r>
              <a:rPr lang="pt-BR" altLang="en-US" sz="3200" dirty="0">
                <a:latin typeface="Times New Roman" panose="02020603050405020304" pitchFamily="18" charset="0"/>
                <a:ea typeface="ＭＳ Ｐゴシック" panose="020B0600070205080204" pitchFamily="-84" charset="-128"/>
              </a:rPr>
              <a:t>Supervision </a:t>
            </a:r>
            <a:r>
              <a:rPr lang="en-US" altLang="en-US" sz="3200" dirty="0">
                <a:latin typeface="Times New Roman" panose="02020603050405020304" pitchFamily="18" charset="0"/>
                <a:ea typeface="ＭＳ Ｐゴシック" panose="020B0600070205080204" pitchFamily="-84" charset="-128"/>
              </a:rPr>
              <a:t>(Participation Role Names Are Shown)</a:t>
            </a:r>
          </a:p>
        </p:txBody>
      </p:sp>
      <p:sp>
        <p:nvSpPr>
          <p:cNvPr id="5" name="Text Placeholder 4"/>
          <p:cNvSpPr>
            <a:spLocks noGrp="1"/>
          </p:cNvSpPr>
          <p:nvPr>
            <p:ph type="body" idx="1"/>
          </p:nvPr>
        </p:nvSpPr>
        <p:spPr>
          <a:xfrm>
            <a:off x="457200" y="1600201"/>
            <a:ext cx="8229600" cy="944880"/>
          </a:xfrm>
        </p:spPr>
        <p:txBody>
          <a:bodyPr/>
          <a:lstStyle/>
          <a:p>
            <a:pPr marL="0" indent="0">
              <a:buNone/>
            </a:pPr>
            <a:r>
              <a:rPr lang="en-IN" sz="2000" b="1" dirty="0">
                <a:latin typeface="+mn-lt"/>
              </a:rPr>
              <a:t>Figure 3.2 </a:t>
            </a:r>
            <a:r>
              <a:rPr lang="en-IN" sz="2000" dirty="0">
                <a:latin typeface="+mn-lt"/>
              </a:rPr>
              <a:t>An E</a:t>
            </a:r>
            <a:r>
              <a:rPr lang="en-IN" sz="100" dirty="0">
                <a:latin typeface="+mn-lt"/>
              </a:rPr>
              <a:t> </a:t>
            </a:r>
            <a:r>
              <a:rPr lang="en-IN" sz="2000" dirty="0">
                <a:latin typeface="+mn-lt"/>
              </a:rPr>
              <a:t>R schema diagram for the COMPANY database. The diagrammatic notation is introduced gradually throughout this chapter and is summarized in Figure 3.14. (see slide 51)</a:t>
            </a:r>
          </a:p>
        </p:txBody>
      </p:sp>
      <p:pic>
        <p:nvPicPr>
          <p:cNvPr id="4" name="Picture 4" descr="An E 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ve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noChangeArrowheads="1"/>
          </p:cNvPicPr>
          <p:nvPr/>
        </p:nvPicPr>
        <p:blipFill rotWithShape="1">
          <a:blip r:embed="rId2">
            <a:extLst>
              <a:ext uri="{28A0092B-C50C-407E-A947-70E740481C1C}">
                <a14:useLocalDpi xmlns:a14="http://schemas.microsoft.com/office/drawing/2010/main" val="0"/>
              </a:ext>
            </a:extLst>
          </a:blip>
          <a:srcRect b="9850"/>
          <a:stretch/>
        </p:blipFill>
        <p:spPr bwMode="auto">
          <a:xfrm>
            <a:off x="2707702" y="2832632"/>
            <a:ext cx="3728596" cy="324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8785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Weak Entity Types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367790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An entity that does not have a key attribute and that is identification-dependent on another entity type.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weak entity must participate in an identifying relationship type with an owner or identifying entity type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Entities are identified by the combination of:</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 partial key of the weak entity type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particular entity they are related to in the identifying relationship type</a:t>
            </a:r>
          </a:p>
        </p:txBody>
      </p:sp>
    </p:spTree>
    <p:extLst>
      <p:ext uri="{BB962C8B-B14F-4D97-AF65-F5344CB8AC3E}">
        <p14:creationId xmlns:p14="http://schemas.microsoft.com/office/powerpoint/2010/main" val="4029780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Weak Entity Types</a:t>
            </a:r>
            <a:endParaRPr lang="en-US" altLang="en-US" sz="20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1"/>
            <a:ext cx="8229600" cy="3408528"/>
          </a:xfrm>
        </p:spPr>
        <p:txBody>
          <a:bodyPr/>
          <a:lstStyle/>
          <a:p>
            <a:pPr marL="255651" lvl="0" indent="-255651" fontAlgn="base">
              <a:spcAft>
                <a:spcPct val="0"/>
              </a:spcAft>
              <a:tabLst/>
            </a:pPr>
            <a:r>
              <a:rPr lang="en-US" altLang="en-US" sz="2400" b="1" dirty="0">
                <a:solidFill>
                  <a:srgbClr val="000000"/>
                </a:solidFill>
                <a:latin typeface="Arial (Body)"/>
                <a:ea typeface="ＭＳ Ｐゴシック" panose="020B0600070205080204" pitchFamily="-84" charset="-128"/>
              </a:rPr>
              <a:t>Example: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 DEPENDENT entity is identified by the dependent’s first name, </a:t>
            </a:r>
            <a:r>
              <a:rPr lang="en-US" altLang="en-US" sz="2400" b="1" dirty="0">
                <a:solidFill>
                  <a:srgbClr val="000000"/>
                </a:solidFill>
                <a:latin typeface="Arial (Body)"/>
                <a:ea typeface="ＭＳ Ｐゴシック" panose="020B0600070205080204" pitchFamily="-84" charset="-128"/>
              </a:rPr>
              <a:t>and</a:t>
            </a:r>
            <a:r>
              <a:rPr lang="en-US" altLang="en-US" sz="2400" dirty="0">
                <a:solidFill>
                  <a:srgbClr val="000000"/>
                </a:solidFill>
                <a:latin typeface="Arial (Body)"/>
                <a:ea typeface="ＭＳ Ｐゴシック" panose="020B0600070205080204" pitchFamily="-84" charset="-128"/>
              </a:rPr>
              <a:t> the specific </a:t>
            </a: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with whom the DEPENDENT is related</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Name of </a:t>
            </a:r>
            <a:r>
              <a:rPr lang="pt-BR" altLang="en-US" sz="2400" dirty="0">
                <a:solidFill>
                  <a:srgbClr val="000000"/>
                </a:solidFill>
                <a:latin typeface="Arial (Body)"/>
                <a:ea typeface="ＭＳ Ｐゴシック" panose="020B0600070205080204" pitchFamily="-84" charset="-128"/>
              </a:rPr>
              <a:t>DEPENDENT </a:t>
            </a:r>
            <a:r>
              <a:rPr lang="en-US" altLang="en-US" sz="2400" dirty="0">
                <a:solidFill>
                  <a:srgbClr val="000000"/>
                </a:solidFill>
                <a:latin typeface="Arial (Body)"/>
                <a:ea typeface="ＭＳ Ｐゴシック" panose="020B0600070205080204" pitchFamily="-84" charset="-128"/>
              </a:rPr>
              <a:t>is the </a:t>
            </a:r>
            <a:r>
              <a:rPr lang="en-US" altLang="en-US" sz="2400" b="1" dirty="0">
                <a:solidFill>
                  <a:srgbClr val="000000"/>
                </a:solidFill>
                <a:latin typeface="Arial (Body)"/>
                <a:ea typeface="ＭＳ Ｐゴシック" panose="020B0600070205080204" pitchFamily="-84" charset="-128"/>
              </a:rPr>
              <a:t>partial key</a:t>
            </a:r>
          </a:p>
          <a:p>
            <a:pPr marL="741553" lvl="1" indent="-284353" fontAlgn="base">
              <a:spcAft>
                <a:spcPct val="0"/>
              </a:spcAft>
              <a:buFont typeface="Arial" panose="020B0604020202020204" pitchFamily="34" charset="0"/>
              <a:buChar char="–"/>
            </a:pPr>
            <a:r>
              <a:rPr lang="pt-BR" altLang="en-US" sz="2400" dirty="0">
                <a:solidFill>
                  <a:srgbClr val="000000"/>
                </a:solidFill>
                <a:latin typeface="Arial (Body)"/>
                <a:ea typeface="ＭＳ Ｐゴシック" panose="020B0600070205080204" pitchFamily="-84" charset="-128"/>
              </a:rPr>
              <a:t>DEPENDENT </a:t>
            </a:r>
            <a:r>
              <a:rPr lang="en-US" altLang="en-US" sz="2400" dirty="0">
                <a:solidFill>
                  <a:srgbClr val="000000"/>
                </a:solidFill>
                <a:latin typeface="Arial (Body)"/>
                <a:ea typeface="ＭＳ Ｐゴシック" panose="020B0600070205080204" pitchFamily="-84" charset="-128"/>
              </a:rPr>
              <a:t>is a </a:t>
            </a:r>
            <a:r>
              <a:rPr lang="en-US" altLang="en-US" sz="2400" b="1" dirty="0">
                <a:solidFill>
                  <a:srgbClr val="000000"/>
                </a:solidFill>
                <a:latin typeface="Arial (Body)"/>
                <a:ea typeface="ＭＳ Ｐゴシック" panose="020B0600070205080204" pitchFamily="-84" charset="-128"/>
              </a:rPr>
              <a:t>weak entity type</a:t>
            </a:r>
          </a:p>
          <a:p>
            <a:pPr marL="741553" lvl="1" indent="-284353" fontAlgn="base">
              <a:spcAft>
                <a:spcPct val="0"/>
              </a:spcAft>
              <a:buFont typeface="Arial" panose="020B0604020202020204" pitchFamily="34" charset="0"/>
              <a:buChar char="–"/>
            </a:pP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is its identifying entity type via the identifying relationship type DEPENDENT_OF</a:t>
            </a:r>
          </a:p>
        </p:txBody>
      </p:sp>
    </p:spTree>
    <p:extLst>
      <p:ext uri="{BB962C8B-B14F-4D97-AF65-F5344CB8AC3E}">
        <p14:creationId xmlns:p14="http://schemas.microsoft.com/office/powerpoint/2010/main" val="2976228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Attributes of Relationship Types</a:t>
            </a:r>
          </a:p>
        </p:txBody>
      </p:sp>
      <p:sp>
        <p:nvSpPr>
          <p:cNvPr id="3" name="Text Placeholder 2"/>
          <p:cNvSpPr>
            <a:spLocks noGrp="1"/>
          </p:cNvSpPr>
          <p:nvPr>
            <p:ph type="body" idx="1"/>
          </p:nvPr>
        </p:nvSpPr>
        <p:spPr>
          <a:xfrm>
            <a:off x="457200" y="1600199"/>
            <a:ext cx="8229600" cy="4632007"/>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 relationship type can have attributes: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For example, HoursPerWeek of WORKS_ON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Its value for each relationship instance describes the number of hours per week that an </a:t>
            </a: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works on a </a:t>
            </a:r>
            <a:r>
              <a:rPr lang="pt-BR" altLang="en-US" sz="2400" dirty="0">
                <a:solidFill>
                  <a:srgbClr val="000000"/>
                </a:solidFill>
                <a:latin typeface="Arial (Body)"/>
                <a:ea typeface="ＭＳ Ｐゴシック" panose="020B0600070205080204" pitchFamily="-84" charset="-128"/>
              </a:rPr>
              <a:t>PROJECT</a:t>
            </a:r>
            <a:r>
              <a:rPr lang="en-US" altLang="en-US" sz="2400" dirty="0">
                <a:solidFill>
                  <a:srgbClr val="000000"/>
                </a:solidFill>
                <a:latin typeface="Arial (Body)"/>
                <a:ea typeface="ＭＳ Ｐゴシック" panose="020B0600070205080204" pitchFamily="-84" charset="-128"/>
              </a:rPr>
              <a:t>.</a:t>
            </a:r>
          </a:p>
          <a:p>
            <a:pPr lvl="2" fontAlgn="base">
              <a:spcAft>
                <a:spcPct val="0"/>
              </a:spcAft>
            </a:pPr>
            <a:r>
              <a:rPr lang="en-US" altLang="en-US" sz="2400" dirty="0">
                <a:solidFill>
                  <a:srgbClr val="000000"/>
                </a:solidFill>
                <a:latin typeface="Arial (Body)"/>
                <a:ea typeface="ＭＳ Ｐゴシック" panose="020B0600070205080204" pitchFamily="-84" charset="-128"/>
              </a:rPr>
              <a:t>A value of HoursPerWeek depends on a particular (employee, project) combination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Most relationship attributes are used with M:N relationships</a:t>
            </a:r>
          </a:p>
          <a:p>
            <a:pPr lvl="2" fontAlgn="base">
              <a:spcAft>
                <a:spcPct val="0"/>
              </a:spcAft>
            </a:pPr>
            <a:r>
              <a:rPr lang="en-US" altLang="en-US" sz="2400" dirty="0">
                <a:solidFill>
                  <a:srgbClr val="000000"/>
                </a:solidFill>
                <a:latin typeface="Arial (Body)"/>
                <a:ea typeface="ＭＳ Ｐゴシック" panose="020B0600070205080204" pitchFamily="-84" charset="-128"/>
              </a:rPr>
              <a:t>In 1:N relationships, they can be transferred to the entity type on the N-side of the relationship</a:t>
            </a:r>
          </a:p>
        </p:txBody>
      </p:sp>
    </p:spTree>
    <p:extLst>
      <p:ext uri="{BB962C8B-B14F-4D97-AF65-F5344CB8AC3E}">
        <p14:creationId xmlns:p14="http://schemas.microsoft.com/office/powerpoint/2010/main" val="3954212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Example Attribute of a Relationship Type: Hours of WORKS_ON</a:t>
            </a:r>
          </a:p>
        </p:txBody>
      </p:sp>
      <p:sp>
        <p:nvSpPr>
          <p:cNvPr id="3" name="Text Placeholder 2"/>
          <p:cNvSpPr>
            <a:spLocks noGrp="1"/>
          </p:cNvSpPr>
          <p:nvPr>
            <p:ph type="body" idx="1"/>
          </p:nvPr>
        </p:nvSpPr>
        <p:spPr>
          <a:xfrm>
            <a:off x="457200" y="1600201"/>
            <a:ext cx="8229600" cy="975360"/>
          </a:xfrm>
        </p:spPr>
        <p:txBody>
          <a:bodyPr/>
          <a:lstStyle/>
          <a:p>
            <a:pPr marL="0" indent="0">
              <a:buNone/>
            </a:pPr>
            <a:r>
              <a:rPr lang="en-IN" sz="2000" b="1" dirty="0">
                <a:latin typeface="+mn-lt"/>
              </a:rPr>
              <a:t>Figure 3.2 </a:t>
            </a:r>
            <a:r>
              <a:rPr lang="en-IN" sz="2000" dirty="0">
                <a:latin typeface="+mn-lt"/>
              </a:rPr>
              <a:t>An E</a:t>
            </a:r>
            <a:r>
              <a:rPr lang="en-IN" sz="100" dirty="0">
                <a:latin typeface="+mn-lt"/>
              </a:rPr>
              <a:t> </a:t>
            </a:r>
            <a:r>
              <a:rPr lang="en-IN" sz="2000" dirty="0">
                <a:latin typeface="+mn-lt"/>
              </a:rPr>
              <a:t>R schema diagram for the COMPANY database. The diagrammatic notation is introduced gradually throughout this chapter and is summarized in Figure 3.14.</a:t>
            </a:r>
          </a:p>
        </p:txBody>
      </p:sp>
      <p:pic>
        <p:nvPicPr>
          <p:cNvPr id="5" name="Picture 4" descr="An E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ve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noChangeArrowheads="1"/>
          </p:cNvPicPr>
          <p:nvPr/>
        </p:nvPicPr>
        <p:blipFill rotWithShape="1">
          <a:blip r:embed="rId2">
            <a:extLst>
              <a:ext uri="{28A0092B-C50C-407E-A947-70E740481C1C}">
                <a14:useLocalDpi xmlns:a14="http://schemas.microsoft.com/office/drawing/2010/main" val="0"/>
              </a:ext>
            </a:extLst>
          </a:blip>
          <a:srcRect b="9850"/>
          <a:stretch/>
        </p:blipFill>
        <p:spPr bwMode="auto">
          <a:xfrm>
            <a:off x="2462434" y="2753415"/>
            <a:ext cx="4219131" cy="366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242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Notation for Constraints on Relationships</a:t>
            </a:r>
          </a:p>
        </p:txBody>
      </p:sp>
      <p:sp>
        <p:nvSpPr>
          <p:cNvPr id="3" name="Text Placeholder 2"/>
          <p:cNvSpPr>
            <a:spLocks noGrp="1"/>
          </p:cNvSpPr>
          <p:nvPr>
            <p:ph type="body" idx="1"/>
          </p:nvPr>
        </p:nvSpPr>
        <p:spPr>
          <a:xfrm>
            <a:off x="457200" y="1600199"/>
            <a:ext cx="8229600" cy="404723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Cardinality ratio (of a binary relationship): 1:1, 1:N, N:1, or M:N</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Shown by placing appropriate numbers on the relationship edges.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Participation constraint (on each participating entity type): total (called existence dependency) or partial.</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Total shown by double line, partial by single line.</a:t>
            </a:r>
          </a:p>
          <a:p>
            <a:pPr marL="255651" lvl="0" indent="-255651" fontAlgn="base">
              <a:spcAft>
                <a:spcPct val="0"/>
              </a:spcAft>
              <a:buFont typeface="Arial" panose="020B0604020202020204" pitchFamily="34" charset="0"/>
              <a:buChar char="•"/>
              <a:tabLst/>
            </a:pPr>
            <a:r>
              <a:rPr lang="en-US" altLang="en-US" sz="2400" b="1" dirty="0">
                <a:solidFill>
                  <a:srgbClr val="000000"/>
                </a:solidFill>
                <a:latin typeface="Arial (Body)"/>
                <a:ea typeface="ＭＳ Ｐゴシック" panose="020B0600070205080204" pitchFamily="-84" charset="-128"/>
              </a:rPr>
              <a:t>Note</a:t>
            </a:r>
            <a:r>
              <a:rPr lang="en-US" altLang="en-US" sz="2400" dirty="0">
                <a:solidFill>
                  <a:srgbClr val="000000"/>
                </a:solidFill>
                <a:latin typeface="Arial (Body)"/>
                <a:ea typeface="ＭＳ Ｐゴシック" panose="020B0600070205080204" pitchFamily="-84" charset="-128"/>
              </a:rPr>
              <a:t>: These are easy to specify for Binary Relationship Types.</a:t>
            </a:r>
          </a:p>
        </p:txBody>
      </p:sp>
    </p:spTree>
    <p:extLst>
      <p:ext uri="{BB962C8B-B14F-4D97-AF65-F5344CB8AC3E}">
        <p14:creationId xmlns:p14="http://schemas.microsoft.com/office/powerpoint/2010/main" val="222180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Alternative (Min, Max) Notation for Relationship Structural Constraints:</a:t>
            </a:r>
            <a:endParaRPr lang="en-US" altLang="en-US" sz="20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2977708"/>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Specified on each participation of an entity type E in a relationship type R</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Specifies that each entity e in E participates in at least </a:t>
            </a:r>
            <a:r>
              <a:rPr lang="en-US" altLang="en-US" sz="2400" b="1" dirty="0">
                <a:solidFill>
                  <a:srgbClr val="000000"/>
                </a:solidFill>
                <a:latin typeface="Arial (Body)"/>
                <a:ea typeface="ＭＳ Ｐゴシック" panose="020B0600070205080204" pitchFamily="-84" charset="-128"/>
              </a:rPr>
              <a:t>min</a:t>
            </a:r>
            <a:r>
              <a:rPr lang="en-US" altLang="en-US" sz="2400" dirty="0">
                <a:solidFill>
                  <a:srgbClr val="000000"/>
                </a:solidFill>
                <a:latin typeface="Arial (Body)"/>
                <a:ea typeface="ＭＳ Ｐゴシック" panose="020B0600070205080204" pitchFamily="-84" charset="-128"/>
              </a:rPr>
              <a:t> and at most </a:t>
            </a:r>
            <a:r>
              <a:rPr lang="en-US" altLang="en-US" sz="2400" b="1" dirty="0">
                <a:solidFill>
                  <a:srgbClr val="000000"/>
                </a:solidFill>
                <a:latin typeface="Arial (Body)"/>
                <a:ea typeface="ＭＳ Ｐゴシック" panose="020B0600070205080204" pitchFamily="-84" charset="-128"/>
              </a:rPr>
              <a:t>max</a:t>
            </a:r>
            <a:r>
              <a:rPr lang="en-US" altLang="en-US" sz="2400" dirty="0">
                <a:solidFill>
                  <a:srgbClr val="000000"/>
                </a:solidFill>
                <a:latin typeface="Arial (Body)"/>
                <a:ea typeface="ＭＳ Ｐゴシック" panose="020B0600070205080204" pitchFamily="-84" charset="-128"/>
              </a:rPr>
              <a:t> relationship instances in R</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Default(no constraint): min</a:t>
            </a:r>
            <a:r>
              <a:rPr lang="en-US" altLang="en-US" sz="2400" dirty="0">
                <a:solidFill>
                  <a:srgbClr val="000000"/>
                </a:solidFill>
                <a:latin typeface="Arial (Body)"/>
                <a:ea typeface="ＭＳ Ｐゴシック" panose="020B0600070205080204" pitchFamily="-84" charset="-128"/>
                <a:sym typeface="Symbol" panose="05050102010706020507" pitchFamily="18" charset="2"/>
              </a:rPr>
              <a:t>=0, max=n (signifying no limit)</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sym typeface="Symbol" panose="05050102010706020507" pitchFamily="18" charset="2"/>
              </a:rPr>
              <a:t>Must have</a:t>
            </a:r>
          </a:p>
        </p:txBody>
      </p:sp>
      <p:graphicFrame>
        <p:nvGraphicFramePr>
          <p:cNvPr id="5" name="Object 4" descr="min less than or equal to max comma min greaterthan or equal to zero comma max greaterthan or equal to one."/>
          <p:cNvGraphicFramePr>
            <a:graphicFrameLocks noChangeAspect="1"/>
          </p:cNvGraphicFramePr>
          <p:nvPr>
            <p:extLst>
              <p:ext uri="{D42A27DB-BD31-4B8C-83A1-F6EECF244321}">
                <p14:modId xmlns:p14="http://schemas.microsoft.com/office/powerpoint/2010/main" val="1748777407"/>
              </p:ext>
            </p:extLst>
          </p:nvPr>
        </p:nvGraphicFramePr>
        <p:xfrm>
          <a:off x="2361872" y="4111860"/>
          <a:ext cx="3792459" cy="397808"/>
        </p:xfrm>
        <a:graphic>
          <a:graphicData uri="http://schemas.openxmlformats.org/presentationml/2006/ole">
            <mc:AlternateContent xmlns:mc="http://schemas.openxmlformats.org/markup-compatibility/2006">
              <mc:Choice xmlns:v="urn:schemas-microsoft-com:vml" Requires="v">
                <p:oleObj spid="_x0000_s1062" name="Equation" r:id="rId3" imgW="1815840" imgH="190440" progId="Equation.DSMT4">
                  <p:embed/>
                </p:oleObj>
              </mc:Choice>
              <mc:Fallback>
                <p:oleObj name="Equation" r:id="rId3" imgW="1815840" imgH="190440" progId="Equation.DSMT4">
                  <p:embed/>
                  <p:pic>
                    <p:nvPicPr>
                      <p:cNvPr id="0" name=""/>
                      <p:cNvPicPr/>
                      <p:nvPr/>
                    </p:nvPicPr>
                    <p:blipFill>
                      <a:blip r:embed="rId4"/>
                      <a:stretch>
                        <a:fillRect/>
                      </a:stretch>
                    </p:blipFill>
                    <p:spPr>
                      <a:xfrm>
                        <a:off x="2361872" y="4111860"/>
                        <a:ext cx="3792459" cy="397808"/>
                      </a:xfrm>
                      <a:prstGeom prst="rect">
                        <a:avLst/>
                      </a:prstGeom>
                    </p:spPr>
                  </p:pic>
                </p:oleObj>
              </mc:Fallback>
            </mc:AlternateContent>
          </a:graphicData>
        </a:graphic>
      </p:graphicFrame>
      <p:sp>
        <p:nvSpPr>
          <p:cNvPr id="4" name="Text Placeholder 3"/>
          <p:cNvSpPr>
            <a:spLocks noGrp="1"/>
          </p:cNvSpPr>
          <p:nvPr>
            <p:ph type="body" idx="2"/>
          </p:nvPr>
        </p:nvSpPr>
        <p:spPr>
          <a:xfrm>
            <a:off x="457200" y="4585648"/>
            <a:ext cx="8229600" cy="518615"/>
          </a:xfrm>
        </p:spPr>
        <p:txBody>
          <a:bodyPr/>
          <a:lstStyle/>
          <a:p>
            <a:pPr marL="255651" lvl="0" indent="-255651"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sym typeface="Symbol" panose="05050102010706020507" pitchFamily="18" charset="2"/>
              </a:rPr>
              <a:t>Derived from the knowledge of mini-world constraints</a:t>
            </a:r>
          </a:p>
        </p:txBody>
      </p:sp>
    </p:spTree>
    <p:extLst>
      <p:ext uri="{BB962C8B-B14F-4D97-AF65-F5344CB8AC3E}">
        <p14:creationId xmlns:p14="http://schemas.microsoft.com/office/powerpoint/2010/main" val="3824782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Alternative (Min, Max) Notation for Relationship Structural Constraints:</a:t>
            </a:r>
            <a:endParaRPr lang="en-US" altLang="en-US" sz="200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200"/>
            <a:ext cx="8229600" cy="4907280"/>
          </a:xfrm>
        </p:spPr>
        <p:txBody>
          <a:bodyPr/>
          <a:lstStyle/>
          <a:p>
            <a:pPr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Examples: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A department has exactly one manager and an employee can manage at most one department.</a:t>
            </a:r>
          </a:p>
          <a:p>
            <a:pPr lvl="2"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Specify (0,1) for participation of </a:t>
            </a:r>
            <a:r>
              <a:rPr lang="pt-BR" altLang="en-US" sz="2200" dirty="0">
                <a:solidFill>
                  <a:srgbClr val="000000"/>
                </a:solidFill>
                <a:latin typeface="Arial (Body)"/>
                <a:ea typeface="ＭＳ Ｐゴシック" panose="020B0600070205080204" pitchFamily="-84" charset="-128"/>
                <a:sym typeface="Symbol" panose="05050102010706020507" pitchFamily="18" charset="2"/>
              </a:rPr>
              <a:t>EMPLOYEE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a:t>
            </a:r>
            <a:r>
              <a:rPr lang="pt-BR" altLang="en-US" sz="2200" dirty="0">
                <a:solidFill>
                  <a:srgbClr val="000000"/>
                </a:solidFill>
                <a:latin typeface="Arial (Body)"/>
                <a:ea typeface="ＭＳ Ｐゴシック" panose="020B0600070205080204" pitchFamily="-84" charset="-128"/>
                <a:sym typeface="Symbol" panose="05050102010706020507" pitchFamily="18" charset="2"/>
              </a:rPr>
              <a:t>MANAGES</a:t>
            </a:r>
            <a:endParaRPr lang="en-US" altLang="en-US" sz="2200" dirty="0">
              <a:solidFill>
                <a:srgbClr val="000000"/>
              </a:solidFill>
              <a:latin typeface="Arial (Body)"/>
              <a:ea typeface="ＭＳ Ｐゴシック" panose="020B0600070205080204" pitchFamily="-84" charset="-128"/>
              <a:sym typeface="Symbol" panose="05050102010706020507" pitchFamily="18" charset="2"/>
            </a:endParaRPr>
          </a:p>
          <a:p>
            <a:pPr lvl="2"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Specify (1,1) for participation of </a:t>
            </a:r>
            <a:r>
              <a:rPr lang="pt-BR" altLang="en-US" sz="2200" dirty="0">
                <a:solidFill>
                  <a:srgbClr val="000000"/>
                </a:solidFill>
                <a:latin typeface="Arial (Body)"/>
                <a:ea typeface="ＭＳ Ｐゴシック" panose="020B0600070205080204" pitchFamily="-84" charset="-128"/>
                <a:sym typeface="Symbol" panose="05050102010706020507" pitchFamily="18" charset="2"/>
              </a:rPr>
              <a:t>DEPARTMENT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a:t>
            </a:r>
            <a:r>
              <a:rPr lang="pt-BR" altLang="en-US" sz="2200" dirty="0">
                <a:solidFill>
                  <a:srgbClr val="000000"/>
                </a:solidFill>
                <a:latin typeface="Arial (Body)"/>
                <a:ea typeface="ＭＳ Ｐゴシック" panose="020B0600070205080204" pitchFamily="-84" charset="-128"/>
                <a:sym typeface="Symbol" panose="05050102010706020507" pitchFamily="18" charset="2"/>
              </a:rPr>
              <a:t>MANAGES</a:t>
            </a:r>
            <a:endParaRPr lang="en-US" altLang="en-US" sz="2200" dirty="0">
              <a:solidFill>
                <a:srgbClr val="000000"/>
              </a:solidFill>
              <a:latin typeface="Arial (Body)"/>
              <a:ea typeface="ＭＳ Ｐゴシック" panose="020B0600070205080204" pitchFamily="-84" charset="-128"/>
              <a:sym typeface="Symbol" panose="05050102010706020507" pitchFamily="18" charset="2"/>
            </a:endParaRP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An employee can work for exactly one department but a department can have any number of employees.</a:t>
            </a:r>
          </a:p>
          <a:p>
            <a:pPr lvl="2"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Specify (1,1) for participation of </a:t>
            </a:r>
            <a:r>
              <a:rPr lang="pt-BR" altLang="en-US" sz="2200" dirty="0">
                <a:solidFill>
                  <a:srgbClr val="000000"/>
                </a:solidFill>
                <a:latin typeface="Arial (Body)"/>
                <a:ea typeface="ＭＳ Ｐゴシック" panose="020B0600070205080204" pitchFamily="-84" charset="-128"/>
                <a:sym typeface="Symbol" panose="05050102010706020507" pitchFamily="18" charset="2"/>
              </a:rPr>
              <a:t>EMPLOYEE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WORKS_FOR</a:t>
            </a:r>
          </a:p>
          <a:p>
            <a:pPr lvl="2" fontAlgn="base">
              <a:spcAft>
                <a:spcPct val="0"/>
              </a:spcAft>
            </a:pPr>
            <a:r>
              <a:rPr lang="en-US" altLang="en-US" sz="2200" dirty="0">
                <a:solidFill>
                  <a:srgbClr val="000000"/>
                </a:solidFill>
                <a:latin typeface="Arial (Body)"/>
                <a:ea typeface="ＭＳ Ｐゴシック" panose="020B0600070205080204" pitchFamily="-84" charset="-128"/>
                <a:sym typeface="Symbol" panose="05050102010706020507" pitchFamily="18" charset="2"/>
              </a:rPr>
              <a:t>Specify (0,n) for participation of </a:t>
            </a:r>
            <a:r>
              <a:rPr lang="pt-BR" altLang="en-US" sz="2200" dirty="0">
                <a:solidFill>
                  <a:srgbClr val="000000"/>
                </a:solidFill>
                <a:latin typeface="Arial (Body)"/>
                <a:ea typeface="ＭＳ Ｐゴシック" panose="020B0600070205080204" pitchFamily="-84" charset="-128"/>
                <a:sym typeface="Symbol" panose="05050102010706020507" pitchFamily="18" charset="2"/>
              </a:rPr>
              <a:t>DEPARTMENT </a:t>
            </a:r>
            <a:r>
              <a:rPr lang="en-US" altLang="en-US" sz="2200" dirty="0">
                <a:solidFill>
                  <a:srgbClr val="000000"/>
                </a:solidFill>
                <a:latin typeface="Arial (Body)"/>
                <a:ea typeface="ＭＳ Ｐゴシック" panose="020B0600070205080204" pitchFamily="-84" charset="-128"/>
                <a:sym typeface="Symbol" panose="05050102010706020507" pitchFamily="18" charset="2"/>
              </a:rPr>
              <a:t>in WORKS_FOR</a:t>
            </a:r>
          </a:p>
        </p:txBody>
      </p:sp>
    </p:spTree>
    <p:extLst>
      <p:ext uri="{BB962C8B-B14F-4D97-AF65-F5344CB8AC3E}">
        <p14:creationId xmlns:p14="http://schemas.microsoft.com/office/powerpoint/2010/main" val="3742005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The (Min,Max) Notation for Relationship Constraints</a:t>
            </a:r>
          </a:p>
        </p:txBody>
      </p:sp>
      <p:pic>
        <p:nvPicPr>
          <p:cNvPr id="5" name="Picture 27" descr="A diagram represents min and max relationship. Entity, employee has (0, 1) relationship with manager, further manager has (1, 1) relationship with entity, department.  Entity, Employee has (1, 1) relationship with works for, further it has (1, N) relationship with entity, depart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995" y="1991838"/>
            <a:ext cx="6968010" cy="2571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457200" y="5127613"/>
            <a:ext cx="8229600" cy="861744"/>
          </a:xfrm>
        </p:spPr>
        <p:txBody>
          <a:bodyPr wrap="square" lIns="91425" tIns="91425" rIns="91425" bIns="91425">
            <a:spAutoFit/>
          </a:bodyPr>
          <a:lstStyle/>
          <a:p>
            <a:pPr marL="0" lvl="0" indent="0" fontAlgn="base">
              <a:spcAft>
                <a:spcPct val="0"/>
              </a:spcAft>
              <a:buNone/>
            </a:pPr>
            <a:r>
              <a:rPr lang="en-US" altLang="en-US" sz="2200" kern="1200" dirty="0">
                <a:solidFill>
                  <a:srgbClr val="000000"/>
                </a:solidFill>
                <a:latin typeface="Arial (Body)"/>
                <a:ea typeface="ＭＳ Ｐゴシック" panose="020B0600070205080204" pitchFamily="-84" charset="-128"/>
                <a:cs typeface="+mn-cs"/>
              </a:rPr>
              <a:t>Read the min, max numbers next to the entity type and looking </a:t>
            </a:r>
            <a:r>
              <a:rPr lang="en-US" altLang="en-US" sz="2200" b="1" kern="1200" dirty="0">
                <a:solidFill>
                  <a:srgbClr val="000000"/>
                </a:solidFill>
                <a:latin typeface="Arial (Body)"/>
                <a:ea typeface="ＭＳ Ｐゴシック" panose="020B0600070205080204" pitchFamily="-84" charset="-128"/>
                <a:cs typeface="+mn-cs"/>
              </a:rPr>
              <a:t>away from </a:t>
            </a:r>
            <a:r>
              <a:rPr lang="en-US" altLang="en-US" sz="2200" kern="1200" dirty="0">
                <a:solidFill>
                  <a:srgbClr val="000000"/>
                </a:solidFill>
                <a:latin typeface="Arial (Body)"/>
                <a:ea typeface="ＭＳ Ｐゴシック" panose="020B0600070205080204" pitchFamily="-84" charset="-128"/>
                <a:cs typeface="+mn-cs"/>
              </a:rPr>
              <a:t>the entity type</a:t>
            </a:r>
          </a:p>
        </p:txBody>
      </p:sp>
    </p:spTree>
    <p:extLst>
      <p:ext uri="{BB962C8B-B14F-4D97-AF65-F5344CB8AC3E}">
        <p14:creationId xmlns:p14="http://schemas.microsoft.com/office/powerpoint/2010/main" val="23559320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Company E</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R Schema Diagram Using (Min, Max) Notation</a:t>
            </a:r>
          </a:p>
        </p:txBody>
      </p:sp>
      <p:sp>
        <p:nvSpPr>
          <p:cNvPr id="5" name="Text Placeholder 4"/>
          <p:cNvSpPr>
            <a:spLocks noGrp="1"/>
          </p:cNvSpPr>
          <p:nvPr>
            <p:ph type="body" idx="1"/>
          </p:nvPr>
        </p:nvSpPr>
        <p:spPr>
          <a:xfrm>
            <a:off x="457200" y="1600201"/>
            <a:ext cx="8229600" cy="716280"/>
          </a:xfrm>
        </p:spPr>
        <p:txBody>
          <a:bodyPr/>
          <a:lstStyle/>
          <a:p>
            <a:pPr marL="0" indent="0">
              <a:buNone/>
            </a:pPr>
            <a:r>
              <a:rPr lang="en-IN" sz="2000" b="1" dirty="0">
                <a:latin typeface="+mn-lt"/>
              </a:rPr>
              <a:t>Figure 3.15 </a:t>
            </a:r>
            <a:r>
              <a:rPr lang="en-IN" sz="2000" dirty="0">
                <a:latin typeface="+mn-lt"/>
              </a:rPr>
              <a:t>E</a:t>
            </a:r>
            <a:r>
              <a:rPr lang="en-IN" sz="100" dirty="0">
                <a:latin typeface="+mn-lt"/>
              </a:rPr>
              <a:t> </a:t>
            </a:r>
            <a:r>
              <a:rPr lang="en-IN" sz="2000" dirty="0">
                <a:latin typeface="+mn-lt"/>
              </a:rPr>
              <a:t>R diagrams for the company schema, with structural constraints specified using (min, max) notation and role names.</a:t>
            </a:r>
          </a:p>
        </p:txBody>
      </p:sp>
      <p:pic>
        <p:nvPicPr>
          <p:cNvPr id="3" name="Picture 2" descr="An E R schema diagram represents a Company database that displays different components and their attributes. A rectangular box with the component Employee displays the following attributes. Social security number, B, date, Name, Address, Salary, Sex. The name attribute is subdivided into three parts, F name, Minit, and L name. The attribute Social security number is underlined. The component Employee is connected to a diamond shaped box labeled, SUPERVISION. It contains the attributes, Supervisor and Supervisee. The line from the Employee box connecting to the right edge of the Supervision box, has the value N and the line connecting to the left edge has the value 1. The Employee box is connected to another rectangular box, labeled, Department through a diamond shaped box containing two interlinking boxes, labeled, Works For and Manages. The Works For box is connected to the Employee box and the Department box by double lines. Double lines connecting the Employee box and the Works For box has the value N and the double lines connecting the Works box and Department box has the value 1. Line connecting the Employee box and Manages box has the value 1. Double lines connecting the Manages box and the Department box has the value 1. The Manages box contains the attribute, Start date. The Department box contains the following attributes, Locations, Name and Number. The attribute Locations is displayed within double ovals, and the attributes Name and Number are underlined. The component Department is connected to a diamond shaped box labeled, Controls. The connecting line has the value 1. The Controls box is connected by double lines to a rectangular box labeled, Project. The double lines have the value N. The project box contains the attributes, Location, Name and Number. The attributes Name and Number are underlined. The Employee box is connected by double lines, to a diamond shaped box labeled, Works ON. The double lines from the Employee box have the value M. The Works ON has the attribute Hours. It is connected by double lines to the Project box. The lines from the project Box have the value N. The Employee box is connected to a double diamond shape labeled, Dependents OF. The connecting line has the value 1. The Dependents OF box is further connected by double lines to a rectangular box with the label, Dependent. The double lines carry the value N. The Dependent box lists the following attributes. Name, Sex, Birth date, and Relationship. The attribute Name is underlined by dashed lin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67" y="2539122"/>
            <a:ext cx="3697467" cy="3730477"/>
          </a:xfrm>
          <a:prstGeom prst="rect">
            <a:avLst/>
          </a:prstGeom>
        </p:spPr>
      </p:pic>
    </p:spTree>
    <p:extLst>
      <p:ext uri="{BB962C8B-B14F-4D97-AF65-F5344CB8AC3E}">
        <p14:creationId xmlns:p14="http://schemas.microsoft.com/office/powerpoint/2010/main" val="96568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7DAE6B-EC4E-47BF-82B1-966659DD8E6F}"/>
              </a:ext>
            </a:extLst>
          </p:cNvPr>
          <p:cNvPicPr>
            <a:picLocks noChangeAspect="1"/>
          </p:cNvPicPr>
          <p:nvPr/>
        </p:nvPicPr>
        <p:blipFill>
          <a:blip r:embed="rId2"/>
          <a:stretch>
            <a:fillRect/>
          </a:stretch>
        </p:blipFill>
        <p:spPr>
          <a:xfrm>
            <a:off x="706583" y="655669"/>
            <a:ext cx="7107206" cy="5905329"/>
          </a:xfrm>
          <a:prstGeom prst="rect">
            <a:avLst/>
          </a:prstGeom>
        </p:spPr>
      </p:pic>
    </p:spTree>
    <p:extLst>
      <p:ext uri="{BB962C8B-B14F-4D97-AF65-F5344CB8AC3E}">
        <p14:creationId xmlns:p14="http://schemas.microsoft.com/office/powerpoint/2010/main" val="2269930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Alternative Diagrammatic Notation</a:t>
            </a:r>
          </a:p>
        </p:txBody>
      </p:sp>
      <p:sp>
        <p:nvSpPr>
          <p:cNvPr id="3" name="Text Placeholder 2"/>
          <p:cNvSpPr>
            <a:spLocks noGrp="1"/>
          </p:cNvSpPr>
          <p:nvPr>
            <p:ph type="body" idx="1"/>
          </p:nvPr>
        </p:nvSpPr>
        <p:spPr>
          <a:xfrm>
            <a:off x="457200" y="1600199"/>
            <a:ext cx="8229600" cy="408570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diagrams is one popular example for displaying database schemas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Many other notations exist in the literature and in various database design and modeling tools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Appendix A illustrates some of the alternative notations that have been used</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U</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M</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L class diagrams is representative of another way of displaying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concepts that is used in several commercial design tools</a:t>
            </a:r>
          </a:p>
        </p:txBody>
      </p:sp>
    </p:spTree>
    <p:extLst>
      <p:ext uri="{BB962C8B-B14F-4D97-AF65-F5344CB8AC3E}">
        <p14:creationId xmlns:p14="http://schemas.microsoft.com/office/powerpoint/2010/main" val="1105070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Summary of Notation for E</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R Diagrams</a:t>
            </a:r>
          </a:p>
        </p:txBody>
      </p:sp>
      <p:sp>
        <p:nvSpPr>
          <p:cNvPr id="3" name="Text Placeholder 2"/>
          <p:cNvSpPr>
            <a:spLocks noGrp="1"/>
          </p:cNvSpPr>
          <p:nvPr>
            <p:ph type="body" idx="1"/>
          </p:nvPr>
        </p:nvSpPr>
        <p:spPr>
          <a:xfrm>
            <a:off x="457200" y="1600201"/>
            <a:ext cx="8229600" cy="441960"/>
          </a:xfrm>
        </p:spPr>
        <p:txBody>
          <a:bodyPr/>
          <a:lstStyle/>
          <a:p>
            <a:pPr marL="0" indent="0">
              <a:buNone/>
            </a:pPr>
            <a:r>
              <a:rPr lang="en-IN" sz="2400" b="1" dirty="0">
                <a:latin typeface="+mn-lt"/>
              </a:rPr>
              <a:t>Figure 3.14</a:t>
            </a:r>
            <a:r>
              <a:rPr lang="en-IN" sz="2400" dirty="0">
                <a:latin typeface="+mn-lt"/>
              </a:rPr>
              <a:t> Summary of the notation for E</a:t>
            </a:r>
            <a:r>
              <a:rPr lang="en-IN" sz="100" dirty="0">
                <a:latin typeface="+mn-lt"/>
              </a:rPr>
              <a:t> </a:t>
            </a:r>
            <a:r>
              <a:rPr lang="en-IN" sz="2400" dirty="0">
                <a:latin typeface="+mn-lt"/>
              </a:rPr>
              <a:t>R diagrams.</a:t>
            </a:r>
          </a:p>
        </p:txBody>
      </p:sp>
      <p:pic>
        <p:nvPicPr>
          <p:cNvPr id="4" name="Picture 4" descr="A set of 12 symbols and their meaning represent notations for E R diagrams. &#10;The symbols and their meaning are as follows. 1. Rectangle box, Entity. 2. Double rectangles, Weak Entity. 3. Diamond shaped box, Relationship. 4. Double diamonds, Identifying Relationship. 5. Oval shape with a line attached, Attribute. 6. Oval shape with a line inside, Key attributes. 7. Double ovals, Multi valued attribute. 8. Multiple ovals connected to one another, Composite attribute. 9. A dotted oval, Derived Attribute. 10. A diamond shape with the value R is connected to two rectangular boxes on the left and right. The rectangular box on the left has the value E sub 1 and the box on the right has the value E sub 2. The rectangular box on the right is connected to the diamond shape by double lines, Total participation of E sub 2 in R. 11. A diamond shape with the value R is connected to two rectangular boxes on the left and right. The rectangular box on the left has the value E sub 1 and the box on the right has the value E sub 2. The line connecting the E sub 1 box has the value 1 and the line connecting to the E sub 2 box has the value N, Cardinality Ratio 1, N for E sub 1 is to E sub 2 in R. 12. A diamond shape with the value R is attached to a rectangular box with the value E on the right. A line extends to the left side of the diamond box. The line connecting the rectangular box with the value E is labeled min, max, Structural Constraint, min, max, on Participation of E in R."/>
          <p:cNvPicPr>
            <a:picLocks noChangeAspect="1" noChangeArrowheads="1"/>
          </p:cNvPicPr>
          <p:nvPr/>
        </p:nvPicPr>
        <p:blipFill rotWithShape="1">
          <a:blip r:embed="rId2">
            <a:extLst>
              <a:ext uri="{28A0092B-C50C-407E-A947-70E740481C1C}">
                <a14:useLocalDpi xmlns:a14="http://schemas.microsoft.com/office/drawing/2010/main" val="0"/>
              </a:ext>
            </a:extLst>
          </a:blip>
          <a:srcRect l="16259"/>
          <a:stretch/>
        </p:blipFill>
        <p:spPr bwMode="auto">
          <a:xfrm>
            <a:off x="3337808" y="2289732"/>
            <a:ext cx="2468384" cy="392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835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U</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M</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L Class Diagrams</a:t>
            </a:r>
          </a:p>
        </p:txBody>
      </p:sp>
      <p:sp>
        <p:nvSpPr>
          <p:cNvPr id="3" name="Text Placeholder 2"/>
          <p:cNvSpPr>
            <a:spLocks noGrp="1"/>
          </p:cNvSpPr>
          <p:nvPr>
            <p:ph type="body" idx="1"/>
          </p:nvPr>
        </p:nvSpPr>
        <p:spPr>
          <a:xfrm>
            <a:off x="457200" y="1600199"/>
            <a:ext cx="8229600" cy="479359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Represent classes (similar to entity types) as large rounded boxes with three sections: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Top section includes entity type (class) name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Second section includes attributes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Third section includes class operations (operations are not in basic E</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R model)</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Relationships (called associations) represented as lines connecting the classes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Other U</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M</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L terminology also differs from E</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R terminology</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Used in database design and object-oriented software design</a:t>
            </a:r>
          </a:p>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U</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M</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L has many other types of diagrams for software design</a:t>
            </a:r>
          </a:p>
        </p:txBody>
      </p:sp>
    </p:spTree>
    <p:extLst>
      <p:ext uri="{BB962C8B-B14F-4D97-AF65-F5344CB8AC3E}">
        <p14:creationId xmlns:p14="http://schemas.microsoft.com/office/powerpoint/2010/main" val="4220571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U</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M</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L Class Diagram for </a:t>
            </a:r>
            <a:r>
              <a:rPr lang="pt-BR" altLang="en-US" dirty="0">
                <a:latin typeface="Times New Roman" panose="02020603050405020304" pitchFamily="18" charset="0"/>
                <a:ea typeface="ＭＳ Ｐゴシック" panose="020B0600070205080204" pitchFamily="-84" charset="-128"/>
              </a:rPr>
              <a:t>Company </a:t>
            </a:r>
            <a:r>
              <a:rPr lang="en-US" altLang="en-US" dirty="0">
                <a:latin typeface="Times New Roman" panose="02020603050405020304" pitchFamily="18" charset="0"/>
                <a:ea typeface="ＭＳ Ｐゴシック" panose="020B0600070205080204" pitchFamily="-84" charset="-128"/>
              </a:rPr>
              <a:t>Database Schema</a:t>
            </a:r>
          </a:p>
        </p:txBody>
      </p:sp>
      <p:sp>
        <p:nvSpPr>
          <p:cNvPr id="3" name="Text Placeholder 2"/>
          <p:cNvSpPr>
            <a:spLocks noGrp="1"/>
          </p:cNvSpPr>
          <p:nvPr>
            <p:ph type="body" idx="1"/>
          </p:nvPr>
        </p:nvSpPr>
        <p:spPr>
          <a:xfrm>
            <a:off x="457200" y="1600201"/>
            <a:ext cx="8229600" cy="716280"/>
          </a:xfrm>
        </p:spPr>
        <p:txBody>
          <a:bodyPr/>
          <a:lstStyle/>
          <a:p>
            <a:pPr marL="0" indent="0">
              <a:buNone/>
            </a:pPr>
            <a:r>
              <a:rPr lang="en-IN" sz="2000" b="1" dirty="0">
                <a:latin typeface="+mn-lt"/>
              </a:rPr>
              <a:t>Figure 3.16 </a:t>
            </a:r>
            <a:r>
              <a:rPr lang="en-IN" sz="2000" dirty="0">
                <a:latin typeface="+mn-lt"/>
              </a:rPr>
              <a:t>The COMPANY conceptual schema in U</a:t>
            </a:r>
            <a:r>
              <a:rPr lang="en-IN" sz="100" dirty="0">
                <a:latin typeface="+mn-lt"/>
              </a:rPr>
              <a:t> </a:t>
            </a:r>
            <a:r>
              <a:rPr lang="en-IN" sz="2000" dirty="0">
                <a:latin typeface="+mn-lt"/>
              </a:rPr>
              <a:t>M</a:t>
            </a:r>
            <a:r>
              <a:rPr lang="en-IN" sz="100" dirty="0">
                <a:latin typeface="+mn-lt"/>
              </a:rPr>
              <a:t> </a:t>
            </a:r>
            <a:r>
              <a:rPr lang="en-IN" sz="2000" dirty="0">
                <a:latin typeface="+mn-lt"/>
              </a:rPr>
              <a:t>L class diagram notation.</a:t>
            </a:r>
          </a:p>
        </p:txBody>
      </p:sp>
      <p:pic>
        <p:nvPicPr>
          <p:cNvPr id="4" name="Picture 4" descr="The Employee class is an aggregate of the Dependent class. It displays the following attributes. Name, Name domain, F name, Minit, and L name. S s n, Birth date, Date. Sex, M or F, Address, Salary. The operations section display the following. age, change department, change projects. Outside the operations section a box displays the attributes supervisee and supervisor with a notation 0 to 1. Above the box is an asterisk notation. The instance dependent name is obtained from the dependent class. The Dependent class contains the following attributes. Sex, M or F, Birth date, Date, and Relationship. The operations section is blank. The Employee class is associated with the department class through a link attribute, Manages. It has the attribute, Start date. The association line that links the Employee class to Department through the link attribute, manages has the notation, 1 to 1 for the employee class and 0 to 1 for the department class. The employee class is also associated to department class through Works For. Here the notation for employee class is 4 asterisks, and Department class is 1 to 1. The department class has the attributes Name and Number. The operations section displays add employee, number of employees, and change manager and so on. The department class controls the project class. The connecting line from department to project has the notation 1 to 1 towards the department class and an asterisk for project class. Both Department and project class contain an aggregation with instances from the location class. The location class is displayed with the Name, attribute. The project class has the attributes name and number. The operations section displays, add employee, add project, change manager and so on. The attribute section of the employee class is associated with the project class through a link attribute, works on, and that contains Hours, as its attribute. The link line from the employee class has the notation 1 to asterisk, and the project class has the notation 1 to asterisk. Beside the department class is a class for Multiplicity Notation in O M T. The attribute section displays, a solid line for the notation 1 to 1, a solid line with a black dot for the notation 0 to asterisk, and a solid line with a white dot for the notation 0 to 1."/>
          <p:cNvPicPr>
            <a:picLocks noChangeAspect="1" noChangeArrowheads="1"/>
          </p:cNvPicPr>
          <p:nvPr/>
        </p:nvPicPr>
        <p:blipFill rotWithShape="1">
          <a:blip r:embed="rId2">
            <a:extLst>
              <a:ext uri="{28A0092B-C50C-407E-A947-70E740481C1C}">
                <a14:useLocalDpi xmlns:a14="http://schemas.microsoft.com/office/drawing/2010/main" val="0"/>
              </a:ext>
            </a:extLst>
          </a:blip>
          <a:srcRect t="12419"/>
          <a:stretch/>
        </p:blipFill>
        <p:spPr bwMode="auto">
          <a:xfrm>
            <a:off x="1590278" y="2533603"/>
            <a:ext cx="5963444" cy="3732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86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Other Alternative Diagrammatic Notations</a:t>
            </a:r>
          </a:p>
        </p:txBody>
      </p:sp>
      <p:sp>
        <p:nvSpPr>
          <p:cNvPr id="3" name="Text Placeholder 2"/>
          <p:cNvSpPr>
            <a:spLocks noGrp="1"/>
          </p:cNvSpPr>
          <p:nvPr>
            <p:ph type="body" idx="1"/>
          </p:nvPr>
        </p:nvSpPr>
        <p:spPr>
          <a:xfrm>
            <a:off x="457200" y="1600201"/>
            <a:ext cx="8229600" cy="815454"/>
          </a:xfrm>
        </p:spPr>
        <p:txBody>
          <a:bodyPr/>
          <a:lstStyle/>
          <a:p>
            <a:pPr marL="0" indent="0">
              <a:buNone/>
            </a:pPr>
            <a:r>
              <a:rPr lang="en-IN" b="1" dirty="0">
                <a:latin typeface="+mn-lt"/>
              </a:rPr>
              <a:t>Figure A.1 </a:t>
            </a:r>
            <a:r>
              <a:rPr lang="en-IN" dirty="0">
                <a:latin typeface="+mn-lt"/>
              </a:rPr>
              <a:t>Alternative notations. (a) Symbols for entity type/class, attribute, and relationship. (b) Displaying attributes. (c) Displaying cardinality ratios. (d) Various (min, max) notations. (e) Notations for displaying specialization/generalization.</a:t>
            </a:r>
          </a:p>
        </p:txBody>
      </p:sp>
      <p:pic>
        <p:nvPicPr>
          <p:cNvPr id="4" name="Picture 4" descr="A figure represents alternate notations for entities, attributes, cardinality ratios and other representations in six sub divisions. a, as three representations as follows. Entity type or class symbols are represented using two rectangles titled, E. Attribute symbols are represented by three methods, an ellipse, a rounded rectangle, a circle. All three shapes are titled, A and are connected to a line. Relationship symbols are represented by three methods, a rhombus, a rounded rectangle, a line. All three are titled, R. b, displays three attributes titled, S s n, Name and address under an entity titled, employee under three sub divisions. 1, is as follows. Employee is represented in a rectangle and the attributes are represented using ellipses. 2, Employee is represented in a rectangle and the attributes are represented using lines. 3, A rounded rectangle is present with two divisions. The top division has the entity and the lower division has the attributes. 4, A rectangle is present with three divisions. The first division has the entity, second division has the attributes, and lower division has two other attributes named, Hire e m p and Fire e m p. c, displays the different representations for cardinality ratios using six sub divisions. 1, Is as follows. a rhombus with lines on either side is present. One line is labeled, 1 and the other line are labeled, N. 2, is as follows. a line with an arrow. 3, Is as follows. a rhombus with lines on either side. 4, Is as follows. a rhombus with an arrow on one side and a line on the other side. 5, Is as follows. A rightward arrow. 6, Is as follows. A line with an asterisk in between. d, Displays the different notations for, min, max, representations. 1, Is as follows. a rhombus with single line on one side and double line on the other side is present. Single line is labeled, 1 and double line is labeled, N. 2, is as follows. A rhombus with lines on either side is present. One line is labeled (0, n) and the other line is labeled (1, 1). 3, is as follows. A line marked with (1, 1) on one side and (0, n) on the other side. 4, is as follows. a line marked with two pipes on one end and a circle and arrow on the other end. 5, is as follows. a line marked with 1 period period 1 on one side and 0 period period n on the other side. e, displays various representations for specialization and generalization, using six sub divisions. 1, is as follows. An entity titled, C has an attribute titled, d. Under d, three entities titled, S 1, S 2 and S 3 are present. The lines between S 1, S 2 and S 3 are marked with a U. Beside this is a circle labeled, o. 2, is as follows. Three entities titled, S 1, S 2 and S 3 are connected to an entity titled, C with three solid arrows. The arrows are connected by circles labeled, G. Beside this, a circle labeled, G sub s is present, beside which an empty upward arrow is given. 3, is as follows. Three entities titled, S 1, S 2 and S 3 are connected to a central point, which in turn is connected to an entity titled, C. 4, is as follows. A large rectangle titled, C is present. Within C are three smaller rectangles titled, S 1, S 2 and S 3. 5, is as follows. An entity titled C goes to a central point, from three branches go to three entities titled, S 1, S 2 and S 3. 6, is as follows. Three entities titled S 1, S 2 and S 3 meet at a central point, and go to an entity titled, C. Beside this, a double lined upward arrow is present."/>
          <p:cNvPicPr>
            <a:picLocks noChangeAspect="1" noChangeArrowheads="1"/>
          </p:cNvPicPr>
          <p:nvPr/>
        </p:nvPicPr>
        <p:blipFill rotWithShape="1">
          <a:blip r:embed="rId2">
            <a:extLst>
              <a:ext uri="{28A0092B-C50C-407E-A947-70E740481C1C}">
                <a14:useLocalDpi xmlns:a14="http://schemas.microsoft.com/office/drawing/2010/main" val="0"/>
              </a:ext>
            </a:extLst>
          </a:blip>
          <a:srcRect b="9874"/>
          <a:stretch/>
        </p:blipFill>
        <p:spPr bwMode="auto">
          <a:xfrm>
            <a:off x="2861969" y="2555946"/>
            <a:ext cx="3420062" cy="387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7517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Relationships of Higher Degree</a:t>
            </a:r>
          </a:p>
        </p:txBody>
      </p:sp>
      <p:sp>
        <p:nvSpPr>
          <p:cNvPr id="3" name="Text Placeholder 2"/>
          <p:cNvSpPr>
            <a:spLocks noGrp="1"/>
          </p:cNvSpPr>
          <p:nvPr>
            <p:ph type="body" idx="1"/>
          </p:nvPr>
        </p:nvSpPr>
        <p:spPr>
          <a:xfrm>
            <a:off x="457200" y="1600199"/>
            <a:ext cx="8229600" cy="3347040"/>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types of degree 2 are called binary</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Relationship types of degree 3 are called ternary and of degree n are called n-ary</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general, an n-ary relationship is not equivalent to n binary relationships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Constraints are harder to specify for higher-degree relationships (n &gt; 2) than for binary relationships</a:t>
            </a:r>
          </a:p>
        </p:txBody>
      </p:sp>
    </p:spTree>
    <p:extLst>
      <p:ext uri="{BB962C8B-B14F-4D97-AF65-F5344CB8AC3E}">
        <p14:creationId xmlns:p14="http://schemas.microsoft.com/office/powerpoint/2010/main" val="4409145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635572"/>
            <a:ext cx="8229600" cy="677078"/>
          </a:xfrm>
        </p:spPr>
        <p:txBody>
          <a:bodyPr wrap="square" tIns="91425">
            <a:spAutoFit/>
          </a:bodyPr>
          <a:lstStyle/>
          <a:p>
            <a:pPr lvl="0" fontAlgn="base">
              <a:spcBef>
                <a:spcPct val="0"/>
              </a:spcBef>
              <a:spcAft>
                <a:spcPct val="0"/>
              </a:spcAft>
              <a:buClrTx/>
            </a:pPr>
            <a:r>
              <a:rPr lang="en-US" altLang="en-US" sz="3200" dirty="0">
                <a:latin typeface="Times New Roman" panose="02020603050405020304" pitchFamily="18" charset="0"/>
                <a:ea typeface="ＭＳ Ｐゴシック" panose="020B0600070205080204" pitchFamily="-84" charset="-128"/>
              </a:rPr>
              <a:t>Discussion of N-Ary Relationships (n &gt; 2) </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2626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general, 3 binary relationships can represent different information than a single ternary relationship (see Figure 3.17a and b on next slide)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If needed, the binary and n-ary relationships can all be included in the schema design (see Figure 3.17a and b, where all relationships convey different meanings)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In some cases, a ternary relationship can be represented as a weak entity if the data model allows a weak entity type to have multiple identifying relationships (and hence multiple owner entity types) (see Figure 3.17c)</a:t>
            </a:r>
          </a:p>
        </p:txBody>
      </p:sp>
    </p:spTree>
    <p:extLst>
      <p:ext uri="{BB962C8B-B14F-4D97-AF65-F5344CB8AC3E}">
        <p14:creationId xmlns:p14="http://schemas.microsoft.com/office/powerpoint/2010/main" val="1006886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Example of a Ternary Relationship</a:t>
            </a:r>
          </a:p>
        </p:txBody>
      </p:sp>
      <p:sp>
        <p:nvSpPr>
          <p:cNvPr id="5" name="Text Placeholder 4"/>
          <p:cNvSpPr>
            <a:spLocks noGrp="1"/>
          </p:cNvSpPr>
          <p:nvPr>
            <p:ph type="body" idx="1"/>
          </p:nvPr>
        </p:nvSpPr>
        <p:spPr>
          <a:xfrm>
            <a:off x="457200" y="1600201"/>
            <a:ext cx="8229600" cy="960120"/>
          </a:xfrm>
        </p:spPr>
        <p:txBody>
          <a:bodyPr/>
          <a:lstStyle/>
          <a:p>
            <a:pPr marL="0" indent="0">
              <a:buNone/>
            </a:pPr>
            <a:r>
              <a:rPr lang="en-IN" sz="2000" b="1" dirty="0">
                <a:latin typeface="+mn-lt"/>
              </a:rPr>
              <a:t>Figure 3.17 </a:t>
            </a:r>
            <a:r>
              <a:rPr lang="en-IN" sz="2000" dirty="0">
                <a:latin typeface="+mn-lt"/>
              </a:rPr>
              <a:t>Ternary relationship types. (a) The SUPPLY relationship. (b) Three binary relationships not equivalent to SUPPLY. (c) SUPPLY represented as a weak entity type.</a:t>
            </a:r>
          </a:p>
        </p:txBody>
      </p:sp>
      <p:pic>
        <p:nvPicPr>
          <p:cNvPr id="4" name="Picture 3" descr="A three part diagram illustrates ternary relationship types. Diagram a, displays the supply relationship with three associated entities, Supplier, Part and Project. The three associated entities have the following key attributes. Supplier, Supplier name. Part, Part number. Project, Project name. The relationship entity Supply has the attribute, Quantity. Diagram b, displays three binary relationships, Supplies, Can Supply, and Uses. The supplies relationship entity associates Supplier and Project. The relationship entity, Can supply associates the entities, Supplier and Part. The Uses relationship entity associates Project and Part. The notations between entities are as follows. Between Supplier and supplies is M, Supplies and Project is N, Project and Uses is M, Uses and Part is N, Part and Can supply is N, and between can supply and Supplier is M. Diagram c, displays Supply as a weak entity. It has the attribute, quantity. The four entities, Supplier, Supply, Project and Part are associated with each other through identifying relationship instances. The identifying relationship box connecting Supply and project has the instances, S, P, and J. The cardinality ratio from Supply to project is N to 1. The identifying relationship box connecting Supply and part has the instances, S and P. The box is connected by double lines to the Supply entity. The cardinality ratio from supply to part is N to 1. The identifying relationship box connecting Supply and Supplier has the instances, S and S. The box is connected by double lines to the Supply entity. Cardinality ratio from supply to supplier is N to 1."/>
          <p:cNvPicPr>
            <a:picLocks noChangeAspect="1" noChangeArrowheads="1"/>
          </p:cNvPicPr>
          <p:nvPr/>
        </p:nvPicPr>
        <p:blipFill rotWithShape="1">
          <a:blip r:embed="rId2">
            <a:extLst>
              <a:ext uri="{28A0092B-C50C-407E-A947-70E740481C1C}">
                <a14:useLocalDpi xmlns:a14="http://schemas.microsoft.com/office/drawing/2010/main" val="0"/>
              </a:ext>
            </a:extLst>
          </a:blip>
          <a:srcRect b="8827"/>
          <a:stretch/>
        </p:blipFill>
        <p:spPr bwMode="auto">
          <a:xfrm>
            <a:off x="2945529" y="2783563"/>
            <a:ext cx="3252942" cy="355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267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wrap="square" tIns="91425">
            <a:spAutoFit/>
          </a:bodyPr>
          <a:lstStyle/>
          <a:p>
            <a:pPr lvl="0" fontAlgn="base">
              <a:spcBef>
                <a:spcPct val="0"/>
              </a:spcBef>
              <a:spcAft>
                <a:spcPct val="0"/>
              </a:spcAft>
              <a:buClrTx/>
            </a:pPr>
            <a:r>
              <a:rPr lang="en-US" altLang="en-US" sz="3200" dirty="0">
                <a:latin typeface="Times New Roman" panose="02020603050405020304" pitchFamily="18" charset="0"/>
                <a:ea typeface="ＭＳ Ｐゴシック" panose="020B0600070205080204" pitchFamily="-84" charset="-128"/>
              </a:rPr>
              <a:t>Discussion of N-Ary Relationships (n &gt; 2) </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If a particular binary relationship can be derived from a higher-degree relationship at all times, then it is redundant</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For example, the TAUGHT_DURING binary relationship in Figure 3.18 (see next slide) can be derived from the ternary relationship </a:t>
            </a:r>
            <a:r>
              <a:rPr lang="pt-BR" altLang="en-US" sz="2400" dirty="0">
                <a:solidFill>
                  <a:srgbClr val="000000"/>
                </a:solidFill>
                <a:latin typeface="Arial (Body)"/>
                <a:ea typeface="ＭＳ Ｐゴシック" panose="020B0600070205080204" pitchFamily="-84" charset="-128"/>
              </a:rPr>
              <a:t>OFFERS </a:t>
            </a:r>
            <a:r>
              <a:rPr lang="en-US" altLang="en-US" sz="2400" dirty="0">
                <a:solidFill>
                  <a:srgbClr val="000000"/>
                </a:solidFill>
                <a:latin typeface="Arial (Body)"/>
                <a:ea typeface="ＭＳ Ｐゴシック" panose="020B0600070205080204" pitchFamily="-84" charset="-128"/>
              </a:rPr>
              <a:t>(based on the meaning of the relationships)</a:t>
            </a:r>
          </a:p>
        </p:txBody>
      </p:sp>
    </p:spTree>
    <p:extLst>
      <p:ext uri="{BB962C8B-B14F-4D97-AF65-F5344CB8AC3E}">
        <p14:creationId xmlns:p14="http://schemas.microsoft.com/office/powerpoint/2010/main" val="15968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572"/>
            <a:ext cx="8229600" cy="677078"/>
          </a:xfrm>
        </p:spPr>
        <p:txBody>
          <a:bodyPr tIns="91425">
            <a:spAutoFit/>
          </a:bodyPr>
          <a:lstStyle/>
          <a:p>
            <a:pPr lvl="0" fontAlgn="base">
              <a:spcBef>
                <a:spcPct val="0"/>
              </a:spcBef>
              <a:spcAft>
                <a:spcPct val="0"/>
              </a:spcAft>
              <a:buClrTx/>
            </a:pPr>
            <a:r>
              <a:rPr lang="en-US" altLang="en-US" sz="3200" dirty="0">
                <a:latin typeface="Times New Roman" panose="02020603050405020304" pitchFamily="18" charset="0"/>
                <a:ea typeface="ＭＳ Ｐゴシック" panose="020B0600070205080204" pitchFamily="-84" charset="-128"/>
              </a:rPr>
              <a:t>Another Example of a Ternary Relationship</a:t>
            </a:r>
          </a:p>
        </p:txBody>
      </p:sp>
      <p:sp>
        <p:nvSpPr>
          <p:cNvPr id="3" name="Text Placeholder 2"/>
          <p:cNvSpPr>
            <a:spLocks noGrp="1"/>
          </p:cNvSpPr>
          <p:nvPr>
            <p:ph type="body" idx="1"/>
          </p:nvPr>
        </p:nvSpPr>
        <p:spPr>
          <a:xfrm>
            <a:off x="457200" y="1600200"/>
            <a:ext cx="7936173" cy="719919"/>
          </a:xfrm>
        </p:spPr>
        <p:txBody>
          <a:bodyPr/>
          <a:lstStyle/>
          <a:p>
            <a:pPr marL="0" indent="0">
              <a:buNone/>
            </a:pPr>
            <a:r>
              <a:rPr lang="en-IN" sz="2200" b="1" dirty="0">
                <a:latin typeface="+mn-lt"/>
              </a:rPr>
              <a:t>Figure 3.18 </a:t>
            </a:r>
            <a:r>
              <a:rPr lang="en-IN" sz="2200" dirty="0">
                <a:latin typeface="+mn-lt"/>
              </a:rPr>
              <a:t>Another example of ternary versus binary relationship types.</a:t>
            </a:r>
          </a:p>
        </p:txBody>
      </p:sp>
      <p:pic>
        <p:nvPicPr>
          <p:cNvPr id="5" name="Picture 4" descr="A Diagram displays an example of ternary versus binary relationship types through three entities, instructor, semester, and course. &#10;The entity Instructor is associated with Semester through the relationship box, offers. It is also associated through Taught During, relationship box. The instructor box has the attribute L name. The entity semester has the key attribute, Semester year. The key attribute consist of the two components, Semester and Year. Semester is linked to Course through offered During, relationship box. Instructor is linked to Course through Can teach box. Instructor is also linked to Course through the Offers relationship box. The course entity contains the attribute, Course numb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115" y="2607669"/>
            <a:ext cx="6125770" cy="3539970"/>
          </a:xfrm>
          <a:prstGeom prst="rect">
            <a:avLst/>
          </a:prstGeom>
        </p:spPr>
      </p:pic>
    </p:spTree>
    <p:extLst>
      <p:ext uri="{BB962C8B-B14F-4D97-AF65-F5344CB8AC3E}">
        <p14:creationId xmlns:p14="http://schemas.microsoft.com/office/powerpoint/2010/main" val="211692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Methodologies for Conceptual Design</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7844971" cy="3716372"/>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Entity Relationship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Diagrams (This Chapter)</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Enhanced Entity Relationship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Diagrams (Chapter 4)</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Use of Design Tools in industry for designing and documenting large scale designs</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 U</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M</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L (Unified Modeling Language) Class Diagrams are popular in industry to document conceptual database designs</a:t>
            </a:r>
          </a:p>
        </p:txBody>
      </p:sp>
    </p:spTree>
    <p:extLst>
      <p:ext uri="{BB962C8B-B14F-4D97-AF65-F5344CB8AC3E}">
        <p14:creationId xmlns:p14="http://schemas.microsoft.com/office/powerpoint/2010/main" val="274025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eaLnBrk="0" fontAlgn="base" hangingPunct="0">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Another Example: A University Database</a:t>
            </a:r>
          </a:p>
        </p:txBody>
      </p:sp>
      <p:sp>
        <p:nvSpPr>
          <p:cNvPr id="3" name="Text Placeholder 2"/>
          <p:cNvSpPr>
            <a:spLocks noGrp="1"/>
          </p:cNvSpPr>
          <p:nvPr>
            <p:ph type="body" idx="1"/>
          </p:nvPr>
        </p:nvSpPr>
        <p:spPr>
          <a:xfrm>
            <a:off x="457200" y="1600199"/>
            <a:ext cx="8229600" cy="3524011"/>
          </a:xfrm>
        </p:spPr>
        <p:txBody>
          <a:bodyPr wrap="square" lIns="91425" tIns="91425" rIns="91425" bIns="91425">
            <a:spAutoFit/>
          </a:bodyPr>
          <a:lstStyle/>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To keep track of the enrollments in classes and student grades, another database is to be designed.</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It keeps track of the COLLEGEs, DEPARTMENTs within each college, the COURSEs offered by departments, and SECTIONs of courses, INSTRUCTORS who teach the sections etc.</a:t>
            </a:r>
          </a:p>
          <a:p>
            <a:pPr marL="255651" lvl="0" indent="-255651" eaLnBrk="0" fontAlgn="base" hangingPunct="0">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These entity types and the relationships among these entity types are shown on the next slide in Figure 3.20.</a:t>
            </a:r>
          </a:p>
        </p:txBody>
      </p:sp>
    </p:spTree>
    <p:extLst>
      <p:ext uri="{BB962C8B-B14F-4D97-AF65-F5344CB8AC3E}">
        <p14:creationId xmlns:p14="http://schemas.microsoft.com/office/powerpoint/2010/main" val="2067145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Chapter Summary</a:t>
            </a:r>
          </a:p>
        </p:txBody>
      </p:sp>
      <p:sp>
        <p:nvSpPr>
          <p:cNvPr id="3" name="Text Placeholder 2"/>
          <p:cNvSpPr>
            <a:spLocks noGrp="1"/>
          </p:cNvSpPr>
          <p:nvPr>
            <p:ph type="body" idx="1"/>
          </p:nvPr>
        </p:nvSpPr>
        <p:spPr>
          <a:xfrm>
            <a:off x="457200" y="1600199"/>
            <a:ext cx="8229600" cy="373176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Model Concepts: Entities, attributes, relationships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Constraints in the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model</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Using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in step-by-step mode conceptual schema design for the </a:t>
            </a:r>
            <a:r>
              <a:rPr lang="pt-BR" altLang="en-US" sz="2400" dirty="0">
                <a:solidFill>
                  <a:srgbClr val="000000"/>
                </a:solidFill>
                <a:latin typeface="Arial (Body)"/>
                <a:ea typeface="ＭＳ Ｐゴシック" panose="020B0600070205080204" pitchFamily="-84" charset="-128"/>
              </a:rPr>
              <a:t>COMPANY </a:t>
            </a:r>
            <a:r>
              <a:rPr lang="en-US" altLang="en-US" sz="2400" dirty="0">
                <a:solidFill>
                  <a:srgbClr val="000000"/>
                </a:solidFill>
                <a:latin typeface="Arial (Body)"/>
                <a:ea typeface="ＭＳ Ｐゴシック" panose="020B0600070205080204" pitchFamily="-84" charset="-128"/>
              </a:rPr>
              <a:t>database</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Diagrams - Notation</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Alternative Notations – U</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M</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L class diagrams, others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Binary Relationship types and those of higher degree.</a:t>
            </a:r>
          </a:p>
        </p:txBody>
      </p:sp>
    </p:spTree>
    <p:extLst>
      <p:ext uri="{BB962C8B-B14F-4D97-AF65-F5344CB8AC3E}">
        <p14:creationId xmlns:p14="http://schemas.microsoft.com/office/powerpoint/2010/main" val="1546743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604794"/>
            <a:ext cx="8386549" cy="707856"/>
          </a:xfrm>
        </p:spPr>
        <p:txBody>
          <a:bodyPr wrap="square"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Data Modeling Tools (Additional Material )</a:t>
            </a:r>
          </a:p>
        </p:txBody>
      </p:sp>
      <p:sp>
        <p:nvSpPr>
          <p:cNvPr id="3" name="Text Placeholder 2"/>
          <p:cNvSpPr>
            <a:spLocks noGrp="1"/>
          </p:cNvSpPr>
          <p:nvPr>
            <p:ph type="body" idx="1"/>
          </p:nvPr>
        </p:nvSpPr>
        <p:spPr>
          <a:xfrm>
            <a:off x="457200" y="1600199"/>
            <a:ext cx="8229600" cy="4939784"/>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200" dirty="0">
                <a:solidFill>
                  <a:srgbClr val="000000"/>
                </a:solidFill>
                <a:latin typeface="Arial (Body)"/>
                <a:ea typeface="ＭＳ Ｐゴシック" panose="020B0600070205080204" pitchFamily="-84" charset="-128"/>
              </a:rPr>
              <a:t>A number of popular tools that cover conceptual modeling and mapping into relational schema design.</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Examples: E</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R</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Win, S- Designer (Enterprise Application Suite), E</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R- Studio, etc.</a:t>
            </a:r>
          </a:p>
          <a:p>
            <a:pPr marL="255651" lvl="0" indent="-255651" fontAlgn="base">
              <a:spcAft>
                <a:spcPct val="0"/>
              </a:spcAft>
              <a:buFont typeface="Arial" panose="020B0604020202020204" pitchFamily="34" charset="0"/>
              <a:buChar char="•"/>
              <a:tabLst/>
            </a:pPr>
            <a:r>
              <a:rPr lang="en-US" altLang="en-US" sz="2200" b="1" dirty="0">
                <a:solidFill>
                  <a:srgbClr val="000000"/>
                </a:solidFill>
                <a:latin typeface="Arial (Body)"/>
                <a:ea typeface="ＭＳ Ｐゴシック" panose="020B0600070205080204" pitchFamily="-84" charset="-128"/>
              </a:rPr>
              <a:t>Positives: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Serves as documentation of application requirements, easy user interface - mostly graphics editor support</a:t>
            </a:r>
          </a:p>
          <a:p>
            <a:pPr marL="255651" lvl="0" indent="-255651" fontAlgn="base">
              <a:spcAft>
                <a:spcPct val="0"/>
              </a:spcAft>
              <a:buFont typeface="Arial" panose="020B0604020202020204" pitchFamily="34" charset="0"/>
              <a:buChar char="•"/>
              <a:tabLst/>
            </a:pPr>
            <a:r>
              <a:rPr lang="en-US" altLang="en-US" sz="2200" b="1" dirty="0">
                <a:solidFill>
                  <a:srgbClr val="000000"/>
                </a:solidFill>
                <a:latin typeface="Arial (Body)"/>
                <a:ea typeface="ＭＳ Ｐゴシック" panose="020B0600070205080204" pitchFamily="-84" charset="-128"/>
              </a:rPr>
              <a:t>Negatives: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Most tools lack a proper distinct notation for relationships with relationship attributes</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Mostly represent a relational design in a diagrammatic form rather than a conceptual </a:t>
            </a:r>
            <a:r>
              <a:rPr lang="pt-BR" altLang="en-US" sz="2200" dirty="0">
                <a:solidFill>
                  <a:srgbClr val="000000"/>
                </a:solidFill>
                <a:latin typeface="Arial (Body)"/>
                <a:ea typeface="ＭＳ Ｐゴシック" panose="020B0600070205080204" pitchFamily="-84" charset="-128"/>
              </a:rPr>
              <a:t>E</a:t>
            </a:r>
            <a:r>
              <a:rPr lang="pt-BR" altLang="en-US" sz="100" dirty="0">
                <a:solidFill>
                  <a:srgbClr val="000000"/>
                </a:solidFill>
                <a:latin typeface="Arial (Body)"/>
                <a:ea typeface="ＭＳ Ｐゴシック" panose="020B0600070205080204" pitchFamily="-84" charset="-128"/>
              </a:rPr>
              <a:t> </a:t>
            </a:r>
            <a:r>
              <a:rPr lang="pt-BR" altLang="en-US" sz="2200" dirty="0">
                <a:solidFill>
                  <a:srgbClr val="000000"/>
                </a:solidFill>
                <a:latin typeface="Arial (Body)"/>
                <a:ea typeface="ＭＳ Ｐゴシック" panose="020B0600070205080204" pitchFamily="-84" charset="-128"/>
              </a:rPr>
              <a:t>R-based </a:t>
            </a:r>
            <a:r>
              <a:rPr lang="en-US" altLang="en-US" sz="2200" dirty="0">
                <a:solidFill>
                  <a:srgbClr val="000000"/>
                </a:solidFill>
                <a:latin typeface="Arial (Body)"/>
                <a:ea typeface="ＭＳ Ｐゴシック" panose="020B0600070205080204" pitchFamily="-84" charset="-128"/>
              </a:rPr>
              <a:t>design</a:t>
            </a:r>
          </a:p>
        </p:txBody>
      </p:sp>
    </p:spTree>
    <p:extLst>
      <p:ext uri="{BB962C8B-B14F-4D97-AF65-F5344CB8AC3E}">
        <p14:creationId xmlns:p14="http://schemas.microsoft.com/office/powerpoint/2010/main" val="15798215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sz="3200" kern="1200" dirty="0">
                <a:latin typeface="Times New Roman" panose="02020603050405020304" pitchFamily="18" charset="0"/>
                <a:ea typeface="ＭＳ Ｐゴシック" panose="020B0600070205080204" pitchFamily="-84" charset="-128"/>
                <a:cs typeface="+mn-cs"/>
              </a:rPr>
              <a:t>Some of the Automated Database Design Tools</a:t>
            </a:r>
          </a:p>
        </p:txBody>
      </p:sp>
      <p:graphicFrame>
        <p:nvGraphicFramePr>
          <p:cNvPr id="4" name="Table"/>
          <p:cNvGraphicFramePr>
            <a:graphicFrameLocks noGrp="1"/>
          </p:cNvGraphicFramePr>
          <p:nvPr>
            <p:extLst>
              <p:ext uri="{D42A27DB-BD31-4B8C-83A1-F6EECF244321}">
                <p14:modId xmlns:p14="http://schemas.microsoft.com/office/powerpoint/2010/main" val="3809471082"/>
              </p:ext>
            </p:extLst>
          </p:nvPr>
        </p:nvGraphicFramePr>
        <p:xfrm>
          <a:off x="307952" y="1498573"/>
          <a:ext cx="8664575" cy="4419314"/>
        </p:xfrm>
        <a:graphic>
          <a:graphicData uri="http://schemas.openxmlformats.org/drawingml/2006/table">
            <a:tbl>
              <a:tblPr firstRow="1"/>
              <a:tblGrid>
                <a:gridCol w="1446213">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4505325">
                  <a:extLst>
                    <a:ext uri="{9D8B030D-6E8A-4147-A177-3AD203B41FA5}">
                      <a16:colId xmlns:a16="http://schemas.microsoft.com/office/drawing/2014/main" val="20002"/>
                    </a:ext>
                  </a:extLst>
                </a:gridCol>
              </a:tblGrid>
              <a:tr h="195800">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1" i="0" u="none" strike="noStrike" cap="none" normalizeH="0" baseline="0" dirty="0">
                          <a:ln>
                            <a:noFill/>
                          </a:ln>
                          <a:solidFill>
                            <a:schemeClr val="tx1"/>
                          </a:solidFill>
                          <a:effectLst/>
                          <a:latin typeface="+mn-lt"/>
                        </a:rPr>
                        <a:t>Company</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1" i="0" u="none" strike="noStrike" cap="none" normalizeH="0" baseline="0" dirty="0">
                          <a:ln>
                            <a:noFill/>
                          </a:ln>
                          <a:solidFill>
                            <a:schemeClr val="tx1"/>
                          </a:solidFill>
                          <a:effectLst/>
                          <a:latin typeface="+mn-lt"/>
                        </a:rPr>
                        <a:t>Tool</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1" i="0" u="none" strike="noStrike" cap="none" normalizeH="0" baseline="0" dirty="0">
                          <a:ln>
                            <a:noFill/>
                          </a:ln>
                          <a:solidFill>
                            <a:schemeClr val="tx1"/>
                          </a:solidFill>
                          <a:effectLst/>
                          <a:latin typeface="+mn-lt"/>
                        </a:rPr>
                        <a:t>Functionality</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2141">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defRPr/>
                      </a:pPr>
                      <a:r>
                        <a:rPr kumimoji="0" lang="en-US" sz="1400" b="0" i="0" u="none" strike="noStrike" cap="none" normalizeH="0" baseline="0" dirty="0">
                          <a:ln>
                            <a:noFill/>
                          </a:ln>
                          <a:solidFill>
                            <a:schemeClr val="tx1"/>
                          </a:solidFill>
                          <a:effectLst/>
                          <a:latin typeface="+mn-lt"/>
                        </a:rPr>
                        <a:t>Embarcadero Technologies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E</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R Studio</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Database Modeling in E</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R and I</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D</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E</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F</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1</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X</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24072945"/>
                  </a:ext>
                </a:extLst>
              </a:tr>
              <a:tr h="30260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bg1"/>
                          </a:solidFill>
                          <a:effectLst/>
                          <a:latin typeface="+mn-lt"/>
                        </a:rPr>
                        <a:t>Embarcadero Technologies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B Artisan</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Database administration, space and security management</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Oracle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Developer 2000/Designer 2000</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Database modeling, application development</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0260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Popkin Software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System Architect 2001</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 modeling, object modeling, process modeling, structured analysis/design</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2721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Platinum (Computer Associates) </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Enterprise Modeling Suite: Erwin, B</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P</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Win, Paradigm Plus</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 process, and business component modeling</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Persistence Inc.</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Pwertier</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Mapping from O-O to relational model</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1596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Rational (I</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B</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M)</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Rational Rose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U</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M</a:t>
                      </a:r>
                      <a:r>
                        <a:rPr kumimoji="0" lang="en-US" sz="100" b="0" i="0" u="none" strike="noStrike" cap="none" normalizeH="0" baseline="0" dirty="0">
                          <a:ln>
                            <a:noFill/>
                          </a:ln>
                          <a:solidFill>
                            <a:schemeClr val="tx1"/>
                          </a:solidFill>
                          <a:effectLst/>
                          <a:latin typeface="+mn-lt"/>
                        </a:rPr>
                        <a:t> </a:t>
                      </a:r>
                      <a:r>
                        <a:rPr kumimoji="0" lang="en-US" sz="1400" b="0" i="0" u="none" strike="noStrike" cap="none" normalizeH="0" baseline="0" dirty="0">
                          <a:ln>
                            <a:noFill/>
                          </a:ln>
                          <a:solidFill>
                            <a:schemeClr val="tx1"/>
                          </a:solidFill>
                          <a:effectLst/>
                          <a:latin typeface="+mn-lt"/>
                        </a:rPr>
                        <a:t>L Modeling &amp; application generation in C++/JAVA</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Resolution Ltd.</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Xcase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Conceptual modeling up to code maintenance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177999">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Sybase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Enterprise Application Suite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 modeling, business logic modeling</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15964">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Visio</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Visio Enterprise</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itchFamily="2" charset="2"/>
                        <a:buNone/>
                        <a:tabLst/>
                      </a:pPr>
                      <a:r>
                        <a:rPr kumimoji="0" lang="en-US" sz="1400" b="0" i="0" u="none" strike="noStrike" cap="none" normalizeH="0" baseline="0" dirty="0">
                          <a:ln>
                            <a:noFill/>
                          </a:ln>
                          <a:solidFill>
                            <a:schemeClr val="tx1"/>
                          </a:solidFill>
                          <a:effectLst/>
                          <a:latin typeface="+mn-lt"/>
                        </a:rPr>
                        <a:t>Data modeling, design/reengineering Visual Basic/C++</a:t>
                      </a: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
        <p:nvSpPr>
          <p:cNvPr id="3" name="Text Placeholder 2"/>
          <p:cNvSpPr>
            <a:spLocks noGrp="1"/>
          </p:cNvSpPr>
          <p:nvPr>
            <p:ph type="body" idx="1"/>
          </p:nvPr>
        </p:nvSpPr>
        <p:spPr>
          <a:xfrm>
            <a:off x="457199" y="5989539"/>
            <a:ext cx="8218487" cy="406021"/>
          </a:xfrm>
        </p:spPr>
        <p:txBody>
          <a:bodyPr/>
          <a:lstStyle/>
          <a:p>
            <a:pPr marL="0" indent="0">
              <a:buNone/>
            </a:pPr>
            <a:r>
              <a:rPr lang="en-US" altLang="en-US" sz="1800" kern="1200" dirty="0">
                <a:latin typeface="+mn-lt"/>
                <a:ea typeface="ＭＳ Ｐゴシック" panose="020B0600070205080204" pitchFamily="-84" charset="-128"/>
              </a:rPr>
              <a:t>(Note: Not All May Be on the Market Now)</a:t>
            </a:r>
            <a:endParaRPr lang="en-IN" sz="1800" dirty="0">
              <a:latin typeface="+mn-lt"/>
            </a:endParaRPr>
          </a:p>
        </p:txBody>
      </p:sp>
    </p:spTree>
    <p:extLst>
      <p:ext uri="{BB962C8B-B14F-4D97-AF65-F5344CB8AC3E}">
        <p14:creationId xmlns:p14="http://schemas.microsoft.com/office/powerpoint/2010/main" val="1570657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8229600" cy="123107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itchFamily="-84" charset="-128"/>
              </a:rPr>
              <a:t>Extended Entity-Relationship (E</a:t>
            </a:r>
            <a:r>
              <a:rPr lang="en-US" altLang="en-US" sz="100" dirty="0">
                <a:latin typeface="Times New Roman" panose="02020603050405020304" pitchFamily="18" charset="0"/>
                <a:ea typeface="ＭＳ Ｐゴシック" pitchFamily="-84" charset="-128"/>
              </a:rPr>
              <a:t> </a:t>
            </a:r>
            <a:r>
              <a:rPr lang="en-US" altLang="en-US" dirty="0">
                <a:latin typeface="Times New Roman" panose="02020603050405020304" pitchFamily="18" charset="0"/>
                <a:ea typeface="ＭＳ Ｐゴシック" pitchFamily="-84" charset="-128"/>
              </a:rPr>
              <a:t>E</a:t>
            </a:r>
            <a:r>
              <a:rPr lang="en-US" altLang="en-US" sz="100" dirty="0">
                <a:latin typeface="Times New Roman" panose="02020603050405020304" pitchFamily="18" charset="0"/>
                <a:ea typeface="ＭＳ Ｐゴシック" pitchFamily="-84" charset="-128"/>
              </a:rPr>
              <a:t> </a:t>
            </a:r>
            <a:r>
              <a:rPr lang="en-US" altLang="en-US" dirty="0">
                <a:latin typeface="Times New Roman" panose="02020603050405020304" pitchFamily="18" charset="0"/>
                <a:ea typeface="ＭＳ Ｐゴシック" pitchFamily="-84" charset="-128"/>
              </a:rPr>
              <a:t>R) Model (in the Next Chapter)</a:t>
            </a:r>
          </a:p>
        </p:txBody>
      </p:sp>
      <p:sp>
        <p:nvSpPr>
          <p:cNvPr id="3" name="Text Placeholder 2"/>
          <p:cNvSpPr>
            <a:spLocks noGrp="1"/>
          </p:cNvSpPr>
          <p:nvPr>
            <p:ph type="body" idx="1"/>
          </p:nvPr>
        </p:nvSpPr>
        <p:spPr>
          <a:xfrm>
            <a:off x="457200" y="1600199"/>
            <a:ext cx="8229600" cy="3193152"/>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itchFamily="-84" charset="-128"/>
              </a:rPr>
              <a:t>The entity relationship model in its original form did not support the specialization and generalization abstractions</a:t>
            </a:r>
          </a:p>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itchFamily="-84" charset="-128"/>
              </a:rPr>
              <a:t>Next chapter illustrates how the E</a:t>
            </a:r>
            <a:r>
              <a:rPr lang="en-US" altLang="en-US" sz="100" dirty="0">
                <a:solidFill>
                  <a:srgbClr val="000000"/>
                </a:solidFill>
                <a:latin typeface="Arial (Body)"/>
                <a:ea typeface="ＭＳ Ｐゴシック" pitchFamily="-84" charset="-128"/>
              </a:rPr>
              <a:t> </a:t>
            </a:r>
            <a:r>
              <a:rPr lang="en-US" altLang="en-US" sz="2400" dirty="0">
                <a:solidFill>
                  <a:srgbClr val="000000"/>
                </a:solidFill>
                <a:latin typeface="Arial (Body)"/>
                <a:ea typeface="ＭＳ Ｐゴシック" pitchFamily="-84" charset="-128"/>
              </a:rPr>
              <a:t>R model can be extended with</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itchFamily="-84" charset="-128"/>
              </a:rPr>
              <a:t>Type-subtype and set-subset relationships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itchFamily="-84" charset="-128"/>
              </a:rPr>
              <a:t>Specialization/Generalization Hierarchies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itchFamily="-84" charset="-128"/>
              </a:rPr>
              <a:t>Notation to display them in E</a:t>
            </a:r>
            <a:r>
              <a:rPr lang="en-US" altLang="en-US" sz="100" dirty="0">
                <a:solidFill>
                  <a:srgbClr val="000000"/>
                </a:solidFill>
                <a:latin typeface="Arial (Body)"/>
                <a:ea typeface="ＭＳ Ｐゴシック" pitchFamily="-84" charset="-128"/>
              </a:rPr>
              <a:t> </a:t>
            </a:r>
            <a:r>
              <a:rPr lang="en-US" altLang="en-US" sz="2400" dirty="0">
                <a:solidFill>
                  <a:srgbClr val="000000"/>
                </a:solidFill>
                <a:latin typeface="Arial (Body)"/>
                <a:ea typeface="ＭＳ Ｐゴシック" pitchFamily="-84" charset="-128"/>
              </a:rPr>
              <a:t>E</a:t>
            </a:r>
            <a:r>
              <a:rPr lang="en-US" altLang="en-US" sz="100" dirty="0">
                <a:solidFill>
                  <a:srgbClr val="000000"/>
                </a:solidFill>
                <a:latin typeface="Arial (Body)"/>
                <a:ea typeface="ＭＳ Ｐゴシック" pitchFamily="-84" charset="-128"/>
              </a:rPr>
              <a:t> </a:t>
            </a:r>
            <a:r>
              <a:rPr lang="en-US" altLang="en-US" sz="2400" dirty="0">
                <a:solidFill>
                  <a:srgbClr val="000000"/>
                </a:solidFill>
                <a:latin typeface="Arial (Body)"/>
                <a:ea typeface="ＭＳ Ｐゴシック" pitchFamily="-84" charset="-128"/>
              </a:rPr>
              <a:t>R diagrams</a:t>
            </a:r>
          </a:p>
        </p:txBody>
      </p:sp>
    </p:spTree>
    <p:extLst>
      <p:ext uri="{BB962C8B-B14F-4D97-AF65-F5344CB8AC3E}">
        <p14:creationId xmlns:p14="http://schemas.microsoft.com/office/powerpoint/2010/main" val="397093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Example </a:t>
            </a:r>
            <a:r>
              <a:rPr lang="pt-BR" altLang="en-US" dirty="0">
                <a:latin typeface="Times New Roman" panose="02020603050405020304" pitchFamily="18" charset="0"/>
                <a:ea typeface="ＭＳ Ｐゴシック" panose="020B0600070205080204" pitchFamily="-84" charset="-128"/>
              </a:rPr>
              <a:t>COMPANY </a:t>
            </a:r>
            <a:r>
              <a:rPr lang="en-US" altLang="en-US" dirty="0">
                <a:latin typeface="Times New Roman" panose="02020603050405020304" pitchFamily="18" charset="0"/>
                <a:ea typeface="ＭＳ Ｐゴシック" panose="020B0600070205080204" pitchFamily="-84" charset="-128"/>
              </a:rPr>
              <a:t>Database</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401175"/>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We need to create a database schema design based on the following (simplified) </a:t>
            </a:r>
            <a:r>
              <a:rPr lang="en-US" altLang="en-US" sz="2400" b="1" dirty="0">
                <a:solidFill>
                  <a:srgbClr val="000000"/>
                </a:solidFill>
                <a:latin typeface="Arial (Body)"/>
                <a:ea typeface="ＭＳ Ｐゴシック" panose="020B0600070205080204" pitchFamily="-84" charset="-128"/>
              </a:rPr>
              <a:t>requirements</a:t>
            </a:r>
            <a:r>
              <a:rPr lang="en-US" altLang="en-US" sz="2400" dirty="0">
                <a:solidFill>
                  <a:srgbClr val="000000"/>
                </a:solidFill>
                <a:latin typeface="Arial (Body)"/>
                <a:ea typeface="ＭＳ Ｐゴシック" panose="020B0600070205080204" pitchFamily="-84" charset="-128"/>
              </a:rPr>
              <a:t> of the </a:t>
            </a:r>
            <a:r>
              <a:rPr lang="pt-BR" altLang="en-US" sz="2400" dirty="0">
                <a:solidFill>
                  <a:srgbClr val="000000"/>
                </a:solidFill>
                <a:latin typeface="Arial (Body)"/>
                <a:ea typeface="ＭＳ Ｐゴシック" panose="020B0600070205080204" pitchFamily="-84" charset="-128"/>
              </a:rPr>
              <a:t>COMPANY </a:t>
            </a:r>
            <a:r>
              <a:rPr lang="en-US" altLang="en-US" sz="2400" dirty="0">
                <a:solidFill>
                  <a:srgbClr val="000000"/>
                </a:solidFill>
                <a:latin typeface="Arial (Body)"/>
                <a:ea typeface="ＭＳ Ｐゴシック" panose="020B0600070205080204" pitchFamily="-84" charset="-128"/>
              </a:rPr>
              <a:t>Database:</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The company is organized into DEPARTMENTs. Each department has a name, number and an employee who </a:t>
            </a:r>
            <a:r>
              <a:rPr lang="en-US" altLang="en-US" sz="2400" b="1" dirty="0">
                <a:solidFill>
                  <a:srgbClr val="000000"/>
                </a:solidFill>
                <a:latin typeface="Arial (Body)"/>
                <a:ea typeface="ＭＳ Ｐゴシック" panose="020B0600070205080204" pitchFamily="-84" charset="-128"/>
              </a:rPr>
              <a:t>manages</a:t>
            </a:r>
            <a:r>
              <a:rPr lang="en-US" altLang="en-US" sz="2400" dirty="0">
                <a:solidFill>
                  <a:srgbClr val="000000"/>
                </a:solidFill>
                <a:latin typeface="Arial (Body)"/>
                <a:ea typeface="ＭＳ Ｐゴシック" panose="020B0600070205080204" pitchFamily="-84" charset="-128"/>
              </a:rPr>
              <a:t> the department. We keep track of the start date of the department manager. A department may have several locations.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Each department </a:t>
            </a:r>
            <a:r>
              <a:rPr lang="en-US" altLang="en-US" sz="2400" b="1" dirty="0">
                <a:solidFill>
                  <a:srgbClr val="000000"/>
                </a:solidFill>
                <a:latin typeface="Arial (Body)"/>
                <a:ea typeface="ＭＳ Ｐゴシック" panose="020B0600070205080204" pitchFamily="-84" charset="-128"/>
              </a:rPr>
              <a:t>controls</a:t>
            </a:r>
            <a:r>
              <a:rPr lang="en-US" altLang="en-US" sz="2400" dirty="0">
                <a:solidFill>
                  <a:srgbClr val="000000"/>
                </a:solidFill>
                <a:latin typeface="Arial (Body)"/>
                <a:ea typeface="ＭＳ Ｐゴシック" panose="020B0600070205080204" pitchFamily="-84" charset="-128"/>
              </a:rPr>
              <a:t> a number of PROJECTs. Each project has a unique name, unique number and is located at a single location.</a:t>
            </a:r>
          </a:p>
        </p:txBody>
      </p:sp>
    </p:spTree>
    <p:extLst>
      <p:ext uri="{BB962C8B-B14F-4D97-AF65-F5344CB8AC3E}">
        <p14:creationId xmlns:p14="http://schemas.microsoft.com/office/powerpoint/2010/main" val="117277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Example COMPANY Database</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562099"/>
            <a:ext cx="8229600" cy="4293453"/>
          </a:xfrm>
        </p:spPr>
        <p:txBody>
          <a:bodyPr wrap="square" lIns="91425" tIns="91425" rIns="91425" bIns="91425">
            <a:spAutoFit/>
          </a:bodyPr>
          <a:lstStyle/>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The database will store each </a:t>
            </a:r>
            <a:r>
              <a:rPr lang="pt-BR" altLang="en-US" sz="2200" dirty="0">
                <a:solidFill>
                  <a:srgbClr val="000000"/>
                </a:solidFill>
                <a:latin typeface="Arial (Body)"/>
                <a:ea typeface="ＭＳ Ｐゴシック" panose="020B0600070205080204" pitchFamily="-84" charset="-128"/>
              </a:rPr>
              <a:t>EMPLOYEE’s </a:t>
            </a:r>
            <a:r>
              <a:rPr lang="en-US" altLang="en-US" sz="2200" dirty="0">
                <a:solidFill>
                  <a:srgbClr val="000000"/>
                </a:solidFill>
                <a:latin typeface="Arial (Body)"/>
                <a:ea typeface="ＭＳ Ｐゴシック" panose="020B0600070205080204" pitchFamily="-84" charset="-128"/>
              </a:rPr>
              <a:t>social security number, address, salary, sex, and birthdate.</a:t>
            </a:r>
          </a:p>
          <a:p>
            <a:pPr lvl="2" fontAlgn="base">
              <a:spcAft>
                <a:spcPct val="0"/>
              </a:spcAft>
            </a:pPr>
            <a:r>
              <a:rPr lang="en-US" altLang="en-US" sz="2200" dirty="0">
                <a:solidFill>
                  <a:srgbClr val="000000"/>
                </a:solidFill>
                <a:latin typeface="Arial (Body)"/>
                <a:ea typeface="ＭＳ Ｐゴシック" panose="020B0600070205080204" pitchFamily="-84" charset="-128"/>
              </a:rPr>
              <a:t>Each employee </a:t>
            </a:r>
            <a:r>
              <a:rPr lang="en-US" altLang="en-US" sz="2200" b="1" dirty="0">
                <a:solidFill>
                  <a:srgbClr val="000000"/>
                </a:solidFill>
                <a:latin typeface="Arial (Body)"/>
                <a:ea typeface="ＭＳ Ｐゴシック" panose="020B0600070205080204" pitchFamily="-84" charset="-128"/>
              </a:rPr>
              <a:t>works for</a:t>
            </a:r>
            <a:r>
              <a:rPr lang="en-US" altLang="en-US" sz="2200" dirty="0">
                <a:solidFill>
                  <a:srgbClr val="000000"/>
                </a:solidFill>
                <a:latin typeface="Arial (Body)"/>
                <a:ea typeface="ＭＳ Ｐゴシック" panose="020B0600070205080204" pitchFamily="-84" charset="-128"/>
              </a:rPr>
              <a:t> one department but may </a:t>
            </a:r>
            <a:r>
              <a:rPr lang="en-US" altLang="en-US" sz="2200" b="1" dirty="0">
                <a:solidFill>
                  <a:srgbClr val="000000"/>
                </a:solidFill>
                <a:latin typeface="Arial (Body)"/>
                <a:ea typeface="ＭＳ Ｐゴシック" panose="020B0600070205080204" pitchFamily="-84" charset="-128"/>
              </a:rPr>
              <a:t>work on</a:t>
            </a:r>
            <a:r>
              <a:rPr lang="en-US" altLang="en-US" sz="2200" dirty="0">
                <a:solidFill>
                  <a:srgbClr val="000000"/>
                </a:solidFill>
                <a:latin typeface="Arial (Body)"/>
                <a:ea typeface="ＭＳ Ｐゴシック" panose="020B0600070205080204" pitchFamily="-84" charset="-128"/>
              </a:rPr>
              <a:t> several projects.</a:t>
            </a:r>
          </a:p>
          <a:p>
            <a:pPr lvl="2" fontAlgn="base">
              <a:spcAft>
                <a:spcPct val="0"/>
              </a:spcAft>
            </a:pPr>
            <a:r>
              <a:rPr lang="en-US" altLang="en-US" sz="2200" dirty="0">
                <a:solidFill>
                  <a:srgbClr val="000000"/>
                </a:solidFill>
                <a:latin typeface="Arial (Body)"/>
                <a:ea typeface="ＭＳ Ｐゴシック" panose="020B0600070205080204" pitchFamily="-84" charset="-128"/>
              </a:rPr>
              <a:t>The D</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B will keep track of the number of hours per week that an employee currently works on each project.</a:t>
            </a:r>
          </a:p>
          <a:p>
            <a:pPr lvl="2" fontAlgn="base">
              <a:spcAft>
                <a:spcPct val="0"/>
              </a:spcAft>
            </a:pPr>
            <a:r>
              <a:rPr lang="en-US" altLang="en-US" sz="2200" dirty="0">
                <a:solidFill>
                  <a:srgbClr val="000000"/>
                </a:solidFill>
                <a:latin typeface="Arial (Body)"/>
                <a:ea typeface="ＭＳ Ｐゴシック" panose="020B0600070205080204" pitchFamily="-84" charset="-128"/>
              </a:rPr>
              <a:t>It is required to keep track of the </a:t>
            </a:r>
            <a:r>
              <a:rPr lang="en-US" altLang="en-US" sz="2200" b="1" dirty="0">
                <a:solidFill>
                  <a:srgbClr val="000000"/>
                </a:solidFill>
                <a:latin typeface="Arial (Body)"/>
                <a:ea typeface="ＭＳ Ｐゴシック" panose="020B0600070205080204" pitchFamily="-84" charset="-128"/>
              </a:rPr>
              <a:t>direct supervisor</a:t>
            </a:r>
            <a:r>
              <a:rPr lang="en-US" altLang="en-US" sz="2200" dirty="0">
                <a:solidFill>
                  <a:srgbClr val="000000"/>
                </a:solidFill>
                <a:latin typeface="Arial (Body)"/>
                <a:ea typeface="ＭＳ Ｐゴシック" panose="020B0600070205080204" pitchFamily="-84" charset="-128"/>
              </a:rPr>
              <a:t> of each employee.</a:t>
            </a:r>
          </a:p>
          <a:p>
            <a:pPr marL="741553" lvl="1" indent="-284353" fontAlgn="base">
              <a:spcAft>
                <a:spcPct val="0"/>
              </a:spcAft>
              <a:buFont typeface="Arial" panose="020B0604020202020204" pitchFamily="34" charset="0"/>
              <a:buChar char="–"/>
            </a:pPr>
            <a:r>
              <a:rPr lang="en-US" altLang="en-US" sz="2200" dirty="0">
                <a:solidFill>
                  <a:srgbClr val="000000"/>
                </a:solidFill>
                <a:latin typeface="Arial (Body)"/>
                <a:ea typeface="ＭＳ Ｐゴシック" panose="020B0600070205080204" pitchFamily="-84" charset="-128"/>
              </a:rPr>
              <a:t>Each employee may </a:t>
            </a:r>
            <a:r>
              <a:rPr lang="en-US" altLang="en-US" sz="2200" b="1" dirty="0">
                <a:solidFill>
                  <a:srgbClr val="000000"/>
                </a:solidFill>
                <a:latin typeface="Arial (Body)"/>
                <a:ea typeface="ＭＳ Ｐゴシック" panose="020B0600070205080204" pitchFamily="-84" charset="-128"/>
              </a:rPr>
              <a:t>have</a:t>
            </a:r>
            <a:r>
              <a:rPr lang="en-US" altLang="en-US" sz="2200" dirty="0">
                <a:solidFill>
                  <a:srgbClr val="000000"/>
                </a:solidFill>
                <a:latin typeface="Arial (Body)"/>
                <a:ea typeface="ＭＳ Ｐゴシック" panose="020B0600070205080204" pitchFamily="-84" charset="-128"/>
              </a:rPr>
              <a:t> a number of DEPENDENTs.</a:t>
            </a:r>
          </a:p>
          <a:p>
            <a:pPr lvl="2" fontAlgn="base">
              <a:spcAft>
                <a:spcPct val="0"/>
              </a:spcAft>
            </a:pPr>
            <a:r>
              <a:rPr lang="en-US" altLang="en-US" sz="2200" dirty="0">
                <a:solidFill>
                  <a:srgbClr val="000000"/>
                </a:solidFill>
                <a:latin typeface="Arial (Body)"/>
                <a:ea typeface="ＭＳ Ｐゴシック" panose="020B0600070205080204" pitchFamily="-84" charset="-128"/>
              </a:rPr>
              <a:t>For each dependent, the D</a:t>
            </a:r>
            <a:r>
              <a:rPr lang="en-US" altLang="en-US" sz="100" dirty="0">
                <a:solidFill>
                  <a:srgbClr val="000000"/>
                </a:solidFill>
                <a:latin typeface="Arial (Body)"/>
                <a:ea typeface="ＭＳ Ｐゴシック" panose="020B0600070205080204" pitchFamily="-84" charset="-128"/>
              </a:rPr>
              <a:t> </a:t>
            </a:r>
            <a:r>
              <a:rPr lang="en-US" altLang="en-US" sz="2200" dirty="0">
                <a:solidFill>
                  <a:srgbClr val="000000"/>
                </a:solidFill>
                <a:latin typeface="Arial (Body)"/>
                <a:ea typeface="ＭＳ Ｐゴシック" panose="020B0600070205080204" pitchFamily="-84" charset="-128"/>
              </a:rPr>
              <a:t>B keeps a record of name, sex, birthdate, and relationship to the employee.</a:t>
            </a:r>
          </a:p>
        </p:txBody>
      </p:sp>
    </p:spTree>
    <p:extLst>
      <p:ext uri="{BB962C8B-B14F-4D97-AF65-F5344CB8AC3E}">
        <p14:creationId xmlns:p14="http://schemas.microsoft.com/office/powerpoint/2010/main" val="54719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ＭＳ Ｐゴシック" panose="020B0600070205080204" pitchFamily="-84" charset="-128"/>
              </a:rPr>
              <a:t>E</a:t>
            </a:r>
            <a:r>
              <a:rPr lang="en-US" altLang="en-US" sz="100" dirty="0">
                <a:latin typeface="Times New Roman" panose="02020603050405020304" pitchFamily="18" charset="0"/>
                <a:ea typeface="ＭＳ Ｐゴシック" panose="020B0600070205080204" pitchFamily="-84" charset="-128"/>
              </a:rPr>
              <a:t> </a:t>
            </a:r>
            <a:r>
              <a:rPr lang="en-US" altLang="en-US" dirty="0">
                <a:latin typeface="Times New Roman" panose="02020603050405020304" pitchFamily="18" charset="0"/>
                <a:ea typeface="ＭＳ Ｐゴシック" panose="020B0600070205080204" pitchFamily="-84" charset="-128"/>
              </a:rPr>
              <a:t>R Model Concepts</a:t>
            </a:r>
            <a:endParaRPr lang="en-US" altLang="en-US" sz="2000" b="0" dirty="0">
              <a:latin typeface="Times New Roman" panose="02020603050405020304" pitchFamily="18" charset="0"/>
              <a:ea typeface="ＭＳ Ｐゴシック" panose="020B0600070205080204" pitchFamily="-84" charset="-128"/>
            </a:endParaRPr>
          </a:p>
        </p:txBody>
      </p:sp>
      <p:sp>
        <p:nvSpPr>
          <p:cNvPr id="3" name="Text Placeholder 2"/>
          <p:cNvSpPr>
            <a:spLocks noGrp="1"/>
          </p:cNvSpPr>
          <p:nvPr>
            <p:ph type="body" idx="1"/>
          </p:nvPr>
        </p:nvSpPr>
        <p:spPr>
          <a:xfrm>
            <a:off x="457200" y="1600199"/>
            <a:ext cx="8229600" cy="4185731"/>
          </a:xfrm>
        </p:spPr>
        <p:txBody>
          <a:bodyPr wrap="square" lIns="91425" tIns="91425" rIns="91425" bIns="91425">
            <a:spAutoFit/>
          </a:bodyPr>
          <a:lstStyle/>
          <a:p>
            <a:pPr marL="255651" lvl="0" indent="-255651" fontAlgn="base">
              <a:spcAft>
                <a:spcPct val="0"/>
              </a:spcAft>
              <a:buFont typeface="Arial" panose="020B0604020202020204" pitchFamily="34" charset="0"/>
              <a:buChar char="•"/>
              <a:tabLst/>
            </a:pPr>
            <a:r>
              <a:rPr lang="en-US" altLang="en-US" sz="2400" dirty="0">
                <a:solidFill>
                  <a:srgbClr val="000000"/>
                </a:solidFill>
                <a:latin typeface="Arial (Body)"/>
                <a:ea typeface="ＭＳ Ｐゴシック" panose="020B0600070205080204" pitchFamily="-84" charset="-128"/>
              </a:rPr>
              <a:t>Entities and Attributes</a:t>
            </a: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Entity is a basic concept for the E</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R model. Entities are specific things or objects in the mini-world that are represented in the database.</a:t>
            </a:r>
          </a:p>
          <a:p>
            <a:pPr lvl="2" fontAlgn="base">
              <a:spcAft>
                <a:spcPct val="0"/>
              </a:spcAft>
            </a:pPr>
            <a:r>
              <a:rPr lang="en-US" altLang="en-US" sz="2400" dirty="0">
                <a:solidFill>
                  <a:srgbClr val="000000"/>
                </a:solidFill>
                <a:latin typeface="Arial (Body)"/>
                <a:ea typeface="ＭＳ Ｐゴシック" panose="020B0600070205080204" pitchFamily="-84" charset="-128"/>
              </a:rPr>
              <a:t>For example the </a:t>
            </a: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John Smith, the Research </a:t>
            </a:r>
            <a:r>
              <a:rPr lang="pt-BR" altLang="en-US" sz="2400" dirty="0">
                <a:solidFill>
                  <a:srgbClr val="000000"/>
                </a:solidFill>
                <a:latin typeface="Arial (Body)"/>
                <a:ea typeface="ＭＳ Ｐゴシック" panose="020B0600070205080204" pitchFamily="-84" charset="-128"/>
              </a:rPr>
              <a:t>DEPARTMENT</a:t>
            </a:r>
            <a:r>
              <a:rPr lang="en-US" altLang="en-US" sz="2400" dirty="0">
                <a:solidFill>
                  <a:srgbClr val="000000"/>
                </a:solidFill>
                <a:latin typeface="Arial (Body)"/>
                <a:ea typeface="ＭＳ Ｐゴシック" panose="020B0600070205080204" pitchFamily="-84" charset="-128"/>
              </a:rPr>
              <a:t>, the ProductX </a:t>
            </a:r>
            <a:r>
              <a:rPr lang="pt-BR" altLang="en-US" sz="2400" dirty="0">
                <a:solidFill>
                  <a:srgbClr val="000000"/>
                </a:solidFill>
                <a:latin typeface="Arial (Body)"/>
                <a:ea typeface="ＭＳ Ｐゴシック" panose="020B0600070205080204" pitchFamily="-84" charset="-128"/>
              </a:rPr>
              <a:t>PROJECT</a:t>
            </a:r>
            <a:endParaRPr lang="en-US" altLang="en-US" sz="2400" dirty="0">
              <a:solidFill>
                <a:srgbClr val="000000"/>
              </a:solidFill>
              <a:latin typeface="Arial (Body)"/>
              <a:ea typeface="ＭＳ Ｐゴシック" panose="020B0600070205080204" pitchFamily="-84" charset="-128"/>
            </a:endParaRPr>
          </a:p>
          <a:p>
            <a:pPr marL="741553" lvl="1" indent="-284353" fontAlgn="base">
              <a:spcAft>
                <a:spcPct val="0"/>
              </a:spcAft>
              <a:buFont typeface="Arial" panose="020B0604020202020204" pitchFamily="34" charset="0"/>
              <a:buChar char="–"/>
            </a:pPr>
            <a:r>
              <a:rPr lang="en-US" altLang="en-US" sz="2400" dirty="0">
                <a:solidFill>
                  <a:srgbClr val="000000"/>
                </a:solidFill>
                <a:latin typeface="Arial (Body)"/>
                <a:ea typeface="ＭＳ Ｐゴシック" panose="020B0600070205080204" pitchFamily="-84" charset="-128"/>
              </a:rPr>
              <a:t>Attributes are properties used to describe an entity.</a:t>
            </a:r>
          </a:p>
          <a:p>
            <a:pPr lvl="2" fontAlgn="base">
              <a:spcAft>
                <a:spcPct val="0"/>
              </a:spcAft>
            </a:pPr>
            <a:r>
              <a:rPr lang="en-US" altLang="en-US" sz="2400" dirty="0">
                <a:solidFill>
                  <a:srgbClr val="000000"/>
                </a:solidFill>
                <a:latin typeface="Arial (Body)"/>
                <a:ea typeface="ＭＳ Ｐゴシック" panose="020B0600070205080204" pitchFamily="-84" charset="-128"/>
              </a:rPr>
              <a:t>For example an </a:t>
            </a:r>
            <a:r>
              <a:rPr lang="pt-BR" altLang="en-US" sz="2400" dirty="0">
                <a:solidFill>
                  <a:srgbClr val="000000"/>
                </a:solidFill>
                <a:latin typeface="Arial (Body)"/>
                <a:ea typeface="ＭＳ Ｐゴシック" panose="020B0600070205080204" pitchFamily="-84" charset="-128"/>
              </a:rPr>
              <a:t>EMPLOYEE </a:t>
            </a:r>
            <a:r>
              <a:rPr lang="en-US" altLang="en-US" sz="2400" dirty="0">
                <a:solidFill>
                  <a:srgbClr val="000000"/>
                </a:solidFill>
                <a:latin typeface="Arial (Body)"/>
                <a:ea typeface="ＭＳ Ｐゴシック" panose="020B0600070205080204" pitchFamily="-84" charset="-128"/>
              </a:rPr>
              <a:t>entity may have the attributes Name, 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S</a:t>
            </a:r>
            <a:r>
              <a:rPr lang="en-US" altLang="en-US" sz="100" dirty="0">
                <a:solidFill>
                  <a:srgbClr val="000000"/>
                </a:solidFill>
                <a:latin typeface="Arial (Body)"/>
                <a:ea typeface="ＭＳ Ｐゴシック" panose="020B0600070205080204" pitchFamily="-84" charset="-128"/>
              </a:rPr>
              <a:t> </a:t>
            </a:r>
            <a:r>
              <a:rPr lang="en-US" altLang="en-US" sz="2400" dirty="0">
                <a:solidFill>
                  <a:srgbClr val="000000"/>
                </a:solidFill>
                <a:latin typeface="Arial (Body)"/>
                <a:ea typeface="ＭＳ Ｐゴシック" panose="020B0600070205080204" pitchFamily="-84" charset="-128"/>
              </a:rPr>
              <a:t>N, Address, Sex, BirthDate</a:t>
            </a:r>
          </a:p>
        </p:txBody>
      </p:sp>
    </p:spTree>
    <p:extLst>
      <p:ext uri="{BB962C8B-B14F-4D97-AF65-F5344CB8AC3E}">
        <p14:creationId xmlns:p14="http://schemas.microsoft.com/office/powerpoint/2010/main" val="143284498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8441</TotalTime>
  <Words>3886</Words>
  <Application>Microsoft Office PowerPoint</Application>
  <PresentationFormat>On-screen Show (4:3)</PresentationFormat>
  <Paragraphs>363</Paragraphs>
  <Slides>64</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75" baseType="lpstr">
      <vt:lpstr>ＭＳ Ｐゴシック</vt:lpstr>
      <vt:lpstr>Arial</vt:lpstr>
      <vt:lpstr>Arial (Body)</vt:lpstr>
      <vt:lpstr>Noto Sans Symbols</vt:lpstr>
      <vt:lpstr>Symbol</vt:lpstr>
      <vt:lpstr>Times New Roman</vt:lpstr>
      <vt:lpstr>Verdana</vt:lpstr>
      <vt:lpstr>Wingdings</vt:lpstr>
      <vt:lpstr>508 Lecture</vt:lpstr>
      <vt:lpstr>1_508 Lecture</vt:lpstr>
      <vt:lpstr>Equation</vt:lpstr>
      <vt:lpstr>Fundamentals of Database Systems</vt:lpstr>
      <vt:lpstr>Learning Objectives</vt:lpstr>
      <vt:lpstr>Overview of Database Design Process</vt:lpstr>
      <vt:lpstr>Overview of Database Design Process</vt:lpstr>
      <vt:lpstr>PowerPoint Presentation</vt:lpstr>
      <vt:lpstr>Methodologies for Conceptual Design</vt:lpstr>
      <vt:lpstr>Example COMPANY Database</vt:lpstr>
      <vt:lpstr>Example COMPANY Database</vt:lpstr>
      <vt:lpstr>E R Model Concepts</vt:lpstr>
      <vt:lpstr>E R Model Concepts</vt:lpstr>
      <vt:lpstr>Types of Attributes</vt:lpstr>
      <vt:lpstr>Types of Attributes</vt:lpstr>
      <vt:lpstr>Types of Attributes</vt:lpstr>
      <vt:lpstr>Example of a Composite Attribute</vt:lpstr>
      <vt:lpstr>Entity Types and Key Attributes</vt:lpstr>
      <vt:lpstr>Entity Types and Key Attributes</vt:lpstr>
      <vt:lpstr>Entity Set</vt:lpstr>
      <vt:lpstr>Value Sets (Domains) of Attributes</vt:lpstr>
      <vt:lpstr>Attributes and Value Sets</vt:lpstr>
      <vt:lpstr>Displaying An Entity Type</vt:lpstr>
      <vt:lpstr>Notation for E R Diagrams</vt:lpstr>
      <vt:lpstr>Entity Type CAR with Two Keys and a Corresponding Entity Set</vt:lpstr>
      <vt:lpstr>Initial Conceptual Design of Entity Types for the COMPANY Database Schema</vt:lpstr>
      <vt:lpstr>Initial Design of Entity Types: EMPLOYEE, DEPARTMENT, PROJECT, DEPENDENT</vt:lpstr>
      <vt:lpstr>Refining the Initial Design by Introducing Relationships</vt:lpstr>
      <vt:lpstr>Relationships and Relationship Types</vt:lpstr>
      <vt:lpstr>Relationship Instances of the WORKS_FOR N:1 relationship between EMPLOYEE and DEPARTMENT</vt:lpstr>
      <vt:lpstr>Relationship Instances of the M:N WORKS_ON Relationship between EMPLOYEE and PROJECT</vt:lpstr>
      <vt:lpstr>Relationship Type Versus Relationship Set</vt:lpstr>
      <vt:lpstr>Relationship Type Versus Relationship Set</vt:lpstr>
      <vt:lpstr>Refining the Company Database Schema by Introducing Relationships</vt:lpstr>
      <vt:lpstr>E R Diagram – Relationship Types Are: WORKS_FOR, MANAGES, WORKS_ON, CONTROLS, SUPERVISION, DEPENDENTS_OF</vt:lpstr>
      <vt:lpstr>Discussion on Relationship Types</vt:lpstr>
      <vt:lpstr>Constraints on Relationships</vt:lpstr>
      <vt:lpstr>Many-To-One (N : 1) Relationship</vt:lpstr>
      <vt:lpstr>Many-To-Many (M : N) Relationship</vt:lpstr>
      <vt:lpstr>Recursive Relationship Type</vt:lpstr>
      <vt:lpstr>Displaying a Recursive Relationship</vt:lpstr>
      <vt:lpstr>A Recursive Relationship Supervision`</vt:lpstr>
      <vt:lpstr>Recursive Relationship Type is: Supervision (Participation Role Names Are Shown)</vt:lpstr>
      <vt:lpstr>Weak Entity Types</vt:lpstr>
      <vt:lpstr>Weak Entity Types</vt:lpstr>
      <vt:lpstr>Attributes of Relationship Types</vt:lpstr>
      <vt:lpstr>Example Attribute of a Relationship Type: Hours of WORKS_ON</vt:lpstr>
      <vt:lpstr>Notation for Constraints on Relationships</vt:lpstr>
      <vt:lpstr>Alternative (Min, Max) Notation for Relationship Structural Constraints:</vt:lpstr>
      <vt:lpstr>Alternative (Min, Max) Notation for Relationship Structural Constraints:</vt:lpstr>
      <vt:lpstr>The (Min,Max) Notation for Relationship Constraints</vt:lpstr>
      <vt:lpstr>Company E R Schema Diagram Using (Min, Max) Notation</vt:lpstr>
      <vt:lpstr>Alternative Diagrammatic Notation</vt:lpstr>
      <vt:lpstr>Summary of Notation for E R Diagrams</vt:lpstr>
      <vt:lpstr>U M L Class Diagrams</vt:lpstr>
      <vt:lpstr>U M L Class Diagram for Company Database Schema</vt:lpstr>
      <vt:lpstr>Other Alternative Diagrammatic Notations</vt:lpstr>
      <vt:lpstr>Relationships of Higher Degree</vt:lpstr>
      <vt:lpstr>Discussion of N-Ary Relationships (n &gt; 2) </vt:lpstr>
      <vt:lpstr>Example of a Ternary Relationship</vt:lpstr>
      <vt:lpstr>Discussion of N-Ary Relationships (n &gt; 2) </vt:lpstr>
      <vt:lpstr>Another Example of a Ternary Relationship</vt:lpstr>
      <vt:lpstr>Another Example: A University Database</vt:lpstr>
      <vt:lpstr>Chapter Summary</vt:lpstr>
      <vt:lpstr>Data Modeling Tools (Additional Material )</vt:lpstr>
      <vt:lpstr>Some of the Automated Database Design Tools</vt:lpstr>
      <vt:lpstr>Extended Entity-Relationship (E E R) Model (in the Next Chapter)</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Eren, Canan</cp:lastModifiedBy>
  <cp:revision>790</cp:revision>
  <dcterms:modified xsi:type="dcterms:W3CDTF">2022-09-19T14:52:29Z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