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6" r:id="rId2"/>
    <p:sldId id="345" r:id="rId3"/>
    <p:sldId id="360" r:id="rId4"/>
    <p:sldId id="362" r:id="rId5"/>
    <p:sldId id="340" r:id="rId6"/>
    <p:sldId id="364" r:id="rId7"/>
    <p:sldId id="344" r:id="rId8"/>
    <p:sldId id="352" r:id="rId9"/>
    <p:sldId id="358" r:id="rId10"/>
    <p:sldId id="327" r:id="rId11"/>
    <p:sldId id="365" r:id="rId12"/>
    <p:sldId id="350" r:id="rId13"/>
    <p:sldId id="367" r:id="rId14"/>
    <p:sldId id="342" r:id="rId15"/>
    <p:sldId id="343" r:id="rId16"/>
    <p:sldId id="318" r:id="rId17"/>
    <p:sldId id="33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6A6A6"/>
    <a:srgbClr val="0065B1"/>
    <a:srgbClr val="FDBE7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2385" autoAdjust="0"/>
  </p:normalViewPr>
  <p:slideViewPr>
    <p:cSldViewPr snapToGrid="0">
      <p:cViewPr varScale="1">
        <p:scale>
          <a:sx n="82" d="100"/>
          <a:sy n="82" d="100"/>
        </p:scale>
        <p:origin x="10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8A8F3-A8DE-47F8-AD24-B10675B43EC9}" type="datetimeFigureOut">
              <a:rPr lang="ko-KR" altLang="en-US" smtClean="0"/>
              <a:t>2023-08-24(Thu)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0FDC-24AE-482B-823B-6790D8DED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30FDC-24AE-482B-823B-6790D8DED4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30FDC-24AE-482B-823B-6790D8DED4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1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0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11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27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6E74E868-8DA5-436D-8FC6-DFA907488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646BB5EC-262F-4DA8-87A3-A4955EAD7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646BB5EC-262F-4DA8-87A3-A4955EAD7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30FDC-24AE-482B-823B-6790D8DED4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2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30FDC-24AE-482B-823B-6790D8DED4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30FDC-24AE-482B-823B-6790D8DED4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10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30FDC-24AE-482B-823B-6790D8DED4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B463A9-676A-4802-A411-831727F2064D}"/>
              </a:ext>
            </a:extLst>
          </p:cNvPr>
          <p:cNvCxnSpPr/>
          <p:nvPr userDrawn="1"/>
        </p:nvCxnSpPr>
        <p:spPr>
          <a:xfrm>
            <a:off x="569436" y="1210197"/>
            <a:ext cx="9991288" cy="0"/>
          </a:xfrm>
          <a:prstGeom prst="line">
            <a:avLst/>
          </a:prstGeom>
          <a:ln w="38100">
            <a:solidFill>
              <a:srgbClr val="006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DEA1D6-7AE3-4A60-B466-AB6BF5A15A81}"/>
              </a:ext>
            </a:extLst>
          </p:cNvPr>
          <p:cNvSpPr/>
          <p:nvPr userDrawn="1"/>
        </p:nvSpPr>
        <p:spPr>
          <a:xfrm>
            <a:off x="4174539" y="2371466"/>
            <a:ext cx="3842921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i="1" dirty="0">
                <a:solidFill>
                  <a:srgbClr val="0065B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2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AA362D6-9999-4ED8-BEE3-7474F33007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/>
          <a:stretch/>
        </p:blipFill>
        <p:spPr>
          <a:xfrm>
            <a:off x="-1" y="6554699"/>
            <a:ext cx="12191999" cy="303300"/>
          </a:xfrm>
          <a:prstGeom prst="rect">
            <a:avLst/>
          </a:prstGeom>
        </p:spPr>
      </p:pic>
      <p:pic>
        <p:nvPicPr>
          <p:cNvPr id="7" name="그림 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5A4F43DE-FD99-4E14-B1FA-8016332329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245" y="6544912"/>
            <a:ext cx="886565" cy="303299"/>
          </a:xfrm>
          <a:prstGeom prst="rect">
            <a:avLst/>
          </a:prstGeom>
        </p:spPr>
      </p:pic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2F1CC503-38B0-4181-8CF3-B2F8E3D5DE79}"/>
              </a:ext>
            </a:extLst>
          </p:cNvPr>
          <p:cNvSpPr txBox="1">
            <a:spLocks/>
          </p:cNvSpPr>
          <p:nvPr userDrawn="1"/>
        </p:nvSpPr>
        <p:spPr>
          <a:xfrm>
            <a:off x="72190" y="6554699"/>
            <a:ext cx="385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A6A447-CE25-4272-8BB2-518A6DC63FD8}" type="slidenum">
              <a:rPr lang="ko-KR" altLang="en-US" sz="1000" smtClean="0">
                <a:solidFill>
                  <a:schemeClr val="bg1"/>
                </a:solidFill>
              </a:rPr>
              <a:pPr/>
              <a:t>‹#›</a:t>
            </a:fld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046A4-7018-4BB7-B8A3-F5E2A0FD646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414095" y="130559"/>
            <a:ext cx="1638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4">
            <a:extLst>
              <a:ext uri="{FF2B5EF4-FFF2-40B4-BE49-F238E27FC236}">
                <a16:creationId xmlns:a16="http://schemas.microsoft.com/office/drawing/2014/main" id="{A13A4D3A-8929-4C3F-A6D2-ADBAD26276D9}"/>
              </a:ext>
            </a:extLst>
          </p:cNvPr>
          <p:cNvCxnSpPr>
            <a:cxnSpLocks/>
          </p:cNvCxnSpPr>
          <p:nvPr/>
        </p:nvCxnSpPr>
        <p:spPr>
          <a:xfrm flipV="1">
            <a:off x="1965159" y="2742677"/>
            <a:ext cx="8606588" cy="7498"/>
          </a:xfrm>
          <a:prstGeom prst="line">
            <a:avLst/>
          </a:prstGeom>
          <a:ln w="38100">
            <a:solidFill>
              <a:srgbClr val="006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DA88F-20E9-4DC2-AB11-796CC01EF757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>
                <a:solidFill>
                  <a:srgbClr val="0065B1"/>
                </a:solidFill>
                <a:latin typeface="+mj-ea"/>
              </a:rPr>
              <a:t>Younghoon Na</a:t>
            </a:r>
          </a:p>
          <a:p>
            <a:pPr algn="r"/>
            <a:r>
              <a:rPr lang="en-US" altLang="ko-KR" b="1" dirty="0">
                <a:solidFill>
                  <a:srgbClr val="0065B1"/>
                </a:solidFill>
                <a:latin typeface="+mj-ea"/>
              </a:rPr>
              <a:t>Email : nayounghoon0223@gmail.com</a:t>
            </a:r>
          </a:p>
          <a:p>
            <a:pPr algn="r"/>
            <a:r>
              <a:rPr lang="en-US" altLang="ko-KR" b="1" dirty="0" err="1">
                <a:solidFill>
                  <a:srgbClr val="0065B1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65B1"/>
                </a:solidFill>
                <a:latin typeface="+mj-ea"/>
              </a:rPr>
              <a:t> : younghoonNa@github.com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D6FF621-2859-46F7-A257-3AE4BE8A3078}"/>
              </a:ext>
            </a:extLst>
          </p:cNvPr>
          <p:cNvSpPr txBox="1">
            <a:spLocks/>
          </p:cNvSpPr>
          <p:nvPr/>
        </p:nvSpPr>
        <p:spPr>
          <a:xfrm>
            <a:off x="1621967" y="1939803"/>
            <a:ext cx="9292972" cy="80287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en-US" b="1" dirty="0">
                <a:solidFill>
                  <a:srgbClr val="0065B1"/>
                </a:solidFill>
              </a:rPr>
              <a:t>DACON Building Segmentation</a:t>
            </a:r>
            <a:endParaRPr kumimoji="1" lang="ko-Kore-KR" altLang="en-US" b="1" dirty="0">
              <a:solidFill>
                <a:srgbClr val="0065B1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C745D570-7A6C-4B91-8C67-A5A7D16F90FF}"/>
              </a:ext>
            </a:extLst>
          </p:cNvPr>
          <p:cNvSpPr/>
          <p:nvPr/>
        </p:nvSpPr>
        <p:spPr>
          <a:xfrm>
            <a:off x="2185985" y="2829861"/>
            <a:ext cx="7820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65B1"/>
                </a:solidFill>
              </a:rPr>
              <a:t>Team – AIAC Lab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6223E2-00BF-4A75-9CB5-175FC1508364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Method2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A81316-EE68-4361-970E-BAEE9674E080}"/>
              </a:ext>
            </a:extLst>
          </p:cNvPr>
          <p:cNvSpPr/>
          <p:nvPr/>
        </p:nvSpPr>
        <p:spPr>
          <a:xfrm>
            <a:off x="543885" y="1778910"/>
            <a:ext cx="1147539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65B1"/>
                </a:solidFill>
              </a:rPr>
              <a:t>모폴로지 침식</a:t>
            </a:r>
            <a:r>
              <a:rPr lang="en-US" altLang="ko-KR" sz="1200" dirty="0">
                <a:solidFill>
                  <a:srgbClr val="0065B1"/>
                </a:solidFill>
              </a:rPr>
              <a:t>, </a:t>
            </a:r>
            <a:r>
              <a:rPr lang="ko-KR" altLang="en-US" sz="1200" dirty="0">
                <a:solidFill>
                  <a:srgbClr val="0065B1"/>
                </a:solidFill>
              </a:rPr>
              <a:t>팽창 기술을 활용하여 모델의 출력물의 구멍을 제거</a:t>
            </a:r>
            <a:endParaRPr lang="en-US" altLang="ko-KR" sz="1200" dirty="0">
              <a:solidFill>
                <a:srgbClr val="0065B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D31B49E-3FB5-45DC-AEA3-72AEBF64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67" y="3620378"/>
            <a:ext cx="4541927" cy="13389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A14264-7E6D-45A9-B7B2-CF56445C1623}"/>
              </a:ext>
            </a:extLst>
          </p:cNvPr>
          <p:cNvSpPr/>
          <p:nvPr/>
        </p:nvSpPr>
        <p:spPr>
          <a:xfrm>
            <a:off x="543885" y="1378800"/>
            <a:ext cx="844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모델의 출력 값을 확인했을 때</a:t>
            </a:r>
            <a:r>
              <a:rPr lang="en-US" altLang="ko-KR" sz="2000" b="1" dirty="0">
                <a:solidFill>
                  <a:srgbClr val="0065B1"/>
                </a:solidFill>
              </a:rPr>
              <a:t>, </a:t>
            </a:r>
            <a:r>
              <a:rPr lang="ko-KR" altLang="en-US" sz="2000" b="1" dirty="0">
                <a:solidFill>
                  <a:srgbClr val="0065B1"/>
                </a:solidFill>
              </a:rPr>
              <a:t>건물 내부가 비어 있는 출력 값이 발생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73B77-830F-413A-B650-1103EEB0FCF1}"/>
              </a:ext>
            </a:extLst>
          </p:cNvPr>
          <p:cNvSpPr txBox="1"/>
          <p:nvPr/>
        </p:nvSpPr>
        <p:spPr>
          <a:xfrm>
            <a:off x="1834779" y="3047550"/>
            <a:ext cx="29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65B1"/>
                </a:solidFill>
              </a:rPr>
              <a:t>모폴로지 닫힘 연산</a:t>
            </a:r>
            <a:r>
              <a:rPr lang="en-US" altLang="ko-KR" sz="1400" b="1" dirty="0">
                <a:solidFill>
                  <a:srgbClr val="0065B1"/>
                </a:solidFill>
              </a:rPr>
              <a:t> 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1D31E9-1EAD-44AC-A8CF-E9A7A50227DC}"/>
              </a:ext>
            </a:extLst>
          </p:cNvPr>
          <p:cNvSpPr txBox="1"/>
          <p:nvPr/>
        </p:nvSpPr>
        <p:spPr>
          <a:xfrm>
            <a:off x="7832296" y="3047550"/>
            <a:ext cx="29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65B1"/>
                </a:solidFill>
              </a:rPr>
              <a:t>적용 전과 적용 후</a:t>
            </a:r>
            <a:endParaRPr lang="ko-KR" altLang="en-US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777FFB-8292-4D45-93A3-1298AA5C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18" y="3429000"/>
            <a:ext cx="6093759" cy="23154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A7B32FF-EB83-4510-A933-6CDAF5E5FDC0}"/>
              </a:ext>
            </a:extLst>
          </p:cNvPr>
          <p:cNvSpPr/>
          <p:nvPr/>
        </p:nvSpPr>
        <p:spPr>
          <a:xfrm>
            <a:off x="756372" y="3307882"/>
            <a:ext cx="560717" cy="333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BAA1B8-4578-4722-A89C-6E80487D360D}"/>
              </a:ext>
            </a:extLst>
          </p:cNvPr>
          <p:cNvSpPr/>
          <p:nvPr/>
        </p:nvSpPr>
        <p:spPr>
          <a:xfrm>
            <a:off x="2038833" y="3670984"/>
            <a:ext cx="560717" cy="333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46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32067-C9CB-45CF-9B9D-1E20E6DDBE5A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Method3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1913E-4F2B-4B1D-B159-7A8B08009FD0}"/>
              </a:ext>
            </a:extLst>
          </p:cNvPr>
          <p:cNvSpPr/>
          <p:nvPr/>
        </p:nvSpPr>
        <p:spPr>
          <a:xfrm>
            <a:off x="543886" y="1782288"/>
            <a:ext cx="1147539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65B1"/>
                </a:solidFill>
              </a:rPr>
              <a:t>Cityscapes Dataset</a:t>
            </a:r>
            <a:r>
              <a:rPr lang="ko-KR" altLang="en-US" sz="1200" dirty="0">
                <a:solidFill>
                  <a:srgbClr val="0065B1"/>
                </a:solidFill>
              </a:rPr>
              <a:t>에서 </a:t>
            </a:r>
            <a:r>
              <a:rPr lang="en-US" altLang="ko-KR" sz="1200" dirty="0">
                <a:solidFill>
                  <a:srgbClr val="0065B1"/>
                </a:solidFill>
              </a:rPr>
              <a:t>1</a:t>
            </a:r>
            <a:r>
              <a:rPr lang="ko-KR" altLang="en-US" sz="1200" dirty="0">
                <a:solidFill>
                  <a:srgbClr val="0065B1"/>
                </a:solidFill>
              </a:rPr>
              <a:t>위를 달성한 방법론 </a:t>
            </a:r>
            <a:r>
              <a:rPr lang="en-US" altLang="ko-KR" sz="1200" dirty="0">
                <a:solidFill>
                  <a:srgbClr val="0065B1"/>
                </a:solidFill>
              </a:rPr>
              <a:t>Boundary Patch Neural Network</a:t>
            </a:r>
            <a:r>
              <a:rPr lang="ko-KR" altLang="en-US" sz="1200" dirty="0">
                <a:solidFill>
                  <a:srgbClr val="0065B1"/>
                </a:solidFill>
              </a:rPr>
              <a:t>의 방법론을 적용</a:t>
            </a:r>
            <a:endParaRPr lang="en-US" altLang="ko-KR" sz="1200" dirty="0">
              <a:solidFill>
                <a:srgbClr val="0065B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B13754-E476-4A9F-973E-9B80321AEDE4}"/>
              </a:ext>
            </a:extLst>
          </p:cNvPr>
          <p:cNvSpPr/>
          <p:nvPr/>
        </p:nvSpPr>
        <p:spPr>
          <a:xfrm>
            <a:off x="543886" y="1378800"/>
            <a:ext cx="793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건물의 경계선이 모호한 출력 발생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0A2BB-9FB7-42C2-843C-C54F3E1AB1E1}"/>
              </a:ext>
            </a:extLst>
          </p:cNvPr>
          <p:cNvSpPr txBox="1"/>
          <p:nvPr/>
        </p:nvSpPr>
        <p:spPr>
          <a:xfrm>
            <a:off x="7425685" y="2743578"/>
            <a:ext cx="4594743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sz="1400" dirty="0">
                <a:solidFill>
                  <a:srgbClr val="0070C0"/>
                </a:solidFill>
              </a:rPr>
              <a:t>모델의 출력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sz="1400" dirty="0">
                <a:solidFill>
                  <a:srgbClr val="0070C0"/>
                </a:solidFill>
              </a:rPr>
              <a:t>경계선을 기준으로 패치 생성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ko-KR" sz="1400" dirty="0">
                <a:solidFill>
                  <a:srgbClr val="0070C0"/>
                </a:solidFill>
              </a:rPr>
              <a:t>Non Maximum Suppression </a:t>
            </a:r>
            <a:r>
              <a:rPr lang="ko-KR" altLang="en-US" sz="1400" dirty="0">
                <a:solidFill>
                  <a:srgbClr val="0070C0"/>
                </a:solidFill>
              </a:rPr>
              <a:t>알고리즘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적용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sz="1400" dirty="0">
                <a:solidFill>
                  <a:srgbClr val="0070C0"/>
                </a:solidFill>
              </a:rPr>
              <a:t>모델의 </a:t>
            </a:r>
            <a:r>
              <a:rPr lang="en-US" altLang="ko-KR" sz="1400" dirty="0">
                <a:solidFill>
                  <a:srgbClr val="0070C0"/>
                </a:solidFill>
              </a:rPr>
              <a:t>Output</a:t>
            </a:r>
            <a:r>
              <a:rPr lang="ko-KR" altLang="en-US" sz="1400" dirty="0">
                <a:solidFill>
                  <a:srgbClr val="0070C0"/>
                </a:solidFill>
              </a:rPr>
              <a:t>과 실제 이미지의 경계선 비교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ko-KR" sz="1400" dirty="0">
                <a:solidFill>
                  <a:srgbClr val="0070C0"/>
                </a:solidFill>
              </a:rPr>
              <a:t>Refinement Network </a:t>
            </a:r>
            <a:r>
              <a:rPr lang="ko-KR" altLang="en-US" sz="1400" dirty="0">
                <a:solidFill>
                  <a:srgbClr val="0070C0"/>
                </a:solidFill>
              </a:rPr>
              <a:t>통과한</a:t>
            </a:r>
            <a:r>
              <a:rPr lang="en-US" altLang="ko-KR" sz="1400" dirty="0">
                <a:solidFill>
                  <a:srgbClr val="0070C0"/>
                </a:solidFill>
              </a:rPr>
              <a:t> Output</a:t>
            </a:r>
            <a:r>
              <a:rPr lang="ko-KR" altLang="en-US" sz="1400" dirty="0">
                <a:solidFill>
                  <a:srgbClr val="0070C0"/>
                </a:solidFill>
              </a:rPr>
              <a:t>과 정답 비교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F0E9B58-7629-42C8-A45A-FF2F8B2AF3FB}"/>
              </a:ext>
            </a:extLst>
          </p:cNvPr>
          <p:cNvGrpSpPr/>
          <p:nvPr/>
        </p:nvGrpSpPr>
        <p:grpSpPr>
          <a:xfrm>
            <a:off x="655522" y="3200362"/>
            <a:ext cx="780639" cy="568235"/>
            <a:chOff x="641425" y="3200362"/>
            <a:chExt cx="780639" cy="568235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98529EB4-6FE9-4FF0-AEE0-219B6D1B38A5}"/>
                </a:ext>
              </a:extLst>
            </p:cNvPr>
            <p:cNvGrpSpPr/>
            <p:nvPr/>
          </p:nvGrpSpPr>
          <p:grpSpPr>
            <a:xfrm>
              <a:off x="641425" y="3200362"/>
              <a:ext cx="780639" cy="568235"/>
              <a:chOff x="641425" y="3200362"/>
              <a:chExt cx="780639" cy="568235"/>
            </a:xfrm>
          </p:grpSpPr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013E3C93-F7C7-47D8-B620-EEF14EA08885}"/>
                  </a:ext>
                </a:extLst>
              </p:cNvPr>
              <p:cNvCxnSpPr/>
              <p:nvPr/>
            </p:nvCxnSpPr>
            <p:spPr>
              <a:xfrm flipV="1">
                <a:off x="641425" y="3499707"/>
                <a:ext cx="236780" cy="26889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0466DE0D-7CBA-4617-BF9F-BBF23E48444F}"/>
                  </a:ext>
                </a:extLst>
              </p:cNvPr>
              <p:cNvCxnSpPr/>
              <p:nvPr/>
            </p:nvCxnSpPr>
            <p:spPr>
              <a:xfrm flipV="1">
                <a:off x="731128" y="3499707"/>
                <a:ext cx="649594" cy="26889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모서리가 둥근 직사각형 9">
                <a:extLst>
                  <a:ext uri="{FF2B5EF4-FFF2-40B4-BE49-F238E27FC236}">
                    <a16:creationId xmlns:a16="http://schemas.microsoft.com/office/drawing/2014/main" id="{20EEC9B3-0192-4613-8BC3-8289096761E5}"/>
                  </a:ext>
                </a:extLst>
              </p:cNvPr>
              <p:cNvSpPr/>
              <p:nvPr/>
            </p:nvSpPr>
            <p:spPr>
              <a:xfrm>
                <a:off x="853212" y="3200362"/>
                <a:ext cx="568852" cy="3042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1" name="양쪽 모서리가 둥근 사각형 31">
              <a:extLst>
                <a:ext uri="{FF2B5EF4-FFF2-40B4-BE49-F238E27FC236}">
                  <a16:creationId xmlns:a16="http://schemas.microsoft.com/office/drawing/2014/main" id="{72501431-312C-448F-8FDE-02AA696CF178}"/>
                </a:ext>
              </a:extLst>
            </p:cNvPr>
            <p:cNvSpPr/>
            <p:nvPr/>
          </p:nvSpPr>
          <p:spPr>
            <a:xfrm rot="16200000">
              <a:off x="858639" y="3216712"/>
              <a:ext cx="291600" cy="277200"/>
            </a:xfrm>
            <a:prstGeom prst="round2SameRect">
              <a:avLst/>
            </a:prstGeom>
            <a:blipFill>
              <a:blip r:embed="rId4"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양쪽 모서리가 둥근 사각형 88">
              <a:extLst>
                <a:ext uri="{FF2B5EF4-FFF2-40B4-BE49-F238E27FC236}">
                  <a16:creationId xmlns:a16="http://schemas.microsoft.com/office/drawing/2014/main" id="{FB87DBF7-2F23-4D32-947C-967C8BCB1CB1}"/>
                </a:ext>
              </a:extLst>
            </p:cNvPr>
            <p:cNvSpPr/>
            <p:nvPr/>
          </p:nvSpPr>
          <p:spPr>
            <a:xfrm rot="5400000">
              <a:off x="1132824" y="3215969"/>
              <a:ext cx="291600" cy="277200"/>
            </a:xfrm>
            <a:prstGeom prst="round2SameRect">
              <a:avLst/>
            </a:prstGeom>
            <a:blipFill>
              <a:blip r:embed="rId5"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179610B9-EDAC-4C19-B9C1-81DBFBB9147A}"/>
              </a:ext>
            </a:extLst>
          </p:cNvPr>
          <p:cNvGrpSpPr/>
          <p:nvPr/>
        </p:nvGrpSpPr>
        <p:grpSpPr>
          <a:xfrm>
            <a:off x="653282" y="4804560"/>
            <a:ext cx="780639" cy="568235"/>
            <a:chOff x="641425" y="3200362"/>
            <a:chExt cx="780639" cy="568235"/>
          </a:xfrm>
        </p:grpSpPr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B46755B6-0C9D-4E95-A1E7-53806E098248}"/>
                </a:ext>
              </a:extLst>
            </p:cNvPr>
            <p:cNvGrpSpPr/>
            <p:nvPr/>
          </p:nvGrpSpPr>
          <p:grpSpPr>
            <a:xfrm>
              <a:off x="641425" y="3200362"/>
              <a:ext cx="780639" cy="568235"/>
              <a:chOff x="641425" y="3200362"/>
              <a:chExt cx="780639" cy="568235"/>
            </a:xfrm>
          </p:grpSpPr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2DA9C62-ADA6-4563-85C7-36DA8D0D90B3}"/>
                  </a:ext>
                </a:extLst>
              </p:cNvPr>
              <p:cNvCxnSpPr/>
              <p:nvPr/>
            </p:nvCxnSpPr>
            <p:spPr>
              <a:xfrm flipV="1">
                <a:off x="641425" y="3499707"/>
                <a:ext cx="236780" cy="26889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D8850AC4-9B9B-4888-B814-849039E189C3}"/>
                  </a:ext>
                </a:extLst>
              </p:cNvPr>
              <p:cNvCxnSpPr/>
              <p:nvPr/>
            </p:nvCxnSpPr>
            <p:spPr>
              <a:xfrm flipV="1">
                <a:off x="731128" y="3499707"/>
                <a:ext cx="649594" cy="26889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모서리가 둥근 직사각형 95">
                <a:extLst>
                  <a:ext uri="{FF2B5EF4-FFF2-40B4-BE49-F238E27FC236}">
                    <a16:creationId xmlns:a16="http://schemas.microsoft.com/office/drawing/2014/main" id="{CC714DBB-E273-4163-8A99-5054A42413F0}"/>
                  </a:ext>
                </a:extLst>
              </p:cNvPr>
              <p:cNvSpPr/>
              <p:nvPr/>
            </p:nvSpPr>
            <p:spPr>
              <a:xfrm>
                <a:off x="853212" y="3200362"/>
                <a:ext cx="568852" cy="3042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8" name="양쪽 모서리가 둥근 사각형 91">
              <a:extLst>
                <a:ext uri="{FF2B5EF4-FFF2-40B4-BE49-F238E27FC236}">
                  <a16:creationId xmlns:a16="http://schemas.microsoft.com/office/drawing/2014/main" id="{EA73FC3E-9FE9-4871-8067-0F420E8819C6}"/>
                </a:ext>
              </a:extLst>
            </p:cNvPr>
            <p:cNvSpPr/>
            <p:nvPr/>
          </p:nvSpPr>
          <p:spPr>
            <a:xfrm rot="16200000">
              <a:off x="858639" y="3216712"/>
              <a:ext cx="291600" cy="277200"/>
            </a:xfrm>
            <a:prstGeom prst="round2SameRect">
              <a:avLst/>
            </a:prstGeom>
            <a:blipFill>
              <a:blip r:embed="rId6"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양쪽 모서리가 둥근 사각형 92">
              <a:extLst>
                <a:ext uri="{FF2B5EF4-FFF2-40B4-BE49-F238E27FC236}">
                  <a16:creationId xmlns:a16="http://schemas.microsoft.com/office/drawing/2014/main" id="{A181C003-2823-4DA7-B7A2-BD2BB023BD03}"/>
                </a:ext>
              </a:extLst>
            </p:cNvPr>
            <p:cNvSpPr/>
            <p:nvPr/>
          </p:nvSpPr>
          <p:spPr>
            <a:xfrm rot="5400000">
              <a:off x="1132824" y="3215969"/>
              <a:ext cx="291600" cy="277200"/>
            </a:xfrm>
            <a:prstGeom prst="round2SameRect">
              <a:avLst/>
            </a:prstGeom>
            <a:blipFill>
              <a:blip r:embed="rId7"/>
              <a:stretch>
                <a:fillRect/>
              </a:stretch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7B45A9-3708-4EEA-B239-F215F8D12EC1}"/>
              </a:ext>
            </a:extLst>
          </p:cNvPr>
          <p:cNvSpPr txBox="1"/>
          <p:nvPr/>
        </p:nvSpPr>
        <p:spPr>
          <a:xfrm>
            <a:off x="2451099" y="5839168"/>
            <a:ext cx="22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8E47E-CF00-4B1F-9DC9-2F6C4DD0539F}"/>
              </a:ext>
            </a:extLst>
          </p:cNvPr>
          <p:cNvGrpSpPr/>
          <p:nvPr/>
        </p:nvGrpSpPr>
        <p:grpSpPr>
          <a:xfrm>
            <a:off x="200940" y="2303453"/>
            <a:ext cx="8990685" cy="4001246"/>
            <a:chOff x="200940" y="2303453"/>
            <a:chExt cx="8990685" cy="4001246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591BB5EF-FF47-4000-A599-E6FB36725F8B}"/>
                </a:ext>
              </a:extLst>
            </p:cNvPr>
            <p:cNvGrpSpPr/>
            <p:nvPr/>
          </p:nvGrpSpPr>
          <p:grpSpPr>
            <a:xfrm>
              <a:off x="200940" y="2303453"/>
              <a:ext cx="8990685" cy="4001246"/>
              <a:chOff x="200940" y="2303453"/>
              <a:chExt cx="8990685" cy="4001246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A556902A-CD25-4933-8B97-28EB79BA59AE}"/>
                  </a:ext>
                </a:extLst>
              </p:cNvPr>
              <p:cNvGrpSpPr/>
              <p:nvPr/>
            </p:nvGrpSpPr>
            <p:grpSpPr>
              <a:xfrm>
                <a:off x="343852" y="2467054"/>
                <a:ext cx="6743700" cy="3238500"/>
                <a:chOff x="343852" y="2467054"/>
                <a:chExt cx="6743700" cy="3238500"/>
              </a:xfrm>
            </p:grpSpPr>
            <p:pic>
              <p:nvPicPr>
                <p:cNvPr id="234" name="그림 233">
                  <a:extLst>
                    <a:ext uri="{FF2B5EF4-FFF2-40B4-BE49-F238E27FC236}">
                      <a16:creationId xmlns:a16="http://schemas.microsoft.com/office/drawing/2014/main" id="{0B38D557-AFAC-45B5-8DF7-35E07F2E2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852" y="2467054"/>
                  <a:ext cx="6743700" cy="3238500"/>
                </a:xfrm>
                <a:prstGeom prst="rect">
                  <a:avLst/>
                </a:prstGeom>
              </p:spPr>
            </p:pic>
            <p:pic>
              <p:nvPicPr>
                <p:cNvPr id="235" name="그림 234">
                  <a:extLst>
                    <a:ext uri="{FF2B5EF4-FFF2-40B4-BE49-F238E27FC236}">
                      <a16:creationId xmlns:a16="http://schemas.microsoft.com/office/drawing/2014/main" id="{044BD1FE-89AB-490B-9582-F1DEB7CE4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48075" y="4152334"/>
                  <a:ext cx="356090" cy="358315"/>
                </a:xfrm>
                <a:prstGeom prst="rect">
                  <a:avLst/>
                </a:prstGeom>
              </p:spPr>
            </p:pic>
            <p:pic>
              <p:nvPicPr>
                <p:cNvPr id="236" name="그림 235">
                  <a:extLst>
                    <a:ext uri="{FF2B5EF4-FFF2-40B4-BE49-F238E27FC236}">
                      <a16:creationId xmlns:a16="http://schemas.microsoft.com/office/drawing/2014/main" id="{E69AF840-F8FF-4880-B827-B9E55C418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4077" y="4149327"/>
                  <a:ext cx="355578" cy="358314"/>
                </a:xfrm>
                <a:prstGeom prst="rect">
                  <a:avLst/>
                </a:prstGeom>
              </p:spPr>
            </p:pic>
            <p:pic>
              <p:nvPicPr>
                <p:cNvPr id="237" name="그림 236">
                  <a:extLst>
                    <a:ext uri="{FF2B5EF4-FFF2-40B4-BE49-F238E27FC236}">
                      <a16:creationId xmlns:a16="http://schemas.microsoft.com/office/drawing/2014/main" id="{E78A7747-6ED5-4845-9780-3E5F8F7A3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7498" y="4152334"/>
                  <a:ext cx="355600" cy="358315"/>
                </a:xfrm>
                <a:prstGeom prst="rect">
                  <a:avLst/>
                </a:prstGeom>
              </p:spPr>
            </p:pic>
            <p:pic>
              <p:nvPicPr>
                <p:cNvPr id="238" name="그림 237">
                  <a:extLst>
                    <a:ext uri="{FF2B5EF4-FFF2-40B4-BE49-F238E27FC236}">
                      <a16:creationId xmlns:a16="http://schemas.microsoft.com/office/drawing/2014/main" id="{A1344B95-9840-43B8-8AC1-0C213B4566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8075" y="4558811"/>
                  <a:ext cx="356090" cy="359878"/>
                </a:xfrm>
                <a:prstGeom prst="rect">
                  <a:avLst/>
                </a:prstGeom>
              </p:spPr>
            </p:pic>
            <p:pic>
              <p:nvPicPr>
                <p:cNvPr id="239" name="그림 238">
                  <a:extLst>
                    <a:ext uri="{FF2B5EF4-FFF2-40B4-BE49-F238E27FC236}">
                      <a16:creationId xmlns:a16="http://schemas.microsoft.com/office/drawing/2014/main" id="{07457715-93BA-4F04-B6AE-B2D253CEC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7498" y="4558811"/>
                  <a:ext cx="359878" cy="359878"/>
                </a:xfrm>
                <a:prstGeom prst="rect">
                  <a:avLst/>
                </a:prstGeom>
              </p:spPr>
            </p:pic>
            <p:pic>
              <p:nvPicPr>
                <p:cNvPr id="240" name="그림 239">
                  <a:extLst>
                    <a:ext uri="{FF2B5EF4-FFF2-40B4-BE49-F238E27FC236}">
                      <a16:creationId xmlns:a16="http://schemas.microsoft.com/office/drawing/2014/main" id="{F5867D25-EA73-4ED0-9467-F2F3BA3F05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24077" y="4557151"/>
                  <a:ext cx="357355" cy="364958"/>
                </a:xfrm>
                <a:prstGeom prst="rect">
                  <a:avLst/>
                </a:prstGeom>
              </p:spPr>
            </p:pic>
            <p:pic>
              <p:nvPicPr>
                <p:cNvPr id="241" name="그림 240">
                  <a:extLst>
                    <a:ext uri="{FF2B5EF4-FFF2-40B4-BE49-F238E27FC236}">
                      <a16:creationId xmlns:a16="http://schemas.microsoft.com/office/drawing/2014/main" id="{95F3740A-28BE-496B-88F5-66BBB9A0B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8075" y="5130247"/>
                  <a:ext cx="356090" cy="363748"/>
                </a:xfrm>
                <a:prstGeom prst="rect">
                  <a:avLst/>
                </a:prstGeom>
              </p:spPr>
            </p:pic>
            <p:pic>
              <p:nvPicPr>
                <p:cNvPr id="242" name="그림 241">
                  <a:extLst>
                    <a:ext uri="{FF2B5EF4-FFF2-40B4-BE49-F238E27FC236}">
                      <a16:creationId xmlns:a16="http://schemas.microsoft.com/office/drawing/2014/main" id="{3A9F8D3B-BFC3-4425-95F8-8997A467D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24077" y="5130247"/>
                  <a:ext cx="356009" cy="363748"/>
                </a:xfrm>
                <a:prstGeom prst="rect">
                  <a:avLst/>
                </a:prstGeom>
              </p:spPr>
            </p:pic>
            <p:pic>
              <p:nvPicPr>
                <p:cNvPr id="243" name="그림 242">
                  <a:extLst>
                    <a:ext uri="{FF2B5EF4-FFF2-40B4-BE49-F238E27FC236}">
                      <a16:creationId xmlns:a16="http://schemas.microsoft.com/office/drawing/2014/main" id="{BE174660-867B-4630-9739-41EE389D5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8616" y="5130247"/>
                  <a:ext cx="363749" cy="363749"/>
                </a:xfrm>
                <a:prstGeom prst="rect">
                  <a:avLst/>
                </a:prstGeom>
              </p:spPr>
            </p:pic>
            <p:pic>
              <p:nvPicPr>
                <p:cNvPr id="244" name="그림 243">
                  <a:extLst>
                    <a:ext uri="{FF2B5EF4-FFF2-40B4-BE49-F238E27FC236}">
                      <a16:creationId xmlns:a16="http://schemas.microsoft.com/office/drawing/2014/main" id="{B445AA54-0515-4B11-9DE2-D8F92F913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6758" y="2618021"/>
                  <a:ext cx="1155686" cy="1155686"/>
                </a:xfrm>
                <a:prstGeom prst="rect">
                  <a:avLst/>
                </a:prstGeom>
              </p:spPr>
            </p:pic>
            <p:pic>
              <p:nvPicPr>
                <p:cNvPr id="245" name="그림 244">
                  <a:extLst>
                    <a:ext uri="{FF2B5EF4-FFF2-40B4-BE49-F238E27FC236}">
                      <a16:creationId xmlns:a16="http://schemas.microsoft.com/office/drawing/2014/main" id="{BAFF454A-504D-4B52-A191-505BB466DC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3822" y="2616946"/>
                  <a:ext cx="1161176" cy="1156761"/>
                </a:xfrm>
                <a:prstGeom prst="rect">
                  <a:avLst/>
                </a:prstGeom>
              </p:spPr>
            </p:pic>
            <p:pic>
              <p:nvPicPr>
                <p:cNvPr id="246" name="그림 245">
                  <a:extLst>
                    <a:ext uri="{FF2B5EF4-FFF2-40B4-BE49-F238E27FC236}">
                      <a16:creationId xmlns:a16="http://schemas.microsoft.com/office/drawing/2014/main" id="{71FCD10C-5627-48D0-9667-7210C9A52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7864" y="2613733"/>
                  <a:ext cx="1166254" cy="1163293"/>
                </a:xfrm>
                <a:prstGeom prst="rect">
                  <a:avLst/>
                </a:prstGeom>
              </p:spPr>
            </p:pic>
            <p:pic>
              <p:nvPicPr>
                <p:cNvPr id="247" name="그림 246">
                  <a:extLst>
                    <a:ext uri="{FF2B5EF4-FFF2-40B4-BE49-F238E27FC236}">
                      <a16:creationId xmlns:a16="http://schemas.microsoft.com/office/drawing/2014/main" id="{E973C50D-9BF0-4583-A559-AD2577928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6545" y="4233488"/>
                  <a:ext cx="1145899" cy="1145899"/>
                </a:xfrm>
                <a:prstGeom prst="rect">
                  <a:avLst/>
                </a:prstGeom>
              </p:spPr>
            </p:pic>
            <p:pic>
              <p:nvPicPr>
                <p:cNvPr id="248" name="그림 247">
                  <a:extLst>
                    <a:ext uri="{FF2B5EF4-FFF2-40B4-BE49-F238E27FC236}">
                      <a16:creationId xmlns:a16="http://schemas.microsoft.com/office/drawing/2014/main" id="{E8CD5C6F-4860-495F-BF8C-BD0F9B69F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61188" y="4149327"/>
                  <a:ext cx="352800" cy="361846"/>
                </a:xfrm>
                <a:prstGeom prst="rect">
                  <a:avLst/>
                </a:prstGeom>
              </p:spPr>
            </p:pic>
          </p:grp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B2615F0E-3F84-46FA-AB90-6FE4FD6053C4}"/>
                  </a:ext>
                </a:extLst>
              </p:cNvPr>
              <p:cNvSpPr/>
              <p:nvPr/>
            </p:nvSpPr>
            <p:spPr>
              <a:xfrm>
                <a:off x="6166548" y="3778296"/>
                <a:ext cx="775854" cy="1262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C624D9D-1377-4C69-9299-B654211BA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1188" y="4559248"/>
                <a:ext cx="352800" cy="357536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E286F5B4-F223-472A-8B4C-6560D3794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61188" y="5130247"/>
                <a:ext cx="352800" cy="355922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E9508326-5F12-48A8-BA66-AA074DFBC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0526" y="4739762"/>
                <a:ext cx="438150" cy="13335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F6D7900-09C3-4D2F-A218-DF47D7582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0623" y="5486169"/>
                <a:ext cx="266700" cy="180975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CCA0F65-5E6B-4E50-9F48-A5BD3FC84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8168" y="5410543"/>
                <a:ext cx="600075" cy="428625"/>
              </a:xfrm>
              <a:prstGeom prst="rect">
                <a:avLst/>
              </a:prstGeom>
            </p:spPr>
          </p:pic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D53CA553-57AF-4428-8727-362EB28B78DE}"/>
                  </a:ext>
                </a:extLst>
              </p:cNvPr>
              <p:cNvSpPr/>
              <p:nvPr/>
            </p:nvSpPr>
            <p:spPr>
              <a:xfrm>
                <a:off x="4508375" y="2757792"/>
                <a:ext cx="1132076" cy="944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4B7C6FC6-D19D-46E3-9570-7D3BA1E79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0526" y="3181350"/>
                <a:ext cx="74777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71FEB32-6824-489A-9104-A1234B1B9A94}"/>
                  </a:ext>
                </a:extLst>
              </p:cNvPr>
              <p:cNvSpPr/>
              <p:nvPr/>
            </p:nvSpPr>
            <p:spPr>
              <a:xfrm>
                <a:off x="1668274" y="2694884"/>
                <a:ext cx="1132076" cy="944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90" name="직선 화살표 연결선 189">
                <a:extLst>
                  <a:ext uri="{FF2B5EF4-FFF2-40B4-BE49-F238E27FC236}">
                    <a16:creationId xmlns:a16="http://schemas.microsoft.com/office/drawing/2014/main" id="{B9484DC9-37AF-4058-9842-9FE47A2EE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550" y="3181350"/>
                <a:ext cx="6921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>
                <a:extLst>
                  <a:ext uri="{FF2B5EF4-FFF2-40B4-BE49-F238E27FC236}">
                    <a16:creationId xmlns:a16="http://schemas.microsoft.com/office/drawing/2014/main" id="{0E6AEED0-2246-4592-B212-A05C0A2B95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1008" y="4811675"/>
                <a:ext cx="438150" cy="18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C42B193-5314-49EE-A829-8DB0106F93CF}"/>
                  </a:ext>
                </a:extLst>
              </p:cNvPr>
              <p:cNvSpPr/>
              <p:nvPr/>
            </p:nvSpPr>
            <p:spPr>
              <a:xfrm>
                <a:off x="1660463" y="4204213"/>
                <a:ext cx="843524" cy="1262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EA738E51-2E45-4A06-BDA7-06D18CD09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8274" y="4781044"/>
                <a:ext cx="7828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E64AD99-B915-454F-80A2-FDE5591B9F9C}"/>
                  </a:ext>
                </a:extLst>
              </p:cNvPr>
              <p:cNvSpPr txBox="1"/>
              <p:nvPr/>
            </p:nvSpPr>
            <p:spPr>
              <a:xfrm>
                <a:off x="1985861" y="3079203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Proposal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5897783-3C47-4D11-94FC-02B2A240A742}"/>
                  </a:ext>
                </a:extLst>
              </p:cNvPr>
              <p:cNvSpPr txBox="1"/>
              <p:nvPr/>
            </p:nvSpPr>
            <p:spPr>
              <a:xfrm>
                <a:off x="6169160" y="4435228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Crop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B13E2AA-ED06-41C7-B398-B3E3BC66F343}"/>
                  </a:ext>
                </a:extLst>
              </p:cNvPr>
              <p:cNvSpPr txBox="1"/>
              <p:nvPr/>
            </p:nvSpPr>
            <p:spPr>
              <a:xfrm>
                <a:off x="2078340" y="2846462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Patch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95582A3-74FE-453A-9136-A7F284A82C74}"/>
                  </a:ext>
                </a:extLst>
              </p:cNvPr>
              <p:cNvSpPr txBox="1"/>
              <p:nvPr/>
            </p:nvSpPr>
            <p:spPr>
              <a:xfrm>
                <a:off x="4825255" y="2861450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NMS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48A39C7D-9ED5-418F-AD93-3AC1055FB17A}"/>
                  </a:ext>
                </a:extLst>
              </p:cNvPr>
              <p:cNvSpPr txBox="1"/>
              <p:nvPr/>
            </p:nvSpPr>
            <p:spPr>
              <a:xfrm>
                <a:off x="4743315" y="3083428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Filtered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726EC21F-45F8-4DBB-BCA8-49DB754EE793}"/>
                  </a:ext>
                </a:extLst>
              </p:cNvPr>
              <p:cNvSpPr/>
              <p:nvPr/>
            </p:nvSpPr>
            <p:spPr>
              <a:xfrm>
                <a:off x="482170" y="3803909"/>
                <a:ext cx="6299629" cy="327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CD8B8CDB-E295-4559-B28C-22A83481C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850" y="3816350"/>
                <a:ext cx="0" cy="176400"/>
              </a:xfrm>
              <a:prstGeom prst="line">
                <a:avLst/>
              </a:prstGeom>
              <a:ln w="25400">
                <a:solidFill>
                  <a:schemeClr val="tx1">
                    <a:alpha val="9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FEEC5E53-3534-46A8-B5D3-79A4A3CC8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850" y="3981450"/>
                <a:ext cx="5776708" cy="0"/>
              </a:xfrm>
              <a:prstGeom prst="line">
                <a:avLst/>
              </a:prstGeom>
              <a:ln w="25400">
                <a:solidFill>
                  <a:schemeClr val="tx1">
                    <a:alpha val="9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EF9C020-2BB8-47EF-AC77-9842165F81A0}"/>
                  </a:ext>
                </a:extLst>
              </p:cNvPr>
              <p:cNvSpPr txBox="1"/>
              <p:nvPr/>
            </p:nvSpPr>
            <p:spPr>
              <a:xfrm>
                <a:off x="1656320" y="4449644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Reassemble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8E68582-F818-4E4E-97B9-B487DE96A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108" y="3825875"/>
                <a:ext cx="11413" cy="993101"/>
              </a:xfrm>
              <a:prstGeom prst="line">
                <a:avLst/>
              </a:prstGeom>
              <a:ln w="25400">
                <a:solidFill>
                  <a:schemeClr val="tx1">
                    <a:alpha val="9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9B31A42D-EBE8-48CE-BF06-E9E442B96D81}"/>
                  </a:ext>
                </a:extLst>
              </p:cNvPr>
              <p:cNvSpPr/>
              <p:nvPr/>
            </p:nvSpPr>
            <p:spPr>
              <a:xfrm>
                <a:off x="200940" y="5381053"/>
                <a:ext cx="2140002" cy="378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20FF80F-ADEC-499F-9BBB-6CF08BA38850}"/>
                  </a:ext>
                </a:extLst>
              </p:cNvPr>
              <p:cNvSpPr/>
              <p:nvPr/>
            </p:nvSpPr>
            <p:spPr>
              <a:xfrm>
                <a:off x="4683161" y="4549782"/>
                <a:ext cx="579359" cy="378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F69286F1-E14D-4033-91F5-31CA74156CB0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>
              <a:xfrm flipH="1">
                <a:off x="4700526" y="4804560"/>
                <a:ext cx="438150" cy="18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C90537C-9191-4647-B051-E832BC81599A}"/>
                  </a:ext>
                </a:extLst>
              </p:cNvPr>
              <p:cNvSpPr txBox="1"/>
              <p:nvPr/>
            </p:nvSpPr>
            <p:spPr>
              <a:xfrm>
                <a:off x="4621727" y="4466119"/>
                <a:ext cx="640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Concat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B2FBF59D-2B70-443B-96F0-AF224960AE17}"/>
                  </a:ext>
                </a:extLst>
              </p:cNvPr>
              <p:cNvSpPr/>
              <p:nvPr/>
            </p:nvSpPr>
            <p:spPr>
              <a:xfrm>
                <a:off x="5215612" y="4935403"/>
                <a:ext cx="991746" cy="170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E1FA0E7F-F43A-4241-8C2B-1F3B4530F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465100" y="4923893"/>
                    <a:ext cx="10259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E1FA0E7F-F43A-4241-8C2B-1F3B4530F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5100" y="4923893"/>
                    <a:ext cx="102592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500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7F6A79D-7B69-4226-9926-6713C210E972}"/>
                      </a:ext>
                    </a:extLst>
                  </p:cNvPr>
                  <p:cNvSpPr txBox="1"/>
                  <p:nvPr/>
                </p:nvSpPr>
                <p:spPr>
                  <a:xfrm>
                    <a:off x="5869076" y="4923893"/>
                    <a:ext cx="10259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7F6A79D-7B69-4226-9926-6713C210E9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9076" y="4923893"/>
                    <a:ext cx="102592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3529" r="-1764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A86D21F-2ADA-49C4-8102-F08815CE78D7}"/>
                  </a:ext>
                </a:extLst>
              </p:cNvPr>
              <p:cNvSpPr/>
              <p:nvPr/>
            </p:nvSpPr>
            <p:spPr>
              <a:xfrm>
                <a:off x="2458885" y="4941797"/>
                <a:ext cx="991746" cy="170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5C6B8F4C-29B4-4D61-AED1-677AA0EB34EB}"/>
                      </a:ext>
                    </a:extLst>
                  </p:cNvPr>
                  <p:cNvSpPr txBox="1"/>
                  <p:nvPr/>
                </p:nvSpPr>
                <p:spPr>
                  <a:xfrm>
                    <a:off x="3153320" y="4930729"/>
                    <a:ext cx="10259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5C6B8F4C-29B4-4D61-AED1-677AA0EB34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3320" y="4930729"/>
                    <a:ext cx="102592" cy="18466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3529" r="-1764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CE42CF23-E820-4857-86AC-C14C9A29373F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875" y="3276084"/>
                    <a:ext cx="61277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8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800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CE42CF23-E820-4857-86AC-C14C9A2937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3875" y="3276084"/>
                    <a:ext cx="6127750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1E992AB-9756-44D2-92A7-B105D662EFC2}"/>
                  </a:ext>
                </a:extLst>
              </p:cNvPr>
              <p:cNvSpPr/>
              <p:nvPr/>
            </p:nvSpPr>
            <p:spPr>
              <a:xfrm>
                <a:off x="654614" y="2380149"/>
                <a:ext cx="843524" cy="23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5F4BE03-EDD3-499A-AB0A-817D55D3029C}"/>
                  </a:ext>
                </a:extLst>
              </p:cNvPr>
              <p:cNvSpPr txBox="1"/>
              <p:nvPr/>
            </p:nvSpPr>
            <p:spPr>
              <a:xfrm>
                <a:off x="777523" y="2310451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(a)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727CE5B2-C444-4BCD-B457-FA716F8ABC9F}"/>
                  </a:ext>
                </a:extLst>
              </p:cNvPr>
              <p:cNvSpPr/>
              <p:nvPr/>
            </p:nvSpPr>
            <p:spPr>
              <a:xfrm>
                <a:off x="3293940" y="2361061"/>
                <a:ext cx="843524" cy="23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C6D9E32-A74C-4876-A7AD-7A32B47FCC6E}"/>
                  </a:ext>
                </a:extLst>
              </p:cNvPr>
              <p:cNvSpPr txBox="1"/>
              <p:nvPr/>
            </p:nvSpPr>
            <p:spPr>
              <a:xfrm>
                <a:off x="3532889" y="2303453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(b)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985655D-13EB-475E-B536-147BEAF41AFB}"/>
                  </a:ext>
                </a:extLst>
              </p:cNvPr>
              <p:cNvSpPr/>
              <p:nvPr/>
            </p:nvSpPr>
            <p:spPr>
              <a:xfrm>
                <a:off x="5992940" y="2367693"/>
                <a:ext cx="843524" cy="23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976DFCC-0051-4D49-A62F-0BA7E9C19EF1}"/>
                  </a:ext>
                </a:extLst>
              </p:cNvPr>
              <p:cNvSpPr txBox="1"/>
              <p:nvPr/>
            </p:nvSpPr>
            <p:spPr>
              <a:xfrm>
                <a:off x="6281632" y="2303453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(c)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F6F70F6-A2FC-47B2-9BCC-31FC70FD9CA0}"/>
                  </a:ext>
                </a:extLst>
              </p:cNvPr>
              <p:cNvSpPr/>
              <p:nvPr/>
            </p:nvSpPr>
            <p:spPr>
              <a:xfrm>
                <a:off x="2418909" y="5499553"/>
                <a:ext cx="3793662" cy="23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D9059BE8-6FC6-40F9-A465-5008C9780D98}"/>
                  </a:ext>
                </a:extLst>
              </p:cNvPr>
              <p:cNvSpPr/>
              <p:nvPr/>
            </p:nvSpPr>
            <p:spPr>
              <a:xfrm>
                <a:off x="3423428" y="4111685"/>
                <a:ext cx="1158018" cy="1304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6309483-43ED-4B7E-B6B1-DC484B26C734}"/>
                  </a:ext>
                </a:extLst>
              </p:cNvPr>
              <p:cNvSpPr txBox="1"/>
              <p:nvPr/>
            </p:nvSpPr>
            <p:spPr>
              <a:xfrm>
                <a:off x="2773668" y="5433543"/>
                <a:ext cx="878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(d)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E1EE5420-3044-4929-AB30-DDBA94A009C9}"/>
                  </a:ext>
                </a:extLst>
              </p:cNvPr>
              <p:cNvSpPr/>
              <p:nvPr/>
            </p:nvSpPr>
            <p:spPr>
              <a:xfrm>
                <a:off x="3458063" y="5377203"/>
                <a:ext cx="1242463" cy="23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FFE5416-6DD1-43A2-8A85-71B052DB8E38}"/>
                  </a:ext>
                </a:extLst>
              </p:cNvPr>
              <p:cNvSpPr txBox="1"/>
              <p:nvPr/>
            </p:nvSpPr>
            <p:spPr>
              <a:xfrm>
                <a:off x="3402353" y="5319078"/>
                <a:ext cx="12424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Network</a:t>
                </a:r>
                <a:endParaRPr lang="ko-KR" altLang="en-US" b="1" dirty="0">
                  <a:solidFill>
                    <a:srgbClr val="4B4B3B"/>
                  </a:solidFill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A02EDA5-FF0F-4A13-AC6E-E9D6E4AABEDD}"/>
                  </a:ext>
                </a:extLst>
              </p:cNvPr>
              <p:cNvSpPr/>
              <p:nvPr/>
            </p:nvSpPr>
            <p:spPr>
              <a:xfrm>
                <a:off x="3484782" y="6071115"/>
                <a:ext cx="3793662" cy="233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406570E-C4B9-45CE-8F8C-603E1F2A86DD}"/>
                  </a:ext>
                </a:extLst>
              </p:cNvPr>
              <p:cNvSpPr txBox="1"/>
              <p:nvPr/>
            </p:nvSpPr>
            <p:spPr>
              <a:xfrm>
                <a:off x="3479137" y="5215702"/>
                <a:ext cx="107591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4B4B3B"/>
                    </a:solidFill>
                    <a:latin typeface="Aldhabi" panose="01000000000000000000" pitchFamily="2" charset="-78"/>
                    <a:cs typeface="Aldhabi" panose="01000000000000000000" pitchFamily="2" charset="-78"/>
                  </a:rPr>
                  <a:t>Refinement</a:t>
                </a:r>
              </a:p>
            </p:txBody>
          </p:sp>
          <p:cxnSp>
            <p:nvCxnSpPr>
              <p:cNvPr id="227" name="직선 화살표 연결선 226">
                <a:extLst>
                  <a:ext uri="{FF2B5EF4-FFF2-40B4-BE49-F238E27FC236}">
                    <a16:creationId xmlns:a16="http://schemas.microsoft.com/office/drawing/2014/main" id="{28DA7868-97F9-498C-8C8F-486A8D42F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574" y="5308094"/>
                <a:ext cx="110667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B4501EEF-9140-4264-8177-8C3CD7E39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574" y="4739762"/>
                <a:ext cx="110667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98573E11-24E2-46EB-8CC1-E4A4DB570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574" y="4323844"/>
                <a:ext cx="110667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정육면체 229">
                <a:extLst>
                  <a:ext uri="{FF2B5EF4-FFF2-40B4-BE49-F238E27FC236}">
                    <a16:creationId xmlns:a16="http://schemas.microsoft.com/office/drawing/2014/main" id="{CD484422-D3F1-46AC-8221-D0E1096F0C52}"/>
                  </a:ext>
                </a:extLst>
              </p:cNvPr>
              <p:cNvSpPr/>
              <p:nvPr/>
            </p:nvSpPr>
            <p:spPr>
              <a:xfrm>
                <a:off x="3649812" y="4387597"/>
                <a:ext cx="240440" cy="837694"/>
              </a:xfrm>
              <a:prstGeom prst="cube">
                <a:avLst>
                  <a:gd name="adj" fmla="val 78898"/>
                </a:avLst>
              </a:prstGeom>
              <a:solidFill>
                <a:srgbClr val="45BC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1" name="정육면체 230">
                <a:extLst>
                  <a:ext uri="{FF2B5EF4-FFF2-40B4-BE49-F238E27FC236}">
                    <a16:creationId xmlns:a16="http://schemas.microsoft.com/office/drawing/2014/main" id="{0E9952EB-8F5A-4765-A7E5-0ED586DF226F}"/>
                  </a:ext>
                </a:extLst>
              </p:cNvPr>
              <p:cNvSpPr/>
              <p:nvPr/>
            </p:nvSpPr>
            <p:spPr>
              <a:xfrm>
                <a:off x="3820834" y="4513991"/>
                <a:ext cx="201173" cy="583166"/>
              </a:xfrm>
              <a:prstGeom prst="cube">
                <a:avLst>
                  <a:gd name="adj" fmla="val 78898"/>
                </a:avLst>
              </a:prstGeom>
              <a:solidFill>
                <a:srgbClr val="45BC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정육면체 231">
                <a:extLst>
                  <a:ext uri="{FF2B5EF4-FFF2-40B4-BE49-F238E27FC236}">
                    <a16:creationId xmlns:a16="http://schemas.microsoft.com/office/drawing/2014/main" id="{9D4C82AE-B92D-49B9-ACFB-8E405B174896}"/>
                  </a:ext>
                </a:extLst>
              </p:cNvPr>
              <p:cNvSpPr/>
              <p:nvPr/>
            </p:nvSpPr>
            <p:spPr>
              <a:xfrm>
                <a:off x="3961695" y="4513991"/>
                <a:ext cx="201173" cy="583166"/>
              </a:xfrm>
              <a:prstGeom prst="cube">
                <a:avLst>
                  <a:gd name="adj" fmla="val 78898"/>
                </a:avLst>
              </a:prstGeom>
              <a:solidFill>
                <a:srgbClr val="FB6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3" name="정육면체 232">
                <a:extLst>
                  <a:ext uri="{FF2B5EF4-FFF2-40B4-BE49-F238E27FC236}">
                    <a16:creationId xmlns:a16="http://schemas.microsoft.com/office/drawing/2014/main" id="{FB3E0811-3B54-4CF6-8918-C0C08FD77CFE}"/>
                  </a:ext>
                </a:extLst>
              </p:cNvPr>
              <p:cNvSpPr/>
              <p:nvPr/>
            </p:nvSpPr>
            <p:spPr>
              <a:xfrm>
                <a:off x="4120353" y="4385713"/>
                <a:ext cx="240440" cy="837694"/>
              </a:xfrm>
              <a:prstGeom prst="cube">
                <a:avLst>
                  <a:gd name="adj" fmla="val 78898"/>
                </a:avLst>
              </a:prstGeom>
              <a:solidFill>
                <a:srgbClr val="FB6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27EB954-D8C8-4F57-9FC0-C8B7E1173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67693" y="5526860"/>
              <a:ext cx="301384" cy="22160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93C546-02BF-4E21-B512-27CA74379087}"/>
                </a:ext>
              </a:extLst>
            </p:cNvPr>
            <p:cNvSpPr/>
            <p:nvPr/>
          </p:nvSpPr>
          <p:spPr>
            <a:xfrm>
              <a:off x="2800350" y="5549551"/>
              <a:ext cx="455562" cy="459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6A79D3-E74B-4ABE-A092-922481E1FEF5}"/>
              </a:ext>
            </a:extLst>
          </p:cNvPr>
          <p:cNvSpPr txBox="1"/>
          <p:nvPr/>
        </p:nvSpPr>
        <p:spPr>
          <a:xfrm>
            <a:off x="2783375" y="5475910"/>
            <a:ext cx="614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(e)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9421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EEA1D67-E720-43B5-BAC4-DD72E87795F2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Method3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22206-DED6-4CFA-8BC9-0F815B9D464E}"/>
              </a:ext>
            </a:extLst>
          </p:cNvPr>
          <p:cNvSpPr/>
          <p:nvPr/>
        </p:nvSpPr>
        <p:spPr>
          <a:xfrm>
            <a:off x="543886" y="1378800"/>
            <a:ext cx="793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건물의 경계선이 모호한 출력 발생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95FA28-6CDC-4479-8454-59F110E198DF}"/>
              </a:ext>
            </a:extLst>
          </p:cNvPr>
          <p:cNvGrpSpPr/>
          <p:nvPr/>
        </p:nvGrpSpPr>
        <p:grpSpPr>
          <a:xfrm>
            <a:off x="987141" y="2091350"/>
            <a:ext cx="9650492" cy="3607369"/>
            <a:chOff x="987141" y="2091350"/>
            <a:chExt cx="9650492" cy="360736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F6115EB-E9B8-4CFC-8C39-56D69D257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2" r="60106"/>
            <a:stretch/>
          </p:blipFill>
          <p:spPr>
            <a:xfrm>
              <a:off x="1012308" y="2099739"/>
              <a:ext cx="2958725" cy="14859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19F6847-EF57-40DA-ADDF-5706AF1F6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557"/>
            <a:stretch/>
          </p:blipFill>
          <p:spPr>
            <a:xfrm>
              <a:off x="987141" y="3585648"/>
              <a:ext cx="2975503" cy="149593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1DFBF84-3517-428D-A83C-B47F0EDB1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762" r="19924"/>
            <a:stretch/>
          </p:blipFill>
          <p:spPr>
            <a:xfrm>
              <a:off x="4507928" y="2099739"/>
              <a:ext cx="2975504" cy="148590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D2A037-394B-4E77-85FD-3C925D680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567" r="19879"/>
            <a:stretch/>
          </p:blipFill>
          <p:spPr>
            <a:xfrm>
              <a:off x="4524704" y="3585648"/>
              <a:ext cx="2983894" cy="149593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0E7A032-5389-420B-9574-40D33E97FD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535"/>
            <a:stretch/>
          </p:blipFill>
          <p:spPr>
            <a:xfrm>
              <a:off x="8123583" y="2091350"/>
              <a:ext cx="1473198" cy="148590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1F1E5FD-F12F-4D30-8AE7-5F0B6FB85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471" r="1"/>
            <a:stretch/>
          </p:blipFill>
          <p:spPr>
            <a:xfrm>
              <a:off x="8140360" y="3577259"/>
              <a:ext cx="1473199" cy="14959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D63DD-B203-4530-9CE9-C72423F5C112}"/>
                </a:ext>
              </a:extLst>
            </p:cNvPr>
            <p:cNvSpPr txBox="1"/>
            <p:nvPr/>
          </p:nvSpPr>
          <p:spPr>
            <a:xfrm>
              <a:off x="999723" y="5267832"/>
              <a:ext cx="30787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0065B1"/>
                  </a:solidFill>
                </a:rPr>
                <a:t>모폴로지 팽창 연산 적용 후</a:t>
              </a:r>
              <a:r>
                <a:rPr lang="en-US" altLang="ko-KR" sz="1100" dirty="0">
                  <a:solidFill>
                    <a:srgbClr val="0065B1"/>
                  </a:solidFill>
                </a:rPr>
                <a:t>, </a:t>
              </a:r>
            </a:p>
            <a:p>
              <a:pPr algn="ctr"/>
              <a:r>
                <a:rPr lang="ko-KR" altLang="en-US" sz="1100" dirty="0">
                  <a:solidFill>
                    <a:srgbClr val="0065B1"/>
                  </a:solidFill>
                </a:rPr>
                <a:t>원본 마스크를 빼는 작업을 통해 경계선 출력</a:t>
              </a:r>
              <a:endParaRPr lang="en-US" altLang="ko-KR" sz="1100" dirty="0">
                <a:solidFill>
                  <a:srgbClr val="0065B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396E5D-B993-46F5-8C7B-3A3FDA4BC66E}"/>
                </a:ext>
              </a:extLst>
            </p:cNvPr>
            <p:cNvSpPr txBox="1"/>
            <p:nvPr/>
          </p:nvSpPr>
          <p:spPr>
            <a:xfrm>
              <a:off x="4537288" y="5267832"/>
              <a:ext cx="295872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0065B1"/>
                  </a:solidFill>
                </a:rPr>
                <a:t>torch.where</a:t>
              </a:r>
              <a:r>
                <a:rPr lang="en-US" altLang="ko-KR" sz="1100" dirty="0">
                  <a:solidFill>
                    <a:srgbClr val="0065B1"/>
                  </a:solidFill>
                </a:rPr>
                <a:t>() </a:t>
              </a:r>
              <a:r>
                <a:rPr lang="ko-KR" altLang="en-US" sz="1100" dirty="0">
                  <a:solidFill>
                    <a:srgbClr val="0065B1"/>
                  </a:solidFill>
                </a:rPr>
                <a:t>함수를 통해 </a:t>
              </a:r>
              <a:endParaRPr lang="en-US" altLang="ko-KR" sz="1100" dirty="0">
                <a:solidFill>
                  <a:srgbClr val="0065B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rgbClr val="0065B1"/>
                  </a:solidFill>
                </a:rPr>
                <a:t>경계선을 기준으로 패치 함수 적용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0769A3-0B96-46F5-A4A8-541933092299}"/>
                </a:ext>
              </a:extLst>
            </p:cNvPr>
            <p:cNvSpPr txBox="1"/>
            <p:nvPr/>
          </p:nvSpPr>
          <p:spPr>
            <a:xfrm>
              <a:off x="7558932" y="5267832"/>
              <a:ext cx="30787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0065B1"/>
                  </a:solidFill>
                </a:rPr>
                <a:t>0.3</a:t>
              </a:r>
              <a:r>
                <a:rPr lang="ko-KR" altLang="en-US" sz="1100" dirty="0">
                  <a:solidFill>
                    <a:srgbClr val="0065B1"/>
                  </a:solidFill>
                </a:rPr>
                <a:t>의 </a:t>
              </a:r>
              <a:r>
                <a:rPr lang="en-US" altLang="ko-KR" sz="1100" dirty="0">
                  <a:solidFill>
                    <a:srgbClr val="0065B1"/>
                  </a:solidFill>
                </a:rPr>
                <a:t>Threshold </a:t>
              </a:r>
              <a:r>
                <a:rPr lang="ko-KR" altLang="en-US" sz="1100" dirty="0">
                  <a:solidFill>
                    <a:srgbClr val="0065B1"/>
                  </a:solidFill>
                </a:rPr>
                <a:t>값을 적용하여 </a:t>
              </a:r>
              <a:endParaRPr lang="en-US" altLang="ko-KR" sz="1100" dirty="0">
                <a:solidFill>
                  <a:srgbClr val="0065B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0065B1"/>
                  </a:solidFill>
                </a:rPr>
                <a:t>Non-Maximum Suppression </a:t>
              </a:r>
              <a:r>
                <a:rPr lang="ko-KR" altLang="en-US" sz="1100" dirty="0">
                  <a:solidFill>
                    <a:srgbClr val="0065B1"/>
                  </a:solidFill>
                </a:rPr>
                <a:t>알고리즘 적용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482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920821-6ACD-48C1-A2E1-58239415BE00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Method3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D6048-B70A-44CD-92B8-F0DB95123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5" t="30348" r="74555" b="10530"/>
          <a:stretch/>
        </p:blipFill>
        <p:spPr>
          <a:xfrm>
            <a:off x="1230198" y="2528999"/>
            <a:ext cx="1859430" cy="18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B3F0A1F-00E6-C012-4360-7FC4E02FE7FA}"/>
              </a:ext>
            </a:extLst>
          </p:cNvPr>
          <p:cNvSpPr/>
          <p:nvPr/>
        </p:nvSpPr>
        <p:spPr>
          <a:xfrm>
            <a:off x="543886" y="1378800"/>
            <a:ext cx="793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건물의 경계선이 모호한 출력 발생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EED81F-9E2A-980F-4F1D-625BE1CF3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0" t="29616" r="50000" b="11262"/>
          <a:stretch/>
        </p:blipFill>
        <p:spPr>
          <a:xfrm>
            <a:off x="3450980" y="2528999"/>
            <a:ext cx="185943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2829D4-8656-8688-D061-109B4C478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70" t="30485" r="25730" b="10393"/>
          <a:stretch/>
        </p:blipFill>
        <p:spPr>
          <a:xfrm>
            <a:off x="5637655" y="2529856"/>
            <a:ext cx="1859432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0064A2-2F39-02B5-FDC9-E503350E1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06" t="31659" r="1294" b="9219"/>
          <a:stretch/>
        </p:blipFill>
        <p:spPr>
          <a:xfrm>
            <a:off x="7811306" y="2528143"/>
            <a:ext cx="1861200" cy="1801713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BCC226-06B5-A724-DFAC-52CA70C8E913}"/>
              </a:ext>
            </a:extLst>
          </p:cNvPr>
          <p:cNvSpPr/>
          <p:nvPr/>
        </p:nvSpPr>
        <p:spPr>
          <a:xfrm>
            <a:off x="4318183" y="2420662"/>
            <a:ext cx="1082890" cy="90378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483B615-BAF6-2074-41DD-4E6044ED24F2}"/>
              </a:ext>
            </a:extLst>
          </p:cNvPr>
          <p:cNvSpPr/>
          <p:nvPr/>
        </p:nvSpPr>
        <p:spPr>
          <a:xfrm>
            <a:off x="6525128" y="2420662"/>
            <a:ext cx="1082890" cy="90378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ECD2EB2-CECC-D370-AA35-DACC63E341F4}"/>
              </a:ext>
            </a:extLst>
          </p:cNvPr>
          <p:cNvSpPr/>
          <p:nvPr/>
        </p:nvSpPr>
        <p:spPr>
          <a:xfrm>
            <a:off x="8654640" y="2420662"/>
            <a:ext cx="1082890" cy="90378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7FA3E1-9B94-150C-BC57-B9FDDE05E3F7}"/>
              </a:ext>
            </a:extLst>
          </p:cNvPr>
          <p:cNvSpPr/>
          <p:nvPr/>
        </p:nvSpPr>
        <p:spPr>
          <a:xfrm>
            <a:off x="2117671" y="2388587"/>
            <a:ext cx="1082890" cy="90378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1F5129-B03F-437A-AF27-7BC99C7D0E08}"/>
              </a:ext>
            </a:extLst>
          </p:cNvPr>
          <p:cNvGrpSpPr/>
          <p:nvPr/>
        </p:nvGrpSpPr>
        <p:grpSpPr>
          <a:xfrm>
            <a:off x="3231576" y="4905062"/>
            <a:ext cx="4390882" cy="901892"/>
            <a:chOff x="3231576" y="4905062"/>
            <a:chExt cx="4390882" cy="90189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3A9DDC0-1E74-499B-8C36-406E9A8D3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2832" r="8747" b="42863"/>
            <a:stretch/>
          </p:blipFill>
          <p:spPr>
            <a:xfrm>
              <a:off x="3625920" y="5079088"/>
              <a:ext cx="1684490" cy="71637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BC219F-00F0-4DFF-A838-785CBC64C473}"/>
                </a:ext>
              </a:extLst>
            </p:cNvPr>
            <p:cNvSpPr/>
            <p:nvPr/>
          </p:nvSpPr>
          <p:spPr>
            <a:xfrm>
              <a:off x="3231576" y="4905062"/>
              <a:ext cx="43908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65B1"/>
                  </a:solidFill>
                </a:rPr>
                <a:t>단일 모델 기준</a:t>
              </a:r>
              <a:r>
                <a:rPr lang="en-US" altLang="ko-KR" dirty="0">
                  <a:solidFill>
                    <a:srgbClr val="0065B1"/>
                  </a:solidFill>
                </a:rPr>
                <a:t>, Public Score 0.004 </a:t>
              </a:r>
              <a:r>
                <a:rPr lang="ko-KR" altLang="en-US" dirty="0">
                  <a:solidFill>
                    <a:srgbClr val="0065B1"/>
                  </a:solidFill>
                </a:rPr>
                <a:t>상승</a:t>
              </a:r>
              <a:r>
                <a:rPr lang="en-US" altLang="ko-KR" dirty="0">
                  <a:solidFill>
                    <a:srgbClr val="0065B1"/>
                  </a:solidFill>
                </a:rPr>
                <a:t> 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2C10A48-CD38-4C04-ACEE-0003B4B46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5563" b="39347"/>
            <a:stretch/>
          </p:blipFill>
          <p:spPr>
            <a:xfrm>
              <a:off x="5914727" y="5274393"/>
              <a:ext cx="1390650" cy="532561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62E8C12-1371-49B3-883F-EEB6A89B2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61" y="5561982"/>
              <a:ext cx="532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0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  <p:bldP spid="48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4AE6548-36DF-464F-861E-7B716B85D2B0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Method4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31F12A-8212-44DA-8965-423C8670B036}"/>
              </a:ext>
            </a:extLst>
          </p:cNvPr>
          <p:cNvSpPr/>
          <p:nvPr/>
        </p:nvSpPr>
        <p:spPr>
          <a:xfrm>
            <a:off x="543886" y="1809393"/>
            <a:ext cx="1147539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0065B1"/>
                </a:solidFill>
              </a:rPr>
              <a:t>최근 각광받는 </a:t>
            </a:r>
            <a:r>
              <a:rPr lang="en-US" altLang="ko-KR" sz="1400" dirty="0">
                <a:solidFill>
                  <a:srgbClr val="0065B1"/>
                </a:solidFill>
              </a:rPr>
              <a:t>Masked Image Modeling </a:t>
            </a:r>
            <a:r>
              <a:rPr lang="ko-KR" altLang="en-US" sz="1400" dirty="0">
                <a:solidFill>
                  <a:srgbClr val="0065B1"/>
                </a:solidFill>
              </a:rPr>
              <a:t>방식을 통해 고해상도 이미지 정보를 기억하는 </a:t>
            </a:r>
            <a:r>
              <a:rPr lang="en-US" altLang="ko-KR" sz="1400" dirty="0">
                <a:solidFill>
                  <a:srgbClr val="0065B1"/>
                </a:solidFill>
              </a:rPr>
              <a:t>Pre-Training Model</a:t>
            </a:r>
            <a:r>
              <a:rPr lang="ko-KR" altLang="en-US" sz="1400" dirty="0">
                <a:solidFill>
                  <a:srgbClr val="0065B1"/>
                </a:solidFill>
              </a:rPr>
              <a:t>을 만들어</a:t>
            </a:r>
            <a:endParaRPr lang="en-US" altLang="ko-KR" sz="1400" dirty="0">
              <a:solidFill>
                <a:srgbClr val="0065B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65B1"/>
                </a:solidFill>
              </a:rPr>
              <a:t>      </a:t>
            </a:r>
            <a:r>
              <a:rPr lang="ko-KR" altLang="en-US" sz="1400" dirty="0">
                <a:solidFill>
                  <a:srgbClr val="0065B1"/>
                </a:solidFill>
              </a:rPr>
              <a:t>저해상도 이미지를</a:t>
            </a:r>
            <a:r>
              <a:rPr lang="en-US" altLang="ko-KR" sz="1400" dirty="0">
                <a:solidFill>
                  <a:srgbClr val="0065B1"/>
                </a:solidFill>
              </a:rPr>
              <a:t> </a:t>
            </a:r>
            <a:r>
              <a:rPr lang="ko-KR" altLang="en-US" sz="1400" dirty="0">
                <a:solidFill>
                  <a:srgbClr val="0065B1"/>
                </a:solidFill>
              </a:rPr>
              <a:t>이용하여 </a:t>
            </a:r>
            <a:r>
              <a:rPr lang="en-US" altLang="ko-KR" sz="1400" dirty="0">
                <a:solidFill>
                  <a:srgbClr val="0065B1"/>
                </a:solidFill>
              </a:rPr>
              <a:t>Fine-Tuning</a:t>
            </a:r>
            <a:r>
              <a:rPr lang="ko-KR" altLang="en-US" sz="1400" dirty="0">
                <a:solidFill>
                  <a:srgbClr val="0065B1"/>
                </a:solidFill>
              </a:rPr>
              <a:t>하여</a:t>
            </a:r>
            <a:r>
              <a:rPr lang="en-US" altLang="ko-KR" sz="1400" dirty="0">
                <a:solidFill>
                  <a:srgbClr val="0065B1"/>
                </a:solidFill>
              </a:rPr>
              <a:t>, </a:t>
            </a:r>
            <a:r>
              <a:rPr lang="ko-KR" altLang="en-US" sz="1400" dirty="0">
                <a:solidFill>
                  <a:srgbClr val="0065B1"/>
                </a:solidFill>
              </a:rPr>
              <a:t>보다 건물 정보를 잘 식별하는 모델을 만들기를 희망</a:t>
            </a:r>
            <a:endParaRPr lang="en-US" altLang="ko-KR" sz="1400" dirty="0">
              <a:solidFill>
                <a:srgbClr val="0065B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400" dirty="0">
                <a:solidFill>
                  <a:srgbClr val="0065B1"/>
                </a:solidFill>
              </a:rPr>
              <a:t>Masked Image Modeling </a:t>
            </a:r>
            <a:r>
              <a:rPr lang="ko-KR" altLang="en-US" sz="1400" dirty="0">
                <a:solidFill>
                  <a:srgbClr val="0065B1"/>
                </a:solidFill>
              </a:rPr>
              <a:t>방식은 </a:t>
            </a:r>
            <a:r>
              <a:rPr lang="en-US" altLang="ko-KR" sz="1400" dirty="0">
                <a:solidFill>
                  <a:srgbClr val="0065B1"/>
                </a:solidFill>
              </a:rPr>
              <a:t>Transformer </a:t>
            </a:r>
            <a:r>
              <a:rPr lang="ko-KR" altLang="en-US" sz="1400" dirty="0">
                <a:solidFill>
                  <a:srgbClr val="0065B1"/>
                </a:solidFill>
              </a:rPr>
              <a:t>모델에서만 동작</a:t>
            </a:r>
            <a:r>
              <a:rPr lang="en-US" altLang="ko-KR" sz="1400" dirty="0">
                <a:solidFill>
                  <a:srgbClr val="0065B1"/>
                </a:solidFill>
              </a:rPr>
              <a:t>, </a:t>
            </a:r>
            <a:r>
              <a:rPr lang="ko-KR" altLang="en-US" sz="1400" dirty="0">
                <a:solidFill>
                  <a:srgbClr val="0065B1"/>
                </a:solidFill>
              </a:rPr>
              <a:t>하지만 </a:t>
            </a:r>
            <a:r>
              <a:rPr lang="en-US" altLang="ko-KR" sz="1400" dirty="0">
                <a:solidFill>
                  <a:srgbClr val="0065B1"/>
                </a:solidFill>
              </a:rPr>
              <a:t>Transformer</a:t>
            </a:r>
            <a:r>
              <a:rPr lang="ko-KR" altLang="en-US" sz="1400" dirty="0">
                <a:solidFill>
                  <a:srgbClr val="0065B1"/>
                </a:solidFill>
              </a:rPr>
              <a:t> 모델들의 성능은 이번 과제에서 대체적으로 낮음</a:t>
            </a:r>
            <a:r>
              <a:rPr lang="en-US" altLang="ko-KR" sz="1400" dirty="0">
                <a:solidFill>
                  <a:srgbClr val="0065B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solidFill>
                  <a:srgbClr val="0065B1"/>
                </a:solidFill>
              </a:rPr>
              <a:t>따라서</a:t>
            </a:r>
            <a:r>
              <a:rPr lang="en-US" altLang="ko-KR" sz="1400" dirty="0">
                <a:solidFill>
                  <a:srgbClr val="0065B1"/>
                </a:solidFill>
              </a:rPr>
              <a:t> 1024x1024</a:t>
            </a:r>
            <a:r>
              <a:rPr lang="ko-KR" altLang="en-US" sz="1400" dirty="0">
                <a:solidFill>
                  <a:srgbClr val="0065B1"/>
                </a:solidFill>
              </a:rPr>
              <a:t> 이미지에서 </a:t>
            </a:r>
            <a:r>
              <a:rPr lang="en-US" altLang="ko-KR" sz="1400" dirty="0">
                <a:solidFill>
                  <a:srgbClr val="0065B1"/>
                </a:solidFill>
              </a:rPr>
              <a:t>Unet++ </a:t>
            </a:r>
            <a:r>
              <a:rPr lang="ko-KR" altLang="en-US" sz="1400" dirty="0">
                <a:solidFill>
                  <a:srgbClr val="0065B1"/>
                </a:solidFill>
              </a:rPr>
              <a:t>모델로 </a:t>
            </a:r>
            <a:r>
              <a:rPr lang="en-US" altLang="ko-KR" sz="1400" dirty="0">
                <a:solidFill>
                  <a:srgbClr val="0065B1"/>
                </a:solidFill>
              </a:rPr>
              <a:t>Initialized</a:t>
            </a:r>
            <a:r>
              <a:rPr lang="ko-KR" altLang="en-US" sz="1400" dirty="0">
                <a:solidFill>
                  <a:srgbClr val="0065B1"/>
                </a:solidFill>
              </a:rPr>
              <a:t>된</a:t>
            </a:r>
            <a:r>
              <a:rPr lang="en-US" altLang="ko-KR" sz="1400" dirty="0">
                <a:solidFill>
                  <a:srgbClr val="0065B1"/>
                </a:solidFill>
              </a:rPr>
              <a:t> </a:t>
            </a:r>
            <a:r>
              <a:rPr lang="ko-KR" altLang="en-US" sz="1400" dirty="0">
                <a:solidFill>
                  <a:srgbClr val="0065B1"/>
                </a:solidFill>
              </a:rPr>
              <a:t>모델을 사용하여 </a:t>
            </a:r>
            <a:r>
              <a:rPr lang="en-US" altLang="ko-KR" sz="1400" dirty="0">
                <a:solidFill>
                  <a:srgbClr val="0065B1"/>
                </a:solidFill>
              </a:rPr>
              <a:t>Fine-tuning </a:t>
            </a:r>
            <a:r>
              <a:rPr lang="ko-KR" altLang="en-US" sz="1400" dirty="0">
                <a:solidFill>
                  <a:srgbClr val="0065B1"/>
                </a:solidFill>
              </a:rPr>
              <a:t>진행</a:t>
            </a:r>
            <a:endParaRPr lang="en-US" altLang="ko-KR" sz="1400" dirty="0">
              <a:solidFill>
                <a:srgbClr val="0065B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5754E-923A-4EA8-894B-2B129D7CB44B}"/>
              </a:ext>
            </a:extLst>
          </p:cNvPr>
          <p:cNvSpPr/>
          <p:nvPr/>
        </p:nvSpPr>
        <p:spPr>
          <a:xfrm>
            <a:off x="543886" y="1378800"/>
            <a:ext cx="793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65B1"/>
                </a:solidFill>
              </a:rPr>
              <a:t>16</a:t>
            </a:r>
            <a:r>
              <a:rPr lang="ko-KR" altLang="en-US" sz="2000" b="1" dirty="0">
                <a:solidFill>
                  <a:srgbClr val="0065B1"/>
                </a:solidFill>
              </a:rPr>
              <a:t>개의 이미지 분할로 인한 배경 정보 손실 문제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A367B10-BA75-4581-B8F2-D08B70B8BC49}"/>
              </a:ext>
            </a:extLst>
          </p:cNvPr>
          <p:cNvGrpSpPr/>
          <p:nvPr/>
        </p:nvGrpSpPr>
        <p:grpSpPr>
          <a:xfrm>
            <a:off x="6281583" y="3319415"/>
            <a:ext cx="5429250" cy="3009900"/>
            <a:chOff x="6281583" y="3215898"/>
            <a:chExt cx="5429250" cy="3009900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08FF147-679D-4DFD-8FE0-C0A3307D3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583" y="3215898"/>
              <a:ext cx="5429250" cy="3009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C750CEC-E4BD-4D52-B1AA-D6ABDC9A6187}"/>
                    </a:ext>
                  </a:extLst>
                </p:cNvPr>
                <p:cNvSpPr txBox="1"/>
                <p:nvPr/>
              </p:nvSpPr>
              <p:spPr>
                <a:xfrm>
                  <a:off x="6607834" y="3394496"/>
                  <a:ext cx="119751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solidFill>
                        <a:srgbClr val="FF0000"/>
                      </a:solidFill>
                    </a:rPr>
                    <a:t>Pre-Trained </a:t>
                  </a:r>
                </a:p>
                <a:p>
                  <a:pPr algn="ctr"/>
                  <a:r>
                    <a:rPr lang="en-US" altLang="ko-KR" sz="1300" dirty="0">
                      <a:solidFill>
                        <a:srgbClr val="FF0000"/>
                      </a:solidFill>
                    </a:rPr>
                    <a:t>1024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300" dirty="0">
                      <a:solidFill>
                        <a:srgbClr val="FF0000"/>
                      </a:solidFill>
                    </a:rPr>
                    <a:t>1024</a:t>
                  </a:r>
                  <a:endParaRPr lang="ko-KR" altLang="en-US" sz="13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C750CEC-E4BD-4D52-B1AA-D6ABDC9A6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7834" y="3394496"/>
                  <a:ext cx="1197519" cy="492443"/>
                </a:xfrm>
                <a:prstGeom prst="rect">
                  <a:avLst/>
                </a:prstGeom>
                <a:blipFill>
                  <a:blip r:embed="rId5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83D71C3-98B7-44CB-B6ED-1629EC3899F8}"/>
                    </a:ext>
                  </a:extLst>
                </p:cNvPr>
                <p:cNvSpPr txBox="1"/>
                <p:nvPr/>
              </p:nvSpPr>
              <p:spPr>
                <a:xfrm>
                  <a:off x="8364745" y="3394496"/>
                  <a:ext cx="119751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solidFill>
                        <a:srgbClr val="0070C0"/>
                      </a:solidFill>
                    </a:rPr>
                    <a:t>Fine-Tuned </a:t>
                  </a:r>
                </a:p>
                <a:p>
                  <a:pPr algn="ctr"/>
                  <a:r>
                    <a:rPr lang="en-US" altLang="ko-KR" sz="1300" dirty="0">
                      <a:solidFill>
                        <a:srgbClr val="0070C0"/>
                      </a:solidFill>
                    </a:rPr>
                    <a:t>256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300" dirty="0">
                      <a:solidFill>
                        <a:srgbClr val="0070C0"/>
                      </a:solidFill>
                    </a:rPr>
                    <a:t>256</a:t>
                  </a:r>
                  <a:endParaRPr lang="ko-KR" altLang="en-US" sz="13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83D71C3-98B7-44CB-B6ED-1629EC389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745" y="3394496"/>
                  <a:ext cx="1197519" cy="492443"/>
                </a:xfrm>
                <a:prstGeom prst="rect">
                  <a:avLst/>
                </a:prstGeom>
                <a:blipFill>
                  <a:blip r:embed="rId6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12A5C53-FD7A-433D-B242-C97F8EA4768B}"/>
                    </a:ext>
                  </a:extLst>
                </p:cNvPr>
                <p:cNvSpPr txBox="1"/>
                <p:nvPr/>
              </p:nvSpPr>
              <p:spPr>
                <a:xfrm>
                  <a:off x="9849507" y="3394496"/>
                  <a:ext cx="157408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solidFill>
                        <a:schemeClr val="accent6"/>
                      </a:solidFill>
                    </a:rPr>
                    <a:t>Patches Cropped</a:t>
                  </a:r>
                </a:p>
                <a:p>
                  <a:pPr algn="ctr"/>
                  <a:r>
                    <a:rPr lang="en-US" altLang="ko-KR" sz="1300" dirty="0">
                      <a:solidFill>
                        <a:schemeClr val="accent6"/>
                      </a:solidFill>
                    </a:rPr>
                    <a:t>64</a:t>
                  </a:r>
                  <a14:m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300" dirty="0">
                      <a:solidFill>
                        <a:schemeClr val="accent6"/>
                      </a:solidFill>
                    </a:rPr>
                    <a:t>64</a:t>
                  </a:r>
                  <a:endParaRPr lang="ko-KR" altLang="en-US" sz="13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12A5C53-FD7A-433D-B242-C97F8EA47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507" y="3394496"/>
                  <a:ext cx="1574083" cy="492443"/>
                </a:xfrm>
                <a:prstGeom prst="rect">
                  <a:avLst/>
                </a:prstGeom>
                <a:blipFill>
                  <a:blip r:embed="rId7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6B94B44-1130-4093-A261-2FCA68A87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86" y="3744234"/>
            <a:ext cx="5286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B0F35D-4026-464E-9749-1D9F0EFAF18D}"/>
              </a:ext>
            </a:extLst>
          </p:cNvPr>
          <p:cNvSpPr/>
          <p:nvPr/>
        </p:nvSpPr>
        <p:spPr>
          <a:xfrm>
            <a:off x="543886" y="1378800"/>
            <a:ext cx="793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65B1"/>
                </a:solidFill>
              </a:rPr>
              <a:t>7</a:t>
            </a:r>
            <a:r>
              <a:rPr lang="ko-KR" altLang="en-US" sz="2000" b="1" dirty="0">
                <a:solidFill>
                  <a:srgbClr val="0065B1"/>
                </a:solidFill>
              </a:rPr>
              <a:t>개의 모델을 바탕으로 </a:t>
            </a:r>
            <a:r>
              <a:rPr lang="en-US" altLang="ko-KR" sz="2000" b="1" dirty="0">
                <a:solidFill>
                  <a:srgbClr val="0065B1"/>
                </a:solidFill>
              </a:rPr>
              <a:t>Hard Voting </a:t>
            </a:r>
            <a:r>
              <a:rPr lang="ko-KR" altLang="en-US" sz="2000" b="1" dirty="0">
                <a:solidFill>
                  <a:srgbClr val="0065B1"/>
                </a:solidFill>
              </a:rPr>
              <a:t>진행</a:t>
            </a:r>
            <a:r>
              <a:rPr lang="en-US" altLang="ko-KR" sz="2000" b="1" dirty="0">
                <a:solidFill>
                  <a:srgbClr val="0065B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F4DB2-763D-427F-B0BA-7E185D4FBE7B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Ensemble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7CF10CE-C9F5-4320-890A-97C73579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41710"/>
              </p:ext>
            </p:extLst>
          </p:nvPr>
        </p:nvGraphicFramePr>
        <p:xfrm>
          <a:off x="543886" y="2985922"/>
          <a:ext cx="11222543" cy="2941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1789">
                  <a:extLst>
                    <a:ext uri="{9D8B030D-6E8A-4147-A177-3AD203B41FA5}">
                      <a16:colId xmlns:a16="http://schemas.microsoft.com/office/drawing/2014/main" val="216473469"/>
                    </a:ext>
                  </a:extLst>
                </a:gridCol>
                <a:gridCol w="2070340">
                  <a:extLst>
                    <a:ext uri="{9D8B030D-6E8A-4147-A177-3AD203B41FA5}">
                      <a16:colId xmlns:a16="http://schemas.microsoft.com/office/drawing/2014/main" val="3052981406"/>
                    </a:ext>
                  </a:extLst>
                </a:gridCol>
                <a:gridCol w="1777042">
                  <a:extLst>
                    <a:ext uri="{9D8B030D-6E8A-4147-A177-3AD203B41FA5}">
                      <a16:colId xmlns:a16="http://schemas.microsoft.com/office/drawing/2014/main" val="1864092789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1731464415"/>
                    </a:ext>
                  </a:extLst>
                </a:gridCol>
                <a:gridCol w="3407433">
                  <a:extLst>
                    <a:ext uri="{9D8B030D-6E8A-4147-A177-3AD203B41FA5}">
                      <a16:colId xmlns:a16="http://schemas.microsoft.com/office/drawing/2014/main" val="766992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모델 </a:t>
                      </a:r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모델 </a:t>
                      </a:r>
                      <a:r>
                        <a:rPr lang="en-US" altLang="ko-KR" dirty="0"/>
                        <a:t>Decoder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해상도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Pre-Trained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Model Initialized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se_resnext_101_32x4d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224x224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5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se_resnext_101_32x4d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224x224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8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se_resnext_101_32x4d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192x192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33348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se_resnext_50_32x4d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224x224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30502"/>
                  </a:ext>
                </a:extLst>
              </a:tr>
              <a:tr h="246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timm-efficientnet-b2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224x224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84733"/>
                  </a:ext>
                </a:extLst>
              </a:tr>
              <a:tr h="157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timm-efficientnet-b3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224x224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66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timm-efficientnet-b4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Unet++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224x224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6967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F6C03B-8DE8-48DF-B395-3FC5573DA051}"/>
              </a:ext>
            </a:extLst>
          </p:cNvPr>
          <p:cNvSpPr/>
          <p:nvPr/>
        </p:nvSpPr>
        <p:spPr>
          <a:xfrm>
            <a:off x="543886" y="1809393"/>
            <a:ext cx="1147539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rgbClr val="0065B1"/>
                </a:solidFill>
              </a:rPr>
              <a:t>Segmentation Pytorch Library</a:t>
            </a:r>
            <a:r>
              <a:rPr lang="ko-KR" altLang="en-US" sz="1200" dirty="0">
                <a:solidFill>
                  <a:srgbClr val="0065B1"/>
                </a:solidFill>
              </a:rPr>
              <a:t>의 공식 문서를 보며 </a:t>
            </a:r>
            <a:r>
              <a:rPr lang="en-US" altLang="ko-KR" sz="1200" dirty="0">
                <a:solidFill>
                  <a:srgbClr val="0065B1"/>
                </a:solidFill>
              </a:rPr>
              <a:t>Segmentation</a:t>
            </a:r>
            <a:r>
              <a:rPr lang="ko-KR" altLang="en-US" sz="1200" dirty="0">
                <a:solidFill>
                  <a:srgbClr val="0065B1"/>
                </a:solidFill>
              </a:rPr>
              <a:t> </a:t>
            </a:r>
            <a:r>
              <a:rPr lang="en-US" altLang="ko-KR" sz="1200" dirty="0">
                <a:solidFill>
                  <a:srgbClr val="0065B1"/>
                </a:solidFill>
              </a:rPr>
              <a:t>Kaggle</a:t>
            </a:r>
            <a:r>
              <a:rPr lang="ko-KR" altLang="en-US" sz="1200" dirty="0">
                <a:solidFill>
                  <a:srgbClr val="0065B1"/>
                </a:solidFill>
              </a:rPr>
              <a:t> </a:t>
            </a:r>
            <a:r>
              <a:rPr lang="en-US" altLang="ko-KR" sz="1200" dirty="0">
                <a:solidFill>
                  <a:srgbClr val="0065B1"/>
                </a:solidFill>
              </a:rPr>
              <a:t>Competition</a:t>
            </a:r>
            <a:r>
              <a:rPr lang="ko-KR" altLang="en-US" sz="1200" dirty="0">
                <a:solidFill>
                  <a:srgbClr val="0065B1"/>
                </a:solidFill>
              </a:rPr>
              <a:t>에서 상위권 점수를 기록한 팀들의 앙상블 방법을 벤치마킹</a:t>
            </a:r>
            <a:endParaRPr lang="en-US" altLang="ko-KR" sz="1200" dirty="0">
              <a:solidFill>
                <a:srgbClr val="0065B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rgbClr val="0065B1"/>
                </a:solidFill>
              </a:rPr>
              <a:t>다양한 </a:t>
            </a:r>
            <a:r>
              <a:rPr lang="en-US" altLang="ko-KR" sz="1200" dirty="0">
                <a:solidFill>
                  <a:srgbClr val="0065B1"/>
                </a:solidFill>
              </a:rPr>
              <a:t>Decoder</a:t>
            </a:r>
            <a:r>
              <a:rPr lang="ko-KR" altLang="en-US" sz="1200" dirty="0">
                <a:solidFill>
                  <a:srgbClr val="0065B1"/>
                </a:solidFill>
              </a:rPr>
              <a:t>를 사용하여 다양한 관점에서 모델을 보고싶었지만</a:t>
            </a:r>
            <a:r>
              <a:rPr lang="en-US" altLang="ko-KR" sz="1200" dirty="0">
                <a:solidFill>
                  <a:srgbClr val="0065B1"/>
                </a:solidFill>
              </a:rPr>
              <a:t>, Unet++</a:t>
            </a:r>
            <a:r>
              <a:rPr lang="ko-KR" altLang="en-US" sz="1200" dirty="0">
                <a:solidFill>
                  <a:srgbClr val="0065B1"/>
                </a:solidFill>
              </a:rPr>
              <a:t>의외에는 좋은 성능을 보이는 </a:t>
            </a:r>
            <a:r>
              <a:rPr lang="en-US" altLang="ko-KR" sz="1200" dirty="0">
                <a:solidFill>
                  <a:srgbClr val="0065B1"/>
                </a:solidFill>
              </a:rPr>
              <a:t>Decoder </a:t>
            </a:r>
            <a:r>
              <a:rPr lang="ko-KR" altLang="en-US" sz="1200" dirty="0">
                <a:solidFill>
                  <a:srgbClr val="0065B1"/>
                </a:solidFill>
              </a:rPr>
              <a:t>존재하지 않음</a:t>
            </a:r>
            <a:endParaRPr lang="en-US" altLang="ko-KR" sz="1200" dirty="0">
              <a:solidFill>
                <a:srgbClr val="0065B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rgbClr val="0065B1"/>
                </a:solidFill>
              </a:rPr>
              <a:t>따라서 </a:t>
            </a:r>
            <a:r>
              <a:rPr lang="en-US" altLang="ko-KR" sz="1200" dirty="0">
                <a:solidFill>
                  <a:srgbClr val="0065B1"/>
                </a:solidFill>
              </a:rPr>
              <a:t>Encoder </a:t>
            </a:r>
            <a:r>
              <a:rPr lang="ko-KR" altLang="en-US" sz="1200" dirty="0">
                <a:solidFill>
                  <a:srgbClr val="0065B1"/>
                </a:solidFill>
              </a:rPr>
              <a:t>및 해상도를 다양하게 하려고 노력</a:t>
            </a:r>
            <a:endParaRPr lang="en-US" altLang="ko-KR" sz="1200" dirty="0">
              <a:solidFill>
                <a:srgbClr val="0065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4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582BF7-218B-4E12-AE5C-9CA1D668FC96}"/>
              </a:ext>
            </a:extLst>
          </p:cNvPr>
          <p:cNvSpPr txBox="1"/>
          <p:nvPr/>
        </p:nvSpPr>
        <p:spPr>
          <a:xfrm>
            <a:off x="543885" y="417314"/>
            <a:ext cx="10870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65B1"/>
                </a:solidFill>
              </a:rPr>
              <a:t>Experiments</a:t>
            </a:r>
            <a:endParaRPr lang="ko-KR" altLang="en-US" sz="4400" dirty="0">
              <a:solidFill>
                <a:srgbClr val="0065B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A9A8E4-0E3D-4D17-BFEC-7D0DA8C6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5" y="2358195"/>
            <a:ext cx="9996581" cy="15277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805A3C-D631-485F-AF8E-DBDFF026BEBD}"/>
              </a:ext>
            </a:extLst>
          </p:cNvPr>
          <p:cNvSpPr/>
          <p:nvPr/>
        </p:nvSpPr>
        <p:spPr>
          <a:xfrm>
            <a:off x="543886" y="1378800"/>
            <a:ext cx="793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최종 선택한 </a:t>
            </a:r>
            <a:r>
              <a:rPr lang="en-US" altLang="ko-KR" sz="2000" b="1" dirty="0">
                <a:solidFill>
                  <a:srgbClr val="0065B1"/>
                </a:solidFill>
              </a:rPr>
              <a:t>2</a:t>
            </a:r>
            <a:r>
              <a:rPr lang="ko-KR" altLang="en-US" sz="2000" b="1" dirty="0">
                <a:solidFill>
                  <a:srgbClr val="0065B1"/>
                </a:solidFill>
              </a:rPr>
              <a:t>개의 모델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FE0CD-704C-43DA-B186-CDA206E16477}"/>
              </a:ext>
            </a:extLst>
          </p:cNvPr>
          <p:cNvSpPr txBox="1"/>
          <p:nvPr/>
        </p:nvSpPr>
        <p:spPr>
          <a:xfrm>
            <a:off x="543885" y="1778910"/>
            <a:ext cx="9160002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rgbClr val="0065B1"/>
                </a:solidFill>
              </a:rPr>
              <a:t>7</a:t>
            </a:r>
            <a:r>
              <a:rPr lang="ko-KR" altLang="en-US" sz="1200" dirty="0">
                <a:solidFill>
                  <a:srgbClr val="0065B1"/>
                </a:solidFill>
              </a:rPr>
              <a:t>개의 모델을 </a:t>
            </a:r>
            <a:r>
              <a:rPr lang="en-US" altLang="ko-KR" sz="1200" dirty="0">
                <a:solidFill>
                  <a:srgbClr val="0065B1"/>
                </a:solidFill>
              </a:rPr>
              <a:t>Hard Voting </a:t>
            </a:r>
            <a:r>
              <a:rPr lang="ko-KR" altLang="en-US" sz="1200" dirty="0">
                <a:solidFill>
                  <a:srgbClr val="0065B1"/>
                </a:solidFill>
              </a:rPr>
              <a:t>진행 </a:t>
            </a:r>
            <a:r>
              <a:rPr lang="en-US" altLang="ko-KR" sz="1200" dirty="0">
                <a:solidFill>
                  <a:srgbClr val="0065B1"/>
                </a:solidFill>
              </a:rPr>
              <a:t>– 82.3319 (Public)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rgbClr val="0065B1"/>
                </a:solidFill>
              </a:rPr>
              <a:t>7</a:t>
            </a:r>
            <a:r>
              <a:rPr lang="ko-KR" altLang="en-US" sz="1200" dirty="0">
                <a:solidFill>
                  <a:srgbClr val="0065B1"/>
                </a:solidFill>
              </a:rPr>
              <a:t>개의 모델에</a:t>
            </a:r>
            <a:r>
              <a:rPr lang="en-US" altLang="ko-KR" sz="1200" dirty="0">
                <a:solidFill>
                  <a:srgbClr val="0065B1"/>
                </a:solidFill>
              </a:rPr>
              <a:t> </a:t>
            </a:r>
            <a:r>
              <a:rPr lang="ko-KR" altLang="en-US" sz="1200" dirty="0">
                <a:solidFill>
                  <a:srgbClr val="0065B1"/>
                </a:solidFill>
              </a:rPr>
              <a:t>대해 경계선 네트워크 적용 후 </a:t>
            </a:r>
            <a:r>
              <a:rPr lang="en-US" altLang="ko-KR" sz="1200" dirty="0">
                <a:solidFill>
                  <a:srgbClr val="0065B1"/>
                </a:solidFill>
              </a:rPr>
              <a:t>Hard Voting </a:t>
            </a:r>
            <a:r>
              <a:rPr lang="ko-KR" altLang="en-US" sz="1200" dirty="0">
                <a:solidFill>
                  <a:srgbClr val="0065B1"/>
                </a:solidFill>
              </a:rPr>
              <a:t>진행 </a:t>
            </a:r>
            <a:r>
              <a:rPr lang="en-US" altLang="ko-KR" sz="1200" dirty="0">
                <a:solidFill>
                  <a:srgbClr val="0065B1"/>
                </a:solidFill>
              </a:rPr>
              <a:t>– 82.1237 (Public)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50CED8-1B1E-4746-9701-D8C47D83B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616"/>
          <a:stretch/>
        </p:blipFill>
        <p:spPr>
          <a:xfrm>
            <a:off x="321553" y="4574615"/>
            <a:ext cx="10111483" cy="482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0D7947-BF8E-43C8-A8CC-0CA99C991761}"/>
              </a:ext>
            </a:extLst>
          </p:cNvPr>
          <p:cNvSpPr txBox="1"/>
          <p:nvPr/>
        </p:nvSpPr>
        <p:spPr>
          <a:xfrm>
            <a:off x="543885" y="4012110"/>
            <a:ext cx="916000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65B1"/>
                </a:solidFill>
              </a:rPr>
              <a:t>최종 </a:t>
            </a:r>
            <a:r>
              <a:rPr lang="en-US" altLang="ko-KR" sz="2000" b="1" dirty="0">
                <a:solidFill>
                  <a:srgbClr val="0065B1"/>
                </a:solidFill>
              </a:rPr>
              <a:t>Private Score</a:t>
            </a:r>
          </a:p>
        </p:txBody>
      </p:sp>
    </p:spTree>
    <p:extLst>
      <p:ext uri="{BB962C8B-B14F-4D97-AF65-F5344CB8AC3E}">
        <p14:creationId xmlns:p14="http://schemas.microsoft.com/office/powerpoint/2010/main" val="328593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D09F93-8795-4300-8F23-A4C045FBDEA9}"/>
              </a:ext>
            </a:extLst>
          </p:cNvPr>
          <p:cNvGrpSpPr/>
          <p:nvPr/>
        </p:nvGrpSpPr>
        <p:grpSpPr>
          <a:xfrm>
            <a:off x="2801404" y="2331487"/>
            <a:ext cx="2355724" cy="2195025"/>
            <a:chOff x="905636" y="1849120"/>
            <a:chExt cx="2355724" cy="219502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EB13CDD-8DCD-4049-A7B6-552B395F5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283" r="7453"/>
            <a:stretch/>
          </p:blipFill>
          <p:spPr>
            <a:xfrm>
              <a:off x="1118999" y="1849120"/>
              <a:ext cx="2142361" cy="201214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AFC1747-2033-490D-B781-E47C2AAD2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283" r="7453"/>
            <a:stretch/>
          </p:blipFill>
          <p:spPr>
            <a:xfrm>
              <a:off x="1047878" y="1910080"/>
              <a:ext cx="2142361" cy="201214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87CA166-5BFD-434C-87BA-1F31CC0B2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283" r="7453"/>
            <a:stretch/>
          </p:blipFill>
          <p:spPr>
            <a:xfrm>
              <a:off x="976757" y="1971040"/>
              <a:ext cx="2142361" cy="201214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9D0C4DB-662B-412E-8DBF-AD12F190A4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283" r="7453"/>
            <a:stretch/>
          </p:blipFill>
          <p:spPr>
            <a:xfrm>
              <a:off x="905636" y="2032000"/>
              <a:ext cx="2142361" cy="201214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200C52-90AB-4A81-BF6F-8936449F2388}"/>
                  </a:ext>
                </a:extLst>
              </p:cNvPr>
              <p:cNvSpPr txBox="1"/>
              <p:nvPr/>
            </p:nvSpPr>
            <p:spPr>
              <a:xfrm>
                <a:off x="3284805" y="4528800"/>
                <a:ext cx="1794499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Train Dataset</a:t>
                </a:r>
                <a:br>
                  <a:rPr lang="en-US" altLang="ko-KR" dirty="0">
                    <a:solidFill>
                      <a:srgbClr val="0065B1"/>
                    </a:solidFill>
                  </a:rPr>
                </a:br>
                <a:r>
                  <a:rPr lang="en-US" altLang="ko-KR" dirty="0">
                    <a:solidFill>
                      <a:srgbClr val="0065B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1024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1024 </a:t>
                </a:r>
                <a:endParaRPr lang="ko-KR" altLang="en-US" dirty="0">
                  <a:solidFill>
                    <a:srgbClr val="0065B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200C52-90AB-4A81-BF6F-8936449F2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5" y="4528800"/>
                <a:ext cx="1794499" cy="870559"/>
              </a:xfrm>
              <a:prstGeom prst="rect">
                <a:avLst/>
              </a:prstGeom>
              <a:blipFill>
                <a:blip r:embed="rId4"/>
                <a:stretch>
                  <a:fillRect r="-2381"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E36280DE-77DC-4A27-A728-E0CEBD10A878}"/>
              </a:ext>
            </a:extLst>
          </p:cNvPr>
          <p:cNvGrpSpPr/>
          <p:nvPr/>
        </p:nvGrpSpPr>
        <p:grpSpPr>
          <a:xfrm>
            <a:off x="6485735" y="2372991"/>
            <a:ext cx="2142361" cy="2073105"/>
            <a:chOff x="5690427" y="2448094"/>
            <a:chExt cx="2407093" cy="2302131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39566A3-6195-44A6-97EA-326B2D41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8036" y="2448094"/>
              <a:ext cx="2159484" cy="207310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69ADB0E-69A8-4C9E-95E1-D14EFEE4D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595" r="793" b="1"/>
            <a:stretch/>
          </p:blipFill>
          <p:spPr>
            <a:xfrm>
              <a:off x="5866915" y="2630974"/>
              <a:ext cx="2142361" cy="1936371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B1D77DD-F778-48B2-B2D0-5FB8833E2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595" r="793" b="1"/>
            <a:stretch/>
          </p:blipFill>
          <p:spPr>
            <a:xfrm>
              <a:off x="5778671" y="2716674"/>
              <a:ext cx="2142361" cy="1936371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75DE27C-33E5-4FD4-A602-922FB0657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595" r="793" b="1"/>
            <a:stretch/>
          </p:blipFill>
          <p:spPr>
            <a:xfrm>
              <a:off x="5690427" y="2813854"/>
              <a:ext cx="2142361" cy="193637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C92235-6235-4DC9-B490-96360706E87B}"/>
                  </a:ext>
                </a:extLst>
              </p:cNvPr>
              <p:cNvSpPr txBox="1"/>
              <p:nvPr/>
            </p:nvSpPr>
            <p:spPr>
              <a:xfrm>
                <a:off x="6786388" y="4527794"/>
                <a:ext cx="1794499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Test Dataset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224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224 </a:t>
                </a:r>
                <a:endParaRPr lang="ko-KR" altLang="en-US" dirty="0">
                  <a:solidFill>
                    <a:srgbClr val="0065B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C92235-6235-4DC9-B490-96360706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88" y="4527794"/>
                <a:ext cx="1794499" cy="870559"/>
              </a:xfrm>
              <a:prstGeom prst="rect">
                <a:avLst/>
              </a:prstGeom>
              <a:blipFill>
                <a:blip r:embed="rId6"/>
                <a:stretch>
                  <a:fillRect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64C5EB3-699E-41BC-9ABA-236EE2D84923}"/>
              </a:ext>
            </a:extLst>
          </p:cNvPr>
          <p:cNvSpPr txBox="1"/>
          <p:nvPr/>
        </p:nvSpPr>
        <p:spPr>
          <a:xfrm>
            <a:off x="610999" y="365640"/>
            <a:ext cx="912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</a:rPr>
              <a:t>Data</a:t>
            </a:r>
            <a:r>
              <a:rPr lang="ko-KR" altLang="en-US" sz="4800" dirty="0">
                <a:solidFill>
                  <a:srgbClr val="0070C0"/>
                </a:solidFill>
              </a:rPr>
              <a:t> </a:t>
            </a:r>
            <a:r>
              <a:rPr lang="en-US" altLang="ko-KR" sz="4800" dirty="0">
                <a:solidFill>
                  <a:srgbClr val="0070C0"/>
                </a:solidFill>
              </a:rPr>
              <a:t>Processing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0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F994A3-B019-49FF-88F5-15DF8FA03A5B}"/>
              </a:ext>
            </a:extLst>
          </p:cNvPr>
          <p:cNvSpPr txBox="1"/>
          <p:nvPr/>
        </p:nvSpPr>
        <p:spPr>
          <a:xfrm>
            <a:off x="610999" y="365640"/>
            <a:ext cx="912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</a:rPr>
              <a:t>Data</a:t>
            </a:r>
            <a:r>
              <a:rPr lang="ko-KR" altLang="en-US" sz="4800" dirty="0">
                <a:solidFill>
                  <a:srgbClr val="0070C0"/>
                </a:solidFill>
              </a:rPr>
              <a:t> </a:t>
            </a:r>
            <a:r>
              <a:rPr lang="en-US" altLang="ko-KR" sz="4800" dirty="0">
                <a:solidFill>
                  <a:srgbClr val="0070C0"/>
                </a:solidFill>
              </a:rPr>
              <a:t>Processing</a:t>
            </a:r>
            <a:endParaRPr lang="ko-KR" altLang="en-US" sz="4500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370B27-7E3E-4176-8672-4BCE0309E28F}"/>
              </a:ext>
            </a:extLst>
          </p:cNvPr>
          <p:cNvGrpSpPr/>
          <p:nvPr/>
        </p:nvGrpSpPr>
        <p:grpSpPr>
          <a:xfrm>
            <a:off x="7890179" y="2011680"/>
            <a:ext cx="2520000" cy="2520000"/>
            <a:chOff x="5690427" y="2448094"/>
            <a:chExt cx="2407093" cy="230213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FE7F2A7-4906-4ACB-9B63-7AD1D50D2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036" y="2448094"/>
              <a:ext cx="2159484" cy="20731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FDEECE6-1CF6-4F72-853A-E6EB59B33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5" r="793" b="1"/>
            <a:stretch/>
          </p:blipFill>
          <p:spPr>
            <a:xfrm>
              <a:off x="5866915" y="2630974"/>
              <a:ext cx="2142361" cy="193637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EE66400-7B3C-43E6-8E91-1A23E5AEA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5" r="793" b="1"/>
            <a:stretch/>
          </p:blipFill>
          <p:spPr>
            <a:xfrm>
              <a:off x="5778671" y="2716674"/>
              <a:ext cx="2142361" cy="193637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A5F7CB-C163-4CFA-9256-DBCD69DEF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5" r="793" b="1"/>
            <a:stretch/>
          </p:blipFill>
          <p:spPr>
            <a:xfrm>
              <a:off x="5690427" y="2813854"/>
              <a:ext cx="2142361" cy="193637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5B0A0E-D7A0-43C9-845A-4F75F603FBF7}"/>
                  </a:ext>
                </a:extLst>
              </p:cNvPr>
              <p:cNvSpPr txBox="1"/>
              <p:nvPr/>
            </p:nvSpPr>
            <p:spPr>
              <a:xfrm>
                <a:off x="8430913" y="4764085"/>
                <a:ext cx="1794499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Test Dataset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224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224 </a:t>
                </a:r>
                <a:endParaRPr lang="ko-KR" altLang="en-US" dirty="0">
                  <a:solidFill>
                    <a:srgbClr val="0065B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5B0A0E-D7A0-43C9-845A-4F75F603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913" y="4764085"/>
                <a:ext cx="1794499" cy="870559"/>
              </a:xfrm>
              <a:prstGeom prst="rect">
                <a:avLst/>
              </a:prstGeom>
              <a:blipFill>
                <a:blip r:embed="rId4"/>
                <a:stretch>
                  <a:fillRect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25772F14-3A51-43A1-9833-091231D3F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66" y="2084207"/>
            <a:ext cx="2520000" cy="2451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FE8D8-EF97-4E74-B641-4240019E433A}"/>
                  </a:ext>
                </a:extLst>
              </p:cNvPr>
              <p:cNvSpPr txBox="1"/>
              <p:nvPr/>
            </p:nvSpPr>
            <p:spPr>
              <a:xfrm>
                <a:off x="1193093" y="4764084"/>
                <a:ext cx="211822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Train Dataset [256]  16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256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256</a:t>
                </a:r>
                <a:endParaRPr lang="ko-KR" altLang="en-US" dirty="0">
                  <a:solidFill>
                    <a:srgbClr val="0065B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FE8D8-EF97-4E74-B641-4240019E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93" y="4764084"/>
                <a:ext cx="2118220" cy="870559"/>
              </a:xfrm>
              <a:prstGeom prst="rect">
                <a:avLst/>
              </a:prstGeom>
              <a:blipFill>
                <a:blip r:embed="rId6"/>
                <a:stretch>
                  <a:fillRect l="-2882" r="-10375"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1909837A-AB47-4EBD-85C9-593BD3E17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027" y="2084207"/>
            <a:ext cx="2473550" cy="2447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AC3C5-093B-4A69-9352-A59AA96F1888}"/>
                  </a:ext>
                </a:extLst>
              </p:cNvPr>
              <p:cNvSpPr txBox="1"/>
              <p:nvPr/>
            </p:nvSpPr>
            <p:spPr>
              <a:xfrm>
                <a:off x="4110674" y="4764085"/>
                <a:ext cx="2118211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Train Dataset [192]  36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192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192</a:t>
                </a:r>
                <a:endParaRPr lang="ko-KR" altLang="en-US" dirty="0">
                  <a:solidFill>
                    <a:srgbClr val="0065B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AC3C5-093B-4A69-9352-A59AA96F1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74" y="4764085"/>
                <a:ext cx="2118211" cy="870559"/>
              </a:xfrm>
              <a:prstGeom prst="rect">
                <a:avLst/>
              </a:prstGeom>
              <a:blipFill>
                <a:blip r:embed="rId8"/>
                <a:stretch>
                  <a:fillRect l="-2586" r="-10345"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 flipH="1">
            <a:off x="7264400" y="2011680"/>
            <a:ext cx="0" cy="324000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61D1A64-22D4-444C-A79D-35371BFD5A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259" y="2509709"/>
            <a:ext cx="487748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F994A3-B019-49FF-88F5-15DF8FA03A5B}"/>
              </a:ext>
            </a:extLst>
          </p:cNvPr>
          <p:cNvSpPr txBox="1"/>
          <p:nvPr/>
        </p:nvSpPr>
        <p:spPr>
          <a:xfrm>
            <a:off x="610999" y="365640"/>
            <a:ext cx="912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65B1"/>
                </a:solidFill>
              </a:rPr>
              <a:t>Experimental Environment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370B27-7E3E-4176-8672-4BCE0309E28F}"/>
              </a:ext>
            </a:extLst>
          </p:cNvPr>
          <p:cNvGrpSpPr/>
          <p:nvPr/>
        </p:nvGrpSpPr>
        <p:grpSpPr>
          <a:xfrm>
            <a:off x="6317098" y="2016779"/>
            <a:ext cx="2142361" cy="2073105"/>
            <a:chOff x="5690427" y="2448094"/>
            <a:chExt cx="2407093" cy="230213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FE7F2A7-4906-4ACB-9B63-7AD1D50D2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036" y="2448094"/>
              <a:ext cx="2159484" cy="20731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FDEECE6-1CF6-4F72-853A-E6EB59B33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5" r="793" b="1"/>
            <a:stretch/>
          </p:blipFill>
          <p:spPr>
            <a:xfrm>
              <a:off x="5866915" y="2630974"/>
              <a:ext cx="2142361" cy="193637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EE66400-7B3C-43E6-8E91-1A23E5AEA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5" r="793" b="1"/>
            <a:stretch/>
          </p:blipFill>
          <p:spPr>
            <a:xfrm>
              <a:off x="5778671" y="2716674"/>
              <a:ext cx="2142361" cy="193637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A5F7CB-C163-4CFA-9256-DBCD69DEF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95" r="793" b="1"/>
            <a:stretch/>
          </p:blipFill>
          <p:spPr>
            <a:xfrm>
              <a:off x="5690427" y="2813854"/>
              <a:ext cx="2142361" cy="193637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5B0A0E-D7A0-43C9-845A-4F75F603FBF7}"/>
                  </a:ext>
                </a:extLst>
              </p:cNvPr>
              <p:cNvSpPr txBox="1"/>
              <p:nvPr/>
            </p:nvSpPr>
            <p:spPr>
              <a:xfrm>
                <a:off x="8894158" y="2454444"/>
                <a:ext cx="1794499" cy="12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Test Dataset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224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224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Total: 60640</a:t>
                </a:r>
                <a:r>
                  <a:rPr lang="ko-KR" altLang="en-US" dirty="0">
                    <a:solidFill>
                      <a:srgbClr val="0065B1"/>
                    </a:solidFill>
                  </a:rPr>
                  <a:t>장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5B0A0E-D7A0-43C9-845A-4F75F603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158" y="2454444"/>
                <a:ext cx="1794499" cy="1285288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FE8D8-EF97-4E74-B641-4240019E433A}"/>
                  </a:ext>
                </a:extLst>
              </p:cNvPr>
              <p:cNvSpPr txBox="1"/>
              <p:nvPr/>
            </p:nvSpPr>
            <p:spPr>
              <a:xfrm>
                <a:off x="863124" y="2487861"/>
                <a:ext cx="2149395" cy="12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Train Dataset [256] 3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256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65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rgbClr val="0065B1"/>
                    </a:solidFill>
                  </a:rPr>
                  <a:t>256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65B1"/>
                    </a:solidFill>
                  </a:rPr>
                  <a:t>Total: 114240</a:t>
                </a:r>
                <a:r>
                  <a:rPr lang="ko-KR" altLang="en-US" dirty="0">
                    <a:solidFill>
                      <a:srgbClr val="0065B1"/>
                    </a:solidFill>
                  </a:rPr>
                  <a:t>장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FE8D8-EF97-4E74-B641-4240019E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4" y="2487861"/>
                <a:ext cx="2149395" cy="1285288"/>
              </a:xfrm>
              <a:prstGeom prst="rect">
                <a:avLst/>
              </a:prstGeom>
              <a:blipFill>
                <a:blip r:embed="rId5"/>
                <a:stretch>
                  <a:fillRect l="-2557" r="-5398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EEE45F6-98F5-4DB7-8290-B9EC6AA67E9C}"/>
              </a:ext>
            </a:extLst>
          </p:cNvPr>
          <p:cNvGrpSpPr/>
          <p:nvPr/>
        </p:nvGrpSpPr>
        <p:grpSpPr>
          <a:xfrm>
            <a:off x="3157846" y="2124373"/>
            <a:ext cx="1906744" cy="1866864"/>
            <a:chOff x="2718593" y="2104292"/>
            <a:chExt cx="2266556" cy="22076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5772F14-3A51-43A1-9833-091231D3F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3926" y="2104292"/>
              <a:ext cx="2041223" cy="198559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9D62CC-4C1D-45E9-8966-31A4A23A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06027" y="2192477"/>
              <a:ext cx="1981200" cy="19431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5E355DA-6B4A-4795-B18F-491153B81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9305" y="2280662"/>
              <a:ext cx="1981200" cy="19431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E7A830C-B677-4127-B09E-7B7F56933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8593" y="2368847"/>
              <a:ext cx="1981200" cy="194310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0DE3CF-725F-43D8-9324-66188B4D1D6A}"/>
              </a:ext>
            </a:extLst>
          </p:cNvPr>
          <p:cNvSpPr/>
          <p:nvPr/>
        </p:nvSpPr>
        <p:spPr>
          <a:xfrm>
            <a:off x="8745747" y="463551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5B1"/>
                </a:solidFill>
              </a:rPr>
              <a:t>Experiment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4874EC-BA99-47B4-88FC-F4866D368AEF}"/>
              </a:ext>
            </a:extLst>
          </p:cNvPr>
          <p:cNvSpPr/>
          <p:nvPr/>
        </p:nvSpPr>
        <p:spPr>
          <a:xfrm>
            <a:off x="8745747" y="5178884"/>
            <a:ext cx="1006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5B1"/>
                </a:solidFill>
              </a:rPr>
              <a:t>Training</a:t>
            </a:r>
            <a:endParaRPr lang="ko-KR" altLang="en-US" dirty="0">
              <a:solidFill>
                <a:srgbClr val="0065B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B7BB6F-D8DF-49C7-A5B3-5C96EC376F29}"/>
              </a:ext>
            </a:extLst>
          </p:cNvPr>
          <p:cNvSpPr/>
          <p:nvPr/>
        </p:nvSpPr>
        <p:spPr>
          <a:xfrm>
            <a:off x="8767563" y="5708449"/>
            <a:ext cx="156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5B1"/>
                </a:solidFill>
              </a:rPr>
              <a:t>Final</a:t>
            </a:r>
            <a:r>
              <a:rPr lang="ko-KR" altLang="en-US" dirty="0">
                <a:solidFill>
                  <a:srgbClr val="0065B1"/>
                </a:solidFill>
              </a:rPr>
              <a:t> </a:t>
            </a:r>
            <a:r>
              <a:rPr lang="en-US" altLang="ko-KR" dirty="0">
                <a:solidFill>
                  <a:srgbClr val="0065B1"/>
                </a:solidFill>
              </a:rPr>
              <a:t>Training</a:t>
            </a:r>
            <a:endParaRPr lang="ko-KR" altLang="en-US" dirty="0">
              <a:solidFill>
                <a:srgbClr val="0065B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16DAAB-EA83-48C0-9E9A-937FA3057173}"/>
              </a:ext>
            </a:extLst>
          </p:cNvPr>
          <p:cNvGrpSpPr/>
          <p:nvPr/>
        </p:nvGrpSpPr>
        <p:grpSpPr>
          <a:xfrm>
            <a:off x="839248" y="4627368"/>
            <a:ext cx="7876527" cy="1477909"/>
            <a:chOff x="1863092" y="4671027"/>
            <a:chExt cx="7876527" cy="147790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1B43DB3-8378-458D-A036-8C3CB46A3042}"/>
                </a:ext>
              </a:extLst>
            </p:cNvPr>
            <p:cNvGrpSpPr/>
            <p:nvPr/>
          </p:nvGrpSpPr>
          <p:grpSpPr>
            <a:xfrm>
              <a:off x="1869438" y="4671027"/>
              <a:ext cx="7870181" cy="942114"/>
              <a:chOff x="1869439" y="5050253"/>
              <a:chExt cx="7870181" cy="94211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7241437-6E23-4393-80D5-4F4AA3CDA8C3}"/>
                  </a:ext>
                </a:extLst>
              </p:cNvPr>
              <p:cNvGrpSpPr/>
              <p:nvPr/>
            </p:nvGrpSpPr>
            <p:grpSpPr>
              <a:xfrm>
                <a:off x="1869442" y="5050253"/>
                <a:ext cx="7870178" cy="406890"/>
                <a:chOff x="1869442" y="5050253"/>
                <a:chExt cx="7870178" cy="406890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18737B6-0CB2-4D21-8F92-080D825E5F1F}"/>
                    </a:ext>
                  </a:extLst>
                </p:cNvPr>
                <p:cNvSpPr/>
                <p:nvPr/>
              </p:nvSpPr>
              <p:spPr>
                <a:xfrm>
                  <a:off x="1869442" y="5050253"/>
                  <a:ext cx="3403598" cy="406890"/>
                </a:xfrm>
                <a:prstGeom prst="rect">
                  <a:avLst/>
                </a:prstGeom>
                <a:solidFill>
                  <a:srgbClr val="012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Train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44%</a:t>
                  </a:r>
                  <a:endParaRPr lang="ko-KR" altLang="en-US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0A458B0-D58A-4176-84B4-36B37C6FFABB}"/>
                    </a:ext>
                  </a:extLst>
                </p:cNvPr>
                <p:cNvSpPr/>
                <p:nvPr/>
              </p:nvSpPr>
              <p:spPr>
                <a:xfrm>
                  <a:off x="6537476" y="5050253"/>
                  <a:ext cx="3202144" cy="406890"/>
                </a:xfrm>
                <a:prstGeom prst="rect">
                  <a:avLst/>
                </a:prstGeom>
                <a:solidFill>
                  <a:srgbClr val="A1C6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Test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34%</a:t>
                  </a:r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320D703-8693-4BED-A2A7-2C0BE7BB2B15}"/>
                    </a:ext>
                  </a:extLst>
                </p:cNvPr>
                <p:cNvSpPr/>
                <p:nvPr/>
              </p:nvSpPr>
              <p:spPr>
                <a:xfrm>
                  <a:off x="5273040" y="5050253"/>
                  <a:ext cx="1264434" cy="406890"/>
                </a:xfrm>
                <a:prstGeom prst="rect">
                  <a:avLst/>
                </a:prstGeom>
                <a:solidFill>
                  <a:srgbClr val="0065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Val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22%</a:t>
                  </a:r>
                  <a:endParaRPr lang="ko-KR" altLang="en-US" dirty="0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C317344-4A64-4A96-9729-1B161049274D}"/>
                  </a:ext>
                </a:extLst>
              </p:cNvPr>
              <p:cNvGrpSpPr/>
              <p:nvPr/>
            </p:nvGrpSpPr>
            <p:grpSpPr>
              <a:xfrm>
                <a:off x="1869439" y="5585477"/>
                <a:ext cx="7870179" cy="406890"/>
                <a:chOff x="1869439" y="5585477"/>
                <a:chExt cx="7870179" cy="40689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6646775D-E651-4C78-934B-FA7818770471}"/>
                    </a:ext>
                  </a:extLst>
                </p:cNvPr>
                <p:cNvSpPr/>
                <p:nvPr/>
              </p:nvSpPr>
              <p:spPr>
                <a:xfrm>
                  <a:off x="1869439" y="5585477"/>
                  <a:ext cx="6238241" cy="406890"/>
                </a:xfrm>
                <a:prstGeom prst="rect">
                  <a:avLst/>
                </a:prstGeom>
                <a:solidFill>
                  <a:srgbClr val="012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Train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80%</a:t>
                  </a:r>
                  <a:endParaRPr lang="ko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97C8F6A-050F-4589-9E47-5B681AB607A2}"/>
                    </a:ext>
                  </a:extLst>
                </p:cNvPr>
                <p:cNvSpPr/>
                <p:nvPr/>
              </p:nvSpPr>
              <p:spPr>
                <a:xfrm>
                  <a:off x="8107679" y="5585477"/>
                  <a:ext cx="1631939" cy="406890"/>
                </a:xfrm>
                <a:prstGeom prst="rect">
                  <a:avLst/>
                </a:prstGeom>
                <a:solidFill>
                  <a:srgbClr val="0065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Val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20%</a:t>
                  </a:r>
                  <a:endParaRPr lang="ko-KR" altLang="en-US" dirty="0"/>
                </a:p>
              </p:txBody>
            </p:sp>
          </p:grp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8CF6418-94E6-447B-91B2-3CC44AB16601}"/>
                </a:ext>
              </a:extLst>
            </p:cNvPr>
            <p:cNvSpPr/>
            <p:nvPr/>
          </p:nvSpPr>
          <p:spPr>
            <a:xfrm>
              <a:off x="1863092" y="5742046"/>
              <a:ext cx="7876525" cy="406890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</a:t>
              </a:r>
              <a:r>
                <a:rPr lang="ko-KR" altLang="en-US" dirty="0"/>
                <a:t> </a:t>
              </a:r>
              <a:r>
                <a:rPr lang="en-US" altLang="ko-KR" dirty="0"/>
                <a:t>100%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353137-9510-4578-AEA0-A56FC441BD05}"/>
              </a:ext>
            </a:extLst>
          </p:cNvPr>
          <p:cNvSpPr txBox="1"/>
          <p:nvPr/>
        </p:nvSpPr>
        <p:spPr>
          <a:xfrm>
            <a:off x="610999" y="365640"/>
            <a:ext cx="912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65B1"/>
                </a:solidFill>
              </a:rPr>
              <a:t>Model &amp; Augmentation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BA3EA-7B5D-4C3F-874F-6AE3D2C97587}"/>
              </a:ext>
            </a:extLst>
          </p:cNvPr>
          <p:cNvSpPr/>
          <p:nvPr/>
        </p:nvSpPr>
        <p:spPr>
          <a:xfrm>
            <a:off x="427871" y="5305425"/>
            <a:ext cx="8208676" cy="1021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Segmentation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Pytorch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라이브러리를 바탕으로 하여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  Unet++ Decoder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기본으로 하는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모델을 사용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AEA6E1-A9E5-4948-ABB6-F34166A68C17}"/>
              </a:ext>
            </a:extLst>
          </p:cNvPr>
          <p:cNvGrpSpPr/>
          <p:nvPr/>
        </p:nvGrpSpPr>
        <p:grpSpPr>
          <a:xfrm>
            <a:off x="1150578" y="2261033"/>
            <a:ext cx="4282968" cy="3000131"/>
            <a:chOff x="820255" y="1499297"/>
            <a:chExt cx="6267450" cy="4042558"/>
          </a:xfrm>
        </p:grpSpPr>
        <p:pic>
          <p:nvPicPr>
            <p:cNvPr id="7" name="Picture 2" descr="Review: UNet++ — A Nested U-Net Architecture (Biomedical Image  Segmentation) | by Sik-Ho Tsang | Medium">
              <a:extLst>
                <a:ext uri="{FF2B5EF4-FFF2-40B4-BE49-F238E27FC236}">
                  <a16:creationId xmlns:a16="http://schemas.microsoft.com/office/drawing/2014/main" id="{555F07CD-27AC-4FC8-BF07-6172E28CF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55" y="1552576"/>
              <a:ext cx="626745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CCE2D3-265E-4F33-A747-8DD44B072D47}"/>
                </a:ext>
              </a:extLst>
            </p:cNvPr>
            <p:cNvSpPr/>
            <p:nvPr/>
          </p:nvSpPr>
          <p:spPr>
            <a:xfrm rot="2851546">
              <a:off x="678197" y="3200345"/>
              <a:ext cx="4042558" cy="640461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3B4369-7D79-4AE9-B0B5-C409BEC9C5CC}"/>
              </a:ext>
            </a:extLst>
          </p:cNvPr>
          <p:cNvCxnSpPr>
            <a:cxnSpLocks/>
          </p:cNvCxnSpPr>
          <p:nvPr/>
        </p:nvCxnSpPr>
        <p:spPr>
          <a:xfrm flipV="1">
            <a:off x="966652" y="3199909"/>
            <a:ext cx="496389" cy="26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1D3778-43D0-491D-B7AC-F57373769F13}"/>
              </a:ext>
            </a:extLst>
          </p:cNvPr>
          <p:cNvSpPr txBox="1"/>
          <p:nvPr/>
        </p:nvSpPr>
        <p:spPr>
          <a:xfrm>
            <a:off x="427871" y="3447763"/>
            <a:ext cx="10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472C4"/>
                </a:solidFill>
              </a:rPr>
              <a:t>Encoder</a:t>
            </a:r>
            <a:endParaRPr lang="ko-KR" altLang="en-US" sz="1600" dirty="0">
              <a:solidFill>
                <a:srgbClr val="4472C4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AA63C9-FF48-447B-A424-BBD4571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05048"/>
              </p:ext>
            </p:extLst>
          </p:nvPr>
        </p:nvGraphicFramePr>
        <p:xfrm>
          <a:off x="6758454" y="1552575"/>
          <a:ext cx="5305329" cy="2240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5644">
                  <a:extLst>
                    <a:ext uri="{9D8B030D-6E8A-4147-A177-3AD203B41FA5}">
                      <a16:colId xmlns:a16="http://schemas.microsoft.com/office/drawing/2014/main" val="2557225523"/>
                    </a:ext>
                  </a:extLst>
                </a:gridCol>
                <a:gridCol w="2095644">
                  <a:extLst>
                    <a:ext uri="{9D8B030D-6E8A-4147-A177-3AD203B41FA5}">
                      <a16:colId xmlns:a16="http://schemas.microsoft.com/office/drawing/2014/main" val="2737229844"/>
                    </a:ext>
                  </a:extLst>
                </a:gridCol>
                <a:gridCol w="1114041">
                  <a:extLst>
                    <a:ext uri="{9D8B030D-6E8A-4147-A177-3AD203B41FA5}">
                      <a16:colId xmlns:a16="http://schemas.microsoft.com/office/drawing/2014/main" val="2782414332"/>
                    </a:ext>
                  </a:extLst>
                </a:gridCol>
              </a:tblGrid>
              <a:tr h="250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>
                          <a:solidFill>
                            <a:schemeClr val="bg1"/>
                          </a:solidFill>
                        </a:rPr>
                        <a:t>Encoder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Decoder</a:t>
                      </a:r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Test Dice</a:t>
                      </a:r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209902"/>
                  </a:ext>
                </a:extLst>
              </a:tr>
              <a:tr h="250134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se_resnext50_32x4d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FPN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/>
                        <a:t>71</a:t>
                      </a:r>
                      <a:r>
                        <a:rPr lang="en-US" altLang="ko-KR" sz="1500"/>
                        <a:t>.400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077205"/>
                  </a:ext>
                </a:extLst>
              </a:tr>
              <a:tr h="2501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DeepLabV3Plus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/>
                        <a:t>69.049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47373"/>
                  </a:ext>
                </a:extLst>
              </a:tr>
              <a:tr h="250134">
                <a:tc vMerge="1">
                  <a:txBody>
                    <a:bodyPr/>
                    <a:lstStyle/>
                    <a:p>
                      <a:pPr algn="ctr"/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/>
                        <a:t>DeepLabV3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/>
                        <a:t>66.985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2757"/>
                  </a:ext>
                </a:extLst>
              </a:tr>
              <a:tr h="2501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PAN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70.029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59651"/>
                  </a:ext>
                </a:extLst>
              </a:tr>
              <a:tr h="2501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Unet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aseline="0"/>
                        <a:t>72.285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669892"/>
                  </a:ext>
                </a:extLst>
              </a:tr>
              <a:tr h="2501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rgbClr val="0065B1"/>
                          </a:solidFill>
                        </a:rPr>
                        <a:t>Unet++</a:t>
                      </a:r>
                      <a:endParaRPr lang="ko-KR" altLang="en-US" sz="1500" dirty="0">
                        <a:solidFill>
                          <a:srgbClr val="0065B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>
                          <a:solidFill>
                            <a:srgbClr val="0070C0"/>
                          </a:solidFill>
                        </a:rPr>
                        <a:t>73.169</a:t>
                      </a:r>
                      <a:endParaRPr lang="ko-KR" altLang="en-US" sz="15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064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BE98F11-AFCD-4AE1-9C5E-916913AD8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35948"/>
              </p:ext>
            </p:extLst>
          </p:nvPr>
        </p:nvGraphicFramePr>
        <p:xfrm>
          <a:off x="6758455" y="3862967"/>
          <a:ext cx="5305328" cy="22824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3620">
                  <a:extLst>
                    <a:ext uri="{9D8B030D-6E8A-4147-A177-3AD203B41FA5}">
                      <a16:colId xmlns:a16="http://schemas.microsoft.com/office/drawing/2014/main" val="1585397119"/>
                    </a:ext>
                  </a:extLst>
                </a:gridCol>
                <a:gridCol w="2087593">
                  <a:extLst>
                    <a:ext uri="{9D8B030D-6E8A-4147-A177-3AD203B41FA5}">
                      <a16:colId xmlns:a16="http://schemas.microsoft.com/office/drawing/2014/main" val="1324706912"/>
                    </a:ext>
                  </a:extLst>
                </a:gridCol>
                <a:gridCol w="1134115">
                  <a:extLst>
                    <a:ext uri="{9D8B030D-6E8A-4147-A177-3AD203B41FA5}">
                      <a16:colId xmlns:a16="http://schemas.microsoft.com/office/drawing/2014/main" val="2782414332"/>
                    </a:ext>
                  </a:extLst>
                </a:gridCol>
              </a:tblGrid>
              <a:tr h="32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Encoder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Decoder</a:t>
                      </a:r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Test Dice</a:t>
                      </a:r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209902"/>
                  </a:ext>
                </a:extLst>
              </a:tr>
              <a:tr h="3260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resnet18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Unet++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/>
                        <a:t>71.912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47373"/>
                  </a:ext>
                </a:extLst>
              </a:tr>
              <a:tr h="32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se_resnext50_32x4d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/>
                        <a:t>73.169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59651"/>
                  </a:ext>
                </a:extLst>
              </a:tr>
              <a:tr h="32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0070C0"/>
                          </a:solidFill>
                        </a:rPr>
                        <a:t>se_resnext101_32x4d</a:t>
                      </a:r>
                      <a:endParaRPr lang="ko-KR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0070C0"/>
                          </a:solidFill>
                        </a:rPr>
                        <a:t>75.029</a:t>
                      </a:r>
                      <a:endParaRPr lang="ko-KR" alt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0645"/>
                  </a:ext>
                </a:extLst>
              </a:tr>
              <a:tr h="32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timm-efficientnet-b2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/>
                        <a:t>71.577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511583"/>
                  </a:ext>
                </a:extLst>
              </a:tr>
              <a:tr h="32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timm-efficientnet-b3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/>
                        <a:t>72.378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048571"/>
                  </a:ext>
                </a:extLst>
              </a:tr>
              <a:tr h="32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timm-efficientnet-b4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/>
                        <a:t>73.132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034765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4CF78-F197-40C1-849A-FD8C6A0A7FB7}"/>
              </a:ext>
            </a:extLst>
          </p:cNvPr>
          <p:cNvSpPr/>
          <p:nvPr/>
        </p:nvSpPr>
        <p:spPr>
          <a:xfrm>
            <a:off x="1291381" y="1870210"/>
            <a:ext cx="40013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65B1"/>
                </a:solidFill>
              </a:rPr>
              <a:t>Unet++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0359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A8421F0-85CF-4040-AE17-9CF0D9168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3"/>
          <a:stretch/>
        </p:blipFill>
        <p:spPr>
          <a:xfrm>
            <a:off x="7062448" y="1509622"/>
            <a:ext cx="4702833" cy="4092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53137-9510-4578-AEA0-A56FC441BD05}"/>
              </a:ext>
            </a:extLst>
          </p:cNvPr>
          <p:cNvSpPr txBox="1"/>
          <p:nvPr/>
        </p:nvSpPr>
        <p:spPr>
          <a:xfrm>
            <a:off x="610999" y="365640"/>
            <a:ext cx="912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65B1"/>
                </a:solidFill>
              </a:rPr>
              <a:t>Loss &amp; Augmentation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954BE5-F463-47E5-9627-7117B4F7351A}"/>
              </a:ext>
            </a:extLst>
          </p:cNvPr>
          <p:cNvSpPr/>
          <p:nvPr/>
        </p:nvSpPr>
        <p:spPr>
          <a:xfrm>
            <a:off x="426719" y="5383191"/>
            <a:ext cx="10171612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Test Score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Matrix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Dice Score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이므로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Dice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를 기반으로 하는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Loss Function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구현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Train Dataset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이미지는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256x256, Test Dataset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224x224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이므로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RandomCrop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사용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 이상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Augmentation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적용하였을 때 성능보다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1~2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개로 간단하게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Augmentation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을 적용하였을 때 성능 향상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E44702-B0CC-4F1B-96DC-5C500AA5A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57815"/>
              </p:ext>
            </p:extLst>
          </p:nvPr>
        </p:nvGraphicFramePr>
        <p:xfrm>
          <a:off x="610999" y="1609982"/>
          <a:ext cx="5866002" cy="35753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831">
                  <a:extLst>
                    <a:ext uri="{9D8B030D-6E8A-4147-A177-3AD203B41FA5}">
                      <a16:colId xmlns:a16="http://schemas.microsoft.com/office/drawing/2014/main" val="1324706912"/>
                    </a:ext>
                  </a:extLst>
                </a:gridCol>
                <a:gridCol w="1510696">
                  <a:extLst>
                    <a:ext uri="{9D8B030D-6E8A-4147-A177-3AD203B41FA5}">
                      <a16:colId xmlns:a16="http://schemas.microsoft.com/office/drawing/2014/main" val="2782414332"/>
                    </a:ext>
                  </a:extLst>
                </a:gridCol>
                <a:gridCol w="1387094">
                  <a:extLst>
                    <a:ext uri="{9D8B030D-6E8A-4147-A177-3AD203B41FA5}">
                      <a16:colId xmlns:a16="http://schemas.microsoft.com/office/drawing/2014/main" val="3572406456"/>
                    </a:ext>
                  </a:extLst>
                </a:gridCol>
                <a:gridCol w="1581381">
                  <a:extLst>
                    <a:ext uri="{9D8B030D-6E8A-4147-A177-3AD203B41FA5}">
                      <a16:colId xmlns:a16="http://schemas.microsoft.com/office/drawing/2014/main" val="903389451"/>
                    </a:ext>
                  </a:extLst>
                </a:gridCol>
              </a:tblGrid>
              <a:tr h="357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Loss1</a:t>
                      </a:r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Loss2</a:t>
                      </a:r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Test Accuracy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209902"/>
                  </a:ext>
                </a:extLst>
              </a:tr>
              <a:tr h="357531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Dice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BCE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0070C0"/>
                          </a:solidFill>
                        </a:rPr>
                        <a:t>8 : 2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68.729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077205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BCE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7 : 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68.598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47373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BCE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 : 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67.684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77422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rgbClr val="0070C0"/>
                          </a:solidFill>
                        </a:rPr>
                        <a:t>Focal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rgbClr val="0070C0"/>
                          </a:solidFill>
                        </a:rPr>
                        <a:t>8 : 2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dirty="0">
                          <a:solidFill>
                            <a:srgbClr val="0070C0"/>
                          </a:solidFill>
                        </a:rPr>
                        <a:t>72.087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028669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algn="ctr"/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Focal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7 : 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71.685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2757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Focal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 : 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71.866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59651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Tversky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rgbClr val="0070C0"/>
                          </a:solidFill>
                        </a:rPr>
                        <a:t>8 : 2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69.637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669892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err="1">
                          <a:solidFill>
                            <a:schemeClr val="tx1"/>
                          </a:solidFill>
                        </a:rPr>
                        <a:t>Tversky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7 : 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68.605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0645"/>
                  </a:ext>
                </a:extLst>
              </a:tr>
              <a:tr h="3575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baseline="0" dirty="0" err="1">
                          <a:solidFill>
                            <a:schemeClr val="tx1"/>
                          </a:solidFill>
                        </a:rPr>
                        <a:t>Tversky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 : 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67.264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83643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8A8E5F-A195-4ECA-A75A-3483FCB9429B}"/>
              </a:ext>
            </a:extLst>
          </p:cNvPr>
          <p:cNvGrpSpPr/>
          <p:nvPr/>
        </p:nvGrpSpPr>
        <p:grpSpPr>
          <a:xfrm>
            <a:off x="8773064" y="2320506"/>
            <a:ext cx="2291094" cy="2222740"/>
            <a:chOff x="8773064" y="2320506"/>
            <a:chExt cx="2291094" cy="22227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B60BD0-629A-4BC6-846E-B98BD113F568}"/>
                </a:ext>
              </a:extLst>
            </p:cNvPr>
            <p:cNvSpPr/>
            <p:nvPr/>
          </p:nvSpPr>
          <p:spPr>
            <a:xfrm>
              <a:off x="8773064" y="2320506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C0F575-58BA-4102-8493-AC1C2BE07A1D}"/>
                </a:ext>
              </a:extLst>
            </p:cNvPr>
            <p:cNvSpPr/>
            <p:nvPr/>
          </p:nvSpPr>
          <p:spPr>
            <a:xfrm>
              <a:off x="9739619" y="3245328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0E18465-80D5-44BC-A010-2F8A16DE3879}"/>
                </a:ext>
              </a:extLst>
            </p:cNvPr>
            <p:cNvSpPr/>
            <p:nvPr/>
          </p:nvSpPr>
          <p:spPr>
            <a:xfrm>
              <a:off x="10210142" y="3696573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0DD173-6876-45B8-AC11-5B00FFD35FBD}"/>
                </a:ext>
              </a:extLst>
            </p:cNvPr>
            <p:cNvSpPr/>
            <p:nvPr/>
          </p:nvSpPr>
          <p:spPr>
            <a:xfrm>
              <a:off x="10658716" y="4232695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8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133BEAD-A3AA-4B10-88F0-A5D40FA3F03F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Problems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09087-106C-43DE-A730-58721BEA1A6F}"/>
              </a:ext>
            </a:extLst>
          </p:cNvPr>
          <p:cNvSpPr/>
          <p:nvPr/>
        </p:nvSpPr>
        <p:spPr>
          <a:xfrm>
            <a:off x="543886" y="1283839"/>
            <a:ext cx="11475394" cy="217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0065B1"/>
                </a:solidFill>
              </a:rPr>
              <a:t>건물의 크기가 작은 경우</a:t>
            </a:r>
            <a:r>
              <a:rPr lang="en-US" altLang="ko-KR" sz="1400" b="1" dirty="0">
                <a:solidFill>
                  <a:srgbClr val="0065B1"/>
                </a:solidFill>
              </a:rPr>
              <a:t>, </a:t>
            </a:r>
            <a:r>
              <a:rPr lang="ko-KR" altLang="en-US" sz="1400" b="1" dirty="0">
                <a:solidFill>
                  <a:srgbClr val="0065B1"/>
                </a:solidFill>
              </a:rPr>
              <a:t>모델이 인식을 못하는</a:t>
            </a:r>
            <a:r>
              <a:rPr lang="en-US" altLang="ko-KR" sz="1400" b="1" dirty="0">
                <a:solidFill>
                  <a:srgbClr val="0065B1"/>
                </a:solidFill>
              </a:rPr>
              <a:t> </a:t>
            </a:r>
            <a:r>
              <a:rPr lang="ko-KR" altLang="en-US" sz="1400" b="1" dirty="0">
                <a:solidFill>
                  <a:srgbClr val="0065B1"/>
                </a:solidFill>
              </a:rPr>
              <a:t>상황 발생</a:t>
            </a:r>
            <a:r>
              <a:rPr lang="en-US" altLang="ko-KR" sz="1400" b="1" dirty="0">
                <a:solidFill>
                  <a:srgbClr val="0065B1"/>
                </a:solidFill>
              </a:rPr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0065B1"/>
                </a:solidFill>
              </a:rPr>
              <a:t>모델의 출력 값을 확인했을 때</a:t>
            </a:r>
            <a:r>
              <a:rPr lang="en-US" altLang="ko-KR" sz="1400" b="1" dirty="0">
                <a:solidFill>
                  <a:srgbClr val="0065B1"/>
                </a:solidFill>
              </a:rPr>
              <a:t>, </a:t>
            </a:r>
            <a:r>
              <a:rPr lang="ko-KR" altLang="en-US" sz="1400" b="1" dirty="0">
                <a:solidFill>
                  <a:srgbClr val="0065B1"/>
                </a:solidFill>
              </a:rPr>
              <a:t>건물 내부가 비어 있는 출력 값이 발생</a:t>
            </a:r>
            <a:r>
              <a:rPr lang="ko-KR" altLang="en-US" sz="1400" b="1" dirty="0"/>
              <a:t> </a:t>
            </a:r>
            <a:endParaRPr lang="en-US" altLang="ko-KR" sz="1400" b="1" dirty="0">
              <a:solidFill>
                <a:srgbClr val="0065B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rgbClr val="0065B1"/>
                </a:solidFill>
              </a:rPr>
              <a:t>건물의 경계선이 모호한</a:t>
            </a:r>
            <a:r>
              <a:rPr lang="en-US" altLang="ko-KR" sz="1400" b="1" dirty="0">
                <a:solidFill>
                  <a:srgbClr val="0065B1"/>
                </a:solidFill>
              </a:rPr>
              <a:t> </a:t>
            </a:r>
            <a:r>
              <a:rPr lang="ko-KR" altLang="en-US" sz="1400" b="1" dirty="0">
                <a:solidFill>
                  <a:srgbClr val="0065B1"/>
                </a:solidFill>
              </a:rPr>
              <a:t>출력 발생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rgbClr val="0065B1"/>
                </a:solidFill>
              </a:rPr>
              <a:t>16</a:t>
            </a:r>
            <a:r>
              <a:rPr lang="ko-KR" altLang="en-US" sz="1400" b="1" dirty="0">
                <a:solidFill>
                  <a:srgbClr val="0065B1"/>
                </a:solidFill>
              </a:rPr>
              <a:t>개의 이미지 분할로 인한 배경 정보 손실 문제</a:t>
            </a:r>
            <a:endParaRPr lang="en-US" altLang="ko-KR" sz="1400" b="1" dirty="0">
              <a:solidFill>
                <a:srgbClr val="0065B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FCBEFEB-8D2D-41F4-ACDF-09F00FB3C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6" r="33997"/>
          <a:stretch/>
        </p:blipFill>
        <p:spPr>
          <a:xfrm>
            <a:off x="4586026" y="4114334"/>
            <a:ext cx="1885450" cy="16349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036F54-00EF-48F0-A39B-C64711096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79" y="4014490"/>
            <a:ext cx="1685648" cy="1997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7592B-C444-46DD-9809-371F640E9F79}"/>
              </a:ext>
            </a:extLst>
          </p:cNvPr>
          <p:cNvSpPr txBox="1"/>
          <p:nvPr/>
        </p:nvSpPr>
        <p:spPr>
          <a:xfrm>
            <a:off x="4950781" y="3429001"/>
            <a:ext cx="1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472C4"/>
                </a:solidFill>
              </a:rPr>
              <a:t>문제 </a:t>
            </a:r>
            <a:r>
              <a:rPr lang="en-US" altLang="ko-KR" sz="1400" dirty="0">
                <a:solidFill>
                  <a:srgbClr val="4472C4"/>
                </a:solidFill>
              </a:rPr>
              <a:t>2</a:t>
            </a:r>
            <a:endParaRPr lang="ko-KR" altLang="en-US" sz="1400" dirty="0">
              <a:solidFill>
                <a:srgbClr val="4472C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A8629-7AB2-49B8-A22E-BD727480D104}"/>
              </a:ext>
            </a:extLst>
          </p:cNvPr>
          <p:cNvSpPr txBox="1"/>
          <p:nvPr/>
        </p:nvSpPr>
        <p:spPr>
          <a:xfrm>
            <a:off x="7243234" y="3429000"/>
            <a:ext cx="1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472C4"/>
                </a:solidFill>
              </a:rPr>
              <a:t>문제 </a:t>
            </a:r>
            <a:r>
              <a:rPr lang="en-US" altLang="ko-KR" sz="1400" dirty="0">
                <a:solidFill>
                  <a:srgbClr val="4472C4"/>
                </a:solidFill>
              </a:rPr>
              <a:t>3</a:t>
            </a:r>
            <a:endParaRPr lang="ko-KR" altLang="en-US" sz="1400" dirty="0">
              <a:solidFill>
                <a:srgbClr val="4472C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C10883-E5B2-4B79-841E-413A0375D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86" y="4014490"/>
            <a:ext cx="3778045" cy="18194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9D95A9-B8E7-4EF8-930F-82EFBFB7AFB5}"/>
              </a:ext>
            </a:extLst>
          </p:cNvPr>
          <p:cNvSpPr txBox="1"/>
          <p:nvPr/>
        </p:nvSpPr>
        <p:spPr>
          <a:xfrm>
            <a:off x="1881218" y="3429002"/>
            <a:ext cx="125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472C4"/>
                </a:solidFill>
              </a:rPr>
              <a:t>문제 </a:t>
            </a:r>
            <a:r>
              <a:rPr lang="en-US" altLang="ko-KR" sz="1400" dirty="0">
                <a:solidFill>
                  <a:srgbClr val="4472C4"/>
                </a:solidFill>
              </a:rPr>
              <a:t>1</a:t>
            </a:r>
            <a:endParaRPr lang="ko-KR" altLang="en-US" sz="1400" dirty="0">
              <a:solidFill>
                <a:srgbClr val="4472C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567106-0E72-4537-9D7D-B4A06E43A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106" y="4062578"/>
            <a:ext cx="1591350" cy="168495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6E07F6-F44D-4781-8407-CFBFB17B863E}"/>
              </a:ext>
            </a:extLst>
          </p:cNvPr>
          <p:cNvSpPr txBox="1"/>
          <p:nvPr/>
        </p:nvSpPr>
        <p:spPr>
          <a:xfrm>
            <a:off x="9732812" y="3429000"/>
            <a:ext cx="1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472C4"/>
                </a:solidFill>
              </a:rPr>
              <a:t>문제 </a:t>
            </a:r>
            <a:r>
              <a:rPr lang="en-US" altLang="ko-KR" sz="1400" dirty="0">
                <a:solidFill>
                  <a:srgbClr val="4472C4"/>
                </a:solidFill>
              </a:rPr>
              <a:t>4</a:t>
            </a:r>
            <a:endParaRPr lang="ko-KR" altLang="en-US" sz="14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2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920821-6ACD-48C1-A2E1-58239415BE00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Method1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8DEC7A-6B24-445A-B5B5-439C85D82D4D}"/>
              </a:ext>
            </a:extLst>
          </p:cNvPr>
          <p:cNvSpPr/>
          <p:nvPr/>
        </p:nvSpPr>
        <p:spPr>
          <a:xfrm>
            <a:off x="543886" y="1780385"/>
            <a:ext cx="1147539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65B1"/>
                </a:solidFill>
              </a:rPr>
              <a:t>Self-Supervised Learning </a:t>
            </a:r>
            <a:r>
              <a:rPr lang="ko-KR" altLang="en-US" sz="1200" dirty="0">
                <a:solidFill>
                  <a:srgbClr val="0065B1"/>
                </a:solidFill>
              </a:rPr>
              <a:t>방법론 중 하나인 </a:t>
            </a:r>
            <a:r>
              <a:rPr lang="en-US" altLang="ko-KR" sz="1200" dirty="0">
                <a:solidFill>
                  <a:srgbClr val="0065B1"/>
                </a:solidFill>
              </a:rPr>
              <a:t>DINO</a:t>
            </a:r>
            <a:r>
              <a:rPr lang="ko-KR" altLang="en-US" sz="1200" dirty="0">
                <a:solidFill>
                  <a:srgbClr val="0065B1"/>
                </a:solidFill>
              </a:rPr>
              <a:t>에서 </a:t>
            </a:r>
            <a:r>
              <a:rPr lang="en-US" altLang="ko-KR" sz="1200" dirty="0">
                <a:solidFill>
                  <a:srgbClr val="0065B1"/>
                </a:solidFill>
              </a:rPr>
              <a:t>96x96 </a:t>
            </a:r>
            <a:r>
              <a:rPr lang="ko-KR" altLang="en-US" sz="1200" dirty="0">
                <a:solidFill>
                  <a:srgbClr val="0065B1"/>
                </a:solidFill>
              </a:rPr>
              <a:t>크기의 이미지를 잘라서 모델의 넣는 것에 영감을 받아서 진행</a:t>
            </a:r>
            <a:endParaRPr lang="en-US" altLang="ko-KR" sz="1200" dirty="0">
              <a:solidFill>
                <a:srgbClr val="0065B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65B1"/>
                </a:solidFill>
              </a:rPr>
              <a:t>96x96 </a:t>
            </a:r>
            <a:r>
              <a:rPr lang="ko-KR" altLang="en-US" sz="1200" dirty="0">
                <a:solidFill>
                  <a:srgbClr val="0065B1"/>
                </a:solidFill>
              </a:rPr>
              <a:t>크기의 이미지는 원본 이미지의 </a:t>
            </a:r>
            <a:r>
              <a:rPr lang="en-US" altLang="ko-KR" sz="1200" dirty="0">
                <a:solidFill>
                  <a:srgbClr val="0065B1"/>
                </a:solidFill>
              </a:rPr>
              <a:t>Augmentation</a:t>
            </a:r>
            <a:r>
              <a:rPr lang="ko-KR" altLang="en-US" sz="1200" dirty="0">
                <a:solidFill>
                  <a:srgbClr val="0065B1"/>
                </a:solidFill>
              </a:rPr>
              <a:t>보다 더 강한 </a:t>
            </a:r>
            <a:r>
              <a:rPr lang="en-US" altLang="ko-KR" sz="1200" dirty="0">
                <a:solidFill>
                  <a:srgbClr val="0065B1"/>
                </a:solidFill>
              </a:rPr>
              <a:t>Augmentation </a:t>
            </a:r>
            <a:r>
              <a:rPr lang="ko-KR" altLang="en-US" sz="1200" dirty="0">
                <a:solidFill>
                  <a:srgbClr val="0065B1"/>
                </a:solidFill>
              </a:rPr>
              <a:t>적용</a:t>
            </a:r>
            <a:endParaRPr lang="en-US" altLang="ko-KR" sz="1200" dirty="0">
              <a:solidFill>
                <a:srgbClr val="0065B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469CC7-E36A-41E1-8D92-495BBB5BEA85}"/>
              </a:ext>
            </a:extLst>
          </p:cNvPr>
          <p:cNvSpPr/>
          <p:nvPr/>
        </p:nvSpPr>
        <p:spPr>
          <a:xfrm>
            <a:off x="543886" y="1380275"/>
            <a:ext cx="793971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건물의 크기가 작은 경우</a:t>
            </a:r>
            <a:r>
              <a:rPr lang="en-US" altLang="ko-KR" sz="2000" b="1" dirty="0">
                <a:solidFill>
                  <a:srgbClr val="0065B1"/>
                </a:solidFill>
              </a:rPr>
              <a:t>, </a:t>
            </a:r>
            <a:r>
              <a:rPr lang="ko-KR" altLang="en-US" sz="2000" b="1" dirty="0">
                <a:solidFill>
                  <a:srgbClr val="0065B1"/>
                </a:solidFill>
              </a:rPr>
              <a:t>모델이 인식을 못하는 문제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33D2A32-E63C-4938-9B62-1E84DF478F38}"/>
              </a:ext>
            </a:extLst>
          </p:cNvPr>
          <p:cNvGrpSpPr/>
          <p:nvPr/>
        </p:nvGrpSpPr>
        <p:grpSpPr>
          <a:xfrm>
            <a:off x="1212638" y="2601155"/>
            <a:ext cx="3895558" cy="3473727"/>
            <a:chOff x="1181320" y="2487458"/>
            <a:chExt cx="3895558" cy="347372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0D176FF-06D5-472E-A627-C0114ADAF7C5}"/>
                </a:ext>
              </a:extLst>
            </p:cNvPr>
            <p:cNvGrpSpPr/>
            <p:nvPr/>
          </p:nvGrpSpPr>
          <p:grpSpPr>
            <a:xfrm>
              <a:off x="1181320" y="2957800"/>
              <a:ext cx="1452388" cy="3003385"/>
              <a:chOff x="1017841" y="3301851"/>
              <a:chExt cx="1333527" cy="2757593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13A3846B-0B56-4329-801D-0A29CB2BDD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726" b="62426"/>
              <a:stretch/>
            </p:blipFill>
            <p:spPr>
              <a:xfrm>
                <a:off x="1017841" y="3301851"/>
                <a:ext cx="1333527" cy="1378797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346AC90-AEED-4288-8406-C5020C1C2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2426" r="84726"/>
              <a:stretch/>
            </p:blipFill>
            <p:spPr>
              <a:xfrm>
                <a:off x="1017841" y="4680648"/>
                <a:ext cx="1333527" cy="1378796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EF31C1E-C3E2-4EA8-AD8A-60425D6147A8}"/>
                </a:ext>
              </a:extLst>
            </p:cNvPr>
            <p:cNvSpPr/>
            <p:nvPr/>
          </p:nvSpPr>
          <p:spPr>
            <a:xfrm>
              <a:off x="1769110" y="2487458"/>
              <a:ext cx="262859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0065B1"/>
                  </a:solidFill>
                </a:rPr>
                <a:t>원본 이미지와 </a:t>
              </a:r>
              <a:r>
                <a:rPr lang="en-US" altLang="ko-KR" sz="1400" b="1" dirty="0">
                  <a:solidFill>
                    <a:srgbClr val="0065B1"/>
                  </a:solidFill>
                </a:rPr>
                <a:t>Crop</a:t>
              </a:r>
              <a:r>
                <a:rPr lang="ko-KR" altLang="en-US" sz="1400" b="1" dirty="0">
                  <a:solidFill>
                    <a:srgbClr val="0065B1"/>
                  </a:solidFill>
                </a:rPr>
                <a:t>된 이미지</a:t>
              </a:r>
              <a:endParaRPr lang="en-US" altLang="ko-KR" sz="1400" b="1" dirty="0">
                <a:solidFill>
                  <a:srgbClr val="0065B1"/>
                </a:solidFill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000D690-0E96-4D11-8D58-2F93EFD2F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853" r="70876" b="63470"/>
            <a:stretch/>
          </p:blipFill>
          <p:spPr>
            <a:xfrm>
              <a:off x="3084264" y="3044676"/>
              <a:ext cx="622988" cy="67024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E0F5C46-57B3-437D-89ED-6508530D4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124" t="349" r="56475" b="63710"/>
            <a:stretch/>
          </p:blipFill>
          <p:spPr>
            <a:xfrm>
              <a:off x="3769056" y="3051196"/>
              <a:ext cx="628650" cy="659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3275835-525D-4EB0-A47F-31F5BE888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324" t="349" r="42678" b="63231"/>
            <a:stretch/>
          </p:blipFill>
          <p:spPr>
            <a:xfrm>
              <a:off x="4458107" y="3045690"/>
              <a:ext cx="611066" cy="6682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30723BD-48FF-4C30-9844-80F3E73CF9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523" t="111" r="28378" b="63470"/>
            <a:stretch/>
          </p:blipFill>
          <p:spPr>
            <a:xfrm>
              <a:off x="3102905" y="3738216"/>
              <a:ext cx="615462" cy="66821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AEA3EFA-C8D5-41B4-ACC6-54FE643AF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522" t="350" r="14480" b="63709"/>
            <a:stretch/>
          </p:blipFill>
          <p:spPr>
            <a:xfrm>
              <a:off x="3774372" y="3747008"/>
              <a:ext cx="611066" cy="659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6BBB0CC-451B-4D84-8AD3-A8D8845E5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822" t="-1" b="63710"/>
            <a:stretch/>
          </p:blipFill>
          <p:spPr>
            <a:xfrm>
              <a:off x="4450235" y="3738216"/>
              <a:ext cx="618938" cy="665848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19AD3B9-CEE6-40D2-8DC4-D5946F451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853" t="62426" r="70876" b="42"/>
            <a:stretch/>
          </p:blipFill>
          <p:spPr>
            <a:xfrm>
              <a:off x="3069918" y="4458929"/>
              <a:ext cx="637390" cy="70454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000079F-0F2F-4CB7-98D9-5CD8B3347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24" t="63539" r="56978" b="281"/>
            <a:stretch/>
          </p:blipFill>
          <p:spPr>
            <a:xfrm>
              <a:off x="3756013" y="4480412"/>
              <a:ext cx="625190" cy="67916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DA53983-8D17-4AF4-AB2A-4DBF89C57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23" t="62101" r="42477" b="-198"/>
            <a:stretch/>
          </p:blipFill>
          <p:spPr>
            <a:xfrm>
              <a:off x="4438190" y="4446996"/>
              <a:ext cx="638688" cy="71514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CFA6DDC-DE71-45E3-8E87-0ACC555AA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221" t="62426" r="28378" b="-437"/>
            <a:stretch/>
          </p:blipFill>
          <p:spPr>
            <a:xfrm>
              <a:off x="3066713" y="5169818"/>
              <a:ext cx="643186" cy="71354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6832D94-AE79-4984-B2A2-E1D4EA045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622" t="62426" r="14178" b="761"/>
            <a:stretch/>
          </p:blipFill>
          <p:spPr>
            <a:xfrm>
              <a:off x="3768834" y="5162579"/>
              <a:ext cx="634188" cy="691054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89844F8-7470-4C7C-B212-3953446C5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822" t="63059"/>
            <a:stretch/>
          </p:blipFill>
          <p:spPr>
            <a:xfrm>
              <a:off x="4439248" y="5180287"/>
              <a:ext cx="633248" cy="693448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255E109A-E9D8-4B50-B90C-019AE395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78" y="2862684"/>
            <a:ext cx="3861845" cy="3310153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3FB1C6-2311-4D90-A292-6426A84F90C6}"/>
              </a:ext>
            </a:extLst>
          </p:cNvPr>
          <p:cNvGrpSpPr/>
          <p:nvPr/>
        </p:nvGrpSpPr>
        <p:grpSpPr>
          <a:xfrm>
            <a:off x="8395028" y="3567406"/>
            <a:ext cx="1782794" cy="1712180"/>
            <a:chOff x="8395028" y="3567406"/>
            <a:chExt cx="1782794" cy="171218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8DF5D22-67DB-4424-95D6-EE864BD84145}"/>
                </a:ext>
              </a:extLst>
            </p:cNvPr>
            <p:cNvSpPr/>
            <p:nvPr/>
          </p:nvSpPr>
          <p:spPr>
            <a:xfrm>
              <a:off x="8395028" y="3567406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365DBD-AB7B-4459-B4CB-5D8E7D3E14D0}"/>
                </a:ext>
              </a:extLst>
            </p:cNvPr>
            <p:cNvSpPr/>
            <p:nvPr/>
          </p:nvSpPr>
          <p:spPr>
            <a:xfrm>
              <a:off x="9311723" y="4539510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4184463-64A9-4699-B0F3-C2478EC66680}"/>
                </a:ext>
              </a:extLst>
            </p:cNvPr>
            <p:cNvSpPr/>
            <p:nvPr/>
          </p:nvSpPr>
          <p:spPr>
            <a:xfrm>
              <a:off x="9772380" y="4969035"/>
              <a:ext cx="405442" cy="310551"/>
            </a:xfrm>
            <a:prstGeom prst="rect">
              <a:avLst/>
            </a:prstGeom>
            <a:solidFill>
              <a:srgbClr val="FDBE70"/>
            </a:solidFill>
            <a:ln>
              <a:solidFill>
                <a:srgbClr val="FDB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4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920821-6ACD-48C1-A2E1-58239415BE00}"/>
              </a:ext>
            </a:extLst>
          </p:cNvPr>
          <p:cNvSpPr txBox="1"/>
          <p:nvPr/>
        </p:nvSpPr>
        <p:spPr>
          <a:xfrm>
            <a:off x="543886" y="418479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65B1"/>
                </a:solidFill>
              </a:rPr>
              <a:t>Method1</a:t>
            </a:r>
            <a:endParaRPr lang="ko-KR" altLang="en-US" sz="4500" dirty="0">
              <a:solidFill>
                <a:srgbClr val="0065B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469CC7-E36A-41E1-8D92-495BBB5BEA85}"/>
              </a:ext>
            </a:extLst>
          </p:cNvPr>
          <p:cNvSpPr/>
          <p:nvPr/>
        </p:nvSpPr>
        <p:spPr>
          <a:xfrm>
            <a:off x="543886" y="1380275"/>
            <a:ext cx="793971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2000" b="1" dirty="0">
                <a:solidFill>
                  <a:srgbClr val="0065B1"/>
                </a:solidFill>
              </a:rPr>
              <a:t>건물의 크기가 작은 경우</a:t>
            </a:r>
            <a:r>
              <a:rPr lang="en-US" altLang="ko-KR" sz="2000" b="1" dirty="0">
                <a:solidFill>
                  <a:srgbClr val="0065B1"/>
                </a:solidFill>
              </a:rPr>
              <a:t>, </a:t>
            </a:r>
            <a:r>
              <a:rPr lang="ko-KR" altLang="en-US" sz="2000" b="1" dirty="0">
                <a:solidFill>
                  <a:srgbClr val="0065B1"/>
                </a:solidFill>
              </a:rPr>
              <a:t>모델이 인식을 못하는 문제</a:t>
            </a:r>
            <a:endParaRPr lang="en-US" altLang="ko-KR" sz="2000" b="1" dirty="0">
              <a:solidFill>
                <a:srgbClr val="0065B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E18B15-1181-43A1-9086-C9FA63E97DAC}"/>
              </a:ext>
            </a:extLst>
          </p:cNvPr>
          <p:cNvSpPr/>
          <p:nvPr/>
        </p:nvSpPr>
        <p:spPr>
          <a:xfrm>
            <a:off x="543886" y="1780385"/>
            <a:ext cx="1147539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65B1"/>
                </a:solidFill>
              </a:rPr>
              <a:t>256x256</a:t>
            </a:r>
            <a:r>
              <a:rPr lang="ko-KR" altLang="en-US" sz="1200" dirty="0">
                <a:solidFill>
                  <a:srgbClr val="0065B1"/>
                </a:solidFill>
              </a:rPr>
              <a:t> 이미지의 </a:t>
            </a:r>
            <a:r>
              <a:rPr lang="en-US" altLang="ko-KR" sz="1200" dirty="0">
                <a:solidFill>
                  <a:srgbClr val="0065B1"/>
                </a:solidFill>
              </a:rPr>
              <a:t>Loss</a:t>
            </a:r>
            <a:r>
              <a:rPr lang="ko-KR" altLang="en-US" sz="1200" dirty="0">
                <a:solidFill>
                  <a:srgbClr val="0065B1"/>
                </a:solidFill>
              </a:rPr>
              <a:t>와 </a:t>
            </a:r>
            <a:r>
              <a:rPr lang="en-US" altLang="ko-KR" sz="1200" dirty="0">
                <a:solidFill>
                  <a:srgbClr val="0065B1"/>
                </a:solidFill>
              </a:rPr>
              <a:t>96x96</a:t>
            </a:r>
            <a:r>
              <a:rPr lang="ko-KR" altLang="en-US" sz="1200" dirty="0">
                <a:solidFill>
                  <a:srgbClr val="0065B1"/>
                </a:solidFill>
              </a:rPr>
              <a:t> 이미지 </a:t>
            </a:r>
            <a:r>
              <a:rPr lang="en-US" altLang="ko-KR" sz="1200" dirty="0">
                <a:solidFill>
                  <a:srgbClr val="0065B1"/>
                </a:solidFill>
              </a:rPr>
              <a:t>6</a:t>
            </a:r>
            <a:r>
              <a:rPr lang="ko-KR" altLang="en-US" sz="1200" dirty="0">
                <a:solidFill>
                  <a:srgbClr val="0065B1"/>
                </a:solidFill>
              </a:rPr>
              <a:t>개에 대한 </a:t>
            </a:r>
            <a:r>
              <a:rPr lang="en-US" altLang="ko-KR" sz="1200" dirty="0">
                <a:solidFill>
                  <a:srgbClr val="0065B1"/>
                </a:solidFill>
              </a:rPr>
              <a:t>Loss</a:t>
            </a:r>
            <a:r>
              <a:rPr lang="ko-KR" altLang="en-US" sz="1200" dirty="0">
                <a:solidFill>
                  <a:srgbClr val="0065B1"/>
                </a:solidFill>
              </a:rPr>
              <a:t>의 비율은 </a:t>
            </a:r>
            <a:r>
              <a:rPr lang="en-US" altLang="ko-KR" sz="1200" dirty="0">
                <a:solidFill>
                  <a:srgbClr val="0065B1"/>
                </a:solidFill>
              </a:rPr>
              <a:t>5:5</a:t>
            </a:r>
            <a:r>
              <a:rPr lang="ko-KR" altLang="en-US" sz="1200" dirty="0">
                <a:solidFill>
                  <a:srgbClr val="0065B1"/>
                </a:solidFill>
              </a:rPr>
              <a:t>로 설정</a:t>
            </a:r>
            <a:endParaRPr lang="en-US" altLang="ko-KR" sz="1200" dirty="0">
              <a:solidFill>
                <a:srgbClr val="0065B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85D3259-C65D-4538-B8D4-7D145070E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6" y="2180495"/>
            <a:ext cx="10496824" cy="36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54377</TotalTime>
  <Words>760</Words>
  <Application>Microsoft Office PowerPoint</Application>
  <PresentationFormat>와이드스크린</PresentationFormat>
  <Paragraphs>229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Aldhabi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585</cp:revision>
  <cp:lastPrinted>2022-06-23T08:04:52Z</cp:lastPrinted>
  <dcterms:created xsi:type="dcterms:W3CDTF">2022-06-21T06:21:24Z</dcterms:created>
  <dcterms:modified xsi:type="dcterms:W3CDTF">2023-08-25T05:13:40Z</dcterms:modified>
</cp:coreProperties>
</file>