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4" r:id="rId6"/>
    <p:sldId id="258" r:id="rId7"/>
    <p:sldId id="265" r:id="rId8"/>
    <p:sldId id="266" r:id="rId9"/>
    <p:sldId id="267" r:id="rId10"/>
    <p:sldId id="261" r:id="rId11"/>
    <p:sldId id="262" r:id="rId12"/>
    <p:sldId id="263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【下一张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也是模型架构，念的时候记得切换！！】</a:t>
            </a:r>
            <a:endParaRPr lang="zh-CN" altLang="en-US"/>
          </a:p>
          <a:p>
            <a:r>
              <a:rPr lang="zh-CN" altLang="en-US"/>
              <a:t>我们在Keras框使用了</a:t>
            </a:r>
            <a:r>
              <a:rPr lang="en-US" altLang="zh-CN"/>
              <a:t>lstm</a:t>
            </a:r>
            <a:r>
              <a:rPr lang="zh-CN" altLang="en-US"/>
              <a:t>（长短期记忆神经网络）</a:t>
            </a:r>
            <a:r>
              <a:rPr lang="en-US" altLang="zh-CN"/>
              <a:t>gru</a:t>
            </a:r>
            <a:r>
              <a:rPr lang="zh-CN" altLang="en-US"/>
              <a:t>（门控递归单元）</a:t>
            </a:r>
            <a:r>
              <a:rPr lang="en-US" altLang="zh-CN"/>
              <a:t>SAEs</a:t>
            </a:r>
            <a:r>
              <a:rPr lang="zh-CN" altLang="en-US"/>
              <a:t>（栈式自编码器）</a:t>
            </a:r>
            <a:endParaRPr lang="zh-CN" altLang="en-US"/>
          </a:p>
          <a:p>
            <a:r>
              <a:rPr lang="en-US" altLang="zh-CN"/>
              <a:t>lstm</a:t>
            </a:r>
            <a:r>
              <a:rPr lang="zh-CN" altLang="en-US"/>
              <a:t>：卷积层</a:t>
            </a:r>
            <a:r>
              <a:rPr lang="en-US" altLang="zh-CN"/>
              <a:t>-&gt;</a:t>
            </a:r>
            <a:r>
              <a:rPr lang="zh-CN" altLang="en-US"/>
              <a:t>池化层</a:t>
            </a:r>
            <a:r>
              <a:rPr lang="en-US" altLang="zh-CN"/>
              <a:t>-&gt;dropout</a:t>
            </a:r>
            <a:r>
              <a:rPr lang="zh-CN" altLang="en-US"/>
              <a:t>层</a:t>
            </a:r>
            <a:r>
              <a:rPr lang="en-US" altLang="zh-CN"/>
              <a:t>-&gt;</a:t>
            </a:r>
            <a:r>
              <a:rPr lang="zh-CN" altLang="en-US"/>
              <a:t>全连接层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卷积层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池化层</a:t>
            </a:r>
            <a:r>
              <a:rPr lang="en-US" altLang="zh-CN">
                <a:sym typeface="+mn-ea"/>
              </a:rPr>
              <a:t>-&gt;dropout</a:t>
            </a:r>
            <a:r>
              <a:rPr lang="zh-CN" altLang="en-US">
                <a:sym typeface="+mn-ea"/>
              </a:rPr>
              <a:t>层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全连接层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也称为堆栈自编码器、堆叠自编码器等。就是将多个自编码器进行叠加。利用上一层的隐藏层便是作为下一层的输入，得到更抽象的表示。每一层加入全连接层，将隐藏层作为下一层激活的输入。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这是精度和损失曲线。可以看到，三个模型的训练最后损失都降到了</a:t>
            </a:r>
            <a:r>
              <a:rPr lang="en-US" altLang="zh-CN"/>
              <a:t>0.002%</a:t>
            </a:r>
            <a:r>
              <a:rPr lang="zh-CN" altLang="en-US"/>
              <a:t>左右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因为数据就是现成的</a:t>
            </a:r>
            <a:r>
              <a:rPr lang="en-US" altLang="zh-CN"/>
              <a:t>.csv</a:t>
            </a:r>
            <a:r>
              <a:rPr lang="zh-CN" altLang="en-US"/>
              <a:t>，所以只需要简单的降噪平滑与分类，分类为测试数据与训练数据，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多种评判标准在下一页有介绍 每次预测曲线都可以</a:t>
            </a:r>
            <a:r>
              <a:rPr lang="en-US" altLang="zh-CN"/>
              <a:t>show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slide" Target="slide8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-19050"/>
            <a:ext cx="12211050" cy="6868795"/>
          </a:xfrm>
          <a:prstGeom prst="rect">
            <a:avLst/>
          </a:prstGeom>
        </p:spPr>
      </p:pic>
      <p:pic>
        <p:nvPicPr>
          <p:cNvPr id="5" name="图片 4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915" y="-260350"/>
            <a:ext cx="2882265" cy="1724660"/>
          </a:xfrm>
          <a:prstGeom prst="rect">
            <a:avLst/>
          </a:prstGeom>
        </p:spPr>
      </p:pic>
      <p:pic>
        <p:nvPicPr>
          <p:cNvPr id="6" name="图片 5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8005" y="2473325"/>
            <a:ext cx="1299845" cy="1165860"/>
          </a:xfrm>
          <a:prstGeom prst="rect">
            <a:avLst/>
          </a:prstGeom>
        </p:spPr>
      </p:pic>
      <p:pic>
        <p:nvPicPr>
          <p:cNvPr id="7" name="图片 6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20000">
            <a:off x="1739265" y="-735330"/>
            <a:ext cx="2464435" cy="2259330"/>
          </a:xfrm>
          <a:prstGeom prst="rect">
            <a:avLst/>
          </a:prstGeom>
        </p:spPr>
      </p:pic>
      <p:pic>
        <p:nvPicPr>
          <p:cNvPr id="8" name="图片 7" descr="6"/>
          <p:cNvPicPr>
            <a:picLocks noChangeAspect="1"/>
          </p:cNvPicPr>
          <p:nvPr/>
        </p:nvPicPr>
        <p:blipFill>
          <a:blip r:embed="rId5"/>
          <a:srcRect l="15080" t="22962" r="14707" b="20712"/>
          <a:stretch>
            <a:fillRect/>
          </a:stretch>
        </p:blipFill>
        <p:spPr>
          <a:xfrm rot="8580000">
            <a:off x="11288395" y="2862580"/>
            <a:ext cx="1326515" cy="1471930"/>
          </a:xfrm>
          <a:prstGeom prst="rect">
            <a:avLst/>
          </a:prstGeom>
        </p:spPr>
      </p:pic>
      <p:pic>
        <p:nvPicPr>
          <p:cNvPr id="9" name="图片 8" descr="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1520000">
            <a:off x="5989955" y="6165215"/>
            <a:ext cx="1033780" cy="1276985"/>
          </a:xfrm>
          <a:prstGeom prst="rect">
            <a:avLst/>
          </a:prstGeom>
        </p:spPr>
      </p:pic>
      <p:pic>
        <p:nvPicPr>
          <p:cNvPr id="10" name="图片 9" descr="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020000">
            <a:off x="8800465" y="5924550"/>
            <a:ext cx="1809750" cy="1720850"/>
          </a:xfrm>
          <a:prstGeom prst="rect">
            <a:avLst/>
          </a:prstGeom>
        </p:spPr>
      </p:pic>
      <p:pic>
        <p:nvPicPr>
          <p:cNvPr id="11" name="图片 10" descr="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7725" y="5624830"/>
            <a:ext cx="1936750" cy="1911350"/>
          </a:xfrm>
          <a:prstGeom prst="rect">
            <a:avLst/>
          </a:prstGeom>
        </p:spPr>
      </p:pic>
      <p:pic>
        <p:nvPicPr>
          <p:cNvPr id="12" name="图片 11" descr="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5145" y="5919470"/>
            <a:ext cx="1854200" cy="1466850"/>
          </a:xfrm>
          <a:prstGeom prst="rect">
            <a:avLst/>
          </a:prstGeom>
        </p:spPr>
      </p:pic>
      <p:pic>
        <p:nvPicPr>
          <p:cNvPr id="13" name="图片 12" descr="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764540" y="1943100"/>
            <a:ext cx="1954530" cy="1136650"/>
          </a:xfrm>
          <a:prstGeom prst="rect">
            <a:avLst/>
          </a:prstGeom>
        </p:spPr>
      </p:pic>
      <p:pic>
        <p:nvPicPr>
          <p:cNvPr id="14" name="图片 13" descr="6"/>
          <p:cNvPicPr>
            <a:picLocks noChangeAspect="1"/>
          </p:cNvPicPr>
          <p:nvPr/>
        </p:nvPicPr>
        <p:blipFill>
          <a:blip r:embed="rId5"/>
          <a:srcRect l="15080" t="22962" r="14707" b="20712"/>
          <a:stretch>
            <a:fillRect/>
          </a:stretch>
        </p:blipFill>
        <p:spPr>
          <a:xfrm rot="11100000">
            <a:off x="7162800" y="6068060"/>
            <a:ext cx="1326515" cy="1471930"/>
          </a:xfrm>
          <a:prstGeom prst="rect">
            <a:avLst/>
          </a:prstGeom>
        </p:spPr>
      </p:pic>
      <p:pic>
        <p:nvPicPr>
          <p:cNvPr id="15" name="图片 14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280000">
            <a:off x="4703445" y="5620385"/>
            <a:ext cx="1863090" cy="1708150"/>
          </a:xfrm>
          <a:prstGeom prst="rect">
            <a:avLst/>
          </a:prstGeom>
        </p:spPr>
      </p:pic>
      <p:pic>
        <p:nvPicPr>
          <p:cNvPr id="16" name="图片 15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900000">
            <a:off x="10824845" y="1924050"/>
            <a:ext cx="1863090" cy="1708150"/>
          </a:xfrm>
          <a:prstGeom prst="rect">
            <a:avLst/>
          </a:prstGeom>
        </p:spPr>
      </p:pic>
      <p:pic>
        <p:nvPicPr>
          <p:cNvPr id="17" name="图片 16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495" y="-260350"/>
            <a:ext cx="1299845" cy="1165860"/>
          </a:xfrm>
          <a:prstGeom prst="rect">
            <a:avLst/>
          </a:prstGeom>
        </p:spPr>
      </p:pic>
      <p:pic>
        <p:nvPicPr>
          <p:cNvPr id="18" name="图片 17" descr="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040000">
            <a:off x="6926580" y="-506095"/>
            <a:ext cx="1574165" cy="1496695"/>
          </a:xfrm>
          <a:prstGeom prst="rect">
            <a:avLst/>
          </a:prstGeom>
        </p:spPr>
      </p:pic>
      <p:pic>
        <p:nvPicPr>
          <p:cNvPr id="20" name="图片 19" descr="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040000">
            <a:off x="895985" y="-735330"/>
            <a:ext cx="1574165" cy="1496695"/>
          </a:xfrm>
          <a:prstGeom prst="rect">
            <a:avLst/>
          </a:prstGeom>
        </p:spPr>
      </p:pic>
      <p:pic>
        <p:nvPicPr>
          <p:cNvPr id="21" name="图片 20" descr="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4800000">
            <a:off x="3816985" y="-707390"/>
            <a:ext cx="2868930" cy="166878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668520" y="1847215"/>
            <a:ext cx="247713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1500">
                <a:solidFill>
                  <a:srgbClr val="208774"/>
                </a:solidFill>
                <a:latin typeface="Impact" panose="020B0806030902050204" charset="0"/>
                <a:ea typeface="Yu Gothic UI Semibold" panose="020B0700000000000000" charset="-128"/>
              </a:rPr>
              <a:t>04</a:t>
            </a:r>
            <a:endParaRPr lang="en-US" altLang="zh-CN" sz="11500">
              <a:solidFill>
                <a:srgbClr val="208774"/>
              </a:solidFill>
              <a:latin typeface="Impact" panose="020B0806030902050204" charset="0"/>
              <a:ea typeface="Yu Gothic UI Semibold" panose="020B0700000000000000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0145" y="3708400"/>
            <a:ext cx="4413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solidFill>
                  <a:srgbClr val="208774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重要数据指标</a:t>
            </a:r>
            <a:endParaRPr lang="zh-CN" altLang="en-US" sz="4000">
              <a:solidFill>
                <a:srgbClr val="208774"/>
              </a:solidFill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440000">
            <a:off x="6000115" y="2548255"/>
            <a:ext cx="631190" cy="565785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5928995" y="-29845"/>
            <a:ext cx="2540" cy="4442460"/>
          </a:xfrm>
          <a:prstGeom prst="line">
            <a:avLst/>
          </a:prstGeom>
          <a:ln>
            <a:solidFill>
              <a:srgbClr val="4FB8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" flipH="1">
            <a:off x="5255260" y="706120"/>
            <a:ext cx="631190" cy="565785"/>
          </a:xfrm>
          <a:prstGeom prst="rect">
            <a:avLst/>
          </a:prstGeom>
        </p:spPr>
      </p:pic>
      <p:pic>
        <p:nvPicPr>
          <p:cNvPr id="6" name="图片 5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5295265" y="4309745"/>
            <a:ext cx="631190" cy="56578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30605" y="574848"/>
            <a:ext cx="44500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多种评判标准：</a:t>
            </a:r>
            <a:r>
              <a:rPr lang="en-US" altLang="zh-CN" sz="2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MAPE</a:t>
            </a:r>
            <a:endParaRPr lang="en-US" altLang="zh-CN" sz="28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  <a:p>
            <a:pPr algn="l"/>
            <a:r>
              <a:rPr lang="en-US" altLang="zh-CN" sz="2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MAE MSE RMSE R^2 </a:t>
            </a:r>
            <a:endParaRPr lang="en-US" altLang="zh-CN" sz="28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  <a:p>
            <a:pPr algn="l"/>
            <a:r>
              <a:rPr lang="en-US" altLang="zh-CN" sz="2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explained_variance_score</a:t>
            </a:r>
            <a:endParaRPr lang="en-US" altLang="zh-CN" sz="28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75450" y="2416983"/>
            <a:ext cx="3840480" cy="150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做出</a:t>
            </a:r>
            <a:r>
              <a:rPr lang="zh-CN" altLang="en-US" sz="3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每次</a:t>
            </a:r>
            <a:r>
              <a:rPr lang="zh-CN" altLang="en-US" sz="3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预测</a:t>
            </a:r>
            <a:r>
              <a:rPr lang="en-US" altLang="zh-CN" sz="3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曲线</a:t>
            </a:r>
            <a:endParaRPr lang="en-US" altLang="zh-CN" sz="36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  <a:p>
            <a:pPr algn="ctr"/>
            <a:r>
              <a:rPr lang="zh-CN" altLang="en-US" sz="2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以便</a:t>
            </a:r>
            <a:r>
              <a:rPr lang="en-US" altLang="zh-CN" sz="2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及时调整</a:t>
            </a:r>
            <a:r>
              <a:rPr lang="zh-CN" altLang="en-US" sz="2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和</a:t>
            </a:r>
            <a:endParaRPr lang="en-US" altLang="zh-CN" sz="28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  <a:p>
            <a:pPr algn="ctr"/>
            <a:r>
              <a:rPr lang="en-US" altLang="zh-CN" sz="2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及时保存训练好的模型</a:t>
            </a:r>
            <a:endParaRPr lang="en-US" altLang="zh-CN" sz="28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73415" y="231140"/>
            <a:ext cx="3724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 b="1" noProof="0" dirty="0">
                <a:ln>
                  <a:noFill/>
                </a:ln>
                <a:solidFill>
                  <a:srgbClr val="92D050"/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训练并评估模型</a:t>
            </a:r>
            <a:endParaRPr lang="en-US" altLang="zh-CN" sz="3600" b="1" noProof="0" dirty="0">
              <a:ln>
                <a:noFill/>
              </a:ln>
              <a:solidFill>
                <a:srgbClr val="92D050"/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39400" y="6297295"/>
            <a:ext cx="1214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 noProof="0" dirty="0">
                <a:ln>
                  <a:noFill/>
                </a:ln>
                <a:solidFill>
                  <a:srgbClr val="92D050"/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  <a:hlinkClick r:id="rId2" action="ppaction://hlinksldjump"/>
              </a:rPr>
              <a:t>返回</a:t>
            </a:r>
            <a:endParaRPr lang="zh-CN" altLang="en-US" b="1" noProof="0" dirty="0">
              <a:ln>
                <a:noFill/>
              </a:ln>
              <a:solidFill>
                <a:srgbClr val="92D050"/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0605" y="4548505"/>
            <a:ext cx="48628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最终达到三个模型拟合优度均在</a:t>
            </a:r>
            <a:r>
              <a:rPr lang="en-US" altLang="zh-CN" sz="280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0.94</a:t>
            </a:r>
            <a:r>
              <a:rPr lang="zh-CN" altLang="en-US" sz="280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以上</a:t>
            </a:r>
            <a:endParaRPr lang="zh-CN" altLang="en-US" sz="2800"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</a:endParaRPr>
          </a:p>
          <a:p>
            <a:r>
              <a:rPr lang="zh-CN" altLang="en-US" sz="280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模型良好</a:t>
            </a:r>
            <a:endParaRPr lang="zh-CN" altLang="en-US" sz="2800"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1675" y="146050"/>
            <a:ext cx="8248650" cy="66586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3920000">
            <a:off x="5195570" y="4695190"/>
            <a:ext cx="2692400" cy="1611630"/>
          </a:xfrm>
          <a:prstGeom prst="rect">
            <a:avLst/>
          </a:prstGeom>
        </p:spPr>
      </p:pic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7680000" flipH="1">
            <a:off x="6343015" y="5560060"/>
            <a:ext cx="1706880" cy="1021715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3920000">
            <a:off x="3883025" y="4780280"/>
            <a:ext cx="2692400" cy="1611630"/>
          </a:xfrm>
          <a:prstGeom prst="rect">
            <a:avLst/>
          </a:prstGeom>
        </p:spPr>
      </p:pic>
      <p:pic>
        <p:nvPicPr>
          <p:cNvPr id="7" name="图片 6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7680000" flipH="1">
            <a:off x="5004435" y="5645150"/>
            <a:ext cx="1706880" cy="102171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70510" y="433070"/>
            <a:ext cx="106768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00000"/>
              </a:lnSpc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ea typeface="Microsoft YaHei" panose="020B0503020204020204" charset="-122"/>
                <a:sym typeface="Arial" panose="020B0604020202020204" pitchFamily="34" charset="0"/>
              </a:rPr>
              <a:t>1、模型架构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ea typeface="Microsoft YaHei" panose="020B0503020204020204" charset="-122"/>
              <a:sym typeface="Arial" panose="020B0604020202020204" pitchFamily="34" charset="0"/>
            </a:endParaRPr>
          </a:p>
          <a:p>
            <a:pPr indent="0" algn="l" fontAlgn="auto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Microsoft YaHei" panose="020B0503020204020204" charset="-122"/>
                <a:sym typeface="Arial" panose="020B0604020202020204" pitchFamily="34" charset="0"/>
              </a:rPr>
              <a:t>lstm: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ea typeface="Microsoft YaHei" panose="020B0503020204020204" charset="-122"/>
              <a:sym typeface="Arial" panose="020B0604020202020204" pitchFamily="34" charset="0"/>
            </a:endParaRPr>
          </a:p>
          <a:p>
            <a:pPr indent="0" algn="l" fontAlgn="auto">
              <a:lnSpc>
                <a:spcPct val="100000"/>
              </a:lnSpc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ea typeface="Microsoft YaHei" panose="020B0503020204020204" charset="-122"/>
              <a:sym typeface="Arial" panose="020B0604020202020204" pitchFamily="34" charset="0"/>
            </a:endParaRPr>
          </a:p>
          <a:p>
            <a:pPr indent="0" algn="l" fontAlgn="auto">
              <a:lnSpc>
                <a:spcPct val="100000"/>
              </a:lnSpc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725" y="386080"/>
            <a:ext cx="4483735" cy="5968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3920000">
            <a:off x="5195570" y="4695190"/>
            <a:ext cx="2692400" cy="1611630"/>
          </a:xfrm>
          <a:prstGeom prst="rect">
            <a:avLst/>
          </a:prstGeom>
        </p:spPr>
      </p:pic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7680000" flipH="1">
            <a:off x="6316980" y="5560060"/>
            <a:ext cx="1706880" cy="1021715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3920000">
            <a:off x="3883025" y="4780280"/>
            <a:ext cx="2692400" cy="1611630"/>
          </a:xfrm>
          <a:prstGeom prst="rect">
            <a:avLst/>
          </a:prstGeom>
        </p:spPr>
      </p:pic>
      <p:pic>
        <p:nvPicPr>
          <p:cNvPr id="7" name="图片 6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7680000" flipH="1">
            <a:off x="5004435" y="5645150"/>
            <a:ext cx="1706880" cy="102171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41300" y="372110"/>
            <a:ext cx="106768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00000"/>
              </a:lnSpc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ea typeface="Microsoft YaHei" panose="020B0503020204020204" charset="-122"/>
                <a:sym typeface="Arial" panose="020B0604020202020204" pitchFamily="34" charset="0"/>
              </a:rPr>
              <a:t>1、模型架构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ea typeface="Microsoft YaHei" panose="020B0503020204020204" charset="-122"/>
              <a:sym typeface="Arial" panose="020B0604020202020204" pitchFamily="34" charset="0"/>
            </a:endParaRPr>
          </a:p>
          <a:p>
            <a:pPr indent="0" algn="l" fontAlgn="auto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Microsoft YaHei" panose="020B0503020204020204" charset="-122"/>
                <a:sym typeface="Arial" panose="020B0604020202020204" pitchFamily="34" charset="0"/>
              </a:rPr>
              <a:t>GRU: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ea typeface="Microsoft YaHei" panose="020B0503020204020204" charset="-122"/>
              <a:sym typeface="Arial" panose="020B0604020202020204" pitchFamily="34" charset="0"/>
            </a:endParaRPr>
          </a:p>
          <a:p>
            <a:pPr indent="0" algn="l" fontAlgn="auto">
              <a:lnSpc>
                <a:spcPct val="100000"/>
              </a:lnSpc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20" y="741045"/>
            <a:ext cx="5137785" cy="58337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3920000">
            <a:off x="5195570" y="4695190"/>
            <a:ext cx="2692400" cy="1611630"/>
          </a:xfrm>
          <a:prstGeom prst="rect">
            <a:avLst/>
          </a:prstGeom>
        </p:spPr>
      </p:pic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7680000" flipH="1">
            <a:off x="6316980" y="5560060"/>
            <a:ext cx="1706880" cy="1021715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3920000">
            <a:off x="3883025" y="4780280"/>
            <a:ext cx="2692400" cy="1611630"/>
          </a:xfrm>
          <a:prstGeom prst="rect">
            <a:avLst/>
          </a:prstGeom>
        </p:spPr>
      </p:pic>
      <p:pic>
        <p:nvPicPr>
          <p:cNvPr id="7" name="图片 6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7680000" flipH="1">
            <a:off x="5004435" y="5645150"/>
            <a:ext cx="1706880" cy="102171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41300" y="372110"/>
            <a:ext cx="106768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00000"/>
              </a:lnSpc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ea typeface="Microsoft YaHei" panose="020B0503020204020204" charset="-122"/>
                <a:sym typeface="Arial" panose="020B0604020202020204" pitchFamily="34" charset="0"/>
              </a:rPr>
              <a:t>1、模型架构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ea typeface="Microsoft YaHei" panose="020B0503020204020204" charset="-122"/>
              <a:sym typeface="Arial" panose="020B0604020202020204" pitchFamily="34" charset="0"/>
            </a:endParaRPr>
          </a:p>
          <a:p>
            <a:pPr indent="0" algn="l" fontAlgn="auto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Microsoft YaHei" panose="020B0503020204020204" charset="-122"/>
                <a:sym typeface="Arial" panose="020B0604020202020204" pitchFamily="34" charset="0"/>
              </a:rPr>
              <a:t>SAEs: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ea typeface="Microsoft YaHei" panose="020B0503020204020204" charset="-122"/>
              <a:sym typeface="Arial" panose="020B0604020202020204" pitchFamily="34" charset="0"/>
            </a:endParaRPr>
          </a:p>
          <a:p>
            <a:pPr indent="0" algn="l" fontAlgn="auto">
              <a:lnSpc>
                <a:spcPct val="100000"/>
              </a:lnSpc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ea typeface="Microsoft YaHei" panose="020B0503020204020204" charset="-122"/>
              <a:sym typeface="Arial" panose="020B0604020202020204" pitchFamily="34" charset="0"/>
            </a:endParaRPr>
          </a:p>
          <a:p>
            <a:pPr indent="0" algn="l" fontAlgn="auto">
              <a:lnSpc>
                <a:spcPct val="100000"/>
              </a:lnSpc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480" y="0"/>
            <a:ext cx="444817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440000">
            <a:off x="828675" y="1071880"/>
            <a:ext cx="631190" cy="565785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788035" y="0"/>
            <a:ext cx="0" cy="5222240"/>
          </a:xfrm>
          <a:prstGeom prst="line">
            <a:avLst/>
          </a:prstGeom>
          <a:ln>
            <a:solidFill>
              <a:srgbClr val="4FB8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" flipH="1">
            <a:off x="106045" y="2473960"/>
            <a:ext cx="631190" cy="565785"/>
          </a:xfrm>
          <a:prstGeom prst="rect">
            <a:avLst/>
          </a:prstGeom>
        </p:spPr>
      </p:pic>
      <p:pic>
        <p:nvPicPr>
          <p:cNvPr id="5" name="图片 4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440000">
            <a:off x="828675" y="3620770"/>
            <a:ext cx="631190" cy="565785"/>
          </a:xfrm>
          <a:prstGeom prst="rect">
            <a:avLst/>
          </a:prstGeom>
        </p:spPr>
      </p:pic>
      <p:pic>
        <p:nvPicPr>
          <p:cNvPr id="6" name="图片 5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105410" y="4881245"/>
            <a:ext cx="631190" cy="56578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7955" y="384348"/>
            <a:ext cx="21386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3</a:t>
            </a:r>
            <a:r>
              <a:rPr lang="zh-CN" altLang="en-US" sz="2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、损失曲线</a:t>
            </a:r>
            <a:endParaRPr lang="zh-CN" altLang="en-US" sz="28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  <a:p>
            <a:pPr algn="l"/>
            <a:endParaRPr lang="zh-CN" altLang="en-US" sz="28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985520"/>
            <a:ext cx="7981950" cy="4886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440000">
            <a:off x="828675" y="1071880"/>
            <a:ext cx="631190" cy="565785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788035" y="0"/>
            <a:ext cx="0" cy="5222240"/>
          </a:xfrm>
          <a:prstGeom prst="line">
            <a:avLst/>
          </a:prstGeom>
          <a:ln>
            <a:solidFill>
              <a:srgbClr val="4FB8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" flipH="1">
            <a:off x="106045" y="2473960"/>
            <a:ext cx="631190" cy="565785"/>
          </a:xfrm>
          <a:prstGeom prst="rect">
            <a:avLst/>
          </a:prstGeom>
        </p:spPr>
      </p:pic>
      <p:pic>
        <p:nvPicPr>
          <p:cNvPr id="5" name="图片 4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440000">
            <a:off x="828675" y="3620770"/>
            <a:ext cx="631190" cy="565785"/>
          </a:xfrm>
          <a:prstGeom prst="rect">
            <a:avLst/>
          </a:prstGeom>
        </p:spPr>
      </p:pic>
      <p:pic>
        <p:nvPicPr>
          <p:cNvPr id="6" name="图片 5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105410" y="4881245"/>
            <a:ext cx="631190" cy="56578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7955" y="384348"/>
            <a:ext cx="21386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3</a:t>
            </a:r>
            <a:r>
              <a:rPr lang="zh-CN" altLang="en-US" sz="2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、损失曲线</a:t>
            </a:r>
            <a:endParaRPr lang="zh-CN" altLang="en-US" sz="28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  <a:p>
            <a:pPr algn="l"/>
            <a:endParaRPr lang="zh-CN" altLang="en-US" sz="28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  <a:p>
            <a:pPr algn="l"/>
            <a:endParaRPr lang="zh-CN" altLang="en-US" sz="28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70" y="1071245"/>
            <a:ext cx="8201025" cy="4714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70" y="1071245"/>
            <a:ext cx="8201025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440000">
            <a:off x="828675" y="1071880"/>
            <a:ext cx="631190" cy="565785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788035" y="0"/>
            <a:ext cx="0" cy="5222240"/>
          </a:xfrm>
          <a:prstGeom prst="line">
            <a:avLst/>
          </a:prstGeom>
          <a:ln>
            <a:solidFill>
              <a:srgbClr val="4FB8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" flipH="1">
            <a:off x="106045" y="2473960"/>
            <a:ext cx="631190" cy="565785"/>
          </a:xfrm>
          <a:prstGeom prst="rect">
            <a:avLst/>
          </a:prstGeom>
        </p:spPr>
      </p:pic>
      <p:pic>
        <p:nvPicPr>
          <p:cNvPr id="5" name="图片 4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440000">
            <a:off x="828675" y="3620770"/>
            <a:ext cx="631190" cy="565785"/>
          </a:xfrm>
          <a:prstGeom prst="rect">
            <a:avLst/>
          </a:prstGeom>
        </p:spPr>
      </p:pic>
      <p:pic>
        <p:nvPicPr>
          <p:cNvPr id="6" name="图片 5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105410" y="4881245"/>
            <a:ext cx="631190" cy="56578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7955" y="384348"/>
            <a:ext cx="21386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3</a:t>
            </a:r>
            <a:r>
              <a:rPr lang="zh-CN" altLang="en-US" sz="2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、损失曲线</a:t>
            </a:r>
            <a:endParaRPr lang="zh-CN" altLang="en-US" sz="28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  <a:p>
            <a:pPr algn="l"/>
            <a:endParaRPr lang="zh-CN" altLang="en-US" sz="28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  <a:p>
            <a:pPr algn="l"/>
            <a:endParaRPr lang="zh-CN" altLang="en-US" sz="28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70" y="1071245"/>
            <a:ext cx="8201025" cy="4714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70" y="1071245"/>
            <a:ext cx="8201025" cy="4714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770" y="833120"/>
            <a:ext cx="8505825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440000">
            <a:off x="6000115" y="1854835"/>
            <a:ext cx="631190" cy="565785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5894070" y="-381635"/>
            <a:ext cx="1905" cy="3933190"/>
          </a:xfrm>
          <a:prstGeom prst="line">
            <a:avLst/>
          </a:prstGeom>
          <a:ln>
            <a:solidFill>
              <a:srgbClr val="4FB8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" flipH="1">
            <a:off x="5255260" y="706120"/>
            <a:ext cx="631190" cy="56578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0" y="666288"/>
            <a:ext cx="5669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用</a:t>
            </a:r>
            <a:r>
              <a:rPr lang="en-US" altLang="zh-CN" sz="3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.csv</a:t>
            </a:r>
            <a:r>
              <a:rPr lang="zh-CN" altLang="en-US" sz="3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文件形式存储数据集</a:t>
            </a:r>
            <a:endParaRPr lang="zh-CN" altLang="en-US" sz="36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" flipH="1">
            <a:off x="5262245" y="2886710"/>
            <a:ext cx="631190" cy="56578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71600" y="2917998"/>
            <a:ext cx="4297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进行测试与训练分类</a:t>
            </a:r>
            <a:endParaRPr lang="zh-CN" altLang="en-US" sz="36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  <a:p>
            <a:pPr algn="l"/>
            <a:endParaRPr lang="en-US" altLang="zh-CN" sz="36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74815" y="1907078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将</a:t>
            </a:r>
            <a:r>
              <a:rPr lang="zh-CN" altLang="en-US" sz="3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数据降噪平滑</a:t>
            </a:r>
            <a:endParaRPr lang="zh-CN" altLang="en-US" sz="36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091295" y="205740"/>
            <a:ext cx="2548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 b="1" noProof="0" dirty="0">
                <a:ln>
                  <a:noFill/>
                </a:ln>
                <a:solidFill>
                  <a:srgbClr val="92D050"/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数据预处理</a:t>
            </a:r>
            <a:endParaRPr lang="en-US" altLang="zh-CN" sz="3600" b="1" noProof="0" dirty="0">
              <a:ln>
                <a:noFill/>
              </a:ln>
              <a:solidFill>
                <a:srgbClr val="92D050"/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440000">
            <a:off x="6000115" y="2548255"/>
            <a:ext cx="631190" cy="565785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5928995" y="-29845"/>
            <a:ext cx="2540" cy="4442460"/>
          </a:xfrm>
          <a:prstGeom prst="line">
            <a:avLst/>
          </a:prstGeom>
          <a:ln>
            <a:solidFill>
              <a:srgbClr val="4FB8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" flipH="1">
            <a:off x="5255260" y="706120"/>
            <a:ext cx="631190" cy="565785"/>
          </a:xfrm>
          <a:prstGeom prst="rect">
            <a:avLst/>
          </a:prstGeom>
        </p:spPr>
      </p:pic>
      <p:pic>
        <p:nvPicPr>
          <p:cNvPr id="6" name="图片 5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5295265" y="4309745"/>
            <a:ext cx="631190" cy="56578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35835" y="647238"/>
            <a:ext cx="24942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选择模型</a:t>
            </a:r>
            <a:endParaRPr lang="en-US" altLang="zh-CN" sz="36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  <a:p>
            <a:pPr algn="l"/>
            <a:r>
              <a:rPr lang="en-US" sz="2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LSTM GRU SAEs</a:t>
            </a:r>
            <a:endParaRPr lang="en-US" sz="28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16025" y="4277360"/>
            <a:ext cx="45339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dense</a:t>
            </a:r>
            <a:endParaRPr lang="zh-CN" altLang="en-US" sz="32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  <a:p>
            <a:pPr algn="ctr"/>
            <a:r>
              <a:rPr lang="zh-CN" altLang="en-US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全连接层</a:t>
            </a:r>
            <a:endParaRPr lang="zh-CN" altLang="en-US" sz="32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37350" y="2416983"/>
            <a:ext cx="391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降低过拟合</a:t>
            </a:r>
            <a:endParaRPr lang="en-US" altLang="zh-CN" sz="28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  <a:p>
            <a:pPr algn="l"/>
            <a:r>
              <a:rPr lang="en-US" altLang="zh-CN" sz="2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添加多次Dropout正则化</a:t>
            </a:r>
            <a:endParaRPr lang="en-US" altLang="zh-CN" sz="28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091295" y="205740"/>
            <a:ext cx="2548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 b="1" noProof="0" dirty="0">
                <a:ln>
                  <a:noFill/>
                </a:ln>
                <a:solidFill>
                  <a:srgbClr val="92D050"/>
                </a:solidFill>
                <a:uLnTx/>
                <a:uFillTx/>
                <a:latin typeface="KaiTi" panose="02010609060101010101" charset="-122"/>
                <a:ea typeface="KaiTi" panose="02010609060101010101" charset="-122"/>
                <a:cs typeface="KaiTi" panose="02010609060101010101" charset="-122"/>
                <a:sym typeface="+mn-ea"/>
              </a:rPr>
              <a:t>搭建模型</a:t>
            </a:r>
            <a:endParaRPr lang="en-US" altLang="zh-CN" sz="3600" b="1" noProof="0" dirty="0">
              <a:ln>
                <a:noFill/>
              </a:ln>
              <a:solidFill>
                <a:srgbClr val="92D050"/>
              </a:solidFill>
              <a:uLnTx/>
              <a:uFillTx/>
              <a:latin typeface="KaiTi" panose="02010609060101010101" charset="-122"/>
              <a:ea typeface="KaiTi" panose="02010609060101010101" charset="-122"/>
              <a:cs typeface="KaiTi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WPS 演示</Application>
  <PresentationFormat>宽屏</PresentationFormat>
  <Paragraphs>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Impact</vt:lpstr>
      <vt:lpstr>Yu Gothic UI Semibold</vt:lpstr>
      <vt:lpstr>Microsoft YaHei</vt:lpstr>
      <vt:lpstr>KaiTi</vt:lpstr>
      <vt:lpstr>Arial Unicode MS</vt:lpstr>
      <vt:lpstr>Calibri</vt:lpstr>
      <vt:lpstr>Adobe 繁黑體 Std B</vt:lpstr>
      <vt:lpstr>Adobe 仿宋 Std R</vt:lpstr>
      <vt:lpstr>Adobe 楷体 Std R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Kaser</cp:lastModifiedBy>
  <cp:revision>4</cp:revision>
  <dcterms:created xsi:type="dcterms:W3CDTF">2020-11-26T02:26:00Z</dcterms:created>
  <dcterms:modified xsi:type="dcterms:W3CDTF">2020-11-26T05:04:46Z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