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40"/>
  </p:notesMasterIdLst>
  <p:sldIdLst>
    <p:sldId id="274" r:id="rId4"/>
    <p:sldId id="275" r:id="rId5"/>
    <p:sldId id="276" r:id="rId6"/>
    <p:sldId id="258" r:id="rId7"/>
    <p:sldId id="259" r:id="rId8"/>
    <p:sldId id="265" r:id="rId9"/>
    <p:sldId id="296" r:id="rId10"/>
    <p:sldId id="277" r:id="rId11"/>
    <p:sldId id="261" r:id="rId12"/>
    <p:sldId id="263" r:id="rId13"/>
    <p:sldId id="260" r:id="rId14"/>
    <p:sldId id="264" r:id="rId15"/>
    <p:sldId id="286" r:id="rId16"/>
    <p:sldId id="287" r:id="rId17"/>
    <p:sldId id="278" r:id="rId18"/>
    <p:sldId id="290" r:id="rId19"/>
    <p:sldId id="288" r:id="rId20"/>
    <p:sldId id="266" r:id="rId21"/>
    <p:sldId id="267" r:id="rId22"/>
    <p:sldId id="268" r:id="rId23"/>
    <p:sldId id="289" r:id="rId24"/>
    <p:sldId id="291" r:id="rId25"/>
    <p:sldId id="292" r:id="rId26"/>
    <p:sldId id="293" r:id="rId27"/>
    <p:sldId id="294" r:id="rId28"/>
    <p:sldId id="295" r:id="rId29"/>
    <p:sldId id="299" r:id="rId30"/>
    <p:sldId id="300" r:id="rId31"/>
    <p:sldId id="279" r:id="rId32"/>
    <p:sldId id="270" r:id="rId33"/>
    <p:sldId id="271" r:id="rId34"/>
    <p:sldId id="272" r:id="rId35"/>
    <p:sldId id="273" r:id="rId36"/>
    <p:sldId id="297" r:id="rId37"/>
    <p:sldId id="298" r:id="rId38"/>
    <p:sldId id="28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9D2A4-07F2-4D16-A5B6-F56528009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C9AAB-A285-4E1D-B896-A77D27BF90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576702" y="-769306"/>
            <a:ext cx="13345409" cy="3133179"/>
            <a:chOff x="-576705" y="-769306"/>
            <a:chExt cx="13345409" cy="313317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17596954">
              <a:off x="-1097005" y="-249006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4003046" flipH="1">
              <a:off x="10155827" y="-249005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9077176" y="1907024"/>
            <a:ext cx="2560320" cy="2560320"/>
          </a:xfrm>
          <a:custGeom>
            <a:avLst/>
            <a:gdLst>
              <a:gd name="connsiteX0" fmla="*/ 0 w 2560320"/>
              <a:gd name="connsiteY0" fmla="*/ 0 h 2560320"/>
              <a:gd name="connsiteX1" fmla="*/ 2560320 w 2560320"/>
              <a:gd name="connsiteY1" fmla="*/ 0 h 2560320"/>
              <a:gd name="connsiteX2" fmla="*/ 2560320 w 2560320"/>
              <a:gd name="connsiteY2" fmla="*/ 2560320 h 2560320"/>
              <a:gd name="connsiteX3" fmla="*/ 0 w 256032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20" h="2560320">
                <a:moveTo>
                  <a:pt x="0" y="0"/>
                </a:moveTo>
                <a:lnTo>
                  <a:pt x="2560320" y="0"/>
                </a:lnTo>
                <a:lnTo>
                  <a:pt x="2560320" y="2560320"/>
                </a:lnTo>
                <a:lnTo>
                  <a:pt x="0" y="2560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207709" y="1907024"/>
            <a:ext cx="2560320" cy="2560320"/>
          </a:xfrm>
          <a:custGeom>
            <a:avLst/>
            <a:gdLst>
              <a:gd name="connsiteX0" fmla="*/ 0 w 2560320"/>
              <a:gd name="connsiteY0" fmla="*/ 0 h 2560320"/>
              <a:gd name="connsiteX1" fmla="*/ 2560320 w 2560320"/>
              <a:gd name="connsiteY1" fmla="*/ 0 h 2560320"/>
              <a:gd name="connsiteX2" fmla="*/ 2560320 w 2560320"/>
              <a:gd name="connsiteY2" fmla="*/ 2560320 h 2560320"/>
              <a:gd name="connsiteX3" fmla="*/ 0 w 256032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20" h="2560320">
                <a:moveTo>
                  <a:pt x="0" y="0"/>
                </a:moveTo>
                <a:lnTo>
                  <a:pt x="2560320" y="0"/>
                </a:lnTo>
                <a:lnTo>
                  <a:pt x="2560320" y="2560320"/>
                </a:lnTo>
                <a:lnTo>
                  <a:pt x="0" y="2560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338243" y="1907024"/>
            <a:ext cx="2560320" cy="2560320"/>
          </a:xfrm>
          <a:custGeom>
            <a:avLst/>
            <a:gdLst>
              <a:gd name="connsiteX0" fmla="*/ 0 w 2560320"/>
              <a:gd name="connsiteY0" fmla="*/ 0 h 2560320"/>
              <a:gd name="connsiteX1" fmla="*/ 2560320 w 2560320"/>
              <a:gd name="connsiteY1" fmla="*/ 0 h 2560320"/>
              <a:gd name="connsiteX2" fmla="*/ 2560320 w 2560320"/>
              <a:gd name="connsiteY2" fmla="*/ 2560320 h 2560320"/>
              <a:gd name="connsiteX3" fmla="*/ 0 w 256032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20" h="2560320">
                <a:moveTo>
                  <a:pt x="0" y="0"/>
                </a:moveTo>
                <a:lnTo>
                  <a:pt x="2560320" y="0"/>
                </a:lnTo>
                <a:lnTo>
                  <a:pt x="2560320" y="2560320"/>
                </a:lnTo>
                <a:lnTo>
                  <a:pt x="0" y="2560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468778" y="1907024"/>
            <a:ext cx="2560321" cy="2560320"/>
          </a:xfrm>
          <a:custGeom>
            <a:avLst/>
            <a:gdLst>
              <a:gd name="connsiteX0" fmla="*/ 0 w 2560321"/>
              <a:gd name="connsiteY0" fmla="*/ 0 h 2560320"/>
              <a:gd name="connsiteX1" fmla="*/ 2560321 w 2560321"/>
              <a:gd name="connsiteY1" fmla="*/ 0 h 2560320"/>
              <a:gd name="connsiteX2" fmla="*/ 2560321 w 2560321"/>
              <a:gd name="connsiteY2" fmla="*/ 2560320 h 2560320"/>
              <a:gd name="connsiteX3" fmla="*/ 0 w 2560321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21" h="2560320">
                <a:moveTo>
                  <a:pt x="0" y="0"/>
                </a:moveTo>
                <a:lnTo>
                  <a:pt x="2560321" y="0"/>
                </a:lnTo>
                <a:lnTo>
                  <a:pt x="2560321" y="2560320"/>
                </a:lnTo>
                <a:lnTo>
                  <a:pt x="0" y="2560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576702" y="-769306"/>
            <a:ext cx="13345409" cy="3133179"/>
            <a:chOff x="-576705" y="-769306"/>
            <a:chExt cx="13345409" cy="313317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17596954">
              <a:off x="-1097005" y="-249006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4003046" flipH="1">
              <a:off x="10155827" y="-249005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55" r="24194"/>
          <a:stretch>
            <a:fillRect/>
          </a:stretch>
        </p:blipFill>
        <p:spPr>
          <a:xfrm rot="12199180">
            <a:off x="-1181689" y="3219230"/>
            <a:ext cx="6832345" cy="4563164"/>
          </a:xfrm>
          <a:custGeom>
            <a:avLst/>
            <a:gdLst>
              <a:gd name="connsiteX0" fmla="*/ 7608324 w 7608324"/>
              <a:gd name="connsiteY0" fmla="*/ 5081423 h 5081423"/>
              <a:gd name="connsiteX1" fmla="*/ 0 w 7608324"/>
              <a:gd name="connsiteY1" fmla="*/ 5081423 h 5081423"/>
              <a:gd name="connsiteX2" fmla="*/ 0 w 7608324"/>
              <a:gd name="connsiteY2" fmla="*/ 2335500 h 5081423"/>
              <a:gd name="connsiteX3" fmla="*/ 5417849 w 7608324"/>
              <a:gd name="connsiteY3" fmla="*/ 0 h 5081423"/>
              <a:gd name="connsiteX4" fmla="*/ 7608324 w 7608324"/>
              <a:gd name="connsiteY4" fmla="*/ 5081423 h 508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8324" h="5081423">
                <a:moveTo>
                  <a:pt x="7608324" y="5081423"/>
                </a:moveTo>
                <a:lnTo>
                  <a:pt x="0" y="5081423"/>
                </a:lnTo>
                <a:lnTo>
                  <a:pt x="0" y="2335500"/>
                </a:lnTo>
                <a:lnTo>
                  <a:pt x="5417849" y="0"/>
                </a:lnTo>
                <a:lnTo>
                  <a:pt x="7608324" y="5081423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4" r="40936"/>
          <a:stretch>
            <a:fillRect/>
          </a:stretch>
        </p:blipFill>
        <p:spPr>
          <a:xfrm rot="951433">
            <a:off x="7049199" y="-730400"/>
            <a:ext cx="6154221" cy="5567369"/>
          </a:xfrm>
          <a:custGeom>
            <a:avLst/>
            <a:gdLst>
              <a:gd name="connsiteX0" fmla="*/ 0 w 6188857"/>
              <a:gd name="connsiteY0" fmla="*/ 1306218 h 5598703"/>
              <a:gd name="connsiteX1" fmla="*/ 4598544 w 6188857"/>
              <a:gd name="connsiteY1" fmla="*/ 0 h 5598703"/>
              <a:gd name="connsiteX2" fmla="*/ 6188857 w 6188857"/>
              <a:gd name="connsiteY2" fmla="*/ 5598703 h 5598703"/>
              <a:gd name="connsiteX3" fmla="*/ 0 w 6188857"/>
              <a:gd name="connsiteY3" fmla="*/ 5598703 h 5598703"/>
              <a:gd name="connsiteX4" fmla="*/ 0 w 6188857"/>
              <a:gd name="connsiteY4" fmla="*/ 1306218 h 559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8857" h="5598703">
                <a:moveTo>
                  <a:pt x="0" y="1306218"/>
                </a:moveTo>
                <a:lnTo>
                  <a:pt x="4598544" y="0"/>
                </a:lnTo>
                <a:lnTo>
                  <a:pt x="6188857" y="5598703"/>
                </a:lnTo>
                <a:lnTo>
                  <a:pt x="0" y="5598703"/>
                </a:lnTo>
                <a:lnTo>
                  <a:pt x="0" y="1306218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32084" y="0"/>
            <a:ext cx="2984835" cy="6883382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5"/>
          <a:stretch>
            <a:fillRect/>
          </a:stretch>
        </p:blipFill>
        <p:spPr>
          <a:xfrm rot="1454411">
            <a:off x="-3005876" y="-1073176"/>
            <a:ext cx="6121027" cy="13136696"/>
          </a:xfrm>
          <a:custGeom>
            <a:avLst/>
            <a:gdLst>
              <a:gd name="connsiteX0" fmla="*/ 6121027 w 6121027"/>
              <a:gd name="connsiteY0" fmla="*/ 0 h 13136696"/>
              <a:gd name="connsiteX1" fmla="*/ 6121027 w 6121027"/>
              <a:gd name="connsiteY1" fmla="*/ 13136696 h 13136696"/>
              <a:gd name="connsiteX2" fmla="*/ 5804005 w 6121027"/>
              <a:gd name="connsiteY2" fmla="*/ 13136696 h 13136696"/>
              <a:gd name="connsiteX3" fmla="*/ 0 w 6121027"/>
              <a:gd name="connsiteY3" fmla="*/ 0 h 13136696"/>
              <a:gd name="connsiteX4" fmla="*/ 6121027 w 6121027"/>
              <a:gd name="connsiteY4" fmla="*/ 0 h 1313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1027" h="13136696">
                <a:moveTo>
                  <a:pt x="6121027" y="0"/>
                </a:moveTo>
                <a:lnTo>
                  <a:pt x="6121027" y="13136696"/>
                </a:lnTo>
                <a:lnTo>
                  <a:pt x="5804005" y="13136696"/>
                </a:lnTo>
                <a:lnTo>
                  <a:pt x="0" y="0"/>
                </a:lnTo>
                <a:lnTo>
                  <a:pt x="6121027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5"/>
          <a:stretch>
            <a:fillRect/>
          </a:stretch>
        </p:blipFill>
        <p:spPr>
          <a:xfrm rot="3969803" flipV="1">
            <a:off x="4755913" y="-6454048"/>
            <a:ext cx="6121027" cy="13136696"/>
          </a:xfrm>
          <a:custGeom>
            <a:avLst/>
            <a:gdLst>
              <a:gd name="connsiteX0" fmla="*/ 6121027 w 6121027"/>
              <a:gd name="connsiteY0" fmla="*/ 0 h 13136696"/>
              <a:gd name="connsiteX1" fmla="*/ 6121027 w 6121027"/>
              <a:gd name="connsiteY1" fmla="*/ 13136696 h 13136696"/>
              <a:gd name="connsiteX2" fmla="*/ 5804005 w 6121027"/>
              <a:gd name="connsiteY2" fmla="*/ 13136696 h 13136696"/>
              <a:gd name="connsiteX3" fmla="*/ 0 w 6121027"/>
              <a:gd name="connsiteY3" fmla="*/ 0 h 13136696"/>
              <a:gd name="connsiteX4" fmla="*/ 6121027 w 6121027"/>
              <a:gd name="connsiteY4" fmla="*/ 0 h 1313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1027" h="13136696">
                <a:moveTo>
                  <a:pt x="6121027" y="0"/>
                </a:moveTo>
                <a:lnTo>
                  <a:pt x="6121027" y="13136696"/>
                </a:lnTo>
                <a:lnTo>
                  <a:pt x="5804005" y="13136696"/>
                </a:lnTo>
                <a:lnTo>
                  <a:pt x="0" y="0"/>
                </a:lnTo>
                <a:lnTo>
                  <a:pt x="6121027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41400" cy="10414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5"/>
          <a:stretch>
            <a:fillRect/>
          </a:stretch>
        </p:blipFill>
        <p:spPr>
          <a:xfrm rot="3024001" flipV="1">
            <a:off x="9949180" y="-1951248"/>
            <a:ext cx="3125042" cy="3902496"/>
          </a:xfrm>
          <a:custGeom>
            <a:avLst/>
            <a:gdLst>
              <a:gd name="connsiteX0" fmla="*/ 6121027 w 6121027"/>
              <a:gd name="connsiteY0" fmla="*/ 0 h 13136696"/>
              <a:gd name="connsiteX1" fmla="*/ 6121027 w 6121027"/>
              <a:gd name="connsiteY1" fmla="*/ 13136696 h 13136696"/>
              <a:gd name="connsiteX2" fmla="*/ 5804005 w 6121027"/>
              <a:gd name="connsiteY2" fmla="*/ 13136696 h 13136696"/>
              <a:gd name="connsiteX3" fmla="*/ 0 w 6121027"/>
              <a:gd name="connsiteY3" fmla="*/ 0 h 13136696"/>
              <a:gd name="connsiteX4" fmla="*/ 6121027 w 6121027"/>
              <a:gd name="connsiteY4" fmla="*/ 0 h 1313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1027" h="13136696">
                <a:moveTo>
                  <a:pt x="6121027" y="0"/>
                </a:moveTo>
                <a:lnTo>
                  <a:pt x="6121027" y="13136696"/>
                </a:lnTo>
                <a:lnTo>
                  <a:pt x="5804005" y="13136696"/>
                </a:lnTo>
                <a:lnTo>
                  <a:pt x="0" y="0"/>
                </a:lnTo>
                <a:lnTo>
                  <a:pt x="6121027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 userDrawn="1"/>
        </p:nvSpPr>
        <p:spPr>
          <a:xfrm>
            <a:off x="5244353" y="6488668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THE BEAST </a:t>
            </a:r>
            <a:r>
              <a:rPr lang="zh-CN" altLang="en-US" sz="1800" b="1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野兽派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082803" y="85435"/>
            <a:ext cx="7970848" cy="939240"/>
          </a:xfrm>
        </p:spPr>
        <p:txBody>
          <a:bodyPr>
            <a:normAutofit/>
          </a:bodyPr>
          <a:lstStyle>
            <a:lvl1pPr algn="ctr">
              <a:defRPr lang="zh-CN" altLang="en-US" sz="36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41400" cy="10414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5"/>
          <a:stretch>
            <a:fillRect/>
          </a:stretch>
        </p:blipFill>
        <p:spPr>
          <a:xfrm rot="3024001" flipV="1">
            <a:off x="9949180" y="-1951248"/>
            <a:ext cx="3125042" cy="3902496"/>
          </a:xfrm>
          <a:custGeom>
            <a:avLst/>
            <a:gdLst>
              <a:gd name="connsiteX0" fmla="*/ 6121027 w 6121027"/>
              <a:gd name="connsiteY0" fmla="*/ 0 h 13136696"/>
              <a:gd name="connsiteX1" fmla="*/ 6121027 w 6121027"/>
              <a:gd name="connsiteY1" fmla="*/ 13136696 h 13136696"/>
              <a:gd name="connsiteX2" fmla="*/ 5804005 w 6121027"/>
              <a:gd name="connsiteY2" fmla="*/ 13136696 h 13136696"/>
              <a:gd name="connsiteX3" fmla="*/ 0 w 6121027"/>
              <a:gd name="connsiteY3" fmla="*/ 0 h 13136696"/>
              <a:gd name="connsiteX4" fmla="*/ 6121027 w 6121027"/>
              <a:gd name="connsiteY4" fmla="*/ 0 h 1313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1027" h="13136696">
                <a:moveTo>
                  <a:pt x="6121027" y="0"/>
                </a:moveTo>
                <a:lnTo>
                  <a:pt x="6121027" y="13136696"/>
                </a:lnTo>
                <a:lnTo>
                  <a:pt x="5804005" y="13136696"/>
                </a:lnTo>
                <a:lnTo>
                  <a:pt x="0" y="0"/>
                </a:lnTo>
                <a:lnTo>
                  <a:pt x="6121027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 userDrawn="1"/>
        </p:nvSpPr>
        <p:spPr>
          <a:xfrm>
            <a:off x="5244353" y="6488668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THE BEAST </a:t>
            </a:r>
            <a:r>
              <a:rPr lang="zh-CN" altLang="en-US" sz="1800" b="1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野兽派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082803" y="85435"/>
            <a:ext cx="7970848" cy="939240"/>
          </a:xfrm>
        </p:spPr>
        <p:txBody>
          <a:bodyPr>
            <a:normAutofit/>
          </a:bodyPr>
          <a:lstStyle>
            <a:lvl1pPr algn="ctr">
              <a:defRPr lang="zh-CN" altLang="en-US" sz="36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26363" y="1472196"/>
            <a:ext cx="9269919" cy="459242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41933" y="1726052"/>
            <a:ext cx="5588000" cy="3143386"/>
          </a:xfrm>
          <a:custGeom>
            <a:avLst/>
            <a:gdLst>
              <a:gd name="connsiteX0" fmla="*/ 0 w 5588000"/>
              <a:gd name="connsiteY0" fmla="*/ 0 h 3143386"/>
              <a:gd name="connsiteX1" fmla="*/ 5588000 w 5588000"/>
              <a:gd name="connsiteY1" fmla="*/ 0 h 3143386"/>
              <a:gd name="connsiteX2" fmla="*/ 5588000 w 5588000"/>
              <a:gd name="connsiteY2" fmla="*/ 3143386 h 3143386"/>
              <a:gd name="connsiteX3" fmla="*/ 0 w 5588000"/>
              <a:gd name="connsiteY3" fmla="*/ 3143386 h 314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0" h="3143386">
                <a:moveTo>
                  <a:pt x="0" y="0"/>
                </a:moveTo>
                <a:lnTo>
                  <a:pt x="5588000" y="0"/>
                </a:lnTo>
                <a:lnTo>
                  <a:pt x="5588000" y="3143386"/>
                </a:lnTo>
                <a:lnTo>
                  <a:pt x="0" y="31433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576702" y="-769306"/>
            <a:ext cx="13345409" cy="3133179"/>
            <a:chOff x="-576705" y="-769306"/>
            <a:chExt cx="13345409" cy="31331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17596954">
              <a:off x="-1097005" y="-249006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4003046" flipH="1">
              <a:off x="10155827" y="-249005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576702" y="-769306"/>
            <a:ext cx="13345409" cy="3133179"/>
            <a:chOff x="-576705" y="-769306"/>
            <a:chExt cx="13345409" cy="313317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17596954">
              <a:off x="-1097005" y="-249006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4003046" flipH="1">
              <a:off x="10155827" y="-249005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080005" y="2200293"/>
            <a:ext cx="2031999" cy="3549566"/>
          </a:xfrm>
          <a:custGeom>
            <a:avLst/>
            <a:gdLst>
              <a:gd name="connsiteX0" fmla="*/ 0 w 2031999"/>
              <a:gd name="connsiteY0" fmla="*/ 0 h 3549566"/>
              <a:gd name="connsiteX1" fmla="*/ 2031999 w 2031999"/>
              <a:gd name="connsiteY1" fmla="*/ 0 h 3549566"/>
              <a:gd name="connsiteX2" fmla="*/ 2031999 w 2031999"/>
              <a:gd name="connsiteY2" fmla="*/ 3549566 h 3549566"/>
              <a:gd name="connsiteX3" fmla="*/ 0 w 2031999"/>
              <a:gd name="connsiteY3" fmla="*/ 3549566 h 354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9" h="3549566">
                <a:moveTo>
                  <a:pt x="0" y="0"/>
                </a:moveTo>
                <a:lnTo>
                  <a:pt x="2031999" y="0"/>
                </a:lnTo>
                <a:lnTo>
                  <a:pt x="2031999" y="3549566"/>
                </a:lnTo>
                <a:lnTo>
                  <a:pt x="0" y="35495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9163052" y="1316609"/>
            <a:ext cx="2875133" cy="3258429"/>
          </a:xfrm>
          <a:custGeom>
            <a:avLst/>
            <a:gdLst>
              <a:gd name="connsiteX0" fmla="*/ 0 w 2875133"/>
              <a:gd name="connsiteY0" fmla="*/ 0 h 3258429"/>
              <a:gd name="connsiteX1" fmla="*/ 2875133 w 2875133"/>
              <a:gd name="connsiteY1" fmla="*/ 0 h 3258429"/>
              <a:gd name="connsiteX2" fmla="*/ 2875133 w 2875133"/>
              <a:gd name="connsiteY2" fmla="*/ 3258429 h 3258429"/>
              <a:gd name="connsiteX3" fmla="*/ 0 w 2875133"/>
              <a:gd name="connsiteY3" fmla="*/ 3258429 h 325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5133" h="3258429">
                <a:moveTo>
                  <a:pt x="0" y="0"/>
                </a:moveTo>
                <a:lnTo>
                  <a:pt x="2875133" y="0"/>
                </a:lnTo>
                <a:lnTo>
                  <a:pt x="2875133" y="3258429"/>
                </a:lnTo>
                <a:lnTo>
                  <a:pt x="0" y="3258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167440" y="1316609"/>
            <a:ext cx="2875133" cy="3258429"/>
          </a:xfrm>
          <a:custGeom>
            <a:avLst/>
            <a:gdLst>
              <a:gd name="connsiteX0" fmla="*/ 0 w 2875133"/>
              <a:gd name="connsiteY0" fmla="*/ 0 h 3258429"/>
              <a:gd name="connsiteX1" fmla="*/ 2875133 w 2875133"/>
              <a:gd name="connsiteY1" fmla="*/ 0 h 3258429"/>
              <a:gd name="connsiteX2" fmla="*/ 2875133 w 2875133"/>
              <a:gd name="connsiteY2" fmla="*/ 3258429 h 3258429"/>
              <a:gd name="connsiteX3" fmla="*/ 0 w 2875133"/>
              <a:gd name="connsiteY3" fmla="*/ 3258429 h 325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5133" h="3258429">
                <a:moveTo>
                  <a:pt x="0" y="0"/>
                </a:moveTo>
                <a:lnTo>
                  <a:pt x="2875133" y="0"/>
                </a:lnTo>
                <a:lnTo>
                  <a:pt x="2875133" y="3258429"/>
                </a:lnTo>
                <a:lnTo>
                  <a:pt x="0" y="3258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171827" y="1316609"/>
            <a:ext cx="2875135" cy="3258429"/>
          </a:xfrm>
          <a:custGeom>
            <a:avLst/>
            <a:gdLst>
              <a:gd name="connsiteX0" fmla="*/ 0 w 2875134"/>
              <a:gd name="connsiteY0" fmla="*/ 0 h 3258429"/>
              <a:gd name="connsiteX1" fmla="*/ 2875134 w 2875134"/>
              <a:gd name="connsiteY1" fmla="*/ 0 h 3258429"/>
              <a:gd name="connsiteX2" fmla="*/ 2875134 w 2875134"/>
              <a:gd name="connsiteY2" fmla="*/ 3258429 h 3258429"/>
              <a:gd name="connsiteX3" fmla="*/ 0 w 2875134"/>
              <a:gd name="connsiteY3" fmla="*/ 3258429 h 325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5134" h="3258429">
                <a:moveTo>
                  <a:pt x="0" y="0"/>
                </a:moveTo>
                <a:lnTo>
                  <a:pt x="2875134" y="0"/>
                </a:lnTo>
                <a:lnTo>
                  <a:pt x="2875134" y="3258429"/>
                </a:lnTo>
                <a:lnTo>
                  <a:pt x="0" y="3258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6215" y="1316609"/>
            <a:ext cx="2875133" cy="3258429"/>
          </a:xfrm>
          <a:custGeom>
            <a:avLst/>
            <a:gdLst>
              <a:gd name="connsiteX0" fmla="*/ 0 w 2875133"/>
              <a:gd name="connsiteY0" fmla="*/ 0 h 3258429"/>
              <a:gd name="connsiteX1" fmla="*/ 2875133 w 2875133"/>
              <a:gd name="connsiteY1" fmla="*/ 0 h 3258429"/>
              <a:gd name="connsiteX2" fmla="*/ 2875133 w 2875133"/>
              <a:gd name="connsiteY2" fmla="*/ 3258429 h 3258429"/>
              <a:gd name="connsiteX3" fmla="*/ 0 w 2875133"/>
              <a:gd name="connsiteY3" fmla="*/ 3258429 h 325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5133" h="3258429">
                <a:moveTo>
                  <a:pt x="0" y="0"/>
                </a:moveTo>
                <a:lnTo>
                  <a:pt x="2875133" y="0"/>
                </a:lnTo>
                <a:lnTo>
                  <a:pt x="2875133" y="3258429"/>
                </a:lnTo>
                <a:lnTo>
                  <a:pt x="0" y="3258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576702" y="-769306"/>
            <a:ext cx="13345409" cy="3133179"/>
            <a:chOff x="-576705" y="-769306"/>
            <a:chExt cx="13345409" cy="313317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17596954">
              <a:off x="-1097005" y="-249006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4003046" flipH="1">
              <a:off x="10155827" y="-249005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080005" y="2200293"/>
            <a:ext cx="2031999" cy="3549566"/>
          </a:xfrm>
          <a:custGeom>
            <a:avLst/>
            <a:gdLst>
              <a:gd name="connsiteX0" fmla="*/ 0 w 2031999"/>
              <a:gd name="connsiteY0" fmla="*/ 0 h 3549566"/>
              <a:gd name="connsiteX1" fmla="*/ 2031999 w 2031999"/>
              <a:gd name="connsiteY1" fmla="*/ 0 h 3549566"/>
              <a:gd name="connsiteX2" fmla="*/ 2031999 w 2031999"/>
              <a:gd name="connsiteY2" fmla="*/ 3549566 h 3549566"/>
              <a:gd name="connsiteX3" fmla="*/ 0 w 2031999"/>
              <a:gd name="connsiteY3" fmla="*/ 3549566 h 354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9" h="3549566">
                <a:moveTo>
                  <a:pt x="0" y="0"/>
                </a:moveTo>
                <a:lnTo>
                  <a:pt x="2031999" y="0"/>
                </a:lnTo>
                <a:lnTo>
                  <a:pt x="2031999" y="3549566"/>
                </a:lnTo>
                <a:lnTo>
                  <a:pt x="0" y="35495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41933" y="1726052"/>
            <a:ext cx="5588000" cy="3143386"/>
          </a:xfrm>
          <a:custGeom>
            <a:avLst/>
            <a:gdLst>
              <a:gd name="connsiteX0" fmla="*/ 0 w 5588000"/>
              <a:gd name="connsiteY0" fmla="*/ 0 h 3143386"/>
              <a:gd name="connsiteX1" fmla="*/ 5588000 w 5588000"/>
              <a:gd name="connsiteY1" fmla="*/ 0 h 3143386"/>
              <a:gd name="connsiteX2" fmla="*/ 5588000 w 5588000"/>
              <a:gd name="connsiteY2" fmla="*/ 3143386 h 3143386"/>
              <a:gd name="connsiteX3" fmla="*/ 0 w 5588000"/>
              <a:gd name="connsiteY3" fmla="*/ 3143386 h 314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0" h="3143386">
                <a:moveTo>
                  <a:pt x="0" y="0"/>
                </a:moveTo>
                <a:lnTo>
                  <a:pt x="5588000" y="0"/>
                </a:lnTo>
                <a:lnTo>
                  <a:pt x="5588000" y="3143386"/>
                </a:lnTo>
                <a:lnTo>
                  <a:pt x="0" y="31433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576702" y="-769306"/>
            <a:ext cx="13345409" cy="3133179"/>
            <a:chOff x="-576705" y="-769306"/>
            <a:chExt cx="13345409" cy="31331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17596954">
              <a:off x="-1097005" y="-249006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5" r="24194"/>
            <a:stretch>
              <a:fillRect/>
            </a:stretch>
          </p:blipFill>
          <p:spPr>
            <a:xfrm rot="4003046" flipH="1">
              <a:off x="10155827" y="-249005"/>
              <a:ext cx="3133178" cy="2092577"/>
            </a:xfrm>
            <a:custGeom>
              <a:avLst/>
              <a:gdLst>
                <a:gd name="connsiteX0" fmla="*/ 7608324 w 7608324"/>
                <a:gd name="connsiteY0" fmla="*/ 5081423 h 5081423"/>
                <a:gd name="connsiteX1" fmla="*/ 0 w 7608324"/>
                <a:gd name="connsiteY1" fmla="*/ 5081423 h 5081423"/>
                <a:gd name="connsiteX2" fmla="*/ 0 w 7608324"/>
                <a:gd name="connsiteY2" fmla="*/ 2335500 h 5081423"/>
                <a:gd name="connsiteX3" fmla="*/ 5417849 w 7608324"/>
                <a:gd name="connsiteY3" fmla="*/ 0 h 5081423"/>
                <a:gd name="connsiteX4" fmla="*/ 7608324 w 7608324"/>
                <a:gd name="connsiteY4" fmla="*/ 5081423 h 50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324" h="5081423">
                  <a:moveTo>
                    <a:pt x="7608324" y="5081423"/>
                  </a:moveTo>
                  <a:lnTo>
                    <a:pt x="0" y="5081423"/>
                  </a:lnTo>
                  <a:lnTo>
                    <a:pt x="0" y="2335500"/>
                  </a:lnTo>
                  <a:lnTo>
                    <a:pt x="5417849" y="0"/>
                  </a:lnTo>
                  <a:lnTo>
                    <a:pt x="7608324" y="5081423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55" r="24194"/>
          <a:stretch>
            <a:fillRect/>
          </a:stretch>
        </p:blipFill>
        <p:spPr>
          <a:xfrm rot="12199180">
            <a:off x="-1181689" y="3219230"/>
            <a:ext cx="6832345" cy="4563164"/>
          </a:xfrm>
          <a:custGeom>
            <a:avLst/>
            <a:gdLst>
              <a:gd name="connsiteX0" fmla="*/ 7608324 w 7608324"/>
              <a:gd name="connsiteY0" fmla="*/ 5081423 h 5081423"/>
              <a:gd name="connsiteX1" fmla="*/ 0 w 7608324"/>
              <a:gd name="connsiteY1" fmla="*/ 5081423 h 5081423"/>
              <a:gd name="connsiteX2" fmla="*/ 0 w 7608324"/>
              <a:gd name="connsiteY2" fmla="*/ 2335500 h 5081423"/>
              <a:gd name="connsiteX3" fmla="*/ 5417849 w 7608324"/>
              <a:gd name="connsiteY3" fmla="*/ 0 h 5081423"/>
              <a:gd name="connsiteX4" fmla="*/ 7608324 w 7608324"/>
              <a:gd name="connsiteY4" fmla="*/ 5081423 h 508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8324" h="5081423">
                <a:moveTo>
                  <a:pt x="7608324" y="5081423"/>
                </a:moveTo>
                <a:lnTo>
                  <a:pt x="0" y="5081423"/>
                </a:lnTo>
                <a:lnTo>
                  <a:pt x="0" y="2335500"/>
                </a:lnTo>
                <a:lnTo>
                  <a:pt x="5417849" y="0"/>
                </a:lnTo>
                <a:lnTo>
                  <a:pt x="7608324" y="5081423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4" r="40936"/>
          <a:stretch>
            <a:fillRect/>
          </a:stretch>
        </p:blipFill>
        <p:spPr>
          <a:xfrm rot="951433">
            <a:off x="7049199" y="-730400"/>
            <a:ext cx="6154221" cy="5567369"/>
          </a:xfrm>
          <a:custGeom>
            <a:avLst/>
            <a:gdLst>
              <a:gd name="connsiteX0" fmla="*/ 0 w 6188857"/>
              <a:gd name="connsiteY0" fmla="*/ 1306218 h 5598703"/>
              <a:gd name="connsiteX1" fmla="*/ 4598544 w 6188857"/>
              <a:gd name="connsiteY1" fmla="*/ 0 h 5598703"/>
              <a:gd name="connsiteX2" fmla="*/ 6188857 w 6188857"/>
              <a:gd name="connsiteY2" fmla="*/ 5598703 h 5598703"/>
              <a:gd name="connsiteX3" fmla="*/ 0 w 6188857"/>
              <a:gd name="connsiteY3" fmla="*/ 5598703 h 5598703"/>
              <a:gd name="connsiteX4" fmla="*/ 0 w 6188857"/>
              <a:gd name="connsiteY4" fmla="*/ 1306218 h 559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8857" h="5598703">
                <a:moveTo>
                  <a:pt x="0" y="1306218"/>
                </a:moveTo>
                <a:lnTo>
                  <a:pt x="4598544" y="0"/>
                </a:lnTo>
                <a:lnTo>
                  <a:pt x="6188857" y="5598703"/>
                </a:lnTo>
                <a:lnTo>
                  <a:pt x="0" y="5598703"/>
                </a:lnTo>
                <a:lnTo>
                  <a:pt x="0" y="1306218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32084" y="0"/>
            <a:ext cx="2984835" cy="6883382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5"/>
          <a:stretch>
            <a:fillRect/>
          </a:stretch>
        </p:blipFill>
        <p:spPr>
          <a:xfrm rot="1454411">
            <a:off x="-3005876" y="-1073176"/>
            <a:ext cx="6121027" cy="13136696"/>
          </a:xfrm>
          <a:custGeom>
            <a:avLst/>
            <a:gdLst>
              <a:gd name="connsiteX0" fmla="*/ 6121027 w 6121027"/>
              <a:gd name="connsiteY0" fmla="*/ 0 h 13136696"/>
              <a:gd name="connsiteX1" fmla="*/ 6121027 w 6121027"/>
              <a:gd name="connsiteY1" fmla="*/ 13136696 h 13136696"/>
              <a:gd name="connsiteX2" fmla="*/ 5804005 w 6121027"/>
              <a:gd name="connsiteY2" fmla="*/ 13136696 h 13136696"/>
              <a:gd name="connsiteX3" fmla="*/ 0 w 6121027"/>
              <a:gd name="connsiteY3" fmla="*/ 0 h 13136696"/>
              <a:gd name="connsiteX4" fmla="*/ 6121027 w 6121027"/>
              <a:gd name="connsiteY4" fmla="*/ 0 h 1313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1027" h="13136696">
                <a:moveTo>
                  <a:pt x="6121027" y="0"/>
                </a:moveTo>
                <a:lnTo>
                  <a:pt x="6121027" y="13136696"/>
                </a:lnTo>
                <a:lnTo>
                  <a:pt x="5804005" y="13136696"/>
                </a:lnTo>
                <a:lnTo>
                  <a:pt x="0" y="0"/>
                </a:lnTo>
                <a:lnTo>
                  <a:pt x="6121027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5"/>
          <a:stretch>
            <a:fillRect/>
          </a:stretch>
        </p:blipFill>
        <p:spPr>
          <a:xfrm rot="3969803" flipV="1">
            <a:off x="4755913" y="-6454048"/>
            <a:ext cx="6121027" cy="13136696"/>
          </a:xfrm>
          <a:custGeom>
            <a:avLst/>
            <a:gdLst>
              <a:gd name="connsiteX0" fmla="*/ 6121027 w 6121027"/>
              <a:gd name="connsiteY0" fmla="*/ 0 h 13136696"/>
              <a:gd name="connsiteX1" fmla="*/ 6121027 w 6121027"/>
              <a:gd name="connsiteY1" fmla="*/ 13136696 h 13136696"/>
              <a:gd name="connsiteX2" fmla="*/ 5804005 w 6121027"/>
              <a:gd name="connsiteY2" fmla="*/ 13136696 h 13136696"/>
              <a:gd name="connsiteX3" fmla="*/ 0 w 6121027"/>
              <a:gd name="connsiteY3" fmla="*/ 0 h 13136696"/>
              <a:gd name="connsiteX4" fmla="*/ 6121027 w 6121027"/>
              <a:gd name="connsiteY4" fmla="*/ 0 h 1313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1027" h="13136696">
                <a:moveTo>
                  <a:pt x="6121027" y="0"/>
                </a:moveTo>
                <a:lnTo>
                  <a:pt x="6121027" y="13136696"/>
                </a:lnTo>
                <a:lnTo>
                  <a:pt x="5804005" y="13136696"/>
                </a:lnTo>
                <a:lnTo>
                  <a:pt x="0" y="0"/>
                </a:lnTo>
                <a:lnTo>
                  <a:pt x="6121027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5"/>
          <a:stretch>
            <a:fillRect/>
          </a:stretch>
        </p:blipFill>
        <p:spPr>
          <a:xfrm rot="4911117" flipV="1">
            <a:off x="8846984" y="-5408445"/>
            <a:ext cx="3668158" cy="10388073"/>
          </a:xfrm>
          <a:custGeom>
            <a:avLst/>
            <a:gdLst>
              <a:gd name="connsiteX0" fmla="*/ 6121027 w 6121027"/>
              <a:gd name="connsiteY0" fmla="*/ 0 h 13136696"/>
              <a:gd name="connsiteX1" fmla="*/ 6121027 w 6121027"/>
              <a:gd name="connsiteY1" fmla="*/ 13136696 h 13136696"/>
              <a:gd name="connsiteX2" fmla="*/ 5804005 w 6121027"/>
              <a:gd name="connsiteY2" fmla="*/ 13136696 h 13136696"/>
              <a:gd name="connsiteX3" fmla="*/ 0 w 6121027"/>
              <a:gd name="connsiteY3" fmla="*/ 0 h 13136696"/>
              <a:gd name="connsiteX4" fmla="*/ 6121027 w 6121027"/>
              <a:gd name="connsiteY4" fmla="*/ 0 h 1313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1027" h="13136696">
                <a:moveTo>
                  <a:pt x="6121027" y="0"/>
                </a:moveTo>
                <a:lnTo>
                  <a:pt x="6121027" y="13136696"/>
                </a:lnTo>
                <a:lnTo>
                  <a:pt x="5804005" y="13136696"/>
                </a:lnTo>
                <a:lnTo>
                  <a:pt x="0" y="0"/>
                </a:lnTo>
                <a:lnTo>
                  <a:pt x="6121027" y="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41400" cy="10414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hyperlink" Target="http://git.thebeastshop.com/docs/architect/blob/master/cat/log.pd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hyperlink" Target="http://git.thebeastshop.com/docs/architect/tree/master/cat" TargetMode="External"/><Relationship Id="rId2" Type="http://schemas.openxmlformats.org/officeDocument/2006/relationships/hyperlink" Target="http://cat.thebeastshop.com/cat" TargetMode="External"/><Relationship Id="rId1" Type="http://schemas.openxmlformats.org/officeDocument/2006/relationships/hyperlink" Target="https://github.com/dianping/ca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82574" y="2400127"/>
            <a:ext cx="6497320" cy="777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500" b="1" dirty="0">
                <a:solidFill>
                  <a:schemeClr val="bg1"/>
                </a:solidFill>
              </a:rPr>
              <a:t>机器学习与人工神经网络</a:t>
            </a:r>
            <a:endParaRPr lang="zh-CN" altLang="en-US" sz="45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52049" y="3549653"/>
            <a:ext cx="2287905" cy="59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2"/>
                </a:solidFill>
              </a:rPr>
              <a:t>原理与实践</a:t>
            </a:r>
            <a:endParaRPr lang="zh-CN" altLang="en-US" sz="3300" b="1" dirty="0">
              <a:solidFill>
                <a:schemeClr val="bg2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608918" y="5220093"/>
            <a:ext cx="1314959" cy="366868"/>
          </a:xfrm>
          <a:prstGeom prst="roundRect">
            <a:avLst>
              <a:gd name="adj" fmla="val 235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龚骏</a:t>
            </a:r>
            <a:endParaRPr lang="zh-CN" altLang="en-US" sz="135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导入</a:t>
            </a:r>
            <a:r>
              <a:rPr lang="en-US" altLang="zh-CN" dirty="0"/>
              <a:t>maven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940875" y="3101185"/>
            <a:ext cx="10254704" cy="22313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&lt;groupId&gt;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com.dianping.cat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&lt;artifactId&gt;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cat-client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0875" y="1739764"/>
            <a:ext cx="768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添加</a:t>
            </a:r>
            <a:r>
              <a:rPr lang="en-US" altLang="zh-CN" sz="3600" dirty="0" smtClean="0"/>
              <a:t>CAT Client</a:t>
            </a:r>
            <a:r>
              <a:rPr lang="zh-CN" altLang="en-US" sz="3600" dirty="0" smtClean="0"/>
              <a:t>的</a:t>
            </a:r>
            <a:r>
              <a:rPr lang="en-US" altLang="zh-CN" sz="3600" dirty="0" smtClean="0"/>
              <a:t>JAR</a:t>
            </a:r>
            <a:r>
              <a:rPr lang="zh-CN" altLang="en-US" sz="3600" dirty="0" smtClean="0"/>
              <a:t>包依赖</a:t>
            </a:r>
            <a:endParaRPr lang="zh-CN" altLang="en-US" sz="3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CAT</a:t>
            </a:r>
            <a:r>
              <a:rPr lang="zh-CN" altLang="en-US" dirty="0"/>
              <a:t>客户端：</a:t>
            </a:r>
            <a:r>
              <a:rPr lang="zh-CN" altLang="en-US" dirty="0" smtClean="0"/>
              <a:t>项目工程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921629" y="1888761"/>
            <a:ext cx="9241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如项目名为</a:t>
            </a:r>
            <a:r>
              <a:rPr lang="en-US" altLang="zh-CN" sz="2400" dirty="0" smtClean="0"/>
              <a:t>beast-XXX</a:t>
            </a:r>
            <a:endParaRPr lang="en-US" altLang="zh-CN" sz="2400" dirty="0" smtClean="0"/>
          </a:p>
          <a:p>
            <a:r>
              <a:rPr lang="zh-CN" altLang="en-US" sz="2400" dirty="0"/>
              <a:t>在</a:t>
            </a:r>
            <a:r>
              <a:rPr lang="en-US" altLang="zh-CN" sz="2400" dirty="0" smtClean="0"/>
              <a:t>beast-XXX-main/resources/META-INF</a:t>
            </a:r>
            <a:r>
              <a:rPr lang="zh-CN" altLang="en-US" sz="2400" dirty="0" smtClean="0"/>
              <a:t>下创建文件</a:t>
            </a:r>
            <a:r>
              <a:rPr lang="en-US" altLang="zh-CN" sz="2400" dirty="0" err="1" smtClean="0"/>
              <a:t>app.properties</a:t>
            </a:r>
            <a:r>
              <a:rPr lang="zh-CN" altLang="en-US" sz="2400" dirty="0" smtClean="0"/>
              <a:t>，并添加</a:t>
            </a:r>
            <a:r>
              <a:rPr lang="en-US" altLang="zh-CN" sz="2400" dirty="0" smtClean="0"/>
              <a:t>app.name [</a:t>
            </a:r>
            <a:r>
              <a:rPr lang="zh-CN" altLang="en-US" sz="2400" dirty="0" smtClean="0"/>
              <a:t>所在项目的名称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，如下：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app.name=beast-XXX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CAT</a:t>
            </a:r>
            <a:r>
              <a:rPr lang="zh-CN" altLang="en-US" dirty="0"/>
              <a:t>客户端：项目服务器上</a:t>
            </a:r>
            <a:endParaRPr lang="en-US" altLang="zh-CN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628" y="1888761"/>
            <a:ext cx="101860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在项目服务器上找到</a:t>
            </a:r>
            <a:r>
              <a:rPr lang="en-US" altLang="zh-CN" sz="2400" dirty="0" smtClean="0"/>
              <a:t>/data/</a:t>
            </a:r>
            <a:r>
              <a:rPr lang="en-US" altLang="zh-CN" sz="2400" dirty="0" err="1" smtClean="0"/>
              <a:t>appdatas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目录，并且确保是</a:t>
            </a:r>
            <a:r>
              <a:rPr lang="zh-CN" altLang="en-US" sz="2400" dirty="0"/>
              <a:t>应用启动用户可读写 </a:t>
            </a:r>
            <a:r>
              <a:rPr lang="en-US" altLang="zh-CN" sz="2400" dirty="0"/>
              <a:t>(R+W) 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权限。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/>
              <a:t>/</a:t>
            </a:r>
            <a:r>
              <a:rPr lang="en-US" altLang="zh-CN" sz="2400" dirty="0" smtClean="0"/>
              <a:t>data/</a:t>
            </a:r>
            <a:r>
              <a:rPr lang="en-US" altLang="zh-CN" sz="2400" dirty="0" err="1" smtClean="0"/>
              <a:t>appdatas</a:t>
            </a:r>
            <a:r>
              <a:rPr lang="en-US" altLang="zh-CN" sz="2400" dirty="0" smtClean="0"/>
              <a:t>/cat/</a:t>
            </a:r>
            <a:r>
              <a:rPr lang="zh-CN" altLang="en-US" sz="2400" dirty="0" smtClean="0"/>
              <a:t>目录下找到</a:t>
            </a:r>
            <a:r>
              <a:rPr lang="en-US" altLang="zh-CN" sz="2400" dirty="0" smtClean="0"/>
              <a:t>client.xml</a:t>
            </a:r>
            <a:r>
              <a:rPr lang="zh-CN" altLang="en-US" sz="2400" dirty="0" smtClean="0"/>
              <a:t>文件，没有的话就创建一个。</a:t>
            </a:r>
            <a:endParaRPr lang="en-US" altLang="zh-CN" sz="2400" dirty="0"/>
          </a:p>
          <a:p>
            <a:r>
              <a:rPr lang="zh-CN" altLang="en-US" sz="2400" dirty="0" smtClean="0"/>
              <a:t>并在其中加入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服务的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地址和端口号，如下：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fr-FR" altLang="zh-CN" sz="2400" dirty="0"/>
              <a:t>&lt;config mode="client"&gt;</a:t>
            </a:r>
            <a:endParaRPr lang="fr-FR" altLang="zh-CN" sz="2400" dirty="0"/>
          </a:p>
          <a:p>
            <a:r>
              <a:rPr lang="fr-FR" altLang="zh-CN" sz="2400" dirty="0"/>
              <a:t>    &lt;servers&gt;</a:t>
            </a:r>
            <a:endParaRPr lang="fr-FR" altLang="zh-CN" sz="2400" dirty="0"/>
          </a:p>
          <a:p>
            <a:r>
              <a:rPr lang="fr-FR" altLang="zh-CN" sz="2400" dirty="0"/>
              <a:t>            &lt;server </a:t>
            </a:r>
            <a:r>
              <a:rPr lang="fr-FR" altLang="zh-CN" sz="2400" dirty="0" smtClean="0"/>
              <a:t>ip=“CAT</a:t>
            </a:r>
            <a:r>
              <a:rPr lang="zh-CN" altLang="en-US" sz="2400" dirty="0" smtClean="0"/>
              <a:t>服务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</a:t>
            </a:r>
            <a:r>
              <a:rPr lang="fr-FR" altLang="zh-CN" sz="2400" dirty="0" smtClean="0"/>
              <a:t>” </a:t>
            </a:r>
            <a:r>
              <a:rPr lang="fr-FR" altLang="zh-CN" sz="2400" dirty="0"/>
              <a:t>port</a:t>
            </a:r>
            <a:r>
              <a:rPr lang="fr-FR" altLang="zh-CN" sz="2400" dirty="0" smtClean="0"/>
              <a:t>=“ </a:t>
            </a:r>
            <a:r>
              <a:rPr lang="fr-FR" altLang="zh-CN" sz="2400" dirty="0"/>
              <a:t>CAT</a:t>
            </a:r>
            <a:r>
              <a:rPr lang="zh-CN" altLang="en-US" sz="2400" dirty="0" smtClean="0"/>
              <a:t>服务端口号</a:t>
            </a:r>
            <a:r>
              <a:rPr lang="fr-FR" altLang="zh-CN" sz="2400" dirty="0" smtClean="0"/>
              <a:t>" </a:t>
            </a:r>
            <a:r>
              <a:rPr lang="fr-FR" altLang="zh-CN" sz="2400" dirty="0"/>
              <a:t>/&gt;</a:t>
            </a:r>
            <a:endParaRPr lang="fr-FR" altLang="zh-CN" sz="2400" dirty="0"/>
          </a:p>
          <a:p>
            <a:r>
              <a:rPr lang="fr-FR" altLang="zh-CN" sz="2400" dirty="0"/>
              <a:t>    &lt;/servers&gt;</a:t>
            </a:r>
            <a:endParaRPr lang="fr-FR" altLang="zh-CN" sz="2400" dirty="0"/>
          </a:p>
          <a:p>
            <a:r>
              <a:rPr lang="fr-FR" altLang="zh-CN" sz="2400" dirty="0"/>
              <a:t>&lt;/config</a:t>
            </a:r>
            <a:r>
              <a:rPr lang="fr-FR" altLang="zh-CN" sz="2400" dirty="0" smtClean="0"/>
              <a:t>&gt;</a:t>
            </a:r>
            <a:endParaRPr lang="fr-FR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埋点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111111"/>
                </a:solidFill>
                <a:latin typeface="??Regular"/>
              </a:rPr>
              <a:t> 添加</a:t>
            </a:r>
            <a:r>
              <a:rPr lang="en-US" altLang="zh-CN" dirty="0" err="1" smtClean="0">
                <a:solidFill>
                  <a:srgbClr val="111111"/>
                </a:solidFill>
                <a:latin typeface="ArialRegular"/>
              </a:rPr>
              <a:t>CatFilter</a:t>
            </a:r>
            <a:endParaRPr lang="en-US" altLang="zh-CN" dirty="0" smtClean="0">
              <a:solidFill>
                <a:srgbClr val="111111"/>
              </a:solidFill>
              <a:latin typeface="ArialRegular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111111"/>
              </a:solidFill>
              <a:latin typeface="ArialRegular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26363" y="2278971"/>
            <a:ext cx="872728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&lt;filter&gt;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&lt;filter-name&gt;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cat-filter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&lt;/filter-name&gt;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&lt;filter-class&gt;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com.dianping.cat.servlet.CatFilter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&lt;/filter-class&gt;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&lt;/filter&gt;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&lt;filter-mapping&gt;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&lt;filter-name&gt;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cat-filter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&lt;/filter-name&gt;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&lt;url-pattern&gt;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&lt;/url-pattern&gt;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&lt;dispatcher&gt;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&lt;/dispatcher&gt;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&lt;dispatcher&gt;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FORWARD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&lt;/dispatcher&gt;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&lt;/filter-mapping&gt;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altLang="zh-CN" dirty="0"/>
              <a:t>URL</a:t>
            </a:r>
            <a:r>
              <a:rPr lang="zh-CN" altLang="en-US" dirty="0"/>
              <a:t>埋点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1" y="1501875"/>
            <a:ext cx="3847568" cy="28814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485" y="1501874"/>
            <a:ext cx="5513125" cy="3970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455320" y="2490538"/>
            <a:ext cx="1281363" cy="1281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cs typeface="+mn-ea"/>
                <a:sym typeface="+mn-lt"/>
              </a:rPr>
              <a:t>03</a:t>
            </a:r>
            <a:endParaRPr lang="zh-CN" altLang="en-US" sz="45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1641" y="3960393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如何进行埋点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如何进行埋</a:t>
            </a:r>
            <a:r>
              <a:rPr lang="zh-CN" altLang="en-US" dirty="0" smtClean="0">
                <a:cs typeface="+mn-ea"/>
                <a:sym typeface="+mn-lt"/>
              </a:rPr>
              <a:t>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RESTFUL</a:t>
            </a:r>
            <a:r>
              <a:rPr lang="zh-CN" altLang="en-US" dirty="0" smtClean="0"/>
              <a:t>埋点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DUBBO</a:t>
            </a:r>
            <a:r>
              <a:rPr lang="zh-CN" altLang="en-US" dirty="0" smtClean="0"/>
              <a:t>埋点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SQL</a:t>
            </a:r>
            <a:r>
              <a:rPr lang="zh-CN" altLang="en-US" dirty="0" smtClean="0"/>
              <a:t>埋点</a:t>
            </a:r>
            <a:endParaRPr lang="en-US" altLang="zh-CN" dirty="0" smtClean="0"/>
          </a:p>
          <a:p>
            <a:pPr marL="514350" indent="-514350">
              <a:buAutoNum type="arabicPeriod" startAt="4"/>
            </a:pPr>
            <a:r>
              <a:rPr lang="zh-CN" altLang="en-US" dirty="0" smtClean="0"/>
              <a:t>其他形式的埋点</a:t>
            </a:r>
            <a:endParaRPr lang="en-US" altLang="zh-CN" dirty="0" smtClean="0"/>
          </a:p>
          <a:p>
            <a:pPr marL="514350" indent="-514350">
              <a:buAutoNum type="arabicPeriod" startAt="4"/>
            </a:pPr>
            <a:r>
              <a:rPr lang="zh-CN" altLang="en-US" dirty="0" smtClean="0"/>
              <a:t>全链路的消息树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RESTFUL</a:t>
            </a:r>
            <a:r>
              <a:rPr lang="zh-CN" altLang="en-US" dirty="0" smtClean="0"/>
              <a:t>埋点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436" y="1655475"/>
            <a:ext cx="5452879" cy="38889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9714" y="3077029"/>
            <a:ext cx="3831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对于</a:t>
            </a:r>
            <a:r>
              <a:rPr lang="en-US" altLang="zh-CN" sz="2800" b="1" dirty="0" smtClean="0"/>
              <a:t>RESTFUL</a:t>
            </a:r>
            <a:r>
              <a:rPr lang="zh-CN" altLang="en-US" sz="2800" b="1" dirty="0" smtClean="0"/>
              <a:t>风格的</a:t>
            </a:r>
            <a:r>
              <a:rPr lang="en-US" altLang="zh-CN" sz="2800" b="1" dirty="0" smtClean="0"/>
              <a:t>URL</a:t>
            </a:r>
            <a:r>
              <a:rPr lang="zh-CN" altLang="en-US" sz="2800" b="1" dirty="0" smtClean="0"/>
              <a:t>，并没有对参数进行合并规约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RESTFUL</a:t>
            </a:r>
            <a:r>
              <a:rPr lang="zh-CN" altLang="en-US" dirty="0" smtClean="0"/>
              <a:t>埋点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720" y="2588238"/>
            <a:ext cx="9189014" cy="3406163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473720" y="1390958"/>
            <a:ext cx="812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、更换</a:t>
            </a:r>
            <a:r>
              <a:rPr lang="en-US" altLang="zh-CN" sz="2400" dirty="0" smtClean="0"/>
              <a:t>Filter Class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com.thebeastshop.pegasus.appservice.web.filter.BeastCatFilter</a:t>
            </a:r>
            <a:endParaRPr lang="zh-CN" alt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RESTFUL</a:t>
            </a:r>
            <a:r>
              <a:rPr lang="zh-CN" altLang="en-US" dirty="0" smtClean="0"/>
              <a:t>埋点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6544" y="3511791"/>
            <a:ext cx="1027974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&lt;init-param&gt;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&lt;param-name&gt;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cat-uri-pattern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&lt;/param-name&gt;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&lt;param-value&gt;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code=(\_|\+\-|[0-9]|[a-zA-Z])*[0-9]+([A-Z]|[0-9]|\-|\_)+|([0-9]+[a-zA-Z]+)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&lt;/param-value&gt;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&lt;/init-param&gt;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6544" y="1551585"/>
            <a:ext cx="85960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、添加</a:t>
            </a:r>
            <a:r>
              <a:rPr lang="en-US" altLang="zh-CN" sz="2400" dirty="0" smtClean="0"/>
              <a:t>Filter</a:t>
            </a:r>
            <a:r>
              <a:rPr lang="zh-CN" altLang="en-US" sz="2400" dirty="0" smtClean="0"/>
              <a:t>的参数：</a:t>
            </a:r>
            <a:endParaRPr lang="en-US" altLang="zh-CN" sz="2400" dirty="0" smtClean="0"/>
          </a:p>
          <a:p>
            <a:r>
              <a:rPr lang="zh-CN" altLang="en-US" sz="2400" dirty="0" smtClean="0"/>
              <a:t>       参数名：</a:t>
            </a:r>
            <a:r>
              <a:rPr lang="en-US" altLang="zh-CN" sz="2400" dirty="0" smtClean="0"/>
              <a:t>cat-</a:t>
            </a:r>
            <a:r>
              <a:rPr lang="en-US" altLang="zh-CN" sz="2400" dirty="0" err="1" smtClean="0"/>
              <a:t>uri</a:t>
            </a:r>
            <a:r>
              <a:rPr lang="en-US" altLang="zh-CN" sz="2400" dirty="0" smtClean="0"/>
              <a:t>-pattern</a:t>
            </a:r>
            <a:endParaRPr lang="en-US" altLang="zh-CN" sz="2400" dirty="0" smtClean="0"/>
          </a:p>
          <a:p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参数值：</a:t>
            </a:r>
            <a:r>
              <a:rPr lang="pl-PL" altLang="zh-CN" sz="2400" dirty="0"/>
              <a:t>code=(\_|\+\-|[0-9]|[a-zA-Z])*[0-9]+([A-Z]|[0-9]|\-|\_)+|([0-9]+[a-zA-Z</a:t>
            </a:r>
            <a:r>
              <a:rPr lang="pl-PL" altLang="zh-CN" sz="2400" dirty="0" smtClean="0"/>
              <a:t>]+)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34588" y="2955539"/>
            <a:ext cx="3286754" cy="965965"/>
            <a:chOff x="-363792" y="2794856"/>
            <a:chExt cx="4382339" cy="1287953"/>
          </a:xfrm>
          <a:solidFill>
            <a:schemeClr val="accent2"/>
          </a:solidFill>
        </p:grpSpPr>
        <p:sp>
          <p:nvSpPr>
            <p:cNvPr id="4" name="圆角矩形 3"/>
            <p:cNvSpPr/>
            <p:nvPr/>
          </p:nvSpPr>
          <p:spPr>
            <a:xfrm>
              <a:off x="-363792" y="2794856"/>
              <a:ext cx="4382339" cy="1287953"/>
            </a:xfrm>
            <a:prstGeom prst="roundRect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7475" y="3109471"/>
              <a:ext cx="1276417" cy="7386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zh-CN" altLang="en-US" sz="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5637733" y="1276779"/>
            <a:ext cx="595757" cy="5957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6344" y="1380356"/>
            <a:ext cx="11023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数学基础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637733" y="2146146"/>
            <a:ext cx="595757" cy="5957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86347" y="2249512"/>
            <a:ext cx="15621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机器学习介绍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637733" y="3083458"/>
            <a:ext cx="595757" cy="5957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486446" y="3118392"/>
            <a:ext cx="3466850" cy="533445"/>
            <a:chOff x="6276473" y="1565822"/>
            <a:chExt cx="4622467" cy="711259"/>
          </a:xfrm>
        </p:grpSpPr>
        <p:sp>
          <p:nvSpPr>
            <p:cNvPr id="17" name="文本框 16"/>
            <p:cNvSpPr txBox="1"/>
            <p:nvPr/>
          </p:nvSpPr>
          <p:spPr>
            <a:xfrm>
              <a:off x="6276473" y="1565822"/>
              <a:ext cx="2695787" cy="487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cs typeface="+mn-ea"/>
                  <a:sym typeface="+mn-lt"/>
                </a:rPr>
                <a:t>人工神经网络介绍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18" name="矩形 1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6276473" y="2000082"/>
              <a:ext cx="4622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75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5637733" y="3898965"/>
            <a:ext cx="595757" cy="5957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486446" y="3933899"/>
            <a:ext cx="3466850" cy="533445"/>
            <a:chOff x="6276473" y="1565822"/>
            <a:chExt cx="4622467" cy="711259"/>
          </a:xfrm>
        </p:grpSpPr>
        <p:sp>
          <p:nvSpPr>
            <p:cNvPr id="19" name="文本框 18"/>
            <p:cNvSpPr txBox="1"/>
            <p:nvPr/>
          </p:nvSpPr>
          <p:spPr>
            <a:xfrm>
              <a:off x="6276473" y="1565822"/>
              <a:ext cx="3002280" cy="487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cs typeface="+mn-ea"/>
                  <a:sym typeface="+mn-lt"/>
                </a:rPr>
                <a:t>梯度下降和反向传播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20" name="矩形 1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6276473" y="2000082"/>
              <a:ext cx="4622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75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5637733" y="4819715"/>
            <a:ext cx="595757" cy="5957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cs typeface="+mn-ea"/>
                <a:sym typeface="+mn-lt"/>
              </a:rPr>
              <a:t>05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486446" y="4854649"/>
            <a:ext cx="3466850" cy="533445"/>
            <a:chOff x="6276473" y="1565822"/>
            <a:chExt cx="4622467" cy="711259"/>
          </a:xfrm>
        </p:grpSpPr>
        <p:sp>
          <p:nvSpPr>
            <p:cNvPr id="36" name="文本框 35"/>
            <p:cNvSpPr txBox="1"/>
            <p:nvPr/>
          </p:nvSpPr>
          <p:spPr>
            <a:xfrm>
              <a:off x="6276473" y="1565822"/>
              <a:ext cx="2695787" cy="487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 dirty="0">
                  <a:cs typeface="+mn-ea"/>
                  <a:sym typeface="+mn-lt"/>
                </a:rPr>
                <a:t>卷积神经网络介绍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37" name="矩形 3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6276473" y="2000082"/>
              <a:ext cx="4622467" cy="27699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endParaRPr lang="zh-CN" altLang="en-US" sz="75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RESTFUL</a:t>
            </a:r>
            <a:r>
              <a:rPr lang="zh-CN" altLang="en-US" dirty="0" smtClean="0"/>
              <a:t>埋点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3" y="2912240"/>
            <a:ext cx="8236164" cy="25161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82803" y="2104572"/>
            <a:ext cx="642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自动匹配，并把参数规约为</a:t>
            </a:r>
            <a:r>
              <a:rPr lang="en-US" altLang="zh-CN" sz="2400" b="1" dirty="0" smtClean="0"/>
              <a:t>{code}</a:t>
            </a:r>
            <a:endParaRPr lang="zh-CN" altLang="en-US" sz="24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DUBBO</a:t>
            </a:r>
            <a:r>
              <a:rPr lang="zh-CN" altLang="en-US" dirty="0" smtClean="0"/>
              <a:t>埋点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9141" y="3406172"/>
            <a:ext cx="931817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&lt;groupId&gt;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net.dubboclub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&lt;artifactId&gt;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cat-monitor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9141" y="233680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只需要添加</a:t>
            </a:r>
            <a:r>
              <a:rPr lang="en-US" altLang="zh-CN" sz="2400" b="1" dirty="0" smtClean="0"/>
              <a:t>cat-monitor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MAVEN</a:t>
            </a:r>
            <a:r>
              <a:rPr lang="zh-CN" altLang="en-US" sz="2400" b="1" dirty="0" smtClean="0"/>
              <a:t>依赖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DUBBO</a:t>
            </a:r>
            <a:r>
              <a:rPr lang="zh-CN" altLang="en-US" dirty="0" smtClean="0"/>
              <a:t>埋点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032" y="1592467"/>
            <a:ext cx="5826507" cy="38358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81257" y="3048740"/>
            <a:ext cx="310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自动拦截并进行埋点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埋点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6943" y="2354998"/>
            <a:ext cx="7281060" cy="3896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99873" y="1378858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在</a:t>
            </a:r>
            <a:r>
              <a:rPr lang="en-US" altLang="zh-CN" sz="2400" b="1" dirty="0" err="1" smtClean="0"/>
              <a:t>MyBatis</a:t>
            </a:r>
            <a:r>
              <a:rPr lang="zh-CN" altLang="en-US" sz="2400" b="1" dirty="0" smtClean="0"/>
              <a:t>的配置中添加</a:t>
            </a:r>
            <a:r>
              <a:rPr lang="en-US" altLang="zh-CN" sz="2400" b="1" dirty="0" smtClean="0"/>
              <a:t>Plugin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dirty="0" err="1" smtClean="0"/>
              <a:t>com.thebeastshop.common.plugin.cat.CatMybatisPlugins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埋点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389" y="1955019"/>
            <a:ext cx="3636717" cy="29653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000" y="1955019"/>
            <a:ext cx="6102550" cy="296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埋点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070" y="2122981"/>
            <a:ext cx="9895508" cy="750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70" y="3454027"/>
            <a:ext cx="9769200" cy="1785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其他形式的埋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ES</a:t>
            </a:r>
            <a:r>
              <a:rPr lang="zh-CN" altLang="en-US" dirty="0" smtClean="0"/>
              <a:t>埋点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埋点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自定义埋点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埋点的详细文档：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git.thebeastshop.com/docs/architect/blob/master/cat/log.pdf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全链路的消息树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522" y="1245571"/>
            <a:ext cx="7213409" cy="5031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全链路的消息树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05" y="1447032"/>
            <a:ext cx="2641859" cy="21065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05" y="3975895"/>
            <a:ext cx="8876190" cy="18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455320" y="2490538"/>
            <a:ext cx="1281363" cy="1281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cs typeface="+mn-ea"/>
                <a:sym typeface="+mn-lt"/>
              </a:rPr>
              <a:t>04</a:t>
            </a:r>
            <a:endParaRPr lang="zh-CN" altLang="en-US" sz="45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1657" y="3925434"/>
            <a:ext cx="362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如何在</a:t>
            </a:r>
            <a:r>
              <a:rPr lang="en-US" altLang="zh-CN" sz="2800" b="1" dirty="0">
                <a:cs typeface="+mn-ea"/>
                <a:sym typeface="+mn-lt"/>
              </a:rPr>
              <a:t>CAT</a:t>
            </a:r>
            <a:r>
              <a:rPr lang="zh-CN" altLang="en-US" sz="2800" b="1" dirty="0">
                <a:cs typeface="+mn-ea"/>
                <a:sym typeface="+mn-lt"/>
              </a:rPr>
              <a:t>中排查问题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455320" y="2490538"/>
            <a:ext cx="1281363" cy="1281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cs typeface="+mn-ea"/>
                <a:sym typeface="+mn-lt"/>
              </a:rPr>
              <a:t>01</a:t>
            </a:r>
            <a:endParaRPr lang="zh-CN" altLang="en-US" sz="45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4757" y="4280026"/>
            <a:ext cx="156210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cs typeface="+mn-ea"/>
                <a:sym typeface="+mn-lt"/>
              </a:rPr>
              <a:t>数学基础</a:t>
            </a:r>
            <a:endParaRPr lang="zh-CN" altLang="en-US" sz="2700" b="1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错误监控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180" y="1352543"/>
            <a:ext cx="2212191" cy="46645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552" y="1352543"/>
            <a:ext cx="7252990" cy="482983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慢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570" y="1532657"/>
            <a:ext cx="9764000" cy="10959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69" y="2835273"/>
            <a:ext cx="9764000" cy="33443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慢服务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370" y="1636123"/>
            <a:ext cx="11285714" cy="1466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27" y="3339817"/>
            <a:ext cx="9000000" cy="27619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慢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084" y="1483019"/>
            <a:ext cx="10514286" cy="107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84" y="3243589"/>
            <a:ext cx="10589624" cy="218475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751" y="3685915"/>
            <a:ext cx="10785907" cy="19849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51" y="1720647"/>
            <a:ext cx="8380240" cy="12692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心跳检测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063" y="1306570"/>
            <a:ext cx="9827070" cy="12998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63" y="2714172"/>
            <a:ext cx="7847619" cy="348571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43592" y="1473819"/>
            <a:ext cx="7104830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925" b="1" dirty="0" smtClean="0">
                <a:solidFill>
                  <a:schemeClr val="accent2"/>
                </a:solidFill>
              </a:rPr>
              <a:t>THE END</a:t>
            </a:r>
            <a:endParaRPr lang="zh-CN" altLang="en-US" sz="14925" b="1" dirty="0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1442" y="3549653"/>
            <a:ext cx="45291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300" b="1" dirty="0">
                <a:solidFill>
                  <a:schemeClr val="bg2"/>
                </a:solidFill>
              </a:rPr>
              <a:t>THANK YOU VERY MUCH</a:t>
            </a:r>
            <a:endParaRPr lang="zh-CN" altLang="en-US" sz="3300" b="1" dirty="0">
              <a:solidFill>
                <a:schemeClr val="bg2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438522" y="4683835"/>
            <a:ext cx="1314959" cy="366868"/>
          </a:xfrm>
          <a:prstGeom prst="roundRect">
            <a:avLst>
              <a:gd name="adj" fmla="val 235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/>
              <a:t>龚骏</a:t>
            </a:r>
            <a:endParaRPr lang="en-US" altLang="zh-CN" sz="135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数学基础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线性代数</a:t>
            </a:r>
            <a:endParaRPr lang="zh-CN" altLang="en-US"/>
          </a:p>
          <a:p>
            <a:r>
              <a:rPr lang="zh-CN" altLang="en-US"/>
              <a:t>微积分</a:t>
            </a:r>
            <a:endParaRPr lang="zh-CN" altLang="en-US"/>
          </a:p>
          <a:p>
            <a:r>
              <a:rPr lang="zh-CN" altLang="en-US"/>
              <a:t>概率统计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向量加法</a:t>
            </a:r>
            <a:endParaRPr lang="zh-CN" altLang="en-US"/>
          </a:p>
          <a:p>
            <a:r>
              <a:rPr lang="zh-CN" altLang="en-US"/>
              <a:t>向量点乘</a:t>
            </a:r>
            <a:endParaRPr lang="zh-CN" altLang="en-US"/>
          </a:p>
          <a:p>
            <a:r>
              <a:rPr lang="zh-CN" altLang="en-US"/>
              <a:t>矩阵加法</a:t>
            </a:r>
            <a:endParaRPr lang="zh-CN" altLang="en-US"/>
          </a:p>
          <a:p>
            <a:r>
              <a:rPr lang="zh-CN" altLang="en-US"/>
              <a:t>矩阵乘法</a:t>
            </a:r>
            <a:endParaRPr lang="zh-CN" altLang="en-US"/>
          </a:p>
          <a:p>
            <a:r>
              <a:rPr lang="zh-CN" altLang="en-US"/>
              <a:t>矩阵转置</a:t>
            </a:r>
            <a:endParaRPr lang="zh-CN" altLang="en-US"/>
          </a:p>
          <a:p>
            <a:r>
              <a:rPr lang="zh-CN" altLang="en-US"/>
              <a:t>张量</a:t>
            </a:r>
            <a:endParaRPr lang="zh-CN" altLang="en-US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278880" y="4270052"/>
            <a:ext cx="1920240" cy="43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165">
              <a:lnSpc>
                <a:spcPct val="150000"/>
              </a:lnSpc>
              <a:defRPr/>
            </a:pPr>
            <a:r>
              <a:rPr lang="en-US" sz="1500" dirty="0">
                <a:solidFill>
                  <a:srgbClr val="F4F4F4"/>
                </a:solidFill>
                <a:latin typeface="+mn-lt"/>
                <a:cs typeface="+mn-ea"/>
                <a:sym typeface="+mn-lt"/>
              </a:rPr>
              <a:t>JOH DOE</a:t>
            </a:r>
            <a:endParaRPr lang="en-US" sz="1500" dirty="0">
              <a:solidFill>
                <a:srgbClr val="F4F4F4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278880" y="4582924"/>
            <a:ext cx="192024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165">
              <a:lnSpc>
                <a:spcPct val="150000"/>
              </a:lnSpc>
              <a:defRPr/>
            </a:pPr>
            <a:r>
              <a:rPr lang="en-US" sz="900" dirty="0">
                <a:solidFill>
                  <a:srgbClr val="F4F4F4"/>
                </a:solidFill>
                <a:latin typeface="+mn-lt"/>
                <a:cs typeface="+mn-ea"/>
                <a:sym typeface="+mn-lt"/>
              </a:rPr>
              <a:t>Graphic Designer</a:t>
            </a:r>
            <a:endParaRPr lang="en-US" sz="900" dirty="0">
              <a:solidFill>
                <a:srgbClr val="F4F4F4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004829" y="19869"/>
            <a:ext cx="40866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165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线性代数</a:t>
            </a:r>
            <a:endParaRPr lang="zh-CN" altLang="en-US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项目地址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github.com/dianping/cat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野兽派线上</a:t>
            </a:r>
            <a:r>
              <a:rPr lang="en-US" altLang="zh-CN" dirty="0" smtClean="0"/>
              <a:t>CAT</a:t>
            </a:r>
            <a:r>
              <a:rPr lang="zh-CN" altLang="en-US" dirty="0"/>
              <a:t>部署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cat.thebeastshop.com/cat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 CAT</a:t>
            </a:r>
            <a:r>
              <a:rPr lang="zh-CN" altLang="en-US" dirty="0" smtClean="0"/>
              <a:t>文档地址：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git.thebeastshop.com/docs/architect/tree/master/cat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455320" y="2490538"/>
            <a:ext cx="1281363" cy="1281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cs typeface="+mn-ea"/>
                <a:sym typeface="+mn-lt"/>
              </a:rPr>
              <a:t>02</a:t>
            </a:r>
            <a:endParaRPr lang="zh-CN" altLang="en-US" sz="45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0644" y="4076507"/>
            <a:ext cx="4710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如何在项目内集成</a:t>
            </a:r>
            <a:r>
              <a:rPr lang="en-US" altLang="zh-CN" sz="2800" b="1" dirty="0">
                <a:cs typeface="+mn-ea"/>
                <a:sym typeface="+mn-lt"/>
              </a:rPr>
              <a:t>CAT</a:t>
            </a:r>
            <a:r>
              <a:rPr lang="zh-CN" altLang="en-US" sz="2800" b="1" dirty="0">
                <a:cs typeface="+mn-ea"/>
                <a:sym typeface="+mn-lt"/>
              </a:rPr>
              <a:t>的监控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导入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CAT</a:t>
            </a:r>
            <a:r>
              <a:rPr lang="zh-CN" altLang="en-US" dirty="0" smtClean="0"/>
              <a:t>客户端：项目 </a:t>
            </a:r>
            <a:r>
              <a:rPr lang="zh-CN" altLang="en-US" dirty="0"/>
              <a:t>工程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配置</a:t>
            </a:r>
            <a:r>
              <a:rPr lang="en-US" altLang="zh-CN" dirty="0" smtClean="0"/>
              <a:t>CAT</a:t>
            </a:r>
            <a:r>
              <a:rPr lang="zh-CN" altLang="en-US" dirty="0"/>
              <a:t>客户端</a:t>
            </a:r>
            <a:r>
              <a:rPr lang="zh-CN" altLang="en-US" dirty="0" smtClean="0"/>
              <a:t>：项目服务器</a:t>
            </a:r>
            <a:r>
              <a:rPr lang="zh-CN" altLang="en-US" dirty="0"/>
              <a:t>上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基本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埋点</a:t>
            </a:r>
            <a:endParaRPr lang="en-US" altLang="zh-CN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自定义 873">
      <a:dk1>
        <a:srgbClr val="252828"/>
      </a:dk1>
      <a:lt1>
        <a:srgbClr val="FFFFFF"/>
      </a:lt1>
      <a:dk2>
        <a:srgbClr val="7F7F7F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4D4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2164</Words>
  <Application>WPS 演示</Application>
  <PresentationFormat>宽屏</PresentationFormat>
  <Paragraphs>206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微软雅黑</vt:lpstr>
      <vt:lpstr>Calibri Light</vt:lpstr>
      <vt:lpstr>等线</vt:lpstr>
      <vt:lpstr>Segoe Print</vt:lpstr>
      <vt:lpstr>等线</vt:lpstr>
      <vt:lpstr>??Regular</vt:lpstr>
      <vt:lpstr>ArialRegular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项目地址</vt:lpstr>
      <vt:lpstr>PowerPoint 演示文稿</vt:lpstr>
      <vt:lpstr>步骤</vt:lpstr>
      <vt:lpstr>导入maven依赖</vt:lpstr>
      <vt:lpstr>配置CAT客户端：项目工程中</vt:lpstr>
      <vt:lpstr>配置CAT客户端：项目服务器上</vt:lpstr>
      <vt:lpstr>URL埋点</vt:lpstr>
      <vt:lpstr>基本URL埋点</vt:lpstr>
      <vt:lpstr>PowerPoint 演示文稿</vt:lpstr>
      <vt:lpstr>如何进行埋点</vt:lpstr>
      <vt:lpstr>RESTFUL埋点</vt:lpstr>
      <vt:lpstr>RESTFUL埋点</vt:lpstr>
      <vt:lpstr>RESTFUL埋点</vt:lpstr>
      <vt:lpstr>RESTFUL埋点</vt:lpstr>
      <vt:lpstr>DUBBO埋点</vt:lpstr>
      <vt:lpstr>DUBBO埋点</vt:lpstr>
      <vt:lpstr>SQL埋点</vt:lpstr>
      <vt:lpstr>SQL埋点</vt:lpstr>
      <vt:lpstr>SQL埋点</vt:lpstr>
      <vt:lpstr>其他形式的埋点</vt:lpstr>
      <vt:lpstr>全链路的消息树</vt:lpstr>
      <vt:lpstr>全链路的消息树</vt:lpstr>
      <vt:lpstr>PowerPoint 演示文稿</vt:lpstr>
      <vt:lpstr>错误监控</vt:lpstr>
      <vt:lpstr>慢URL</vt:lpstr>
      <vt:lpstr>慢服务</vt:lpstr>
      <vt:lpstr>慢SQL</vt:lpstr>
      <vt:lpstr>异常</vt:lpstr>
      <vt:lpstr>心跳检测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Administrator</cp:lastModifiedBy>
  <cp:revision>93</cp:revision>
  <dcterms:created xsi:type="dcterms:W3CDTF">2016-12-13T08:41:00Z</dcterms:created>
  <dcterms:modified xsi:type="dcterms:W3CDTF">2017-11-19T16:11:18Z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