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403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C81F859-1935-4731-9348-0BA1A77CC513}" type="slidenum">
              <a:rPr lang="ru-RU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BJECT_WITH_CAPTIO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buNone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F1C829B-9F7F-4F9D-A28F-64257E5B9BA9}" type="slidenum">
              <a:rPr lang="ru-RU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_WITH_CAPTIO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buNone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56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57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58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754AFFD-E890-4296-A980-1D9C8F1F79F0}" type="slidenum">
              <a:rPr lang="ru-RU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 rot="5400000">
            <a:off x="3920400" y="-1256400"/>
            <a:ext cx="4350960" cy="10515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E9FD2C3-3F3D-4941-8431-364F41B42534}" type="slidenum">
              <a:rPr lang="ru-RU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_TITLE_AND_VERTICAL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 rot="5400000">
            <a:off x="7133400" y="1956240"/>
            <a:ext cx="5811480" cy="2628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 rot="5400000">
            <a:off x="1800000" y="-596160"/>
            <a:ext cx="5811480" cy="7733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89AE3E2-9BFA-4E0B-B1E7-C8146A8F137C}" type="slidenum">
              <a:rPr lang="ru-RU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buNone/>
            </a:pPr>
            <a:r>
              <a:rPr lang="ru-RU" sz="6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6" name="PlaceHolder 2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8" name="PlaceHolder 4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880813C-936C-4186-A726-01E5C08E06EA}" type="slidenum">
              <a:rPr lang="ru-RU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5998BC9-C0D9-49C0-8643-8C0C50E5F642}" type="slidenum">
              <a:rPr lang="ru-RU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buNone/>
            </a:pPr>
            <a:r>
              <a:rPr lang="ru-RU" sz="6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4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5B4FB6C-2E8C-474C-ABC7-FB2FE3B72E45}" type="slidenum">
              <a:rPr lang="ru-RU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_OBJECT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1B51F3C-F187-48A5-A42D-D45EAFD2637E}" type="slidenum">
              <a:rPr lang="ru-RU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WO_OBJECTS_WITH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0" name="PlaceHolder 6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41" name="PlaceHolder 7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42" name="PlaceHolder 8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933D1D2-589E-4CB1-9414-8F9F57C0FA9D}" type="slidenum">
              <a:rPr lang="ru-RU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4990839-5148-4499-BFC9-66653D8F1502}" type="slidenum">
              <a:rPr lang="ru-RU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88;p1"/>
          <p:cNvSpPr/>
          <p:nvPr/>
        </p:nvSpPr>
        <p:spPr>
          <a:xfrm>
            <a:off x="2626200" y="1980720"/>
            <a:ext cx="6939360" cy="2233800"/>
          </a:xfrm>
          <a:prstGeom prst="rect">
            <a:avLst/>
          </a:prstGeom>
          <a:solidFill>
            <a:srgbClr val="5D25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Calibri"/>
              <a:ea typeface="Calibri"/>
            </a:endParaRPr>
          </a:p>
        </p:txBody>
      </p:sp>
      <p:pic>
        <p:nvPicPr>
          <p:cNvPr id="60" name="Google Shape;89;p1"/>
          <p:cNvPicPr/>
          <p:nvPr/>
        </p:nvPicPr>
        <p:blipFill>
          <a:blip r:embed="rId2"/>
          <a:stretch/>
        </p:blipFill>
        <p:spPr>
          <a:xfrm rot="10800000">
            <a:off x="11706480" y="360"/>
            <a:ext cx="485640" cy="689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" name="Google Shape;90;p1"/>
          <p:cNvSpPr/>
          <p:nvPr/>
        </p:nvSpPr>
        <p:spPr>
          <a:xfrm>
            <a:off x="2570400" y="4328640"/>
            <a:ext cx="6995160" cy="206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600" b="0" u="none" strike="noStrike">
                <a:solidFill>
                  <a:srgbClr val="5D25BA"/>
                </a:solidFill>
                <a:effectLst/>
                <a:uFillTx/>
                <a:latin typeface="Calibri"/>
                <a:ea typeface="Calibri"/>
              </a:rPr>
              <a:t>Авторы: Зайниева А.Р., ИМОИиВ/Высшая школа иностранных языков и перевода, гр. 04.3-204, Валиев Р.Р., ИМОИиВ/Высшая школа иностранных языков и перевода, гр. 04.3-204, Стасевич А.А., ИМОИиВ/Высшая школа иностранных языков и перевода, гр. 04.3-204, Бабынина.Д.Э., ИМОИиВ, Высшая школа иностранных языков и перевода, гр. 04.3-204, Ахмадишина Д. А., ИМОИиВ/ Высшая школа иностранных языков и перевода, гр. 04.3-204, Раджабова Л.Р., ИМОИиВ/Высшая школа иностранных языков и перевода, гр. 04.3-204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Google Shape;91;p1"/>
          <p:cNvSpPr/>
          <p:nvPr/>
        </p:nvSpPr>
        <p:spPr>
          <a:xfrm>
            <a:off x="2750400" y="2257920"/>
            <a:ext cx="6690960" cy="156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2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БОТ-ПОМОЩНИК ДЛЯ ПОДБОРА ВОКАБУЛЯРА ПО ВИДАМ СПОРТА НА НЕМЕЦКОМ ЯЗЫКЕ</a:t>
            </a: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3" name="Google Shape;92;p1"/>
          <p:cNvPicPr/>
          <p:nvPr/>
        </p:nvPicPr>
        <p:blipFill>
          <a:blip r:embed="rId3"/>
          <a:stretch/>
        </p:blipFill>
        <p:spPr>
          <a:xfrm>
            <a:off x="0" y="0"/>
            <a:ext cx="11705400" cy="588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4" name="Google Shape;93;p1"/>
          <p:cNvPicPr/>
          <p:nvPr/>
        </p:nvPicPr>
        <p:blipFill>
          <a:blip r:embed="rId4"/>
          <a:stretch/>
        </p:blipFill>
        <p:spPr>
          <a:xfrm>
            <a:off x="1917720" y="880560"/>
            <a:ext cx="1520640" cy="502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5" name="Google Shape;94;p1"/>
          <p:cNvPicPr/>
          <p:nvPr/>
        </p:nvPicPr>
        <p:blipFill>
          <a:blip r:embed="rId5"/>
          <a:stretch/>
        </p:blipFill>
        <p:spPr>
          <a:xfrm>
            <a:off x="7454520" y="963360"/>
            <a:ext cx="2597400" cy="335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sldNum" idx="3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rgbClr val="5D25BA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7F7E20B-8BA5-41BE-A55A-93E952D2C8F1}" type="slidenum">
              <a:rPr lang="ru-RU" sz="1200" b="0" u="none" strike="noStrike">
                <a:solidFill>
                  <a:srgbClr val="5D25BA"/>
                </a:solidFill>
                <a:effectLst/>
                <a:uFillTx/>
                <a:latin typeface="Calibri"/>
                <a:ea typeface="Calibri"/>
              </a:rPr>
              <a:t>1</a:t>
            </a:fld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00;p2"/>
          <p:cNvSpPr/>
          <p:nvPr/>
        </p:nvSpPr>
        <p:spPr>
          <a:xfrm>
            <a:off x="6615720" y="2391840"/>
            <a:ext cx="4583160" cy="39139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Calibri"/>
              <a:ea typeface="Calibri"/>
            </a:endParaRPr>
          </a:p>
        </p:txBody>
      </p:sp>
      <p:pic>
        <p:nvPicPr>
          <p:cNvPr id="68" name="Google Shape;101;p2"/>
          <p:cNvPicPr/>
          <p:nvPr/>
        </p:nvPicPr>
        <p:blipFill>
          <a:blip r:embed="rId2"/>
          <a:stretch/>
        </p:blipFill>
        <p:spPr>
          <a:xfrm rot="10800000">
            <a:off x="11706480" y="360"/>
            <a:ext cx="485640" cy="689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" name="Google Shape;102;p2"/>
          <p:cNvSpPr/>
          <p:nvPr/>
        </p:nvSpPr>
        <p:spPr>
          <a:xfrm>
            <a:off x="4104720" y="683280"/>
            <a:ext cx="3496320" cy="64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Введение</a:t>
            </a:r>
            <a:endParaRPr lang="ru-RU" sz="36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70" name="Google Shape;103;p2"/>
          <p:cNvPicPr/>
          <p:nvPr/>
        </p:nvPicPr>
        <p:blipFill>
          <a:blip r:embed="rId3"/>
          <a:stretch/>
        </p:blipFill>
        <p:spPr>
          <a:xfrm>
            <a:off x="0" y="0"/>
            <a:ext cx="11705400" cy="58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" name="Google Shape;104;p2"/>
          <p:cNvSpPr/>
          <p:nvPr/>
        </p:nvSpPr>
        <p:spPr>
          <a:xfrm>
            <a:off x="1540440" y="1608120"/>
            <a:ext cx="2540160" cy="46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4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Проблема</a:t>
            </a:r>
            <a:r>
              <a:rPr lang="ru-RU" sz="18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 </a:t>
            </a:r>
            <a:endParaRPr lang="ru-RU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2" name="Google Shape;105;p2"/>
          <p:cNvSpPr/>
          <p:nvPr/>
        </p:nvSpPr>
        <p:spPr>
          <a:xfrm>
            <a:off x="7637400" y="1608120"/>
            <a:ext cx="2540160" cy="46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4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Актуальность</a:t>
            </a:r>
            <a:r>
              <a:rPr lang="ru-RU" sz="18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 </a:t>
            </a:r>
            <a:endParaRPr lang="ru-RU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3" name="Google Shape;106;p2"/>
          <p:cNvSpPr/>
          <p:nvPr/>
        </p:nvSpPr>
        <p:spPr>
          <a:xfrm>
            <a:off x="519120" y="2391840"/>
            <a:ext cx="4583160" cy="39139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Calibri"/>
              <a:ea typeface="Calibri"/>
            </a:endParaRPr>
          </a:p>
        </p:txBody>
      </p:sp>
      <p:sp>
        <p:nvSpPr>
          <p:cNvPr id="74" name="Google Shape;107;p2"/>
          <p:cNvSpPr/>
          <p:nvPr/>
        </p:nvSpPr>
        <p:spPr>
          <a:xfrm>
            <a:off x="519120" y="2511360"/>
            <a:ext cx="4514040" cy="353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600" b="0" u="none" strike="noStrike">
                <a:solidFill>
                  <a:srgbClr val="5D25BA"/>
                </a:solidFill>
                <a:effectLst/>
                <a:uFillTx/>
                <a:latin typeface="Calibri"/>
                <a:ea typeface="Calibri"/>
              </a:rPr>
              <a:t>Основная проблема заключается в трудностях с быстрым и эффективным поиском специализированного вокабуляра по видам спорта на немецком языке, а также в отсутствии удобных инструментов для обучения и практики.</a:t>
            </a:r>
            <a:endParaRPr lang="ru-RU" sz="16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ru-RU" sz="16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600" b="0" u="none" strike="noStrike">
                <a:solidFill>
                  <a:srgbClr val="5D25BA"/>
                </a:solidFill>
                <a:effectLst/>
                <a:uFillTx/>
                <a:latin typeface="Calibri"/>
                <a:ea typeface="Calibri"/>
              </a:rPr>
              <a:t>Конкретные аспекты проблемы:</a:t>
            </a:r>
            <a:endParaRPr lang="ru-RU" sz="16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ru-RU" sz="16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600" b="0" u="none" strike="noStrike">
                <a:solidFill>
                  <a:srgbClr val="5D25BA"/>
                </a:solidFill>
                <a:effectLst/>
                <a:uFillTx/>
                <a:latin typeface="Calibri"/>
                <a:ea typeface="Calibri"/>
              </a:rPr>
              <a:t>1. Трудоемкий и длительный поиск нужной лексики в словарях и других ресурсах:</a:t>
            </a:r>
            <a:endParaRPr lang="ru-RU" sz="16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600" b="0" u="none" strike="noStrike">
                <a:solidFill>
                  <a:srgbClr val="5D25BA"/>
                </a:solidFill>
                <a:effectLst/>
                <a:uFillTx/>
                <a:latin typeface="Calibri"/>
                <a:ea typeface="Calibri"/>
              </a:rPr>
              <a:t>2. Ограниченность существующих онлайн-словарей и ресурсов:</a:t>
            </a:r>
            <a:endParaRPr lang="ru-RU" sz="16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600" b="0" u="none" strike="noStrike">
                <a:solidFill>
                  <a:srgbClr val="5D25BA"/>
                </a:solidFill>
                <a:effectLst/>
                <a:uFillTx/>
                <a:latin typeface="Calibri"/>
                <a:ea typeface="Calibri"/>
              </a:rPr>
              <a:t>3. Отсутствие специализированных инструментов для обучения и практики спортивной лексики:</a:t>
            </a:r>
            <a:endParaRPr lang="ru-RU" sz="16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5" name="Google Shape;108;p2"/>
          <p:cNvSpPr/>
          <p:nvPr/>
        </p:nvSpPr>
        <p:spPr>
          <a:xfrm>
            <a:off x="6690960" y="2419560"/>
            <a:ext cx="4433040" cy="378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600" b="0" u="none" strike="noStrike">
                <a:solidFill>
                  <a:srgbClr val="5D25BA"/>
                </a:solidFill>
                <a:effectLst/>
                <a:uFillTx/>
                <a:latin typeface="Calibri"/>
                <a:ea typeface="Calibri"/>
              </a:rPr>
              <a:t>Актуальность темы обусловлена растущим интересом к спорту и здоровому образу жизни, а также необходимостью точной и эффективной коммуникации в спортивной сфере на международном уровне. Знание специализированной спортивной терминологии на немецком языке важно как для спортсменов и тренеров, так и для простых любителей, интересующихся международными соревнованиями. Это, в свою очередь, создает потребность в разработке удобных и специализированных инструментов, которые предоставляют пользователю наиболее контекстуально релевантный вокабуляр по различным видам спорта на немецком языке</a:t>
            </a:r>
            <a:endParaRPr lang="ru-RU" sz="16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933101E-0024-4EB3-9BAE-A23FB1F05175}" type="slidenum">
              <a:rPr lang="ru-RU" sz="12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2</a:t>
            </a:fld>
            <a:endParaRPr lang="ru-RU" sz="12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114;p3"/>
          <p:cNvSpPr/>
          <p:nvPr/>
        </p:nvSpPr>
        <p:spPr>
          <a:xfrm>
            <a:off x="461520" y="1738800"/>
            <a:ext cx="10782360" cy="1269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Calibri"/>
              <a:ea typeface="Calibri"/>
            </a:endParaRPr>
          </a:p>
        </p:txBody>
      </p:sp>
      <p:pic>
        <p:nvPicPr>
          <p:cNvPr id="78" name="Google Shape;115;p3"/>
          <p:cNvPicPr/>
          <p:nvPr/>
        </p:nvPicPr>
        <p:blipFill>
          <a:blip r:embed="rId2"/>
          <a:stretch/>
        </p:blipFill>
        <p:spPr>
          <a:xfrm rot="10800000">
            <a:off x="11706480" y="360"/>
            <a:ext cx="485640" cy="689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Google Shape;116;p3"/>
          <p:cNvSpPr/>
          <p:nvPr/>
        </p:nvSpPr>
        <p:spPr>
          <a:xfrm>
            <a:off x="4104720" y="683280"/>
            <a:ext cx="3496320" cy="64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Цель и задачи</a:t>
            </a:r>
            <a:endParaRPr lang="ru-RU" sz="36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0" name="Google Shape;117;p3"/>
          <p:cNvSpPr/>
          <p:nvPr/>
        </p:nvSpPr>
        <p:spPr>
          <a:xfrm>
            <a:off x="799560" y="1923480"/>
            <a:ext cx="1510200" cy="900360"/>
          </a:xfrm>
          <a:prstGeom prst="rect">
            <a:avLst/>
          </a:prstGeom>
          <a:solidFill>
            <a:srgbClr val="5D25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Calibri"/>
              <a:ea typeface="Calibri"/>
            </a:endParaRPr>
          </a:p>
        </p:txBody>
      </p:sp>
      <p:pic>
        <p:nvPicPr>
          <p:cNvPr id="81" name="Google Shape;118;p3"/>
          <p:cNvPicPr/>
          <p:nvPr/>
        </p:nvPicPr>
        <p:blipFill>
          <a:blip r:embed="rId3"/>
          <a:stretch/>
        </p:blipFill>
        <p:spPr>
          <a:xfrm>
            <a:off x="0" y="0"/>
            <a:ext cx="11705400" cy="58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Google Shape;119;p3"/>
          <p:cNvSpPr/>
          <p:nvPr/>
        </p:nvSpPr>
        <p:spPr>
          <a:xfrm>
            <a:off x="461520" y="3378240"/>
            <a:ext cx="10782360" cy="25131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Calibri"/>
              <a:ea typeface="Calibri"/>
            </a:endParaRPr>
          </a:p>
        </p:txBody>
      </p:sp>
      <p:sp>
        <p:nvSpPr>
          <p:cNvPr id="83" name="Google Shape;120;p3"/>
          <p:cNvSpPr/>
          <p:nvPr/>
        </p:nvSpPr>
        <p:spPr>
          <a:xfrm>
            <a:off x="2535840" y="2050560"/>
            <a:ext cx="8355240" cy="64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u="none" strike="noStrike" dirty="0">
                <a:solidFill>
                  <a:srgbClr val="5D25BA"/>
                </a:solidFill>
                <a:effectLst/>
                <a:uFillTx/>
                <a:latin typeface="Calibri"/>
                <a:ea typeface="Calibri"/>
              </a:rPr>
              <a:t>Оптимизировать процесс изучения и подбора специализированного </a:t>
            </a:r>
            <a:r>
              <a:rPr lang="ru-RU" sz="1800" b="0" u="none" strike="noStrike" dirty="0" err="1">
                <a:solidFill>
                  <a:srgbClr val="5D25BA"/>
                </a:solidFill>
                <a:effectLst/>
                <a:uFillTx/>
                <a:latin typeface="Calibri"/>
                <a:ea typeface="Calibri"/>
              </a:rPr>
              <a:t>вокабуляра</a:t>
            </a:r>
            <a:r>
              <a:rPr lang="ru-RU" sz="1800" b="0" u="none" strike="noStrike" dirty="0">
                <a:solidFill>
                  <a:srgbClr val="5D25BA"/>
                </a:solidFill>
                <a:effectLst/>
                <a:uFillTx/>
                <a:latin typeface="Calibri"/>
                <a:ea typeface="Calibri"/>
              </a:rPr>
              <a:t> по видам спорта на немецком языке</a:t>
            </a:r>
            <a:endParaRPr lang="ru-RU" sz="1800" b="0" u="none" strike="noStrike" dirty="0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Google Shape;121;p3"/>
          <p:cNvSpPr/>
          <p:nvPr/>
        </p:nvSpPr>
        <p:spPr>
          <a:xfrm>
            <a:off x="1025640" y="2189160"/>
            <a:ext cx="1058040" cy="36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18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Цель</a:t>
            </a:r>
            <a:endParaRPr lang="ru-RU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85" name="Google Shape;122;p3"/>
          <p:cNvGrpSpPr/>
          <p:nvPr/>
        </p:nvGrpSpPr>
        <p:grpSpPr>
          <a:xfrm>
            <a:off x="799560" y="4184640"/>
            <a:ext cx="1510200" cy="900360"/>
            <a:chOff x="799560" y="4184640"/>
            <a:chExt cx="1510200" cy="900360"/>
          </a:xfrm>
        </p:grpSpPr>
        <p:sp>
          <p:nvSpPr>
            <p:cNvPr id="86" name="Google Shape;123;p3"/>
            <p:cNvSpPr/>
            <p:nvPr/>
          </p:nvSpPr>
          <p:spPr>
            <a:xfrm>
              <a:off x="799560" y="4184640"/>
              <a:ext cx="1510200" cy="900360"/>
            </a:xfrm>
            <a:prstGeom prst="rect">
              <a:avLst/>
            </a:prstGeom>
            <a:solidFill>
              <a:srgbClr val="5D25B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ru-RU" sz="18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endParaRPr>
            </a:p>
          </p:txBody>
        </p:sp>
        <p:sp>
          <p:nvSpPr>
            <p:cNvPr id="87" name="Google Shape;124;p3"/>
            <p:cNvSpPr/>
            <p:nvPr/>
          </p:nvSpPr>
          <p:spPr>
            <a:xfrm>
              <a:off x="1025640" y="4406040"/>
              <a:ext cx="1058040" cy="36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ru-RU" sz="1800" b="0" u="none" strike="noStrike">
                  <a:solidFill>
                    <a:schemeClr val="lt1"/>
                  </a:solidFill>
                  <a:effectLst/>
                  <a:uFillTx/>
                  <a:latin typeface="Calibri"/>
                  <a:ea typeface="Calibri"/>
                </a:rPr>
                <a:t>Задачи</a:t>
              </a:r>
              <a:endParaRPr lang="ru-RU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8" name="Google Shape;125;p3"/>
          <p:cNvSpPr/>
          <p:nvPr/>
        </p:nvSpPr>
        <p:spPr>
          <a:xfrm>
            <a:off x="2436120" y="3164400"/>
            <a:ext cx="8581320" cy="258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ru-RU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5D25BA"/>
              </a:buClr>
              <a:buFont typeface="Calibri"/>
              <a:buChar char="-"/>
              <a:tabLst>
                <a:tab pos="0" algn="l"/>
              </a:tabLst>
            </a:pPr>
            <a:r>
              <a:rPr lang="ru-RU" sz="1800" b="0" u="none" strike="noStrike">
                <a:solidFill>
                  <a:srgbClr val="5D25BA"/>
                </a:solidFill>
                <a:effectLst/>
                <a:uFillTx/>
                <a:latin typeface="Calibri"/>
                <a:ea typeface="Calibri"/>
              </a:rPr>
              <a:t>Выбрать подходящий API для взаимодействия бота с базой данных, содержащей спортивную лексику на немецком языке;</a:t>
            </a:r>
            <a:endParaRPr lang="ru-RU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5D25BA"/>
              </a:buClr>
              <a:buFont typeface="Calibri"/>
              <a:buChar char="-"/>
              <a:tabLst>
                <a:tab pos="0" algn="l"/>
              </a:tabLst>
            </a:pPr>
            <a:r>
              <a:rPr lang="ru-RU" sz="1800" b="0" u="none" strike="noStrike">
                <a:solidFill>
                  <a:srgbClr val="5D25BA"/>
                </a:solidFill>
                <a:effectLst/>
                <a:uFillTx/>
                <a:latin typeface="Calibri"/>
                <a:ea typeface="Calibri"/>
              </a:rPr>
              <a:t>Разработать функциональность бота для поиска вокабуляра по конкретным видам спорта на немецком языке;</a:t>
            </a:r>
            <a:endParaRPr lang="ru-RU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5D25BA"/>
              </a:buClr>
              <a:buFont typeface="Calibri"/>
              <a:buChar char="-"/>
              <a:tabLst>
                <a:tab pos="0" algn="l"/>
              </a:tabLst>
            </a:pPr>
            <a:r>
              <a:rPr lang="ru-RU" sz="1800" b="0" u="none" strike="noStrike">
                <a:solidFill>
                  <a:srgbClr val="5D25BA"/>
                </a:solidFill>
                <a:effectLst/>
                <a:uFillTx/>
                <a:latin typeface="Calibri"/>
                <a:ea typeface="Calibri"/>
              </a:rPr>
              <a:t>Реализовать возможность предоставления контекстных примеров и определений для найденных терминов;</a:t>
            </a:r>
            <a:endParaRPr lang="ru-RU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5D25BA"/>
              </a:buClr>
              <a:buFont typeface="Calibri"/>
              <a:buChar char="-"/>
              <a:tabLst>
                <a:tab pos="0" algn="l"/>
              </a:tabLst>
            </a:pPr>
            <a:r>
              <a:rPr lang="ru-RU" sz="1800" b="0" u="none" strike="noStrike">
                <a:solidFill>
                  <a:srgbClr val="5D25BA"/>
                </a:solidFill>
                <a:effectLst/>
                <a:uFillTx/>
                <a:latin typeface="Calibri"/>
                <a:ea typeface="Calibri"/>
              </a:rPr>
              <a:t>Провести тестирование бота для выявления возможных ошибок и улучшения функциональности.</a:t>
            </a:r>
            <a:endParaRPr lang="ru-RU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BDFAE50-D270-433F-9E4F-410AADE7EBF0}" type="slidenum">
              <a:rPr lang="ru-RU" sz="12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3</a:t>
            </a:fld>
            <a:endParaRPr lang="ru-RU" sz="12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31;p4"/>
          <p:cNvPicPr/>
          <p:nvPr/>
        </p:nvPicPr>
        <p:blipFill>
          <a:blip r:embed="rId2"/>
          <a:stretch/>
        </p:blipFill>
        <p:spPr>
          <a:xfrm rot="10800000">
            <a:off x="11706480" y="360"/>
            <a:ext cx="485640" cy="689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" name="Google Shape;132;p4"/>
          <p:cNvSpPr/>
          <p:nvPr/>
        </p:nvSpPr>
        <p:spPr>
          <a:xfrm>
            <a:off x="1386720" y="698760"/>
            <a:ext cx="9418320" cy="64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Алгоритм работы телеграм-бота</a:t>
            </a:r>
            <a:endParaRPr lang="ru-RU" sz="36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92" name="Google Shape;133;p4"/>
          <p:cNvPicPr/>
          <p:nvPr/>
        </p:nvPicPr>
        <p:blipFill>
          <a:blip r:embed="rId3"/>
          <a:stretch/>
        </p:blipFill>
        <p:spPr>
          <a:xfrm>
            <a:off x="0" y="0"/>
            <a:ext cx="11705400" cy="58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" name="Google Shape;134;p4"/>
          <p:cNvSpPr/>
          <p:nvPr/>
        </p:nvSpPr>
        <p:spPr>
          <a:xfrm>
            <a:off x="917640" y="1344960"/>
            <a:ext cx="10356120" cy="448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Алгоритм поэтапно.</a:t>
            </a:r>
            <a:endParaRPr lang="ru-RU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ru-RU" sz="18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Бот встречает пользователя с кнопкой "Начать" (Команда /start), нажав на которую будет инициализирован бот в положение "Начальный экран".</a:t>
            </a:r>
            <a:endParaRPr lang="ru-RU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ru-RU" sz="18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После появится несколько функций: "Все слова категории" (/list), "Определить категорию" (/belongsto), "Все категории" (/categories) и "Помощь" (/help).</a:t>
            </a:r>
            <a:endParaRPr lang="ru-RU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60000" algn="just">
              <a:lnSpc>
                <a:spcPct val="100000"/>
              </a:lnSpc>
              <a:buClr>
                <a:srgbClr val="FFFFFF"/>
              </a:buClr>
              <a:buFont typeface="OpenSymbol"/>
              <a:buChar char="-"/>
              <a:tabLst>
                <a:tab pos="0" algn="l"/>
              </a:tabLst>
            </a:pPr>
            <a:r>
              <a:rPr lang="ru-RU" sz="18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Функция "Все слова категории" откроет строку ввода, в которую необходимо ввести название категории (вид спорта). Если введённый текст соответствует существующей категории, то бот выведет список слов входящих в эту категорию с переводом.</a:t>
            </a:r>
            <a:endParaRPr lang="ru-RU" sz="1800" b="0" u="none" strike="noStrike">
              <a:solidFill>
                <a:srgbClr val="FFFFFF"/>
              </a:solidFill>
              <a:effectLst/>
              <a:uFillTx/>
              <a:latin typeface="Arial"/>
              <a:ea typeface="Noto Sans CJK SC"/>
            </a:endParaRPr>
          </a:p>
          <a:p>
            <a:pPr marL="360000" algn="just">
              <a:lnSpc>
                <a:spcPct val="100000"/>
              </a:lnSpc>
              <a:buClr>
                <a:srgbClr val="FFFFFF"/>
              </a:buClr>
              <a:buFont typeface="OpenSymbol"/>
              <a:buChar char="-"/>
              <a:tabLst>
                <a:tab pos="0" algn="l"/>
              </a:tabLst>
            </a:pPr>
            <a:r>
              <a:rPr lang="ru-RU" sz="18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Функция "Определить категорию" откроет строку ввода и в которую необходимо ввести слово. Если слово существует в какой-либо категории, то бот выдаст информацию о том к какой категории оно принадлежит.</a:t>
            </a:r>
            <a:endParaRPr lang="ru-RU" sz="1800" b="0" u="none" strike="noStrike">
              <a:solidFill>
                <a:srgbClr val="FFFFFF"/>
              </a:solidFill>
              <a:effectLst/>
              <a:uFillTx/>
              <a:latin typeface="Arial"/>
              <a:ea typeface="Noto Sans CJK SC"/>
            </a:endParaRPr>
          </a:p>
          <a:p>
            <a:pPr marL="360000" algn="just">
              <a:lnSpc>
                <a:spcPct val="100000"/>
              </a:lnSpc>
              <a:buClr>
                <a:srgbClr val="FFFFFF"/>
              </a:buClr>
              <a:buFont typeface="OpenSymbol"/>
              <a:buChar char="-"/>
              <a:tabLst>
                <a:tab pos="0" algn="l"/>
              </a:tabLst>
            </a:pPr>
            <a:r>
              <a:rPr lang="ru-RU" sz="18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Функция "Все категории" выводит список существующих категорий слов, которые являются допустимым вводом для функции "Все слова категории".</a:t>
            </a:r>
            <a:endParaRPr lang="ru-RU" sz="1800" b="0" u="none" strike="noStrike">
              <a:solidFill>
                <a:srgbClr val="FFFFFF"/>
              </a:solidFill>
              <a:effectLst/>
              <a:uFillTx/>
              <a:latin typeface="Arial"/>
              <a:ea typeface="Noto Sans CJK SC"/>
            </a:endParaRPr>
          </a:p>
          <a:p>
            <a:pPr marL="360000" algn="just">
              <a:lnSpc>
                <a:spcPct val="100000"/>
              </a:lnSpc>
              <a:buClr>
                <a:srgbClr val="FFFFFF"/>
              </a:buClr>
              <a:buFont typeface="OpenSymbol"/>
              <a:buChar char="-"/>
              <a:tabLst>
                <a:tab pos="0" algn="l"/>
              </a:tabLst>
            </a:pPr>
            <a:r>
              <a:rPr lang="ru-RU" sz="18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Функция "Помощь" выведет инструкцию по использованию бота.</a:t>
            </a:r>
            <a:endParaRPr lang="ru-RU" sz="1800" b="0" u="none" strike="noStrike">
              <a:solidFill>
                <a:srgbClr val="FFFFFF"/>
              </a:solidFill>
              <a:effectLst/>
              <a:uFillTx/>
              <a:latin typeface="Arial"/>
              <a:ea typeface="Noto Sans CJK SC"/>
            </a:endParaRPr>
          </a:p>
          <a:p>
            <a:pPr marL="216000" indent="-216000" algn="just">
              <a:lnSpc>
                <a:spcPct val="100000"/>
              </a:lnSpc>
              <a:buClr>
                <a:srgbClr val="FFFFFF"/>
              </a:buClr>
              <a:buFont typeface="Arial"/>
              <a:buAutoNum type="arabicPeriod" startAt="3"/>
              <a:tabLst>
                <a:tab pos="0" algn="l"/>
              </a:tabLst>
            </a:pPr>
            <a:r>
              <a:rPr lang="ru-RU" sz="18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После использования любой из функций, бот возвращается в положение "Начальный экран")</a:t>
            </a:r>
            <a:endParaRPr lang="ru-RU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sldNum" idx="3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CEBDE6E-CC1A-4499-A0E8-D4FC325BE83B}" type="slidenum">
              <a:rPr lang="ru-RU" sz="12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4</a:t>
            </a:fld>
            <a:endParaRPr lang="ru-RU" sz="12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Google Shape;136;p4"/>
          <p:cNvSpPr/>
          <p:nvPr/>
        </p:nvSpPr>
        <p:spPr>
          <a:xfrm>
            <a:off x="999720" y="2181960"/>
            <a:ext cx="11220120" cy="61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2800" b="0" u="none" strike="noStrike">
              <a:solidFill>
                <a:schemeClr val="dk1"/>
              </a:solidFill>
              <a:effectLst/>
              <a:uFillTx/>
              <a:latin typeface="Calibri"/>
              <a:ea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31;p4"/>
          <p:cNvPicPr/>
          <p:nvPr/>
        </p:nvPicPr>
        <p:blipFill>
          <a:blip r:embed="rId2"/>
          <a:stretch/>
        </p:blipFill>
        <p:spPr>
          <a:xfrm rot="10800000">
            <a:off x="11706480" y="360"/>
            <a:ext cx="485640" cy="6896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2" name="Google Shape;133;p4"/>
          <p:cNvPicPr/>
          <p:nvPr/>
        </p:nvPicPr>
        <p:blipFill>
          <a:blip r:embed="rId3"/>
          <a:stretch/>
        </p:blipFill>
        <p:spPr>
          <a:xfrm>
            <a:off x="0" y="0"/>
            <a:ext cx="11705400" cy="58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CEBDE6E-CC1A-4499-A0E8-D4FC325BE83B}" type="slidenum">
              <a:rPr lang="ru-RU" sz="12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5</a:t>
            </a:fld>
            <a:endParaRPr lang="ru-RU" sz="12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Google Shape;136;p4"/>
          <p:cNvSpPr/>
          <p:nvPr/>
        </p:nvSpPr>
        <p:spPr>
          <a:xfrm>
            <a:off x="999720" y="2181960"/>
            <a:ext cx="11220120" cy="61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2800" b="0" u="none" strike="noStrike">
              <a:solidFill>
                <a:schemeClr val="dk1"/>
              </a:solidFill>
              <a:effectLst/>
              <a:uFillTx/>
              <a:latin typeface="Calibri"/>
              <a:ea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6436" y="764704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Технологический стек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1844824"/>
            <a:ext cx="107291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1. Язык программирования </a:t>
            </a:r>
            <a:r>
              <a:rPr lang="de-DE" sz="2400" dirty="0">
                <a:solidFill>
                  <a:schemeClr val="bg1"/>
                </a:solidFill>
              </a:rPr>
              <a:t>Python</a:t>
            </a:r>
            <a:endParaRPr lang="de-DE" sz="2400" b="0" dirty="0" smtClean="0">
              <a:solidFill>
                <a:schemeClr val="bg1"/>
              </a:solidFill>
              <a:effectLst/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2. </a:t>
            </a:r>
            <a:r>
              <a:rPr lang="ru-RU" sz="2400" dirty="0">
                <a:solidFill>
                  <a:schemeClr val="bg1"/>
                </a:solidFill>
              </a:rPr>
              <a:t>Библиотека для </a:t>
            </a:r>
            <a:r>
              <a:rPr lang="de-DE" sz="2400" dirty="0">
                <a:solidFill>
                  <a:schemeClr val="bg1"/>
                </a:solidFill>
              </a:rPr>
              <a:t>Telegram-</a:t>
            </a:r>
            <a:r>
              <a:rPr lang="ru-RU" sz="2400" dirty="0">
                <a:solidFill>
                  <a:schemeClr val="bg1"/>
                </a:solidFill>
              </a:rPr>
              <a:t>ботов </a:t>
            </a:r>
            <a:r>
              <a:rPr lang="de-DE" sz="2400" dirty="0" err="1">
                <a:solidFill>
                  <a:schemeClr val="bg1"/>
                </a:solidFill>
              </a:rPr>
              <a:t>python</a:t>
            </a:r>
            <a:r>
              <a:rPr lang="de-DE" sz="2400" dirty="0">
                <a:solidFill>
                  <a:schemeClr val="bg1"/>
                </a:solidFill>
              </a:rPr>
              <a:t>-telegram-bot </a:t>
            </a:r>
            <a:r>
              <a:rPr lang="ru-RU" sz="2400" dirty="0">
                <a:solidFill>
                  <a:schemeClr val="bg1"/>
                </a:solidFill>
              </a:rPr>
              <a:t>и библиотека </a:t>
            </a:r>
            <a:r>
              <a:rPr lang="de-DE" sz="2400" dirty="0" err="1">
                <a:solidFill>
                  <a:schemeClr val="bg1"/>
                </a:solidFill>
              </a:rPr>
              <a:t>ntlk</a:t>
            </a:r>
            <a:endParaRPr lang="de-DE" sz="2400" b="0" dirty="0" smtClean="0">
              <a:solidFill>
                <a:schemeClr val="bg1"/>
              </a:solidFill>
              <a:effectLst/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3. </a:t>
            </a:r>
            <a:r>
              <a:rPr lang="ru-RU" sz="2400" dirty="0">
                <a:solidFill>
                  <a:schemeClr val="bg1"/>
                </a:solidFill>
              </a:rPr>
              <a:t>Библиотека для отправки запросов </a:t>
            </a:r>
            <a:r>
              <a:rPr lang="de-DE" sz="2400" dirty="0" err="1">
                <a:solidFill>
                  <a:schemeClr val="bg1"/>
                </a:solidFill>
              </a:rPr>
              <a:t>requests</a:t>
            </a:r>
            <a:endParaRPr lang="de-DE" sz="2400" b="0" dirty="0" smtClean="0">
              <a:solidFill>
                <a:schemeClr val="bg1"/>
              </a:solidFill>
              <a:effectLst/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4. </a:t>
            </a:r>
            <a:r>
              <a:rPr lang="de-DE" sz="2400" dirty="0" err="1" smtClean="0">
                <a:solidFill>
                  <a:schemeClr val="bg1"/>
                </a:solidFill>
              </a:rPr>
              <a:t>Merriam</a:t>
            </a:r>
            <a:r>
              <a:rPr lang="de-DE" sz="2400" dirty="0" smtClean="0">
                <a:solidFill>
                  <a:schemeClr val="bg1"/>
                </a:solidFill>
              </a:rPr>
              <a:t>-Webster </a:t>
            </a:r>
            <a:r>
              <a:rPr lang="de-DE" sz="2400" dirty="0">
                <a:solidFill>
                  <a:schemeClr val="bg1"/>
                </a:solidFill>
              </a:rPr>
              <a:t>API</a:t>
            </a:r>
            <a:endParaRPr lang="de-DE" sz="2400" b="0" dirty="0" smtClean="0">
              <a:solidFill>
                <a:schemeClr val="bg1"/>
              </a:solidFill>
              <a:effectLst/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5. </a:t>
            </a:r>
            <a:r>
              <a:rPr lang="ru-RU" sz="2400" dirty="0">
                <a:solidFill>
                  <a:schemeClr val="bg1"/>
                </a:solidFill>
              </a:rPr>
              <a:t>Хранение данных </a:t>
            </a:r>
            <a:r>
              <a:rPr lang="de-DE" sz="2400" dirty="0" err="1">
                <a:solidFill>
                  <a:schemeClr val="bg1"/>
                </a:solidFill>
              </a:rPr>
              <a:t>SQLite</a:t>
            </a:r>
            <a:r>
              <a:rPr lang="de-DE" sz="2400" dirty="0">
                <a:solidFill>
                  <a:schemeClr val="bg1"/>
                </a:solidFill>
              </a:rPr>
              <a:t> </a:t>
            </a:r>
            <a:endParaRPr lang="de-DE" sz="2400" b="0" dirty="0" smtClean="0">
              <a:solidFill>
                <a:schemeClr val="bg1"/>
              </a:solidFill>
              <a:effectLst/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6. </a:t>
            </a:r>
            <a:r>
              <a:rPr lang="ru-RU" sz="2400" dirty="0" err="1">
                <a:solidFill>
                  <a:schemeClr val="bg1"/>
                </a:solidFill>
              </a:rPr>
              <a:t>Логирование</a:t>
            </a:r>
            <a:r>
              <a:rPr lang="ru-RU" sz="2400" dirty="0">
                <a:solidFill>
                  <a:schemeClr val="bg1"/>
                </a:solidFill>
              </a:rPr>
              <a:t> и мониторинг</a:t>
            </a:r>
            <a:endParaRPr lang="ru-RU" sz="2400" b="0" dirty="0" smtClean="0">
              <a:solidFill>
                <a:schemeClr val="bg1"/>
              </a:solidFill>
              <a:effectLst/>
            </a:endParaRPr>
          </a:p>
          <a:p>
            <a:r>
              <a:rPr lang="de-DE" sz="2400" dirty="0" err="1">
                <a:solidFill>
                  <a:schemeClr val="bg1"/>
                </a:solidFill>
              </a:rPr>
              <a:t>Loguru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r>
              <a:rPr lang="ru-RU" sz="2400" dirty="0">
                <a:solidFill>
                  <a:schemeClr val="bg1"/>
                </a:solidFill>
              </a:rPr>
              <a:t>Библиотека для </a:t>
            </a:r>
            <a:r>
              <a:rPr lang="ru-RU" sz="2400" dirty="0" err="1">
                <a:solidFill>
                  <a:schemeClr val="bg1"/>
                </a:solidFill>
              </a:rPr>
              <a:t>логирования</a:t>
            </a:r>
            <a:r>
              <a:rPr lang="ru-RU" sz="2400" dirty="0">
                <a:solidFill>
                  <a:schemeClr val="bg1"/>
                </a:solidFill>
              </a:rPr>
              <a:t>, которая позволяет легко отслеживать работу бота и выявлять ошибки.</a:t>
            </a:r>
            <a:endParaRPr lang="ru-RU" sz="2400" b="0" dirty="0" smtClean="0">
              <a:solidFill>
                <a:schemeClr val="bg1"/>
              </a:solidFill>
              <a:effectLst/>
            </a:endParaRP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401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31;p4"/>
          <p:cNvPicPr/>
          <p:nvPr/>
        </p:nvPicPr>
        <p:blipFill>
          <a:blip r:embed="rId2"/>
          <a:stretch/>
        </p:blipFill>
        <p:spPr>
          <a:xfrm rot="10800000">
            <a:off x="11706480" y="360"/>
            <a:ext cx="485640" cy="6896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2" name="Google Shape;133;p4"/>
          <p:cNvPicPr/>
          <p:nvPr/>
        </p:nvPicPr>
        <p:blipFill>
          <a:blip r:embed="rId3"/>
          <a:stretch/>
        </p:blipFill>
        <p:spPr>
          <a:xfrm>
            <a:off x="0" y="0"/>
            <a:ext cx="11705400" cy="58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CEBDE6E-CC1A-4499-A0E8-D4FC325BE83B}" type="slidenum">
              <a:rPr lang="ru-RU" sz="12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6</a:t>
            </a:fld>
            <a:endParaRPr lang="ru-RU" sz="12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Google Shape;136;p4"/>
          <p:cNvSpPr/>
          <p:nvPr/>
        </p:nvSpPr>
        <p:spPr>
          <a:xfrm>
            <a:off x="999720" y="2181960"/>
            <a:ext cx="11220120" cy="61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2800" b="0" u="none" strike="noStrike">
              <a:solidFill>
                <a:schemeClr val="dk1"/>
              </a:solidFill>
              <a:effectLst/>
              <a:uFillTx/>
              <a:latin typeface="Calibri"/>
              <a:ea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6436" y="764704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Визуальный материал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1844824"/>
            <a:ext cx="1072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26" name="Picture 2" descr="D:\олег\Downloads\765eb667-fdab-4d04-91f8-885ba6cb846d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844824"/>
            <a:ext cx="4211367" cy="444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олег\Downloads\994b44d4-fcbf-4cd3-8bb4-7841ad50f3bc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712056"/>
            <a:ext cx="5457040" cy="216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7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31;p4"/>
          <p:cNvPicPr/>
          <p:nvPr/>
        </p:nvPicPr>
        <p:blipFill>
          <a:blip r:embed="rId2"/>
          <a:stretch/>
        </p:blipFill>
        <p:spPr>
          <a:xfrm rot="10800000">
            <a:off x="11706480" y="360"/>
            <a:ext cx="485640" cy="6896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2" name="Google Shape;133;p4"/>
          <p:cNvPicPr/>
          <p:nvPr/>
        </p:nvPicPr>
        <p:blipFill>
          <a:blip r:embed="rId3"/>
          <a:stretch/>
        </p:blipFill>
        <p:spPr>
          <a:xfrm>
            <a:off x="0" y="0"/>
            <a:ext cx="11705400" cy="58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CEBDE6E-CC1A-4499-A0E8-D4FC325BE83B}" type="slidenum">
              <a:rPr lang="ru-RU" sz="1200" b="0" u="none" strike="noStrik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7</a:t>
            </a:fld>
            <a:endParaRPr lang="ru-RU" sz="12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Google Shape;136;p4"/>
          <p:cNvSpPr/>
          <p:nvPr/>
        </p:nvSpPr>
        <p:spPr>
          <a:xfrm>
            <a:off x="999720" y="2181960"/>
            <a:ext cx="11220120" cy="61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2800" b="0" u="none" strike="noStrike">
              <a:solidFill>
                <a:schemeClr val="dk1"/>
              </a:solidFill>
              <a:effectLst/>
              <a:uFillTx/>
              <a:latin typeface="Calibri"/>
              <a:ea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6436" y="764704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Визуальный материал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1844824"/>
            <a:ext cx="1072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2050" name="Picture 2" descr="D:\олег\Downloads\29f2d763-3fba-4cbc-b3a8-2a4877702fa3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236" y="3573015"/>
            <a:ext cx="5410332" cy="104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олег\Downloads\62ed573b-c6c1-4675-bd63-d17580b68da0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983140"/>
            <a:ext cx="4536504" cy="422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3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193;p9"/>
          <p:cNvPicPr/>
          <p:nvPr/>
        </p:nvPicPr>
        <p:blipFill>
          <a:blip r:embed="rId2"/>
          <a:stretch/>
        </p:blipFill>
        <p:spPr>
          <a:xfrm rot="10800000">
            <a:off x="11706480" y="360"/>
            <a:ext cx="485640" cy="689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Google Shape;194;p9"/>
          <p:cNvSpPr/>
          <p:nvPr/>
        </p:nvSpPr>
        <p:spPr>
          <a:xfrm>
            <a:off x="1882080" y="3011040"/>
            <a:ext cx="8427600" cy="92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5400" b="0" u="none" strike="noStrike">
                <a:solidFill>
                  <a:srgbClr val="5D25BA"/>
                </a:solidFill>
                <a:effectLst/>
                <a:uFillTx/>
                <a:latin typeface="Calibri"/>
                <a:ea typeface="Calibri"/>
              </a:rPr>
              <a:t>СПАСИБО ЗА ВНИМАНИЕ!</a:t>
            </a:r>
            <a:endParaRPr lang="ru-RU" sz="5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8" name="Google Shape;195;p9"/>
          <p:cNvPicPr/>
          <p:nvPr/>
        </p:nvPicPr>
        <p:blipFill>
          <a:blip r:embed="rId3"/>
          <a:stretch/>
        </p:blipFill>
        <p:spPr>
          <a:xfrm>
            <a:off x="0" y="0"/>
            <a:ext cx="11705400" cy="58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rgbClr val="5D25BA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5ABE0A7-D5A5-4AF9-8E03-0E6D0D5E4E46}" type="slidenum">
              <a:rPr lang="ru-RU" sz="1200" b="0" u="none" strike="noStrike">
                <a:solidFill>
                  <a:srgbClr val="5D25BA"/>
                </a:solidFill>
                <a:effectLst/>
                <a:uFillTx/>
                <a:latin typeface="Calibri"/>
                <a:ea typeface="Calibri"/>
              </a:rPr>
              <a:t>8</a:t>
            </a:fld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554</Words>
  <Application>Microsoft Office PowerPoint</Application>
  <PresentationFormat>Произвольный</PresentationFormat>
  <Paragraphs>53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Алексеева Лада Игоревна</dc:creator>
  <dc:description/>
  <cp:lastModifiedBy>Алиса Зайниева</cp:lastModifiedBy>
  <cp:revision>9</cp:revision>
  <dcterms:created xsi:type="dcterms:W3CDTF">2025-01-15T10:27:37Z</dcterms:created>
  <dcterms:modified xsi:type="dcterms:W3CDTF">2025-05-18T18:37:54Z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6</vt:i4>
  </property>
</Properties>
</file>