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9900"/>
    <a:srgbClr val="FF3300"/>
    <a:srgbClr val="FF99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AE52B2-ACC9-47A2-B142-6223F0EF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D98CB9E-EE49-4C46-B298-AFE45317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8799D4-4C9E-46F7-9D5C-79D0CD93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094E6B-CF18-465B-9727-A3536BF2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983EC1-A1E7-48BA-82E4-3F5F6FF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518459-2984-4072-BCA3-88360F1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939361F-DDA3-467C-9AA6-88841A6A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918E7B-6431-450E-A442-228F4C2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8BE6E3-AF20-4C64-AD7C-34451C8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485ABA-399D-4D04-8A15-448B276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118D070-39E5-493B-A253-11F70665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7CA1E1-9BEA-4037-9153-C0866A22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929BA4-2695-473A-8F1F-E723BC54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F9C044-E7D3-4276-8DD4-94F30FF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57ABC-9E48-4829-8834-25F140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FC6444-9CD6-4460-A979-740BAA81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09F288-B69F-40BB-9789-6B13C23D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E5F4DC-11A0-4CE6-B79A-C789A05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2B2760-5EAF-4B51-83BB-308C1D9A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08FE58-2B59-4FAB-B616-FC51970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101DAF-4558-452C-AB51-4A6AC278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85DCF3-FD9F-4F03-8E4D-BB96B2A5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E63EA5-F11C-4FDF-AC21-9B4BAD15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4F2232-F567-47F7-B203-8AC8E92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1C1886-E310-42A1-AB75-729CC7D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CED992-82E0-4589-9930-FE834AA6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63A99C-812A-4E9C-A0F0-8F40E9D8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79ECF36-E872-4EDA-A5D1-ECB2EE92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4858E6-542D-4D25-9293-40B6D7BE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38359-1B47-4BCF-8C4A-A7B9A0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0B69F7-25A9-47BB-B82C-B601796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89A581-D7CF-4200-A879-E5398F56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B0CB9C-6F59-432E-850A-3FD7DF3A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07DE7B-D957-4C31-9511-9027D164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79F97F1-30E1-45AE-9D7E-B205B78DA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9CF372C-FD3A-4BC2-A1FF-3B4A0289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B575C4D-8739-4301-98EA-53EE05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EE3A03C-9A20-4E72-9E3F-42378E2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4EAF61-E31F-479C-9B69-FA067B8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03408-C993-4CB5-8502-0375F68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5138D90-E2A2-434C-AAA3-8C281C5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34028A-F94A-458C-9DE4-74A8751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91009B7-365C-4424-A120-2861CED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6F0232D-233F-448A-8B80-FD679757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9FDD00C-0047-423C-AC50-4E85995B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B943E80-2F7C-4882-A461-A39B1A4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54B02-1D76-4B5A-9F9B-7D15E09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35C627-2C6F-4EF1-B8F4-D1083A6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644B768-8E79-4918-91D5-DD55E7F1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BE88AF6-687E-42BE-BFDE-DA1653F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D5E460-CACF-420A-8B5F-BC72BE8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1D248B7-56B3-40C6-B882-A8E5EE5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607BD6-836F-4478-9036-8AA5EFB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0BAAA6-3363-4C0A-BA3B-60AE4EAF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4F4DDC-05A7-479C-A1CC-010D3C38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F6A990-549D-4F8B-8F3F-E8550B01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8E91CE-F5D2-4580-A2E3-CB2D284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E019EF-7470-4D45-BBC6-364F995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DA0F5C5-A966-4700-987C-4CD4E2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F27B79-FEF2-4202-9886-53DD1A70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8AD3C8-5D4C-47FC-B54D-23CBBF7A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95C6-894C-48FB-8AD8-080A4C89B619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58B383-445A-43A7-90D4-6D3E9BB14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6A63DB-93E2-45BD-9C95-9A64D8CB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E3BA5AD7-696C-4E5E-895A-E4FF4680D964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08958850-2F5E-4C2E-97BC-EAA533F29381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FF8AB657-E2AE-49D2-8709-FB7AD1330403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25A49F48-DB6F-4D07-9DE0-0AD05CD76C1E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6101FBC-7CB8-4F2F-AE2A-9A24E12E1231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58F27DB-DBF7-4621-9D20-03E6AA353813}"/>
              </a:ext>
            </a:extLst>
          </p:cNvPr>
          <p:cNvGrpSpPr/>
          <p:nvPr/>
        </p:nvGrpSpPr>
        <p:grpSpPr>
          <a:xfrm>
            <a:off x="1691228" y="1080000"/>
            <a:ext cx="7007618" cy="4218568"/>
            <a:chOff x="1691228" y="1080000"/>
            <a:chExt cx="7007618" cy="42185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C5314A7E-6EA2-4DDF-9DF0-57216FB9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8" r="24271" b="14251"/>
            <a:stretch/>
          </p:blipFill>
          <p:spPr>
            <a:xfrm rot="16200000">
              <a:off x="3085753" y="-314525"/>
              <a:ext cx="4218568" cy="700761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A1FE4A7-D1AF-4F1D-8A44-5D40D0B741D8}"/>
                </a:ext>
              </a:extLst>
            </p:cNvPr>
            <p:cNvSpPr txBox="1"/>
            <p:nvPr/>
          </p:nvSpPr>
          <p:spPr>
            <a:xfrm>
              <a:off x="3125490" y="1415561"/>
              <a:ext cx="368276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모바일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어플리케이션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프로그래밍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기말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프로젝트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8CEC61-EB87-483B-B291-FD17642E47F5}"/>
              </a:ext>
            </a:extLst>
          </p:cNvPr>
          <p:cNvSpPr txBox="1"/>
          <p:nvPr/>
        </p:nvSpPr>
        <p:spPr>
          <a:xfrm>
            <a:off x="9194334" y="3746674"/>
            <a:ext cx="2341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쓰기 정체" panose="02030609000101010101" pitchFamily="17" charset="-127"/>
              </a:rPr>
              <a:t>005(</a:t>
            </a:r>
            <a:r>
              <a:rPr lang="ko-KR" altLang="en-US" dirty="0">
                <a:ea typeface="문체부 쓰기 정체" panose="02030609000101010101" pitchFamily="17" charset="-127"/>
              </a:rPr>
              <a:t>금요일 </a:t>
            </a:r>
            <a:r>
              <a:rPr lang="en-US" altLang="ko-KR" dirty="0">
                <a:ea typeface="문체부 쓰기 정체" panose="02030609000101010101" pitchFamily="17" charset="-127"/>
              </a:rPr>
              <a:t>6A) 4</a:t>
            </a:r>
            <a:r>
              <a:rPr lang="ko-KR" altLang="en-US" dirty="0">
                <a:ea typeface="문체부 쓰기 정체" panose="02030609000101010101" pitchFamily="17" charset="-127"/>
              </a:rPr>
              <a:t>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2013105021 </a:t>
            </a:r>
            <a:r>
              <a:rPr lang="ko-KR" altLang="en-US" dirty="0">
                <a:ea typeface="문체부 쓰기 정체" panose="02030609000101010101" pitchFamily="17" charset="-127"/>
              </a:rPr>
              <a:t>김재성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2014105008 </a:t>
            </a:r>
            <a:r>
              <a:rPr lang="ko-KR" altLang="en-US" dirty="0">
                <a:ea typeface="문체부 쓰기 정체" panose="02030609000101010101" pitchFamily="17" charset="-127"/>
              </a:rPr>
              <a:t>김근수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2014105022 </a:t>
            </a:r>
            <a:r>
              <a:rPr lang="ko-KR" altLang="en-US" dirty="0">
                <a:ea typeface="문체부 쓰기 정체" panose="02030609000101010101" pitchFamily="17" charset="-127"/>
              </a:rPr>
              <a:t>김완기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2014105075 </a:t>
            </a:r>
            <a:r>
              <a:rPr lang="ko-KR" altLang="en-US" dirty="0">
                <a:ea typeface="문체부 쓰기 정체" panose="02030609000101010101" pitchFamily="17" charset="-127"/>
              </a:rPr>
              <a:t>이지원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2014105081 </a:t>
            </a:r>
            <a:r>
              <a:rPr lang="ko-KR" altLang="en-US" dirty="0" err="1">
                <a:ea typeface="문체부 쓰기 정체" panose="02030609000101010101" pitchFamily="17" charset="-127"/>
              </a:rPr>
              <a:t>전우혁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A26EF060-5B2C-4997-B4FA-1720B277ACA7}"/>
              </a:ext>
            </a:extLst>
          </p:cNvPr>
          <p:cNvSpPr/>
          <p:nvPr/>
        </p:nvSpPr>
        <p:spPr>
          <a:xfrm>
            <a:off x="1844697" y="1933048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250093A-D7D9-479F-BE0F-E22F510BAF0A}"/>
              </a:ext>
            </a:extLst>
          </p:cNvPr>
          <p:cNvSpPr/>
          <p:nvPr/>
        </p:nvSpPr>
        <p:spPr>
          <a:xfrm>
            <a:off x="1844697" y="30129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B888401-2C83-4090-83F6-A570BF3FF46C}"/>
              </a:ext>
            </a:extLst>
          </p:cNvPr>
          <p:cNvSpPr/>
          <p:nvPr/>
        </p:nvSpPr>
        <p:spPr>
          <a:xfrm>
            <a:off x="1846766" y="4095120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C588199-1ADC-41CE-A8E1-F55722B91393}"/>
              </a:ext>
            </a:extLst>
          </p:cNvPr>
          <p:cNvSpPr/>
          <p:nvPr/>
        </p:nvSpPr>
        <p:spPr>
          <a:xfrm>
            <a:off x="1844697" y="5175005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D56F53-F1B6-4617-A470-3B0D9650D0AF}"/>
              </a:ext>
            </a:extLst>
          </p:cNvPr>
          <p:cNvSpPr txBox="1"/>
          <p:nvPr/>
        </p:nvSpPr>
        <p:spPr>
          <a:xfrm>
            <a:off x="2164360" y="1746103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문체부 쓰기 정체" panose="02030609000101010101" pitchFamily="17" charset="-127"/>
              </a:rPr>
              <a:t>기획 의도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B907CA-D815-4A71-84A1-E7E99F0517AD}"/>
              </a:ext>
            </a:extLst>
          </p:cNvPr>
          <p:cNvSpPr txBox="1"/>
          <p:nvPr/>
        </p:nvSpPr>
        <p:spPr>
          <a:xfrm>
            <a:off x="2164360" y="2825988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문체부 쓰기 정체" panose="02030609000101010101" pitchFamily="17" charset="-127"/>
              </a:rPr>
              <a:t>앱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99C062-CDFE-41D9-9C46-BD34361CF9C0}"/>
              </a:ext>
            </a:extLst>
          </p:cNvPr>
          <p:cNvSpPr txBox="1"/>
          <p:nvPr/>
        </p:nvSpPr>
        <p:spPr>
          <a:xfrm>
            <a:off x="2164360" y="3925342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문체부 쓰기 정체" panose="02030609000101010101" pitchFamily="17" charset="-127"/>
              </a:rPr>
              <a:t>앱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37B496-6E9C-4CDA-BC45-648833AAD4DC}"/>
              </a:ext>
            </a:extLst>
          </p:cNvPr>
          <p:cNvSpPr txBox="1"/>
          <p:nvPr/>
        </p:nvSpPr>
        <p:spPr>
          <a:xfrm>
            <a:off x="2164360" y="4988060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문체부 쓰기 정체" panose="02030609000101010101" pitchFamily="17" charset="-127"/>
              </a:rPr>
              <a:t>기대 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1894FA6-078E-449E-9BF8-726EAC117EAD}"/>
              </a:ext>
            </a:extLst>
          </p:cNvPr>
          <p:cNvSpPr txBox="1"/>
          <p:nvPr/>
        </p:nvSpPr>
        <p:spPr>
          <a:xfrm>
            <a:off x="1844697" y="303559"/>
            <a:ext cx="183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ea typeface="문체부 쓰기 정체" panose="02030609000101010101" pitchFamily="17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8257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EAAEA45-7D5D-424D-B612-ED793CE46E3E}"/>
              </a:ext>
            </a:extLst>
          </p:cNvPr>
          <p:cNvGrpSpPr/>
          <p:nvPr/>
        </p:nvGrpSpPr>
        <p:grpSpPr>
          <a:xfrm>
            <a:off x="1427744" y="1351229"/>
            <a:ext cx="3600002" cy="3600000"/>
            <a:chOff x="3876550" y="1036040"/>
            <a:chExt cx="3600002" cy="3600000"/>
          </a:xfrm>
        </p:grpSpPr>
        <p:sp>
          <p:nvSpPr>
            <p:cNvPr id="22" name="사각형: 둥근 한쪽 모서리 21">
              <a:extLst>
                <a:ext uri="{FF2B5EF4-FFF2-40B4-BE49-F238E27FC236}">
                  <a16:creationId xmlns:a16="http://schemas.microsoft.com/office/drawing/2014/main" xmlns="" id="{ADAF7A21-D70E-4571-BB75-5F6E42503472}"/>
                </a:ext>
              </a:extLst>
            </p:cNvPr>
            <p:cNvSpPr/>
            <p:nvPr/>
          </p:nvSpPr>
          <p:spPr>
            <a:xfrm rot="16200000">
              <a:off x="3876552" y="1036041"/>
              <a:ext cx="1800000" cy="1800000"/>
            </a:xfrm>
            <a:prstGeom prst="round1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한쪽 모서리 22">
              <a:extLst>
                <a:ext uri="{FF2B5EF4-FFF2-40B4-BE49-F238E27FC236}">
                  <a16:creationId xmlns:a16="http://schemas.microsoft.com/office/drawing/2014/main" xmlns="" id="{BE01EAF6-6B59-41DD-833A-A6AEC2EA3271}"/>
                </a:ext>
              </a:extLst>
            </p:cNvPr>
            <p:cNvSpPr/>
            <p:nvPr/>
          </p:nvSpPr>
          <p:spPr>
            <a:xfrm>
              <a:off x="5676552" y="1036040"/>
              <a:ext cx="1800000" cy="1800000"/>
            </a:xfrm>
            <a:prstGeom prst="round1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한쪽 모서리 23">
              <a:extLst>
                <a:ext uri="{FF2B5EF4-FFF2-40B4-BE49-F238E27FC236}">
                  <a16:creationId xmlns:a16="http://schemas.microsoft.com/office/drawing/2014/main" xmlns="" id="{B7BD16DF-C3AD-4922-8EF9-D2986333A687}"/>
                </a:ext>
              </a:extLst>
            </p:cNvPr>
            <p:cNvSpPr/>
            <p:nvPr/>
          </p:nvSpPr>
          <p:spPr>
            <a:xfrm rot="5400000">
              <a:off x="5676552" y="2836040"/>
              <a:ext cx="1800000" cy="1800000"/>
            </a:xfrm>
            <a:prstGeom prst="round1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한쪽 모서리 24">
              <a:extLst>
                <a:ext uri="{FF2B5EF4-FFF2-40B4-BE49-F238E27FC236}">
                  <a16:creationId xmlns:a16="http://schemas.microsoft.com/office/drawing/2014/main" xmlns="" id="{FF9ED6E7-30A3-4606-9505-A6B5110EAAC1}"/>
                </a:ext>
              </a:extLst>
            </p:cNvPr>
            <p:cNvSpPr/>
            <p:nvPr/>
          </p:nvSpPr>
          <p:spPr>
            <a:xfrm rot="10800000">
              <a:off x="3876552" y="2836040"/>
              <a:ext cx="1800000" cy="1800000"/>
            </a:xfrm>
            <a:prstGeom prst="round1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53865BA-6FEF-45DA-A50E-6270D6AA33A3}"/>
                </a:ext>
              </a:extLst>
            </p:cNvPr>
            <p:cNvSpPr txBox="1"/>
            <p:nvPr/>
          </p:nvSpPr>
          <p:spPr>
            <a:xfrm>
              <a:off x="3876551" y="1036040"/>
              <a:ext cx="180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47D7064-1CB6-4F80-8855-46D2E7A0A699}"/>
                </a:ext>
              </a:extLst>
            </p:cNvPr>
            <p:cNvSpPr txBox="1"/>
            <p:nvPr/>
          </p:nvSpPr>
          <p:spPr>
            <a:xfrm>
              <a:off x="5676552" y="1045826"/>
              <a:ext cx="1800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D2A30CE-F4EA-4194-8E13-91D87D51CBD2}"/>
                </a:ext>
              </a:extLst>
            </p:cNvPr>
            <p:cNvSpPr txBox="1"/>
            <p:nvPr/>
          </p:nvSpPr>
          <p:spPr>
            <a:xfrm>
              <a:off x="5676552" y="2722913"/>
              <a:ext cx="1800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동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4E17D90-C04E-4DE0-87A9-2CD1AD3A1E82}"/>
                </a:ext>
              </a:extLst>
            </p:cNvPr>
            <p:cNvSpPr txBox="1"/>
            <p:nvPr/>
          </p:nvSpPr>
          <p:spPr>
            <a:xfrm>
              <a:off x="3876550" y="2700863"/>
              <a:ext cx="1800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추</a:t>
              </a:r>
            </a:p>
          </p:txBody>
        </p:sp>
      </p:grpSp>
      <p:sp>
        <p:nvSpPr>
          <p:cNvPr id="35" name="직각 삼각형 34">
            <a:extLst>
              <a:ext uri="{FF2B5EF4-FFF2-40B4-BE49-F238E27FC236}">
                <a16:creationId xmlns:a16="http://schemas.microsoft.com/office/drawing/2014/main" xmlns="" id="{F16C1442-1B09-4C2C-84BA-6B1A1CFF0370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957D06C4-F994-4F57-BCE3-66B2A646F1C9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F9579140-18B8-4820-AC51-7BA2230A3730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xmlns="" id="{ABFA1A65-A847-4973-B214-21BFFC912103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C890B8D2-EE76-4CBE-9192-94A110237F38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FACC0ED9-C9D2-4E85-831A-AE8B36E5788E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17673A2-1A01-46BB-A80D-63BEE3EFE4F6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기획 의도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34D533-C5C1-4363-A401-49B8175A2491}"/>
              </a:ext>
            </a:extLst>
          </p:cNvPr>
          <p:cNvSpPr txBox="1"/>
          <p:nvPr/>
        </p:nvSpPr>
        <p:spPr>
          <a:xfrm>
            <a:off x="5409559" y="1473845"/>
            <a:ext cx="65223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a typeface="문체부 쓰기 정체" panose="02030609000101010101" pitchFamily="17" charset="-127"/>
              </a:rPr>
              <a:t>어플리케이션 이름 </a:t>
            </a:r>
            <a:r>
              <a:rPr lang="en-US" altLang="ko-KR" sz="32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3200" b="1" dirty="0">
                <a:ea typeface="문체부 쓰기 정체" panose="02030609000101010101" pitchFamily="17" charset="-127"/>
              </a:rPr>
              <a:t>춘하추동</a:t>
            </a:r>
            <a:endParaRPr lang="en-US" altLang="ko-KR" sz="3200" b="1" dirty="0">
              <a:ea typeface="문체부 쓰기 정체" panose="02030609000101010101" pitchFamily="17" charset="-127"/>
            </a:endParaRPr>
          </a:p>
          <a:p>
            <a:endParaRPr lang="en-US" altLang="ko-KR" dirty="0"/>
          </a:p>
          <a:p>
            <a:r>
              <a:rPr lang="ko-KR" altLang="en-US" b="1" dirty="0">
                <a:ea typeface="문체부 쓰기 정체" panose="02030609000101010101" pitchFamily="17" charset="-127"/>
              </a:rPr>
              <a:t>기획 의도 </a:t>
            </a:r>
            <a:r>
              <a:rPr lang="en-US" altLang="ko-KR" dirty="0">
                <a:ea typeface="문체부 쓰기 정체" panose="02030609000101010101" pitchFamily="17" charset="-127"/>
              </a:rPr>
              <a:t>: </a:t>
            </a: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팀원 </a:t>
            </a:r>
            <a:r>
              <a:rPr lang="en-US" altLang="ko-KR" dirty="0">
                <a:ea typeface="문체부 쓰기 정체" panose="02030609000101010101" pitchFamily="17" charset="-127"/>
              </a:rPr>
              <a:t>14</a:t>
            </a:r>
            <a:r>
              <a:rPr lang="ko-KR" altLang="en-US" dirty="0">
                <a:ea typeface="문체부 쓰기 정체" panose="02030609000101010101" pitchFamily="17" charset="-127"/>
              </a:rPr>
              <a:t>학번 김완기 학우의 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사업아이템 </a:t>
            </a:r>
            <a:r>
              <a:rPr lang="en-US" altLang="ko-KR" dirty="0">
                <a:ea typeface="문체부 쓰기 정체" panose="02030609000101010101" pitchFamily="17" charset="-127"/>
              </a:rPr>
              <a:t>30</a:t>
            </a:r>
            <a:r>
              <a:rPr lang="ko-KR" altLang="en-US" dirty="0">
                <a:ea typeface="문체부 쓰기 정체" panose="02030609000101010101" pitchFamily="17" charset="-127"/>
              </a:rPr>
              <a:t>가지 중 괜찮았던 아이디어로서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‘</a:t>
            </a:r>
            <a:r>
              <a:rPr lang="ko-KR" altLang="en-US" dirty="0">
                <a:ea typeface="문체부 쓰기 정체" panose="02030609000101010101" pitchFamily="17" charset="-127"/>
              </a:rPr>
              <a:t>세상의 모든 경우는 네 가지로 나뉠 수 있다</a:t>
            </a:r>
            <a:r>
              <a:rPr lang="en-US" altLang="ko-KR" dirty="0">
                <a:ea typeface="문체부 쓰기 정체" panose="02030609000101010101" pitchFamily="17" charset="-127"/>
              </a:rPr>
              <a:t>’</a:t>
            </a:r>
            <a:r>
              <a:rPr lang="ko-KR" altLang="en-US" dirty="0">
                <a:ea typeface="문체부 쓰기 정체" panose="02030609000101010101" pitchFamily="17" charset="-127"/>
              </a:rPr>
              <a:t>라는 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철학적인 내용을 고려하여 기획해보았다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</a:p>
          <a:p>
            <a:r>
              <a:rPr lang="ko-KR" altLang="en-US" dirty="0">
                <a:ea typeface="문체부 쓰기 정체" panose="02030609000101010101" pitchFamily="17" charset="-127"/>
              </a:rPr>
              <a:t>그 중에서 우리 나라의</a:t>
            </a:r>
            <a:r>
              <a:rPr lang="en-US" altLang="ko-KR" dirty="0">
                <a:ea typeface="문체부 쓰기 정체" panose="02030609000101010101" pitchFamily="17" charset="-127"/>
              </a:rPr>
              <a:t> 4</a:t>
            </a:r>
            <a:r>
              <a:rPr lang="ko-KR" altLang="en-US" dirty="0">
                <a:ea typeface="문체부 쓰기 정체" panose="02030609000101010101" pitchFamily="17" charset="-127"/>
              </a:rPr>
              <a:t>계절인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</a:p>
          <a:p>
            <a:r>
              <a:rPr lang="ko-KR" altLang="en-US" dirty="0">
                <a:ea typeface="문체부 쓰기 정체" panose="02030609000101010101" pitchFamily="17" charset="-127"/>
              </a:rPr>
              <a:t>봄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여름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가을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겨울을 테마로 하여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미니게임을 제작하였다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6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F3B84B1-AC0A-4A48-83F2-7F65F7E412F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50D9B4-9DBC-4463-908E-1132158A337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앱 소개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xmlns="" id="{EDD295DB-D9DE-4A58-A254-4D9ABF369A4F}"/>
              </a:ext>
            </a:extLst>
          </p:cNvPr>
          <p:cNvSpPr/>
          <p:nvPr/>
        </p:nvSpPr>
        <p:spPr>
          <a:xfrm>
            <a:off x="655739" y="1778201"/>
            <a:ext cx="1440000" cy="720000"/>
          </a:xfrm>
          <a:prstGeom prst="homePlat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a typeface="문체부 쓰기 정체" panose="02030609000101010101" pitchFamily="17" charset="-127"/>
              </a:rPr>
              <a:t>춘</a:t>
            </a:r>
            <a:r>
              <a:rPr lang="en-US" altLang="ko-KR" sz="2400" b="1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b="1" dirty="0">
                <a:ea typeface="문체부 쓰기 정체" panose="02030609000101010101" pitchFamily="17" charset="-127"/>
              </a:rPr>
              <a:t>봄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xmlns="" id="{ED9AF3AB-C98C-4507-B258-877F259C131A}"/>
              </a:ext>
            </a:extLst>
          </p:cNvPr>
          <p:cNvSpPr/>
          <p:nvPr/>
        </p:nvSpPr>
        <p:spPr>
          <a:xfrm>
            <a:off x="1775088" y="1778201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피하기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xmlns="" id="{B53C0E6D-B89B-4BF7-802F-83FC45EB2BEF}"/>
              </a:ext>
            </a:extLst>
          </p:cNvPr>
          <p:cNvSpPr/>
          <p:nvPr/>
        </p:nvSpPr>
        <p:spPr>
          <a:xfrm>
            <a:off x="1499133" y="2702278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xmlns="" id="{1830CFBF-D30A-4D8E-8268-03166B23D491}"/>
              </a:ext>
            </a:extLst>
          </p:cNvPr>
          <p:cNvSpPr/>
          <p:nvPr/>
        </p:nvSpPr>
        <p:spPr>
          <a:xfrm>
            <a:off x="2618482" y="2702278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xmlns="" id="{3A150085-1CC6-4C74-B016-AB3F220BC1A2}"/>
              </a:ext>
            </a:extLst>
          </p:cNvPr>
          <p:cNvSpPr/>
          <p:nvPr/>
        </p:nvSpPr>
        <p:spPr>
          <a:xfrm>
            <a:off x="2364597" y="3626355"/>
            <a:ext cx="1440000" cy="720000"/>
          </a:xfrm>
          <a:prstGeom prst="homePlat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추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가을</a:t>
            </a: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xmlns="" id="{91699163-2270-44FF-B63D-9055D7C75087}"/>
              </a:ext>
            </a:extLst>
          </p:cNvPr>
          <p:cNvSpPr/>
          <p:nvPr/>
        </p:nvSpPr>
        <p:spPr>
          <a:xfrm>
            <a:off x="3483946" y="3626355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어느 잎이 내 잎이게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</a:t>
            </a:r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골라내기</a:t>
            </a:r>
            <a:endParaRPr lang="ko-KR" altLang="en-US" sz="2400" b="1" dirty="0">
              <a:solidFill>
                <a:schemeClr val="tx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xmlns="" id="{7750874E-E6AE-472B-9E87-85E193C7EDFE}"/>
              </a:ext>
            </a:extLst>
          </p:cNvPr>
          <p:cNvSpPr/>
          <p:nvPr/>
        </p:nvSpPr>
        <p:spPr>
          <a:xfrm>
            <a:off x="3221672" y="4550432"/>
            <a:ext cx="1440000" cy="720000"/>
          </a:xfrm>
          <a:prstGeom prst="homePlat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동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겨울</a:t>
            </a: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xmlns="" id="{5FA66B97-84EA-4F87-84D8-C5751C270020}"/>
              </a:ext>
            </a:extLst>
          </p:cNvPr>
          <p:cNvSpPr/>
          <p:nvPr/>
        </p:nvSpPr>
        <p:spPr>
          <a:xfrm>
            <a:off x="4341021" y="4550432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순서대로 누르기</a:t>
            </a:r>
          </a:p>
        </p:txBody>
      </p:sp>
    </p:spTree>
    <p:extLst>
      <p:ext uri="{BB962C8B-B14F-4D97-AF65-F5344CB8AC3E}">
        <p14:creationId xmlns:p14="http://schemas.microsoft.com/office/powerpoint/2010/main" val="19651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F3B84B1-AC0A-4A48-83F2-7F65F7E412F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50D9B4-9DBC-4463-908E-1132158A337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앱 소개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xmlns="" id="{EDD295DB-D9DE-4A58-A254-4D9ABF369A4F}"/>
              </a:ext>
            </a:extLst>
          </p:cNvPr>
          <p:cNvSpPr/>
          <p:nvPr/>
        </p:nvSpPr>
        <p:spPr>
          <a:xfrm>
            <a:off x="655739" y="1778201"/>
            <a:ext cx="1440000" cy="720000"/>
          </a:xfrm>
          <a:prstGeom prst="homePlat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a typeface="문체부 쓰기 정체" panose="02030609000101010101" pitchFamily="17" charset="-127"/>
              </a:rPr>
              <a:t>춘</a:t>
            </a:r>
            <a:r>
              <a:rPr lang="en-US" altLang="ko-KR" sz="2400" b="1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b="1" dirty="0">
                <a:ea typeface="문체부 쓰기 정체" panose="02030609000101010101" pitchFamily="17" charset="-127"/>
              </a:rPr>
              <a:t>봄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xmlns="" id="{ED9AF3AB-C98C-4507-B258-877F259C131A}"/>
              </a:ext>
            </a:extLst>
          </p:cNvPr>
          <p:cNvSpPr/>
          <p:nvPr/>
        </p:nvSpPr>
        <p:spPr>
          <a:xfrm>
            <a:off x="1775088" y="1778201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피하기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xmlns="" id="{B53C0E6D-B89B-4BF7-802F-83FC45EB2BEF}"/>
              </a:ext>
            </a:extLst>
          </p:cNvPr>
          <p:cNvSpPr/>
          <p:nvPr/>
        </p:nvSpPr>
        <p:spPr>
          <a:xfrm>
            <a:off x="655739" y="3889650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xmlns="" id="{1830CFBF-D30A-4D8E-8268-03166B23D491}"/>
              </a:ext>
            </a:extLst>
          </p:cNvPr>
          <p:cNvSpPr/>
          <p:nvPr/>
        </p:nvSpPr>
        <p:spPr>
          <a:xfrm>
            <a:off x="1775088" y="3889650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CD1FEB-F818-4F89-8CB5-E16FC2ACFF14}"/>
              </a:ext>
            </a:extLst>
          </p:cNvPr>
          <p:cNvSpPr txBox="1"/>
          <p:nvPr/>
        </p:nvSpPr>
        <p:spPr>
          <a:xfrm>
            <a:off x="1517744" y="2809831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물체가 하나 서 있으면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벚꽃이 날라오는데 그 날라오는 벚꽃들을 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피하면 된다</a:t>
            </a:r>
            <a:r>
              <a:rPr lang="en-US" altLang="ko-KR" dirty="0">
                <a:ea typeface="문체부 쓰기 정체" panose="02030609000101010101" pitchFamily="17" charset="-127"/>
              </a:rPr>
              <a:t>. </a:t>
            </a:r>
            <a:r>
              <a:rPr lang="ko-KR" altLang="en-US" dirty="0">
                <a:ea typeface="문체부 쓰기 정체" panose="02030609000101010101" pitchFamily="17" charset="-127"/>
              </a:rPr>
              <a:t>단말기를 기울이면서 움직이는 방향을 설정할 수 있다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5D863B-BA5E-4629-B3D4-CC5F1EBB5146}"/>
              </a:ext>
            </a:extLst>
          </p:cNvPr>
          <p:cNvSpPr txBox="1"/>
          <p:nvPr/>
        </p:nvSpPr>
        <p:spPr>
          <a:xfrm>
            <a:off x="1657407" y="5000266"/>
            <a:ext cx="72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단말기의 화면을 마구 두드리면서 수영을 하면 된다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F3B84B1-AC0A-4A48-83F2-7F65F7E412F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50D9B4-9DBC-4463-908E-1132158A337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앱 소개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xmlns="" id="{EDD295DB-D9DE-4A58-A254-4D9ABF369A4F}"/>
              </a:ext>
            </a:extLst>
          </p:cNvPr>
          <p:cNvSpPr/>
          <p:nvPr/>
        </p:nvSpPr>
        <p:spPr>
          <a:xfrm>
            <a:off x="655739" y="1778201"/>
            <a:ext cx="1440000" cy="720000"/>
          </a:xfrm>
          <a:prstGeom prst="homePlat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a typeface="문체부 쓰기 정체" panose="02030609000101010101" pitchFamily="17" charset="-127"/>
              </a:rPr>
              <a:t>춘</a:t>
            </a:r>
            <a:r>
              <a:rPr lang="en-US" altLang="ko-KR" sz="2400" b="1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b="1" dirty="0">
                <a:ea typeface="문체부 쓰기 정체" panose="02030609000101010101" pitchFamily="17" charset="-127"/>
              </a:rPr>
              <a:t>봄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xmlns="" id="{ED9AF3AB-C98C-4507-B258-877F259C131A}"/>
              </a:ext>
            </a:extLst>
          </p:cNvPr>
          <p:cNvSpPr/>
          <p:nvPr/>
        </p:nvSpPr>
        <p:spPr>
          <a:xfrm>
            <a:off x="1775088" y="1778201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피하기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xmlns="" id="{3A150085-1CC6-4C74-B016-AB3F220BC1A2}"/>
              </a:ext>
            </a:extLst>
          </p:cNvPr>
          <p:cNvSpPr/>
          <p:nvPr/>
        </p:nvSpPr>
        <p:spPr>
          <a:xfrm>
            <a:off x="655739" y="1778201"/>
            <a:ext cx="1440000" cy="720000"/>
          </a:xfrm>
          <a:prstGeom prst="homePlat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추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가을</a:t>
            </a: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xmlns="" id="{91699163-2270-44FF-B63D-9055D7C75087}"/>
              </a:ext>
            </a:extLst>
          </p:cNvPr>
          <p:cNvSpPr/>
          <p:nvPr/>
        </p:nvSpPr>
        <p:spPr>
          <a:xfrm>
            <a:off x="1775088" y="1778201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어느 잎이 내 잎이게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</a:t>
            </a:r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골라내기</a:t>
            </a:r>
            <a:endParaRPr lang="ko-KR" altLang="en-US" sz="2400" b="1" dirty="0">
              <a:solidFill>
                <a:schemeClr val="tx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xmlns="" id="{06044A46-E728-46AA-BE41-BCF1C8DEA6EA}"/>
              </a:ext>
            </a:extLst>
          </p:cNvPr>
          <p:cNvSpPr/>
          <p:nvPr/>
        </p:nvSpPr>
        <p:spPr>
          <a:xfrm>
            <a:off x="655739" y="3889650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xmlns="" id="{392F424E-C254-410A-BF85-79335D210B73}"/>
              </a:ext>
            </a:extLst>
          </p:cNvPr>
          <p:cNvSpPr/>
          <p:nvPr/>
        </p:nvSpPr>
        <p:spPr>
          <a:xfrm>
            <a:off x="1775088" y="3889650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xmlns="" id="{7750874E-E6AE-472B-9E87-85E193C7EDFE}"/>
              </a:ext>
            </a:extLst>
          </p:cNvPr>
          <p:cNvSpPr/>
          <p:nvPr/>
        </p:nvSpPr>
        <p:spPr>
          <a:xfrm>
            <a:off x="655739" y="3889650"/>
            <a:ext cx="1440000" cy="720000"/>
          </a:xfrm>
          <a:prstGeom prst="homePlat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동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겨울</a:t>
            </a: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xmlns="" id="{5FA66B97-84EA-4F87-84D8-C5751C270020}"/>
              </a:ext>
            </a:extLst>
          </p:cNvPr>
          <p:cNvSpPr/>
          <p:nvPr/>
        </p:nvSpPr>
        <p:spPr>
          <a:xfrm>
            <a:off x="1775088" y="3889650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순서대로 누르기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D7F470-59F7-40CA-B64C-278298ECEB93}"/>
              </a:ext>
            </a:extLst>
          </p:cNvPr>
          <p:cNvSpPr txBox="1"/>
          <p:nvPr/>
        </p:nvSpPr>
        <p:spPr>
          <a:xfrm>
            <a:off x="1517744" y="2809831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화면에서 내려오는 잎을 보고 해당 잎과 동일한 잎을 누르면서 골라내면 된다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006A11-FB8F-4E88-A60D-0607FD5B2B50}"/>
              </a:ext>
            </a:extLst>
          </p:cNvPr>
          <p:cNvSpPr txBox="1"/>
          <p:nvPr/>
        </p:nvSpPr>
        <p:spPr>
          <a:xfrm>
            <a:off x="1657407" y="5000266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겨울철에 목도리를 짜고있는 손과 털실을 형상하여 순서를 지정하고 그 순서에 맞춰서 화면에 나와있는 숫자들을 선택하면 된다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6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ì ëí ì´ë¯¸ì§ ê²ìê²°ê³¼">
            <a:extLst>
              <a:ext uri="{FF2B5EF4-FFF2-40B4-BE49-F238E27FC236}">
                <a16:creationId xmlns:a16="http://schemas.microsoft.com/office/drawing/2014/main" xmlns="" id="{B96FDD59-9786-440C-88E3-90AA6FFE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01" y="1713358"/>
            <a:ext cx="3600000" cy="13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Studioì ëí ì´ë¯¸ì§ ê²ìê²°ê³¼">
            <a:extLst>
              <a:ext uri="{FF2B5EF4-FFF2-40B4-BE49-F238E27FC236}">
                <a16:creationId xmlns:a16="http://schemas.microsoft.com/office/drawing/2014/main" xmlns="" id="{BC162A18-AF9F-42A4-A468-A83246D0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13" y="167679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ì ëí ì´ë¯¸ì§ ê²ìê²°ê³¼">
            <a:extLst>
              <a:ext uri="{FF2B5EF4-FFF2-40B4-BE49-F238E27FC236}">
                <a16:creationId xmlns:a16="http://schemas.microsoft.com/office/drawing/2014/main" xmlns="" id="{1C84F374-25BC-4E9E-8C96-DEF3F980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01" y="3606358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D21BED96-0D10-4E91-9660-101DFA5B612A}"/>
              </a:ext>
            </a:extLst>
          </p:cNvPr>
          <p:cNvSpPr/>
          <p:nvPr/>
        </p:nvSpPr>
        <p:spPr>
          <a:xfrm>
            <a:off x="3547489" y="1322365"/>
            <a:ext cx="8351260" cy="43454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BB52A46-FAA1-43B2-A886-28FF5EE84D34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653061" y="3440239"/>
            <a:ext cx="424568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FD844E35-D384-4C32-ACDC-17DAFA8C5EC1}"/>
              </a:ext>
            </a:extLst>
          </p:cNvPr>
          <p:cNvCxnSpPr>
            <a:cxnSpLocks/>
          </p:cNvCxnSpPr>
          <p:nvPr/>
        </p:nvCxnSpPr>
        <p:spPr>
          <a:xfrm>
            <a:off x="7376225" y="1937522"/>
            <a:ext cx="0" cy="31516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D3BF834-32DE-46E4-8698-02FA34FC9E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t="5260" r="25739" b="19355"/>
          <a:stretch/>
        </p:blipFill>
        <p:spPr>
          <a:xfrm>
            <a:off x="293252" y="2041988"/>
            <a:ext cx="1886159" cy="294273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FD5E166D-D9A4-4146-9D0C-BCF987420B6A}"/>
              </a:ext>
            </a:extLst>
          </p:cNvPr>
          <p:cNvSpPr/>
          <p:nvPr/>
        </p:nvSpPr>
        <p:spPr>
          <a:xfrm>
            <a:off x="1631187" y="3084023"/>
            <a:ext cx="1907916" cy="851369"/>
          </a:xfrm>
          <a:prstGeom prst="rightArrow">
            <a:avLst>
              <a:gd name="adj1" fmla="val 20114"/>
              <a:gd name="adj2" fmla="val 83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앱 구성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BE29072-6FB0-4CB5-98C7-8361C251E9FD}"/>
              </a:ext>
            </a:extLst>
          </p:cNvPr>
          <p:cNvSpPr txBox="1"/>
          <p:nvPr/>
        </p:nvSpPr>
        <p:spPr>
          <a:xfrm>
            <a:off x="7927611" y="5174758"/>
            <a:ext cx="38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자료 저장 도구 </a:t>
            </a:r>
            <a:r>
              <a:rPr lang="ko-KR" altLang="en-US" b="1" dirty="0" err="1">
                <a:ea typeface="문체부 쓰기 정체" panose="02030609000101010101" pitchFamily="17" charset="-127"/>
              </a:rPr>
              <a:t>에스큐엘라이트</a:t>
            </a:r>
            <a:endParaRPr lang="ko-KR" altLang="en-US" b="1" dirty="0">
              <a:ea typeface="문체부 쓰기 정체" panose="02030609000101010101" pitchFamily="17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4E3E7D8-D385-4AB0-A7A7-553981B64BE1}"/>
              </a:ext>
            </a:extLst>
          </p:cNvPr>
          <p:cNvSpPr txBox="1"/>
          <p:nvPr/>
        </p:nvSpPr>
        <p:spPr>
          <a:xfrm>
            <a:off x="3887624" y="5175191"/>
            <a:ext cx="38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기본 도구 안드로이드 스튜디오</a:t>
            </a:r>
            <a:endParaRPr lang="en-US" altLang="ko-KR" b="1" dirty="0">
              <a:ea typeface="문체부 쓰기 정체" panose="02030609000101010101" pitchFamily="17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2E7DBF0-17EC-4C20-9FBF-C66625852EE2}"/>
              </a:ext>
            </a:extLst>
          </p:cNvPr>
          <p:cNvSpPr txBox="1"/>
          <p:nvPr/>
        </p:nvSpPr>
        <p:spPr>
          <a:xfrm>
            <a:off x="8643065" y="3035213"/>
            <a:ext cx="38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개발 도구 유니티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2EA9DBF-8D86-4377-BF57-1DD7A011779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E442530-72B7-49E0-8D31-D7F3E618E0C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기대 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F0211F6-AF0C-4D90-93CC-CC8776E09379}"/>
              </a:ext>
            </a:extLst>
          </p:cNvPr>
          <p:cNvSpPr txBox="1"/>
          <p:nvPr/>
        </p:nvSpPr>
        <p:spPr>
          <a:xfrm>
            <a:off x="2495999" y="2274838"/>
            <a:ext cx="72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집중력이 요구되는 게임에 대한민국 정서를 입혀서 사람들에게 집중력 향상의 효과를 낼 뿐만 아니라</a:t>
            </a:r>
            <a:r>
              <a:rPr lang="en-US" altLang="ko-KR" dirty="0">
                <a:ea typeface="문체부 쓰기 정체" panose="02030609000101010101" pitchFamily="17" charset="-127"/>
              </a:rPr>
              <a:t>, 4</a:t>
            </a:r>
            <a:r>
              <a:rPr lang="ko-KR" altLang="en-US" dirty="0">
                <a:ea typeface="문체부 쓰기 정체" panose="02030609000101010101" pitchFamily="17" charset="-127"/>
              </a:rPr>
              <a:t>계절이 뚜렷한 대한민국의 아름다움에 대해 다시 한번 느껴볼 수 있을 것이다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또한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게임 제작이 잘 된다면 광고를 삽입하여 경제적인 이득을 취할 수도 있다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집중력을 살려 즐겁게 게임하여 흥겨운 시간을 </a:t>
            </a:r>
            <a:r>
              <a:rPr lang="ko-KR" altLang="en-US" dirty="0" err="1">
                <a:ea typeface="문체부 쓰기 정체" panose="02030609000101010101" pitchFamily="17" charset="-127"/>
              </a:rPr>
              <a:t>보내볼까요</a:t>
            </a:r>
            <a:r>
              <a:rPr lang="en-US" altLang="ko-KR" dirty="0">
                <a:ea typeface="문체부 쓰기 정체" panose="02030609000101010101" pitchFamily="17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273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301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문체부 쓰기 정체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LeeJoo-Young</dc:creator>
  <cp:lastModifiedBy>baisc</cp:lastModifiedBy>
  <cp:revision>35</cp:revision>
  <dcterms:created xsi:type="dcterms:W3CDTF">2018-11-24T12:34:48Z</dcterms:created>
  <dcterms:modified xsi:type="dcterms:W3CDTF">2018-12-08T15:07:59Z</dcterms:modified>
</cp:coreProperties>
</file>