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  <p:sldId id="261" r:id="rId5"/>
    <p:sldId id="264" r:id="rId6"/>
    <p:sldId id="256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5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CC9900"/>
    <a:srgbClr val="FF3300"/>
    <a:srgbClr val="FF99FF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5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AE52B2-ACC9-47A2-B142-6223F0EF3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D98CB9E-EE49-4C46-B298-AFE453179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A8799D4-4C9E-46F7-9D5C-79D0CD93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95C6-894C-48FB-8AD8-080A4C89B619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8094E6B-CF18-465B-9727-A3536BF28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9983EC1-A1E7-48BA-82E4-3F5F6FF7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74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2518459-2984-4072-BCA3-88360F1C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939361F-DDA3-467C-9AA6-88841A6A3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8918E7B-6431-450E-A442-228F4C25C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95C6-894C-48FB-8AD8-080A4C89B619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58BE6E3-AF20-4C64-AD7C-34451C807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4485ABA-399D-4D04-8A15-448B2763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9118D070-39E5-493B-A253-11F706654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97CA1E1-9BEA-4037-9153-C0866A220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0929BA4-2695-473A-8F1F-E723BC54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95C6-894C-48FB-8AD8-080A4C89B619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DF9C044-E7D3-4276-8DD4-94F30FF7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D457ABC-9E48-4829-8834-25F1406E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70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1FC6444-9CD6-4460-A979-740BAA81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409F288-B69F-40BB-9789-6B13C23D1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E5F4DC-11A0-4CE6-B79A-C789A054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95C6-894C-48FB-8AD8-080A4C89B619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D2B2760-5EAF-4B51-83BB-308C1D9A9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208FE58-2B59-4FAB-B616-FC5197012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5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1101DAF-4558-452C-AB51-4A6AC278B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85DCF3-FD9F-4F03-8E4D-BB96B2A51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3E63EA5-F11C-4FDF-AC21-9B4BAD15A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95C6-894C-48FB-8AD8-080A4C89B619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B4F2232-F567-47F7-B203-8AC8E929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C1C1886-E310-42A1-AB75-729CC7D89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25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5CED992-82E0-4589-9930-FE834AA65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163A99C-812A-4E9C-A0F0-8F40E9D80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79ECF36-E872-4EDA-A5D1-ECB2EE92F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34858E6-542D-4D25-9293-40B6D7BE9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95C6-894C-48FB-8AD8-080A4C89B619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7238359-1B47-4BCF-8C4A-A7B9A0A9C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70B69F7-25A9-47BB-B82C-B601796E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18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89A581-D7CF-4200-A879-E5398F56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EB0CB9C-6F59-432E-850A-3FD7DF3A0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607DE7B-D957-4C31-9511-9027D164F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79F97F1-30E1-45AE-9D7E-B205B78DA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9CF372C-FD3A-4BC2-A1FF-3B4A0289B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CB575C4D-8739-4301-98EA-53EE05287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95C6-894C-48FB-8AD8-080A4C89B619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5EE3A03C-9A20-4E72-9E3F-42378E24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E4EAF61-E31F-479C-9B69-FA067B8B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94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403408-C993-4CB5-8502-0375F68E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C5138D90-E2A2-434C-AAA3-8C281C553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95C6-894C-48FB-8AD8-080A4C89B619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E34028A-F94A-458C-9DE4-74A8751A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91009B7-365C-4424-A120-2861CEDC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72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86F0232D-233F-448A-8B80-FD679757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95C6-894C-48FB-8AD8-080A4C89B619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F9FDD00C-0047-423C-AC50-4E85995B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B943E80-2F7C-4882-A461-A39B1A438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85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A154B02-1D76-4B5A-9F9B-7D15E09C9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A35C627-2C6F-4EF1-B8F4-D1083A619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644B768-8E79-4918-91D5-DD55E7F12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BE88AF6-687E-42BE-BFDE-DA1653F13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95C6-894C-48FB-8AD8-080A4C89B619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1D5E460-CACF-420A-8B5F-BC72BE85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1D248B7-56B3-40C6-B882-A8E5EE52A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84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D607BD6-836F-4478-9036-8AA5EFB35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B0BAAA6-3363-4C0A-BA3B-60AE4EAFA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74F4DDC-05A7-479C-A1CC-010D3C387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AF6A990-549D-4F8B-8F3F-E8550B01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95C6-894C-48FB-8AD8-080A4C89B619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78E91CE-F5D2-4580-A2E3-CB2D2846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BE019EF-7470-4D45-BBC6-364F995F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37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0DA0F5C5-A966-4700-987C-4CD4E2321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9F27B79-FEF2-4202-9886-53DD1A708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58AD3C8-5D4C-47FC-B54D-23CBBF7AC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A95C6-894C-48FB-8AD8-080A4C89B619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C58B383-445A-43A7-90D4-6D3E9BB14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D6A63DB-93E2-45BD-9C95-9A64D8CBA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67CBA-24EB-4525-8F35-D49F2D01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73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myabcc17/COMP328-Team4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>
            <a:extLst>
              <a:ext uri="{FF2B5EF4-FFF2-40B4-BE49-F238E27FC236}">
                <a16:creationId xmlns:a16="http://schemas.microsoft.com/office/drawing/2014/main" xmlns="" id="{E3BA5AD7-696C-4E5E-895A-E4FF4680D964}"/>
              </a:ext>
            </a:extLst>
          </p:cNvPr>
          <p:cNvSpPr/>
          <p:nvPr/>
        </p:nvSpPr>
        <p:spPr>
          <a:xfrm>
            <a:off x="0" y="5778000"/>
            <a:ext cx="1080000" cy="1080000"/>
          </a:xfrm>
          <a:prstGeom prst="rtTriangle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xmlns="" id="{08958850-2F5E-4C2E-97BC-EAA533F29381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xmlns="" id="{FF8AB657-E2AE-49D2-8709-FB7AD1330403}"/>
              </a:ext>
            </a:extLst>
          </p:cNvPr>
          <p:cNvSpPr/>
          <p:nvPr/>
        </p:nvSpPr>
        <p:spPr>
          <a:xfrm rot="10800000">
            <a:off x="11112000" y="0"/>
            <a:ext cx="1080000" cy="1080000"/>
          </a:xfrm>
          <a:prstGeom prst="rtTriangl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xmlns="" id="{25A49F48-DB6F-4D07-9DE0-0AD05CD76C1E}"/>
              </a:ext>
            </a:extLst>
          </p:cNvPr>
          <p:cNvSpPr/>
          <p:nvPr/>
        </p:nvSpPr>
        <p:spPr>
          <a:xfrm rot="16200000">
            <a:off x="11112000" y="5778000"/>
            <a:ext cx="1080000" cy="1080000"/>
          </a:xfrm>
          <a:prstGeom prst="rtTriangl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76101FBC-7CB8-4F2F-AE2A-9A24E12E1231}"/>
              </a:ext>
            </a:extLst>
          </p:cNvPr>
          <p:cNvCxnSpPr/>
          <p:nvPr/>
        </p:nvCxnSpPr>
        <p:spPr>
          <a:xfrm>
            <a:off x="655739" y="6342077"/>
            <a:ext cx="108805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758F27DB-DBF7-4621-9D20-03E6AA353813}"/>
              </a:ext>
            </a:extLst>
          </p:cNvPr>
          <p:cNvGrpSpPr/>
          <p:nvPr/>
        </p:nvGrpSpPr>
        <p:grpSpPr>
          <a:xfrm>
            <a:off x="1691228" y="1080000"/>
            <a:ext cx="7007618" cy="4218568"/>
            <a:chOff x="1691228" y="1080000"/>
            <a:chExt cx="7007618" cy="421856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xmlns="" id="{C5314A7E-6EA2-4DDF-9DF0-57216FB972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08" r="24271" b="14251"/>
            <a:stretch/>
          </p:blipFill>
          <p:spPr>
            <a:xfrm rot="16200000">
              <a:off x="3085753" y="-314525"/>
              <a:ext cx="4218568" cy="700761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9A1FE4A7-D1AF-4F1D-8A44-5D40D0B741D8}"/>
                </a:ext>
              </a:extLst>
            </p:cNvPr>
            <p:cNvSpPr txBox="1"/>
            <p:nvPr/>
          </p:nvSpPr>
          <p:spPr>
            <a:xfrm>
              <a:off x="3125490" y="1415561"/>
              <a:ext cx="4031214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Georgia" panose="02040502050405020303" pitchFamily="18" charset="0"/>
                  <a:ea typeface="문체부 쓰기 정체" panose="02030609000101010101" pitchFamily="17" charset="-127"/>
                </a:rPr>
                <a:t>모바일</a:t>
              </a:r>
              <a:endParaRPr lang="en-US" altLang="ko-KR" sz="3600" b="1" dirty="0">
                <a:latin typeface="Georgia" panose="02040502050405020303" pitchFamily="18" charset="0"/>
                <a:ea typeface="문체부 쓰기 정체" panose="02030609000101010101" pitchFamily="17" charset="-127"/>
              </a:endParaRPr>
            </a:p>
            <a:p>
              <a:r>
                <a:rPr lang="ko-KR" altLang="en-US" sz="3600" b="1" dirty="0">
                  <a:latin typeface="Georgia" panose="02040502050405020303" pitchFamily="18" charset="0"/>
                  <a:ea typeface="문체부 쓰기 정체" panose="02030609000101010101" pitchFamily="17" charset="-127"/>
                </a:rPr>
                <a:t>어플리케이션</a:t>
              </a:r>
              <a:endParaRPr lang="en-US" altLang="ko-KR" sz="3600" b="1" dirty="0">
                <a:latin typeface="Georgia" panose="02040502050405020303" pitchFamily="18" charset="0"/>
                <a:ea typeface="문체부 쓰기 정체" panose="02030609000101010101" pitchFamily="17" charset="-127"/>
              </a:endParaRPr>
            </a:p>
            <a:p>
              <a:r>
                <a:rPr lang="ko-KR" altLang="en-US" sz="3600" b="1" dirty="0">
                  <a:latin typeface="Georgia" panose="02040502050405020303" pitchFamily="18" charset="0"/>
                  <a:ea typeface="문체부 쓰기 정체" panose="02030609000101010101" pitchFamily="17" charset="-127"/>
                </a:rPr>
                <a:t>프로그래밍</a:t>
              </a:r>
              <a:endParaRPr lang="en-US" altLang="ko-KR" sz="3600" b="1" dirty="0">
                <a:latin typeface="Georgia" panose="02040502050405020303" pitchFamily="18" charset="0"/>
                <a:ea typeface="문체부 쓰기 정체" panose="02030609000101010101" pitchFamily="17" charset="-127"/>
              </a:endParaRPr>
            </a:p>
            <a:p>
              <a:endParaRPr lang="en-US" altLang="ko-KR" sz="3600" b="1" dirty="0">
                <a:latin typeface="Georgia" panose="02040502050405020303" pitchFamily="18" charset="0"/>
                <a:ea typeface="문체부 쓰기 정체" panose="02030609000101010101" pitchFamily="17" charset="-127"/>
              </a:endParaRPr>
            </a:p>
            <a:p>
              <a:r>
                <a:rPr lang="ko-KR" altLang="en-US" sz="3600" b="1" dirty="0">
                  <a:latin typeface="Georgia" panose="02040502050405020303" pitchFamily="18" charset="0"/>
                  <a:ea typeface="문체부 쓰기 정체" panose="02030609000101010101" pitchFamily="17" charset="-127"/>
                </a:rPr>
                <a:t>기말</a:t>
              </a:r>
              <a:endParaRPr lang="en-US" altLang="ko-KR" sz="3600" b="1" dirty="0">
                <a:latin typeface="Georgia" panose="02040502050405020303" pitchFamily="18" charset="0"/>
                <a:ea typeface="문체부 쓰기 정체" panose="02030609000101010101" pitchFamily="17" charset="-127"/>
              </a:endParaRPr>
            </a:p>
            <a:p>
              <a:r>
                <a:rPr lang="ko-KR" altLang="en-US" sz="3600" b="1" dirty="0" smtClean="0">
                  <a:latin typeface="Georgia" panose="02040502050405020303" pitchFamily="18" charset="0"/>
                  <a:ea typeface="문체부 쓰기 정체" panose="02030609000101010101" pitchFamily="17" charset="-127"/>
                </a:rPr>
                <a:t>프로젝트</a:t>
              </a:r>
              <a:r>
                <a:rPr lang="en-US" altLang="ko-KR" sz="3600" b="1" dirty="0">
                  <a:latin typeface="Georgia" panose="02040502050405020303" pitchFamily="18" charset="0"/>
                  <a:ea typeface="문체부 쓰기 정체" panose="02030609000101010101" pitchFamily="17" charset="-127"/>
                </a:rPr>
                <a:t> </a:t>
              </a:r>
              <a:r>
                <a:rPr lang="ko-KR" altLang="en-US" sz="3600" b="1" dirty="0" smtClean="0">
                  <a:latin typeface="Georgia" panose="02040502050405020303" pitchFamily="18" charset="0"/>
                  <a:ea typeface="문체부 쓰기 정체" panose="02030609000101010101" pitchFamily="17" charset="-127"/>
                </a:rPr>
                <a:t>중간보고</a:t>
              </a:r>
              <a:endParaRPr lang="en-US" altLang="ko-KR" sz="3600" b="1" dirty="0" smtClean="0">
                <a:latin typeface="Georgia" panose="02040502050405020303" pitchFamily="18" charset="0"/>
                <a:ea typeface="문체부 쓰기 정체" panose="02030609000101010101" pitchFamily="17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F8CEC61-EB87-483B-B291-FD17642E47F5}"/>
              </a:ext>
            </a:extLst>
          </p:cNvPr>
          <p:cNvSpPr txBox="1"/>
          <p:nvPr/>
        </p:nvSpPr>
        <p:spPr>
          <a:xfrm>
            <a:off x="9194334" y="3746674"/>
            <a:ext cx="23419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문체부 쓰기 정체" panose="02030609000101010101" pitchFamily="17" charset="-127"/>
              </a:rPr>
              <a:t>005(</a:t>
            </a:r>
            <a:r>
              <a:rPr lang="ko-KR" altLang="en-US" dirty="0">
                <a:ea typeface="문체부 쓰기 정체" panose="02030609000101010101" pitchFamily="17" charset="-127"/>
              </a:rPr>
              <a:t>금요일 </a:t>
            </a:r>
            <a:r>
              <a:rPr lang="en-US" altLang="ko-KR" dirty="0">
                <a:ea typeface="문체부 쓰기 정체" panose="02030609000101010101" pitchFamily="17" charset="-127"/>
              </a:rPr>
              <a:t>6A) 4</a:t>
            </a:r>
            <a:r>
              <a:rPr lang="ko-KR" altLang="en-US" dirty="0">
                <a:ea typeface="문체부 쓰기 정체" panose="02030609000101010101" pitchFamily="17" charset="-127"/>
              </a:rPr>
              <a:t>조</a:t>
            </a:r>
            <a:endParaRPr lang="en-US" altLang="ko-KR" dirty="0">
              <a:ea typeface="문체부 쓰기 정체" panose="02030609000101010101" pitchFamily="17" charset="-127"/>
            </a:endParaRPr>
          </a:p>
          <a:p>
            <a:endParaRPr lang="en-US" altLang="ko-KR" dirty="0">
              <a:ea typeface="문체부 쓰기 정체" panose="02030609000101010101" pitchFamily="17" charset="-127"/>
            </a:endParaRPr>
          </a:p>
          <a:p>
            <a:r>
              <a:rPr lang="en-US" altLang="ko-KR" dirty="0">
                <a:ea typeface="문체부 쓰기 정체" panose="02030609000101010101" pitchFamily="17" charset="-127"/>
              </a:rPr>
              <a:t>2013105021 </a:t>
            </a:r>
            <a:r>
              <a:rPr lang="ko-KR" altLang="en-US" dirty="0">
                <a:ea typeface="문체부 쓰기 정체" panose="02030609000101010101" pitchFamily="17" charset="-127"/>
              </a:rPr>
              <a:t>김재성</a:t>
            </a:r>
            <a:endParaRPr lang="en-US" altLang="ko-KR" dirty="0">
              <a:ea typeface="문체부 쓰기 정체" panose="02030609000101010101" pitchFamily="17" charset="-127"/>
            </a:endParaRPr>
          </a:p>
          <a:p>
            <a:r>
              <a:rPr lang="en-US" altLang="ko-KR" dirty="0">
                <a:ea typeface="문체부 쓰기 정체" panose="02030609000101010101" pitchFamily="17" charset="-127"/>
              </a:rPr>
              <a:t>2014105008 </a:t>
            </a:r>
            <a:r>
              <a:rPr lang="ko-KR" altLang="en-US" dirty="0">
                <a:ea typeface="문체부 쓰기 정체" panose="02030609000101010101" pitchFamily="17" charset="-127"/>
              </a:rPr>
              <a:t>김근수</a:t>
            </a:r>
            <a:endParaRPr lang="en-US" altLang="ko-KR" dirty="0">
              <a:ea typeface="문체부 쓰기 정체" panose="02030609000101010101" pitchFamily="17" charset="-127"/>
            </a:endParaRPr>
          </a:p>
          <a:p>
            <a:r>
              <a:rPr lang="en-US" altLang="ko-KR" dirty="0">
                <a:ea typeface="문체부 쓰기 정체" panose="02030609000101010101" pitchFamily="17" charset="-127"/>
              </a:rPr>
              <a:t>2014105022 </a:t>
            </a:r>
            <a:r>
              <a:rPr lang="ko-KR" altLang="en-US" dirty="0">
                <a:ea typeface="문체부 쓰기 정체" panose="02030609000101010101" pitchFamily="17" charset="-127"/>
              </a:rPr>
              <a:t>김완기</a:t>
            </a:r>
            <a:endParaRPr lang="en-US" altLang="ko-KR" dirty="0">
              <a:ea typeface="문체부 쓰기 정체" panose="02030609000101010101" pitchFamily="17" charset="-127"/>
            </a:endParaRPr>
          </a:p>
          <a:p>
            <a:r>
              <a:rPr lang="en-US" altLang="ko-KR" dirty="0">
                <a:ea typeface="문체부 쓰기 정체" panose="02030609000101010101" pitchFamily="17" charset="-127"/>
              </a:rPr>
              <a:t>2014105075 </a:t>
            </a:r>
            <a:r>
              <a:rPr lang="ko-KR" altLang="en-US" dirty="0">
                <a:ea typeface="문체부 쓰기 정체" panose="02030609000101010101" pitchFamily="17" charset="-127"/>
              </a:rPr>
              <a:t>이지원</a:t>
            </a:r>
            <a:endParaRPr lang="en-US" altLang="ko-KR" dirty="0">
              <a:ea typeface="문체부 쓰기 정체" panose="02030609000101010101" pitchFamily="17" charset="-127"/>
            </a:endParaRPr>
          </a:p>
          <a:p>
            <a:r>
              <a:rPr lang="en-US" altLang="ko-KR" dirty="0">
                <a:ea typeface="문체부 쓰기 정체" panose="02030609000101010101" pitchFamily="17" charset="-127"/>
              </a:rPr>
              <a:t>2014105081 </a:t>
            </a:r>
            <a:r>
              <a:rPr lang="ko-KR" altLang="en-US" dirty="0" err="1">
                <a:ea typeface="문체부 쓰기 정체" panose="02030609000101010101" pitchFamily="17" charset="-127"/>
              </a:rPr>
              <a:t>전우혁</a:t>
            </a:r>
            <a:endParaRPr lang="ko-KR" altLang="en-US" dirty="0">
              <a:ea typeface="문체부 쓰기 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3842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493ACD50-71AA-40E6-BFBF-040444FE2A2F}"/>
              </a:ext>
            </a:extLst>
          </p:cNvPr>
          <p:cNvSpPr/>
          <p:nvPr/>
        </p:nvSpPr>
        <p:spPr>
          <a:xfrm>
            <a:off x="1337744" y="633576"/>
            <a:ext cx="180000" cy="180000"/>
          </a:xfrm>
          <a:prstGeom prst="ellipse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C46142F-D8BD-4BDF-A99B-978D16327DFA}"/>
              </a:ext>
            </a:extLst>
          </p:cNvPr>
          <p:cNvSpPr txBox="1"/>
          <p:nvPr/>
        </p:nvSpPr>
        <p:spPr>
          <a:xfrm>
            <a:off x="1657407" y="446631"/>
            <a:ext cx="573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ea typeface="문체부 쓰기 정체" panose="02030609000101010101" pitchFamily="17" charset="-127"/>
              </a:rPr>
              <a:t>개인 </a:t>
            </a:r>
            <a:r>
              <a:rPr lang="ko-KR" altLang="en-US" sz="2800" b="1" dirty="0" err="1" smtClean="0">
                <a:ea typeface="문체부 쓰기 정체" panose="02030609000101010101" pitchFamily="17" charset="-127"/>
              </a:rPr>
              <a:t>기획안</a:t>
            </a:r>
            <a:endParaRPr lang="ko-KR" altLang="en-US" sz="2800" b="1" dirty="0">
              <a:ea typeface="문체부 쓰기 정체" panose="02030609000101010101" pitchFamily="17" charset="-127"/>
            </a:endParaRPr>
          </a:p>
        </p:txBody>
      </p:sp>
      <p:sp>
        <p:nvSpPr>
          <p:cNvPr id="44" name="직각 삼각형 43">
            <a:extLst>
              <a:ext uri="{FF2B5EF4-FFF2-40B4-BE49-F238E27FC236}">
                <a16:creationId xmlns:a16="http://schemas.microsoft.com/office/drawing/2014/main" xmlns="" id="{406AF289-039C-4EAC-845E-14F2EF4114D1}"/>
              </a:ext>
            </a:extLst>
          </p:cNvPr>
          <p:cNvSpPr/>
          <p:nvPr/>
        </p:nvSpPr>
        <p:spPr>
          <a:xfrm>
            <a:off x="0" y="5778000"/>
            <a:ext cx="1080000" cy="1080000"/>
          </a:xfrm>
          <a:prstGeom prst="rtTriangle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각 삼각형 44">
            <a:extLst>
              <a:ext uri="{FF2B5EF4-FFF2-40B4-BE49-F238E27FC236}">
                <a16:creationId xmlns:a16="http://schemas.microsoft.com/office/drawing/2014/main" xmlns="" id="{3C46BA90-4942-47EC-8A7E-B5C318287928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>
            <a:extLst>
              <a:ext uri="{FF2B5EF4-FFF2-40B4-BE49-F238E27FC236}">
                <a16:creationId xmlns:a16="http://schemas.microsoft.com/office/drawing/2014/main" xmlns="" id="{9D7902C9-DCCD-4C0D-B24C-6E99B575B421}"/>
              </a:ext>
            </a:extLst>
          </p:cNvPr>
          <p:cNvSpPr/>
          <p:nvPr/>
        </p:nvSpPr>
        <p:spPr>
          <a:xfrm rot="10800000">
            <a:off x="11112000" y="0"/>
            <a:ext cx="1080000" cy="1080000"/>
          </a:xfrm>
          <a:prstGeom prst="rtTriangl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각 삼각형 46">
            <a:extLst>
              <a:ext uri="{FF2B5EF4-FFF2-40B4-BE49-F238E27FC236}">
                <a16:creationId xmlns:a16="http://schemas.microsoft.com/office/drawing/2014/main" xmlns="" id="{40519E33-E2E2-402A-B04D-332CBFE863B1}"/>
              </a:ext>
            </a:extLst>
          </p:cNvPr>
          <p:cNvSpPr/>
          <p:nvPr/>
        </p:nvSpPr>
        <p:spPr>
          <a:xfrm rot="16200000">
            <a:off x="11112000" y="5778000"/>
            <a:ext cx="1080000" cy="1080000"/>
          </a:xfrm>
          <a:prstGeom prst="rtTriangl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E60BD9DD-7B53-4D5C-B965-F072869E6D3B}"/>
              </a:ext>
            </a:extLst>
          </p:cNvPr>
          <p:cNvCxnSpPr/>
          <p:nvPr/>
        </p:nvCxnSpPr>
        <p:spPr>
          <a:xfrm>
            <a:off x="655739" y="6342077"/>
            <a:ext cx="108805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>
            <a:spLocks/>
          </p:cNvSpPr>
          <p:nvPr/>
        </p:nvSpPr>
        <p:spPr>
          <a:xfrm>
            <a:off x="1337945" y="633730"/>
            <a:ext cx="180340" cy="180340"/>
          </a:xfrm>
          <a:prstGeom prst="ellipse">
            <a:avLst/>
          </a:prstGeom>
          <a:solidFill>
            <a:srgbClr val="CC99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1" name="화살표: 오각형 23"/>
          <p:cNvSpPr>
            <a:spLocks/>
          </p:cNvSpPr>
          <p:nvPr/>
        </p:nvSpPr>
        <p:spPr>
          <a:xfrm>
            <a:off x="655955" y="1395730"/>
            <a:ext cx="1440815" cy="720725"/>
          </a:xfrm>
          <a:prstGeom prst="homePlate">
            <a:avLst/>
          </a:prstGeom>
          <a:solidFill>
            <a:srgbClr val="CC99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문체부 쓰기 정체" charset="0"/>
                <a:ea typeface="문체부 쓰기 정체" charset="0"/>
              </a:rPr>
              <a:t>추</a:t>
            </a: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..</a:t>
            </a:r>
            <a:r>
              <a:rPr lang="en-US" altLang="ko-KR" sz="2400" b="0" strike="noStrike" cap="none" dirty="0" smtClean="0">
                <a:latin typeface="문체부 쓰기 정체" charset="0"/>
                <a:ea typeface="문체부 쓰기 정체" charset="0"/>
              </a:rPr>
              <a:t>가을</a:t>
            </a:r>
            <a:endParaRPr lang="ko-KR" altLang="en-US" sz="2400" b="0" strike="noStrike" cap="none" dirty="0" smtClean="0">
              <a:latin typeface="문체부 쓰기 정체" charset="0"/>
              <a:ea typeface="문체부 쓰기 정체" charset="0"/>
            </a:endParaRPr>
          </a:p>
        </p:txBody>
      </p:sp>
      <p:sp>
        <p:nvSpPr>
          <p:cNvPr id="12" name="화살표: 갈매기형 수장 24"/>
          <p:cNvSpPr>
            <a:spLocks/>
          </p:cNvSpPr>
          <p:nvPr/>
        </p:nvSpPr>
        <p:spPr>
          <a:xfrm>
            <a:off x="1774825" y="1395730"/>
            <a:ext cx="7200900" cy="720725"/>
          </a:xfrm>
          <a:prstGeom prst="chevron">
            <a:avLst/>
          </a:prstGeom>
          <a:solidFill>
            <a:srgbClr val="FFFFFF"/>
          </a:solidFill>
          <a:ln w="12700" cap="flat" cmpd="sng">
            <a:solidFill>
              <a:srgbClr val="CC99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smtClean="0">
                <a:solidFill>
                  <a:schemeClr val="tx1"/>
                </a:solidFill>
                <a:latin typeface="문체부 쓰기 정체" charset="0"/>
                <a:ea typeface="문체부 쓰기 정체" charset="0"/>
              </a:rPr>
              <a:t>어느</a:t>
            </a:r>
            <a:r>
              <a:rPr lang="en-US" altLang="ko-KR" sz="2400" b="1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400" b="1" strike="noStrike" cap="none" dirty="0" smtClean="0">
                <a:solidFill>
                  <a:schemeClr val="tx1"/>
                </a:solidFill>
                <a:latin typeface="문체부 쓰기 정체" charset="0"/>
                <a:ea typeface="문체부 쓰기 정체" charset="0"/>
              </a:rPr>
              <a:t>잎이</a:t>
            </a:r>
            <a:r>
              <a:rPr lang="en-US" altLang="ko-KR" sz="2400" b="1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400" b="1" strike="noStrike" cap="none" dirty="0" smtClean="0">
                <a:solidFill>
                  <a:schemeClr val="tx1"/>
                </a:solidFill>
                <a:latin typeface="문체부 쓰기 정체" charset="0"/>
                <a:ea typeface="문체부 쓰기 정체" charset="0"/>
              </a:rPr>
              <a:t>내</a:t>
            </a:r>
            <a:r>
              <a:rPr lang="en-US" altLang="ko-KR" sz="2400" b="1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400" b="1" strike="noStrike" cap="none" dirty="0" smtClean="0">
                <a:solidFill>
                  <a:schemeClr val="tx1"/>
                </a:solidFill>
                <a:latin typeface="문체부 쓰기 정체" charset="0"/>
                <a:ea typeface="문체부 쓰기 정체" charset="0"/>
              </a:rPr>
              <a:t>잎이게</a:t>
            </a:r>
            <a:r>
              <a:rPr lang="en-US" altLang="ko-KR" sz="2400" b="1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: </a:t>
            </a:r>
            <a:r>
              <a:rPr lang="en-US" altLang="ko-KR" sz="2400" b="1" strike="noStrike" cap="none" dirty="0" smtClean="0">
                <a:solidFill>
                  <a:schemeClr val="tx1"/>
                </a:solidFill>
                <a:latin typeface="문체부 쓰기 정체" charset="0"/>
                <a:ea typeface="문체부 쓰기 정체" charset="0"/>
              </a:rPr>
              <a:t>물체</a:t>
            </a:r>
            <a:r>
              <a:rPr lang="en-US" altLang="ko-KR" sz="2400" b="1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400" b="1" strike="noStrike" cap="none" dirty="0" smtClean="0">
                <a:solidFill>
                  <a:schemeClr val="tx1"/>
                </a:solidFill>
                <a:latin typeface="문체부 쓰기 정체" charset="0"/>
                <a:ea typeface="문체부 쓰기 정체" charset="0"/>
              </a:rPr>
              <a:t>골라내기</a:t>
            </a:r>
            <a:endParaRPr lang="ko-KR" altLang="en-US" sz="2400" b="1" strike="noStrike" cap="none" dirty="0" smtClean="0">
              <a:solidFill>
                <a:schemeClr val="tx1"/>
              </a:solidFill>
              <a:latin typeface="문체부 쓰기 정체" charset="0"/>
              <a:ea typeface="문체부 쓰기 정체" charset="0"/>
            </a:endParaRPr>
          </a:p>
        </p:txBody>
      </p:sp>
      <p:sp>
        <p:nvSpPr>
          <p:cNvPr id="13" name="텍스트 상자 25"/>
          <p:cNvSpPr txBox="1">
            <a:spLocks/>
          </p:cNvSpPr>
          <p:nvPr/>
        </p:nvSpPr>
        <p:spPr>
          <a:xfrm>
            <a:off x="1376045" y="2270125"/>
            <a:ext cx="9591675" cy="41503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문체부 쓰기 정체" charset="0"/>
                <a:ea typeface="문체부 쓰기 정체" charset="0"/>
              </a:rPr>
              <a:t>게임</a:t>
            </a: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sz="2400" b="0" strike="noStrike" cap="none" dirty="0" smtClean="0">
                <a:latin typeface="문체부 쓰기 정체" charset="0"/>
                <a:ea typeface="문체부 쓰기 정체" charset="0"/>
              </a:rPr>
              <a:t>진행</a:t>
            </a:r>
            <a:endParaRPr lang="ko-KR" altLang="en-US" sz="2400" b="0" strike="noStrike" cap="none" dirty="0" smtClean="0">
              <a:latin typeface="문체부 쓰기 정체" charset="0"/>
              <a:ea typeface="문체부 쓰기 정체" charset="0"/>
            </a:endParaRPr>
          </a:p>
          <a:p>
            <a:pPr marL="342900" indent="-3429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400" b="0" strike="noStrike" cap="none" dirty="0" smtClean="0">
                <a:latin typeface="문체부 쓰기 정체" charset="0"/>
                <a:ea typeface="문체부 쓰기 정체" charset="0"/>
              </a:rPr>
              <a:t>가로모드로 위쪽에서 가을을 상징하는 잎들이 가운데에서 일렬로 내려옴</a:t>
            </a:r>
            <a:endParaRPr lang="ko-KR" altLang="en-US" sz="2400" b="0" strike="noStrike" cap="none" dirty="0" smtClean="0">
              <a:latin typeface="문체부 쓰기 정체" charset="0"/>
              <a:ea typeface="문체부 쓰기 정체" charset="0"/>
            </a:endParaRPr>
          </a:p>
          <a:p>
            <a:pPr marL="342900" indent="-3429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altLang="ko-KR" sz="2400" b="0" strike="noStrike" cap="none" dirty="0" smtClean="0">
                <a:latin typeface="문체부 쓰기 정체" charset="0"/>
                <a:ea typeface="문체부 쓰기 정체" charset="0"/>
              </a:rPr>
              <a:t>첫 </a:t>
            </a:r>
            <a:r>
              <a:rPr lang="en-US" altLang="ko-KR" sz="2400" b="0" strike="noStrike" cap="none" dirty="0" err="1" smtClean="0">
                <a:latin typeface="문체부 쓰기 정체" charset="0"/>
                <a:ea typeface="문체부 쓰기 정체" charset="0"/>
              </a:rPr>
              <a:t>단계에서는</a:t>
            </a:r>
            <a:r>
              <a:rPr lang="en-US" altLang="ko-KR" sz="2400" b="0" strike="noStrike" cap="none" dirty="0" smtClean="0">
                <a:latin typeface="문체부 쓰기 정체" charset="0"/>
                <a:ea typeface="문체부 쓰기 정체" charset="0"/>
              </a:rPr>
              <a:t> </a:t>
            </a:r>
            <a:r>
              <a:rPr lang="ko-KR" altLang="en-US" sz="2400" dirty="0" smtClean="0">
                <a:latin typeface="문체부 쓰기 정체" charset="0"/>
                <a:ea typeface="문체부 쓰기 정체" charset="0"/>
              </a:rPr>
              <a:t>한 </a:t>
            </a:r>
            <a:r>
              <a:rPr lang="en-US" altLang="ko-KR" sz="2400" b="0" strike="noStrike" cap="none" dirty="0" err="1" smtClean="0">
                <a:latin typeface="문체부 쓰기 정체" charset="0"/>
                <a:ea typeface="문체부 쓰기 정체" charset="0"/>
              </a:rPr>
              <a:t>개의</a:t>
            </a:r>
            <a:r>
              <a:rPr lang="en-US" altLang="ko-KR" sz="2400" b="0" strike="noStrike" cap="none" dirty="0" smtClean="0">
                <a:latin typeface="문체부 쓰기 정체" charset="0"/>
                <a:ea typeface="문체부 쓰기 정체" charset="0"/>
              </a:rPr>
              <a:t> 버튼이 좌우로 있으며 맨 앞쪽에 있는 잎들과 같은 모양의 버튼을 누르며왼쪽과 오른쪽으로 나뭇잎을 보내면 됨</a:t>
            </a:r>
            <a:endParaRPr lang="ko-KR" altLang="en-US" sz="2400" b="0" strike="noStrike" cap="none" dirty="0" smtClean="0">
              <a:latin typeface="문체부 쓰기 정체" charset="0"/>
              <a:ea typeface="문체부 쓰기 정체" charset="0"/>
            </a:endParaRPr>
          </a:p>
          <a:p>
            <a:pPr marL="342900" indent="-3429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US" altLang="ko-KR" sz="2400" b="0" strike="noStrike" cap="none" dirty="0" smtClean="0">
                <a:latin typeface="문체부 쓰기 정체" charset="0"/>
                <a:ea typeface="문체부 쓰기 정체" charset="0"/>
              </a:rPr>
              <a:t>일정점수 이상이 되면 </a:t>
            </a:r>
            <a:r>
              <a:rPr lang="en-US" altLang="ko-KR" sz="2400" b="0" strike="noStrike" cap="none" dirty="0" err="1" smtClean="0">
                <a:latin typeface="문체부 쓰기 정체" charset="0"/>
                <a:ea typeface="문체부 쓰기 정체" charset="0"/>
              </a:rPr>
              <a:t>나뭇잎을</a:t>
            </a:r>
            <a:r>
              <a:rPr lang="en-US" altLang="ko-KR" sz="2400" b="0" strike="noStrike" cap="none" dirty="0" smtClean="0">
                <a:latin typeface="문체부 쓰기 정체" charset="0"/>
                <a:ea typeface="문체부 쓰기 정체" charset="0"/>
              </a:rPr>
              <a:t> </a:t>
            </a:r>
            <a:r>
              <a:rPr lang="ko-KR" altLang="en-US" sz="2400" b="0" strike="noStrike" cap="none" dirty="0" smtClean="0">
                <a:latin typeface="문체부 쓰기 정체" charset="0"/>
                <a:ea typeface="문체부 쓰기 정체" charset="0"/>
              </a:rPr>
              <a:t>두</a:t>
            </a:r>
            <a:r>
              <a:rPr lang="en-US" altLang="ko-KR" sz="2400" b="0" strike="noStrike" cap="none" dirty="0" err="1" smtClean="0">
                <a:latin typeface="문체부 쓰기 정체" charset="0"/>
                <a:ea typeface="문체부 쓰기 정체" charset="0"/>
              </a:rPr>
              <a:t>개씩</a:t>
            </a:r>
            <a:r>
              <a:rPr lang="en-US" altLang="ko-KR" sz="2400" b="0" strike="noStrike" cap="none" dirty="0" smtClean="0">
                <a:latin typeface="문체부 쓰기 정체" charset="0"/>
                <a:ea typeface="문체부 쓰기 정체" charset="0"/>
              </a:rPr>
              <a:t> </a:t>
            </a:r>
            <a:r>
              <a:rPr lang="en-US" altLang="ko-KR" sz="2400" b="0" strike="noStrike" cap="none" dirty="0" err="1" smtClean="0">
                <a:latin typeface="문체부 쓰기 정체" charset="0"/>
                <a:ea typeface="문체부 쓰기 정체" charset="0"/>
              </a:rPr>
              <a:t>좌우로</a:t>
            </a:r>
            <a:r>
              <a:rPr lang="en-US" altLang="ko-KR" sz="2400" b="0" strike="noStrike" cap="none" dirty="0" smtClean="0">
                <a:latin typeface="문체부 쓰기 정체" charset="0"/>
                <a:ea typeface="문체부 쓰기 정체" charset="0"/>
              </a:rPr>
              <a:t> 추가함</a:t>
            </a:r>
            <a:endParaRPr lang="ko-KR" altLang="en-US" sz="2400" b="0" strike="noStrike" cap="none" dirty="0" smtClean="0">
              <a:latin typeface="문체부 쓰기 정체" charset="0"/>
              <a:ea typeface="문체부 쓰기 정체" charset="0"/>
            </a:endParaRPr>
          </a:p>
          <a:p>
            <a:pPr marL="342900" indent="-3429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US" altLang="ko-KR" sz="2400" b="0" strike="noStrike" cap="none" dirty="0" smtClean="0">
                <a:latin typeface="문체부 쓰기 정체" charset="0"/>
                <a:ea typeface="문체부 쓰기 정체" charset="0"/>
              </a:rPr>
              <a:t>처음에 정해진 시간이 줄어들면서 남은 </a:t>
            </a:r>
            <a:r>
              <a:rPr lang="en-US" altLang="ko-KR" sz="2400" b="0" strike="noStrike" cap="none" dirty="0" err="1" smtClean="0">
                <a:latin typeface="문체부 쓰기 정체" charset="0"/>
                <a:ea typeface="문체부 쓰기 정체" charset="0"/>
              </a:rPr>
              <a:t>시간이</a:t>
            </a:r>
            <a:r>
              <a:rPr lang="en-US" altLang="ko-KR" sz="2400" b="0" strike="noStrike" cap="none" dirty="0" smtClean="0">
                <a:latin typeface="문체부 쓰기 정체" charset="0"/>
                <a:ea typeface="문체부 쓰기 정체" charset="0"/>
              </a:rPr>
              <a:t> </a:t>
            </a:r>
            <a:r>
              <a:rPr lang="ko-KR" altLang="en-US" sz="2400" b="0" strike="noStrike" cap="none" dirty="0" smtClean="0">
                <a:latin typeface="문체부 쓰기 정체" charset="0"/>
                <a:ea typeface="문체부 쓰기 정체" charset="0"/>
              </a:rPr>
              <a:t>없으면</a:t>
            </a:r>
            <a:r>
              <a:rPr lang="en-US" altLang="ko-KR" sz="2400" b="0" strike="noStrike" cap="none" dirty="0" smtClean="0">
                <a:latin typeface="문체부 쓰기 정체" charset="0"/>
                <a:ea typeface="문체부 쓰기 정체" charset="0"/>
              </a:rPr>
              <a:t> </a:t>
            </a:r>
            <a:r>
              <a:rPr lang="en-US" altLang="ko-KR" sz="2400" b="0" strike="noStrike" cap="none" dirty="0" err="1" smtClean="0">
                <a:latin typeface="문체부 쓰기 정체" charset="0"/>
                <a:ea typeface="문체부 쓰기 정체" charset="0"/>
              </a:rPr>
              <a:t>게임종료나뭇잎</a:t>
            </a:r>
            <a:r>
              <a:rPr lang="en-US" altLang="ko-KR" sz="2400" b="0" strike="noStrike" cap="none" dirty="0" smtClean="0">
                <a:latin typeface="문체부 쓰기 정체" charset="0"/>
                <a:ea typeface="문체부 쓰기 정체" charset="0"/>
              </a:rPr>
              <a:t> 골라내기를 성공하면 시간 소폭 증가</a:t>
            </a:r>
            <a:endParaRPr lang="ko-KR" altLang="en-US" sz="2400" b="0" strike="noStrike" cap="none" dirty="0" smtClean="0">
              <a:latin typeface="문체부 쓰기 정체" charset="0"/>
              <a:ea typeface="문체부 쓰기 정체" charset="0"/>
            </a:endParaRPr>
          </a:p>
          <a:p>
            <a:pPr marL="342900" indent="-3429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US" altLang="ko-KR" sz="2400" b="0" strike="noStrike" cap="none" dirty="0" smtClean="0">
                <a:latin typeface="문체부 쓰기 정체" charset="0"/>
                <a:ea typeface="문체부 쓰기 정체" charset="0"/>
              </a:rPr>
              <a:t>잘못 누르면 시간 감소</a:t>
            </a:r>
            <a:endParaRPr lang="ko-KR" altLang="en-US" sz="2400" b="0" strike="noStrike" cap="none" dirty="0" smtClean="0">
              <a:latin typeface="문체부 쓰기 정체" charset="0"/>
              <a:ea typeface="문체부 쓰기 정체" charset="0"/>
            </a:endParaRPr>
          </a:p>
          <a:p>
            <a:pPr marL="342900" indent="-3429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</a:pPr>
            <a:endParaRPr lang="ko-KR" altLang="en-US" sz="2400" b="0" strike="noStrike" cap="none" dirty="0" smtClean="0">
              <a:latin typeface="문체부 쓰기 정체" charset="0"/>
              <a:ea typeface="문체부 쓰기 정체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81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493ACD50-71AA-40E6-BFBF-040444FE2A2F}"/>
              </a:ext>
            </a:extLst>
          </p:cNvPr>
          <p:cNvSpPr/>
          <p:nvPr/>
        </p:nvSpPr>
        <p:spPr>
          <a:xfrm>
            <a:off x="1337744" y="633576"/>
            <a:ext cx="180000" cy="180000"/>
          </a:xfrm>
          <a:prstGeom prst="ellipse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C46142F-D8BD-4BDF-A99B-978D16327DFA}"/>
              </a:ext>
            </a:extLst>
          </p:cNvPr>
          <p:cNvSpPr txBox="1"/>
          <p:nvPr/>
        </p:nvSpPr>
        <p:spPr>
          <a:xfrm>
            <a:off x="1657407" y="446631"/>
            <a:ext cx="573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ea typeface="문체부 쓰기 정체" panose="02030609000101010101" pitchFamily="17" charset="-127"/>
              </a:rPr>
              <a:t>개인 </a:t>
            </a:r>
            <a:r>
              <a:rPr lang="ko-KR" altLang="en-US" sz="2800" b="1" dirty="0" err="1" smtClean="0">
                <a:ea typeface="문체부 쓰기 정체" panose="02030609000101010101" pitchFamily="17" charset="-127"/>
              </a:rPr>
              <a:t>기획안</a:t>
            </a:r>
            <a:endParaRPr lang="ko-KR" altLang="en-US" sz="2800" b="1" dirty="0">
              <a:ea typeface="문체부 쓰기 정체" panose="02030609000101010101" pitchFamily="17" charset="-127"/>
            </a:endParaRPr>
          </a:p>
        </p:txBody>
      </p:sp>
      <p:sp>
        <p:nvSpPr>
          <p:cNvPr id="44" name="직각 삼각형 43">
            <a:extLst>
              <a:ext uri="{FF2B5EF4-FFF2-40B4-BE49-F238E27FC236}">
                <a16:creationId xmlns:a16="http://schemas.microsoft.com/office/drawing/2014/main" xmlns="" id="{406AF289-039C-4EAC-845E-14F2EF4114D1}"/>
              </a:ext>
            </a:extLst>
          </p:cNvPr>
          <p:cNvSpPr/>
          <p:nvPr/>
        </p:nvSpPr>
        <p:spPr>
          <a:xfrm>
            <a:off x="0" y="5778000"/>
            <a:ext cx="1080000" cy="1080000"/>
          </a:xfrm>
          <a:prstGeom prst="rtTriangle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각 삼각형 44">
            <a:extLst>
              <a:ext uri="{FF2B5EF4-FFF2-40B4-BE49-F238E27FC236}">
                <a16:creationId xmlns:a16="http://schemas.microsoft.com/office/drawing/2014/main" xmlns="" id="{3C46BA90-4942-47EC-8A7E-B5C318287928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>
            <a:extLst>
              <a:ext uri="{FF2B5EF4-FFF2-40B4-BE49-F238E27FC236}">
                <a16:creationId xmlns:a16="http://schemas.microsoft.com/office/drawing/2014/main" xmlns="" id="{9D7902C9-DCCD-4C0D-B24C-6E99B575B421}"/>
              </a:ext>
            </a:extLst>
          </p:cNvPr>
          <p:cNvSpPr/>
          <p:nvPr/>
        </p:nvSpPr>
        <p:spPr>
          <a:xfrm rot="10800000">
            <a:off x="11112000" y="0"/>
            <a:ext cx="1080000" cy="1080000"/>
          </a:xfrm>
          <a:prstGeom prst="rtTriangl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각 삼각형 46">
            <a:extLst>
              <a:ext uri="{FF2B5EF4-FFF2-40B4-BE49-F238E27FC236}">
                <a16:creationId xmlns:a16="http://schemas.microsoft.com/office/drawing/2014/main" xmlns="" id="{40519E33-E2E2-402A-B04D-332CBFE863B1}"/>
              </a:ext>
            </a:extLst>
          </p:cNvPr>
          <p:cNvSpPr/>
          <p:nvPr/>
        </p:nvSpPr>
        <p:spPr>
          <a:xfrm rot="16200000">
            <a:off x="11112000" y="5778000"/>
            <a:ext cx="1080000" cy="1080000"/>
          </a:xfrm>
          <a:prstGeom prst="rtTriangl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E60BD9DD-7B53-4D5C-B965-F072869E6D3B}"/>
              </a:ext>
            </a:extLst>
          </p:cNvPr>
          <p:cNvCxnSpPr/>
          <p:nvPr/>
        </p:nvCxnSpPr>
        <p:spPr>
          <a:xfrm>
            <a:off x="655739" y="6342077"/>
            <a:ext cx="108805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1238250"/>
            <a:ext cx="75247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6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493ACD50-71AA-40E6-BFBF-040444FE2A2F}"/>
              </a:ext>
            </a:extLst>
          </p:cNvPr>
          <p:cNvSpPr/>
          <p:nvPr/>
        </p:nvSpPr>
        <p:spPr>
          <a:xfrm>
            <a:off x="1337744" y="633576"/>
            <a:ext cx="180000" cy="180000"/>
          </a:xfrm>
          <a:prstGeom prst="ellipse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C46142F-D8BD-4BDF-A99B-978D16327DFA}"/>
              </a:ext>
            </a:extLst>
          </p:cNvPr>
          <p:cNvSpPr txBox="1"/>
          <p:nvPr/>
        </p:nvSpPr>
        <p:spPr>
          <a:xfrm>
            <a:off x="1657407" y="446631"/>
            <a:ext cx="573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ea typeface="문체부 쓰기 정체" panose="02030609000101010101" pitchFamily="17" charset="-127"/>
              </a:rPr>
              <a:t>개인 </a:t>
            </a:r>
            <a:r>
              <a:rPr lang="ko-KR" altLang="en-US" sz="2800" b="1" dirty="0" err="1" smtClean="0">
                <a:ea typeface="문체부 쓰기 정체" panose="02030609000101010101" pitchFamily="17" charset="-127"/>
              </a:rPr>
              <a:t>기획안</a:t>
            </a:r>
            <a:endParaRPr lang="ko-KR" altLang="en-US" sz="2800" b="1" dirty="0">
              <a:ea typeface="문체부 쓰기 정체" panose="02030609000101010101" pitchFamily="17" charset="-127"/>
            </a:endParaRPr>
          </a:p>
        </p:txBody>
      </p:sp>
      <p:sp>
        <p:nvSpPr>
          <p:cNvPr id="44" name="직각 삼각형 43">
            <a:extLst>
              <a:ext uri="{FF2B5EF4-FFF2-40B4-BE49-F238E27FC236}">
                <a16:creationId xmlns:a16="http://schemas.microsoft.com/office/drawing/2014/main" xmlns="" id="{406AF289-039C-4EAC-845E-14F2EF4114D1}"/>
              </a:ext>
            </a:extLst>
          </p:cNvPr>
          <p:cNvSpPr/>
          <p:nvPr/>
        </p:nvSpPr>
        <p:spPr>
          <a:xfrm>
            <a:off x="0" y="5778000"/>
            <a:ext cx="1080000" cy="1080000"/>
          </a:xfrm>
          <a:prstGeom prst="rtTriangle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각 삼각형 44">
            <a:extLst>
              <a:ext uri="{FF2B5EF4-FFF2-40B4-BE49-F238E27FC236}">
                <a16:creationId xmlns:a16="http://schemas.microsoft.com/office/drawing/2014/main" xmlns="" id="{3C46BA90-4942-47EC-8A7E-B5C318287928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>
            <a:extLst>
              <a:ext uri="{FF2B5EF4-FFF2-40B4-BE49-F238E27FC236}">
                <a16:creationId xmlns:a16="http://schemas.microsoft.com/office/drawing/2014/main" xmlns="" id="{9D7902C9-DCCD-4C0D-B24C-6E99B575B421}"/>
              </a:ext>
            </a:extLst>
          </p:cNvPr>
          <p:cNvSpPr/>
          <p:nvPr/>
        </p:nvSpPr>
        <p:spPr>
          <a:xfrm rot="10800000">
            <a:off x="11112000" y="0"/>
            <a:ext cx="1080000" cy="1080000"/>
          </a:xfrm>
          <a:prstGeom prst="rtTriangl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각 삼각형 46">
            <a:extLst>
              <a:ext uri="{FF2B5EF4-FFF2-40B4-BE49-F238E27FC236}">
                <a16:creationId xmlns:a16="http://schemas.microsoft.com/office/drawing/2014/main" xmlns="" id="{40519E33-E2E2-402A-B04D-332CBFE863B1}"/>
              </a:ext>
            </a:extLst>
          </p:cNvPr>
          <p:cNvSpPr/>
          <p:nvPr/>
        </p:nvSpPr>
        <p:spPr>
          <a:xfrm rot="16200000">
            <a:off x="11112000" y="5778000"/>
            <a:ext cx="1080000" cy="1080000"/>
          </a:xfrm>
          <a:prstGeom prst="rtTriangl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E60BD9DD-7B53-4D5C-B965-F072869E6D3B}"/>
              </a:ext>
            </a:extLst>
          </p:cNvPr>
          <p:cNvCxnSpPr/>
          <p:nvPr/>
        </p:nvCxnSpPr>
        <p:spPr>
          <a:xfrm>
            <a:off x="655739" y="6342077"/>
            <a:ext cx="108805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7" y="1257300"/>
            <a:ext cx="75152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98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493ACD50-71AA-40E6-BFBF-040444FE2A2F}"/>
              </a:ext>
            </a:extLst>
          </p:cNvPr>
          <p:cNvSpPr/>
          <p:nvPr/>
        </p:nvSpPr>
        <p:spPr>
          <a:xfrm>
            <a:off x="1337744" y="633576"/>
            <a:ext cx="180000" cy="180000"/>
          </a:xfrm>
          <a:prstGeom prst="ellipse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C46142F-D8BD-4BDF-A99B-978D16327DFA}"/>
              </a:ext>
            </a:extLst>
          </p:cNvPr>
          <p:cNvSpPr txBox="1"/>
          <p:nvPr/>
        </p:nvSpPr>
        <p:spPr>
          <a:xfrm>
            <a:off x="1657407" y="446631"/>
            <a:ext cx="573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ea typeface="문체부 쓰기 정체" panose="02030609000101010101" pitchFamily="17" charset="-127"/>
              </a:rPr>
              <a:t>개인 </a:t>
            </a:r>
            <a:r>
              <a:rPr lang="ko-KR" altLang="en-US" sz="2800" b="1" dirty="0" err="1" smtClean="0">
                <a:ea typeface="문체부 쓰기 정체" panose="02030609000101010101" pitchFamily="17" charset="-127"/>
              </a:rPr>
              <a:t>기획안</a:t>
            </a:r>
            <a:endParaRPr lang="ko-KR" altLang="en-US" sz="2800" b="1" dirty="0">
              <a:ea typeface="문체부 쓰기 정체" panose="02030609000101010101" pitchFamily="17" charset="-127"/>
            </a:endParaRPr>
          </a:p>
        </p:txBody>
      </p:sp>
      <p:sp>
        <p:nvSpPr>
          <p:cNvPr id="44" name="직각 삼각형 43">
            <a:extLst>
              <a:ext uri="{FF2B5EF4-FFF2-40B4-BE49-F238E27FC236}">
                <a16:creationId xmlns:a16="http://schemas.microsoft.com/office/drawing/2014/main" xmlns="" id="{406AF289-039C-4EAC-845E-14F2EF4114D1}"/>
              </a:ext>
            </a:extLst>
          </p:cNvPr>
          <p:cNvSpPr/>
          <p:nvPr/>
        </p:nvSpPr>
        <p:spPr>
          <a:xfrm>
            <a:off x="0" y="5778000"/>
            <a:ext cx="1080000" cy="1080000"/>
          </a:xfrm>
          <a:prstGeom prst="rtTriangle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각 삼각형 44">
            <a:extLst>
              <a:ext uri="{FF2B5EF4-FFF2-40B4-BE49-F238E27FC236}">
                <a16:creationId xmlns:a16="http://schemas.microsoft.com/office/drawing/2014/main" xmlns="" id="{3C46BA90-4942-47EC-8A7E-B5C318287928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>
            <a:extLst>
              <a:ext uri="{FF2B5EF4-FFF2-40B4-BE49-F238E27FC236}">
                <a16:creationId xmlns:a16="http://schemas.microsoft.com/office/drawing/2014/main" xmlns="" id="{9D7902C9-DCCD-4C0D-B24C-6E99B575B421}"/>
              </a:ext>
            </a:extLst>
          </p:cNvPr>
          <p:cNvSpPr/>
          <p:nvPr/>
        </p:nvSpPr>
        <p:spPr>
          <a:xfrm rot="10800000">
            <a:off x="11112000" y="0"/>
            <a:ext cx="1080000" cy="1080000"/>
          </a:xfrm>
          <a:prstGeom prst="rtTriangl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각 삼각형 46">
            <a:extLst>
              <a:ext uri="{FF2B5EF4-FFF2-40B4-BE49-F238E27FC236}">
                <a16:creationId xmlns:a16="http://schemas.microsoft.com/office/drawing/2014/main" xmlns="" id="{40519E33-E2E2-402A-B04D-332CBFE863B1}"/>
              </a:ext>
            </a:extLst>
          </p:cNvPr>
          <p:cNvSpPr/>
          <p:nvPr/>
        </p:nvSpPr>
        <p:spPr>
          <a:xfrm rot="16200000">
            <a:off x="11112000" y="5778000"/>
            <a:ext cx="1080000" cy="1080000"/>
          </a:xfrm>
          <a:prstGeom prst="rtTriangl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E60BD9DD-7B53-4D5C-B965-F072869E6D3B}"/>
              </a:ext>
            </a:extLst>
          </p:cNvPr>
          <p:cNvCxnSpPr/>
          <p:nvPr/>
        </p:nvCxnSpPr>
        <p:spPr>
          <a:xfrm>
            <a:off x="655739" y="6342077"/>
            <a:ext cx="108805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7" y="1252537"/>
            <a:ext cx="75152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94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493ACD50-71AA-40E6-BFBF-040444FE2A2F}"/>
              </a:ext>
            </a:extLst>
          </p:cNvPr>
          <p:cNvSpPr/>
          <p:nvPr/>
        </p:nvSpPr>
        <p:spPr>
          <a:xfrm>
            <a:off x="1337744" y="633576"/>
            <a:ext cx="180000" cy="180000"/>
          </a:xfrm>
          <a:prstGeom prst="ellipse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C46142F-D8BD-4BDF-A99B-978D16327DFA}"/>
              </a:ext>
            </a:extLst>
          </p:cNvPr>
          <p:cNvSpPr txBox="1"/>
          <p:nvPr/>
        </p:nvSpPr>
        <p:spPr>
          <a:xfrm>
            <a:off x="1657407" y="446631"/>
            <a:ext cx="573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ea typeface="문체부 쓰기 정체" panose="02030609000101010101" pitchFamily="17" charset="-127"/>
              </a:rPr>
              <a:t>개인 </a:t>
            </a:r>
            <a:r>
              <a:rPr lang="ko-KR" altLang="en-US" sz="2800" b="1" dirty="0" err="1" smtClean="0">
                <a:ea typeface="문체부 쓰기 정체" panose="02030609000101010101" pitchFamily="17" charset="-127"/>
              </a:rPr>
              <a:t>기획안</a:t>
            </a:r>
            <a:endParaRPr lang="ko-KR" altLang="en-US" sz="2800" b="1" dirty="0">
              <a:ea typeface="문체부 쓰기 정체" panose="02030609000101010101" pitchFamily="17" charset="-127"/>
            </a:endParaRPr>
          </a:p>
        </p:txBody>
      </p:sp>
      <p:sp>
        <p:nvSpPr>
          <p:cNvPr id="44" name="직각 삼각형 43">
            <a:extLst>
              <a:ext uri="{FF2B5EF4-FFF2-40B4-BE49-F238E27FC236}">
                <a16:creationId xmlns:a16="http://schemas.microsoft.com/office/drawing/2014/main" xmlns="" id="{406AF289-039C-4EAC-845E-14F2EF4114D1}"/>
              </a:ext>
            </a:extLst>
          </p:cNvPr>
          <p:cNvSpPr/>
          <p:nvPr/>
        </p:nvSpPr>
        <p:spPr>
          <a:xfrm>
            <a:off x="0" y="5778000"/>
            <a:ext cx="1080000" cy="1080000"/>
          </a:xfrm>
          <a:prstGeom prst="rtTriangle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각 삼각형 44">
            <a:extLst>
              <a:ext uri="{FF2B5EF4-FFF2-40B4-BE49-F238E27FC236}">
                <a16:creationId xmlns:a16="http://schemas.microsoft.com/office/drawing/2014/main" xmlns="" id="{3C46BA90-4942-47EC-8A7E-B5C318287928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>
            <a:extLst>
              <a:ext uri="{FF2B5EF4-FFF2-40B4-BE49-F238E27FC236}">
                <a16:creationId xmlns:a16="http://schemas.microsoft.com/office/drawing/2014/main" xmlns="" id="{9D7902C9-DCCD-4C0D-B24C-6E99B575B421}"/>
              </a:ext>
            </a:extLst>
          </p:cNvPr>
          <p:cNvSpPr/>
          <p:nvPr/>
        </p:nvSpPr>
        <p:spPr>
          <a:xfrm rot="10800000">
            <a:off x="11112000" y="0"/>
            <a:ext cx="1080000" cy="1080000"/>
          </a:xfrm>
          <a:prstGeom prst="rtTriangl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각 삼각형 46">
            <a:extLst>
              <a:ext uri="{FF2B5EF4-FFF2-40B4-BE49-F238E27FC236}">
                <a16:creationId xmlns:a16="http://schemas.microsoft.com/office/drawing/2014/main" xmlns="" id="{40519E33-E2E2-402A-B04D-332CBFE863B1}"/>
              </a:ext>
            </a:extLst>
          </p:cNvPr>
          <p:cNvSpPr/>
          <p:nvPr/>
        </p:nvSpPr>
        <p:spPr>
          <a:xfrm rot="16200000">
            <a:off x="11112000" y="5778000"/>
            <a:ext cx="1080000" cy="1080000"/>
          </a:xfrm>
          <a:prstGeom prst="rtTriangl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E60BD9DD-7B53-4D5C-B965-F072869E6D3B}"/>
              </a:ext>
            </a:extLst>
          </p:cNvPr>
          <p:cNvCxnSpPr/>
          <p:nvPr/>
        </p:nvCxnSpPr>
        <p:spPr>
          <a:xfrm>
            <a:off x="655739" y="6342077"/>
            <a:ext cx="108805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C417A65-5D02-49BD-92AB-C961F043B293}"/>
              </a:ext>
            </a:extLst>
          </p:cNvPr>
          <p:cNvSpPr txBox="1"/>
          <p:nvPr/>
        </p:nvSpPr>
        <p:spPr>
          <a:xfrm>
            <a:off x="1375739" y="2736606"/>
            <a:ext cx="95907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a typeface="문체부 쓰기 정체" panose="02030609000101010101" pitchFamily="17" charset="-127"/>
              </a:rPr>
              <a:t>게임 진행</a:t>
            </a:r>
            <a:endParaRPr lang="en-US" altLang="ko-KR" sz="2400" dirty="0">
              <a:ea typeface="문체부 쓰기 정체" panose="02030609000101010101" pitchFamily="17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ea typeface="문체부 쓰기 정체" panose="02030609000101010101" pitchFamily="17" charset="-127"/>
              </a:rPr>
              <a:t>뜨개질할 순서를 나타내는 숫자 버튼이 </a:t>
            </a:r>
            <a:r>
              <a:rPr lang="en-US" altLang="ko-KR" sz="2400" dirty="0">
                <a:ea typeface="문체부 쓰기 정체" panose="02030609000101010101" pitchFamily="17" charset="-127"/>
              </a:rPr>
              <a:t>4</a:t>
            </a:r>
            <a:r>
              <a:rPr lang="ko-KR" altLang="en-US" sz="2400" dirty="0">
                <a:ea typeface="문체부 쓰기 정체" panose="02030609000101010101" pitchFamily="17" charset="-127"/>
              </a:rPr>
              <a:t>개 등장</a:t>
            </a:r>
            <a:endParaRPr lang="en-US" altLang="ko-KR" sz="2400" dirty="0">
              <a:ea typeface="문체부 쓰기 정체" panose="02030609000101010101" pitchFamily="17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ea typeface="문체부 쓰기 정체" panose="02030609000101010101" pitchFamily="17" charset="-127"/>
              </a:rPr>
              <a:t>순서대로 버튼을 입력하면 </a:t>
            </a:r>
            <a:r>
              <a:rPr lang="ko-KR" altLang="en-US" sz="2400" dirty="0" err="1">
                <a:ea typeface="문체부 쓰기 정체" panose="02030609000101010101" pitchFamily="17" charset="-127"/>
              </a:rPr>
              <a:t>완성해야할</a:t>
            </a:r>
            <a:r>
              <a:rPr lang="ko-KR" altLang="en-US" sz="2400" dirty="0">
                <a:ea typeface="문체부 쓰기 정체" panose="02030609000101010101" pitchFamily="17" charset="-127"/>
              </a:rPr>
              <a:t> 목도리가 조금씩 나타남</a:t>
            </a:r>
            <a:endParaRPr lang="en-US" altLang="ko-KR" sz="2400" dirty="0">
              <a:ea typeface="문체부 쓰기 정체" panose="02030609000101010101" pitchFamily="17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ea typeface="문체부 쓰기 정체" panose="02030609000101010101" pitchFamily="17" charset="-127"/>
              </a:rPr>
              <a:t>숫자의 위치는 뜨개질 </a:t>
            </a:r>
            <a:r>
              <a:rPr lang="en-US" altLang="ko-KR" sz="2400" dirty="0">
                <a:ea typeface="문체부 쓰기 정체" panose="02030609000101010101" pitchFamily="17" charset="-127"/>
              </a:rPr>
              <a:t>1</a:t>
            </a:r>
            <a:r>
              <a:rPr lang="ko-KR" altLang="en-US" sz="2400" dirty="0">
                <a:ea typeface="문체부 쓰기 정체" panose="02030609000101010101" pitchFamily="17" charset="-127"/>
              </a:rPr>
              <a:t>회 완료 후 무작위로 변경됨</a:t>
            </a:r>
            <a:endParaRPr lang="en-US" altLang="ko-KR" sz="2400" dirty="0">
              <a:ea typeface="문체부 쓰기 정체" panose="02030609000101010101" pitchFamily="17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ea typeface="문체부 쓰기 정체" panose="02030609000101010101" pitchFamily="17" charset="-127"/>
              </a:rPr>
              <a:t>시간은 </a:t>
            </a:r>
            <a:r>
              <a:rPr lang="en-US" altLang="ko-KR" sz="2400" dirty="0">
                <a:ea typeface="문체부 쓰기 정체" panose="02030609000101010101" pitchFamily="17" charset="-127"/>
              </a:rPr>
              <a:t>60</a:t>
            </a:r>
            <a:r>
              <a:rPr lang="ko-KR" altLang="en-US" sz="2400" dirty="0">
                <a:ea typeface="문체부 쓰기 정체" panose="02030609000101010101" pitchFamily="17" charset="-127"/>
              </a:rPr>
              <a:t>초부터 시작하여 종료시까지 최대한 큰 목도리를 완성하는 것이 게임 목표</a:t>
            </a:r>
            <a:endParaRPr lang="en-US" altLang="ko-KR" sz="2400" dirty="0">
              <a:ea typeface="문체부 쓰기 정체" panose="02030609000101010101" pitchFamily="17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ea typeface="문체부 쓰기 정체" panose="02030609000101010101" pitchFamily="17" charset="-127"/>
              </a:rPr>
              <a:t>순서를 잘못 입력하면 제한시간 </a:t>
            </a:r>
            <a:r>
              <a:rPr lang="en-US" altLang="ko-KR" sz="2400" dirty="0">
                <a:ea typeface="문체부 쓰기 정체" panose="02030609000101010101" pitchFamily="17" charset="-127"/>
              </a:rPr>
              <a:t>5</a:t>
            </a:r>
            <a:r>
              <a:rPr lang="ko-KR" altLang="en-US" sz="2400" dirty="0">
                <a:ea typeface="문체부 쓰기 정체" panose="02030609000101010101" pitchFamily="17" charset="-127"/>
              </a:rPr>
              <a:t>초 감소</a:t>
            </a:r>
          </a:p>
        </p:txBody>
      </p:sp>
      <p:sp>
        <p:nvSpPr>
          <p:cNvPr id="11" name="화살표: 오각형 16">
            <a:extLst>
              <a:ext uri="{FF2B5EF4-FFF2-40B4-BE49-F238E27FC236}">
                <a16:creationId xmlns:a16="http://schemas.microsoft.com/office/drawing/2014/main" xmlns="" id="{7B1D9ADA-2F77-4D98-B57A-40CCC36C996D}"/>
              </a:ext>
            </a:extLst>
          </p:cNvPr>
          <p:cNvSpPr/>
          <p:nvPr/>
        </p:nvSpPr>
        <p:spPr>
          <a:xfrm>
            <a:off x="655739" y="1404319"/>
            <a:ext cx="1440000" cy="720000"/>
          </a:xfrm>
          <a:prstGeom prst="homePlat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ea typeface="문체부 쓰기 정체" panose="02030609000101010101" pitchFamily="17" charset="-127"/>
              </a:rPr>
              <a:t>동</a:t>
            </a:r>
            <a:r>
              <a:rPr lang="en-US" altLang="ko-KR" sz="2400" dirty="0">
                <a:ea typeface="문체부 쓰기 정체" panose="02030609000101010101" pitchFamily="17" charset="-127"/>
              </a:rPr>
              <a:t>..</a:t>
            </a:r>
            <a:r>
              <a:rPr lang="ko-KR" altLang="en-US" sz="2400" dirty="0">
                <a:ea typeface="문체부 쓰기 정체" panose="02030609000101010101" pitchFamily="17" charset="-127"/>
              </a:rPr>
              <a:t>겨울</a:t>
            </a:r>
          </a:p>
        </p:txBody>
      </p:sp>
      <p:sp>
        <p:nvSpPr>
          <p:cNvPr id="12" name="화살표: 갈매기형 수장 17">
            <a:extLst>
              <a:ext uri="{FF2B5EF4-FFF2-40B4-BE49-F238E27FC236}">
                <a16:creationId xmlns:a16="http://schemas.microsoft.com/office/drawing/2014/main" xmlns="" id="{7DB6D20A-D962-4A1F-9657-1D0D13C7E08F}"/>
              </a:ext>
            </a:extLst>
          </p:cNvPr>
          <p:cNvSpPr/>
          <p:nvPr/>
        </p:nvSpPr>
        <p:spPr>
          <a:xfrm>
            <a:off x="1775088" y="1404319"/>
            <a:ext cx="7200000" cy="720000"/>
          </a:xfrm>
          <a:prstGeom prst="chevron">
            <a:avLst/>
          </a:prstGeom>
          <a:solidFill>
            <a:srgbClr val="FFFFFF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ea typeface="문체부 쓰기 정체" panose="02030609000101010101" pitchFamily="17" charset="-127"/>
              </a:rPr>
              <a:t>어머니는 잘하던데 </a:t>
            </a:r>
            <a:r>
              <a:rPr lang="en-US" altLang="ko-KR" sz="2400" b="1" dirty="0">
                <a:solidFill>
                  <a:schemeClr val="tx1"/>
                </a:solidFill>
                <a:ea typeface="문체부 쓰기 정체" panose="02030609000101010101" pitchFamily="17" charset="-127"/>
              </a:rPr>
              <a:t>: </a:t>
            </a:r>
            <a:r>
              <a:rPr lang="ko-KR" altLang="en-US" sz="2400" b="1" dirty="0">
                <a:solidFill>
                  <a:schemeClr val="tx1"/>
                </a:solidFill>
                <a:ea typeface="문체부 쓰기 정체" panose="02030609000101010101" pitchFamily="17" charset="-127"/>
              </a:rPr>
              <a:t>순서대로 누르기</a:t>
            </a:r>
          </a:p>
        </p:txBody>
      </p:sp>
    </p:spTree>
    <p:extLst>
      <p:ext uri="{BB962C8B-B14F-4D97-AF65-F5344CB8AC3E}">
        <p14:creationId xmlns:p14="http://schemas.microsoft.com/office/powerpoint/2010/main" val="306956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493ACD50-71AA-40E6-BFBF-040444FE2A2F}"/>
              </a:ext>
            </a:extLst>
          </p:cNvPr>
          <p:cNvSpPr/>
          <p:nvPr/>
        </p:nvSpPr>
        <p:spPr>
          <a:xfrm>
            <a:off x="1337744" y="633576"/>
            <a:ext cx="180000" cy="180000"/>
          </a:xfrm>
          <a:prstGeom prst="ellipse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C46142F-D8BD-4BDF-A99B-978D16327DFA}"/>
              </a:ext>
            </a:extLst>
          </p:cNvPr>
          <p:cNvSpPr txBox="1"/>
          <p:nvPr/>
        </p:nvSpPr>
        <p:spPr>
          <a:xfrm>
            <a:off x="1657407" y="446631"/>
            <a:ext cx="573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ea typeface="문체부 쓰기 정체" panose="02030609000101010101" pitchFamily="17" charset="-127"/>
              </a:rPr>
              <a:t>개인 </a:t>
            </a:r>
            <a:r>
              <a:rPr lang="ko-KR" altLang="en-US" sz="2800" b="1" dirty="0" err="1" smtClean="0">
                <a:ea typeface="문체부 쓰기 정체" panose="02030609000101010101" pitchFamily="17" charset="-127"/>
              </a:rPr>
              <a:t>기획안</a:t>
            </a:r>
            <a:endParaRPr lang="ko-KR" altLang="en-US" sz="2800" b="1" dirty="0">
              <a:ea typeface="문체부 쓰기 정체" panose="02030609000101010101" pitchFamily="17" charset="-127"/>
            </a:endParaRPr>
          </a:p>
        </p:txBody>
      </p:sp>
      <p:sp>
        <p:nvSpPr>
          <p:cNvPr id="44" name="직각 삼각형 43">
            <a:extLst>
              <a:ext uri="{FF2B5EF4-FFF2-40B4-BE49-F238E27FC236}">
                <a16:creationId xmlns:a16="http://schemas.microsoft.com/office/drawing/2014/main" xmlns="" id="{406AF289-039C-4EAC-845E-14F2EF4114D1}"/>
              </a:ext>
            </a:extLst>
          </p:cNvPr>
          <p:cNvSpPr/>
          <p:nvPr/>
        </p:nvSpPr>
        <p:spPr>
          <a:xfrm>
            <a:off x="0" y="5778000"/>
            <a:ext cx="1080000" cy="1080000"/>
          </a:xfrm>
          <a:prstGeom prst="rtTriangle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각 삼각형 44">
            <a:extLst>
              <a:ext uri="{FF2B5EF4-FFF2-40B4-BE49-F238E27FC236}">
                <a16:creationId xmlns:a16="http://schemas.microsoft.com/office/drawing/2014/main" xmlns="" id="{3C46BA90-4942-47EC-8A7E-B5C318287928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>
            <a:extLst>
              <a:ext uri="{FF2B5EF4-FFF2-40B4-BE49-F238E27FC236}">
                <a16:creationId xmlns:a16="http://schemas.microsoft.com/office/drawing/2014/main" xmlns="" id="{9D7902C9-DCCD-4C0D-B24C-6E99B575B421}"/>
              </a:ext>
            </a:extLst>
          </p:cNvPr>
          <p:cNvSpPr/>
          <p:nvPr/>
        </p:nvSpPr>
        <p:spPr>
          <a:xfrm rot="10800000">
            <a:off x="11112000" y="0"/>
            <a:ext cx="1080000" cy="1080000"/>
          </a:xfrm>
          <a:prstGeom prst="rtTriangl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각 삼각형 46">
            <a:extLst>
              <a:ext uri="{FF2B5EF4-FFF2-40B4-BE49-F238E27FC236}">
                <a16:creationId xmlns:a16="http://schemas.microsoft.com/office/drawing/2014/main" xmlns="" id="{40519E33-E2E2-402A-B04D-332CBFE863B1}"/>
              </a:ext>
            </a:extLst>
          </p:cNvPr>
          <p:cNvSpPr/>
          <p:nvPr/>
        </p:nvSpPr>
        <p:spPr>
          <a:xfrm rot="16200000">
            <a:off x="11112000" y="5778000"/>
            <a:ext cx="1080000" cy="1080000"/>
          </a:xfrm>
          <a:prstGeom prst="rtTriangl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E60BD9DD-7B53-4D5C-B965-F072869E6D3B}"/>
              </a:ext>
            </a:extLst>
          </p:cNvPr>
          <p:cNvCxnSpPr/>
          <p:nvPr/>
        </p:nvCxnSpPr>
        <p:spPr>
          <a:xfrm>
            <a:off x="655739" y="6342077"/>
            <a:ext cx="108805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7" y="1190625"/>
            <a:ext cx="73628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58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493ACD50-71AA-40E6-BFBF-040444FE2A2F}"/>
              </a:ext>
            </a:extLst>
          </p:cNvPr>
          <p:cNvSpPr/>
          <p:nvPr/>
        </p:nvSpPr>
        <p:spPr>
          <a:xfrm>
            <a:off x="1337744" y="633576"/>
            <a:ext cx="180000" cy="180000"/>
          </a:xfrm>
          <a:prstGeom prst="ellipse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C46142F-D8BD-4BDF-A99B-978D16327DFA}"/>
              </a:ext>
            </a:extLst>
          </p:cNvPr>
          <p:cNvSpPr txBox="1"/>
          <p:nvPr/>
        </p:nvSpPr>
        <p:spPr>
          <a:xfrm>
            <a:off x="1657407" y="446631"/>
            <a:ext cx="573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ea typeface="문체부 쓰기 정체" panose="02030609000101010101" pitchFamily="17" charset="-127"/>
              </a:rPr>
              <a:t>개인 </a:t>
            </a:r>
            <a:r>
              <a:rPr lang="ko-KR" altLang="en-US" sz="2800" b="1" dirty="0" err="1" smtClean="0">
                <a:ea typeface="문체부 쓰기 정체" panose="02030609000101010101" pitchFamily="17" charset="-127"/>
              </a:rPr>
              <a:t>기획안</a:t>
            </a:r>
            <a:endParaRPr lang="ko-KR" altLang="en-US" sz="2800" b="1" dirty="0">
              <a:ea typeface="문체부 쓰기 정체" panose="02030609000101010101" pitchFamily="17" charset="-127"/>
            </a:endParaRPr>
          </a:p>
        </p:txBody>
      </p:sp>
      <p:sp>
        <p:nvSpPr>
          <p:cNvPr id="44" name="직각 삼각형 43">
            <a:extLst>
              <a:ext uri="{FF2B5EF4-FFF2-40B4-BE49-F238E27FC236}">
                <a16:creationId xmlns:a16="http://schemas.microsoft.com/office/drawing/2014/main" xmlns="" id="{406AF289-039C-4EAC-845E-14F2EF4114D1}"/>
              </a:ext>
            </a:extLst>
          </p:cNvPr>
          <p:cNvSpPr/>
          <p:nvPr/>
        </p:nvSpPr>
        <p:spPr>
          <a:xfrm>
            <a:off x="0" y="5778000"/>
            <a:ext cx="1080000" cy="1080000"/>
          </a:xfrm>
          <a:prstGeom prst="rtTriangle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각 삼각형 44">
            <a:extLst>
              <a:ext uri="{FF2B5EF4-FFF2-40B4-BE49-F238E27FC236}">
                <a16:creationId xmlns:a16="http://schemas.microsoft.com/office/drawing/2014/main" xmlns="" id="{3C46BA90-4942-47EC-8A7E-B5C318287928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>
            <a:extLst>
              <a:ext uri="{FF2B5EF4-FFF2-40B4-BE49-F238E27FC236}">
                <a16:creationId xmlns:a16="http://schemas.microsoft.com/office/drawing/2014/main" xmlns="" id="{9D7902C9-DCCD-4C0D-B24C-6E99B575B421}"/>
              </a:ext>
            </a:extLst>
          </p:cNvPr>
          <p:cNvSpPr/>
          <p:nvPr/>
        </p:nvSpPr>
        <p:spPr>
          <a:xfrm rot="10800000">
            <a:off x="11112000" y="0"/>
            <a:ext cx="1080000" cy="1080000"/>
          </a:xfrm>
          <a:prstGeom prst="rtTriangl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각 삼각형 46">
            <a:extLst>
              <a:ext uri="{FF2B5EF4-FFF2-40B4-BE49-F238E27FC236}">
                <a16:creationId xmlns:a16="http://schemas.microsoft.com/office/drawing/2014/main" xmlns="" id="{40519E33-E2E2-402A-B04D-332CBFE863B1}"/>
              </a:ext>
            </a:extLst>
          </p:cNvPr>
          <p:cNvSpPr/>
          <p:nvPr/>
        </p:nvSpPr>
        <p:spPr>
          <a:xfrm rot="16200000">
            <a:off x="11112000" y="5778000"/>
            <a:ext cx="1080000" cy="1080000"/>
          </a:xfrm>
          <a:prstGeom prst="rtTriangl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E60BD9DD-7B53-4D5C-B965-F072869E6D3B}"/>
              </a:ext>
            </a:extLst>
          </p:cNvPr>
          <p:cNvCxnSpPr/>
          <p:nvPr/>
        </p:nvCxnSpPr>
        <p:spPr>
          <a:xfrm>
            <a:off x="655739" y="6342077"/>
            <a:ext cx="108805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1195387"/>
            <a:ext cx="741997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5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E60BD9DD-7B53-4D5C-B965-F072869E6D3B}"/>
              </a:ext>
            </a:extLst>
          </p:cNvPr>
          <p:cNvCxnSpPr/>
          <p:nvPr/>
        </p:nvCxnSpPr>
        <p:spPr>
          <a:xfrm>
            <a:off x="655739" y="6342077"/>
            <a:ext cx="108805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각 삼각형 9">
            <a:extLst>
              <a:ext uri="{FF2B5EF4-FFF2-40B4-BE49-F238E27FC236}">
                <a16:creationId xmlns:a16="http://schemas.microsoft.com/office/drawing/2014/main" xmlns="" id="{2FBA1D32-2ADE-40B4-9990-EEACC0137A66}"/>
              </a:ext>
            </a:extLst>
          </p:cNvPr>
          <p:cNvSpPr/>
          <p:nvPr/>
        </p:nvSpPr>
        <p:spPr>
          <a:xfrm>
            <a:off x="0" y="5778000"/>
            <a:ext cx="1080000" cy="1080000"/>
          </a:xfrm>
          <a:prstGeom prst="rtTriangle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xmlns="" id="{AD62E5E7-C333-4AF3-AFCF-B6E4E2FE8158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xmlns="" id="{08779AA2-B0C8-41F4-A056-FED0F7F14AD9}"/>
              </a:ext>
            </a:extLst>
          </p:cNvPr>
          <p:cNvSpPr/>
          <p:nvPr/>
        </p:nvSpPr>
        <p:spPr>
          <a:xfrm rot="10800000">
            <a:off x="11112000" y="0"/>
            <a:ext cx="1080000" cy="1080000"/>
          </a:xfrm>
          <a:prstGeom prst="rtTriangl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xmlns="" id="{073EF266-0D55-4144-99D1-95F48C59D26D}"/>
              </a:ext>
            </a:extLst>
          </p:cNvPr>
          <p:cNvSpPr/>
          <p:nvPr/>
        </p:nvSpPr>
        <p:spPr>
          <a:xfrm rot="16200000">
            <a:off x="11112000" y="5778000"/>
            <a:ext cx="1080000" cy="1080000"/>
          </a:xfrm>
          <a:prstGeom prst="rtTriangl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42EA9DBF-8D86-4377-BF57-1DD7A0117795}"/>
              </a:ext>
            </a:extLst>
          </p:cNvPr>
          <p:cNvSpPr/>
          <p:nvPr/>
        </p:nvSpPr>
        <p:spPr>
          <a:xfrm>
            <a:off x="1337744" y="633576"/>
            <a:ext cx="180000" cy="180000"/>
          </a:xfrm>
          <a:prstGeom prst="ellips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E442530-72B7-49E0-8D31-D7F3E618E0C1}"/>
              </a:ext>
            </a:extLst>
          </p:cNvPr>
          <p:cNvSpPr txBox="1"/>
          <p:nvPr/>
        </p:nvSpPr>
        <p:spPr>
          <a:xfrm>
            <a:off x="1657407" y="446631"/>
            <a:ext cx="573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ea typeface="문체부 쓰기 정체" panose="02030609000101010101" pitchFamily="17" charset="-127"/>
              </a:rPr>
              <a:t>향후 계획</a:t>
            </a:r>
            <a:r>
              <a:rPr lang="ko-KR" altLang="en-US" sz="2800" b="1" dirty="0" smtClean="0">
                <a:ea typeface="문체부 쓰기 정체" panose="02030609000101010101" pitchFamily="17" charset="-127"/>
              </a:rPr>
              <a:t> </a:t>
            </a:r>
            <a:endParaRPr lang="ko-KR" altLang="en-US" sz="2800" b="1" dirty="0">
              <a:ea typeface="문체부 쓰기 정체" panose="02030609000101010101" pitchFamily="17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F0211F6-AF0C-4D90-93CC-CC8776E09379}"/>
              </a:ext>
            </a:extLst>
          </p:cNvPr>
          <p:cNvSpPr txBox="1"/>
          <p:nvPr/>
        </p:nvSpPr>
        <p:spPr>
          <a:xfrm>
            <a:off x="2495999" y="2274838"/>
            <a:ext cx="720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문체부 쓰기 정체" panose="02030609000101010101" pitchFamily="17" charset="-127"/>
              </a:rPr>
              <a:t>현재 시험 기간이라서 각자의 시험이 끝난 뒤</a:t>
            </a:r>
            <a:endParaRPr lang="en-US" altLang="ko-KR" dirty="0" smtClean="0">
              <a:ea typeface="문체부 쓰기 정체" panose="02030609000101010101" pitchFamily="17" charset="-127"/>
            </a:endParaRPr>
          </a:p>
          <a:p>
            <a:r>
              <a:rPr lang="ko-KR" altLang="en-US" dirty="0" smtClean="0">
                <a:ea typeface="문체부 쓰기 정체" panose="02030609000101010101" pitchFamily="17" charset="-127"/>
              </a:rPr>
              <a:t>개인이 맡은 부분을</a:t>
            </a:r>
            <a:r>
              <a:rPr lang="en-US" altLang="ko-KR" dirty="0">
                <a:ea typeface="문체부 쓰기 정체" panose="02030609000101010101" pitchFamily="17" charset="-127"/>
              </a:rPr>
              <a:t> </a:t>
            </a:r>
            <a:r>
              <a:rPr lang="ko-KR" altLang="en-US" dirty="0" smtClean="0">
                <a:ea typeface="문체부 쓰기 정체" panose="02030609000101010101" pitchFamily="17" charset="-127"/>
              </a:rPr>
              <a:t>시작 할 예정입니다</a:t>
            </a:r>
            <a:r>
              <a:rPr lang="en-US" altLang="ko-KR" dirty="0" smtClean="0">
                <a:ea typeface="문체부 쓰기 정체" panose="02030609000101010101" pitchFamily="17" charset="-127"/>
              </a:rPr>
              <a:t>.</a:t>
            </a:r>
          </a:p>
          <a:p>
            <a:r>
              <a:rPr lang="ko-KR" altLang="en-US" dirty="0" smtClean="0">
                <a:ea typeface="문체부 쓰기 정체" panose="02030609000101010101" pitchFamily="17" charset="-127"/>
              </a:rPr>
              <a:t>아마도 </a:t>
            </a:r>
            <a:r>
              <a:rPr lang="en-US" altLang="ko-KR" dirty="0" smtClean="0">
                <a:ea typeface="문체부 쓰기 정체" panose="02030609000101010101" pitchFamily="17" charset="-127"/>
              </a:rPr>
              <a:t>12</a:t>
            </a:r>
            <a:r>
              <a:rPr lang="ko-KR" altLang="en-US" dirty="0" smtClean="0">
                <a:ea typeface="문체부 쓰기 정체" panose="02030609000101010101" pitchFamily="17" charset="-127"/>
              </a:rPr>
              <a:t>월 </a:t>
            </a:r>
            <a:r>
              <a:rPr lang="en-US" altLang="ko-KR" dirty="0" smtClean="0">
                <a:ea typeface="문체부 쓰기 정체" panose="02030609000101010101" pitchFamily="17" charset="-127"/>
              </a:rPr>
              <a:t>13</a:t>
            </a:r>
            <a:r>
              <a:rPr lang="ko-KR" altLang="en-US" dirty="0" smtClean="0">
                <a:ea typeface="문체부 쓰기 정체" panose="02030609000101010101" pitchFamily="17" charset="-127"/>
              </a:rPr>
              <a:t>일 이후로 개발을 시작할 것 같습니다</a:t>
            </a:r>
            <a:r>
              <a:rPr lang="en-US" altLang="ko-KR" dirty="0" smtClean="0">
                <a:ea typeface="문체부 쓰기 정체" panose="02030609000101010101" pitchFamily="17" charset="-127"/>
              </a:rPr>
              <a:t>.</a:t>
            </a:r>
          </a:p>
          <a:p>
            <a:endParaRPr lang="en-US" altLang="ko-KR" dirty="0">
              <a:ea typeface="문체부 쓰기 정체" panose="02030609000101010101" pitchFamily="17" charset="-127"/>
            </a:endParaRPr>
          </a:p>
          <a:p>
            <a:r>
              <a:rPr lang="ko-KR" altLang="en-US" dirty="0" smtClean="0">
                <a:ea typeface="문체부 쓰기 정체" panose="02030609000101010101" pitchFamily="17" charset="-127"/>
              </a:rPr>
              <a:t>그럼 좋은 어플리케이션을 가지고 최종 발표를 하도록 하겠습니다</a:t>
            </a:r>
            <a:r>
              <a:rPr lang="en-US" altLang="ko-KR" dirty="0" smtClean="0">
                <a:ea typeface="문체부 쓰기 정체" panose="02030609000101010101" pitchFamily="17" charset="-127"/>
              </a:rPr>
              <a:t>.</a:t>
            </a:r>
          </a:p>
          <a:p>
            <a:endParaRPr lang="en-US" altLang="ko-KR" dirty="0">
              <a:ea typeface="문체부 쓰기 정체" panose="02030609000101010101" pitchFamily="17" charset="-127"/>
            </a:endParaRPr>
          </a:p>
          <a:p>
            <a:r>
              <a:rPr lang="ko-KR" altLang="en-US" dirty="0" smtClean="0">
                <a:ea typeface="문체부 쓰기 정체" panose="02030609000101010101" pitchFamily="17" charset="-127"/>
              </a:rPr>
              <a:t>읽어주셔서 감사합니다</a:t>
            </a:r>
            <a:r>
              <a:rPr lang="en-US" altLang="ko-KR" dirty="0" smtClean="0">
                <a:ea typeface="문체부 쓰기 정체" panose="02030609000101010101" pitchFamily="17" charset="-127"/>
              </a:rPr>
              <a:t>.</a:t>
            </a:r>
            <a:endParaRPr lang="en-US" altLang="ko-KR" dirty="0">
              <a:ea typeface="문체부 쓰기 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273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E60BD9DD-7B53-4D5C-B965-F072869E6D3B}"/>
              </a:ext>
            </a:extLst>
          </p:cNvPr>
          <p:cNvCxnSpPr/>
          <p:nvPr/>
        </p:nvCxnSpPr>
        <p:spPr>
          <a:xfrm>
            <a:off x="655739" y="6342077"/>
            <a:ext cx="108805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각 삼각형 9">
            <a:extLst>
              <a:ext uri="{FF2B5EF4-FFF2-40B4-BE49-F238E27FC236}">
                <a16:creationId xmlns:a16="http://schemas.microsoft.com/office/drawing/2014/main" xmlns="" id="{2FBA1D32-2ADE-40B4-9990-EEACC0137A66}"/>
              </a:ext>
            </a:extLst>
          </p:cNvPr>
          <p:cNvSpPr/>
          <p:nvPr/>
        </p:nvSpPr>
        <p:spPr>
          <a:xfrm>
            <a:off x="0" y="5778000"/>
            <a:ext cx="1080000" cy="1080000"/>
          </a:xfrm>
          <a:prstGeom prst="rtTriangle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xmlns="" id="{AD62E5E7-C333-4AF3-AFCF-B6E4E2FE8158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xmlns="" id="{08779AA2-B0C8-41F4-A056-FED0F7F14AD9}"/>
              </a:ext>
            </a:extLst>
          </p:cNvPr>
          <p:cNvSpPr/>
          <p:nvPr/>
        </p:nvSpPr>
        <p:spPr>
          <a:xfrm rot="10800000">
            <a:off x="11112000" y="0"/>
            <a:ext cx="1080000" cy="1080000"/>
          </a:xfrm>
          <a:prstGeom prst="rtTriangl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xmlns="" id="{073EF266-0D55-4144-99D1-95F48C59D26D}"/>
              </a:ext>
            </a:extLst>
          </p:cNvPr>
          <p:cNvSpPr/>
          <p:nvPr/>
        </p:nvSpPr>
        <p:spPr>
          <a:xfrm rot="16200000">
            <a:off x="11112000" y="5778000"/>
            <a:ext cx="1080000" cy="1080000"/>
          </a:xfrm>
          <a:prstGeom prst="rtTriangl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A26EF060-5B2C-4997-B4FA-1720B277ACA7}"/>
              </a:ext>
            </a:extLst>
          </p:cNvPr>
          <p:cNvSpPr/>
          <p:nvPr/>
        </p:nvSpPr>
        <p:spPr>
          <a:xfrm>
            <a:off x="1844697" y="1933048"/>
            <a:ext cx="180000" cy="180000"/>
          </a:xfrm>
          <a:prstGeom prst="ellips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5250093A-D7D9-479F-BE0F-E22F510BAF0A}"/>
              </a:ext>
            </a:extLst>
          </p:cNvPr>
          <p:cNvSpPr/>
          <p:nvPr/>
        </p:nvSpPr>
        <p:spPr>
          <a:xfrm>
            <a:off x="1844697" y="301293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9B888401-2C83-4090-83F6-A570BF3FF46C}"/>
              </a:ext>
            </a:extLst>
          </p:cNvPr>
          <p:cNvSpPr/>
          <p:nvPr/>
        </p:nvSpPr>
        <p:spPr>
          <a:xfrm>
            <a:off x="1846766" y="4095120"/>
            <a:ext cx="180000" cy="180000"/>
          </a:xfrm>
          <a:prstGeom prst="ellipse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AC588199-1ADC-41CE-A8E1-F55722B91393}"/>
              </a:ext>
            </a:extLst>
          </p:cNvPr>
          <p:cNvSpPr/>
          <p:nvPr/>
        </p:nvSpPr>
        <p:spPr>
          <a:xfrm>
            <a:off x="1844697" y="5175005"/>
            <a:ext cx="180000" cy="180000"/>
          </a:xfrm>
          <a:prstGeom prst="ellips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2D56F53-F1B6-4617-A470-3B0D9650D0AF}"/>
              </a:ext>
            </a:extLst>
          </p:cNvPr>
          <p:cNvSpPr txBox="1"/>
          <p:nvPr/>
        </p:nvSpPr>
        <p:spPr>
          <a:xfrm>
            <a:off x="2164360" y="1746103"/>
            <a:ext cx="573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ea typeface="문체부 쓰기 정체" panose="02030609000101010101" pitchFamily="17" charset="-127"/>
              </a:rPr>
              <a:t>진행 상황</a:t>
            </a:r>
            <a:endParaRPr lang="ko-KR" altLang="en-US" sz="2800" dirty="0">
              <a:ea typeface="문체부 쓰기 정체" panose="02030609000101010101" pitchFamily="17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5B907CA-D815-4A71-84A1-E7E99F0517AD}"/>
              </a:ext>
            </a:extLst>
          </p:cNvPr>
          <p:cNvSpPr txBox="1"/>
          <p:nvPr/>
        </p:nvSpPr>
        <p:spPr>
          <a:xfrm>
            <a:off x="2164360" y="2825988"/>
            <a:ext cx="573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ea typeface="문체부 쓰기 정체" panose="02030609000101010101" pitchFamily="17" charset="-127"/>
              </a:rPr>
              <a:t>깃 허브</a:t>
            </a:r>
            <a:endParaRPr lang="ko-KR" altLang="en-US" sz="2800" dirty="0">
              <a:ea typeface="문체부 쓰기 정체" panose="02030609000101010101" pitchFamily="17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799C062-CDFE-41D9-9C46-BD34361CF9C0}"/>
              </a:ext>
            </a:extLst>
          </p:cNvPr>
          <p:cNvSpPr txBox="1"/>
          <p:nvPr/>
        </p:nvSpPr>
        <p:spPr>
          <a:xfrm>
            <a:off x="2164360" y="3925342"/>
            <a:ext cx="573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ea typeface="문체부 쓰기 정체" panose="02030609000101010101" pitchFamily="17" charset="-127"/>
              </a:rPr>
              <a:t>개인 </a:t>
            </a:r>
            <a:r>
              <a:rPr lang="ko-KR" altLang="en-US" sz="2800" dirty="0" err="1" smtClean="0">
                <a:ea typeface="문체부 쓰기 정체" panose="02030609000101010101" pitchFamily="17" charset="-127"/>
              </a:rPr>
              <a:t>기획안</a:t>
            </a:r>
            <a:endParaRPr lang="ko-KR" altLang="en-US" sz="2800" dirty="0">
              <a:ea typeface="문체부 쓰기 정체" panose="02030609000101010101" pitchFamily="17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D37B496-6E9C-4CDA-BC45-648833AAD4DC}"/>
              </a:ext>
            </a:extLst>
          </p:cNvPr>
          <p:cNvSpPr txBox="1"/>
          <p:nvPr/>
        </p:nvSpPr>
        <p:spPr>
          <a:xfrm>
            <a:off x="2164360" y="4988060"/>
            <a:ext cx="573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ea typeface="문체부 쓰기 정체" panose="02030609000101010101" pitchFamily="17" charset="-127"/>
              </a:rPr>
              <a:t>향후 일정</a:t>
            </a:r>
            <a:endParaRPr lang="ko-KR" altLang="en-US" sz="2800" dirty="0">
              <a:ea typeface="문체부 쓰기 정체" panose="02030609000101010101" pitchFamily="17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1894FA6-078E-449E-9BF8-726EAC117EAD}"/>
              </a:ext>
            </a:extLst>
          </p:cNvPr>
          <p:cNvSpPr txBox="1"/>
          <p:nvPr/>
        </p:nvSpPr>
        <p:spPr>
          <a:xfrm>
            <a:off x="1844697" y="303559"/>
            <a:ext cx="1837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ea typeface="문체부 쓰기 정체" panose="02030609000101010101" pitchFamily="17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82579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4EAAEA45-7D5D-424D-B612-ED793CE46E3E}"/>
              </a:ext>
            </a:extLst>
          </p:cNvPr>
          <p:cNvGrpSpPr/>
          <p:nvPr/>
        </p:nvGrpSpPr>
        <p:grpSpPr>
          <a:xfrm>
            <a:off x="1427744" y="1351229"/>
            <a:ext cx="3600002" cy="3600000"/>
            <a:chOff x="3876550" y="1036040"/>
            <a:chExt cx="3600002" cy="3600000"/>
          </a:xfrm>
        </p:grpSpPr>
        <p:sp>
          <p:nvSpPr>
            <p:cNvPr id="22" name="사각형: 둥근 한쪽 모서리 21">
              <a:extLst>
                <a:ext uri="{FF2B5EF4-FFF2-40B4-BE49-F238E27FC236}">
                  <a16:creationId xmlns:a16="http://schemas.microsoft.com/office/drawing/2014/main" xmlns="" id="{ADAF7A21-D70E-4571-BB75-5F6E42503472}"/>
                </a:ext>
              </a:extLst>
            </p:cNvPr>
            <p:cNvSpPr/>
            <p:nvPr/>
          </p:nvSpPr>
          <p:spPr>
            <a:xfrm rot="16200000">
              <a:off x="3876552" y="1036041"/>
              <a:ext cx="1800000" cy="1800000"/>
            </a:xfrm>
            <a:prstGeom prst="round1Rect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사각형: 둥근 한쪽 모서리 22">
              <a:extLst>
                <a:ext uri="{FF2B5EF4-FFF2-40B4-BE49-F238E27FC236}">
                  <a16:creationId xmlns:a16="http://schemas.microsoft.com/office/drawing/2014/main" xmlns="" id="{BE01EAF6-6B59-41DD-833A-A6AEC2EA3271}"/>
                </a:ext>
              </a:extLst>
            </p:cNvPr>
            <p:cNvSpPr/>
            <p:nvPr/>
          </p:nvSpPr>
          <p:spPr>
            <a:xfrm>
              <a:off x="5676552" y="1036040"/>
              <a:ext cx="1800000" cy="1800000"/>
            </a:xfrm>
            <a:prstGeom prst="round1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사각형: 둥근 한쪽 모서리 23">
              <a:extLst>
                <a:ext uri="{FF2B5EF4-FFF2-40B4-BE49-F238E27FC236}">
                  <a16:creationId xmlns:a16="http://schemas.microsoft.com/office/drawing/2014/main" xmlns="" id="{B7BD16DF-C3AD-4922-8EF9-D2986333A687}"/>
                </a:ext>
              </a:extLst>
            </p:cNvPr>
            <p:cNvSpPr/>
            <p:nvPr/>
          </p:nvSpPr>
          <p:spPr>
            <a:xfrm rot="5400000">
              <a:off x="5676552" y="2836040"/>
              <a:ext cx="1800000" cy="1800000"/>
            </a:xfrm>
            <a:prstGeom prst="round1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사각형: 둥근 한쪽 모서리 24">
              <a:extLst>
                <a:ext uri="{FF2B5EF4-FFF2-40B4-BE49-F238E27FC236}">
                  <a16:creationId xmlns:a16="http://schemas.microsoft.com/office/drawing/2014/main" xmlns="" id="{FF9ED6E7-30A3-4606-9505-A6B5110EAAC1}"/>
                </a:ext>
              </a:extLst>
            </p:cNvPr>
            <p:cNvSpPr/>
            <p:nvPr/>
          </p:nvSpPr>
          <p:spPr>
            <a:xfrm rot="10800000">
              <a:off x="3876552" y="2836040"/>
              <a:ext cx="1800000" cy="1800000"/>
            </a:xfrm>
            <a:prstGeom prst="round1Rect">
              <a:avLst/>
            </a:prstGeom>
            <a:solidFill>
              <a:srgbClr val="CC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F53865BA-6FEF-45DA-A50E-6270D6AA33A3}"/>
                </a:ext>
              </a:extLst>
            </p:cNvPr>
            <p:cNvSpPr txBox="1"/>
            <p:nvPr/>
          </p:nvSpPr>
          <p:spPr>
            <a:xfrm>
              <a:off x="3876551" y="1036040"/>
              <a:ext cx="18000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200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a typeface="문체부 쓰기 정체" panose="02030609000101010101" pitchFamily="17" charset="-127"/>
                </a:rPr>
                <a:t>춘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B47D7064-1CB6-4F80-8855-46D2E7A0A699}"/>
                </a:ext>
              </a:extLst>
            </p:cNvPr>
            <p:cNvSpPr txBox="1"/>
            <p:nvPr/>
          </p:nvSpPr>
          <p:spPr>
            <a:xfrm>
              <a:off x="5676552" y="1045826"/>
              <a:ext cx="180000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200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a typeface="문체부 쓰기 정체" panose="02030609000101010101" pitchFamily="17" charset="-127"/>
                </a:rPr>
                <a:t>하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4D2A30CE-F4EA-4194-8E13-91D87D51CBD2}"/>
                </a:ext>
              </a:extLst>
            </p:cNvPr>
            <p:cNvSpPr txBox="1"/>
            <p:nvPr/>
          </p:nvSpPr>
          <p:spPr>
            <a:xfrm>
              <a:off x="5676552" y="2722913"/>
              <a:ext cx="180000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200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a typeface="문체부 쓰기 정체" panose="02030609000101010101" pitchFamily="17" charset="-127"/>
                </a:rPr>
                <a:t>동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94E17D90-C04E-4DE0-87A9-2CD1AD3A1E82}"/>
                </a:ext>
              </a:extLst>
            </p:cNvPr>
            <p:cNvSpPr txBox="1"/>
            <p:nvPr/>
          </p:nvSpPr>
          <p:spPr>
            <a:xfrm>
              <a:off x="3876550" y="2700863"/>
              <a:ext cx="180000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200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a typeface="문체부 쓰기 정체" panose="02030609000101010101" pitchFamily="17" charset="-127"/>
                </a:rPr>
                <a:t>추</a:t>
              </a:r>
            </a:p>
          </p:txBody>
        </p:sp>
      </p:grpSp>
      <p:sp>
        <p:nvSpPr>
          <p:cNvPr id="35" name="직각 삼각형 34">
            <a:extLst>
              <a:ext uri="{FF2B5EF4-FFF2-40B4-BE49-F238E27FC236}">
                <a16:creationId xmlns:a16="http://schemas.microsoft.com/office/drawing/2014/main" xmlns="" id="{F16C1442-1B09-4C2C-84BA-6B1A1CFF0370}"/>
              </a:ext>
            </a:extLst>
          </p:cNvPr>
          <p:cNvSpPr/>
          <p:nvPr/>
        </p:nvSpPr>
        <p:spPr>
          <a:xfrm>
            <a:off x="0" y="5778000"/>
            <a:ext cx="1080000" cy="1080000"/>
          </a:xfrm>
          <a:prstGeom prst="rtTriangle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각 삼각형 35">
            <a:extLst>
              <a:ext uri="{FF2B5EF4-FFF2-40B4-BE49-F238E27FC236}">
                <a16:creationId xmlns:a16="http://schemas.microsoft.com/office/drawing/2014/main" xmlns="" id="{957D06C4-F994-4F57-BCE3-66B2A646F1C9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각 삼각형 36">
            <a:extLst>
              <a:ext uri="{FF2B5EF4-FFF2-40B4-BE49-F238E27FC236}">
                <a16:creationId xmlns:a16="http://schemas.microsoft.com/office/drawing/2014/main" xmlns="" id="{F9579140-18B8-4820-AC51-7BA2230A3730}"/>
              </a:ext>
            </a:extLst>
          </p:cNvPr>
          <p:cNvSpPr/>
          <p:nvPr/>
        </p:nvSpPr>
        <p:spPr>
          <a:xfrm rot="10800000">
            <a:off x="11112000" y="0"/>
            <a:ext cx="1080000" cy="1080000"/>
          </a:xfrm>
          <a:prstGeom prst="rtTriangl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각 삼각형 37">
            <a:extLst>
              <a:ext uri="{FF2B5EF4-FFF2-40B4-BE49-F238E27FC236}">
                <a16:creationId xmlns:a16="http://schemas.microsoft.com/office/drawing/2014/main" xmlns="" id="{ABFA1A65-A847-4973-B214-21BFFC912103}"/>
              </a:ext>
            </a:extLst>
          </p:cNvPr>
          <p:cNvSpPr/>
          <p:nvPr/>
        </p:nvSpPr>
        <p:spPr>
          <a:xfrm rot="16200000">
            <a:off x="11112000" y="5778000"/>
            <a:ext cx="1080000" cy="1080000"/>
          </a:xfrm>
          <a:prstGeom prst="rtTriangl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C890B8D2-EE76-4CBE-9192-94A110237F38}"/>
              </a:ext>
            </a:extLst>
          </p:cNvPr>
          <p:cNvCxnSpPr/>
          <p:nvPr/>
        </p:nvCxnSpPr>
        <p:spPr>
          <a:xfrm>
            <a:off x="655739" y="6342077"/>
            <a:ext cx="108805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FACC0ED9-C9D2-4E85-831A-AE8B36E5788E}"/>
              </a:ext>
            </a:extLst>
          </p:cNvPr>
          <p:cNvSpPr/>
          <p:nvPr/>
        </p:nvSpPr>
        <p:spPr>
          <a:xfrm>
            <a:off x="1337744" y="633576"/>
            <a:ext cx="180000" cy="180000"/>
          </a:xfrm>
          <a:prstGeom prst="ellips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917673A2-1A01-46BB-A80D-63BEE3EFE4F6}"/>
              </a:ext>
            </a:extLst>
          </p:cNvPr>
          <p:cNvSpPr txBox="1"/>
          <p:nvPr/>
        </p:nvSpPr>
        <p:spPr>
          <a:xfrm>
            <a:off x="1657407" y="446631"/>
            <a:ext cx="573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ea typeface="문체부 쓰기 정체" panose="02030609000101010101" pitchFamily="17" charset="-127"/>
              </a:rPr>
              <a:t>진행 상황</a:t>
            </a:r>
            <a:endParaRPr lang="ko-KR" altLang="en-US" sz="2800" b="1" dirty="0">
              <a:ea typeface="문체부 쓰기 정체" panose="02030609000101010101" pitchFamily="17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334D533-C5C1-4363-A401-49B8175A2491}"/>
              </a:ext>
            </a:extLst>
          </p:cNvPr>
          <p:cNvSpPr txBox="1"/>
          <p:nvPr/>
        </p:nvSpPr>
        <p:spPr>
          <a:xfrm>
            <a:off x="5409559" y="1473845"/>
            <a:ext cx="652238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ea typeface="문체부 쓰기 정체" panose="02030609000101010101" pitchFamily="17" charset="-127"/>
              </a:rPr>
              <a:t>어플리케이션 이름 </a:t>
            </a:r>
            <a:r>
              <a:rPr lang="en-US" altLang="ko-KR" sz="3200" b="1" dirty="0">
                <a:ea typeface="문체부 쓰기 정체" panose="02030609000101010101" pitchFamily="17" charset="-127"/>
              </a:rPr>
              <a:t>: </a:t>
            </a:r>
            <a:r>
              <a:rPr lang="ko-KR" altLang="en-US" sz="3200" b="1" dirty="0">
                <a:ea typeface="문체부 쓰기 정체" panose="02030609000101010101" pitchFamily="17" charset="-127"/>
              </a:rPr>
              <a:t>춘하추동</a:t>
            </a:r>
            <a:endParaRPr lang="en-US" altLang="ko-KR" sz="3200" b="1" dirty="0">
              <a:ea typeface="문체부 쓰기 정체" panose="02030609000101010101" pitchFamily="17" charset="-127"/>
            </a:endParaRPr>
          </a:p>
          <a:p>
            <a:endParaRPr lang="en-US" altLang="ko-KR" dirty="0"/>
          </a:p>
          <a:p>
            <a:r>
              <a:rPr lang="ko-KR" altLang="en-US" b="1" dirty="0" smtClean="0">
                <a:ea typeface="문체부 쓰기 정체" panose="02030609000101010101" pitchFamily="17" charset="-127"/>
              </a:rPr>
              <a:t>진행</a:t>
            </a:r>
            <a:r>
              <a:rPr lang="ko-KR" altLang="en-US" b="1" dirty="0" smtClean="0">
                <a:ea typeface="문체부 쓰기 정체" panose="02030609000101010101" pitchFamily="17" charset="-127"/>
              </a:rPr>
              <a:t> 상황 </a:t>
            </a:r>
            <a:r>
              <a:rPr lang="en-US" altLang="ko-KR" dirty="0" smtClean="0">
                <a:ea typeface="문체부 쓰기 정체" panose="02030609000101010101" pitchFamily="17" charset="-127"/>
              </a:rPr>
              <a:t>: </a:t>
            </a:r>
          </a:p>
          <a:p>
            <a:endParaRPr lang="en-US" altLang="ko-KR" dirty="0" smtClean="0">
              <a:ea typeface="문체부 쓰기 정체" panose="02030609000101010101" pitchFamily="17" charset="-127"/>
            </a:endParaRPr>
          </a:p>
          <a:p>
            <a:r>
              <a:rPr lang="ko-KR" altLang="en-US" dirty="0" smtClean="0">
                <a:ea typeface="문체부 쓰기 정체" panose="02030609000101010101" pitchFamily="17" charset="-127"/>
              </a:rPr>
              <a:t>현재 </a:t>
            </a:r>
            <a:r>
              <a:rPr lang="en-US" altLang="ko-KR" dirty="0" smtClean="0">
                <a:ea typeface="문체부 쓰기 정체" panose="02030609000101010101" pitchFamily="17" charset="-127"/>
              </a:rPr>
              <a:t>2</a:t>
            </a:r>
            <a:r>
              <a:rPr lang="ko-KR" altLang="en-US" dirty="0" smtClean="0">
                <a:ea typeface="문체부 쓰기 정체" panose="02030609000101010101" pitchFamily="17" charset="-127"/>
              </a:rPr>
              <a:t>차례의 조모임을 진행하였고</a:t>
            </a:r>
            <a:r>
              <a:rPr lang="en-US" altLang="ko-KR" dirty="0" smtClean="0">
                <a:ea typeface="문체부 쓰기 정체" panose="02030609000101010101" pitchFamily="17" charset="-127"/>
              </a:rPr>
              <a:t>,</a:t>
            </a:r>
          </a:p>
          <a:p>
            <a:r>
              <a:rPr lang="ko-KR" altLang="en-US" dirty="0" smtClean="0">
                <a:ea typeface="문체부 쓰기 정체" panose="02030609000101010101" pitchFamily="17" charset="-127"/>
              </a:rPr>
              <a:t>개개인의 역할 분담</a:t>
            </a:r>
            <a:r>
              <a:rPr lang="en-US" altLang="ko-KR" dirty="0" smtClean="0">
                <a:ea typeface="문체부 쓰기 정체" panose="02030609000101010101" pitchFamily="17" charset="-127"/>
              </a:rPr>
              <a:t>, </a:t>
            </a:r>
            <a:r>
              <a:rPr lang="ko-KR" altLang="en-US" dirty="0" err="1" smtClean="0">
                <a:ea typeface="문체부 쓰기 정체" panose="02030609000101010101" pitchFamily="17" charset="-127"/>
              </a:rPr>
              <a:t>컨텐츠</a:t>
            </a:r>
            <a:r>
              <a:rPr lang="ko-KR" altLang="en-US" dirty="0" smtClean="0">
                <a:ea typeface="문체부 쓰기 정체" panose="02030609000101010101" pitchFamily="17" charset="-127"/>
              </a:rPr>
              <a:t> 확정</a:t>
            </a:r>
            <a:endParaRPr lang="en-US" altLang="ko-KR" dirty="0" smtClean="0">
              <a:ea typeface="문체부 쓰기 정체" panose="02030609000101010101" pitchFamily="17" charset="-127"/>
            </a:endParaRPr>
          </a:p>
          <a:p>
            <a:r>
              <a:rPr lang="ko-KR" altLang="en-US" dirty="0" smtClean="0">
                <a:ea typeface="문체부 쓰기 정체" panose="02030609000101010101" pitchFamily="17" charset="-127"/>
              </a:rPr>
              <a:t>향후 일정 조율을 하였습니다</a:t>
            </a:r>
            <a:r>
              <a:rPr lang="en-US" altLang="ko-KR" dirty="0" smtClean="0">
                <a:ea typeface="문체부 쓰기 정체" panose="02030609000101010101" pitchFamily="17" charset="-127"/>
              </a:rPr>
              <a:t>.</a:t>
            </a:r>
          </a:p>
          <a:p>
            <a:r>
              <a:rPr lang="ko-KR" altLang="en-US" dirty="0" smtClean="0">
                <a:ea typeface="문체부 쓰기 정체" panose="02030609000101010101" pitchFamily="17" charset="-127"/>
              </a:rPr>
              <a:t>일단 시험 기간이므로 시험이 끝난 뒤</a:t>
            </a:r>
            <a:r>
              <a:rPr lang="en-US" altLang="ko-KR" dirty="0" smtClean="0">
                <a:ea typeface="문체부 쓰기 정체" panose="02030609000101010101" pitchFamily="17" charset="-127"/>
              </a:rPr>
              <a:t>,</a:t>
            </a:r>
          </a:p>
          <a:p>
            <a:r>
              <a:rPr lang="ko-KR" altLang="en-US" dirty="0" smtClean="0">
                <a:ea typeface="문체부 쓰기 정체" panose="02030609000101010101" pitchFamily="17" charset="-127"/>
              </a:rPr>
              <a:t>본격적으로 어플리케이션 개발을</a:t>
            </a:r>
            <a:endParaRPr lang="en-US" altLang="ko-KR" dirty="0" smtClean="0">
              <a:ea typeface="문체부 쓰기 정체" panose="02030609000101010101" pitchFamily="17" charset="-127"/>
            </a:endParaRPr>
          </a:p>
          <a:p>
            <a:r>
              <a:rPr lang="ko-KR" altLang="en-US" dirty="0" smtClean="0">
                <a:ea typeface="문체부 쓰기 정체" panose="02030609000101010101" pitchFamily="17" charset="-127"/>
              </a:rPr>
              <a:t>진행 할 예정입니다</a:t>
            </a:r>
            <a:r>
              <a:rPr lang="en-US" altLang="ko-KR" dirty="0" smtClean="0">
                <a:ea typeface="문체부 쓰기 정체" panose="02030609000101010101" pitchFamily="17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964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E60BD9DD-7B53-4D5C-B965-F072869E6D3B}"/>
              </a:ext>
            </a:extLst>
          </p:cNvPr>
          <p:cNvCxnSpPr/>
          <p:nvPr/>
        </p:nvCxnSpPr>
        <p:spPr>
          <a:xfrm>
            <a:off x="655739" y="6342077"/>
            <a:ext cx="108805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각 삼각형 9">
            <a:extLst>
              <a:ext uri="{FF2B5EF4-FFF2-40B4-BE49-F238E27FC236}">
                <a16:creationId xmlns:a16="http://schemas.microsoft.com/office/drawing/2014/main" xmlns="" id="{2FBA1D32-2ADE-40B4-9990-EEACC0137A66}"/>
              </a:ext>
            </a:extLst>
          </p:cNvPr>
          <p:cNvSpPr/>
          <p:nvPr/>
        </p:nvSpPr>
        <p:spPr>
          <a:xfrm>
            <a:off x="0" y="5778000"/>
            <a:ext cx="1080000" cy="1080000"/>
          </a:xfrm>
          <a:prstGeom prst="rtTriangle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xmlns="" id="{AD62E5E7-C333-4AF3-AFCF-B6E4E2FE8158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xmlns="" id="{08779AA2-B0C8-41F4-A056-FED0F7F14AD9}"/>
              </a:ext>
            </a:extLst>
          </p:cNvPr>
          <p:cNvSpPr/>
          <p:nvPr/>
        </p:nvSpPr>
        <p:spPr>
          <a:xfrm rot="10800000">
            <a:off x="11112000" y="0"/>
            <a:ext cx="1080000" cy="1080000"/>
          </a:xfrm>
          <a:prstGeom prst="rtTriangl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xmlns="" id="{073EF266-0D55-4144-99D1-95F48C59D26D}"/>
              </a:ext>
            </a:extLst>
          </p:cNvPr>
          <p:cNvSpPr/>
          <p:nvPr/>
        </p:nvSpPr>
        <p:spPr>
          <a:xfrm rot="16200000">
            <a:off x="11112000" y="5778000"/>
            <a:ext cx="1080000" cy="1080000"/>
          </a:xfrm>
          <a:prstGeom prst="rtTriangl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4F3B84B1-AC0A-4A48-83F2-7F65F7E412F5}"/>
              </a:ext>
            </a:extLst>
          </p:cNvPr>
          <p:cNvSpPr/>
          <p:nvPr/>
        </p:nvSpPr>
        <p:spPr>
          <a:xfrm>
            <a:off x="1337744" y="633576"/>
            <a:ext cx="180000" cy="1800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150D9B4-9DBC-4463-908E-1132158A3371}"/>
              </a:ext>
            </a:extLst>
          </p:cNvPr>
          <p:cNvSpPr txBox="1"/>
          <p:nvPr/>
        </p:nvSpPr>
        <p:spPr>
          <a:xfrm>
            <a:off x="1657407" y="446631"/>
            <a:ext cx="573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ea typeface="문체부 쓰기 정체" panose="02030609000101010101" pitchFamily="17" charset="-127"/>
              </a:rPr>
              <a:t>깃 허브</a:t>
            </a:r>
            <a:endParaRPr lang="ko-KR" altLang="en-US" sz="2800" b="1" dirty="0">
              <a:ea typeface="문체부 쓰기 정체" panose="02030609000101010101" pitchFamily="17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744" y="1036209"/>
            <a:ext cx="8695246" cy="474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92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E60BD9DD-7B53-4D5C-B965-F072869E6D3B}"/>
              </a:ext>
            </a:extLst>
          </p:cNvPr>
          <p:cNvCxnSpPr/>
          <p:nvPr/>
        </p:nvCxnSpPr>
        <p:spPr>
          <a:xfrm>
            <a:off x="655739" y="6342077"/>
            <a:ext cx="108805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각 삼각형 9">
            <a:extLst>
              <a:ext uri="{FF2B5EF4-FFF2-40B4-BE49-F238E27FC236}">
                <a16:creationId xmlns:a16="http://schemas.microsoft.com/office/drawing/2014/main" xmlns="" id="{2FBA1D32-2ADE-40B4-9990-EEACC0137A66}"/>
              </a:ext>
            </a:extLst>
          </p:cNvPr>
          <p:cNvSpPr/>
          <p:nvPr/>
        </p:nvSpPr>
        <p:spPr>
          <a:xfrm>
            <a:off x="0" y="5778000"/>
            <a:ext cx="1080000" cy="1080000"/>
          </a:xfrm>
          <a:prstGeom prst="rtTriangle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xmlns="" id="{AD62E5E7-C333-4AF3-AFCF-B6E4E2FE8158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xmlns="" id="{08779AA2-B0C8-41F4-A056-FED0F7F14AD9}"/>
              </a:ext>
            </a:extLst>
          </p:cNvPr>
          <p:cNvSpPr/>
          <p:nvPr/>
        </p:nvSpPr>
        <p:spPr>
          <a:xfrm rot="10800000">
            <a:off x="11112000" y="0"/>
            <a:ext cx="1080000" cy="1080000"/>
          </a:xfrm>
          <a:prstGeom prst="rtTriangl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xmlns="" id="{073EF266-0D55-4144-99D1-95F48C59D26D}"/>
              </a:ext>
            </a:extLst>
          </p:cNvPr>
          <p:cNvSpPr/>
          <p:nvPr/>
        </p:nvSpPr>
        <p:spPr>
          <a:xfrm rot="16200000">
            <a:off x="11112000" y="5778000"/>
            <a:ext cx="1080000" cy="1080000"/>
          </a:xfrm>
          <a:prstGeom prst="rtTriangl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4F3B84B1-AC0A-4A48-83F2-7F65F7E412F5}"/>
              </a:ext>
            </a:extLst>
          </p:cNvPr>
          <p:cNvSpPr/>
          <p:nvPr/>
        </p:nvSpPr>
        <p:spPr>
          <a:xfrm>
            <a:off x="1337744" y="633576"/>
            <a:ext cx="180000" cy="1800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150D9B4-9DBC-4463-908E-1132158A3371}"/>
              </a:ext>
            </a:extLst>
          </p:cNvPr>
          <p:cNvSpPr txBox="1"/>
          <p:nvPr/>
        </p:nvSpPr>
        <p:spPr>
          <a:xfrm>
            <a:off x="1657407" y="446631"/>
            <a:ext cx="573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ea typeface="문체부 쓰기 정체" panose="02030609000101010101" pitchFamily="17" charset="-127"/>
              </a:rPr>
              <a:t>깃 허브</a:t>
            </a:r>
            <a:endParaRPr lang="ko-KR" altLang="en-US" sz="2800" b="1" dirty="0">
              <a:ea typeface="문체부 쓰기 정체" panose="02030609000101010101" pitchFamily="17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334D533-C5C1-4363-A401-49B8175A2491}"/>
              </a:ext>
            </a:extLst>
          </p:cNvPr>
          <p:cNvSpPr txBox="1"/>
          <p:nvPr/>
        </p:nvSpPr>
        <p:spPr>
          <a:xfrm>
            <a:off x="5409559" y="1473845"/>
            <a:ext cx="65223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문체부 쓰기 정체" panose="02030609000101010101" pitchFamily="17" charset="-127"/>
              </a:rPr>
              <a:t>저희</a:t>
            </a:r>
            <a:r>
              <a:rPr lang="ko-KR" altLang="en-US" dirty="0" smtClean="0">
                <a:ea typeface="문체부 쓰기 정체" panose="02030609000101010101" pitchFamily="17" charset="-127"/>
              </a:rPr>
              <a:t> 팀원인 </a:t>
            </a:r>
            <a:r>
              <a:rPr lang="en-US" altLang="ko-KR" dirty="0" smtClean="0">
                <a:ea typeface="문체부 쓰기 정체" panose="02030609000101010101" pitchFamily="17" charset="-127"/>
              </a:rPr>
              <a:t>14</a:t>
            </a:r>
            <a:r>
              <a:rPr lang="ko-KR" altLang="en-US" dirty="0" smtClean="0">
                <a:ea typeface="문체부 쓰기 정체" panose="02030609000101010101" pitchFamily="17" charset="-127"/>
              </a:rPr>
              <a:t>학번 전우혁 학우의 </a:t>
            </a:r>
            <a:r>
              <a:rPr lang="ko-KR" altLang="en-US" dirty="0" err="1" smtClean="0">
                <a:ea typeface="문체부 쓰기 정체" panose="02030609000101010101" pitchFamily="17" charset="-127"/>
              </a:rPr>
              <a:t>레파지토리를</a:t>
            </a:r>
            <a:r>
              <a:rPr lang="ko-KR" altLang="en-US" dirty="0" smtClean="0">
                <a:ea typeface="문체부 쓰기 정체" panose="02030609000101010101" pitchFamily="17" charset="-127"/>
              </a:rPr>
              <a:t> 이용하여</a:t>
            </a:r>
            <a:endParaRPr lang="en-US" altLang="ko-KR" dirty="0" smtClean="0">
              <a:ea typeface="문체부 쓰기 정체" panose="02030609000101010101" pitchFamily="17" charset="-127"/>
            </a:endParaRPr>
          </a:p>
          <a:p>
            <a:r>
              <a:rPr lang="ko-KR" altLang="en-US" dirty="0" smtClean="0">
                <a:ea typeface="문체부 쓰기 정체" panose="02030609000101010101" pitchFamily="17" charset="-127"/>
              </a:rPr>
              <a:t>저희</a:t>
            </a:r>
            <a:r>
              <a:rPr lang="ko-KR" altLang="en-US" dirty="0" smtClean="0">
                <a:ea typeface="문체부 쓰기 정체" panose="02030609000101010101" pitchFamily="17" charset="-127"/>
              </a:rPr>
              <a:t> 팀의 깃 허브를 만들어 놓았습니다</a:t>
            </a:r>
            <a:r>
              <a:rPr lang="en-US" altLang="ko-KR" dirty="0" smtClean="0">
                <a:ea typeface="문체부 쓰기 정체" panose="02030609000101010101" pitchFamily="17" charset="-127"/>
              </a:rPr>
              <a:t>.</a:t>
            </a:r>
          </a:p>
          <a:p>
            <a:endParaRPr lang="en-US" altLang="ko-KR" dirty="0">
              <a:ea typeface="문체부 쓰기 정체" panose="02030609000101010101" pitchFamily="17" charset="-127"/>
            </a:endParaRPr>
          </a:p>
          <a:p>
            <a:r>
              <a:rPr lang="ko-KR" altLang="en-US" dirty="0" smtClean="0">
                <a:ea typeface="문체부 쓰기 정체" panose="02030609000101010101" pitchFamily="17" charset="-127"/>
              </a:rPr>
              <a:t>현재 깃 허브에는 기획서와 역할 분담 정리</a:t>
            </a:r>
            <a:r>
              <a:rPr lang="en-US" altLang="ko-KR" dirty="0" smtClean="0">
                <a:ea typeface="문체부 쓰기 정체" panose="02030609000101010101" pitchFamily="17" charset="-127"/>
              </a:rPr>
              <a:t>, </a:t>
            </a:r>
            <a:r>
              <a:rPr lang="ko-KR" altLang="en-US" dirty="0" err="1" smtClean="0">
                <a:ea typeface="문체부 쓰기 정체" panose="02030609000101010101" pitchFamily="17" charset="-127"/>
              </a:rPr>
              <a:t>여러가지</a:t>
            </a:r>
            <a:r>
              <a:rPr lang="ko-KR" altLang="en-US" dirty="0" smtClean="0">
                <a:ea typeface="문체부 쓰기 정체" panose="02030609000101010101" pitchFamily="17" charset="-127"/>
              </a:rPr>
              <a:t> 리소스</a:t>
            </a:r>
            <a:r>
              <a:rPr lang="en-US" altLang="ko-KR" dirty="0" smtClean="0">
                <a:ea typeface="문체부 쓰기 정체" panose="02030609000101010101" pitchFamily="17" charset="-127"/>
              </a:rPr>
              <a:t>, </a:t>
            </a:r>
            <a:r>
              <a:rPr lang="ko-KR" altLang="en-US" dirty="0" err="1" smtClean="0">
                <a:ea typeface="문체부 쓰기 정체" panose="02030609000101010101" pitchFamily="17" charset="-127"/>
              </a:rPr>
              <a:t>안드로이드</a:t>
            </a:r>
            <a:r>
              <a:rPr lang="ko-KR" altLang="en-US" dirty="0" smtClean="0">
                <a:ea typeface="문체부 쓰기 정체" panose="02030609000101010101" pitchFamily="17" charset="-127"/>
              </a:rPr>
              <a:t> 백그라운드 기본 코드를 업로드 해놓았습니다</a:t>
            </a:r>
            <a:r>
              <a:rPr lang="en-US" altLang="ko-KR" dirty="0" smtClean="0">
                <a:ea typeface="문체부 쓰기 정체" panose="02030609000101010101" pitchFamily="17" charset="-127"/>
              </a:rPr>
              <a:t>.</a:t>
            </a:r>
          </a:p>
          <a:p>
            <a:endParaRPr lang="en-US" altLang="ko-KR" dirty="0" smtClean="0">
              <a:ea typeface="문체부 쓰기 정체" panose="02030609000101010101" pitchFamily="17" charset="-127"/>
            </a:endParaRPr>
          </a:p>
          <a:p>
            <a:endParaRPr lang="en-US" altLang="ko-KR" dirty="0" smtClean="0">
              <a:ea typeface="문체부 쓰기 정체" panose="02030609000101010101" pitchFamily="17" charset="-127"/>
            </a:endParaRPr>
          </a:p>
          <a:p>
            <a:r>
              <a:rPr lang="ko-KR" altLang="en-US" dirty="0" smtClean="0">
                <a:ea typeface="문체부 쓰기 정체" panose="02030609000101010101" pitchFamily="17" charset="-127"/>
              </a:rPr>
              <a:t>깃 허브의 주소 </a:t>
            </a:r>
            <a:r>
              <a:rPr lang="en-US" altLang="ko-KR" dirty="0" smtClean="0">
                <a:ea typeface="문체부 쓰기 정체" panose="02030609000101010101" pitchFamily="17" charset="-127"/>
              </a:rPr>
              <a:t>: </a:t>
            </a:r>
          </a:p>
          <a:p>
            <a:r>
              <a:rPr lang="en-US" altLang="ko-KR" dirty="0" smtClean="0">
                <a:ea typeface="문체부 쓰기 정체" panose="02030609000101010101" pitchFamily="17" charset="-127"/>
                <a:hlinkClick r:id="rId2"/>
              </a:rPr>
              <a:t>https</a:t>
            </a:r>
            <a:r>
              <a:rPr lang="en-US" altLang="ko-KR" dirty="0">
                <a:ea typeface="문체부 쓰기 정체" panose="02030609000101010101" pitchFamily="17" charset="-127"/>
                <a:hlinkClick r:id="rId2"/>
              </a:rPr>
              <a:t>://github.com/myabcc17/COMP328-Team4</a:t>
            </a:r>
            <a:r>
              <a:rPr lang="en-US" altLang="ko-KR" dirty="0" smtClean="0">
                <a:ea typeface="문체부 쓰기 정체" panose="02030609000101010101" pitchFamily="17" charset="-127"/>
                <a:hlinkClick r:id="rId2"/>
              </a:rPr>
              <a:t>/</a:t>
            </a:r>
            <a:endParaRPr lang="en-US" altLang="ko-KR" dirty="0">
              <a:ea typeface="문체부 쓰기 정체" panose="02030609000101010101" pitchFamily="17" charset="-127"/>
            </a:endParaRPr>
          </a:p>
          <a:p>
            <a:endParaRPr lang="en-US" altLang="ko-KR" dirty="0">
              <a:ea typeface="문체부 쓰기 정체" panose="02030609000101010101" pitchFamily="17" charset="-127"/>
            </a:endParaRPr>
          </a:p>
          <a:p>
            <a:r>
              <a:rPr lang="ko-KR" altLang="en-US" dirty="0" smtClean="0">
                <a:ea typeface="문체부 쓰기 정체" panose="02030609000101010101" pitchFamily="17" charset="-127"/>
              </a:rPr>
              <a:t>왼쪽에 보이는 것은 역할 분담입니다</a:t>
            </a:r>
            <a:r>
              <a:rPr lang="en-US" altLang="ko-KR" dirty="0" smtClean="0">
                <a:ea typeface="문체부 쓰기 정체" panose="02030609000101010101" pitchFamily="17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65" y="1604904"/>
            <a:ext cx="5217724" cy="275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01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493ACD50-71AA-40E6-BFBF-040444FE2A2F}"/>
              </a:ext>
            </a:extLst>
          </p:cNvPr>
          <p:cNvSpPr/>
          <p:nvPr/>
        </p:nvSpPr>
        <p:spPr>
          <a:xfrm>
            <a:off x="1337744" y="633576"/>
            <a:ext cx="180000" cy="180000"/>
          </a:xfrm>
          <a:prstGeom prst="ellipse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C46142F-D8BD-4BDF-A99B-978D16327DFA}"/>
              </a:ext>
            </a:extLst>
          </p:cNvPr>
          <p:cNvSpPr txBox="1"/>
          <p:nvPr/>
        </p:nvSpPr>
        <p:spPr>
          <a:xfrm>
            <a:off x="1657407" y="446631"/>
            <a:ext cx="573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ea typeface="문체부 쓰기 정체" panose="02030609000101010101" pitchFamily="17" charset="-127"/>
              </a:rPr>
              <a:t>개인 </a:t>
            </a:r>
            <a:r>
              <a:rPr lang="ko-KR" altLang="en-US" sz="2800" b="1" dirty="0" err="1" smtClean="0">
                <a:ea typeface="문체부 쓰기 정체" panose="02030609000101010101" pitchFamily="17" charset="-127"/>
              </a:rPr>
              <a:t>기획안</a:t>
            </a:r>
            <a:endParaRPr lang="ko-KR" altLang="en-US" sz="2800" b="1" dirty="0">
              <a:ea typeface="문체부 쓰기 정체" panose="02030609000101010101" pitchFamily="17" charset="-127"/>
            </a:endParaRPr>
          </a:p>
        </p:txBody>
      </p:sp>
      <p:sp>
        <p:nvSpPr>
          <p:cNvPr id="44" name="직각 삼각형 43">
            <a:extLst>
              <a:ext uri="{FF2B5EF4-FFF2-40B4-BE49-F238E27FC236}">
                <a16:creationId xmlns:a16="http://schemas.microsoft.com/office/drawing/2014/main" xmlns="" id="{406AF289-039C-4EAC-845E-14F2EF4114D1}"/>
              </a:ext>
            </a:extLst>
          </p:cNvPr>
          <p:cNvSpPr/>
          <p:nvPr/>
        </p:nvSpPr>
        <p:spPr>
          <a:xfrm>
            <a:off x="0" y="5778000"/>
            <a:ext cx="1080000" cy="1080000"/>
          </a:xfrm>
          <a:prstGeom prst="rtTriangle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각 삼각형 44">
            <a:extLst>
              <a:ext uri="{FF2B5EF4-FFF2-40B4-BE49-F238E27FC236}">
                <a16:creationId xmlns:a16="http://schemas.microsoft.com/office/drawing/2014/main" xmlns="" id="{3C46BA90-4942-47EC-8A7E-B5C318287928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>
            <a:extLst>
              <a:ext uri="{FF2B5EF4-FFF2-40B4-BE49-F238E27FC236}">
                <a16:creationId xmlns:a16="http://schemas.microsoft.com/office/drawing/2014/main" xmlns="" id="{9D7902C9-DCCD-4C0D-B24C-6E99B575B421}"/>
              </a:ext>
            </a:extLst>
          </p:cNvPr>
          <p:cNvSpPr/>
          <p:nvPr/>
        </p:nvSpPr>
        <p:spPr>
          <a:xfrm rot="10800000">
            <a:off x="11112000" y="0"/>
            <a:ext cx="1080000" cy="1080000"/>
          </a:xfrm>
          <a:prstGeom prst="rtTriangl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각 삼각형 46">
            <a:extLst>
              <a:ext uri="{FF2B5EF4-FFF2-40B4-BE49-F238E27FC236}">
                <a16:creationId xmlns:a16="http://schemas.microsoft.com/office/drawing/2014/main" xmlns="" id="{40519E33-E2E2-402A-B04D-332CBFE863B1}"/>
              </a:ext>
            </a:extLst>
          </p:cNvPr>
          <p:cNvSpPr/>
          <p:nvPr/>
        </p:nvSpPr>
        <p:spPr>
          <a:xfrm rot="16200000">
            <a:off x="11112000" y="5778000"/>
            <a:ext cx="1080000" cy="1080000"/>
          </a:xfrm>
          <a:prstGeom prst="rtTriangl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E60BD9DD-7B53-4D5C-B965-F072869E6D3B}"/>
              </a:ext>
            </a:extLst>
          </p:cNvPr>
          <p:cNvCxnSpPr/>
          <p:nvPr/>
        </p:nvCxnSpPr>
        <p:spPr>
          <a:xfrm>
            <a:off x="655739" y="6342077"/>
            <a:ext cx="108805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="" xmlns:a16="http://schemas.microsoft.com/office/drawing/2014/main" xmlns:lc="http://schemas.openxmlformats.org/drawingml/2006/lockedCanvas" id="{42EA9DBF-8D86-4377-BF57-1DD7A0117795}"/>
              </a:ext>
            </a:extLst>
          </p:cNvPr>
          <p:cNvSpPr/>
          <p:nvPr/>
        </p:nvSpPr>
        <p:spPr>
          <a:xfrm>
            <a:off x="1622607" y="1316795"/>
            <a:ext cx="180000" cy="180000"/>
          </a:xfrm>
          <a:prstGeom prst="ellips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TextBox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FE442530-72B7-49E0-8D31-D7F3E618E0C1}"/>
              </a:ext>
            </a:extLst>
          </p:cNvPr>
          <p:cNvSpPr txBox="1"/>
          <p:nvPr/>
        </p:nvSpPr>
        <p:spPr>
          <a:xfrm>
            <a:off x="1942270" y="1129850"/>
            <a:ext cx="573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b="1" dirty="0">
                <a:ea typeface="문체부 쓰기 정체" panose="02030609000101010101" pitchFamily="17" charset="-127"/>
              </a:rPr>
              <a:t>흩날려라 벚꽃이여 </a:t>
            </a:r>
            <a:r>
              <a:rPr lang="en-US" altLang="ko-KR" sz="2800" b="1" dirty="0">
                <a:ea typeface="문체부 쓰기 정체" panose="02030609000101010101" pitchFamily="17" charset="-127"/>
              </a:rPr>
              <a:t>: </a:t>
            </a:r>
            <a:r>
              <a:rPr lang="ko-KR" altLang="en-US" sz="2800" b="1" dirty="0">
                <a:ea typeface="문체부 쓰기 정체" panose="02030609000101010101" pitchFamily="17" charset="-127"/>
              </a:rPr>
              <a:t>게임소개</a:t>
            </a:r>
          </a:p>
        </p:txBody>
      </p:sp>
      <p:sp>
        <p:nvSpPr>
          <p:cNvPr id="31" name="화살표: 오각형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316479-7FA5-4C56-B3F1-981DF31B3605}"/>
              </a:ext>
            </a:extLst>
          </p:cNvPr>
          <p:cNvSpPr/>
          <p:nvPr/>
        </p:nvSpPr>
        <p:spPr>
          <a:xfrm>
            <a:off x="940602" y="2075526"/>
            <a:ext cx="1440000" cy="720000"/>
          </a:xfrm>
          <a:prstGeom prst="homePlat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>
                <a:ea typeface="문체부 쓰기 정체" panose="02030609000101010101" pitchFamily="17" charset="-127"/>
              </a:rPr>
              <a:t>춘</a:t>
            </a:r>
            <a:r>
              <a:rPr lang="en-US" altLang="ko-KR" sz="2400" b="1" dirty="0">
                <a:ea typeface="문체부 쓰기 정체" panose="02030609000101010101" pitchFamily="17" charset="-127"/>
              </a:rPr>
              <a:t>..</a:t>
            </a:r>
            <a:r>
              <a:rPr lang="ko-KR" altLang="en-US" sz="2400" b="1" dirty="0">
                <a:ea typeface="문체부 쓰기 정체" panose="02030609000101010101" pitchFamily="17" charset="-127"/>
              </a:rPr>
              <a:t>봄</a:t>
            </a:r>
          </a:p>
        </p:txBody>
      </p:sp>
      <p:sp>
        <p:nvSpPr>
          <p:cNvPr id="32" name="화살표: 갈매기형 수장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E407882F-AD0E-4FA1-8307-C5FB9C34DCC2}"/>
              </a:ext>
            </a:extLst>
          </p:cNvPr>
          <p:cNvSpPr/>
          <p:nvPr/>
        </p:nvSpPr>
        <p:spPr>
          <a:xfrm>
            <a:off x="2059951" y="2075526"/>
            <a:ext cx="7200000" cy="720000"/>
          </a:xfrm>
          <a:prstGeom prst="chevron">
            <a:avLst/>
          </a:prstGeom>
          <a:solidFill>
            <a:srgbClr val="FFFF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>
                <a:solidFill>
                  <a:schemeClr val="tx1"/>
                </a:solidFill>
                <a:ea typeface="문체부 쓰기 정체" panose="02030609000101010101" pitchFamily="17" charset="-127"/>
              </a:rPr>
              <a:t>흩날려라 벚꽃이여 </a:t>
            </a:r>
            <a:r>
              <a:rPr lang="en-US" altLang="ko-KR" sz="2400" b="1" dirty="0">
                <a:solidFill>
                  <a:schemeClr val="tx1"/>
                </a:solidFill>
                <a:ea typeface="문체부 쓰기 정체" panose="02030609000101010101" pitchFamily="17" charset="-127"/>
              </a:rPr>
              <a:t>: </a:t>
            </a:r>
            <a:r>
              <a:rPr lang="ko-KR" altLang="en-US" sz="2400" b="1" dirty="0">
                <a:solidFill>
                  <a:schemeClr val="tx1"/>
                </a:solidFill>
                <a:ea typeface="문체부 쓰기 정체" panose="02030609000101010101" pitchFamily="17" charset="-127"/>
              </a:rPr>
              <a:t>물체 피하기</a:t>
            </a:r>
          </a:p>
        </p:txBody>
      </p:sp>
      <p:sp>
        <p:nvSpPr>
          <p:cNvPr id="33" name="TextBox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CC417A65-5D02-49BD-92AB-C961F043B293}"/>
              </a:ext>
            </a:extLst>
          </p:cNvPr>
          <p:cNvSpPr txBox="1"/>
          <p:nvPr/>
        </p:nvSpPr>
        <p:spPr>
          <a:xfrm>
            <a:off x="1660602" y="3419825"/>
            <a:ext cx="95907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ea typeface="문체부 쓰기 정체" panose="02030609000101010101" pitchFamily="17" charset="-127"/>
              </a:rPr>
              <a:t>게임 진행</a:t>
            </a:r>
            <a:endParaRPr lang="en-US" altLang="ko-KR" sz="2400" dirty="0">
              <a:ea typeface="문체부 쓰기 정체" panose="02030609000101010101" pitchFamily="17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ea typeface="문체부 쓰기 정체" panose="02030609000101010101" pitchFamily="17" charset="-127"/>
              </a:rPr>
              <a:t>오른쪽 벚꽃나무에서 랜덤으로 벚꽃 잎을 생성</a:t>
            </a:r>
            <a:endParaRPr lang="en-US" altLang="ko-KR" sz="2400" dirty="0">
              <a:ea typeface="문체부 쓰기 정체" panose="02030609000101010101" pitchFamily="17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ea typeface="문체부 쓰기 정체" panose="02030609000101010101" pitchFamily="17" charset="-127"/>
              </a:rPr>
              <a:t>벚꽃 잎은 왼쪽으로 이동</a:t>
            </a:r>
            <a:endParaRPr lang="en-US" altLang="ko-KR" sz="2400" dirty="0">
              <a:ea typeface="문체부 쓰기 정체" panose="02030609000101010101" pitchFamily="17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ea typeface="문체부 쓰기 정체" panose="02030609000101010101" pitchFamily="17" charset="-127"/>
              </a:rPr>
              <a:t>왼쪽 캐릭터는 상하좌우 이동 가능하나 정해진 선 내에서만 가능</a:t>
            </a:r>
            <a:endParaRPr lang="en-US" altLang="ko-KR" sz="2400" dirty="0">
              <a:ea typeface="문체부 쓰기 정체" panose="02030609000101010101" pitchFamily="17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ea typeface="문체부 쓰기 정체" panose="02030609000101010101" pitchFamily="17" charset="-127"/>
              </a:rPr>
              <a:t>시간은 </a:t>
            </a:r>
            <a:r>
              <a:rPr lang="en-US" altLang="ko-KR" sz="2400" dirty="0">
                <a:ea typeface="문체부 쓰기 정체" panose="02030609000101010101" pitchFamily="17" charset="-127"/>
              </a:rPr>
              <a:t>0</a:t>
            </a:r>
            <a:r>
              <a:rPr lang="ko-KR" altLang="en-US" sz="2400" dirty="0">
                <a:ea typeface="문체부 쓰기 정체" panose="02030609000101010101" pitchFamily="17" charset="-127"/>
              </a:rPr>
              <a:t>초부터 시작하여 최대한 오래 살아남는게 게임 목표</a:t>
            </a:r>
            <a:endParaRPr lang="en-US" altLang="ko-KR" sz="2400" dirty="0">
              <a:ea typeface="문체부 쓰기 정체" panose="02030609000101010101" pitchFamily="17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ea typeface="문체부 쓰기 정체" panose="02030609000101010101" pitchFamily="17" charset="-127"/>
              </a:rPr>
              <a:t>벚꽃 잎에 닿으면 게임 종료</a:t>
            </a:r>
          </a:p>
        </p:txBody>
      </p:sp>
    </p:spTree>
    <p:extLst>
      <p:ext uri="{BB962C8B-B14F-4D97-AF65-F5344CB8AC3E}">
        <p14:creationId xmlns:p14="http://schemas.microsoft.com/office/powerpoint/2010/main" val="99407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493ACD50-71AA-40E6-BFBF-040444FE2A2F}"/>
              </a:ext>
            </a:extLst>
          </p:cNvPr>
          <p:cNvSpPr/>
          <p:nvPr/>
        </p:nvSpPr>
        <p:spPr>
          <a:xfrm>
            <a:off x="1337744" y="633576"/>
            <a:ext cx="180000" cy="180000"/>
          </a:xfrm>
          <a:prstGeom prst="ellipse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C46142F-D8BD-4BDF-A99B-978D16327DFA}"/>
              </a:ext>
            </a:extLst>
          </p:cNvPr>
          <p:cNvSpPr txBox="1"/>
          <p:nvPr/>
        </p:nvSpPr>
        <p:spPr>
          <a:xfrm>
            <a:off x="1657407" y="446631"/>
            <a:ext cx="573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ea typeface="문체부 쓰기 정체" panose="02030609000101010101" pitchFamily="17" charset="-127"/>
              </a:rPr>
              <a:t>개인 </a:t>
            </a:r>
            <a:r>
              <a:rPr lang="ko-KR" altLang="en-US" sz="2800" b="1" dirty="0" err="1" smtClean="0">
                <a:ea typeface="문체부 쓰기 정체" panose="02030609000101010101" pitchFamily="17" charset="-127"/>
              </a:rPr>
              <a:t>기획안</a:t>
            </a:r>
            <a:endParaRPr lang="ko-KR" altLang="en-US" sz="2800" b="1" dirty="0">
              <a:ea typeface="문체부 쓰기 정체" panose="02030609000101010101" pitchFamily="17" charset="-127"/>
            </a:endParaRPr>
          </a:p>
        </p:txBody>
      </p:sp>
      <p:sp>
        <p:nvSpPr>
          <p:cNvPr id="44" name="직각 삼각형 43">
            <a:extLst>
              <a:ext uri="{FF2B5EF4-FFF2-40B4-BE49-F238E27FC236}">
                <a16:creationId xmlns:a16="http://schemas.microsoft.com/office/drawing/2014/main" xmlns="" id="{406AF289-039C-4EAC-845E-14F2EF4114D1}"/>
              </a:ext>
            </a:extLst>
          </p:cNvPr>
          <p:cNvSpPr/>
          <p:nvPr/>
        </p:nvSpPr>
        <p:spPr>
          <a:xfrm>
            <a:off x="0" y="5778000"/>
            <a:ext cx="1080000" cy="1080000"/>
          </a:xfrm>
          <a:prstGeom prst="rtTriangle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각 삼각형 44">
            <a:extLst>
              <a:ext uri="{FF2B5EF4-FFF2-40B4-BE49-F238E27FC236}">
                <a16:creationId xmlns:a16="http://schemas.microsoft.com/office/drawing/2014/main" xmlns="" id="{3C46BA90-4942-47EC-8A7E-B5C318287928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>
            <a:extLst>
              <a:ext uri="{FF2B5EF4-FFF2-40B4-BE49-F238E27FC236}">
                <a16:creationId xmlns:a16="http://schemas.microsoft.com/office/drawing/2014/main" xmlns="" id="{9D7902C9-DCCD-4C0D-B24C-6E99B575B421}"/>
              </a:ext>
            </a:extLst>
          </p:cNvPr>
          <p:cNvSpPr/>
          <p:nvPr/>
        </p:nvSpPr>
        <p:spPr>
          <a:xfrm rot="10800000">
            <a:off x="11112000" y="0"/>
            <a:ext cx="1080000" cy="1080000"/>
          </a:xfrm>
          <a:prstGeom prst="rtTriangl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각 삼각형 46">
            <a:extLst>
              <a:ext uri="{FF2B5EF4-FFF2-40B4-BE49-F238E27FC236}">
                <a16:creationId xmlns:a16="http://schemas.microsoft.com/office/drawing/2014/main" xmlns="" id="{40519E33-E2E2-402A-B04D-332CBFE863B1}"/>
              </a:ext>
            </a:extLst>
          </p:cNvPr>
          <p:cNvSpPr/>
          <p:nvPr/>
        </p:nvSpPr>
        <p:spPr>
          <a:xfrm rot="16200000">
            <a:off x="11112000" y="5778000"/>
            <a:ext cx="1080000" cy="1080000"/>
          </a:xfrm>
          <a:prstGeom prst="rtTriangl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E60BD9DD-7B53-4D5C-B965-F072869E6D3B}"/>
              </a:ext>
            </a:extLst>
          </p:cNvPr>
          <p:cNvCxnSpPr/>
          <p:nvPr/>
        </p:nvCxnSpPr>
        <p:spPr>
          <a:xfrm>
            <a:off x="655739" y="6342077"/>
            <a:ext cx="108805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985837"/>
            <a:ext cx="85153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288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493ACD50-71AA-40E6-BFBF-040444FE2A2F}"/>
              </a:ext>
            </a:extLst>
          </p:cNvPr>
          <p:cNvSpPr/>
          <p:nvPr/>
        </p:nvSpPr>
        <p:spPr>
          <a:xfrm>
            <a:off x="1337744" y="633576"/>
            <a:ext cx="180000" cy="180000"/>
          </a:xfrm>
          <a:prstGeom prst="ellipse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C46142F-D8BD-4BDF-A99B-978D16327DFA}"/>
              </a:ext>
            </a:extLst>
          </p:cNvPr>
          <p:cNvSpPr txBox="1"/>
          <p:nvPr/>
        </p:nvSpPr>
        <p:spPr>
          <a:xfrm>
            <a:off x="1657407" y="446631"/>
            <a:ext cx="573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ea typeface="문체부 쓰기 정체" panose="02030609000101010101" pitchFamily="17" charset="-127"/>
              </a:rPr>
              <a:t>개인 </a:t>
            </a:r>
            <a:r>
              <a:rPr lang="ko-KR" altLang="en-US" sz="2800" b="1" dirty="0" err="1" smtClean="0">
                <a:ea typeface="문체부 쓰기 정체" panose="02030609000101010101" pitchFamily="17" charset="-127"/>
              </a:rPr>
              <a:t>기획안</a:t>
            </a:r>
            <a:endParaRPr lang="ko-KR" altLang="en-US" sz="2800" b="1" dirty="0">
              <a:ea typeface="문체부 쓰기 정체" panose="02030609000101010101" pitchFamily="17" charset="-127"/>
            </a:endParaRPr>
          </a:p>
        </p:txBody>
      </p:sp>
      <p:sp>
        <p:nvSpPr>
          <p:cNvPr id="44" name="직각 삼각형 43">
            <a:extLst>
              <a:ext uri="{FF2B5EF4-FFF2-40B4-BE49-F238E27FC236}">
                <a16:creationId xmlns:a16="http://schemas.microsoft.com/office/drawing/2014/main" xmlns="" id="{406AF289-039C-4EAC-845E-14F2EF4114D1}"/>
              </a:ext>
            </a:extLst>
          </p:cNvPr>
          <p:cNvSpPr/>
          <p:nvPr/>
        </p:nvSpPr>
        <p:spPr>
          <a:xfrm>
            <a:off x="0" y="5778000"/>
            <a:ext cx="1080000" cy="1080000"/>
          </a:xfrm>
          <a:prstGeom prst="rtTriangle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각 삼각형 44">
            <a:extLst>
              <a:ext uri="{FF2B5EF4-FFF2-40B4-BE49-F238E27FC236}">
                <a16:creationId xmlns:a16="http://schemas.microsoft.com/office/drawing/2014/main" xmlns="" id="{3C46BA90-4942-47EC-8A7E-B5C318287928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>
            <a:extLst>
              <a:ext uri="{FF2B5EF4-FFF2-40B4-BE49-F238E27FC236}">
                <a16:creationId xmlns:a16="http://schemas.microsoft.com/office/drawing/2014/main" xmlns="" id="{9D7902C9-DCCD-4C0D-B24C-6E99B575B421}"/>
              </a:ext>
            </a:extLst>
          </p:cNvPr>
          <p:cNvSpPr/>
          <p:nvPr/>
        </p:nvSpPr>
        <p:spPr>
          <a:xfrm rot="10800000">
            <a:off x="11112000" y="0"/>
            <a:ext cx="1080000" cy="1080000"/>
          </a:xfrm>
          <a:prstGeom prst="rtTriangl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각 삼각형 46">
            <a:extLst>
              <a:ext uri="{FF2B5EF4-FFF2-40B4-BE49-F238E27FC236}">
                <a16:creationId xmlns:a16="http://schemas.microsoft.com/office/drawing/2014/main" xmlns="" id="{40519E33-E2E2-402A-B04D-332CBFE863B1}"/>
              </a:ext>
            </a:extLst>
          </p:cNvPr>
          <p:cNvSpPr/>
          <p:nvPr/>
        </p:nvSpPr>
        <p:spPr>
          <a:xfrm rot="16200000">
            <a:off x="11112000" y="5778000"/>
            <a:ext cx="1080000" cy="1080000"/>
          </a:xfrm>
          <a:prstGeom prst="rtTriangl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E60BD9DD-7B53-4D5C-B965-F072869E6D3B}"/>
              </a:ext>
            </a:extLst>
          </p:cNvPr>
          <p:cNvCxnSpPr/>
          <p:nvPr/>
        </p:nvCxnSpPr>
        <p:spPr>
          <a:xfrm>
            <a:off x="655739" y="6342077"/>
            <a:ext cx="108805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화살표: 오각형 21">
            <a:extLst>
              <a:ext uri="{FF2B5EF4-FFF2-40B4-BE49-F238E27FC236}">
                <a16:creationId xmlns="" xmlns:a16="http://schemas.microsoft.com/office/drawing/2014/main" xmlns:lc="http://schemas.openxmlformats.org/drawingml/2006/lockedCanvas" id="{B53C0E6D-B89B-4BF7-802F-83FC45EB2BEF}"/>
              </a:ext>
            </a:extLst>
          </p:cNvPr>
          <p:cNvSpPr/>
          <p:nvPr/>
        </p:nvSpPr>
        <p:spPr>
          <a:xfrm>
            <a:off x="2014949" y="1173928"/>
            <a:ext cx="1440000" cy="720000"/>
          </a:xfrm>
          <a:prstGeom prst="homePlat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ea typeface="문체부 쓰기 정체" panose="02030609000101010101" pitchFamily="17" charset="-127"/>
              </a:rPr>
              <a:t>하</a:t>
            </a:r>
            <a:r>
              <a:rPr lang="en-US" altLang="ko-KR" sz="2400" dirty="0">
                <a:ea typeface="문체부 쓰기 정체" panose="02030609000101010101" pitchFamily="17" charset="-127"/>
              </a:rPr>
              <a:t>..</a:t>
            </a:r>
            <a:r>
              <a:rPr lang="ko-KR" altLang="en-US" sz="2400" dirty="0">
                <a:ea typeface="문체부 쓰기 정체" panose="02030609000101010101" pitchFamily="17" charset="-127"/>
              </a:rPr>
              <a:t>여름</a:t>
            </a:r>
          </a:p>
        </p:txBody>
      </p:sp>
      <p:sp>
        <p:nvSpPr>
          <p:cNvPr id="10" name="화살표: 갈매기형 수장 22">
            <a:extLst>
              <a:ext uri="{FF2B5EF4-FFF2-40B4-BE49-F238E27FC236}">
                <a16:creationId xmlns="" xmlns:a16="http://schemas.microsoft.com/office/drawing/2014/main" xmlns:lc="http://schemas.openxmlformats.org/drawingml/2006/lockedCanvas" id="{1830CFBF-D30A-4D8E-8268-03166B23D491}"/>
              </a:ext>
            </a:extLst>
          </p:cNvPr>
          <p:cNvSpPr/>
          <p:nvPr/>
        </p:nvSpPr>
        <p:spPr>
          <a:xfrm>
            <a:off x="3134298" y="1173928"/>
            <a:ext cx="7200000" cy="720000"/>
          </a:xfrm>
          <a:prstGeom prst="chevron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 err="1">
                <a:solidFill>
                  <a:schemeClr val="tx1"/>
                </a:solidFill>
                <a:ea typeface="문체부 쓰기 정체" panose="02030609000101010101" pitchFamily="17" charset="-127"/>
              </a:rPr>
              <a:t>쳐라쳐라</a:t>
            </a:r>
            <a:r>
              <a:rPr lang="ko-KR" altLang="en-US" sz="2400" b="1" dirty="0">
                <a:solidFill>
                  <a:schemeClr val="tx1"/>
                </a:solidFill>
                <a:ea typeface="문체부 쓰기 정체" panose="02030609000101010101" pitchFamily="17" charset="-127"/>
              </a:rPr>
              <a:t> 물장구 </a:t>
            </a:r>
            <a:r>
              <a:rPr lang="en-US" altLang="ko-KR" sz="2400" b="1" dirty="0">
                <a:solidFill>
                  <a:schemeClr val="tx1"/>
                </a:solidFill>
                <a:ea typeface="문체부 쓰기 정체" panose="02030609000101010101" pitchFamily="17" charset="-127"/>
              </a:rPr>
              <a:t>: </a:t>
            </a:r>
            <a:r>
              <a:rPr lang="ko-KR" altLang="en-US" sz="2400" b="1" dirty="0">
                <a:solidFill>
                  <a:schemeClr val="tx1"/>
                </a:solidFill>
                <a:ea typeface="문체부 쓰기 정체" panose="02030609000101010101" pitchFamily="17" charset="-127"/>
              </a:rPr>
              <a:t>화면 두드리기</a:t>
            </a:r>
          </a:p>
        </p:txBody>
      </p:sp>
      <p:sp>
        <p:nvSpPr>
          <p:cNvPr id="23" name="TextBox 28"/>
          <p:cNvSpPr txBox="1"/>
          <p:nvPr/>
        </p:nvSpPr>
        <p:spPr>
          <a:xfrm>
            <a:off x="197067" y="2341971"/>
            <a:ext cx="39532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문체부 궁체 정자체" panose="02030609000101010101" pitchFamily="17" charset="-127"/>
              </a:rPr>
              <a:t>버튼이 랜덤으로 생성됨</a:t>
            </a:r>
            <a:endParaRPr lang="en-US" altLang="ko-KR" dirty="0" smtClean="0">
              <a:ea typeface="문체부 궁체 정자체" panose="02030609000101010101" pitchFamily="17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문체부 궁체 정자체" panose="02030609000101010101" pitchFamily="17" charset="-127"/>
              </a:rPr>
              <a:t>터치 성공하면 시간 소폭 증가</a:t>
            </a:r>
            <a:endParaRPr lang="en-US" altLang="ko-KR" dirty="0" smtClean="0">
              <a:ea typeface="문체부 궁체 정자체" panose="02030609000101010101" pitchFamily="17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문체부 궁체 정자체" panose="02030609000101010101" pitchFamily="17" charset="-127"/>
              </a:rPr>
              <a:t>이상한 곳 터치할 시 시간 대폭 감소</a:t>
            </a:r>
            <a:endParaRPr lang="en-US" altLang="ko-KR" dirty="0" smtClean="0">
              <a:ea typeface="문체부 궁체 정자체" panose="02030609000101010101" pitchFamily="17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문체부 궁체 정자체" panose="02030609000101010101" pitchFamily="17" charset="-127"/>
              </a:rPr>
              <a:t>게임 진행 시간이 길어질수록 시간이 빨리 감소</a:t>
            </a:r>
            <a:r>
              <a:rPr lang="en-US" altLang="ko-KR" dirty="0" smtClean="0">
                <a:ea typeface="문체부 궁체 정자체" panose="02030609000101010101" pitchFamily="17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문체부 궁체 정자체" panose="02030609000101010101" pitchFamily="17" charset="-127"/>
              </a:rPr>
              <a:t>시간이 </a:t>
            </a:r>
            <a:r>
              <a:rPr lang="en-US" altLang="ko-KR" dirty="0" smtClean="0">
                <a:ea typeface="문체부 궁체 정자체" panose="02030609000101010101" pitchFamily="17" charset="-127"/>
              </a:rPr>
              <a:t>0</a:t>
            </a:r>
            <a:r>
              <a:rPr lang="ko-KR" altLang="en-US" dirty="0" smtClean="0">
                <a:ea typeface="문체부 궁체 정자체" panose="02030609000101010101" pitchFamily="17" charset="-127"/>
              </a:rPr>
              <a:t>이 되면 게임 종료</a:t>
            </a:r>
            <a:endParaRPr lang="en-US" altLang="ko-KR" dirty="0" smtClean="0">
              <a:ea typeface="문체부 궁체 정자체" panose="02030609000101010101" pitchFamily="17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문체부 궁체 정자체" panose="02030609000101010101" pitchFamily="17" charset="-127"/>
              </a:rPr>
              <a:t>터치 성공한 횟수를 점수로 기록</a:t>
            </a:r>
            <a:endParaRPr lang="ko-KR" altLang="en-US" dirty="0">
              <a:ea typeface="문체부 궁체 정자체" panose="02030609000101010101" pitchFamily="17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442" y="2098005"/>
            <a:ext cx="68199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22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493ACD50-71AA-40E6-BFBF-040444FE2A2F}"/>
              </a:ext>
            </a:extLst>
          </p:cNvPr>
          <p:cNvSpPr/>
          <p:nvPr/>
        </p:nvSpPr>
        <p:spPr>
          <a:xfrm>
            <a:off x="1337744" y="633576"/>
            <a:ext cx="180000" cy="180000"/>
          </a:xfrm>
          <a:prstGeom prst="ellipse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C46142F-D8BD-4BDF-A99B-978D16327DFA}"/>
              </a:ext>
            </a:extLst>
          </p:cNvPr>
          <p:cNvSpPr txBox="1"/>
          <p:nvPr/>
        </p:nvSpPr>
        <p:spPr>
          <a:xfrm>
            <a:off x="1657407" y="446631"/>
            <a:ext cx="573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ea typeface="문체부 쓰기 정체" panose="02030609000101010101" pitchFamily="17" charset="-127"/>
              </a:rPr>
              <a:t>개인 </a:t>
            </a:r>
            <a:r>
              <a:rPr lang="ko-KR" altLang="en-US" sz="2800" b="1" dirty="0" err="1" smtClean="0">
                <a:ea typeface="문체부 쓰기 정체" panose="02030609000101010101" pitchFamily="17" charset="-127"/>
              </a:rPr>
              <a:t>기획안</a:t>
            </a:r>
            <a:endParaRPr lang="ko-KR" altLang="en-US" sz="2800" b="1" dirty="0">
              <a:ea typeface="문체부 쓰기 정체" panose="02030609000101010101" pitchFamily="17" charset="-127"/>
            </a:endParaRPr>
          </a:p>
        </p:txBody>
      </p:sp>
      <p:sp>
        <p:nvSpPr>
          <p:cNvPr id="44" name="직각 삼각형 43">
            <a:extLst>
              <a:ext uri="{FF2B5EF4-FFF2-40B4-BE49-F238E27FC236}">
                <a16:creationId xmlns:a16="http://schemas.microsoft.com/office/drawing/2014/main" xmlns="" id="{406AF289-039C-4EAC-845E-14F2EF4114D1}"/>
              </a:ext>
            </a:extLst>
          </p:cNvPr>
          <p:cNvSpPr/>
          <p:nvPr/>
        </p:nvSpPr>
        <p:spPr>
          <a:xfrm>
            <a:off x="0" y="5778000"/>
            <a:ext cx="1080000" cy="1080000"/>
          </a:xfrm>
          <a:prstGeom prst="rtTriangle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각 삼각형 44">
            <a:extLst>
              <a:ext uri="{FF2B5EF4-FFF2-40B4-BE49-F238E27FC236}">
                <a16:creationId xmlns:a16="http://schemas.microsoft.com/office/drawing/2014/main" xmlns="" id="{3C46BA90-4942-47EC-8A7E-B5C318287928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>
            <a:extLst>
              <a:ext uri="{FF2B5EF4-FFF2-40B4-BE49-F238E27FC236}">
                <a16:creationId xmlns:a16="http://schemas.microsoft.com/office/drawing/2014/main" xmlns="" id="{9D7902C9-DCCD-4C0D-B24C-6E99B575B421}"/>
              </a:ext>
            </a:extLst>
          </p:cNvPr>
          <p:cNvSpPr/>
          <p:nvPr/>
        </p:nvSpPr>
        <p:spPr>
          <a:xfrm rot="10800000">
            <a:off x="11112000" y="0"/>
            <a:ext cx="1080000" cy="1080000"/>
          </a:xfrm>
          <a:prstGeom prst="rtTriangl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각 삼각형 46">
            <a:extLst>
              <a:ext uri="{FF2B5EF4-FFF2-40B4-BE49-F238E27FC236}">
                <a16:creationId xmlns:a16="http://schemas.microsoft.com/office/drawing/2014/main" xmlns="" id="{40519E33-E2E2-402A-B04D-332CBFE863B1}"/>
              </a:ext>
            </a:extLst>
          </p:cNvPr>
          <p:cNvSpPr/>
          <p:nvPr/>
        </p:nvSpPr>
        <p:spPr>
          <a:xfrm rot="16200000">
            <a:off x="11112000" y="5778000"/>
            <a:ext cx="1080000" cy="1080000"/>
          </a:xfrm>
          <a:prstGeom prst="rtTriangl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E60BD9DD-7B53-4D5C-B965-F072869E6D3B}"/>
              </a:ext>
            </a:extLst>
          </p:cNvPr>
          <p:cNvCxnSpPr/>
          <p:nvPr/>
        </p:nvCxnSpPr>
        <p:spPr>
          <a:xfrm>
            <a:off x="655739" y="6342077"/>
            <a:ext cx="108805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화살표: 오각형 21">
            <a:extLst>
              <a:ext uri="{FF2B5EF4-FFF2-40B4-BE49-F238E27FC236}">
                <a16:creationId xmlns="" xmlns:a16="http://schemas.microsoft.com/office/drawing/2014/main" xmlns:lc="http://schemas.openxmlformats.org/drawingml/2006/lockedCanvas" id="{B53C0E6D-B89B-4BF7-802F-83FC45EB2BEF}"/>
              </a:ext>
            </a:extLst>
          </p:cNvPr>
          <p:cNvSpPr/>
          <p:nvPr/>
        </p:nvSpPr>
        <p:spPr>
          <a:xfrm>
            <a:off x="2014949" y="1173928"/>
            <a:ext cx="1440000" cy="720000"/>
          </a:xfrm>
          <a:prstGeom prst="homePlat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ea typeface="문체부 쓰기 정체" panose="02030609000101010101" pitchFamily="17" charset="-127"/>
              </a:rPr>
              <a:t>하</a:t>
            </a:r>
            <a:r>
              <a:rPr lang="en-US" altLang="ko-KR" sz="2400" dirty="0">
                <a:ea typeface="문체부 쓰기 정체" panose="02030609000101010101" pitchFamily="17" charset="-127"/>
              </a:rPr>
              <a:t>..</a:t>
            </a:r>
            <a:r>
              <a:rPr lang="ko-KR" altLang="en-US" sz="2400" dirty="0">
                <a:ea typeface="문체부 쓰기 정체" panose="02030609000101010101" pitchFamily="17" charset="-127"/>
              </a:rPr>
              <a:t>여름</a:t>
            </a:r>
          </a:p>
        </p:txBody>
      </p:sp>
      <p:sp>
        <p:nvSpPr>
          <p:cNvPr id="10" name="화살표: 갈매기형 수장 22">
            <a:extLst>
              <a:ext uri="{FF2B5EF4-FFF2-40B4-BE49-F238E27FC236}">
                <a16:creationId xmlns="" xmlns:a16="http://schemas.microsoft.com/office/drawing/2014/main" xmlns:lc="http://schemas.openxmlformats.org/drawingml/2006/lockedCanvas" id="{1830CFBF-D30A-4D8E-8268-03166B23D491}"/>
              </a:ext>
            </a:extLst>
          </p:cNvPr>
          <p:cNvSpPr/>
          <p:nvPr/>
        </p:nvSpPr>
        <p:spPr>
          <a:xfrm>
            <a:off x="3134298" y="1173928"/>
            <a:ext cx="7200000" cy="720000"/>
          </a:xfrm>
          <a:prstGeom prst="chevron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 err="1">
                <a:solidFill>
                  <a:schemeClr val="tx1"/>
                </a:solidFill>
                <a:ea typeface="문체부 쓰기 정체" panose="02030609000101010101" pitchFamily="17" charset="-127"/>
              </a:rPr>
              <a:t>쳐라쳐라</a:t>
            </a:r>
            <a:r>
              <a:rPr lang="ko-KR" altLang="en-US" sz="2400" b="1" dirty="0">
                <a:solidFill>
                  <a:schemeClr val="tx1"/>
                </a:solidFill>
                <a:ea typeface="문체부 쓰기 정체" panose="02030609000101010101" pitchFamily="17" charset="-127"/>
              </a:rPr>
              <a:t> 물장구 </a:t>
            </a:r>
            <a:r>
              <a:rPr lang="en-US" altLang="ko-KR" sz="2400" b="1" dirty="0">
                <a:solidFill>
                  <a:schemeClr val="tx1"/>
                </a:solidFill>
                <a:ea typeface="문체부 쓰기 정체" panose="02030609000101010101" pitchFamily="17" charset="-127"/>
              </a:rPr>
              <a:t>: </a:t>
            </a:r>
            <a:r>
              <a:rPr lang="ko-KR" altLang="en-US" sz="2400" b="1" dirty="0">
                <a:solidFill>
                  <a:schemeClr val="tx1"/>
                </a:solidFill>
                <a:ea typeface="문체부 쓰기 정체" panose="02030609000101010101" pitchFamily="17" charset="-127"/>
              </a:rPr>
              <a:t>화면 두드리기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442" y="2098005"/>
            <a:ext cx="6819900" cy="3990975"/>
          </a:xfrm>
          <a:prstGeom prst="rect">
            <a:avLst/>
          </a:prstGeom>
        </p:spPr>
      </p:pic>
      <p:sp>
        <p:nvSpPr>
          <p:cNvPr id="12" name="TextBox 28"/>
          <p:cNvSpPr txBox="1"/>
          <p:nvPr/>
        </p:nvSpPr>
        <p:spPr>
          <a:xfrm>
            <a:off x="303266" y="2274838"/>
            <a:ext cx="39532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문체부 궁체 정자체" panose="02030609000101010101" pitchFamily="17" charset="-127"/>
              </a:rPr>
              <a:t>필요한 이미지</a:t>
            </a:r>
            <a:endParaRPr lang="en-US" altLang="ko-KR" dirty="0" smtClean="0">
              <a:ea typeface="문체부 궁체 정자체" panose="02030609000101010101" pitchFamily="17" charset="-127"/>
            </a:endParaRPr>
          </a:p>
          <a:p>
            <a:r>
              <a:rPr lang="ko-KR" altLang="en-US" dirty="0" smtClean="0">
                <a:ea typeface="문체부 궁체 정자체" panose="02030609000101010101" pitchFamily="17" charset="-127"/>
              </a:rPr>
              <a:t>바다</a:t>
            </a:r>
            <a:r>
              <a:rPr lang="en-US" altLang="ko-KR" dirty="0" smtClean="0">
                <a:ea typeface="문체부 궁체 정자체" panose="02030609000101010101" pitchFamily="17" charset="-127"/>
              </a:rPr>
              <a:t>or</a:t>
            </a:r>
            <a:r>
              <a:rPr lang="ko-KR" altLang="en-US" dirty="0" smtClean="0">
                <a:ea typeface="문체부 궁체 정자체" panose="02030609000101010101" pitchFamily="17" charset="-127"/>
              </a:rPr>
              <a:t>수영장 배경</a:t>
            </a:r>
            <a:r>
              <a:rPr lang="en-US" altLang="ko-KR" dirty="0" smtClean="0">
                <a:ea typeface="문체부 궁체 정자체" panose="02030609000101010101" pitchFamily="17" charset="-127"/>
              </a:rPr>
              <a:t>, </a:t>
            </a:r>
            <a:r>
              <a:rPr lang="ko-KR" altLang="en-US" dirty="0" smtClean="0">
                <a:ea typeface="문체부 궁체 정자체" panose="02030609000101010101" pitchFamily="17" charset="-127"/>
              </a:rPr>
              <a:t>버튼</a:t>
            </a:r>
            <a:r>
              <a:rPr lang="en-US" altLang="ko-KR" dirty="0" smtClean="0">
                <a:ea typeface="문체부 궁체 정자체" panose="02030609000101010101" pitchFamily="17" charset="-127"/>
              </a:rPr>
              <a:t>, </a:t>
            </a:r>
            <a:r>
              <a:rPr lang="ko-KR" altLang="en-US" dirty="0" smtClean="0">
                <a:ea typeface="문체부 궁체 정자체" panose="02030609000101010101" pitchFamily="17" charset="-127"/>
              </a:rPr>
              <a:t>물에 빠진 사람이 팔을 젓는 사진 </a:t>
            </a:r>
            <a:r>
              <a:rPr lang="en-US" altLang="ko-KR" dirty="0" smtClean="0">
                <a:ea typeface="문체부 궁체 정자체" panose="02030609000101010101" pitchFamily="17" charset="-127"/>
              </a:rPr>
              <a:t>2</a:t>
            </a:r>
            <a:r>
              <a:rPr lang="ko-KR" altLang="en-US" dirty="0" smtClean="0">
                <a:ea typeface="문체부 궁체 정자체" panose="02030609000101010101" pitchFamily="17" charset="-127"/>
              </a:rPr>
              <a:t>장</a:t>
            </a:r>
            <a:r>
              <a:rPr lang="en-US" altLang="ko-KR" dirty="0" smtClean="0">
                <a:ea typeface="문체부 궁체 정자체" panose="02030609000101010101" pitchFamily="17" charset="-127"/>
              </a:rPr>
              <a:t>(</a:t>
            </a:r>
            <a:r>
              <a:rPr lang="ko-KR" altLang="en-US" dirty="0" smtClean="0">
                <a:ea typeface="문체부 궁체 정자체" panose="02030609000101010101" pitchFamily="17" charset="-127"/>
              </a:rPr>
              <a:t>좌우대칭이면 좋겠음</a:t>
            </a:r>
            <a:r>
              <a:rPr lang="en-US" altLang="ko-KR" dirty="0" smtClean="0">
                <a:ea typeface="문체부 궁체 정자체" panose="02030609000101010101" pitchFamily="17" charset="-127"/>
              </a:rPr>
              <a:t>)</a:t>
            </a:r>
          </a:p>
          <a:p>
            <a:endParaRPr lang="en-US" altLang="ko-KR" dirty="0">
              <a:ea typeface="문체부 궁체 정자체" panose="02030609000101010101" pitchFamily="17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문체부 궁체 정자체" panose="02030609000101010101" pitchFamily="17" charset="-127"/>
              </a:rPr>
              <a:t>필요한 사운드</a:t>
            </a:r>
            <a:endParaRPr lang="en-US" altLang="ko-KR" dirty="0" smtClean="0">
              <a:ea typeface="문체부 궁체 정자체" panose="02030609000101010101" pitchFamily="17" charset="-127"/>
            </a:endParaRPr>
          </a:p>
          <a:p>
            <a:r>
              <a:rPr lang="ko-KR" altLang="en-US" dirty="0" smtClean="0">
                <a:ea typeface="문체부 궁체 정자체" panose="02030609000101010101" pitchFamily="17" charset="-127"/>
              </a:rPr>
              <a:t>버튼 </a:t>
            </a:r>
            <a:r>
              <a:rPr lang="ko-KR" altLang="en-US" dirty="0" err="1" smtClean="0">
                <a:ea typeface="문체부 궁체 정자체" panose="02030609000101010101" pitchFamily="17" charset="-127"/>
              </a:rPr>
              <a:t>클릭음</a:t>
            </a:r>
            <a:r>
              <a:rPr lang="en-US" altLang="ko-KR" dirty="0" smtClean="0">
                <a:ea typeface="문체부 궁체 정자체" panose="02030609000101010101" pitchFamily="17" charset="-127"/>
              </a:rPr>
              <a:t>, </a:t>
            </a:r>
            <a:r>
              <a:rPr lang="ko-KR" altLang="en-US" dirty="0" smtClean="0">
                <a:ea typeface="문체부 궁체 정자체" panose="02030609000101010101" pitchFamily="17" charset="-127"/>
              </a:rPr>
              <a:t>첨벙거리는 사운드</a:t>
            </a:r>
            <a:r>
              <a:rPr lang="en-US" altLang="ko-KR" dirty="0" smtClean="0">
                <a:ea typeface="문체부 궁체 정자체" panose="02030609000101010101" pitchFamily="17" charset="-127"/>
              </a:rPr>
              <a:t>, </a:t>
            </a:r>
            <a:r>
              <a:rPr lang="ko-KR" altLang="en-US" dirty="0" smtClean="0">
                <a:ea typeface="문체부 궁체 정자체" panose="02030609000101010101" pitchFamily="17" charset="-127"/>
              </a:rPr>
              <a:t>긴박한 배경음악</a:t>
            </a:r>
            <a:endParaRPr lang="en-US" altLang="ko-KR" dirty="0" smtClean="0">
              <a:ea typeface="문체부 궁체 정자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7323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433</Words>
  <Application>Microsoft Office PowerPoint</Application>
  <PresentationFormat>와이드스크린</PresentationFormat>
  <Paragraphs>104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문체부 궁체 정자체</vt:lpstr>
      <vt:lpstr>문체부 쓰기 정체</vt:lpstr>
      <vt:lpstr>Arial</vt:lpstr>
      <vt:lpstr>Georgia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LeeJoo-Young</dc:creator>
  <cp:lastModifiedBy>baisc</cp:lastModifiedBy>
  <cp:revision>37</cp:revision>
  <dcterms:created xsi:type="dcterms:W3CDTF">2018-11-24T12:34:48Z</dcterms:created>
  <dcterms:modified xsi:type="dcterms:W3CDTF">2018-12-08T14:55:05Z</dcterms:modified>
</cp:coreProperties>
</file>