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79" r:id="rId4"/>
    <p:sldId id="258" r:id="rId5"/>
    <p:sldId id="273" r:id="rId6"/>
    <p:sldId id="259" r:id="rId7"/>
    <p:sldId id="280" r:id="rId8"/>
    <p:sldId id="283" r:id="rId9"/>
    <p:sldId id="282" r:id="rId10"/>
    <p:sldId id="281" r:id="rId11"/>
    <p:sldId id="275" r:id="rId12"/>
    <p:sldId id="277" r:id="rId13"/>
    <p:sldId id="276" r:id="rId14"/>
    <p:sldId id="27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6" userDrawn="1">
          <p15:clr>
            <a:srgbClr val="A4A3A4"/>
          </p15:clr>
        </p15:guide>
        <p15:guide id="1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CFCFC"/>
    <a:srgbClr val="FBFBFB"/>
    <a:srgbClr val="7471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300" y="96"/>
      </p:cViewPr>
      <p:guideLst>
        <p:guide orient="horz" pos="21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PORTAI </a:t>
            </a:r>
            <a:r>
              <a:rPr lang="ko-KR"/>
              <a:t>프로젝트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시작일자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Sheet1!$C$2:$C$6</c:f>
              <c:strCache>
                <c:ptCount val="5"/>
                <c:pt idx="0">
                  <c:v>논문</c:v>
                </c:pt>
                <c:pt idx="1">
                  <c:v>기획</c:v>
                </c:pt>
                <c:pt idx="2">
                  <c:v>설계</c:v>
                </c:pt>
                <c:pt idx="3">
                  <c:v>개발</c:v>
                </c:pt>
                <c:pt idx="4">
                  <c:v>테스트</c:v>
                </c:pt>
              </c:strCache>
            </c:strRef>
          </c:cat>
          <c:val>
            <c:numRef>
              <c:f>Sheet1!$D$2:$D$6</c:f>
              <c:numCache>
                <c:formatCode>m/d/yyyy</c:formatCode>
                <c:ptCount val="5"/>
                <c:pt idx="0" formatCode="_(* #,##0_);_(* \(#,##0\);_(* &quot;-&quot;_);_(@_)">
                  <c:v>43542</c:v>
                </c:pt>
                <c:pt idx="1">
                  <c:v>43529</c:v>
                </c:pt>
                <c:pt idx="2">
                  <c:v>43542</c:v>
                </c:pt>
                <c:pt idx="3">
                  <c:v>43556</c:v>
                </c:pt>
                <c:pt idx="4">
                  <c:v>43592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42-4ACF-A43C-71AFB746CFA7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기간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Sheet1!$C$2:$C$6</c:f>
              <c:strCache>
                <c:ptCount val="5"/>
                <c:pt idx="0">
                  <c:v>논문</c:v>
                </c:pt>
                <c:pt idx="1">
                  <c:v>기획</c:v>
                </c:pt>
                <c:pt idx="2">
                  <c:v>설계</c:v>
                </c:pt>
                <c:pt idx="3">
                  <c:v>개발</c:v>
                </c:pt>
                <c:pt idx="4">
                  <c:v>테스트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28</c:v>
                </c:pt>
                <c:pt idx="1">
                  <c:v>17</c:v>
                </c:pt>
                <c:pt idx="2">
                  <c:v>13</c:v>
                </c:pt>
                <c:pt idx="3">
                  <c:v>56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42-4ACF-A43C-71AFB746CFA7}"/>
            </c:ext>
          </c:extLst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종료일자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Sheet1!$C$2:$C$6</c:f>
              <c:strCache>
                <c:ptCount val="5"/>
                <c:pt idx="0">
                  <c:v>논문</c:v>
                </c:pt>
                <c:pt idx="1">
                  <c:v>기획</c:v>
                </c:pt>
                <c:pt idx="2">
                  <c:v>설계</c:v>
                </c:pt>
                <c:pt idx="3">
                  <c:v>개발</c:v>
                </c:pt>
                <c:pt idx="4">
                  <c:v>테스트</c:v>
                </c:pt>
              </c:strCache>
            </c:strRef>
          </c:cat>
          <c:val>
            <c:numRef>
              <c:f>Sheet1!$F$2:$F$6</c:f>
              <c:numCache>
                <c:formatCode>m/d/yyyy</c:formatCode>
                <c:ptCount val="5"/>
                <c:pt idx="0">
                  <c:v>43570</c:v>
                </c:pt>
                <c:pt idx="1">
                  <c:v>43546</c:v>
                </c:pt>
                <c:pt idx="2">
                  <c:v>43555</c:v>
                </c:pt>
                <c:pt idx="3">
                  <c:v>43612</c:v>
                </c:pt>
                <c:pt idx="4" formatCode="_(* #,##0_);_(* \(#,##0\);_(* &quot;-&quot;_);_(@_)">
                  <c:v>43619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42-4ACF-A43C-71AFB746CF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49598480"/>
        <c:axId val="1128103216"/>
      </c:barChart>
      <c:catAx>
        <c:axId val="124959848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28103216"/>
        <c:crosses val="autoZero"/>
        <c:auto val="1"/>
        <c:lblAlgn val="ctr"/>
        <c:lblOffset val="100"/>
        <c:noMultiLvlLbl val="0"/>
      </c:catAx>
      <c:valAx>
        <c:axId val="1128103216"/>
        <c:scaling>
          <c:orientation val="minMax"/>
          <c:max val="43619"/>
          <c:min val="43542"/>
        </c:scaling>
        <c:delete val="0"/>
        <c:axPos val="t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m&quot;/&quot;d;@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9598480"/>
        <c:crosses val="autoZero"/>
        <c:crossBetween val="between"/>
        <c:majorUnit val="10"/>
        <c:minorUnit val="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0262-6A25-4346-BCCE-3D43C72D7CF3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567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0262-6A25-4346-BCCE-3D43C72D7CF3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4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0262-6A25-4346-BCCE-3D43C72D7CF3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74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0262-6A25-4346-BCCE-3D43C72D7CF3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91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0262-6A25-4346-BCCE-3D43C72D7CF3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86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0262-6A25-4346-BCCE-3D43C72D7CF3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38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0262-6A25-4346-BCCE-3D43C72D7CF3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713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0262-6A25-4346-BCCE-3D43C72D7CF3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40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0262-6A25-4346-BCCE-3D43C72D7CF3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63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0262-6A25-4346-BCCE-3D43C72D7CF3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66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0262-6A25-4346-BCCE-3D43C72D7CF3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21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60262-6A25-4346-BCCE-3D43C72D7CF3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22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15.164.63.237:8080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291205" y="2096770"/>
            <a:ext cx="5440045" cy="2492375"/>
            <a:chOff x="3291205" y="2096770"/>
            <a:chExt cx="5440045" cy="2492375"/>
          </a:xfrm>
        </p:grpSpPr>
        <p:sp>
          <p:nvSpPr>
            <p:cNvPr id="4" name="TextBox 3"/>
            <p:cNvSpPr txBox="1">
              <a:spLocks/>
            </p:cNvSpPr>
            <p:nvPr/>
          </p:nvSpPr>
          <p:spPr>
            <a:xfrm>
              <a:off x="3291205" y="2096770"/>
              <a:ext cx="5440045" cy="2123658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6600" b="1" strike="noStrike" cap="none" dirty="0">
                  <a:solidFill>
                    <a:srgbClr val="404040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종합설계</a:t>
              </a:r>
              <a:endParaRPr lang="en-US" altLang="ko-KR" sz="6600" b="1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marL="0" indent="0" algn="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6600" b="1" strike="noStrike" cap="none" dirty="0" err="1">
                  <a:solidFill>
                    <a:srgbClr val="404040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프로젝트</a:t>
              </a:r>
              <a:endParaRPr lang="ko-KR" altLang="en-US" sz="6600" b="1" strike="noStrike" cap="none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6" name="TextBox 5"/>
            <p:cNvSpPr txBox="1">
              <a:spLocks/>
            </p:cNvSpPr>
            <p:nvPr/>
          </p:nvSpPr>
          <p:spPr>
            <a:xfrm>
              <a:off x="3291205" y="4220210"/>
              <a:ext cx="5439410" cy="36893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di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dirty="0">
                  <a:solidFill>
                    <a:srgbClr val="404040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Capstone Design</a:t>
              </a:r>
              <a:r>
                <a:rPr lang="en-US" altLang="ko-KR" sz="1800" b="0" strike="noStrike" cap="none" dirty="0">
                  <a:solidFill>
                    <a:srgbClr val="404040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Project</a:t>
              </a:r>
              <a:endParaRPr lang="ko-KR" altLang="en-US" sz="1800" b="0" strike="noStrike" cap="none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194335" y="5435173"/>
            <a:ext cx="25698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2014105075 </a:t>
            </a:r>
            <a:r>
              <a:rPr lang="ko-KR" altLang="en-US" sz="20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이지원</a:t>
            </a:r>
            <a:endParaRPr lang="en-US" altLang="ko-KR" sz="20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20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2014105022 </a:t>
            </a:r>
            <a:r>
              <a:rPr lang="ko-KR" altLang="en-US" sz="20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김완기</a:t>
            </a:r>
            <a:endParaRPr lang="en-US" altLang="ko-KR" sz="20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20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2014105081 </a:t>
            </a:r>
            <a:r>
              <a:rPr lang="ko-KR" altLang="en-US" sz="2000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전우혁</a:t>
            </a:r>
            <a:endParaRPr lang="ko-KR" altLang="en-US" sz="20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3284220" y="4149090"/>
            <a:ext cx="5486400" cy="635"/>
          </a:xfrm>
          <a:prstGeom prst="line">
            <a:avLst/>
          </a:prstGeom>
          <a:ln w="1905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385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544195" y="476250"/>
            <a:ext cx="108585" cy="756920"/>
          </a:xfrm>
          <a:prstGeom prst="rect">
            <a:avLst/>
          </a:prstGeom>
          <a:solidFill>
            <a:srgbClr val="404040"/>
          </a:solidFill>
          <a:ln w="1270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latin typeface="HY동녘M" charset="0"/>
              <a:ea typeface="HY동녘M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652145" y="819785"/>
            <a:ext cx="1800860" cy="635"/>
          </a:xfrm>
          <a:prstGeom prst="line">
            <a:avLst/>
          </a:prstGeom>
          <a:ln w="1905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398A13-0DB3-4ECE-A741-184A7DEB22AD}"/>
              </a:ext>
            </a:extLst>
          </p:cNvPr>
          <p:cNvSpPr txBox="1"/>
          <p:nvPr/>
        </p:nvSpPr>
        <p:spPr>
          <a:xfrm>
            <a:off x="652145" y="419735"/>
            <a:ext cx="1798320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구현</a:t>
            </a:r>
            <a:endParaRPr lang="en-US" altLang="ko-KR" sz="2000" dirty="0">
              <a:solidFill>
                <a:srgbClr val="40404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8D3CAC-E7A0-48D6-9DFC-A04D831A5FAE}"/>
              </a:ext>
            </a:extLst>
          </p:cNvPr>
          <p:cNvSpPr txBox="1">
            <a:spLocks/>
          </p:cNvSpPr>
          <p:nvPr/>
        </p:nvSpPr>
        <p:spPr>
          <a:xfrm>
            <a:off x="800100" y="855345"/>
            <a:ext cx="1651636" cy="30777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>
                <a:solidFill>
                  <a:srgbClr val="74717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실행</a:t>
            </a:r>
            <a:endParaRPr lang="ko-KR" altLang="en-US" sz="1400" b="0" strike="noStrike" cap="none" dirty="0">
              <a:solidFill>
                <a:srgbClr val="74717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4" name="그림 3">
            <a:hlinkClick r:id="rId2"/>
            <a:extLst>
              <a:ext uri="{FF2B5EF4-FFF2-40B4-BE49-F238E27FC236}">
                <a16:creationId xmlns:a16="http://schemas.microsoft.com/office/drawing/2014/main" id="{5783512F-2225-4940-A809-1464EF4D3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473" y="882685"/>
            <a:ext cx="6767054" cy="5092629"/>
          </a:xfrm>
          <a:prstGeom prst="rect">
            <a:avLst/>
          </a:prstGeom>
          <a:ln>
            <a:solidFill>
              <a:srgbClr val="404040"/>
            </a:solidFill>
          </a:ln>
        </p:spPr>
      </p:pic>
    </p:spTree>
    <p:extLst>
      <p:ext uri="{BB962C8B-B14F-4D97-AF65-F5344CB8AC3E}">
        <p14:creationId xmlns:p14="http://schemas.microsoft.com/office/powerpoint/2010/main" val="3561148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544195" y="476250"/>
            <a:ext cx="108585" cy="756920"/>
          </a:xfrm>
          <a:prstGeom prst="rect">
            <a:avLst/>
          </a:prstGeom>
          <a:solidFill>
            <a:srgbClr val="404040"/>
          </a:solidFill>
          <a:ln w="1270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latin typeface="HY동녘M" charset="0"/>
              <a:ea typeface="HY동녘M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652145" y="819785"/>
            <a:ext cx="1800860" cy="635"/>
          </a:xfrm>
          <a:prstGeom prst="line">
            <a:avLst/>
          </a:prstGeom>
          <a:ln w="1905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398A13-0DB3-4ECE-A741-184A7DEB22AD}"/>
              </a:ext>
            </a:extLst>
          </p:cNvPr>
          <p:cNvSpPr txBox="1"/>
          <p:nvPr/>
        </p:nvSpPr>
        <p:spPr>
          <a:xfrm>
            <a:off x="652145" y="419735"/>
            <a:ext cx="1798320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계획</a:t>
            </a:r>
            <a:endParaRPr lang="en-US" altLang="ko-KR" sz="2000" dirty="0">
              <a:solidFill>
                <a:srgbClr val="40404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316203-9E56-46B3-AB52-0E5DFDB6A158}"/>
              </a:ext>
            </a:extLst>
          </p:cNvPr>
          <p:cNvSpPr txBox="1">
            <a:spLocks/>
          </p:cNvSpPr>
          <p:nvPr/>
        </p:nvSpPr>
        <p:spPr>
          <a:xfrm>
            <a:off x="1241572" y="855345"/>
            <a:ext cx="1210164" cy="30777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strike="noStrike" cap="none" dirty="0" err="1">
                <a:solidFill>
                  <a:srgbClr val="74717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간트</a:t>
            </a:r>
            <a:r>
              <a:rPr lang="ko-KR" altLang="en-US" sz="1400" b="0" strike="noStrike" cap="none" dirty="0">
                <a:solidFill>
                  <a:srgbClr val="74717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차트</a:t>
            </a:r>
          </a:p>
        </p:txBody>
      </p:sp>
      <p:graphicFrame>
        <p:nvGraphicFramePr>
          <p:cNvPr id="23" name="차트 22">
            <a:extLst>
              <a:ext uri="{FF2B5EF4-FFF2-40B4-BE49-F238E27FC236}">
                <a16:creationId xmlns:a16="http://schemas.microsoft.com/office/drawing/2014/main" id="{33DA4C07-14C7-44E8-BAB6-D443399CF1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4024474"/>
              </p:ext>
            </p:extLst>
          </p:nvPr>
        </p:nvGraphicFramePr>
        <p:xfrm>
          <a:off x="2442245" y="1049029"/>
          <a:ext cx="7307509" cy="4759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544195" y="476250"/>
            <a:ext cx="108585" cy="756920"/>
          </a:xfrm>
          <a:prstGeom prst="rect">
            <a:avLst/>
          </a:prstGeom>
          <a:solidFill>
            <a:srgbClr val="404040"/>
          </a:solidFill>
          <a:ln w="1270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latin typeface="HY동녘M" charset="0"/>
              <a:ea typeface="HY동녘M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652145" y="819785"/>
            <a:ext cx="1800860" cy="635"/>
          </a:xfrm>
          <a:prstGeom prst="line">
            <a:avLst/>
          </a:prstGeom>
          <a:ln w="1905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398A13-0DB3-4ECE-A741-184A7DEB22AD}"/>
              </a:ext>
            </a:extLst>
          </p:cNvPr>
          <p:cNvSpPr txBox="1"/>
          <p:nvPr/>
        </p:nvSpPr>
        <p:spPr>
          <a:xfrm>
            <a:off x="652145" y="419735"/>
            <a:ext cx="1798320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계획</a:t>
            </a:r>
            <a:endParaRPr lang="en-US" altLang="ko-KR" sz="2000" dirty="0">
              <a:solidFill>
                <a:srgbClr val="40404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316203-9E56-46B3-AB52-0E5DFDB6A158}"/>
              </a:ext>
            </a:extLst>
          </p:cNvPr>
          <p:cNvSpPr txBox="1">
            <a:spLocks/>
          </p:cNvSpPr>
          <p:nvPr/>
        </p:nvSpPr>
        <p:spPr>
          <a:xfrm>
            <a:off x="1241572" y="855345"/>
            <a:ext cx="1210164" cy="30777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strike="noStrike" cap="none" dirty="0">
                <a:solidFill>
                  <a:srgbClr val="74717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논문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089CBB-3DB6-41FE-8C21-A2E407546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973" y="1048409"/>
            <a:ext cx="6630054" cy="47611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900883-44AB-4455-B439-458BB7DE032C}"/>
              </a:ext>
            </a:extLst>
          </p:cNvPr>
          <p:cNvSpPr txBox="1"/>
          <p:nvPr/>
        </p:nvSpPr>
        <p:spPr>
          <a:xfrm>
            <a:off x="4598112" y="5895315"/>
            <a:ext cx="2995776" cy="33855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《 </a:t>
            </a:r>
            <a:r>
              <a:rPr lang="ko-KR" altLang="en-US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한국멀티미디어학회 </a:t>
            </a:r>
            <a:r>
              <a:rPr lang="en-US" altLang="ko-KR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》</a:t>
            </a:r>
            <a:r>
              <a:rPr lang="ko-KR" altLang="en-US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투고 예정</a:t>
            </a:r>
            <a:endParaRPr lang="ko-KR" altLang="en-US" sz="16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4601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544195" y="476250"/>
            <a:ext cx="108585" cy="756920"/>
          </a:xfrm>
          <a:prstGeom prst="rect">
            <a:avLst/>
          </a:prstGeom>
          <a:solidFill>
            <a:srgbClr val="404040"/>
          </a:solidFill>
          <a:ln w="1270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latin typeface="HY동녘M" charset="0"/>
              <a:ea typeface="HY동녘M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652145" y="819785"/>
            <a:ext cx="1800860" cy="635"/>
          </a:xfrm>
          <a:prstGeom prst="line">
            <a:avLst/>
          </a:prstGeom>
          <a:ln w="1905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398A13-0DB3-4ECE-A741-184A7DEB22AD}"/>
              </a:ext>
            </a:extLst>
          </p:cNvPr>
          <p:cNvSpPr txBox="1"/>
          <p:nvPr/>
        </p:nvSpPr>
        <p:spPr>
          <a:xfrm>
            <a:off x="652145" y="419735"/>
            <a:ext cx="1798320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계획</a:t>
            </a:r>
            <a:endParaRPr lang="en-US" altLang="ko-KR" sz="2000" dirty="0">
              <a:solidFill>
                <a:srgbClr val="40404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316203-9E56-46B3-AB52-0E5DFDB6A158}"/>
              </a:ext>
            </a:extLst>
          </p:cNvPr>
          <p:cNvSpPr txBox="1">
            <a:spLocks/>
          </p:cNvSpPr>
          <p:nvPr/>
        </p:nvSpPr>
        <p:spPr>
          <a:xfrm>
            <a:off x="1241572" y="855345"/>
            <a:ext cx="1210164" cy="30777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strike="noStrike" cap="none" dirty="0">
                <a:solidFill>
                  <a:srgbClr val="74717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깃 허브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844678-2941-4732-9701-B84E62A995CB}"/>
              </a:ext>
            </a:extLst>
          </p:cNvPr>
          <p:cNvSpPr txBox="1"/>
          <p:nvPr/>
        </p:nvSpPr>
        <p:spPr>
          <a:xfrm>
            <a:off x="3487023" y="5860280"/>
            <a:ext cx="521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https://github.com/myabcc17/CPL-20191-Team4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B2C9CF-B823-498C-AC08-DD44C337D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792" y="704127"/>
            <a:ext cx="6628413" cy="5156153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682645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/>
          </p:cNvSpPr>
          <p:nvPr/>
        </p:nvSpPr>
        <p:spPr>
          <a:xfrm>
            <a:off x="3291205" y="1257574"/>
            <a:ext cx="5438775" cy="313817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b="1" strike="noStrike" cap="none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THANK YOU</a:t>
            </a:r>
            <a:endParaRPr lang="ko-KR" altLang="en-US" sz="6600" b="1" strike="noStrike" cap="none" dirty="0">
              <a:solidFill>
                <a:srgbClr val="40404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b="1" strike="noStrike" cap="none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FOR LISTENING</a:t>
            </a:r>
            <a:endParaRPr lang="ko-KR" altLang="en-US" sz="6600" b="1" strike="noStrike" cap="none" dirty="0">
              <a:solidFill>
                <a:srgbClr val="40404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291205" y="4396379"/>
            <a:ext cx="5440045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Capstone Design Project</a:t>
            </a:r>
            <a:endParaRPr lang="ko-KR" altLang="en-US" sz="1800" b="0" strike="noStrike" cap="none" dirty="0">
              <a:solidFill>
                <a:srgbClr val="40404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3198495" y="4239534"/>
            <a:ext cx="5486400" cy="635"/>
          </a:xfrm>
          <a:prstGeom prst="line">
            <a:avLst/>
          </a:prstGeom>
          <a:ln w="1905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44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196205" y="343535"/>
            <a:ext cx="1800225" cy="72009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목    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6160" y="1621155"/>
            <a:ext cx="2521585" cy="39681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 프로젝트 소개</a:t>
            </a:r>
            <a:endParaRPr lang="ko-KR" altLang="en-US" sz="18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endParaRPr lang="ko-KR" altLang="en-US" sz="18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 </a:t>
            </a:r>
            <a:r>
              <a:rPr lang="en-US" altLang="ko-KR" sz="1800" b="0" strike="noStrike" cap="none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</a:t>
            </a:r>
            <a:r>
              <a:rPr lang="en-US" altLang="ko-KR" sz="18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8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구현</a:t>
            </a: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endParaRPr lang="ko-KR" altLang="en-US" sz="18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3. </a:t>
            </a:r>
            <a:r>
              <a:rPr lang="ko-KR" altLang="en-US" sz="18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 계획</a:t>
            </a: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endParaRPr lang="ko-KR" altLang="en-US" sz="18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284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4195" y="476250"/>
            <a:ext cx="107950" cy="75628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2145" y="419735"/>
            <a:ext cx="1798320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소개</a:t>
            </a:r>
            <a:endParaRPr lang="en-US" altLang="ko-KR" sz="2000" dirty="0">
              <a:solidFill>
                <a:srgbClr val="40404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451100" y="1451610"/>
            <a:ext cx="899795" cy="539750"/>
          </a:xfrm>
          <a:prstGeom prst="roundRect">
            <a:avLst>
              <a:gd name="adj" fmla="val 4762"/>
            </a:avLst>
          </a:prstGeom>
          <a:solidFill>
            <a:srgbClr val="747172"/>
          </a:solidFill>
          <a:ln>
            <a:solidFill>
              <a:srgbClr val="7471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 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름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451100" y="3237865"/>
            <a:ext cx="899795" cy="539750"/>
          </a:xfrm>
          <a:prstGeom prst="roundRect">
            <a:avLst>
              <a:gd name="adj" fmla="val 4762"/>
            </a:avLst>
          </a:prstGeom>
          <a:solidFill>
            <a:srgbClr val="747172"/>
          </a:solidFill>
          <a:ln>
            <a:solidFill>
              <a:srgbClr val="7471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  요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2451100" y="5024755"/>
            <a:ext cx="899795" cy="539750"/>
          </a:xfrm>
          <a:prstGeom prst="roundRect">
            <a:avLst>
              <a:gd name="adj" fmla="val 4762"/>
            </a:avLst>
          </a:prstGeom>
          <a:solidFill>
            <a:srgbClr val="747172"/>
          </a:solidFill>
          <a:ln>
            <a:solidFill>
              <a:srgbClr val="7471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효과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478530" y="1567815"/>
            <a:ext cx="0" cy="307975"/>
          </a:xfrm>
          <a:prstGeom prst="line">
            <a:avLst/>
          </a:prstGeom>
          <a:ln w="12700">
            <a:solidFill>
              <a:srgbClr val="7471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78530" y="1567815"/>
            <a:ext cx="152717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74717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Project Name</a:t>
            </a:r>
            <a:endParaRPr lang="ko-KR" altLang="en-US" sz="1400" dirty="0">
              <a:solidFill>
                <a:srgbClr val="747172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5005705" y="1565910"/>
            <a:ext cx="0" cy="309880"/>
          </a:xfrm>
          <a:prstGeom prst="line">
            <a:avLst/>
          </a:prstGeom>
          <a:ln w="12700">
            <a:solidFill>
              <a:srgbClr val="7471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478530" y="3330575"/>
            <a:ext cx="0" cy="307975"/>
          </a:xfrm>
          <a:prstGeom prst="line">
            <a:avLst/>
          </a:prstGeom>
          <a:ln w="12700">
            <a:solidFill>
              <a:srgbClr val="7471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78530" y="3330575"/>
            <a:ext cx="154622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74717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Project Outline</a:t>
            </a:r>
            <a:endParaRPr lang="ko-KR" altLang="en-US" sz="1400" dirty="0">
              <a:solidFill>
                <a:srgbClr val="747172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5024755" y="3330575"/>
            <a:ext cx="0" cy="309880"/>
          </a:xfrm>
          <a:prstGeom prst="line">
            <a:avLst/>
          </a:prstGeom>
          <a:ln w="12700">
            <a:solidFill>
              <a:srgbClr val="7471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478530" y="5159375"/>
            <a:ext cx="0" cy="307975"/>
          </a:xfrm>
          <a:prstGeom prst="line">
            <a:avLst/>
          </a:prstGeom>
          <a:ln w="12700">
            <a:solidFill>
              <a:srgbClr val="7471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78530" y="5157470"/>
            <a:ext cx="157416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74717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Effectiveness</a:t>
            </a:r>
            <a:endParaRPr lang="ko-KR" altLang="en-US" sz="1400" dirty="0">
              <a:solidFill>
                <a:srgbClr val="747172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5052695" y="5157470"/>
            <a:ext cx="0" cy="309880"/>
          </a:xfrm>
          <a:prstGeom prst="line">
            <a:avLst/>
          </a:prstGeom>
          <a:ln w="12700">
            <a:solidFill>
              <a:srgbClr val="7471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00680" y="1997075"/>
            <a:ext cx="7306310" cy="5848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>
              <a:solidFill>
                <a:srgbClr val="404040"/>
              </a:solidFill>
              <a:latin typeface="HY울릉도M" charset="0"/>
              <a:ea typeface="HY울릉도M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PORTAI </a:t>
            </a:r>
            <a:r>
              <a:rPr lang="ko-KR" altLang="en-US" sz="16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웹 서비스 개발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00680" y="3778250"/>
            <a:ext cx="7306310" cy="83099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>
              <a:solidFill>
                <a:srgbClr val="404040"/>
              </a:solidFill>
              <a:latin typeface="HY울릉도M" charset="0"/>
              <a:ea typeface="HY울릉도M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기존에 사람이 손으로 직접 하던 사진 보정 작업을</a:t>
            </a:r>
            <a:r>
              <a:rPr lang="en-US" altLang="ko-KR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자동화하는</a:t>
            </a:r>
            <a:r>
              <a:rPr lang="en-US" altLang="ko-KR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u="sng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딥 러닝 기반의 사진 보정 웹 서비스</a:t>
            </a:r>
            <a:r>
              <a:rPr lang="ko-KR" altLang="en-US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개발 </a:t>
            </a:r>
            <a:r>
              <a:rPr lang="en-US" altLang="ko-KR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인공지능 사진관</a:t>
            </a:r>
            <a:r>
              <a:rPr lang="en-US" altLang="ko-KR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6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00680" y="5566410"/>
            <a:ext cx="7306310" cy="83099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>
              <a:solidFill>
                <a:srgbClr val="404040"/>
              </a:solidFill>
              <a:latin typeface="HY울릉도M" charset="0"/>
              <a:ea typeface="HY울릉도M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증명사</a:t>
            </a:r>
            <a:r>
              <a:rPr lang="ko-KR" altLang="en-US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진이 필요한 소비자들이 직접 사진관에 가지 않고</a:t>
            </a:r>
            <a:r>
              <a:rPr lang="en-US" altLang="ko-KR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저렴한 가격에 자신의 증명사진 제작 가능</a:t>
            </a:r>
            <a:endParaRPr lang="ko-KR" altLang="en-US" sz="16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7" name="직선 연결선 26"/>
          <p:cNvCxnSpPr>
            <a:stCxn id="2" idx="3"/>
          </p:cNvCxnSpPr>
          <p:nvPr/>
        </p:nvCxnSpPr>
        <p:spPr>
          <a:xfrm flipV="1">
            <a:off x="652145" y="819785"/>
            <a:ext cx="1800225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/>
          </p:cNvSpPr>
          <p:nvPr/>
        </p:nvSpPr>
        <p:spPr>
          <a:xfrm>
            <a:off x="1190626" y="855345"/>
            <a:ext cx="1261110" cy="30777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err="1">
                <a:solidFill>
                  <a:srgbClr val="74717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개요</a:t>
            </a:r>
            <a:r>
              <a:rPr lang="en-US" altLang="ko-KR" sz="1400" dirty="0">
                <a:solidFill>
                  <a:srgbClr val="74717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– </a:t>
            </a:r>
            <a:r>
              <a:rPr lang="ko-KR" altLang="en-US" sz="1400" dirty="0">
                <a:solidFill>
                  <a:srgbClr val="74717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변경 전</a:t>
            </a:r>
            <a:endParaRPr lang="ko-KR" altLang="en-US" sz="1400" b="0" strike="noStrike" cap="none" dirty="0">
              <a:solidFill>
                <a:srgbClr val="74717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656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4195" y="476250"/>
            <a:ext cx="107950" cy="75628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2145" y="419735"/>
            <a:ext cx="1798320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소개</a:t>
            </a:r>
            <a:endParaRPr lang="en-US" altLang="ko-KR" sz="2000" dirty="0">
              <a:solidFill>
                <a:srgbClr val="40404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451100" y="1451610"/>
            <a:ext cx="899795" cy="539750"/>
          </a:xfrm>
          <a:prstGeom prst="roundRect">
            <a:avLst>
              <a:gd name="adj" fmla="val 4762"/>
            </a:avLst>
          </a:prstGeom>
          <a:solidFill>
            <a:srgbClr val="747172"/>
          </a:solidFill>
          <a:ln>
            <a:solidFill>
              <a:srgbClr val="7471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 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름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451100" y="3237865"/>
            <a:ext cx="899795" cy="539750"/>
          </a:xfrm>
          <a:prstGeom prst="roundRect">
            <a:avLst>
              <a:gd name="adj" fmla="val 4762"/>
            </a:avLst>
          </a:prstGeom>
          <a:solidFill>
            <a:srgbClr val="747172"/>
          </a:solidFill>
          <a:ln>
            <a:solidFill>
              <a:srgbClr val="7471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  요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2451100" y="5024755"/>
            <a:ext cx="899795" cy="539750"/>
          </a:xfrm>
          <a:prstGeom prst="roundRect">
            <a:avLst>
              <a:gd name="adj" fmla="val 4762"/>
            </a:avLst>
          </a:prstGeom>
          <a:solidFill>
            <a:srgbClr val="747172"/>
          </a:solidFill>
          <a:ln>
            <a:solidFill>
              <a:srgbClr val="7471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효과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478530" y="1567815"/>
            <a:ext cx="0" cy="307975"/>
          </a:xfrm>
          <a:prstGeom prst="line">
            <a:avLst/>
          </a:prstGeom>
          <a:ln w="12700">
            <a:solidFill>
              <a:srgbClr val="7471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78530" y="1567815"/>
            <a:ext cx="152717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74717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Project Name</a:t>
            </a:r>
            <a:endParaRPr lang="ko-KR" altLang="en-US" sz="1400" dirty="0">
              <a:solidFill>
                <a:srgbClr val="747172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5005705" y="1565910"/>
            <a:ext cx="0" cy="309880"/>
          </a:xfrm>
          <a:prstGeom prst="line">
            <a:avLst/>
          </a:prstGeom>
          <a:ln w="12700">
            <a:solidFill>
              <a:srgbClr val="7471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478530" y="3330575"/>
            <a:ext cx="0" cy="307975"/>
          </a:xfrm>
          <a:prstGeom prst="line">
            <a:avLst/>
          </a:prstGeom>
          <a:ln w="12700">
            <a:solidFill>
              <a:srgbClr val="7471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78530" y="3330575"/>
            <a:ext cx="154622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74717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Project Outline</a:t>
            </a:r>
            <a:endParaRPr lang="ko-KR" altLang="en-US" sz="1400" dirty="0">
              <a:solidFill>
                <a:srgbClr val="747172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5024755" y="3330575"/>
            <a:ext cx="0" cy="309880"/>
          </a:xfrm>
          <a:prstGeom prst="line">
            <a:avLst/>
          </a:prstGeom>
          <a:ln w="12700">
            <a:solidFill>
              <a:srgbClr val="7471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478530" y="5159375"/>
            <a:ext cx="0" cy="307975"/>
          </a:xfrm>
          <a:prstGeom prst="line">
            <a:avLst/>
          </a:prstGeom>
          <a:ln w="12700">
            <a:solidFill>
              <a:srgbClr val="7471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78530" y="5157470"/>
            <a:ext cx="157416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74717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Effectiveness</a:t>
            </a:r>
            <a:endParaRPr lang="ko-KR" altLang="en-US" sz="1400" dirty="0">
              <a:solidFill>
                <a:srgbClr val="747172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5052695" y="5157470"/>
            <a:ext cx="0" cy="309880"/>
          </a:xfrm>
          <a:prstGeom prst="line">
            <a:avLst/>
          </a:prstGeom>
          <a:ln w="12700">
            <a:solidFill>
              <a:srgbClr val="7471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00680" y="1997075"/>
            <a:ext cx="7306310" cy="5848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>
              <a:solidFill>
                <a:srgbClr val="404040"/>
              </a:solidFill>
              <a:latin typeface="HY울릉도M" charset="0"/>
              <a:ea typeface="HY울릉도M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PORTAI </a:t>
            </a:r>
            <a:r>
              <a:rPr lang="ko-KR" altLang="en-US" sz="16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웹 플랫폼 개발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00680" y="3778250"/>
            <a:ext cx="7306310" cy="83099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>
              <a:solidFill>
                <a:srgbClr val="404040"/>
              </a:solidFill>
              <a:latin typeface="HY울릉도M" charset="0"/>
              <a:ea typeface="HY울릉도M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실시간 영상을 인공지능으로 분석하여 머리의 기울어진 각도를</a:t>
            </a:r>
            <a:endParaRPr lang="en-US" altLang="ko-KR" sz="16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계산해주는 </a:t>
            </a:r>
            <a:r>
              <a:rPr lang="en-US" altLang="ko-KR" sz="1600" b="0" u="sng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Real-</a:t>
            </a:r>
            <a:r>
              <a:rPr lang="en-US" altLang="ko-KR" sz="1600" u="sng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time </a:t>
            </a:r>
            <a:r>
              <a:rPr lang="en-US" altLang="ko-KR" sz="1600" b="0" u="sng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Head Pose Estim</a:t>
            </a:r>
            <a:r>
              <a:rPr lang="en-US" altLang="ko-KR" sz="1600" u="sng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ation Web Platform </a:t>
            </a:r>
            <a:r>
              <a:rPr lang="ko-KR" altLang="en-US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개발</a:t>
            </a:r>
            <a:endParaRPr lang="ko-KR" altLang="en-US" sz="16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00680" y="5566410"/>
            <a:ext cx="7306310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>
              <a:solidFill>
                <a:srgbClr val="404040"/>
              </a:solidFill>
              <a:latin typeface="HY울릉도M" charset="0"/>
              <a:ea typeface="HY울릉도M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차후에 개발될 </a:t>
            </a:r>
            <a:r>
              <a:rPr lang="en-US" altLang="ko-KR" sz="16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PORTAI </a:t>
            </a:r>
            <a:r>
              <a:rPr lang="ko-KR" altLang="en-US" sz="16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웹 서비스</a:t>
            </a:r>
            <a:r>
              <a:rPr lang="en-US" altLang="ko-KR" sz="16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16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인공지능 사진관</a:t>
            </a:r>
            <a:r>
              <a:rPr lang="en-US" altLang="ko-KR" sz="16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r>
              <a:rPr lang="ko-KR" altLang="en-US" sz="16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 큰 조력이 될 것으로 예상</a:t>
            </a:r>
          </a:p>
        </p:txBody>
      </p:sp>
      <p:cxnSp>
        <p:nvCxnSpPr>
          <p:cNvPr id="27" name="직선 연결선 26"/>
          <p:cNvCxnSpPr>
            <a:stCxn id="2" idx="3"/>
          </p:cNvCxnSpPr>
          <p:nvPr/>
        </p:nvCxnSpPr>
        <p:spPr>
          <a:xfrm flipV="1">
            <a:off x="652145" y="819785"/>
            <a:ext cx="1800225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7E4FAD6-2D53-4005-9A86-270E215D8AC1}"/>
              </a:ext>
            </a:extLst>
          </p:cNvPr>
          <p:cNvSpPr txBox="1">
            <a:spLocks/>
          </p:cNvSpPr>
          <p:nvPr/>
        </p:nvSpPr>
        <p:spPr>
          <a:xfrm>
            <a:off x="1190626" y="855345"/>
            <a:ext cx="1261110" cy="30777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err="1">
                <a:solidFill>
                  <a:srgbClr val="74717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개요</a:t>
            </a:r>
            <a:r>
              <a:rPr lang="en-US" altLang="ko-KR" sz="1400" dirty="0">
                <a:solidFill>
                  <a:srgbClr val="74717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– </a:t>
            </a:r>
            <a:r>
              <a:rPr lang="ko-KR" altLang="en-US" sz="1400" dirty="0">
                <a:solidFill>
                  <a:srgbClr val="74717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변경 후</a:t>
            </a:r>
            <a:endParaRPr lang="ko-KR" altLang="en-US" sz="1400" b="0" strike="noStrike" cap="none" dirty="0">
              <a:solidFill>
                <a:srgbClr val="74717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869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도형 6">
            <a:extLst>
              <a:ext uri="{FF2B5EF4-FFF2-40B4-BE49-F238E27FC236}">
                <a16:creationId xmlns:a16="http://schemas.microsoft.com/office/drawing/2014/main" id="{299F5031-A397-483D-AFE6-AAE7D8885247}"/>
              </a:ext>
            </a:extLst>
          </p:cNvPr>
          <p:cNvSpPr>
            <a:spLocks/>
          </p:cNvSpPr>
          <p:nvPr/>
        </p:nvSpPr>
        <p:spPr>
          <a:xfrm>
            <a:off x="3019146" y="109232"/>
            <a:ext cx="8918388" cy="6601325"/>
          </a:xfrm>
          <a:prstGeom prst="roundRect">
            <a:avLst/>
          </a:prstGeom>
          <a:noFill/>
          <a:ln w="38100" cap="flat" cmpd="sng">
            <a:solidFill>
              <a:srgbClr val="40404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6" name="도형 6">
            <a:extLst>
              <a:ext uri="{FF2B5EF4-FFF2-40B4-BE49-F238E27FC236}">
                <a16:creationId xmlns:a16="http://schemas.microsoft.com/office/drawing/2014/main" id="{DCF67EDE-C072-42A8-B0E4-69AE59FE8A51}"/>
              </a:ext>
            </a:extLst>
          </p:cNvPr>
          <p:cNvSpPr>
            <a:spLocks/>
          </p:cNvSpPr>
          <p:nvPr/>
        </p:nvSpPr>
        <p:spPr>
          <a:xfrm>
            <a:off x="946619" y="2529000"/>
            <a:ext cx="2984191" cy="1800000"/>
          </a:xfrm>
          <a:prstGeom prst="roundRect">
            <a:avLst/>
          </a:prstGeom>
          <a:solidFill>
            <a:schemeClr val="bg1"/>
          </a:solidFill>
          <a:ln w="38100" cap="flat" cmpd="sng">
            <a:solidFill>
              <a:srgbClr val="40404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" name="직사각형 1"/>
          <p:cNvSpPr>
            <a:spLocks/>
          </p:cNvSpPr>
          <p:nvPr/>
        </p:nvSpPr>
        <p:spPr>
          <a:xfrm>
            <a:off x="544195" y="476250"/>
            <a:ext cx="108585" cy="756920"/>
          </a:xfrm>
          <a:prstGeom prst="rect">
            <a:avLst/>
          </a:prstGeom>
          <a:solidFill>
            <a:srgbClr val="404040"/>
          </a:solidFill>
          <a:ln w="1270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latin typeface="HY동녘M" charset="0"/>
              <a:ea typeface="HY동녘M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652145" y="819785"/>
            <a:ext cx="1800860" cy="635"/>
          </a:xfrm>
          <a:prstGeom prst="line">
            <a:avLst/>
          </a:prstGeom>
          <a:ln w="1905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/>
          </p:cNvSpPr>
          <p:nvPr/>
        </p:nvSpPr>
        <p:spPr>
          <a:xfrm>
            <a:off x="946620" y="2828835"/>
            <a:ext cx="2984192" cy="120032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200" b="1" strike="noStrike" cap="none" dirty="0">
                <a:solidFill>
                  <a:srgbClr val="000000"/>
                </a:solidFill>
                <a:latin typeface="HY울릉도M" charset="0"/>
                <a:ea typeface="HY울릉도M" charset="0"/>
              </a:rPr>
              <a:t>PORTAI</a:t>
            </a:r>
            <a:endParaRPr lang="ko-KR" altLang="en-US" sz="7200" b="1" strike="noStrike" cap="none" dirty="0">
              <a:solidFill>
                <a:srgbClr val="000000"/>
              </a:solidFill>
              <a:latin typeface="HY울릉도M" charset="0"/>
              <a:ea typeface="HY울릉도M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FF8E1B-0A0F-4BF5-A7BD-21F81A4F634A}"/>
              </a:ext>
            </a:extLst>
          </p:cNvPr>
          <p:cNvSpPr txBox="1"/>
          <p:nvPr/>
        </p:nvSpPr>
        <p:spPr>
          <a:xfrm>
            <a:off x="652145" y="419735"/>
            <a:ext cx="1798320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소개</a:t>
            </a:r>
            <a:endParaRPr lang="en-US" altLang="ko-KR" sz="2000" dirty="0">
              <a:solidFill>
                <a:srgbClr val="40404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5C113-B638-49A2-A610-1101A5F7EE7C}"/>
              </a:ext>
            </a:extLst>
          </p:cNvPr>
          <p:cNvSpPr txBox="1">
            <a:spLocks/>
          </p:cNvSpPr>
          <p:nvPr/>
        </p:nvSpPr>
        <p:spPr>
          <a:xfrm>
            <a:off x="1241572" y="855345"/>
            <a:ext cx="1210164" cy="30777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strike="noStrike" cap="none">
                <a:solidFill>
                  <a:srgbClr val="74717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개요도</a:t>
            </a:r>
            <a:endParaRPr lang="ko-KR" altLang="en-US" sz="1400" b="0" strike="noStrike" cap="none" dirty="0">
              <a:solidFill>
                <a:srgbClr val="74717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DEC0B76-EE76-4D98-AEEE-E75C450B07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1" t="6500" r="7768" b="20620"/>
          <a:stretch>
            <a:fillRect/>
          </a:stretch>
        </p:blipFill>
        <p:spPr>
          <a:xfrm>
            <a:off x="6707600" y="489704"/>
            <a:ext cx="1560830" cy="1346835"/>
          </a:xfrm>
          <a:prstGeom prst="rect">
            <a:avLst/>
          </a:prstGeom>
          <a:noFill/>
        </p:spPr>
      </p:pic>
      <p:cxnSp>
        <p:nvCxnSpPr>
          <p:cNvPr id="19" name="도형 6">
            <a:extLst>
              <a:ext uri="{FF2B5EF4-FFF2-40B4-BE49-F238E27FC236}">
                <a16:creationId xmlns:a16="http://schemas.microsoft.com/office/drawing/2014/main" id="{BC98F464-D578-45AF-A46B-F950B0D0EAC3}"/>
              </a:ext>
            </a:extLst>
          </p:cNvPr>
          <p:cNvCxnSpPr>
            <a:cxnSpLocks/>
            <a:stCxn id="36" idx="3"/>
            <a:endCxn id="33" idx="3"/>
          </p:cNvCxnSpPr>
          <p:nvPr/>
        </p:nvCxnSpPr>
        <p:spPr>
          <a:xfrm flipV="1">
            <a:off x="7492986" y="2016539"/>
            <a:ext cx="0" cy="559746"/>
          </a:xfrm>
          <a:prstGeom prst="line">
            <a:avLst/>
          </a:prstGeom>
          <a:ln w="38100" cap="flat" cmpd="sng">
            <a:solidFill>
              <a:srgbClr val="40404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10CE300-A2CE-40B8-ADC6-34D35C9E9E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2" t="5184" r="14852" b="19529"/>
          <a:stretch/>
        </p:blipFill>
        <p:spPr>
          <a:xfrm>
            <a:off x="6768015" y="2787647"/>
            <a:ext cx="1440000" cy="1541353"/>
          </a:xfrm>
          <a:prstGeom prst="rect">
            <a:avLst/>
          </a:prstGeom>
        </p:spPr>
      </p:pic>
      <p:cxnSp>
        <p:nvCxnSpPr>
          <p:cNvPr id="21" name="도형 6">
            <a:extLst>
              <a:ext uri="{FF2B5EF4-FFF2-40B4-BE49-F238E27FC236}">
                <a16:creationId xmlns:a16="http://schemas.microsoft.com/office/drawing/2014/main" id="{A97BCC7A-879A-4F46-B41D-05A9E67070B0}"/>
              </a:ext>
            </a:extLst>
          </p:cNvPr>
          <p:cNvCxnSpPr>
            <a:cxnSpLocks/>
            <a:endCxn id="45" idx="3"/>
          </p:cNvCxnSpPr>
          <p:nvPr/>
        </p:nvCxnSpPr>
        <p:spPr>
          <a:xfrm flipV="1">
            <a:off x="4968015" y="3429001"/>
            <a:ext cx="1619998" cy="2"/>
          </a:xfrm>
          <a:prstGeom prst="line">
            <a:avLst/>
          </a:prstGeom>
          <a:ln w="38100" cap="flat" cmpd="sng">
            <a:solidFill>
              <a:srgbClr val="40404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6">
            <a:extLst>
              <a:ext uri="{FF2B5EF4-FFF2-40B4-BE49-F238E27FC236}">
                <a16:creationId xmlns:a16="http://schemas.microsoft.com/office/drawing/2014/main" id="{874EEEAA-91D6-45F4-AA49-13ACBA393DA0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8388015" y="3429003"/>
            <a:ext cx="1596564" cy="0"/>
          </a:xfrm>
          <a:prstGeom prst="line">
            <a:avLst/>
          </a:prstGeom>
          <a:ln w="38100" cap="flat" cmpd="sng">
            <a:solidFill>
              <a:srgbClr val="40404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6">
            <a:extLst>
              <a:ext uri="{FF2B5EF4-FFF2-40B4-BE49-F238E27FC236}">
                <a16:creationId xmlns:a16="http://schemas.microsoft.com/office/drawing/2014/main" id="{C153ACC6-9FA6-45DB-ACDF-B9AEAF2908B9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4976404" y="3418284"/>
            <a:ext cx="0" cy="775100"/>
          </a:xfrm>
          <a:prstGeom prst="line">
            <a:avLst/>
          </a:prstGeom>
          <a:ln w="38100" cap="flat" cmpd="sng">
            <a:solidFill>
              <a:srgbClr val="40404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6">
            <a:extLst>
              <a:ext uri="{FF2B5EF4-FFF2-40B4-BE49-F238E27FC236}">
                <a16:creationId xmlns:a16="http://schemas.microsoft.com/office/drawing/2014/main" id="{851111F2-9FD1-4747-8485-684208C93726}"/>
              </a:ext>
            </a:extLst>
          </p:cNvPr>
          <p:cNvCxnSpPr>
            <a:cxnSpLocks/>
          </p:cNvCxnSpPr>
          <p:nvPr/>
        </p:nvCxnSpPr>
        <p:spPr>
          <a:xfrm flipV="1">
            <a:off x="9976191" y="3420612"/>
            <a:ext cx="0" cy="772772"/>
          </a:xfrm>
          <a:prstGeom prst="line">
            <a:avLst/>
          </a:prstGeom>
          <a:ln w="38100" cap="flat" cmpd="sng">
            <a:solidFill>
              <a:srgbClr val="40404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42AD513C-7DC8-47E4-909C-C83E245411E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5" t="1957" r="9645" b="16954"/>
          <a:stretch/>
        </p:blipFill>
        <p:spPr>
          <a:xfrm>
            <a:off x="4308136" y="4371056"/>
            <a:ext cx="1336535" cy="13428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07D8798-DC69-4E12-AA52-75D45F431D6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2" t="4648" r="14608" b="19144"/>
          <a:stretch/>
        </p:blipFill>
        <p:spPr>
          <a:xfrm>
            <a:off x="9313119" y="4349778"/>
            <a:ext cx="1342921" cy="1440000"/>
          </a:xfrm>
          <a:prstGeom prst="rect">
            <a:avLst/>
          </a:prstGeom>
        </p:spPr>
      </p:pic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F1E0525A-C762-472B-B5BB-85C762789EB8}"/>
              </a:ext>
            </a:extLst>
          </p:cNvPr>
          <p:cNvSpPr/>
          <p:nvPr/>
        </p:nvSpPr>
        <p:spPr>
          <a:xfrm>
            <a:off x="7420986" y="1836539"/>
            <a:ext cx="144000" cy="180000"/>
          </a:xfrm>
          <a:prstGeom prst="triangle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8DBF9F49-CE66-4150-B1A8-6E5E3CAAB55F}"/>
              </a:ext>
            </a:extLst>
          </p:cNvPr>
          <p:cNvSpPr/>
          <p:nvPr/>
        </p:nvSpPr>
        <p:spPr>
          <a:xfrm rot="10800000">
            <a:off x="7420986" y="2576285"/>
            <a:ext cx="144000" cy="180000"/>
          </a:xfrm>
          <a:prstGeom prst="triangle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70FA4D2D-FC0D-4ED0-B09E-492AD11FCFBE}"/>
              </a:ext>
            </a:extLst>
          </p:cNvPr>
          <p:cNvSpPr/>
          <p:nvPr/>
        </p:nvSpPr>
        <p:spPr>
          <a:xfrm rot="10800000">
            <a:off x="4904404" y="4193384"/>
            <a:ext cx="144000" cy="180000"/>
          </a:xfrm>
          <a:prstGeom prst="triangle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DFD5E628-BC3F-49FE-8481-FC504AAC2ACD}"/>
              </a:ext>
            </a:extLst>
          </p:cNvPr>
          <p:cNvSpPr/>
          <p:nvPr/>
        </p:nvSpPr>
        <p:spPr>
          <a:xfrm rot="10800000">
            <a:off x="9904191" y="4193384"/>
            <a:ext cx="144000" cy="180000"/>
          </a:xfrm>
          <a:prstGeom prst="triangle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DAB84EF2-AF2F-445D-BC89-1CC66AC22869}"/>
              </a:ext>
            </a:extLst>
          </p:cNvPr>
          <p:cNvSpPr/>
          <p:nvPr/>
        </p:nvSpPr>
        <p:spPr>
          <a:xfrm rot="5400000">
            <a:off x="6606013" y="3339001"/>
            <a:ext cx="144000" cy="180000"/>
          </a:xfrm>
          <a:prstGeom prst="triangle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B3CFBE4E-8CAB-48B6-B22E-F0BE52FD9B0E}"/>
              </a:ext>
            </a:extLst>
          </p:cNvPr>
          <p:cNvSpPr/>
          <p:nvPr/>
        </p:nvSpPr>
        <p:spPr>
          <a:xfrm rot="16200000" flipH="1">
            <a:off x="8226015" y="3339003"/>
            <a:ext cx="144000" cy="180000"/>
          </a:xfrm>
          <a:prstGeom prst="triangle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4195" y="476250"/>
            <a:ext cx="107950" cy="75628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2145" y="419735"/>
            <a:ext cx="179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소개</a:t>
            </a:r>
            <a:endParaRPr lang="en-US" altLang="ko-KR" sz="2000" dirty="0">
              <a:solidFill>
                <a:srgbClr val="40404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1543050" y="855345"/>
            <a:ext cx="908685" cy="3073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solidFill>
                  <a:srgbClr val="74717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역할분담</a:t>
            </a:r>
            <a:endParaRPr lang="ko-KR" altLang="en-US" sz="1400" b="0" strike="noStrike" cap="none" dirty="0">
              <a:solidFill>
                <a:srgbClr val="74717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652145" y="819785"/>
            <a:ext cx="1800225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6"/>
          <p:cNvCxnSpPr>
            <a:cxnSpLocks/>
          </p:cNvCxnSpPr>
          <p:nvPr/>
        </p:nvCxnSpPr>
        <p:spPr>
          <a:xfrm flipV="1">
            <a:off x="4122987" y="1162685"/>
            <a:ext cx="0" cy="4081145"/>
          </a:xfrm>
          <a:prstGeom prst="line">
            <a:avLst/>
          </a:prstGeom>
          <a:ln w="38100" cap="flat" cmpd="sng">
            <a:solidFill>
              <a:srgbClr val="40404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1" t="6500" r="7768" b="20620"/>
          <a:stretch>
            <a:fillRect/>
          </a:stretch>
        </p:blipFill>
        <p:spPr>
          <a:xfrm>
            <a:off x="8863570" y="1767205"/>
            <a:ext cx="1560830" cy="1346835"/>
          </a:xfrm>
          <a:prstGeom prst="rect">
            <a:avLst/>
          </a:prstGeom>
          <a:noFill/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1" r="7138" b="14499"/>
          <a:stretch>
            <a:fillRect/>
          </a:stretch>
        </p:blipFill>
        <p:spPr>
          <a:xfrm>
            <a:off x="5424247" y="1771015"/>
            <a:ext cx="1342390" cy="1343025"/>
          </a:xfrm>
          <a:prstGeom prst="rect">
            <a:avLst/>
          </a:prstGeom>
          <a:noFill/>
        </p:spPr>
      </p:pic>
      <p:sp>
        <p:nvSpPr>
          <p:cNvPr id="12" name="TextBox 11"/>
          <p:cNvSpPr txBox="1">
            <a:spLocks/>
          </p:cNvSpPr>
          <p:nvPr/>
        </p:nvSpPr>
        <p:spPr>
          <a:xfrm>
            <a:off x="5429538" y="3427061"/>
            <a:ext cx="1342384" cy="132343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김완기</a:t>
            </a:r>
            <a:endParaRPr lang="ko-KR" altLang="en-US" sz="16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BackEnd</a:t>
            </a:r>
            <a:endParaRPr lang="en-US" altLang="ko-KR" sz="16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6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데이터베이스</a:t>
            </a:r>
            <a:endParaRPr lang="en-US" altLang="ko-KR" sz="16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서버 연동</a:t>
            </a:r>
            <a:endParaRPr lang="ko-KR" altLang="en-US" sz="16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9" name="도형 6">
            <a:extLst>
              <a:ext uri="{FF2B5EF4-FFF2-40B4-BE49-F238E27FC236}">
                <a16:creationId xmlns:a16="http://schemas.microsoft.com/office/drawing/2014/main" id="{ADEB7E17-4590-40D4-A0B9-E8DA6D10ED43}"/>
              </a:ext>
            </a:extLst>
          </p:cNvPr>
          <p:cNvCxnSpPr>
            <a:cxnSpLocks/>
          </p:cNvCxnSpPr>
          <p:nvPr/>
        </p:nvCxnSpPr>
        <p:spPr>
          <a:xfrm flipV="1">
            <a:off x="8023235" y="1162684"/>
            <a:ext cx="0" cy="4081145"/>
          </a:xfrm>
          <a:prstGeom prst="line">
            <a:avLst/>
          </a:prstGeom>
          <a:ln w="38100" cap="flat" cmpd="sng">
            <a:solidFill>
              <a:srgbClr val="40404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C488A870-8E68-40FF-B3CF-DC8C3AC97C6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5" t="1957" r="9645" b="16954"/>
          <a:stretch/>
        </p:blipFill>
        <p:spPr>
          <a:xfrm>
            <a:off x="1767600" y="1767205"/>
            <a:ext cx="1336535" cy="13428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D2FB986-33C0-4EFC-BFC3-34F7498ADECD}"/>
              </a:ext>
            </a:extLst>
          </p:cNvPr>
          <p:cNvSpPr txBox="1">
            <a:spLocks/>
          </p:cNvSpPr>
          <p:nvPr/>
        </p:nvSpPr>
        <p:spPr>
          <a:xfrm>
            <a:off x="1572214" y="3427061"/>
            <a:ext cx="1760311" cy="132343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이지원</a:t>
            </a:r>
            <a:endParaRPr lang="ko-KR" altLang="en-US" sz="16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Project Leader</a:t>
            </a: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6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딥러닝 이용</a:t>
            </a:r>
            <a:endParaRPr lang="en-US" altLang="ko-KR" sz="16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PORTAI </a:t>
            </a:r>
            <a:r>
              <a:rPr lang="ko-KR" altLang="en-US" sz="16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기능 구현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53DE6F-7C51-427F-8FBD-44503D944F8A}"/>
              </a:ext>
            </a:extLst>
          </p:cNvPr>
          <p:cNvSpPr txBox="1">
            <a:spLocks/>
          </p:cNvSpPr>
          <p:nvPr/>
        </p:nvSpPr>
        <p:spPr>
          <a:xfrm>
            <a:off x="8972793" y="3427061"/>
            <a:ext cx="1342384" cy="132343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전우혁</a:t>
            </a:r>
            <a:endParaRPr lang="ko-KR" altLang="en-US" sz="16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FrontEnd</a:t>
            </a:r>
            <a:endParaRPr lang="en-US" altLang="ko-KR" sz="16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6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웹 </a:t>
            </a:r>
            <a:r>
              <a:rPr lang="ko-KR" altLang="en-US" sz="1600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프론트엔드</a:t>
            </a:r>
            <a:endParaRPr lang="en-US" altLang="ko-KR" sz="16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기능 구현</a:t>
            </a:r>
          </a:p>
        </p:txBody>
      </p:sp>
    </p:spTree>
    <p:extLst>
      <p:ext uri="{BB962C8B-B14F-4D97-AF65-F5344CB8AC3E}">
        <p14:creationId xmlns:p14="http://schemas.microsoft.com/office/powerpoint/2010/main" val="4269090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544195" y="476250"/>
            <a:ext cx="108585" cy="756920"/>
          </a:xfrm>
          <a:prstGeom prst="rect">
            <a:avLst/>
          </a:prstGeom>
          <a:solidFill>
            <a:srgbClr val="404040"/>
          </a:solidFill>
          <a:ln w="1270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latin typeface="HY동녘M" charset="0"/>
              <a:ea typeface="HY동녘M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652145" y="819785"/>
            <a:ext cx="1800860" cy="635"/>
          </a:xfrm>
          <a:prstGeom prst="line">
            <a:avLst/>
          </a:prstGeom>
          <a:ln w="1905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398A13-0DB3-4ECE-A741-184A7DEB22AD}"/>
              </a:ext>
            </a:extLst>
          </p:cNvPr>
          <p:cNvSpPr txBox="1"/>
          <p:nvPr/>
        </p:nvSpPr>
        <p:spPr>
          <a:xfrm>
            <a:off x="652145" y="419735"/>
            <a:ext cx="1798320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소개</a:t>
            </a:r>
            <a:endParaRPr lang="en-US" altLang="ko-KR" sz="2000" dirty="0">
              <a:solidFill>
                <a:srgbClr val="40404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316203-9E56-46B3-AB52-0E5DFDB6A158}"/>
              </a:ext>
            </a:extLst>
          </p:cNvPr>
          <p:cNvSpPr txBox="1">
            <a:spLocks/>
          </p:cNvSpPr>
          <p:nvPr/>
        </p:nvSpPr>
        <p:spPr>
          <a:xfrm>
            <a:off x="800100" y="855345"/>
            <a:ext cx="1651636" cy="30777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strike="noStrike" cap="none" dirty="0">
                <a:solidFill>
                  <a:srgbClr val="74717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 도구 </a:t>
            </a:r>
            <a:r>
              <a:rPr lang="en-US" altLang="ko-KR" sz="1400" b="0" strike="noStrike" cap="none" dirty="0">
                <a:solidFill>
                  <a:srgbClr val="74717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</a:t>
            </a:r>
            <a:r>
              <a:rPr lang="ko-KR" altLang="en-US" sz="1400" b="0" strike="noStrike" cap="none" dirty="0">
                <a:solidFill>
                  <a:srgbClr val="74717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변경 전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9904F17-46CF-4208-B696-9E58E9E91E52}"/>
              </a:ext>
            </a:extLst>
          </p:cNvPr>
          <p:cNvGrpSpPr/>
          <p:nvPr/>
        </p:nvGrpSpPr>
        <p:grpSpPr>
          <a:xfrm>
            <a:off x="4577630" y="1842378"/>
            <a:ext cx="3010465" cy="3002006"/>
            <a:chOff x="4577630" y="1842378"/>
            <a:chExt cx="3010465" cy="300200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F093B5D-170B-4537-8820-45DE3D3F6376}"/>
                </a:ext>
              </a:extLst>
            </p:cNvPr>
            <p:cNvGrpSpPr/>
            <p:nvPr/>
          </p:nvGrpSpPr>
          <p:grpSpPr>
            <a:xfrm>
              <a:off x="4577630" y="2013615"/>
              <a:ext cx="3010465" cy="2830769"/>
              <a:chOff x="4577630" y="2013615"/>
              <a:chExt cx="3010465" cy="2830769"/>
            </a:xfrm>
          </p:grpSpPr>
          <p:sp>
            <p:nvSpPr>
              <p:cNvPr id="10" name="도형 6">
                <a:extLst>
                  <a:ext uri="{FF2B5EF4-FFF2-40B4-BE49-F238E27FC236}">
                    <a16:creationId xmlns:a16="http://schemas.microsoft.com/office/drawing/2014/main" id="{0AE45DCE-9DB7-4D81-ABE6-E437F3D061A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77630" y="2542732"/>
                <a:ext cx="3010465" cy="2301652"/>
              </a:xfrm>
              <a:prstGeom prst="roundRect">
                <a:avLst/>
              </a:prstGeom>
              <a:solidFill>
                <a:schemeClr val="bg1"/>
              </a:solidFill>
              <a:ln w="38100" cap="flat" cmpd="sng">
                <a:solidFill>
                  <a:srgbClr val="404040">
                    <a:alpha val="10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D0B66BE-FC6F-4DA8-9AAE-02D2A314AFE2}"/>
                  </a:ext>
                </a:extLst>
              </p:cNvPr>
              <p:cNvSpPr/>
              <p:nvPr/>
            </p:nvSpPr>
            <p:spPr>
              <a:xfrm>
                <a:off x="5391628" y="2013615"/>
                <a:ext cx="1342391" cy="10262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1210B9DC-2024-4C48-94F3-CB1999BA0C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1" r="7138" b="14499"/>
            <a:stretch>
              <a:fillRect/>
            </a:stretch>
          </p:blipFill>
          <p:spPr>
            <a:xfrm>
              <a:off x="5391629" y="1842378"/>
              <a:ext cx="1342390" cy="1343025"/>
            </a:xfrm>
            <a:prstGeom prst="rect">
              <a:avLst/>
            </a:prstGeom>
            <a:noFill/>
          </p:spPr>
        </p:pic>
        <p:pic>
          <p:nvPicPr>
            <p:cNvPr id="1028" name="Picture 4" descr="Node.jsì ëí ì´ë¯¸ì§ ê²ìê²°ê³¼">
              <a:extLst>
                <a:ext uri="{FF2B5EF4-FFF2-40B4-BE49-F238E27FC236}">
                  <a16:creationId xmlns:a16="http://schemas.microsoft.com/office/drawing/2014/main" id="{2744D470-530A-4685-A632-7ADB40DAE2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4638" y="3297769"/>
              <a:ext cx="1036447" cy="634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MongoDBì ëí ì´ë¯¸ì§ ê²ìê²°ê³¼">
              <a:extLst>
                <a:ext uri="{FF2B5EF4-FFF2-40B4-BE49-F238E27FC236}">
                  <a16:creationId xmlns:a16="http://schemas.microsoft.com/office/drawing/2014/main" id="{FFF52B54-AC5B-425E-BA79-AC25E51BB1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92" t="31921" r="16004" b="31598"/>
            <a:stretch/>
          </p:blipFill>
          <p:spPr bwMode="auto">
            <a:xfrm>
              <a:off x="5196000" y="3965406"/>
              <a:ext cx="1800000" cy="508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17AE42F-245D-4FAF-BC39-4BA6E264C157}"/>
              </a:ext>
            </a:extLst>
          </p:cNvPr>
          <p:cNvGrpSpPr/>
          <p:nvPr/>
        </p:nvGrpSpPr>
        <p:grpSpPr>
          <a:xfrm>
            <a:off x="652780" y="1842378"/>
            <a:ext cx="2984191" cy="3002006"/>
            <a:chOff x="7588095" y="3958116"/>
            <a:chExt cx="2984191" cy="3002006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F83B6F2-3C38-4677-A371-263D585EA86F}"/>
                </a:ext>
              </a:extLst>
            </p:cNvPr>
            <p:cNvGrpSpPr/>
            <p:nvPr/>
          </p:nvGrpSpPr>
          <p:grpSpPr>
            <a:xfrm>
              <a:off x="7588095" y="4129353"/>
              <a:ext cx="2984191" cy="2830769"/>
              <a:chOff x="8621687" y="2013615"/>
              <a:chExt cx="2984191" cy="2830769"/>
            </a:xfrm>
          </p:grpSpPr>
          <p:sp>
            <p:nvSpPr>
              <p:cNvPr id="26" name="도형 6">
                <a:extLst>
                  <a:ext uri="{FF2B5EF4-FFF2-40B4-BE49-F238E27FC236}">
                    <a16:creationId xmlns:a16="http://schemas.microsoft.com/office/drawing/2014/main" id="{E43610E2-98EB-4512-8E05-3CB4309A05B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621687" y="2542732"/>
                <a:ext cx="2984191" cy="2301652"/>
              </a:xfrm>
              <a:prstGeom prst="roundRect">
                <a:avLst/>
              </a:prstGeom>
              <a:solidFill>
                <a:schemeClr val="bg1"/>
              </a:solidFill>
              <a:ln w="38100" cap="flat" cmpd="sng">
                <a:solidFill>
                  <a:srgbClr val="404040">
                    <a:alpha val="10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1FC6F4FE-11D8-426A-B668-D5FB5D93749E}"/>
                  </a:ext>
                </a:extLst>
              </p:cNvPr>
              <p:cNvSpPr/>
              <p:nvPr/>
            </p:nvSpPr>
            <p:spPr>
              <a:xfrm>
                <a:off x="9445514" y="2013615"/>
                <a:ext cx="1336536" cy="10262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8E396768-1420-43C0-BCEB-F6FBC2E89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45" t="1957" r="9645" b="16954"/>
            <a:stretch/>
          </p:blipFill>
          <p:spPr>
            <a:xfrm>
              <a:off x="8411922" y="3958116"/>
              <a:ext cx="1336535" cy="1342800"/>
            </a:xfrm>
            <a:prstGeom prst="rect">
              <a:avLst/>
            </a:prstGeom>
          </p:spPr>
        </p:pic>
        <p:pic>
          <p:nvPicPr>
            <p:cNvPr id="31" name="Picture 10" descr="tensorflowì ëí ì´ë¯¸ì§ ê²ìê²°ê³¼">
              <a:extLst>
                <a:ext uri="{FF2B5EF4-FFF2-40B4-BE49-F238E27FC236}">
                  <a16:creationId xmlns:a16="http://schemas.microsoft.com/office/drawing/2014/main" id="{79C7C32E-0710-4DDC-921A-4EDA1A1761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7401" y="5282966"/>
              <a:ext cx="1837105" cy="1530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9E4592A-A453-4B94-8E32-F88EDAC36EE5}"/>
              </a:ext>
            </a:extLst>
          </p:cNvPr>
          <p:cNvGrpSpPr/>
          <p:nvPr/>
        </p:nvGrpSpPr>
        <p:grpSpPr>
          <a:xfrm>
            <a:off x="8621685" y="1869314"/>
            <a:ext cx="2984191" cy="2975070"/>
            <a:chOff x="652145" y="1869314"/>
            <a:chExt cx="2984191" cy="2975070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F55D6FA-8432-4991-BF0C-4B7C25D6E4E9}"/>
                </a:ext>
              </a:extLst>
            </p:cNvPr>
            <p:cNvGrpSpPr/>
            <p:nvPr/>
          </p:nvGrpSpPr>
          <p:grpSpPr>
            <a:xfrm>
              <a:off x="652145" y="2013615"/>
              <a:ext cx="2984191" cy="2830769"/>
              <a:chOff x="354557" y="2625754"/>
              <a:chExt cx="2984191" cy="2213794"/>
            </a:xfrm>
          </p:grpSpPr>
          <p:sp>
            <p:nvSpPr>
              <p:cNvPr id="37" name="도형 6">
                <a:extLst>
                  <a:ext uri="{FF2B5EF4-FFF2-40B4-BE49-F238E27FC236}">
                    <a16:creationId xmlns:a16="http://schemas.microsoft.com/office/drawing/2014/main" id="{D5491E13-C5A0-4973-A51A-A94596DE8BE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4557" y="3039548"/>
                <a:ext cx="2984191" cy="1800000"/>
              </a:xfrm>
              <a:prstGeom prst="roundRect">
                <a:avLst/>
              </a:prstGeom>
              <a:solidFill>
                <a:schemeClr val="bg1"/>
              </a:solidFill>
              <a:ln w="38100" cap="flat" cmpd="sng">
                <a:solidFill>
                  <a:srgbClr val="404040">
                    <a:alpha val="10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2E01FA82-DA20-4432-8DDE-AFBD86F34AF3}"/>
                  </a:ext>
                </a:extLst>
              </p:cNvPr>
              <p:cNvSpPr/>
              <p:nvPr/>
            </p:nvSpPr>
            <p:spPr>
              <a:xfrm>
                <a:off x="1066237" y="2625754"/>
                <a:ext cx="1560830" cy="8026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BC036A0F-4FBA-4A4B-A73A-50E808643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24240" y="4152281"/>
              <a:ext cx="1440000" cy="505946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2EFC88A0-41B8-4ABF-8E6B-BC5B7DC6A6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61" t="6500" r="7768" b="20620"/>
            <a:stretch>
              <a:fillRect/>
            </a:stretch>
          </p:blipFill>
          <p:spPr>
            <a:xfrm>
              <a:off x="1363825" y="1869314"/>
              <a:ext cx="1560830" cy="1346835"/>
            </a:xfrm>
            <a:prstGeom prst="rect">
              <a:avLst/>
            </a:prstGeom>
            <a:noFill/>
          </p:spPr>
        </p:pic>
        <p:pic>
          <p:nvPicPr>
            <p:cNvPr id="36" name="Picture 8" descr="javascriptì ëí ì´ë¯¸ì§ ê²ìê²°ê³¼">
              <a:extLst>
                <a:ext uri="{FF2B5EF4-FFF2-40B4-BE49-F238E27FC236}">
                  <a16:creationId xmlns:a16="http://schemas.microsoft.com/office/drawing/2014/main" id="{C98A3F98-158A-4539-8E71-6332B86A76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30" t="12473" r="6901" b="12782"/>
            <a:stretch/>
          </p:blipFill>
          <p:spPr bwMode="auto">
            <a:xfrm>
              <a:off x="1699729" y="3297769"/>
              <a:ext cx="883182" cy="76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31071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544195" y="476250"/>
            <a:ext cx="108585" cy="756920"/>
          </a:xfrm>
          <a:prstGeom prst="rect">
            <a:avLst/>
          </a:prstGeom>
          <a:solidFill>
            <a:srgbClr val="404040"/>
          </a:solidFill>
          <a:ln w="1270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latin typeface="HY동녘M" charset="0"/>
              <a:ea typeface="HY동녘M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652145" y="819785"/>
            <a:ext cx="1800860" cy="635"/>
          </a:xfrm>
          <a:prstGeom prst="line">
            <a:avLst/>
          </a:prstGeom>
          <a:ln w="1905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398A13-0DB3-4ECE-A741-184A7DEB22AD}"/>
              </a:ext>
            </a:extLst>
          </p:cNvPr>
          <p:cNvSpPr txBox="1"/>
          <p:nvPr/>
        </p:nvSpPr>
        <p:spPr>
          <a:xfrm>
            <a:off x="652145" y="419735"/>
            <a:ext cx="1798320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소개</a:t>
            </a:r>
            <a:endParaRPr lang="en-US" altLang="ko-KR" sz="2000" dirty="0">
              <a:solidFill>
                <a:srgbClr val="40404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316203-9E56-46B3-AB52-0E5DFDB6A158}"/>
              </a:ext>
            </a:extLst>
          </p:cNvPr>
          <p:cNvSpPr txBox="1">
            <a:spLocks/>
          </p:cNvSpPr>
          <p:nvPr/>
        </p:nvSpPr>
        <p:spPr>
          <a:xfrm>
            <a:off x="800100" y="855345"/>
            <a:ext cx="1651636" cy="30777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strike="noStrike" cap="none" dirty="0">
                <a:solidFill>
                  <a:srgbClr val="74717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 도구 </a:t>
            </a:r>
            <a:r>
              <a:rPr lang="en-US" altLang="ko-KR" sz="1400" b="0" strike="noStrike" cap="none" dirty="0">
                <a:solidFill>
                  <a:srgbClr val="74717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</a:t>
            </a:r>
            <a:r>
              <a:rPr lang="ko-KR" altLang="en-US" sz="1400" b="0" strike="noStrike" cap="none" dirty="0">
                <a:solidFill>
                  <a:srgbClr val="74717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변경 후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D88CBF9-F484-4FB3-8A4D-B3C7BE4E6981}"/>
              </a:ext>
            </a:extLst>
          </p:cNvPr>
          <p:cNvGrpSpPr/>
          <p:nvPr/>
        </p:nvGrpSpPr>
        <p:grpSpPr>
          <a:xfrm>
            <a:off x="4577630" y="1842378"/>
            <a:ext cx="3010465" cy="3002006"/>
            <a:chOff x="4577630" y="1842378"/>
            <a:chExt cx="3010465" cy="300200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F093B5D-170B-4537-8820-45DE3D3F6376}"/>
                </a:ext>
              </a:extLst>
            </p:cNvPr>
            <p:cNvGrpSpPr/>
            <p:nvPr/>
          </p:nvGrpSpPr>
          <p:grpSpPr>
            <a:xfrm>
              <a:off x="4577630" y="2013615"/>
              <a:ext cx="3010465" cy="2830769"/>
              <a:chOff x="4577630" y="2013615"/>
              <a:chExt cx="3010465" cy="2830769"/>
            </a:xfrm>
          </p:grpSpPr>
          <p:sp>
            <p:nvSpPr>
              <p:cNvPr id="10" name="도형 6">
                <a:extLst>
                  <a:ext uri="{FF2B5EF4-FFF2-40B4-BE49-F238E27FC236}">
                    <a16:creationId xmlns:a16="http://schemas.microsoft.com/office/drawing/2014/main" id="{0AE45DCE-9DB7-4D81-ABE6-E437F3D061A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77630" y="2542732"/>
                <a:ext cx="3010465" cy="2301652"/>
              </a:xfrm>
              <a:prstGeom prst="roundRect">
                <a:avLst/>
              </a:prstGeom>
              <a:solidFill>
                <a:schemeClr val="bg1"/>
              </a:solidFill>
              <a:ln w="38100" cap="flat" cmpd="sng">
                <a:solidFill>
                  <a:srgbClr val="404040">
                    <a:alpha val="10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D0B66BE-FC6F-4DA8-9AAE-02D2A314AFE2}"/>
                  </a:ext>
                </a:extLst>
              </p:cNvPr>
              <p:cNvSpPr/>
              <p:nvPr/>
            </p:nvSpPr>
            <p:spPr>
              <a:xfrm>
                <a:off x="5391628" y="2013615"/>
                <a:ext cx="1342391" cy="10262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1210B9DC-2024-4C48-94F3-CB1999BA0C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1" r="7138" b="14499"/>
            <a:stretch>
              <a:fillRect/>
            </a:stretch>
          </p:blipFill>
          <p:spPr>
            <a:xfrm>
              <a:off x="5391629" y="1842378"/>
              <a:ext cx="1342390" cy="1343025"/>
            </a:xfrm>
            <a:prstGeom prst="rect">
              <a:avLst/>
            </a:prstGeom>
            <a:noFill/>
          </p:spPr>
        </p:pic>
        <p:pic>
          <p:nvPicPr>
            <p:cNvPr id="1028" name="Picture 4" descr="Node.jsì ëí ì´ë¯¸ì§ ê²ìê²°ê³¼">
              <a:extLst>
                <a:ext uri="{FF2B5EF4-FFF2-40B4-BE49-F238E27FC236}">
                  <a16:creationId xmlns:a16="http://schemas.microsoft.com/office/drawing/2014/main" id="{2744D470-530A-4685-A632-7ADB40DAE2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4638" y="3297769"/>
              <a:ext cx="1036447" cy="634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MongoDBì ëí ì´ë¯¸ì§ ê²ìê²°ê³¼">
              <a:extLst>
                <a:ext uri="{FF2B5EF4-FFF2-40B4-BE49-F238E27FC236}">
                  <a16:creationId xmlns:a16="http://schemas.microsoft.com/office/drawing/2014/main" id="{FFF52B54-AC5B-425E-BA79-AC25E51BB1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92" t="31921" r="16004" b="31598"/>
            <a:stretch/>
          </p:blipFill>
          <p:spPr bwMode="auto">
            <a:xfrm>
              <a:off x="5196000" y="3965406"/>
              <a:ext cx="1800000" cy="508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17AE42F-245D-4FAF-BC39-4BA6E264C157}"/>
              </a:ext>
            </a:extLst>
          </p:cNvPr>
          <p:cNvGrpSpPr/>
          <p:nvPr/>
        </p:nvGrpSpPr>
        <p:grpSpPr>
          <a:xfrm>
            <a:off x="652780" y="1842378"/>
            <a:ext cx="2984191" cy="3002006"/>
            <a:chOff x="7588095" y="3958116"/>
            <a:chExt cx="2984191" cy="3002006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F83B6F2-3C38-4677-A371-263D585EA86F}"/>
                </a:ext>
              </a:extLst>
            </p:cNvPr>
            <p:cNvGrpSpPr/>
            <p:nvPr/>
          </p:nvGrpSpPr>
          <p:grpSpPr>
            <a:xfrm>
              <a:off x="7588095" y="4129353"/>
              <a:ext cx="2984191" cy="2830769"/>
              <a:chOff x="8621687" y="2013615"/>
              <a:chExt cx="2984191" cy="2830769"/>
            </a:xfrm>
          </p:grpSpPr>
          <p:sp>
            <p:nvSpPr>
              <p:cNvPr id="26" name="도형 6">
                <a:extLst>
                  <a:ext uri="{FF2B5EF4-FFF2-40B4-BE49-F238E27FC236}">
                    <a16:creationId xmlns:a16="http://schemas.microsoft.com/office/drawing/2014/main" id="{E43610E2-98EB-4512-8E05-3CB4309A05B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621687" y="2542732"/>
                <a:ext cx="2984191" cy="2301652"/>
              </a:xfrm>
              <a:prstGeom prst="roundRect">
                <a:avLst/>
              </a:prstGeom>
              <a:solidFill>
                <a:schemeClr val="bg1"/>
              </a:solidFill>
              <a:ln w="38100" cap="flat" cmpd="sng">
                <a:solidFill>
                  <a:srgbClr val="404040">
                    <a:alpha val="10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1FC6F4FE-11D8-426A-B668-D5FB5D93749E}"/>
                  </a:ext>
                </a:extLst>
              </p:cNvPr>
              <p:cNvSpPr/>
              <p:nvPr/>
            </p:nvSpPr>
            <p:spPr>
              <a:xfrm>
                <a:off x="9445514" y="2013615"/>
                <a:ext cx="1336536" cy="10262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8E396768-1420-43C0-BCEB-F6FBC2E89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45" t="1957" r="9645" b="16954"/>
            <a:stretch/>
          </p:blipFill>
          <p:spPr>
            <a:xfrm>
              <a:off x="8411922" y="3958116"/>
              <a:ext cx="1336535" cy="1342800"/>
            </a:xfrm>
            <a:prstGeom prst="rect">
              <a:avLst/>
            </a:prstGeom>
          </p:spPr>
        </p:pic>
        <p:pic>
          <p:nvPicPr>
            <p:cNvPr id="31" name="Picture 10" descr="tensorflowì ëí ì´ë¯¸ì§ ê²ìê²°ê³¼">
              <a:extLst>
                <a:ext uri="{FF2B5EF4-FFF2-40B4-BE49-F238E27FC236}">
                  <a16:creationId xmlns:a16="http://schemas.microsoft.com/office/drawing/2014/main" id="{79C7C32E-0710-4DDC-921A-4EDA1A1761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7401" y="5282966"/>
              <a:ext cx="1837105" cy="1530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C38F2F4-09F5-4341-B304-95A9DDC6E9AF}"/>
              </a:ext>
            </a:extLst>
          </p:cNvPr>
          <p:cNvGrpSpPr/>
          <p:nvPr/>
        </p:nvGrpSpPr>
        <p:grpSpPr>
          <a:xfrm>
            <a:off x="8621685" y="1869314"/>
            <a:ext cx="2984191" cy="2975070"/>
            <a:chOff x="8621685" y="1869314"/>
            <a:chExt cx="2984191" cy="2975070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F55D6FA-8432-4991-BF0C-4B7C25D6E4E9}"/>
                </a:ext>
              </a:extLst>
            </p:cNvPr>
            <p:cNvGrpSpPr/>
            <p:nvPr/>
          </p:nvGrpSpPr>
          <p:grpSpPr>
            <a:xfrm>
              <a:off x="8621685" y="2013615"/>
              <a:ext cx="2984191" cy="2830769"/>
              <a:chOff x="354557" y="2625754"/>
              <a:chExt cx="2984191" cy="2213794"/>
            </a:xfrm>
          </p:grpSpPr>
          <p:sp>
            <p:nvSpPr>
              <p:cNvPr id="37" name="도형 6">
                <a:extLst>
                  <a:ext uri="{FF2B5EF4-FFF2-40B4-BE49-F238E27FC236}">
                    <a16:creationId xmlns:a16="http://schemas.microsoft.com/office/drawing/2014/main" id="{D5491E13-C5A0-4973-A51A-A94596DE8BE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4557" y="3039548"/>
                <a:ext cx="2984191" cy="1800000"/>
              </a:xfrm>
              <a:prstGeom prst="roundRect">
                <a:avLst/>
              </a:prstGeom>
              <a:solidFill>
                <a:schemeClr val="bg1"/>
              </a:solidFill>
              <a:ln w="38100" cap="flat" cmpd="sng">
                <a:solidFill>
                  <a:srgbClr val="404040">
                    <a:alpha val="10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2E01FA82-DA20-4432-8DDE-AFBD86F34AF3}"/>
                  </a:ext>
                </a:extLst>
              </p:cNvPr>
              <p:cNvSpPr/>
              <p:nvPr/>
            </p:nvSpPr>
            <p:spPr>
              <a:xfrm>
                <a:off x="1066237" y="2625754"/>
                <a:ext cx="1560830" cy="8026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2EFC88A0-41B8-4ABF-8E6B-BC5B7DC6A6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61" t="6500" r="7768" b="20620"/>
            <a:stretch>
              <a:fillRect/>
            </a:stretch>
          </p:blipFill>
          <p:spPr>
            <a:xfrm>
              <a:off x="9333365" y="1869314"/>
              <a:ext cx="1560830" cy="1346835"/>
            </a:xfrm>
            <a:prstGeom prst="rect">
              <a:avLst/>
            </a:prstGeom>
            <a:noFill/>
          </p:spPr>
        </p:pic>
        <p:pic>
          <p:nvPicPr>
            <p:cNvPr id="36" name="Picture 8" descr="javascriptì ëí ì´ë¯¸ì§ ê²ìê²°ê³¼">
              <a:extLst>
                <a:ext uri="{FF2B5EF4-FFF2-40B4-BE49-F238E27FC236}">
                  <a16:creationId xmlns:a16="http://schemas.microsoft.com/office/drawing/2014/main" id="{C98A3F98-158A-4539-8E71-6332B86A76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30" t="12473" r="6901" b="12782"/>
            <a:stretch/>
          </p:blipFill>
          <p:spPr bwMode="auto">
            <a:xfrm>
              <a:off x="9773051" y="3192080"/>
              <a:ext cx="681457" cy="5917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bootstrapì ëí ì´ë¯¸ì§ ê²ìê²°ê³¼">
              <a:extLst>
                <a:ext uri="{FF2B5EF4-FFF2-40B4-BE49-F238E27FC236}">
                  <a16:creationId xmlns:a16="http://schemas.microsoft.com/office/drawing/2014/main" id="{CD120527-C599-4B67-A8A3-0769C31C60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7888" y="3860684"/>
              <a:ext cx="1031781" cy="71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0213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544195" y="476250"/>
            <a:ext cx="108585" cy="756920"/>
          </a:xfrm>
          <a:prstGeom prst="rect">
            <a:avLst/>
          </a:prstGeom>
          <a:solidFill>
            <a:srgbClr val="404040"/>
          </a:solidFill>
          <a:ln w="1270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latin typeface="HY동녘M" charset="0"/>
              <a:ea typeface="HY동녘M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652145" y="819785"/>
            <a:ext cx="1800860" cy="635"/>
          </a:xfrm>
          <a:prstGeom prst="line">
            <a:avLst/>
          </a:prstGeom>
          <a:ln w="1905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398A13-0DB3-4ECE-A741-184A7DEB22AD}"/>
              </a:ext>
            </a:extLst>
          </p:cNvPr>
          <p:cNvSpPr txBox="1"/>
          <p:nvPr/>
        </p:nvSpPr>
        <p:spPr>
          <a:xfrm>
            <a:off x="652145" y="419735"/>
            <a:ext cx="1798320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구현</a:t>
            </a:r>
            <a:endParaRPr lang="en-US" altLang="ko-KR" sz="2000" dirty="0">
              <a:solidFill>
                <a:srgbClr val="40404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8D3CAC-E7A0-48D6-9DFC-A04D831A5FAE}"/>
              </a:ext>
            </a:extLst>
          </p:cNvPr>
          <p:cNvSpPr txBox="1">
            <a:spLocks/>
          </p:cNvSpPr>
          <p:nvPr/>
        </p:nvSpPr>
        <p:spPr>
          <a:xfrm>
            <a:off x="800100" y="855345"/>
            <a:ext cx="1651636" cy="30777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strike="noStrike" cap="none" dirty="0">
                <a:solidFill>
                  <a:srgbClr val="74717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현 개발 상황</a:t>
            </a:r>
          </a:p>
        </p:txBody>
      </p:sp>
      <p:cxnSp>
        <p:nvCxnSpPr>
          <p:cNvPr id="6" name="도형 6">
            <a:extLst>
              <a:ext uri="{FF2B5EF4-FFF2-40B4-BE49-F238E27FC236}">
                <a16:creationId xmlns:a16="http://schemas.microsoft.com/office/drawing/2014/main" id="{7A0108C2-CF9D-477E-B432-D9FFE8FC1D33}"/>
              </a:ext>
            </a:extLst>
          </p:cNvPr>
          <p:cNvCxnSpPr>
            <a:cxnSpLocks/>
          </p:cNvCxnSpPr>
          <p:nvPr/>
        </p:nvCxnSpPr>
        <p:spPr>
          <a:xfrm flipV="1">
            <a:off x="4122987" y="1162684"/>
            <a:ext cx="0" cy="4680000"/>
          </a:xfrm>
          <a:prstGeom prst="line">
            <a:avLst/>
          </a:prstGeom>
          <a:ln w="38100" cap="flat" cmpd="sng">
            <a:solidFill>
              <a:srgbClr val="40404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D01AFB71-FE2C-4DB8-B844-4110A381E1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1" t="6500" r="7768" b="20620"/>
          <a:stretch>
            <a:fillRect/>
          </a:stretch>
        </p:blipFill>
        <p:spPr>
          <a:xfrm>
            <a:off x="8863570" y="1767205"/>
            <a:ext cx="1560830" cy="1346835"/>
          </a:xfrm>
          <a:prstGeom prst="rect">
            <a:avLst/>
          </a:prstGeom>
          <a:noFill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E3CBCF9-328D-451F-8AB9-406F9AB4A97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1" r="7138" b="14499"/>
          <a:stretch>
            <a:fillRect/>
          </a:stretch>
        </p:blipFill>
        <p:spPr>
          <a:xfrm>
            <a:off x="5424247" y="1771015"/>
            <a:ext cx="1342390" cy="1343025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FFB01E-3F2D-4367-AEC7-2163E5241B34}"/>
              </a:ext>
            </a:extLst>
          </p:cNvPr>
          <p:cNvSpPr txBox="1">
            <a:spLocks/>
          </p:cNvSpPr>
          <p:nvPr/>
        </p:nvSpPr>
        <p:spPr>
          <a:xfrm>
            <a:off x="5019246" y="3427061"/>
            <a:ext cx="2163655" cy="230832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BackEnd</a:t>
            </a:r>
            <a:endParaRPr lang="en-US" altLang="ko-KR" sz="16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6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Node.js</a:t>
            </a:r>
            <a:r>
              <a:rPr lang="en-US" altLang="ko-KR" sz="16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기반</a:t>
            </a:r>
            <a:endParaRPr lang="en-US" altLang="ko-KR" sz="16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웹 서버 구축</a:t>
            </a:r>
            <a:endParaRPr lang="en-US" altLang="ko-KR" sz="16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6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MongoDB </a:t>
            </a:r>
            <a:r>
              <a:rPr lang="ko-KR" altLang="en-US" sz="16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스키마 구축</a:t>
            </a:r>
            <a:r>
              <a:rPr lang="en-US" altLang="ko-KR" sz="16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</a:t>
            </a: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Mongoose </a:t>
            </a:r>
            <a:r>
              <a:rPr lang="ko-KR" altLang="en-US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이용하여</a:t>
            </a:r>
            <a:endParaRPr lang="en-US" altLang="ko-KR" sz="16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Node.js</a:t>
            </a:r>
            <a:r>
              <a:rPr lang="ko-KR" altLang="en-US" sz="16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와 연동</a:t>
            </a:r>
            <a:endParaRPr lang="en-US" altLang="ko-KR" sz="16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진행 중</a:t>
            </a:r>
            <a:endParaRPr lang="ko-KR" altLang="en-US" sz="16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0" name="도형 6">
            <a:extLst>
              <a:ext uri="{FF2B5EF4-FFF2-40B4-BE49-F238E27FC236}">
                <a16:creationId xmlns:a16="http://schemas.microsoft.com/office/drawing/2014/main" id="{CCAB2988-FCE2-4EE7-9A1D-46747B0711B0}"/>
              </a:ext>
            </a:extLst>
          </p:cNvPr>
          <p:cNvCxnSpPr>
            <a:cxnSpLocks/>
          </p:cNvCxnSpPr>
          <p:nvPr/>
        </p:nvCxnSpPr>
        <p:spPr>
          <a:xfrm flipV="1">
            <a:off x="8023235" y="1162683"/>
            <a:ext cx="0" cy="4680000"/>
          </a:xfrm>
          <a:prstGeom prst="line">
            <a:avLst/>
          </a:prstGeom>
          <a:ln w="38100" cap="flat" cmpd="sng">
            <a:solidFill>
              <a:srgbClr val="40404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381D38E1-3EFB-46A9-B45B-0D058EA6B64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5" t="1957" r="9645" b="16954"/>
          <a:stretch/>
        </p:blipFill>
        <p:spPr>
          <a:xfrm>
            <a:off x="1767600" y="1767205"/>
            <a:ext cx="1336535" cy="1342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02022C-2CAA-47C5-86A5-DAB973FE1D6A}"/>
              </a:ext>
            </a:extLst>
          </p:cNvPr>
          <p:cNvSpPr txBox="1">
            <a:spLocks/>
          </p:cNvSpPr>
          <p:nvPr/>
        </p:nvSpPr>
        <p:spPr>
          <a:xfrm>
            <a:off x="1415448" y="3427061"/>
            <a:ext cx="2070034" cy="230832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AI</a:t>
            </a:r>
            <a:endParaRPr lang="ko-KR" altLang="en-US" sz="16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6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TensorFlow </a:t>
            </a:r>
            <a:r>
              <a:rPr lang="ko-KR" altLang="en-US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학습</a:t>
            </a:r>
            <a:endParaRPr lang="en-US" altLang="ko-KR" sz="16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OpenCV </a:t>
            </a:r>
            <a:r>
              <a:rPr lang="ko-KR" altLang="en-US" sz="16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환경설정</a:t>
            </a:r>
            <a:endParaRPr lang="en-US" altLang="ko-KR" sz="16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6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Head Pose Estimation </a:t>
            </a:r>
            <a:r>
              <a:rPr lang="ko-KR" altLang="en-US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개발 중</a:t>
            </a:r>
            <a:r>
              <a:rPr lang="en-US" altLang="ko-KR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</a:t>
            </a: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웹 플랫폼과 연동 예정</a:t>
            </a:r>
            <a:endParaRPr lang="en-US" altLang="ko-KR" sz="16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6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105471-2173-47EC-9A62-EF168617A160}"/>
              </a:ext>
            </a:extLst>
          </p:cNvPr>
          <p:cNvSpPr txBox="1">
            <a:spLocks/>
          </p:cNvSpPr>
          <p:nvPr/>
        </p:nvSpPr>
        <p:spPr>
          <a:xfrm>
            <a:off x="8863570" y="3427061"/>
            <a:ext cx="1560815" cy="230832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FrontEnd</a:t>
            </a:r>
            <a:endParaRPr lang="en-US" altLang="ko-KR" sz="16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6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전반적인 디자인</a:t>
            </a:r>
            <a:endParaRPr lang="en-US" altLang="ko-KR" sz="16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사진 업로드</a:t>
            </a:r>
            <a:endParaRPr lang="en-US" altLang="ko-KR" sz="16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6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사진 저장 기능</a:t>
            </a:r>
            <a:r>
              <a:rPr lang="en-US" altLang="ko-KR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</a:t>
            </a: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로그인 기능</a:t>
            </a:r>
            <a:r>
              <a:rPr lang="en-US" altLang="ko-KR" sz="16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</a:t>
            </a: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SMS</a:t>
            </a:r>
            <a:r>
              <a:rPr lang="ko-KR" altLang="en-US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인증 기능</a:t>
            </a:r>
            <a:r>
              <a:rPr lang="en-US" altLang="ko-KR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</a:t>
            </a:r>
            <a:endParaRPr lang="en-US" altLang="ko-KR" sz="16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개발 중</a:t>
            </a:r>
            <a:endParaRPr lang="en-US" altLang="ko-KR" sz="16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3768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Pages>15</Pages>
  <Words>269</Words>
  <Characters>0</Characters>
  <Application>Microsoft Office PowerPoint</Application>
  <DocSecurity>0</DocSecurity>
  <PresentationFormat>와이드스크린</PresentationFormat>
  <Lines>0</Lines>
  <Paragraphs>116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210 맨발의청춘 L</vt:lpstr>
      <vt:lpstr>HY동녘M</vt:lpstr>
      <vt:lpstr>HY울릉도M</vt:lpstr>
      <vt:lpstr>KoPub돋움체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baisc</dc:creator>
  <cp:lastModifiedBy>김완기</cp:lastModifiedBy>
  <cp:revision>51</cp:revision>
  <dcterms:modified xsi:type="dcterms:W3CDTF">2019-04-15T17:08:32Z</dcterms:modified>
</cp:coreProperties>
</file>