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73" r:id="rId5"/>
    <p:sldId id="278" r:id="rId6"/>
    <p:sldId id="275" r:id="rId7"/>
    <p:sldId id="259" r:id="rId8"/>
    <p:sldId id="276" r:id="rId9"/>
    <p:sldId id="277" r:id="rId10"/>
    <p:sldId id="271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47172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00" y="96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PORTAI</a:t>
            </a:r>
            <a:r>
              <a:rPr lang="en-US" altLang="ko-KR" baseline="0"/>
              <a:t> </a:t>
            </a:r>
            <a:r>
              <a:rPr lang="ko-KR" altLang="en-US" baseline="0"/>
              <a:t>프로젝트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시작일자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Sheet1!$C$2:$C$6</c:f>
              <c:strCache>
                <c:ptCount val="5"/>
                <c:pt idx="0">
                  <c:v>논문</c:v>
                </c:pt>
                <c:pt idx="1">
                  <c:v>기획</c:v>
                </c:pt>
                <c:pt idx="2">
                  <c:v>설계</c:v>
                </c:pt>
                <c:pt idx="3">
                  <c:v>개발</c:v>
                </c:pt>
                <c:pt idx="4">
                  <c:v>테스트</c:v>
                </c:pt>
              </c:strCache>
            </c:strRef>
          </c:cat>
          <c:val>
            <c:numRef>
              <c:f>Sheet1!$D$2:$D$6</c:f>
              <c:numCache>
                <c:formatCode>m/d/yyyy</c:formatCode>
                <c:ptCount val="5"/>
                <c:pt idx="0" formatCode="_(* #,##0_);_(* \(#,##0\);_(* &quot;-&quot;_);_(@_)">
                  <c:v>43542</c:v>
                </c:pt>
                <c:pt idx="1">
                  <c:v>43529</c:v>
                </c:pt>
                <c:pt idx="2">
                  <c:v>43542</c:v>
                </c:pt>
                <c:pt idx="3">
                  <c:v>43556</c:v>
                </c:pt>
                <c:pt idx="4">
                  <c:v>43592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2-4ACF-A43C-71AFB746CFA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Sheet1!$C$2:$C$6</c:f>
              <c:strCache>
                <c:ptCount val="5"/>
                <c:pt idx="0">
                  <c:v>논문</c:v>
                </c:pt>
                <c:pt idx="1">
                  <c:v>기획</c:v>
                </c:pt>
                <c:pt idx="2">
                  <c:v>설계</c:v>
                </c:pt>
                <c:pt idx="3">
                  <c:v>개발</c:v>
                </c:pt>
                <c:pt idx="4">
                  <c:v>테스트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28</c:v>
                </c:pt>
                <c:pt idx="1">
                  <c:v>17</c:v>
                </c:pt>
                <c:pt idx="2">
                  <c:v>13</c:v>
                </c:pt>
                <c:pt idx="3">
                  <c:v>56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42-4ACF-A43C-71AFB746CFA7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종료일자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Sheet1!$C$2:$C$6</c:f>
              <c:strCache>
                <c:ptCount val="5"/>
                <c:pt idx="0">
                  <c:v>논문</c:v>
                </c:pt>
                <c:pt idx="1">
                  <c:v>기획</c:v>
                </c:pt>
                <c:pt idx="2">
                  <c:v>설계</c:v>
                </c:pt>
                <c:pt idx="3">
                  <c:v>개발</c:v>
                </c:pt>
                <c:pt idx="4">
                  <c:v>테스트</c:v>
                </c:pt>
              </c:strCache>
            </c:strRef>
          </c:cat>
          <c:val>
            <c:numRef>
              <c:f>Sheet1!$F$2:$F$6</c:f>
              <c:numCache>
                <c:formatCode>m/d/yyyy</c:formatCode>
                <c:ptCount val="5"/>
                <c:pt idx="0">
                  <c:v>43570</c:v>
                </c:pt>
                <c:pt idx="1">
                  <c:v>43546</c:v>
                </c:pt>
                <c:pt idx="2">
                  <c:v>43555</c:v>
                </c:pt>
                <c:pt idx="3">
                  <c:v>43612</c:v>
                </c:pt>
                <c:pt idx="4" formatCode="_(* #,##0_);_(* \(#,##0\);_(* &quot;-&quot;_);_(@_)">
                  <c:v>43619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42-4ACF-A43C-71AFB746C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9598480"/>
        <c:axId val="1128103216"/>
      </c:barChart>
      <c:catAx>
        <c:axId val="12495984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8103216"/>
        <c:crosses val="autoZero"/>
        <c:auto val="1"/>
        <c:lblAlgn val="ctr"/>
        <c:lblOffset val="100"/>
        <c:noMultiLvlLbl val="0"/>
      </c:catAx>
      <c:valAx>
        <c:axId val="1128103216"/>
        <c:scaling>
          <c:orientation val="minMax"/>
          <c:max val="43619"/>
          <c:min val="4354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/&quot;d;@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9598480"/>
        <c:crosses val="autoZero"/>
        <c:crossBetween val="between"/>
        <c:majorUnit val="10"/>
        <c:minorUnit val="2"/>
      </c:valAx>
      <c:spPr>
        <a:noFill/>
        <a:ln>
          <a:solidFill>
            <a:srgbClr val="747172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6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8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1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1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0262-6A25-4346-BCCE-3D43C72D7CF3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427F-BDC5-4A3E-820E-47FEFC4F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2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291205" y="2096770"/>
            <a:ext cx="5440045" cy="2492375"/>
            <a:chOff x="3291205" y="2096770"/>
            <a:chExt cx="5440045" cy="2492375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>
              <a:off x="3291205" y="2096770"/>
              <a:ext cx="5440045" cy="212365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6600" b="1" strike="noStrike" cap="none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종합설계</a:t>
              </a:r>
              <a:endParaRPr lang="en-US" altLang="ko-KR" sz="6600" b="1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6600" b="1" strike="noStrike" cap="none" dirty="0" err="1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프로젝트</a:t>
              </a:r>
              <a:endParaRPr lang="ko-KR" altLang="en-US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3291205" y="4220210"/>
              <a:ext cx="5439410" cy="36893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dist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Capstone Design</a:t>
              </a:r>
              <a:r>
                <a:rPr lang="en-US" altLang="ko-KR" sz="1800" b="0" strike="noStrike" cap="none" dirty="0">
                  <a:solidFill>
                    <a:srgbClr val="404040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Project</a:t>
              </a:r>
              <a:endParaRPr lang="ko-KR" altLang="en-US" sz="1800" b="0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94335" y="5435173"/>
            <a:ext cx="2569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2014105075 </a:t>
            </a:r>
            <a:r>
              <a:rPr lang="ko-KR" altLang="en-US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이지원</a:t>
            </a:r>
            <a:endParaRPr lang="en-US" altLang="ko-KR" sz="20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2014105022 </a:t>
            </a:r>
            <a:r>
              <a:rPr lang="ko-KR" altLang="en-US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김완기</a:t>
            </a:r>
            <a:endParaRPr lang="en-US" altLang="ko-KR" sz="20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0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2014105081 </a:t>
            </a:r>
            <a:r>
              <a:rPr lang="ko-KR" altLang="en-US" sz="20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전우혁</a:t>
            </a:r>
            <a:endParaRPr lang="ko-KR" altLang="en-US" sz="20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3284220" y="4149090"/>
            <a:ext cx="548640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8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E72290-43C3-478E-B7E1-23C894E807B7}"/>
              </a:ext>
            </a:extLst>
          </p:cNvPr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5BEFFFB-960F-4E84-875B-8C65F0D8D84C}"/>
              </a:ext>
            </a:extLst>
          </p:cNvPr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9C83DE-9C39-4FBB-A0E2-F22768F6F78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질의응답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37B68-6F3D-4944-B607-2614DE2E4FCA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err="1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QnA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E51776-5640-4717-BAA4-DE8DAF93E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2" t="3685" r="11182" b="18176"/>
          <a:stretch/>
        </p:blipFill>
        <p:spPr>
          <a:xfrm>
            <a:off x="4167960" y="1490599"/>
            <a:ext cx="3856080" cy="3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>
            <a:off x="3291205" y="1257574"/>
            <a:ext cx="5438775" cy="31381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THANK YOU</a:t>
            </a:r>
            <a:endParaRPr lang="ko-KR" altLang="en-US" sz="6600" b="1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1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FOR LISTENING</a:t>
            </a:r>
            <a:endParaRPr lang="ko-KR" altLang="en-US" sz="6600" b="1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91205" y="4396379"/>
            <a:ext cx="544004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di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Capstone Design Project</a:t>
            </a:r>
            <a:endParaRPr lang="ko-KR" altLang="en-US" sz="1800" b="0" strike="noStrike" cap="none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3198495" y="4239534"/>
            <a:ext cx="548640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96205" y="343535"/>
            <a:ext cx="1800225" cy="72009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    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6160" y="1621155"/>
            <a:ext cx="2521585" cy="39681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 프로젝트 소개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 </a:t>
            </a:r>
            <a:r>
              <a:rPr lang="en-US" altLang="ko-KR" sz="1800" b="0" strike="noStrike" cap="none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</a:t>
            </a: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계획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18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84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451100" y="1451610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 </a:t>
            </a:r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름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51100" y="323786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 요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451100" y="5024755"/>
            <a:ext cx="899795" cy="539750"/>
          </a:xfrm>
          <a:prstGeom prst="roundRect">
            <a:avLst>
              <a:gd name="adj" fmla="val 4762"/>
            </a:avLst>
          </a:prstGeom>
          <a:solidFill>
            <a:srgbClr val="747172"/>
          </a:solidFill>
          <a:ln>
            <a:solidFill>
              <a:srgbClr val="7471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효과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478530" y="156781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8530" y="1567815"/>
            <a:ext cx="15271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Name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005705" y="156591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78530" y="33305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8530" y="3330575"/>
            <a:ext cx="154622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Outline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024755" y="3330575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478530" y="5159375"/>
            <a:ext cx="0" cy="307975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78530" y="5157470"/>
            <a:ext cx="157416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4717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Effectiveness</a:t>
            </a:r>
            <a:endParaRPr lang="ko-KR" altLang="en-US" sz="1400" dirty="0">
              <a:solidFill>
                <a:srgbClr val="74717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5052695" y="5157470"/>
            <a:ext cx="0" cy="309880"/>
          </a:xfrm>
          <a:prstGeom prst="line">
            <a:avLst/>
          </a:prstGeom>
          <a:ln w="12700">
            <a:solidFill>
              <a:srgbClr val="7471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00680" y="1997075"/>
            <a:ext cx="7306310" cy="584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PORTAI 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웹서비스 개발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0680" y="3778250"/>
            <a:ext cx="7306310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기존에 사람이 손으로 직접 하던 사진 보정 작업을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자동화하는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u="sng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 러닝 기반의 사진 보정 웹 서비스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개발 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인공지능 사진관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0680" y="5566410"/>
            <a:ext cx="7306310" cy="83099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strike="noStrike" cap="none" dirty="0">
              <a:solidFill>
                <a:srgbClr val="404040"/>
              </a:solidFill>
              <a:latin typeface="HY울릉도M" charset="0"/>
              <a:ea typeface="HY울릉도M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증명사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진이 필요한 소비자들이 직접 사진관에 가지 않고</a:t>
            </a: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저렴한 가격에 자신의 증명사진 제작 가능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7" name="직선 연결선 26"/>
          <p:cNvCxnSpPr>
            <a:stCxn id="2" idx="3"/>
          </p:cNvCxnSpPr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/>
          </p:cNvSpPr>
          <p:nvPr/>
        </p:nvSpPr>
        <p:spPr>
          <a:xfrm>
            <a:off x="1543050" y="855345"/>
            <a:ext cx="908685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개요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6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6">
            <a:extLst>
              <a:ext uri="{FF2B5EF4-FFF2-40B4-BE49-F238E27FC236}">
                <a16:creationId xmlns:a16="http://schemas.microsoft.com/office/drawing/2014/main" id="{299F5031-A397-483D-AFE6-AAE7D8885247}"/>
              </a:ext>
            </a:extLst>
          </p:cNvPr>
          <p:cNvSpPr>
            <a:spLocks/>
          </p:cNvSpPr>
          <p:nvPr/>
        </p:nvSpPr>
        <p:spPr>
          <a:xfrm>
            <a:off x="3019146" y="109232"/>
            <a:ext cx="8918388" cy="6601325"/>
          </a:xfrm>
          <a:prstGeom prst="roundRect">
            <a:avLst/>
          </a:prstGeom>
          <a:noFill/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6" name="도형 6">
            <a:extLst>
              <a:ext uri="{FF2B5EF4-FFF2-40B4-BE49-F238E27FC236}">
                <a16:creationId xmlns:a16="http://schemas.microsoft.com/office/drawing/2014/main" id="{DCF67EDE-C072-42A8-B0E4-69AE59FE8A51}"/>
              </a:ext>
            </a:extLst>
          </p:cNvPr>
          <p:cNvSpPr>
            <a:spLocks/>
          </p:cNvSpPr>
          <p:nvPr/>
        </p:nvSpPr>
        <p:spPr>
          <a:xfrm>
            <a:off x="946619" y="2529000"/>
            <a:ext cx="2984191" cy="1800000"/>
          </a:xfrm>
          <a:prstGeom prst="roundRect">
            <a:avLst/>
          </a:prstGeom>
          <a:solidFill>
            <a:schemeClr val="bg1"/>
          </a:solidFill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946620" y="2828835"/>
            <a:ext cx="2984192" cy="120032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b="1" strike="noStrike" cap="none" dirty="0">
                <a:solidFill>
                  <a:srgbClr val="000000"/>
                </a:solidFill>
                <a:latin typeface="HY울릉도M" charset="0"/>
                <a:ea typeface="HY울릉도M" charset="0"/>
              </a:rPr>
              <a:t>PORTAI</a:t>
            </a:r>
            <a:endParaRPr lang="ko-KR" altLang="en-US" sz="7200" b="1" strike="noStrike" cap="none" dirty="0">
              <a:solidFill>
                <a:srgbClr val="000000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FF8E1B-0A0F-4BF5-A7BD-21F81A4F634A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5C113-B638-49A2-A610-1101A5F7EE7C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시스템 개요도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EC0B76-EE76-4D98-AEEE-E75C450B07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6707600" y="489704"/>
            <a:ext cx="1560830" cy="1346835"/>
          </a:xfrm>
          <a:prstGeom prst="rect">
            <a:avLst/>
          </a:prstGeom>
          <a:noFill/>
        </p:spPr>
      </p:pic>
      <p:cxnSp>
        <p:nvCxnSpPr>
          <p:cNvPr id="19" name="도형 6">
            <a:extLst>
              <a:ext uri="{FF2B5EF4-FFF2-40B4-BE49-F238E27FC236}">
                <a16:creationId xmlns:a16="http://schemas.microsoft.com/office/drawing/2014/main" id="{BC98F464-D578-45AF-A46B-F950B0D0EAC3}"/>
              </a:ext>
            </a:extLst>
          </p:cNvPr>
          <p:cNvCxnSpPr>
            <a:cxnSpLocks/>
            <a:stCxn id="36" idx="3"/>
            <a:endCxn id="33" idx="3"/>
          </p:cNvCxnSpPr>
          <p:nvPr/>
        </p:nvCxnSpPr>
        <p:spPr>
          <a:xfrm flipV="1">
            <a:off x="7492986" y="2016539"/>
            <a:ext cx="0" cy="559746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10CE300-A2CE-40B8-ADC6-34D35C9E9E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2" t="5184" r="14852" b="19529"/>
          <a:stretch/>
        </p:blipFill>
        <p:spPr>
          <a:xfrm>
            <a:off x="6768015" y="2787647"/>
            <a:ext cx="1440000" cy="1541353"/>
          </a:xfrm>
          <a:prstGeom prst="rect">
            <a:avLst/>
          </a:prstGeom>
        </p:spPr>
      </p:pic>
      <p:cxnSp>
        <p:nvCxnSpPr>
          <p:cNvPr id="21" name="도형 6">
            <a:extLst>
              <a:ext uri="{FF2B5EF4-FFF2-40B4-BE49-F238E27FC236}">
                <a16:creationId xmlns:a16="http://schemas.microsoft.com/office/drawing/2014/main" id="{A97BCC7A-879A-4F46-B41D-05A9E67070B0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968015" y="3429001"/>
            <a:ext cx="1619998" cy="2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6">
            <a:extLst>
              <a:ext uri="{FF2B5EF4-FFF2-40B4-BE49-F238E27FC236}">
                <a16:creationId xmlns:a16="http://schemas.microsoft.com/office/drawing/2014/main" id="{874EEEAA-91D6-45F4-AA49-13ACBA393DA0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388015" y="3429003"/>
            <a:ext cx="1596564" cy="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6">
            <a:extLst>
              <a:ext uri="{FF2B5EF4-FFF2-40B4-BE49-F238E27FC236}">
                <a16:creationId xmlns:a16="http://schemas.microsoft.com/office/drawing/2014/main" id="{C153ACC6-9FA6-45DB-ACDF-B9AEAF2908B9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976404" y="3418284"/>
            <a:ext cx="0" cy="775100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6">
            <a:extLst>
              <a:ext uri="{FF2B5EF4-FFF2-40B4-BE49-F238E27FC236}">
                <a16:creationId xmlns:a16="http://schemas.microsoft.com/office/drawing/2014/main" id="{851111F2-9FD1-4747-8485-684208C93726}"/>
              </a:ext>
            </a:extLst>
          </p:cNvPr>
          <p:cNvCxnSpPr>
            <a:cxnSpLocks/>
          </p:cNvCxnSpPr>
          <p:nvPr/>
        </p:nvCxnSpPr>
        <p:spPr>
          <a:xfrm flipV="1">
            <a:off x="9976191" y="3420612"/>
            <a:ext cx="0" cy="772772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42AD513C-7DC8-47E4-909C-C83E245411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1957" r="9645" b="16954"/>
          <a:stretch/>
        </p:blipFill>
        <p:spPr>
          <a:xfrm>
            <a:off x="4308136" y="4371056"/>
            <a:ext cx="1336535" cy="1342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07D8798-DC69-4E12-AA52-75D45F431D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2" t="4648" r="14608" b="19144"/>
          <a:stretch/>
        </p:blipFill>
        <p:spPr>
          <a:xfrm>
            <a:off x="9313119" y="4349778"/>
            <a:ext cx="1342921" cy="1440000"/>
          </a:xfrm>
          <a:prstGeom prst="rect">
            <a:avLst/>
          </a:prstGeom>
        </p:spPr>
      </p:pic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F1E0525A-C762-472B-B5BB-85C762789EB8}"/>
              </a:ext>
            </a:extLst>
          </p:cNvPr>
          <p:cNvSpPr/>
          <p:nvPr/>
        </p:nvSpPr>
        <p:spPr>
          <a:xfrm>
            <a:off x="7420986" y="1836539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8DBF9F49-CE66-4150-B1A8-6E5E3CAAB55F}"/>
              </a:ext>
            </a:extLst>
          </p:cNvPr>
          <p:cNvSpPr/>
          <p:nvPr/>
        </p:nvSpPr>
        <p:spPr>
          <a:xfrm rot="10800000">
            <a:off x="7420986" y="2576285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70FA4D2D-FC0D-4ED0-B09E-492AD11FCFBE}"/>
              </a:ext>
            </a:extLst>
          </p:cNvPr>
          <p:cNvSpPr/>
          <p:nvPr/>
        </p:nvSpPr>
        <p:spPr>
          <a:xfrm rot="10800000">
            <a:off x="4904404" y="4193384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DFD5E628-BC3F-49FE-8481-FC504AAC2ACD}"/>
              </a:ext>
            </a:extLst>
          </p:cNvPr>
          <p:cNvSpPr/>
          <p:nvPr/>
        </p:nvSpPr>
        <p:spPr>
          <a:xfrm rot="10800000">
            <a:off x="9904191" y="4193384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AB84EF2-AF2F-445D-BC89-1CC66AC22869}"/>
              </a:ext>
            </a:extLst>
          </p:cNvPr>
          <p:cNvSpPr/>
          <p:nvPr/>
        </p:nvSpPr>
        <p:spPr>
          <a:xfrm rot="5400000">
            <a:off x="6606013" y="3339001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B3CFBE4E-8CAB-48B6-B22E-F0BE52FD9B0E}"/>
              </a:ext>
            </a:extLst>
          </p:cNvPr>
          <p:cNvSpPr/>
          <p:nvPr/>
        </p:nvSpPr>
        <p:spPr>
          <a:xfrm rot="16200000" flipH="1">
            <a:off x="8226015" y="3339003"/>
            <a:ext cx="144000" cy="180000"/>
          </a:xfrm>
          <a:prstGeom prst="triangl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F093B5D-170B-4537-8820-45DE3D3F6376}"/>
              </a:ext>
            </a:extLst>
          </p:cNvPr>
          <p:cNvGrpSpPr/>
          <p:nvPr/>
        </p:nvGrpSpPr>
        <p:grpSpPr>
          <a:xfrm>
            <a:off x="4577630" y="2013615"/>
            <a:ext cx="3010465" cy="2830769"/>
            <a:chOff x="4577630" y="2013615"/>
            <a:chExt cx="3010465" cy="2830769"/>
          </a:xfrm>
        </p:grpSpPr>
        <p:sp>
          <p:nvSpPr>
            <p:cNvPr id="10" name="도형 6">
              <a:extLst>
                <a:ext uri="{FF2B5EF4-FFF2-40B4-BE49-F238E27FC236}">
                  <a16:creationId xmlns:a16="http://schemas.microsoft.com/office/drawing/2014/main" id="{0AE45DCE-9DB7-4D81-ABE6-E437F3D061A7}"/>
                </a:ext>
              </a:extLst>
            </p:cNvPr>
            <p:cNvSpPr>
              <a:spLocks/>
            </p:cNvSpPr>
            <p:nvPr/>
          </p:nvSpPr>
          <p:spPr>
            <a:xfrm>
              <a:off x="4577630" y="2542732"/>
              <a:ext cx="3010465" cy="2301652"/>
            </a:xfrm>
            <a:prstGeom prst="roundRect">
              <a:avLst/>
            </a:prstGeom>
            <a:solidFill>
              <a:schemeClr val="bg1"/>
            </a:solidFill>
            <a:ln w="38100" cap="flat" cmpd="sng">
              <a:solidFill>
                <a:srgbClr val="40404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0B66BE-FC6F-4DA8-9AAE-02D2A314AFE2}"/>
                </a:ext>
              </a:extLst>
            </p:cNvPr>
            <p:cNvSpPr/>
            <p:nvPr/>
          </p:nvSpPr>
          <p:spPr>
            <a:xfrm>
              <a:off x="5391628" y="2013615"/>
              <a:ext cx="1342391" cy="10262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도구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8C3195-0FCA-41C9-9035-835697742999}"/>
              </a:ext>
            </a:extLst>
          </p:cNvPr>
          <p:cNvGrpSpPr/>
          <p:nvPr/>
        </p:nvGrpSpPr>
        <p:grpSpPr>
          <a:xfrm>
            <a:off x="652145" y="2013615"/>
            <a:ext cx="2984191" cy="2830769"/>
            <a:chOff x="354557" y="2625754"/>
            <a:chExt cx="2984191" cy="2213794"/>
          </a:xfrm>
        </p:grpSpPr>
        <p:sp>
          <p:nvSpPr>
            <p:cNvPr id="15" name="도형 6">
              <a:extLst>
                <a:ext uri="{FF2B5EF4-FFF2-40B4-BE49-F238E27FC236}">
                  <a16:creationId xmlns:a16="http://schemas.microsoft.com/office/drawing/2014/main" id="{A76DFABA-4A5A-41DA-B9CC-67E992181466}"/>
                </a:ext>
              </a:extLst>
            </p:cNvPr>
            <p:cNvSpPr>
              <a:spLocks/>
            </p:cNvSpPr>
            <p:nvPr/>
          </p:nvSpPr>
          <p:spPr>
            <a:xfrm>
              <a:off x="354557" y="3039548"/>
              <a:ext cx="2984191" cy="1800000"/>
            </a:xfrm>
            <a:prstGeom prst="roundRect">
              <a:avLst/>
            </a:prstGeom>
            <a:solidFill>
              <a:schemeClr val="bg1"/>
            </a:solidFill>
            <a:ln w="38100" cap="flat" cmpd="sng">
              <a:solidFill>
                <a:srgbClr val="40404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82EC47-CF2F-44FD-9AF9-D63209055C0A}"/>
                </a:ext>
              </a:extLst>
            </p:cNvPr>
            <p:cNvSpPr/>
            <p:nvPr/>
          </p:nvSpPr>
          <p:spPr>
            <a:xfrm>
              <a:off x="1066237" y="2625754"/>
              <a:ext cx="1560830" cy="802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92CA37D-E388-4B65-90A0-26E8FA23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40" y="4152281"/>
            <a:ext cx="1440000" cy="5059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08D7E69-2D02-49D6-8B73-18318712EB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1363825" y="1869314"/>
            <a:ext cx="1560830" cy="1346835"/>
          </a:xfrm>
          <a:prstGeom prst="rect">
            <a:avLst/>
          </a:prstGeom>
          <a:noFill/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BFFDA0-AABE-42CD-A39F-B783DAA3CDD8}"/>
              </a:ext>
            </a:extLst>
          </p:cNvPr>
          <p:cNvGrpSpPr/>
          <p:nvPr/>
        </p:nvGrpSpPr>
        <p:grpSpPr>
          <a:xfrm>
            <a:off x="8621687" y="2013615"/>
            <a:ext cx="2984191" cy="2830769"/>
            <a:chOff x="8621687" y="2013615"/>
            <a:chExt cx="2984191" cy="2830769"/>
          </a:xfrm>
        </p:grpSpPr>
        <p:sp>
          <p:nvSpPr>
            <p:cNvPr id="24" name="도형 6">
              <a:extLst>
                <a:ext uri="{FF2B5EF4-FFF2-40B4-BE49-F238E27FC236}">
                  <a16:creationId xmlns:a16="http://schemas.microsoft.com/office/drawing/2014/main" id="{E807AD8D-6BD7-4E0D-B20E-EBC1F7EB9FEE}"/>
                </a:ext>
              </a:extLst>
            </p:cNvPr>
            <p:cNvSpPr>
              <a:spLocks/>
            </p:cNvSpPr>
            <p:nvPr/>
          </p:nvSpPr>
          <p:spPr>
            <a:xfrm>
              <a:off x="8621687" y="2542732"/>
              <a:ext cx="2984191" cy="2301652"/>
            </a:xfrm>
            <a:prstGeom prst="roundRect">
              <a:avLst/>
            </a:prstGeom>
            <a:solidFill>
              <a:schemeClr val="bg1"/>
            </a:solidFill>
            <a:ln w="38100" cap="flat" cmpd="sng">
              <a:solidFill>
                <a:srgbClr val="40404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3BD07F5-4F57-4D2D-8ACD-433D7D1C1E5F}"/>
                </a:ext>
              </a:extLst>
            </p:cNvPr>
            <p:cNvSpPr/>
            <p:nvPr/>
          </p:nvSpPr>
          <p:spPr>
            <a:xfrm>
              <a:off x="9445514" y="2013615"/>
              <a:ext cx="1336536" cy="10262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1210B9DC-2024-4C48-94F3-CB1999BA0C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7138" b="14499"/>
          <a:stretch>
            <a:fillRect/>
          </a:stretch>
        </p:blipFill>
        <p:spPr>
          <a:xfrm>
            <a:off x="5391629" y="1842378"/>
            <a:ext cx="1342390" cy="1343025"/>
          </a:xfrm>
          <a:prstGeom prst="rect">
            <a:avLst/>
          </a:prstGeom>
          <a:noFill/>
        </p:spPr>
      </p:pic>
      <p:pic>
        <p:nvPicPr>
          <p:cNvPr id="1028" name="Picture 4" descr="Node.jsì ëí ì´ë¯¸ì§ ê²ìê²°ê³¼">
            <a:extLst>
              <a:ext uri="{FF2B5EF4-FFF2-40B4-BE49-F238E27FC236}">
                <a16:creationId xmlns:a16="http://schemas.microsoft.com/office/drawing/2014/main" id="{2744D470-530A-4685-A632-7ADB40DAE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38" y="3297769"/>
            <a:ext cx="1036447" cy="63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FFF52B54-AC5B-425E-BA79-AC25E51BB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t="31921" r="16004" b="31598"/>
          <a:stretch/>
        </p:blipFill>
        <p:spPr bwMode="auto">
          <a:xfrm>
            <a:off x="5196000" y="3965406"/>
            <a:ext cx="1800000" cy="50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46284DB-5BA7-423B-809D-9F44EBA52C5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1957" r="9645" b="16954"/>
          <a:stretch/>
        </p:blipFill>
        <p:spPr>
          <a:xfrm>
            <a:off x="9445514" y="1842378"/>
            <a:ext cx="1336535" cy="1342800"/>
          </a:xfrm>
          <a:prstGeom prst="rect">
            <a:avLst/>
          </a:prstGeom>
        </p:spPr>
      </p:pic>
      <p:pic>
        <p:nvPicPr>
          <p:cNvPr id="1032" name="Picture 8" descr="javascriptì ëí ì´ë¯¸ì§ ê²ìê²°ê³¼">
            <a:extLst>
              <a:ext uri="{FF2B5EF4-FFF2-40B4-BE49-F238E27FC236}">
                <a16:creationId xmlns:a16="http://schemas.microsoft.com/office/drawing/2014/main" id="{6C832018-3260-40AD-9C3F-6B64E53B7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12473" r="6901" b="12782"/>
          <a:stretch/>
        </p:blipFill>
        <p:spPr bwMode="auto">
          <a:xfrm>
            <a:off x="1699729" y="3297769"/>
            <a:ext cx="883182" cy="76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ì ëí ì´ë¯¸ì§ ê²ìê²°ê³¼">
            <a:extLst>
              <a:ext uri="{FF2B5EF4-FFF2-40B4-BE49-F238E27FC236}">
                <a16:creationId xmlns:a16="http://schemas.microsoft.com/office/drawing/2014/main" id="{C4658418-66BA-4699-B3C8-979A88E8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993" y="3167228"/>
            <a:ext cx="1837105" cy="153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7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계획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 err="1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간트</a:t>
            </a: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차트</a:t>
            </a:r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33DA4C07-14C7-44E8-BAB6-D443399CF1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598234"/>
              </p:ext>
            </p:extLst>
          </p:nvPr>
        </p:nvGraphicFramePr>
        <p:xfrm>
          <a:off x="2442245" y="1049029"/>
          <a:ext cx="7307509" cy="4759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195" y="476250"/>
            <a:ext cx="107950" cy="7562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계획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543050" y="855345"/>
            <a:ext cx="90868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역할분담</a:t>
            </a:r>
            <a:endParaRPr lang="ko-KR" altLang="en-US" sz="1400" b="0" strike="noStrike" cap="none" dirty="0">
              <a:solidFill>
                <a:srgbClr val="747172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225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>
            <a:cxnSpLocks/>
          </p:cNvCxnSpPr>
          <p:nvPr/>
        </p:nvCxnSpPr>
        <p:spPr>
          <a:xfrm flipV="1">
            <a:off x="4122987" y="1162685"/>
            <a:ext cx="0" cy="4081145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" t="6500" r="7768" b="20620"/>
          <a:stretch>
            <a:fillRect/>
          </a:stretch>
        </p:blipFill>
        <p:spPr>
          <a:xfrm>
            <a:off x="8863570" y="1767205"/>
            <a:ext cx="1560830" cy="13468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7138" b="14499"/>
          <a:stretch>
            <a:fillRect/>
          </a:stretch>
        </p:blipFill>
        <p:spPr>
          <a:xfrm>
            <a:off x="5424247" y="1771015"/>
            <a:ext cx="1342390" cy="1343025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5429538" y="3427061"/>
            <a:ext cx="1342384" cy="13234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김완기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BackEnd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데이터베이스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서버 연동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9" name="도형 6">
            <a:extLst>
              <a:ext uri="{FF2B5EF4-FFF2-40B4-BE49-F238E27FC236}">
                <a16:creationId xmlns:a16="http://schemas.microsoft.com/office/drawing/2014/main" id="{ADEB7E17-4590-40D4-A0B9-E8DA6D10ED43}"/>
              </a:ext>
            </a:extLst>
          </p:cNvPr>
          <p:cNvCxnSpPr>
            <a:cxnSpLocks/>
          </p:cNvCxnSpPr>
          <p:nvPr/>
        </p:nvCxnSpPr>
        <p:spPr>
          <a:xfrm flipV="1">
            <a:off x="8023235" y="1162684"/>
            <a:ext cx="0" cy="4081145"/>
          </a:xfrm>
          <a:prstGeom prst="line">
            <a:avLst/>
          </a:prstGeom>
          <a:ln w="38100" cap="flat" cmpd="sng">
            <a:solidFill>
              <a:srgbClr val="40404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C488A870-8E68-40FF-B3CF-DC8C3AC97C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5" t="1957" r="9645" b="16954"/>
          <a:stretch/>
        </p:blipFill>
        <p:spPr>
          <a:xfrm>
            <a:off x="1767600" y="1767205"/>
            <a:ext cx="1336535" cy="1342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2FB986-33C0-4EFC-BFC3-34F7498ADECD}"/>
              </a:ext>
            </a:extLst>
          </p:cNvPr>
          <p:cNvSpPr txBox="1">
            <a:spLocks/>
          </p:cNvSpPr>
          <p:nvPr/>
        </p:nvSpPr>
        <p:spPr>
          <a:xfrm>
            <a:off x="1572214" y="3427061"/>
            <a:ext cx="1760311" cy="13234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이지원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 Leader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딥러닝 이용</a:t>
            </a: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PORTAI </a:t>
            </a: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 구현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3DE6F-7C51-427F-8FBD-44503D944F8A}"/>
              </a:ext>
            </a:extLst>
          </p:cNvPr>
          <p:cNvSpPr txBox="1">
            <a:spLocks/>
          </p:cNvSpPr>
          <p:nvPr/>
        </p:nvSpPr>
        <p:spPr>
          <a:xfrm>
            <a:off x="8972793" y="3427061"/>
            <a:ext cx="1342384" cy="13234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전우혁</a:t>
            </a:r>
            <a:endParaRPr lang="ko-KR" altLang="en-US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FrontEnd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strike="noStrike" cap="none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 </a:t>
            </a:r>
            <a:r>
              <a:rPr lang="ko-KR" altLang="en-US" sz="1600" dirty="0" err="1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프론트엔드</a:t>
            </a:r>
            <a:endParaRPr lang="en-US" altLang="ko-KR" sz="16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 b="0" strike="noStrike" cap="none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기능 구현</a:t>
            </a:r>
          </a:p>
        </p:txBody>
      </p:sp>
    </p:spTree>
    <p:extLst>
      <p:ext uri="{BB962C8B-B14F-4D97-AF65-F5344CB8AC3E}">
        <p14:creationId xmlns:p14="http://schemas.microsoft.com/office/powerpoint/2010/main" val="426909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계획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깃 허브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44678-2941-4732-9701-B84E62A995CB}"/>
              </a:ext>
            </a:extLst>
          </p:cNvPr>
          <p:cNvSpPr txBox="1"/>
          <p:nvPr/>
        </p:nvSpPr>
        <p:spPr>
          <a:xfrm>
            <a:off x="3487023" y="5784541"/>
            <a:ext cx="52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https://github.com/myabcc17/CPL-20191-Team4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81CEB3-305E-443A-8330-311A4426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02" y="1219835"/>
            <a:ext cx="9244593" cy="44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544195" y="476250"/>
            <a:ext cx="108585" cy="756920"/>
          </a:xfrm>
          <a:prstGeom prst="rect">
            <a:avLst/>
          </a:prstGeom>
          <a:solidFill>
            <a:srgbClr val="404040"/>
          </a:solidFill>
          <a:ln w="1270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1" strike="noStrike" cap="none" dirty="0">
              <a:latin typeface="HY동녘M" charset="0"/>
              <a:ea typeface="HY동녘M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52145" y="819785"/>
            <a:ext cx="1800860" cy="635"/>
          </a:xfrm>
          <a:prstGeom prst="line">
            <a:avLst/>
          </a:prstGeom>
          <a:ln w="19050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398A13-0DB3-4ECE-A741-184A7DEB22AD}"/>
              </a:ext>
            </a:extLst>
          </p:cNvPr>
          <p:cNvSpPr txBox="1"/>
          <p:nvPr/>
        </p:nvSpPr>
        <p:spPr>
          <a:xfrm>
            <a:off x="652145" y="419735"/>
            <a:ext cx="179832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dirty="0">
                <a:solidFill>
                  <a:srgbClr val="40404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계획</a:t>
            </a:r>
            <a:endParaRPr lang="en-US" altLang="ko-KR" sz="2000" dirty="0">
              <a:solidFill>
                <a:srgbClr val="40404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6203-9E56-46B3-AB52-0E5DFDB6A158}"/>
              </a:ext>
            </a:extLst>
          </p:cNvPr>
          <p:cNvSpPr txBox="1">
            <a:spLocks/>
          </p:cNvSpPr>
          <p:nvPr/>
        </p:nvSpPr>
        <p:spPr>
          <a:xfrm>
            <a:off x="1241572" y="855345"/>
            <a:ext cx="1210164" cy="30777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strike="noStrike" cap="none" dirty="0">
                <a:solidFill>
                  <a:srgbClr val="747172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논문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089CBB-3DB6-41FE-8C21-A2E4075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05" y="227074"/>
            <a:ext cx="5400000" cy="38778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14CA28-6AF8-4AD6-8189-24D63207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346" y="1223337"/>
            <a:ext cx="5400000" cy="40422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51CEB4-0CCB-4987-BDF4-85871387B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572" y="2059826"/>
            <a:ext cx="5389639" cy="439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Pages>15</Pages>
  <Words>139</Words>
  <Characters>0</Characters>
  <Application>Microsoft Office PowerPoint</Application>
  <DocSecurity>0</DocSecurity>
  <PresentationFormat>와이드스크린</PresentationFormat>
  <Lines>0</Lines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210 맨발의청춘 L</vt:lpstr>
      <vt:lpstr>HY동녘M</vt:lpstr>
      <vt:lpstr>HY울릉도M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baisc</dc:creator>
  <cp:lastModifiedBy>김완기</cp:lastModifiedBy>
  <cp:revision>26</cp:revision>
  <dcterms:modified xsi:type="dcterms:W3CDTF">2019-03-18T13:58:17Z</dcterms:modified>
</cp:coreProperties>
</file>